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Barlow SemiBold"/>
      <p:regular r:id="rId33"/>
      <p:bold r:id="rId34"/>
      <p:italic r:id="rId35"/>
      <p:boldItalic r:id="rId36"/>
    </p:embeddedFont>
    <p:embeddedFont>
      <p:font typeface="Barlow Light"/>
      <p:regular r:id="rId37"/>
      <p:bold r:id="rId38"/>
      <p:italic r:id="rId39"/>
      <p:boldItalic r:id="rId40"/>
    </p:embeddedFont>
    <p:embeddedFont>
      <p:font typeface="Barlow"/>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45" roundtripDataSignature="AMtx7mi41Ec5S34XIpru2P4b8lr/Q1XA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Light-boldItalic.fntdata"/><Relationship Id="rId20" Type="http://schemas.openxmlformats.org/officeDocument/2006/relationships/slide" Target="slides/slide15.xml"/><Relationship Id="rId42" Type="http://schemas.openxmlformats.org/officeDocument/2006/relationships/font" Target="fonts/Barlow-bold.fntdata"/><Relationship Id="rId41" Type="http://schemas.openxmlformats.org/officeDocument/2006/relationships/font" Target="fonts/Barlow-regular.fntdata"/><Relationship Id="rId22" Type="http://schemas.openxmlformats.org/officeDocument/2006/relationships/slide" Target="slides/slide17.xml"/><Relationship Id="rId44" Type="http://schemas.openxmlformats.org/officeDocument/2006/relationships/font" Target="fonts/Barlow-boldItalic.fntdata"/><Relationship Id="rId21" Type="http://schemas.openxmlformats.org/officeDocument/2006/relationships/slide" Target="slides/slide16.xml"/><Relationship Id="rId43" Type="http://schemas.openxmlformats.org/officeDocument/2006/relationships/font" Target="fonts/Barlow-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BarlowSemiBold-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BarlowSemiBold-italic.fntdata"/><Relationship Id="rId12" Type="http://schemas.openxmlformats.org/officeDocument/2006/relationships/slide" Target="slides/slide7.xml"/><Relationship Id="rId34" Type="http://schemas.openxmlformats.org/officeDocument/2006/relationships/font" Target="fonts/BarlowSemiBold-bold.fntdata"/><Relationship Id="rId15" Type="http://schemas.openxmlformats.org/officeDocument/2006/relationships/slide" Target="slides/slide10.xml"/><Relationship Id="rId37" Type="http://schemas.openxmlformats.org/officeDocument/2006/relationships/font" Target="fonts/BarlowLight-regular.fntdata"/><Relationship Id="rId14" Type="http://schemas.openxmlformats.org/officeDocument/2006/relationships/slide" Target="slides/slide9.xml"/><Relationship Id="rId36" Type="http://schemas.openxmlformats.org/officeDocument/2006/relationships/font" Target="fonts/BarlowSemiBold-boldItalic.fntdata"/><Relationship Id="rId17" Type="http://schemas.openxmlformats.org/officeDocument/2006/relationships/slide" Target="slides/slide12.xml"/><Relationship Id="rId39" Type="http://schemas.openxmlformats.org/officeDocument/2006/relationships/font" Target="fonts/BarlowLight-italic.fntdata"/><Relationship Id="rId16" Type="http://schemas.openxmlformats.org/officeDocument/2006/relationships/slide" Target="slides/slide11.xml"/><Relationship Id="rId38" Type="http://schemas.openxmlformats.org/officeDocument/2006/relationships/font" Target="fonts/Barlow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SG"/>
              <a:t>May use Random Forest to take in the missing values</a:t>
            </a:r>
            <a:endParaRPr/>
          </a:p>
          <a:p>
            <a:pPr indent="-317500" lvl="0" marL="457200" marR="0" rtl="0" algn="l">
              <a:lnSpc>
                <a:spcPct val="100000"/>
              </a:lnSpc>
              <a:spcBef>
                <a:spcPts val="0"/>
              </a:spcBef>
              <a:spcAft>
                <a:spcPts val="0"/>
              </a:spcAft>
              <a:buClr>
                <a:srgbClr val="000000"/>
              </a:buClr>
              <a:buSzPts val="1400"/>
              <a:buFont typeface="Arial"/>
              <a:buChar char="●"/>
            </a:pPr>
            <a:r>
              <a:rPr b="0" i="0" lang="en-SG" sz="1100" u="none" cap="none" strike="noStrike">
                <a:solidFill>
                  <a:srgbClr val="000000"/>
                </a:solidFill>
                <a:latin typeface="Arial"/>
                <a:ea typeface="Arial"/>
                <a:cs typeface="Arial"/>
                <a:sym typeface="Arial"/>
              </a:rPr>
              <a:t>Cross Validation Analysis to avoid possible overfit due to small dataset</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6b43b9d87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b6b43b9d8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SG"/>
              <a:t>May use Random Forest to take in the missing values</a:t>
            </a:r>
            <a:endParaRPr/>
          </a:p>
          <a:p>
            <a:pPr indent="-317500" lvl="0" marL="457200" marR="0" rtl="0" algn="l">
              <a:lnSpc>
                <a:spcPct val="100000"/>
              </a:lnSpc>
              <a:spcBef>
                <a:spcPts val="0"/>
              </a:spcBef>
              <a:spcAft>
                <a:spcPts val="0"/>
              </a:spcAft>
              <a:buClr>
                <a:srgbClr val="000000"/>
              </a:buClr>
              <a:buSzPts val="1400"/>
              <a:buFont typeface="Arial"/>
              <a:buChar char="●"/>
            </a:pPr>
            <a:r>
              <a:rPr b="0" i="0" lang="en-SG" sz="1100" u="none" cap="none" strike="noStrike">
                <a:solidFill>
                  <a:srgbClr val="000000"/>
                </a:solidFill>
                <a:latin typeface="Arial"/>
                <a:ea typeface="Arial"/>
                <a:cs typeface="Arial"/>
                <a:sym typeface="Arial"/>
              </a:rPr>
              <a:t>Cross Validation Analysis to avoid possible overfit due to small dataset</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6b43b9d87_2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b6b43b9d87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SG"/>
              <a:t>May use Random Forest to take in the missing values</a:t>
            </a:r>
            <a:endParaRPr/>
          </a:p>
          <a:p>
            <a:pPr indent="-317500" lvl="0" marL="457200" marR="0" rtl="0" algn="l">
              <a:lnSpc>
                <a:spcPct val="100000"/>
              </a:lnSpc>
              <a:spcBef>
                <a:spcPts val="0"/>
              </a:spcBef>
              <a:spcAft>
                <a:spcPts val="0"/>
              </a:spcAft>
              <a:buClr>
                <a:srgbClr val="000000"/>
              </a:buClr>
              <a:buSzPts val="1400"/>
              <a:buFont typeface="Arial"/>
              <a:buChar char="●"/>
            </a:pPr>
            <a:r>
              <a:rPr b="0" i="0" lang="en-SG" sz="1100" u="none" cap="none" strike="noStrike">
                <a:solidFill>
                  <a:srgbClr val="000000"/>
                </a:solidFill>
                <a:latin typeface="Arial"/>
                <a:ea typeface="Arial"/>
                <a:cs typeface="Arial"/>
                <a:sym typeface="Arial"/>
              </a:rPr>
              <a:t>Cross Validation Analysis to avoid possible overfit due to small dataset</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f551a113f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f551a113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6b43b9d87_2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b6b43b9d87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SG"/>
              <a:t>May use Random Forest to take in the missing values</a:t>
            </a:r>
            <a:endParaRPr/>
          </a:p>
          <a:p>
            <a:pPr indent="-317500" lvl="0" marL="457200" marR="0" rtl="0" algn="l">
              <a:lnSpc>
                <a:spcPct val="100000"/>
              </a:lnSpc>
              <a:spcBef>
                <a:spcPts val="0"/>
              </a:spcBef>
              <a:spcAft>
                <a:spcPts val="0"/>
              </a:spcAft>
              <a:buClr>
                <a:srgbClr val="000000"/>
              </a:buClr>
              <a:buSzPts val="1400"/>
              <a:buFont typeface="Arial"/>
              <a:buChar char="●"/>
            </a:pPr>
            <a:r>
              <a:rPr b="0" i="0" lang="en-SG" sz="1100" u="none" cap="none" strike="noStrike">
                <a:solidFill>
                  <a:srgbClr val="000000"/>
                </a:solidFill>
                <a:latin typeface="Arial"/>
                <a:ea typeface="Arial"/>
                <a:cs typeface="Arial"/>
                <a:sym typeface="Arial"/>
              </a:rPr>
              <a:t>Cross Validation Analysis to avoid possible overfit due to small dataset</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f8b0bb550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f8b0bb55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d98dae457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d98dae45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38b4632d7e5cf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38b4632d7e5cf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f551a113f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f551a113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6b43ef68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6b43ef6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c42dbf5d9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c42dbf5d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38b4632d7e5cf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38b4632d7e5cf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38b4632d7e5cf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38b4632d7e5cf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f551a113f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f551a113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f551a113f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f551a113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f93deab5c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f93deab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38b4632d7e5cf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38b4632d7e5cf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d98dae457_2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d98dae457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0" i="0" lang="en-SG" sz="1100" u="none" cap="none" strike="noStrike">
                <a:solidFill>
                  <a:srgbClr val="000000"/>
                </a:solidFill>
                <a:latin typeface="Arial"/>
                <a:ea typeface="Arial"/>
                <a:cs typeface="Arial"/>
                <a:sym typeface="Arial"/>
              </a:rPr>
              <a:t>I would suggest using algorithms that can take missing data as input, like randon forest.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38b4632d7e5cf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d38b4632d7e5cf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0" i="0" lang="en-SG" sz="1100" u="none" cap="none" strike="noStrike">
                <a:solidFill>
                  <a:srgbClr val="000000"/>
                </a:solidFill>
                <a:latin typeface="Arial"/>
                <a:ea typeface="Arial"/>
                <a:cs typeface="Arial"/>
                <a:sym typeface="Arial"/>
              </a:rPr>
              <a:t>I would suggest using algorithms that can take missing data as input, like randon forest.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f8b0bb550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f8b0bb55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38b4632d7e5cf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d38b4632d7e5cf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None/>
            </a:pPr>
            <a:r>
              <a:t/>
            </a:r>
            <a:endParaRPr b="0" i="0" sz="1100" u="none" cap="none" strike="noStrike">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0" i="0" lang="en-SG" sz="1100" u="none" cap="none" strike="noStrike">
                <a:solidFill>
                  <a:srgbClr val="000000"/>
                </a:solidFill>
                <a:latin typeface="Arial"/>
                <a:ea typeface="Arial"/>
                <a:cs typeface="Arial"/>
                <a:sym typeface="Arial"/>
              </a:rPr>
              <a:t>I would suggest using algorithms that can take missing data as input, like randon forest.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38b4632d7e5cf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38b4632d7e5cf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38b4632d7e5cf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38b4632d7e5cf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8"/>
          <p:cNvSpPr/>
          <p:nvPr/>
        </p:nvSpPr>
        <p:spPr>
          <a:xfrm>
            <a:off x="0" y="0"/>
            <a:ext cx="9144000" cy="5143500"/>
          </a:xfrm>
          <a:prstGeom prst="rect">
            <a:avLst/>
          </a:prstGeom>
          <a:gradFill>
            <a:gsLst>
              <a:gs pos="0">
                <a:srgbClr val="FFFFFF">
                  <a:alpha val="45882"/>
                </a:srgbClr>
              </a:gs>
              <a:gs pos="50000">
                <a:srgbClr val="FFFFFF">
                  <a:alpha val="45882"/>
                </a:srgbClr>
              </a:gs>
              <a:gs pos="100000">
                <a:srgbClr val="FFFFFF">
                  <a:alpha val="45882"/>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8"/>
          <p:cNvGrpSpPr/>
          <p:nvPr/>
        </p:nvGrpSpPr>
        <p:grpSpPr>
          <a:xfrm flipH="1" rot="10800000">
            <a:off x="341403" y="3124852"/>
            <a:ext cx="8801751" cy="2018725"/>
            <a:chOff x="-4395163" y="751996"/>
            <a:chExt cx="13539072" cy="3105253"/>
          </a:xfrm>
        </p:grpSpPr>
        <p:sp>
          <p:nvSpPr>
            <p:cNvPr id="12" name="Google Shape;12;p8"/>
            <p:cNvSpPr/>
            <p:nvPr/>
          </p:nvSpPr>
          <p:spPr>
            <a:xfrm>
              <a:off x="5833150" y="752100"/>
              <a:ext cx="743025" cy="3102950"/>
            </a:xfrm>
            <a:custGeom>
              <a:rect b="b" l="l" r="r" t="t"/>
              <a:pathLst>
                <a:path extrusionOk="0" h="124118" w="29721">
                  <a:moveTo>
                    <a:pt x="29559" y="0"/>
                  </a:moveTo>
                  <a:lnTo>
                    <a:pt x="0" y="21343"/>
                  </a:lnTo>
                  <a:lnTo>
                    <a:pt x="0" y="124118"/>
                  </a:lnTo>
                  <a:lnTo>
                    <a:pt x="29721" y="102879"/>
                  </a:lnTo>
                  <a:close/>
                </a:path>
              </a:pathLst>
            </a:custGeom>
            <a:solidFill>
              <a:schemeClr val="accent2"/>
            </a:solidFill>
            <a:ln>
              <a:noFill/>
            </a:ln>
          </p:spPr>
        </p:sp>
        <p:sp>
          <p:nvSpPr>
            <p:cNvPr id="13" name="Google Shape;13;p8"/>
            <p:cNvSpPr/>
            <p:nvPr/>
          </p:nvSpPr>
          <p:spPr>
            <a:xfrm>
              <a:off x="6572309" y="752088"/>
              <a:ext cx="2571600" cy="2571900"/>
            </a:xfrm>
            <a:prstGeom prst="rect">
              <a:avLst/>
            </a:pr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8"/>
            <p:cNvSpPr/>
            <p:nvPr/>
          </p:nvSpPr>
          <p:spPr>
            <a:xfrm>
              <a:off x="-4395163" y="1285649"/>
              <a:ext cx="10228800" cy="2571600"/>
            </a:xfrm>
            <a:prstGeom prst="rect">
              <a:avLst/>
            </a:prstGeom>
            <a:gradFill>
              <a:gsLst>
                <a:gs pos="0">
                  <a:schemeClr val="accent2"/>
                </a:gs>
                <a:gs pos="7300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8"/>
            <p:cNvSpPr/>
            <p:nvPr/>
          </p:nvSpPr>
          <p:spPr>
            <a:xfrm>
              <a:off x="5833500" y="751996"/>
              <a:ext cx="738775" cy="745525"/>
            </a:xfrm>
            <a:custGeom>
              <a:rect b="b" l="l" r="r" t="t"/>
              <a:pathLst>
                <a:path extrusionOk="0" h="29821" w="29551">
                  <a:moveTo>
                    <a:pt x="29397" y="0"/>
                  </a:moveTo>
                  <a:lnTo>
                    <a:pt x="64" y="21385"/>
                  </a:lnTo>
                  <a:lnTo>
                    <a:pt x="0" y="29821"/>
                  </a:lnTo>
                  <a:lnTo>
                    <a:pt x="29551" y="8625"/>
                  </a:lnTo>
                  <a:close/>
                </a:path>
              </a:pathLst>
            </a:custGeom>
            <a:solidFill>
              <a:srgbClr val="FFFFFF">
                <a:alpha val="10590"/>
              </a:srgbClr>
            </a:solidFill>
            <a:ln>
              <a:noFill/>
            </a:ln>
          </p:spPr>
        </p:sp>
        <p:sp>
          <p:nvSpPr>
            <p:cNvPr id="16" name="Google Shape;16;p8"/>
            <p:cNvSpPr/>
            <p:nvPr/>
          </p:nvSpPr>
          <p:spPr>
            <a:xfrm>
              <a:off x="6572284" y="752119"/>
              <a:ext cx="2571600" cy="211500"/>
            </a:xfrm>
            <a:prstGeom prst="rect">
              <a:avLst/>
            </a:prstGeom>
            <a:solidFill>
              <a:srgbClr val="FFFFFF">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8"/>
            <p:cNvSpPr/>
            <p:nvPr/>
          </p:nvSpPr>
          <p:spPr>
            <a:xfrm>
              <a:off x="-4395163" y="1285742"/>
              <a:ext cx="10228800" cy="211800"/>
            </a:xfrm>
            <a:prstGeom prst="rect">
              <a:avLst/>
            </a:prstGeom>
            <a:solidFill>
              <a:srgbClr val="FFFFFF">
                <a:alpha val="1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8"/>
          <p:cNvSpPr txBox="1"/>
          <p:nvPr>
            <p:ph type="ctrTitle"/>
          </p:nvPr>
        </p:nvSpPr>
        <p:spPr>
          <a:xfrm>
            <a:off x="614975" y="3124850"/>
            <a:ext cx="6058800" cy="15321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SzPts val="4800"/>
              <a:buNone/>
              <a:defRPr sz="4800"/>
            </a:lvl1pPr>
            <a:lvl2pPr lvl="1" rtl="0" algn="l">
              <a:lnSpc>
                <a:spcPct val="90000"/>
              </a:lnSpc>
              <a:spcBef>
                <a:spcPts val="0"/>
              </a:spcBef>
              <a:spcAft>
                <a:spcPts val="0"/>
              </a:spcAft>
              <a:buSzPts val="4800"/>
              <a:buNone/>
              <a:defRPr sz="4800"/>
            </a:lvl2pPr>
            <a:lvl3pPr lvl="2" rtl="0" algn="l">
              <a:lnSpc>
                <a:spcPct val="90000"/>
              </a:lnSpc>
              <a:spcBef>
                <a:spcPts val="0"/>
              </a:spcBef>
              <a:spcAft>
                <a:spcPts val="0"/>
              </a:spcAft>
              <a:buSzPts val="4800"/>
              <a:buNone/>
              <a:defRPr sz="4800"/>
            </a:lvl3pPr>
            <a:lvl4pPr lvl="3" rtl="0" algn="l">
              <a:lnSpc>
                <a:spcPct val="90000"/>
              </a:lnSpc>
              <a:spcBef>
                <a:spcPts val="0"/>
              </a:spcBef>
              <a:spcAft>
                <a:spcPts val="0"/>
              </a:spcAft>
              <a:buSzPts val="4800"/>
              <a:buNone/>
              <a:defRPr sz="4800"/>
            </a:lvl4pPr>
            <a:lvl5pPr lvl="4" rtl="0" algn="l">
              <a:lnSpc>
                <a:spcPct val="90000"/>
              </a:lnSpc>
              <a:spcBef>
                <a:spcPts val="0"/>
              </a:spcBef>
              <a:spcAft>
                <a:spcPts val="0"/>
              </a:spcAft>
              <a:buSzPts val="4800"/>
              <a:buNone/>
              <a:defRPr sz="4800"/>
            </a:lvl5pPr>
            <a:lvl6pPr lvl="5" rtl="0" algn="l">
              <a:lnSpc>
                <a:spcPct val="90000"/>
              </a:lnSpc>
              <a:spcBef>
                <a:spcPts val="0"/>
              </a:spcBef>
              <a:spcAft>
                <a:spcPts val="0"/>
              </a:spcAft>
              <a:buSzPts val="4800"/>
              <a:buNone/>
              <a:defRPr sz="4800"/>
            </a:lvl6pPr>
            <a:lvl7pPr lvl="6" rtl="0" algn="l">
              <a:lnSpc>
                <a:spcPct val="90000"/>
              </a:lnSpc>
              <a:spcBef>
                <a:spcPts val="0"/>
              </a:spcBef>
              <a:spcAft>
                <a:spcPts val="0"/>
              </a:spcAft>
              <a:buSzPts val="4800"/>
              <a:buNone/>
              <a:defRPr sz="4800"/>
            </a:lvl7pPr>
            <a:lvl8pPr lvl="7" rtl="0" algn="l">
              <a:lnSpc>
                <a:spcPct val="90000"/>
              </a:lnSpc>
              <a:spcBef>
                <a:spcPts val="0"/>
              </a:spcBef>
              <a:spcAft>
                <a:spcPts val="0"/>
              </a:spcAft>
              <a:buSzPts val="4800"/>
              <a:buNone/>
              <a:defRPr sz="4800"/>
            </a:lvl8pPr>
            <a:lvl9pPr lvl="8" rtl="0" algn="l">
              <a:lnSpc>
                <a:spcPct val="9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9" name="Shape 19"/>
        <p:cNvGrpSpPr/>
        <p:nvPr/>
      </p:nvGrpSpPr>
      <p:grpSpPr>
        <a:xfrm>
          <a:off x="0" y="0"/>
          <a:ext cx="0" cy="0"/>
          <a:chOff x="0" y="0"/>
          <a:chExt cx="0" cy="0"/>
        </a:xfrm>
      </p:grpSpPr>
      <p:grpSp>
        <p:nvGrpSpPr>
          <p:cNvPr id="20" name="Google Shape;20;p9"/>
          <p:cNvGrpSpPr/>
          <p:nvPr/>
        </p:nvGrpSpPr>
        <p:grpSpPr>
          <a:xfrm>
            <a:off x="0" y="4762400"/>
            <a:ext cx="603997" cy="381100"/>
            <a:chOff x="0" y="4762400"/>
            <a:chExt cx="603997" cy="381100"/>
          </a:xfrm>
        </p:grpSpPr>
        <p:sp>
          <p:nvSpPr>
            <p:cNvPr id="21" name="Google Shape;21;p9"/>
            <p:cNvSpPr/>
            <p:nvPr/>
          </p:nvSpPr>
          <p:spPr>
            <a:xfrm>
              <a:off x="380497" y="4762400"/>
              <a:ext cx="223500" cy="3810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a:off x="0" y="4762500"/>
              <a:ext cx="381000" cy="381000"/>
            </a:xfrm>
            <a:prstGeom prst="rect">
              <a:avLst/>
            </a:prstGeom>
            <a:gradFill>
              <a:gsLst>
                <a:gs pos="0">
                  <a:schemeClr val="accent6"/>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9"/>
          <p:cNvGrpSpPr/>
          <p:nvPr/>
        </p:nvGrpSpPr>
        <p:grpSpPr>
          <a:xfrm>
            <a:off x="381000" y="0"/>
            <a:ext cx="8763111" cy="1310916"/>
            <a:chOff x="381000" y="0"/>
            <a:chExt cx="8763111" cy="1310916"/>
          </a:xfrm>
        </p:grpSpPr>
        <p:grpSp>
          <p:nvGrpSpPr>
            <p:cNvPr id="24" name="Google Shape;24;p9"/>
            <p:cNvGrpSpPr/>
            <p:nvPr/>
          </p:nvGrpSpPr>
          <p:grpSpPr>
            <a:xfrm>
              <a:off x="381000" y="0"/>
              <a:ext cx="8763111" cy="1310300"/>
              <a:chOff x="381000" y="0"/>
              <a:chExt cx="8763111" cy="1310300"/>
            </a:xfrm>
          </p:grpSpPr>
          <p:sp>
            <p:nvSpPr>
              <p:cNvPr id="25" name="Google Shape;25;p9"/>
              <p:cNvSpPr/>
              <p:nvPr/>
            </p:nvSpPr>
            <p:spPr>
              <a:xfrm>
                <a:off x="7371879" y="0"/>
                <a:ext cx="721985" cy="1310275"/>
              </a:xfrm>
              <a:custGeom>
                <a:rect b="b" l="l" r="r" t="t"/>
                <a:pathLst>
                  <a:path extrusionOk="0" h="52411" w="23660">
                    <a:moveTo>
                      <a:pt x="23655" y="0"/>
                    </a:moveTo>
                    <a:lnTo>
                      <a:pt x="0" y="15445"/>
                    </a:lnTo>
                    <a:lnTo>
                      <a:pt x="14" y="52411"/>
                    </a:lnTo>
                    <a:lnTo>
                      <a:pt x="23660" y="42172"/>
                    </a:lnTo>
                    <a:close/>
                  </a:path>
                </a:pathLst>
              </a:custGeom>
              <a:solidFill>
                <a:schemeClr val="accent2"/>
              </a:solidFill>
              <a:ln>
                <a:noFill/>
              </a:ln>
            </p:spPr>
          </p:sp>
          <p:sp>
            <p:nvSpPr>
              <p:cNvPr id="26" name="Google Shape;26;p9"/>
              <p:cNvSpPr/>
              <p:nvPr/>
            </p:nvSpPr>
            <p:spPr>
              <a:xfrm>
                <a:off x="8090211" y="0"/>
                <a:ext cx="1053900" cy="1053900"/>
              </a:xfrm>
              <a:prstGeom prst="rect">
                <a:avLst/>
              </a:pr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9"/>
              <p:cNvSpPr/>
              <p:nvPr/>
            </p:nvSpPr>
            <p:spPr>
              <a:xfrm>
                <a:off x="381000" y="384200"/>
                <a:ext cx="6990900" cy="926100"/>
              </a:xfrm>
              <a:prstGeom prst="rect">
                <a:avLst/>
              </a:prstGeom>
              <a:gradFill>
                <a:gsLst>
                  <a:gs pos="0">
                    <a:schemeClr val="accent2"/>
                  </a:gs>
                  <a:gs pos="7300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9"/>
            <p:cNvGrpSpPr/>
            <p:nvPr/>
          </p:nvGrpSpPr>
          <p:grpSpPr>
            <a:xfrm>
              <a:off x="381000" y="967216"/>
              <a:ext cx="8763100" cy="343700"/>
              <a:chOff x="381000" y="862358"/>
              <a:chExt cx="8763100" cy="576872"/>
            </a:xfrm>
          </p:grpSpPr>
          <p:sp>
            <p:nvSpPr>
              <p:cNvPr id="29" name="Google Shape;29;p9"/>
              <p:cNvSpPr/>
              <p:nvPr/>
            </p:nvSpPr>
            <p:spPr>
              <a:xfrm>
                <a:off x="7370250" y="863755"/>
                <a:ext cx="719800" cy="575475"/>
              </a:xfrm>
              <a:custGeom>
                <a:rect b="b" l="l" r="r" t="t"/>
                <a:pathLst>
                  <a:path extrusionOk="0" h="23019" w="28792">
                    <a:moveTo>
                      <a:pt x="28792" y="0"/>
                    </a:moveTo>
                    <a:lnTo>
                      <a:pt x="53" y="17878"/>
                    </a:lnTo>
                    <a:lnTo>
                      <a:pt x="0" y="23019"/>
                    </a:lnTo>
                    <a:lnTo>
                      <a:pt x="28792" y="5853"/>
                    </a:lnTo>
                    <a:close/>
                  </a:path>
                </a:pathLst>
              </a:custGeom>
              <a:solidFill>
                <a:srgbClr val="001F46">
                  <a:alpha val="20000"/>
                </a:srgbClr>
              </a:solidFill>
              <a:ln>
                <a:noFill/>
              </a:ln>
            </p:spPr>
          </p:sp>
          <p:sp>
            <p:nvSpPr>
              <p:cNvPr id="30" name="Google Shape;30;p9"/>
              <p:cNvSpPr/>
              <p:nvPr/>
            </p:nvSpPr>
            <p:spPr>
              <a:xfrm>
                <a:off x="8090200" y="862358"/>
                <a:ext cx="1053900" cy="145500"/>
              </a:xfrm>
              <a:prstGeom prst="rect">
                <a:avLst/>
              </a:prstGeom>
              <a:solidFill>
                <a:srgbClr val="001F46">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9"/>
              <p:cNvSpPr/>
              <p:nvPr/>
            </p:nvSpPr>
            <p:spPr>
              <a:xfrm>
                <a:off x="381000" y="1310303"/>
                <a:ext cx="6990900" cy="127800"/>
              </a:xfrm>
              <a:prstGeom prst="rect">
                <a:avLst/>
              </a:prstGeom>
              <a:solidFill>
                <a:srgbClr val="001F46">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2" name="Google Shape;32;p9"/>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SzPts val="3000"/>
              <a:buNone/>
              <a:defRPr/>
            </a:lvl1pPr>
            <a:lvl2pPr lvl="1" rtl="0" algn="l">
              <a:lnSpc>
                <a:spcPct val="90000"/>
              </a:lnSpc>
              <a:spcBef>
                <a:spcPts val="0"/>
              </a:spcBef>
              <a:spcAft>
                <a:spcPts val="0"/>
              </a:spcAft>
              <a:buSzPts val="3000"/>
              <a:buNone/>
              <a:defRPr/>
            </a:lvl2pPr>
            <a:lvl3pPr lvl="2" rtl="0" algn="l">
              <a:lnSpc>
                <a:spcPct val="90000"/>
              </a:lnSpc>
              <a:spcBef>
                <a:spcPts val="0"/>
              </a:spcBef>
              <a:spcAft>
                <a:spcPts val="0"/>
              </a:spcAft>
              <a:buSzPts val="3000"/>
              <a:buNone/>
              <a:defRPr/>
            </a:lvl3pPr>
            <a:lvl4pPr lvl="3" rtl="0" algn="l">
              <a:lnSpc>
                <a:spcPct val="90000"/>
              </a:lnSpc>
              <a:spcBef>
                <a:spcPts val="0"/>
              </a:spcBef>
              <a:spcAft>
                <a:spcPts val="0"/>
              </a:spcAft>
              <a:buSzPts val="3000"/>
              <a:buNone/>
              <a:defRPr/>
            </a:lvl4pPr>
            <a:lvl5pPr lvl="4" rtl="0" algn="l">
              <a:lnSpc>
                <a:spcPct val="90000"/>
              </a:lnSpc>
              <a:spcBef>
                <a:spcPts val="0"/>
              </a:spcBef>
              <a:spcAft>
                <a:spcPts val="0"/>
              </a:spcAft>
              <a:buSzPts val="3000"/>
              <a:buNone/>
              <a:defRPr/>
            </a:lvl5pPr>
            <a:lvl6pPr lvl="5" rtl="0" algn="l">
              <a:lnSpc>
                <a:spcPct val="90000"/>
              </a:lnSpc>
              <a:spcBef>
                <a:spcPts val="0"/>
              </a:spcBef>
              <a:spcAft>
                <a:spcPts val="0"/>
              </a:spcAft>
              <a:buSzPts val="3000"/>
              <a:buNone/>
              <a:defRPr/>
            </a:lvl6pPr>
            <a:lvl7pPr lvl="6" rtl="0" algn="l">
              <a:lnSpc>
                <a:spcPct val="90000"/>
              </a:lnSpc>
              <a:spcBef>
                <a:spcPts val="0"/>
              </a:spcBef>
              <a:spcAft>
                <a:spcPts val="0"/>
              </a:spcAft>
              <a:buSzPts val="3000"/>
              <a:buNone/>
              <a:defRPr/>
            </a:lvl7pPr>
            <a:lvl8pPr lvl="7" rtl="0" algn="l">
              <a:lnSpc>
                <a:spcPct val="90000"/>
              </a:lnSpc>
              <a:spcBef>
                <a:spcPts val="0"/>
              </a:spcBef>
              <a:spcAft>
                <a:spcPts val="0"/>
              </a:spcAft>
              <a:buSzPts val="3000"/>
              <a:buNone/>
              <a:defRPr/>
            </a:lvl8pPr>
            <a:lvl9pPr lvl="8" rtl="0" algn="l">
              <a:lnSpc>
                <a:spcPct val="90000"/>
              </a:lnSpc>
              <a:spcBef>
                <a:spcPts val="0"/>
              </a:spcBef>
              <a:spcAft>
                <a:spcPts val="0"/>
              </a:spcAft>
              <a:buSzPts val="3000"/>
              <a:buNone/>
              <a:defRPr/>
            </a:lvl9pPr>
          </a:lstStyle>
          <a:p/>
        </p:txBody>
      </p:sp>
      <p:sp>
        <p:nvSpPr>
          <p:cNvPr id="33" name="Google Shape;33;p9"/>
          <p:cNvSpPr txBox="1"/>
          <p:nvPr>
            <p:ph idx="1" type="body"/>
          </p:nvPr>
        </p:nvSpPr>
        <p:spPr>
          <a:xfrm>
            <a:off x="604000" y="1705175"/>
            <a:ext cx="3185400" cy="2715600"/>
          </a:xfrm>
          <a:prstGeom prst="rect">
            <a:avLst/>
          </a:prstGeom>
          <a:noFill/>
          <a:ln>
            <a:noFill/>
          </a:ln>
        </p:spPr>
        <p:txBody>
          <a:bodyPr anchorCtr="0" anchor="t" bIns="0" lIns="0" spcFirstLastPara="1" rIns="0" wrap="square" tIns="0">
            <a:noAutofit/>
          </a:bodyPr>
          <a:lstStyle>
            <a:lvl1pPr indent="-368300" lvl="0" marL="457200" rtl="0" algn="l">
              <a:lnSpc>
                <a:spcPct val="100000"/>
              </a:lnSpc>
              <a:spcBef>
                <a:spcPts val="600"/>
              </a:spcBef>
              <a:spcAft>
                <a:spcPts val="0"/>
              </a:spcAft>
              <a:buSzPts val="2200"/>
              <a:buChar char="▸"/>
              <a:defRPr sz="2200"/>
            </a:lvl1pPr>
            <a:lvl2pPr indent="-368300" lvl="1" marL="914400" rtl="0" algn="l">
              <a:lnSpc>
                <a:spcPct val="100000"/>
              </a:lnSpc>
              <a:spcBef>
                <a:spcPts val="0"/>
              </a:spcBef>
              <a:spcAft>
                <a:spcPts val="0"/>
              </a:spcAft>
              <a:buSzPts val="2200"/>
              <a:buChar char="▹"/>
              <a:defRPr sz="2200"/>
            </a:lvl2pPr>
            <a:lvl3pPr indent="-368300" lvl="2" marL="1371600" rtl="0" algn="l">
              <a:lnSpc>
                <a:spcPct val="100000"/>
              </a:lnSpc>
              <a:spcBef>
                <a:spcPts val="0"/>
              </a:spcBef>
              <a:spcAft>
                <a:spcPts val="0"/>
              </a:spcAft>
              <a:buSzPts val="2200"/>
              <a:buChar char="■"/>
              <a:defRPr sz="2200"/>
            </a:lvl3pPr>
            <a:lvl4pPr indent="-368300" lvl="3" marL="1828800" rtl="0" algn="l">
              <a:lnSpc>
                <a:spcPct val="100000"/>
              </a:lnSpc>
              <a:spcBef>
                <a:spcPts val="0"/>
              </a:spcBef>
              <a:spcAft>
                <a:spcPts val="0"/>
              </a:spcAft>
              <a:buSzPts val="2200"/>
              <a:buChar char="●"/>
              <a:defRPr sz="2200"/>
            </a:lvl4pPr>
            <a:lvl5pPr indent="-368300" lvl="4" marL="2286000" rtl="0" algn="l">
              <a:lnSpc>
                <a:spcPct val="100000"/>
              </a:lnSpc>
              <a:spcBef>
                <a:spcPts val="0"/>
              </a:spcBef>
              <a:spcAft>
                <a:spcPts val="0"/>
              </a:spcAft>
              <a:buSzPts val="2200"/>
              <a:buChar char="○"/>
              <a:defRPr sz="2200"/>
            </a:lvl5pPr>
            <a:lvl6pPr indent="-368300" lvl="5" marL="2743200" rtl="0" algn="l">
              <a:lnSpc>
                <a:spcPct val="100000"/>
              </a:lnSpc>
              <a:spcBef>
                <a:spcPts val="0"/>
              </a:spcBef>
              <a:spcAft>
                <a:spcPts val="0"/>
              </a:spcAft>
              <a:buSzPts val="2200"/>
              <a:buChar char="■"/>
              <a:defRPr sz="2200"/>
            </a:lvl6pPr>
            <a:lvl7pPr indent="-368300" lvl="6" marL="3200400" rtl="0" algn="l">
              <a:lnSpc>
                <a:spcPct val="100000"/>
              </a:lnSpc>
              <a:spcBef>
                <a:spcPts val="0"/>
              </a:spcBef>
              <a:spcAft>
                <a:spcPts val="0"/>
              </a:spcAft>
              <a:buSzPts val="2200"/>
              <a:buChar char="●"/>
              <a:defRPr sz="2200"/>
            </a:lvl7pPr>
            <a:lvl8pPr indent="-368300" lvl="7" marL="3657600" rtl="0" algn="l">
              <a:lnSpc>
                <a:spcPct val="100000"/>
              </a:lnSpc>
              <a:spcBef>
                <a:spcPts val="0"/>
              </a:spcBef>
              <a:spcAft>
                <a:spcPts val="0"/>
              </a:spcAft>
              <a:buSzPts val="2200"/>
              <a:buChar char="○"/>
              <a:defRPr sz="2200"/>
            </a:lvl8pPr>
            <a:lvl9pPr indent="-368300" lvl="8" marL="4114800" rtl="0" algn="l">
              <a:lnSpc>
                <a:spcPct val="100000"/>
              </a:lnSpc>
              <a:spcBef>
                <a:spcPts val="0"/>
              </a:spcBef>
              <a:spcAft>
                <a:spcPts val="0"/>
              </a:spcAft>
              <a:buSzPts val="2200"/>
              <a:buChar char="■"/>
              <a:defRPr sz="2200"/>
            </a:lvl9pPr>
          </a:lstStyle>
          <a:p/>
        </p:txBody>
      </p:sp>
      <p:sp>
        <p:nvSpPr>
          <p:cNvPr id="34" name="Google Shape;34;p9"/>
          <p:cNvSpPr txBox="1"/>
          <p:nvPr>
            <p:ph idx="2" type="body"/>
          </p:nvPr>
        </p:nvSpPr>
        <p:spPr>
          <a:xfrm>
            <a:off x="4187378" y="1705175"/>
            <a:ext cx="3185400" cy="2715600"/>
          </a:xfrm>
          <a:prstGeom prst="rect">
            <a:avLst/>
          </a:prstGeom>
          <a:noFill/>
          <a:ln>
            <a:noFill/>
          </a:ln>
        </p:spPr>
        <p:txBody>
          <a:bodyPr anchorCtr="0" anchor="t" bIns="0" lIns="0" spcFirstLastPara="1" rIns="0" wrap="square" tIns="0">
            <a:noAutofit/>
          </a:bodyPr>
          <a:lstStyle>
            <a:lvl1pPr indent="-368300" lvl="0" marL="457200" rtl="0" algn="l">
              <a:lnSpc>
                <a:spcPct val="100000"/>
              </a:lnSpc>
              <a:spcBef>
                <a:spcPts val="600"/>
              </a:spcBef>
              <a:spcAft>
                <a:spcPts val="0"/>
              </a:spcAft>
              <a:buSzPts val="2200"/>
              <a:buChar char="▸"/>
              <a:defRPr sz="2200"/>
            </a:lvl1pPr>
            <a:lvl2pPr indent="-368300" lvl="1" marL="914400" rtl="0" algn="l">
              <a:lnSpc>
                <a:spcPct val="100000"/>
              </a:lnSpc>
              <a:spcBef>
                <a:spcPts val="0"/>
              </a:spcBef>
              <a:spcAft>
                <a:spcPts val="0"/>
              </a:spcAft>
              <a:buSzPts val="2200"/>
              <a:buChar char="▹"/>
              <a:defRPr sz="2200"/>
            </a:lvl2pPr>
            <a:lvl3pPr indent="-368300" lvl="2" marL="1371600" rtl="0" algn="l">
              <a:lnSpc>
                <a:spcPct val="100000"/>
              </a:lnSpc>
              <a:spcBef>
                <a:spcPts val="0"/>
              </a:spcBef>
              <a:spcAft>
                <a:spcPts val="0"/>
              </a:spcAft>
              <a:buSzPts val="2200"/>
              <a:buChar char="■"/>
              <a:defRPr sz="2200"/>
            </a:lvl3pPr>
            <a:lvl4pPr indent="-368300" lvl="3" marL="1828800" rtl="0" algn="l">
              <a:lnSpc>
                <a:spcPct val="100000"/>
              </a:lnSpc>
              <a:spcBef>
                <a:spcPts val="0"/>
              </a:spcBef>
              <a:spcAft>
                <a:spcPts val="0"/>
              </a:spcAft>
              <a:buSzPts val="2200"/>
              <a:buChar char="●"/>
              <a:defRPr sz="2200"/>
            </a:lvl4pPr>
            <a:lvl5pPr indent="-368300" lvl="4" marL="2286000" rtl="0" algn="l">
              <a:lnSpc>
                <a:spcPct val="100000"/>
              </a:lnSpc>
              <a:spcBef>
                <a:spcPts val="0"/>
              </a:spcBef>
              <a:spcAft>
                <a:spcPts val="0"/>
              </a:spcAft>
              <a:buSzPts val="2200"/>
              <a:buChar char="○"/>
              <a:defRPr sz="2200"/>
            </a:lvl5pPr>
            <a:lvl6pPr indent="-368300" lvl="5" marL="2743200" rtl="0" algn="l">
              <a:lnSpc>
                <a:spcPct val="100000"/>
              </a:lnSpc>
              <a:spcBef>
                <a:spcPts val="0"/>
              </a:spcBef>
              <a:spcAft>
                <a:spcPts val="0"/>
              </a:spcAft>
              <a:buSzPts val="2200"/>
              <a:buChar char="■"/>
              <a:defRPr sz="2200"/>
            </a:lvl6pPr>
            <a:lvl7pPr indent="-368300" lvl="6" marL="3200400" rtl="0" algn="l">
              <a:lnSpc>
                <a:spcPct val="100000"/>
              </a:lnSpc>
              <a:spcBef>
                <a:spcPts val="0"/>
              </a:spcBef>
              <a:spcAft>
                <a:spcPts val="0"/>
              </a:spcAft>
              <a:buSzPts val="2200"/>
              <a:buChar char="●"/>
              <a:defRPr sz="2200"/>
            </a:lvl7pPr>
            <a:lvl8pPr indent="-368300" lvl="7" marL="3657600" rtl="0" algn="l">
              <a:lnSpc>
                <a:spcPct val="100000"/>
              </a:lnSpc>
              <a:spcBef>
                <a:spcPts val="0"/>
              </a:spcBef>
              <a:spcAft>
                <a:spcPts val="0"/>
              </a:spcAft>
              <a:buSzPts val="2200"/>
              <a:buChar char="○"/>
              <a:defRPr sz="2200"/>
            </a:lvl8pPr>
            <a:lvl9pPr indent="-368300" lvl="8" marL="4114800" rtl="0" algn="l">
              <a:lnSpc>
                <a:spcPct val="100000"/>
              </a:lnSpc>
              <a:spcBef>
                <a:spcPts val="0"/>
              </a:spcBef>
              <a:spcAft>
                <a:spcPts val="0"/>
              </a:spcAft>
              <a:buSzPts val="2200"/>
              <a:buChar char="■"/>
              <a:defRPr sz="2200"/>
            </a:lvl9pPr>
          </a:lstStyle>
          <a:p/>
        </p:txBody>
      </p:sp>
      <p:sp>
        <p:nvSpPr>
          <p:cNvPr id="35" name="Google Shape;35;p9"/>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9pPr>
          </a:lstStyle>
          <a:p>
            <a:pPr indent="0" lvl="0" marL="0" rtl="0" algn="ct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grpSp>
        <p:nvGrpSpPr>
          <p:cNvPr id="37" name="Google Shape;37;p10"/>
          <p:cNvGrpSpPr/>
          <p:nvPr/>
        </p:nvGrpSpPr>
        <p:grpSpPr>
          <a:xfrm>
            <a:off x="0" y="4762400"/>
            <a:ext cx="603997" cy="381100"/>
            <a:chOff x="0" y="4762400"/>
            <a:chExt cx="603997" cy="381100"/>
          </a:xfrm>
        </p:grpSpPr>
        <p:sp>
          <p:nvSpPr>
            <p:cNvPr id="38" name="Google Shape;38;p10"/>
            <p:cNvSpPr/>
            <p:nvPr/>
          </p:nvSpPr>
          <p:spPr>
            <a:xfrm>
              <a:off x="380497" y="4762400"/>
              <a:ext cx="223500" cy="3810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p:nvPr/>
          </p:nvSpPr>
          <p:spPr>
            <a:xfrm>
              <a:off x="0" y="4762500"/>
              <a:ext cx="381000" cy="381000"/>
            </a:xfrm>
            <a:prstGeom prst="rect">
              <a:avLst/>
            </a:prstGeom>
            <a:gradFill>
              <a:gsLst>
                <a:gs pos="0">
                  <a:schemeClr val="accent6"/>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10"/>
          <p:cNvSpPr txBox="1"/>
          <p:nvPr>
            <p:ph type="title"/>
          </p:nvPr>
        </p:nvSpPr>
        <p:spPr>
          <a:xfrm>
            <a:off x="646900" y="391425"/>
            <a:ext cx="6757800" cy="9195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SzPts val="3000"/>
              <a:buNone/>
              <a:defRPr/>
            </a:lvl1pPr>
            <a:lvl2pPr lvl="1" rtl="0" algn="l">
              <a:lnSpc>
                <a:spcPct val="90000"/>
              </a:lnSpc>
              <a:spcBef>
                <a:spcPts val="0"/>
              </a:spcBef>
              <a:spcAft>
                <a:spcPts val="0"/>
              </a:spcAft>
              <a:buSzPts val="3000"/>
              <a:buNone/>
              <a:defRPr/>
            </a:lvl2pPr>
            <a:lvl3pPr lvl="2" rtl="0" algn="l">
              <a:lnSpc>
                <a:spcPct val="90000"/>
              </a:lnSpc>
              <a:spcBef>
                <a:spcPts val="0"/>
              </a:spcBef>
              <a:spcAft>
                <a:spcPts val="0"/>
              </a:spcAft>
              <a:buSzPts val="3000"/>
              <a:buNone/>
              <a:defRPr/>
            </a:lvl3pPr>
            <a:lvl4pPr lvl="3" rtl="0" algn="l">
              <a:lnSpc>
                <a:spcPct val="90000"/>
              </a:lnSpc>
              <a:spcBef>
                <a:spcPts val="0"/>
              </a:spcBef>
              <a:spcAft>
                <a:spcPts val="0"/>
              </a:spcAft>
              <a:buSzPts val="3000"/>
              <a:buNone/>
              <a:defRPr/>
            </a:lvl4pPr>
            <a:lvl5pPr lvl="4" rtl="0" algn="l">
              <a:lnSpc>
                <a:spcPct val="90000"/>
              </a:lnSpc>
              <a:spcBef>
                <a:spcPts val="0"/>
              </a:spcBef>
              <a:spcAft>
                <a:spcPts val="0"/>
              </a:spcAft>
              <a:buSzPts val="3000"/>
              <a:buNone/>
              <a:defRPr/>
            </a:lvl5pPr>
            <a:lvl6pPr lvl="5" rtl="0" algn="l">
              <a:lnSpc>
                <a:spcPct val="90000"/>
              </a:lnSpc>
              <a:spcBef>
                <a:spcPts val="0"/>
              </a:spcBef>
              <a:spcAft>
                <a:spcPts val="0"/>
              </a:spcAft>
              <a:buSzPts val="3000"/>
              <a:buNone/>
              <a:defRPr/>
            </a:lvl6pPr>
            <a:lvl7pPr lvl="6" rtl="0" algn="l">
              <a:lnSpc>
                <a:spcPct val="90000"/>
              </a:lnSpc>
              <a:spcBef>
                <a:spcPts val="0"/>
              </a:spcBef>
              <a:spcAft>
                <a:spcPts val="0"/>
              </a:spcAft>
              <a:buSzPts val="3000"/>
              <a:buNone/>
              <a:defRPr/>
            </a:lvl7pPr>
            <a:lvl8pPr lvl="7" rtl="0" algn="l">
              <a:lnSpc>
                <a:spcPct val="90000"/>
              </a:lnSpc>
              <a:spcBef>
                <a:spcPts val="0"/>
              </a:spcBef>
              <a:spcAft>
                <a:spcPts val="0"/>
              </a:spcAft>
              <a:buSzPts val="3000"/>
              <a:buNone/>
              <a:defRPr/>
            </a:lvl8pPr>
            <a:lvl9pPr lvl="8" rtl="0" algn="l">
              <a:lnSpc>
                <a:spcPct val="90000"/>
              </a:lnSpc>
              <a:spcBef>
                <a:spcPts val="0"/>
              </a:spcBef>
              <a:spcAft>
                <a:spcPts val="0"/>
              </a:spcAft>
              <a:buSzPts val="3000"/>
              <a:buNone/>
              <a:defRPr/>
            </a:lvl9pPr>
          </a:lstStyle>
          <a:p/>
        </p:txBody>
      </p:sp>
      <p:sp>
        <p:nvSpPr>
          <p:cNvPr id="41" name="Google Shape;41;p10"/>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9pPr>
          </a:lstStyle>
          <a:p>
            <a:pPr indent="0" lvl="0" marL="0" rtl="0" algn="ct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42" name="Shape 42"/>
        <p:cNvGrpSpPr/>
        <p:nvPr/>
      </p:nvGrpSpPr>
      <p:grpSpPr>
        <a:xfrm>
          <a:off x="0" y="0"/>
          <a:ext cx="0" cy="0"/>
          <a:chOff x="0" y="0"/>
          <a:chExt cx="0" cy="0"/>
        </a:xfrm>
      </p:grpSpPr>
      <p:grpSp>
        <p:nvGrpSpPr>
          <p:cNvPr id="43" name="Google Shape;43;p11"/>
          <p:cNvGrpSpPr/>
          <p:nvPr/>
        </p:nvGrpSpPr>
        <p:grpSpPr>
          <a:xfrm>
            <a:off x="0" y="4762400"/>
            <a:ext cx="603997" cy="381100"/>
            <a:chOff x="0" y="4762400"/>
            <a:chExt cx="603997" cy="381100"/>
          </a:xfrm>
        </p:grpSpPr>
        <p:sp>
          <p:nvSpPr>
            <p:cNvPr id="44" name="Google Shape;44;p11"/>
            <p:cNvSpPr/>
            <p:nvPr/>
          </p:nvSpPr>
          <p:spPr>
            <a:xfrm>
              <a:off x="380497" y="4762400"/>
              <a:ext cx="223500" cy="3810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1"/>
            <p:cNvSpPr/>
            <p:nvPr/>
          </p:nvSpPr>
          <p:spPr>
            <a:xfrm>
              <a:off x="0" y="4762500"/>
              <a:ext cx="381000" cy="381000"/>
            </a:xfrm>
            <a:prstGeom prst="rect">
              <a:avLst/>
            </a:prstGeom>
            <a:gradFill>
              <a:gsLst>
                <a:gs pos="0">
                  <a:schemeClr val="accent6"/>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1"/>
          <p:cNvSpPr txBox="1"/>
          <p:nvPr>
            <p:ph type="title"/>
          </p:nvPr>
        </p:nvSpPr>
        <p:spPr>
          <a:xfrm>
            <a:off x="614975" y="391350"/>
            <a:ext cx="3613200" cy="9195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accent1"/>
              </a:buClr>
              <a:buSzPts val="3000"/>
              <a:buNone/>
              <a:defRPr>
                <a:solidFill>
                  <a:schemeClr val="accent1"/>
                </a:solidFill>
              </a:defRPr>
            </a:lvl1pPr>
            <a:lvl2pPr lvl="1" rtl="0" algn="l">
              <a:lnSpc>
                <a:spcPct val="90000"/>
              </a:lnSpc>
              <a:spcBef>
                <a:spcPts val="0"/>
              </a:spcBef>
              <a:spcAft>
                <a:spcPts val="0"/>
              </a:spcAft>
              <a:buClr>
                <a:schemeClr val="accent1"/>
              </a:buClr>
              <a:buSzPts val="3000"/>
              <a:buNone/>
              <a:defRPr>
                <a:solidFill>
                  <a:schemeClr val="accent1"/>
                </a:solidFill>
              </a:defRPr>
            </a:lvl2pPr>
            <a:lvl3pPr lvl="2" rtl="0" algn="l">
              <a:lnSpc>
                <a:spcPct val="90000"/>
              </a:lnSpc>
              <a:spcBef>
                <a:spcPts val="0"/>
              </a:spcBef>
              <a:spcAft>
                <a:spcPts val="0"/>
              </a:spcAft>
              <a:buClr>
                <a:schemeClr val="accent1"/>
              </a:buClr>
              <a:buSzPts val="3000"/>
              <a:buNone/>
              <a:defRPr>
                <a:solidFill>
                  <a:schemeClr val="accent1"/>
                </a:solidFill>
              </a:defRPr>
            </a:lvl3pPr>
            <a:lvl4pPr lvl="3" rtl="0" algn="l">
              <a:lnSpc>
                <a:spcPct val="90000"/>
              </a:lnSpc>
              <a:spcBef>
                <a:spcPts val="0"/>
              </a:spcBef>
              <a:spcAft>
                <a:spcPts val="0"/>
              </a:spcAft>
              <a:buClr>
                <a:schemeClr val="accent1"/>
              </a:buClr>
              <a:buSzPts val="3000"/>
              <a:buNone/>
              <a:defRPr>
                <a:solidFill>
                  <a:schemeClr val="accent1"/>
                </a:solidFill>
              </a:defRPr>
            </a:lvl4pPr>
            <a:lvl5pPr lvl="4" rtl="0" algn="l">
              <a:lnSpc>
                <a:spcPct val="90000"/>
              </a:lnSpc>
              <a:spcBef>
                <a:spcPts val="0"/>
              </a:spcBef>
              <a:spcAft>
                <a:spcPts val="0"/>
              </a:spcAft>
              <a:buClr>
                <a:schemeClr val="accent1"/>
              </a:buClr>
              <a:buSzPts val="3000"/>
              <a:buNone/>
              <a:defRPr>
                <a:solidFill>
                  <a:schemeClr val="accent1"/>
                </a:solidFill>
              </a:defRPr>
            </a:lvl5pPr>
            <a:lvl6pPr lvl="5" rtl="0" algn="l">
              <a:lnSpc>
                <a:spcPct val="90000"/>
              </a:lnSpc>
              <a:spcBef>
                <a:spcPts val="0"/>
              </a:spcBef>
              <a:spcAft>
                <a:spcPts val="0"/>
              </a:spcAft>
              <a:buClr>
                <a:schemeClr val="accent1"/>
              </a:buClr>
              <a:buSzPts val="3000"/>
              <a:buNone/>
              <a:defRPr>
                <a:solidFill>
                  <a:schemeClr val="accent1"/>
                </a:solidFill>
              </a:defRPr>
            </a:lvl6pPr>
            <a:lvl7pPr lvl="6" rtl="0" algn="l">
              <a:lnSpc>
                <a:spcPct val="90000"/>
              </a:lnSpc>
              <a:spcBef>
                <a:spcPts val="0"/>
              </a:spcBef>
              <a:spcAft>
                <a:spcPts val="0"/>
              </a:spcAft>
              <a:buClr>
                <a:schemeClr val="accent1"/>
              </a:buClr>
              <a:buSzPts val="3000"/>
              <a:buNone/>
              <a:defRPr>
                <a:solidFill>
                  <a:schemeClr val="accent1"/>
                </a:solidFill>
              </a:defRPr>
            </a:lvl7pPr>
            <a:lvl8pPr lvl="7" rtl="0" algn="l">
              <a:lnSpc>
                <a:spcPct val="90000"/>
              </a:lnSpc>
              <a:spcBef>
                <a:spcPts val="0"/>
              </a:spcBef>
              <a:spcAft>
                <a:spcPts val="0"/>
              </a:spcAft>
              <a:buClr>
                <a:schemeClr val="accent1"/>
              </a:buClr>
              <a:buSzPts val="3000"/>
              <a:buNone/>
              <a:defRPr>
                <a:solidFill>
                  <a:schemeClr val="accent1"/>
                </a:solidFill>
              </a:defRPr>
            </a:lvl8pPr>
            <a:lvl9pPr lvl="8" rtl="0" algn="l">
              <a:lnSpc>
                <a:spcPct val="90000"/>
              </a:lnSpc>
              <a:spcBef>
                <a:spcPts val="0"/>
              </a:spcBef>
              <a:spcAft>
                <a:spcPts val="0"/>
              </a:spcAft>
              <a:buClr>
                <a:schemeClr val="accent1"/>
              </a:buClr>
              <a:buSzPts val="3000"/>
              <a:buNone/>
              <a:defRPr>
                <a:solidFill>
                  <a:schemeClr val="accent1"/>
                </a:solidFill>
              </a:defRPr>
            </a:lvl9pPr>
          </a:lstStyle>
          <a:p/>
        </p:txBody>
      </p:sp>
      <p:sp>
        <p:nvSpPr>
          <p:cNvPr id="47" name="Google Shape;47;p11"/>
          <p:cNvSpPr txBox="1"/>
          <p:nvPr>
            <p:ph idx="1" type="body"/>
          </p:nvPr>
        </p:nvSpPr>
        <p:spPr>
          <a:xfrm>
            <a:off x="614975" y="1476575"/>
            <a:ext cx="3613200" cy="2826600"/>
          </a:xfrm>
          <a:prstGeom prst="rect">
            <a:avLst/>
          </a:prstGeom>
          <a:noFill/>
          <a:ln>
            <a:noFill/>
          </a:ln>
        </p:spPr>
        <p:txBody>
          <a:bodyPr anchorCtr="0" anchor="t" bIns="0" lIns="0" spcFirstLastPara="1" rIns="0" wrap="square" tIns="0">
            <a:noAutofit/>
          </a:bodyPr>
          <a:lstStyle>
            <a:lvl1pPr indent="-381000" lvl="0" marL="457200" rtl="0" algn="l">
              <a:lnSpc>
                <a:spcPct val="100000"/>
              </a:lnSpc>
              <a:spcBef>
                <a:spcPts val="600"/>
              </a:spcBef>
              <a:spcAft>
                <a:spcPts val="0"/>
              </a:spcAft>
              <a:buSzPts val="2400"/>
              <a:buChar char="▸"/>
              <a:defRPr/>
            </a:lvl1pPr>
            <a:lvl2pPr indent="-381000" lvl="1" marL="914400" rtl="0" algn="l">
              <a:lnSpc>
                <a:spcPct val="100000"/>
              </a:lnSpc>
              <a:spcBef>
                <a:spcPts val="0"/>
              </a:spcBef>
              <a:spcAft>
                <a:spcPts val="0"/>
              </a:spcAft>
              <a:buSzPts val="2400"/>
              <a:buChar char="▹"/>
              <a:defRPr/>
            </a:lvl2pPr>
            <a:lvl3pPr indent="-381000" lvl="2" marL="1371600" rtl="0" algn="l">
              <a:lnSpc>
                <a:spcPct val="100000"/>
              </a:lnSpc>
              <a:spcBef>
                <a:spcPts val="0"/>
              </a:spcBef>
              <a:spcAft>
                <a:spcPts val="0"/>
              </a:spcAft>
              <a:buSzPts val="2400"/>
              <a:buChar char="■"/>
              <a:defRPr/>
            </a:lvl3pPr>
            <a:lvl4pPr indent="-381000" lvl="3" marL="1828800" rtl="0" algn="l">
              <a:lnSpc>
                <a:spcPct val="100000"/>
              </a:lnSpc>
              <a:spcBef>
                <a:spcPts val="0"/>
              </a:spcBef>
              <a:spcAft>
                <a:spcPts val="0"/>
              </a:spcAft>
              <a:buSzPts val="2400"/>
              <a:buChar char="●"/>
              <a:defRPr/>
            </a:lvl4pPr>
            <a:lvl5pPr indent="-381000" lvl="4" marL="2286000" rtl="0" algn="l">
              <a:lnSpc>
                <a:spcPct val="100000"/>
              </a:lnSpc>
              <a:spcBef>
                <a:spcPts val="0"/>
              </a:spcBef>
              <a:spcAft>
                <a:spcPts val="0"/>
              </a:spcAft>
              <a:buSzPts val="2400"/>
              <a:buChar char="○"/>
              <a:defRPr/>
            </a:lvl5pPr>
            <a:lvl6pPr indent="-381000" lvl="5" marL="2743200" rtl="0" algn="l">
              <a:lnSpc>
                <a:spcPct val="100000"/>
              </a:lnSpc>
              <a:spcBef>
                <a:spcPts val="0"/>
              </a:spcBef>
              <a:spcAft>
                <a:spcPts val="0"/>
              </a:spcAft>
              <a:buSzPts val="2400"/>
              <a:buChar char="■"/>
              <a:defRPr/>
            </a:lvl6pPr>
            <a:lvl7pPr indent="-381000" lvl="6" marL="3200400" rtl="0" algn="l">
              <a:lnSpc>
                <a:spcPct val="100000"/>
              </a:lnSpc>
              <a:spcBef>
                <a:spcPts val="0"/>
              </a:spcBef>
              <a:spcAft>
                <a:spcPts val="0"/>
              </a:spcAft>
              <a:buSzPts val="2400"/>
              <a:buChar char="●"/>
              <a:defRPr/>
            </a:lvl7pPr>
            <a:lvl8pPr indent="-381000" lvl="7" marL="3657600" rtl="0" algn="l">
              <a:lnSpc>
                <a:spcPct val="100000"/>
              </a:lnSpc>
              <a:spcBef>
                <a:spcPts val="0"/>
              </a:spcBef>
              <a:spcAft>
                <a:spcPts val="0"/>
              </a:spcAft>
              <a:buSzPts val="2400"/>
              <a:buChar char="○"/>
              <a:defRPr/>
            </a:lvl8pPr>
            <a:lvl9pPr indent="-381000" lvl="8" marL="4114800" rtl="0" algn="l">
              <a:lnSpc>
                <a:spcPct val="100000"/>
              </a:lnSpc>
              <a:spcBef>
                <a:spcPts val="0"/>
              </a:spcBef>
              <a:spcAft>
                <a:spcPts val="0"/>
              </a:spcAft>
              <a:buSzPts val="2400"/>
              <a:buChar char="■"/>
              <a:defRPr/>
            </a:lvl9pPr>
          </a:lstStyle>
          <a:p/>
        </p:txBody>
      </p:sp>
      <p:sp>
        <p:nvSpPr>
          <p:cNvPr id="48" name="Google Shape;48;p11"/>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9pPr>
          </a:lstStyle>
          <a:p>
            <a:pPr indent="0" lvl="0" marL="0" rtl="0" algn="ctr">
              <a:spcBef>
                <a:spcPts val="0"/>
              </a:spcBef>
              <a:spcAft>
                <a:spcPts val="0"/>
              </a:spcAft>
              <a:buNone/>
            </a:pPr>
            <a:fld id="{00000000-1234-1234-1234-123412341234}" type="slidenum">
              <a:rPr lang="en-SG"/>
              <a:t>‹#›</a:t>
            </a:fld>
            <a:endParaRPr/>
          </a:p>
        </p:txBody>
      </p:sp>
      <p:grpSp>
        <p:nvGrpSpPr>
          <p:cNvPr id="49" name="Google Shape;49;p11"/>
          <p:cNvGrpSpPr/>
          <p:nvPr/>
        </p:nvGrpSpPr>
        <p:grpSpPr>
          <a:xfrm rot="10800000">
            <a:off x="4572000" y="-47"/>
            <a:ext cx="4572000" cy="5157522"/>
            <a:chOff x="8" y="-13862"/>
            <a:chExt cx="4572000" cy="5157522"/>
          </a:xfrm>
        </p:grpSpPr>
        <p:sp>
          <p:nvSpPr>
            <p:cNvPr id="50" name="Google Shape;50;p11"/>
            <p:cNvSpPr/>
            <p:nvPr/>
          </p:nvSpPr>
          <p:spPr>
            <a:xfrm rot="10800000">
              <a:off x="8" y="160"/>
              <a:ext cx="377100" cy="5143500"/>
            </a:xfrm>
            <a:prstGeom prst="rect">
              <a:avLst/>
            </a:pr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1"/>
            <p:cNvSpPr/>
            <p:nvPr/>
          </p:nvSpPr>
          <p:spPr>
            <a:xfrm>
              <a:off x="366508" y="-13862"/>
              <a:ext cx="267425" cy="5157350"/>
            </a:xfrm>
            <a:custGeom>
              <a:rect b="b" l="l" r="r" t="t"/>
              <a:pathLst>
                <a:path extrusionOk="0" h="206294" w="10697">
                  <a:moveTo>
                    <a:pt x="369" y="206294"/>
                  </a:moveTo>
                  <a:lnTo>
                    <a:pt x="10697" y="190844"/>
                  </a:lnTo>
                  <a:lnTo>
                    <a:pt x="10623" y="15934"/>
                  </a:lnTo>
                  <a:lnTo>
                    <a:pt x="0" y="0"/>
                  </a:lnTo>
                  <a:close/>
                </a:path>
              </a:pathLst>
            </a:custGeom>
            <a:solidFill>
              <a:schemeClr val="accent2"/>
            </a:solidFill>
            <a:ln>
              <a:noFill/>
            </a:ln>
          </p:spPr>
        </p:sp>
        <p:sp>
          <p:nvSpPr>
            <p:cNvPr id="52" name="Google Shape;52;p11"/>
            <p:cNvSpPr/>
            <p:nvPr/>
          </p:nvSpPr>
          <p:spPr>
            <a:xfrm rot="10800000">
              <a:off x="633908" y="382913"/>
              <a:ext cx="3938100" cy="4376400"/>
            </a:xfrm>
            <a:prstGeom prst="rect">
              <a:avLst/>
            </a:prstGeom>
            <a:gradFill>
              <a:gsLst>
                <a:gs pos="0">
                  <a:schemeClr val="accent2"/>
                </a:gs>
                <a:gs pos="7300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SemiBold"/>
                <a:ea typeface="Barlow SemiBold"/>
                <a:cs typeface="Barlow SemiBold"/>
                <a:sym typeface="Barlow SemiBold"/>
              </a:defRPr>
            </a:lvl9pPr>
          </a:lstStyle>
          <a:p>
            <a:pPr indent="0" lvl="0" marL="0" rtl="0" algn="ctr">
              <a:spcBef>
                <a:spcPts val="0"/>
              </a:spcBef>
              <a:spcAft>
                <a:spcPts val="0"/>
              </a:spcAft>
              <a:buNone/>
            </a:pPr>
            <a:fld id="{00000000-1234-1234-1234-123412341234}" type="slidenum">
              <a:rPr lang="en-SG"/>
              <a:t>‹#›</a:t>
            </a:fld>
            <a:endParaRPr/>
          </a:p>
        </p:txBody>
      </p:sp>
      <p:sp>
        <p:nvSpPr>
          <p:cNvPr id="7" name="Google Shape;7;p7"/>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1pPr>
            <a:lvl2pPr lvl="1"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2pPr>
            <a:lvl3pPr lvl="2"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3pPr>
            <a:lvl4pPr lvl="3"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4pPr>
            <a:lvl5pPr lvl="4"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5pPr>
            <a:lvl6pPr lvl="5"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6pPr>
            <a:lvl7pPr lvl="6"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7pPr>
            <a:lvl8pPr lvl="7"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8pPr>
            <a:lvl9pPr lvl="8" marR="0" rtl="0" algn="l">
              <a:lnSpc>
                <a:spcPct val="90000"/>
              </a:lnSpc>
              <a:spcBef>
                <a:spcPts val="0"/>
              </a:spcBef>
              <a:spcAft>
                <a:spcPts val="0"/>
              </a:spcAft>
              <a:buClr>
                <a:schemeClr val="lt1"/>
              </a:buClr>
              <a:buSzPts val="3000"/>
              <a:buFont typeface="Barlow SemiBold"/>
              <a:buNone/>
              <a:defRPr b="0" i="0" sz="3000" u="none" cap="none" strike="noStrike">
                <a:solidFill>
                  <a:schemeClr val="lt1"/>
                </a:solidFill>
                <a:latin typeface="Barlow SemiBold"/>
                <a:ea typeface="Barlow SemiBold"/>
                <a:cs typeface="Barlow SemiBold"/>
                <a:sym typeface="Barlow SemiBold"/>
              </a:defRPr>
            </a:lvl9pPr>
          </a:lstStyle>
          <a:p/>
        </p:txBody>
      </p:sp>
      <p:sp>
        <p:nvSpPr>
          <p:cNvPr id="8" name="Google Shape;8;p7"/>
          <p:cNvSpPr txBox="1"/>
          <p:nvPr>
            <p:ph idx="1" type="body"/>
          </p:nvPr>
        </p:nvSpPr>
        <p:spPr>
          <a:xfrm>
            <a:off x="614975" y="1705175"/>
            <a:ext cx="6757800" cy="2826600"/>
          </a:xfrm>
          <a:prstGeom prst="rect">
            <a:avLst/>
          </a:prstGeom>
          <a:noFill/>
          <a:ln>
            <a:noFill/>
          </a:ln>
        </p:spPr>
        <p:txBody>
          <a:bodyPr anchorCtr="0" anchor="t" bIns="0" lIns="0" spcFirstLastPara="1" rIns="0" wrap="square" tIns="0">
            <a:noAutofit/>
          </a:bodyPr>
          <a:lstStyle>
            <a:lvl1pPr indent="-381000" lvl="0" marL="457200" marR="0" rtl="0" algn="l">
              <a:lnSpc>
                <a:spcPct val="100000"/>
              </a:lnSpc>
              <a:spcBef>
                <a:spcPts val="600"/>
              </a:spcBef>
              <a:spcAft>
                <a:spcPts val="0"/>
              </a:spcAft>
              <a:buClr>
                <a:schemeClr val="accent1"/>
              </a:buClr>
              <a:buSzPts val="2400"/>
              <a:buFont typeface="Barlow Light"/>
              <a:buChar char="▸"/>
              <a:defRPr b="0" i="0" sz="2400" u="none" cap="none" strike="noStrike">
                <a:solidFill>
                  <a:schemeClr val="dk1"/>
                </a:solidFill>
                <a:latin typeface="Barlow Light"/>
                <a:ea typeface="Barlow Light"/>
                <a:cs typeface="Barlow Light"/>
                <a:sym typeface="Barlow Light"/>
              </a:defRPr>
            </a:lvl1pPr>
            <a:lvl2pPr indent="-381000" lvl="1" marL="914400" marR="0" rtl="0" algn="l">
              <a:lnSpc>
                <a:spcPct val="100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2pPr>
            <a:lvl3pPr indent="-381000" lvl="2" marL="1371600" marR="0" rtl="0" algn="l">
              <a:lnSpc>
                <a:spcPct val="100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3pPr>
            <a:lvl4pPr indent="-381000" lvl="3" marL="1828800" marR="0" rtl="0" algn="l">
              <a:lnSpc>
                <a:spcPct val="100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4pPr>
            <a:lvl5pPr indent="-381000" lvl="4" marL="2286000" marR="0" rtl="0" algn="l">
              <a:lnSpc>
                <a:spcPct val="100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5pPr>
            <a:lvl6pPr indent="-381000" lvl="5" marL="2743200" marR="0" rtl="0" algn="l">
              <a:lnSpc>
                <a:spcPct val="100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6pPr>
            <a:lvl7pPr indent="-381000" lvl="6" marL="3200400" marR="0" rtl="0" algn="l">
              <a:lnSpc>
                <a:spcPct val="100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7pPr>
            <a:lvl8pPr indent="-381000" lvl="7" marL="3657600" marR="0" rtl="0" algn="l">
              <a:lnSpc>
                <a:spcPct val="100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8pPr>
            <a:lvl9pPr indent="-381000" lvl="8" marL="4114800" marR="0" rtl="0" algn="l">
              <a:lnSpc>
                <a:spcPct val="100000"/>
              </a:lnSpc>
              <a:spcBef>
                <a:spcPts val="0"/>
              </a:spcBef>
              <a:spcAft>
                <a:spcPts val="0"/>
              </a:spcAft>
              <a:buClr>
                <a:schemeClr val="dk2"/>
              </a:buClr>
              <a:buSzPts val="2400"/>
              <a:buFont typeface="Barlow Light"/>
              <a:buChar char="■"/>
              <a:defRPr b="0" i="0" sz="2400" u="none" cap="none" strike="noStrike">
                <a:solidFill>
                  <a:schemeClr val="dk1"/>
                </a:solidFill>
                <a:latin typeface="Barlow Light"/>
                <a:ea typeface="Barlow Light"/>
                <a:cs typeface="Barlow Light"/>
                <a:sym typeface="Barlow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14.png"/><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4.png"/><Relationship Id="rId5" Type="http://schemas.openxmlformats.org/officeDocument/2006/relationships/hyperlink" Target="https://www.healthline.com/health/absolute-monocytes#function-in-the-bod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1"/>
          <p:cNvGrpSpPr/>
          <p:nvPr/>
        </p:nvGrpSpPr>
        <p:grpSpPr>
          <a:xfrm>
            <a:off x="8013743" y="4015142"/>
            <a:ext cx="600715" cy="600715"/>
            <a:chOff x="8762414" y="2939573"/>
            <a:chExt cx="457200" cy="457200"/>
          </a:xfrm>
        </p:grpSpPr>
        <p:sp>
          <p:nvSpPr>
            <p:cNvPr id="58" name="Google Shape;58;p1"/>
            <p:cNvSpPr/>
            <p:nvPr/>
          </p:nvSpPr>
          <p:spPr>
            <a:xfrm>
              <a:off x="9010064" y="3034823"/>
              <a:ext cx="209550" cy="66675"/>
            </a:xfrm>
            <a:custGeom>
              <a:rect b="b" l="l" r="r" t="t"/>
              <a:pathLst>
                <a:path extrusionOk="0" h="66675" w="209550">
                  <a:moveTo>
                    <a:pt x="200025" y="0"/>
                  </a:moveTo>
                  <a:lnTo>
                    <a:pt x="9525" y="0"/>
                  </a:lnTo>
                  <a:cubicBezTo>
                    <a:pt x="3810" y="0"/>
                    <a:pt x="0" y="3810"/>
                    <a:pt x="0" y="9525"/>
                  </a:cubicBezTo>
                  <a:lnTo>
                    <a:pt x="0" y="57150"/>
                  </a:lnTo>
                  <a:cubicBezTo>
                    <a:pt x="0" y="62865"/>
                    <a:pt x="3810" y="66675"/>
                    <a:pt x="9525" y="66675"/>
                  </a:cubicBezTo>
                  <a:lnTo>
                    <a:pt x="200025" y="66675"/>
                  </a:lnTo>
                  <a:cubicBezTo>
                    <a:pt x="205740" y="66675"/>
                    <a:pt x="209550" y="62865"/>
                    <a:pt x="209550" y="57150"/>
                  </a:cubicBezTo>
                  <a:lnTo>
                    <a:pt x="209550" y="9525"/>
                  </a:lnTo>
                  <a:cubicBezTo>
                    <a:pt x="209550" y="3810"/>
                    <a:pt x="205740" y="0"/>
                    <a:pt x="200025" y="0"/>
                  </a:cubicBezTo>
                  <a:close/>
                </a:path>
              </a:pathLst>
            </a:custGeom>
            <a:solidFill>
              <a:schemeClr val="lt1"/>
            </a:solidFill>
            <a:ln>
              <a:noFill/>
            </a:ln>
            <a:effectLst>
              <a:outerShdw rotWithShape="0" algn="bl" dir="5400000" dist="19050">
                <a:schemeClr val="dk1">
                  <a:alpha val="2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1"/>
            <p:cNvSpPr/>
            <p:nvPr/>
          </p:nvSpPr>
          <p:spPr>
            <a:xfrm>
              <a:off x="9029114" y="3120548"/>
              <a:ext cx="171450" cy="276225"/>
            </a:xfrm>
            <a:custGeom>
              <a:rect b="b" l="l" r="r" t="t"/>
              <a:pathLst>
                <a:path extrusionOk="0" h="276225" w="171450">
                  <a:moveTo>
                    <a:pt x="0" y="266700"/>
                  </a:moveTo>
                  <a:cubicBezTo>
                    <a:pt x="0" y="272415"/>
                    <a:pt x="3810" y="276225"/>
                    <a:pt x="9525" y="276225"/>
                  </a:cubicBezTo>
                  <a:lnTo>
                    <a:pt x="161925" y="276225"/>
                  </a:lnTo>
                  <a:cubicBezTo>
                    <a:pt x="167640" y="276225"/>
                    <a:pt x="171450" y="272415"/>
                    <a:pt x="171450" y="266700"/>
                  </a:cubicBezTo>
                  <a:lnTo>
                    <a:pt x="171450" y="0"/>
                  </a:lnTo>
                  <a:lnTo>
                    <a:pt x="0" y="0"/>
                  </a:lnTo>
                  <a:lnTo>
                    <a:pt x="0" y="266700"/>
                  </a:lnTo>
                  <a:close/>
                  <a:moveTo>
                    <a:pt x="28575" y="57150"/>
                  </a:moveTo>
                  <a:cubicBezTo>
                    <a:pt x="28575" y="51435"/>
                    <a:pt x="32385" y="47625"/>
                    <a:pt x="38100" y="47625"/>
                  </a:cubicBezTo>
                  <a:lnTo>
                    <a:pt x="133350" y="47625"/>
                  </a:lnTo>
                  <a:cubicBezTo>
                    <a:pt x="139065" y="47625"/>
                    <a:pt x="142875" y="51435"/>
                    <a:pt x="142875" y="57150"/>
                  </a:cubicBezTo>
                  <a:lnTo>
                    <a:pt x="142875" y="123825"/>
                  </a:lnTo>
                  <a:cubicBezTo>
                    <a:pt x="142875" y="129540"/>
                    <a:pt x="139065" y="133350"/>
                    <a:pt x="133350" y="133350"/>
                  </a:cubicBezTo>
                  <a:lnTo>
                    <a:pt x="38100" y="133350"/>
                  </a:lnTo>
                  <a:cubicBezTo>
                    <a:pt x="32385" y="133350"/>
                    <a:pt x="28575" y="129540"/>
                    <a:pt x="28575" y="123825"/>
                  </a:cubicBezTo>
                  <a:lnTo>
                    <a:pt x="28575" y="57150"/>
                  </a:lnTo>
                  <a:close/>
                  <a:moveTo>
                    <a:pt x="38100" y="161925"/>
                  </a:moveTo>
                  <a:lnTo>
                    <a:pt x="133350" y="161925"/>
                  </a:lnTo>
                  <a:cubicBezTo>
                    <a:pt x="139065" y="161925"/>
                    <a:pt x="142875" y="165735"/>
                    <a:pt x="142875" y="171450"/>
                  </a:cubicBezTo>
                  <a:cubicBezTo>
                    <a:pt x="142875" y="177165"/>
                    <a:pt x="139065" y="180975"/>
                    <a:pt x="133350" y="180975"/>
                  </a:cubicBezTo>
                  <a:lnTo>
                    <a:pt x="38100" y="180975"/>
                  </a:lnTo>
                  <a:cubicBezTo>
                    <a:pt x="32385" y="180975"/>
                    <a:pt x="28575" y="177165"/>
                    <a:pt x="28575" y="171450"/>
                  </a:cubicBezTo>
                  <a:cubicBezTo>
                    <a:pt x="28575" y="165735"/>
                    <a:pt x="32385" y="161925"/>
                    <a:pt x="38100" y="161925"/>
                  </a:cubicBezTo>
                  <a:close/>
                </a:path>
              </a:pathLst>
            </a:custGeom>
            <a:solidFill>
              <a:schemeClr val="lt1"/>
            </a:solidFill>
            <a:ln>
              <a:noFill/>
            </a:ln>
            <a:effectLst>
              <a:outerShdw rotWithShape="0" algn="bl" dir="5400000" dist="19050">
                <a:schemeClr val="dk1">
                  <a:alpha val="2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1"/>
            <p:cNvSpPr/>
            <p:nvPr/>
          </p:nvSpPr>
          <p:spPr>
            <a:xfrm>
              <a:off x="8762414" y="2939573"/>
              <a:ext cx="200025" cy="457200"/>
            </a:xfrm>
            <a:custGeom>
              <a:rect b="b" l="l" r="r" t="t"/>
              <a:pathLst>
                <a:path extrusionOk="0" h="457200" w="200025">
                  <a:moveTo>
                    <a:pt x="185738" y="76200"/>
                  </a:moveTo>
                  <a:lnTo>
                    <a:pt x="133350" y="76200"/>
                  </a:lnTo>
                  <a:lnTo>
                    <a:pt x="133350" y="28575"/>
                  </a:lnTo>
                  <a:lnTo>
                    <a:pt x="157163" y="28575"/>
                  </a:lnTo>
                  <a:cubicBezTo>
                    <a:pt x="164783" y="28575"/>
                    <a:pt x="171450" y="21908"/>
                    <a:pt x="171450" y="14288"/>
                  </a:cubicBezTo>
                  <a:cubicBezTo>
                    <a:pt x="171450" y="6668"/>
                    <a:pt x="164783" y="0"/>
                    <a:pt x="157163" y="0"/>
                  </a:cubicBezTo>
                  <a:lnTo>
                    <a:pt x="42863" y="0"/>
                  </a:lnTo>
                  <a:cubicBezTo>
                    <a:pt x="35243" y="0"/>
                    <a:pt x="28575" y="6668"/>
                    <a:pt x="28575" y="14288"/>
                  </a:cubicBezTo>
                  <a:cubicBezTo>
                    <a:pt x="28575" y="21908"/>
                    <a:pt x="35243" y="28575"/>
                    <a:pt x="42863" y="28575"/>
                  </a:cubicBezTo>
                  <a:lnTo>
                    <a:pt x="66675" y="28575"/>
                  </a:lnTo>
                  <a:lnTo>
                    <a:pt x="66675" y="76200"/>
                  </a:lnTo>
                  <a:lnTo>
                    <a:pt x="14288" y="76200"/>
                  </a:lnTo>
                  <a:cubicBezTo>
                    <a:pt x="6668" y="76200"/>
                    <a:pt x="0" y="82868"/>
                    <a:pt x="0" y="90488"/>
                  </a:cubicBezTo>
                  <a:cubicBezTo>
                    <a:pt x="0" y="98108"/>
                    <a:pt x="6668" y="104775"/>
                    <a:pt x="14288" y="104775"/>
                  </a:cubicBezTo>
                  <a:lnTo>
                    <a:pt x="47625" y="104775"/>
                  </a:lnTo>
                  <a:lnTo>
                    <a:pt x="47625" y="323850"/>
                  </a:lnTo>
                  <a:cubicBezTo>
                    <a:pt x="47625" y="334328"/>
                    <a:pt x="56198" y="342900"/>
                    <a:pt x="66675" y="342900"/>
                  </a:cubicBezTo>
                  <a:lnTo>
                    <a:pt x="66675" y="361950"/>
                  </a:lnTo>
                  <a:cubicBezTo>
                    <a:pt x="66675" y="367665"/>
                    <a:pt x="70485" y="371475"/>
                    <a:pt x="76200" y="371475"/>
                  </a:cubicBezTo>
                  <a:lnTo>
                    <a:pt x="85725" y="371475"/>
                  </a:lnTo>
                  <a:lnTo>
                    <a:pt x="85725" y="442913"/>
                  </a:lnTo>
                  <a:cubicBezTo>
                    <a:pt x="85725" y="450533"/>
                    <a:pt x="92393" y="457200"/>
                    <a:pt x="100013" y="457200"/>
                  </a:cubicBezTo>
                  <a:cubicBezTo>
                    <a:pt x="107633" y="457200"/>
                    <a:pt x="114300" y="450533"/>
                    <a:pt x="114300" y="442913"/>
                  </a:cubicBezTo>
                  <a:lnTo>
                    <a:pt x="114300" y="371475"/>
                  </a:lnTo>
                  <a:lnTo>
                    <a:pt x="123825" y="371475"/>
                  </a:lnTo>
                  <a:cubicBezTo>
                    <a:pt x="129540" y="371475"/>
                    <a:pt x="133350" y="367665"/>
                    <a:pt x="133350" y="361950"/>
                  </a:cubicBezTo>
                  <a:lnTo>
                    <a:pt x="133350" y="342900"/>
                  </a:lnTo>
                  <a:cubicBezTo>
                    <a:pt x="143828" y="342900"/>
                    <a:pt x="152400" y="334328"/>
                    <a:pt x="152400" y="323850"/>
                  </a:cubicBezTo>
                  <a:lnTo>
                    <a:pt x="152400" y="104775"/>
                  </a:lnTo>
                  <a:lnTo>
                    <a:pt x="185738" y="104775"/>
                  </a:lnTo>
                  <a:cubicBezTo>
                    <a:pt x="193358" y="104775"/>
                    <a:pt x="200025" y="98108"/>
                    <a:pt x="200025" y="90488"/>
                  </a:cubicBezTo>
                  <a:cubicBezTo>
                    <a:pt x="200025" y="82868"/>
                    <a:pt x="193358" y="76200"/>
                    <a:pt x="185738" y="76200"/>
                  </a:cubicBezTo>
                  <a:close/>
                  <a:moveTo>
                    <a:pt x="123825" y="247650"/>
                  </a:moveTo>
                  <a:lnTo>
                    <a:pt x="76200" y="247650"/>
                  </a:lnTo>
                  <a:lnTo>
                    <a:pt x="76200" y="123825"/>
                  </a:lnTo>
                  <a:lnTo>
                    <a:pt x="123825" y="123825"/>
                  </a:lnTo>
                  <a:lnTo>
                    <a:pt x="123825" y="247650"/>
                  </a:lnTo>
                  <a:close/>
                </a:path>
              </a:pathLst>
            </a:custGeom>
            <a:solidFill>
              <a:schemeClr val="lt1"/>
            </a:solidFill>
            <a:ln>
              <a:noFill/>
            </a:ln>
            <a:effectLst>
              <a:outerShdw rotWithShape="0" algn="bl" dir="5400000" dist="19050">
                <a:schemeClr val="dk1">
                  <a:alpha val="2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1" name="Google Shape;61;p1"/>
          <p:cNvSpPr txBox="1"/>
          <p:nvPr>
            <p:ph type="ctrTitle"/>
          </p:nvPr>
        </p:nvSpPr>
        <p:spPr>
          <a:xfrm>
            <a:off x="607403" y="3132575"/>
            <a:ext cx="6058800" cy="1532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en-SG" sz="2400"/>
              <a:t>Analysis &amp; Prediction on Wards</a:t>
            </a:r>
            <a:br>
              <a:rPr lang="en-SG" sz="2400"/>
            </a:br>
            <a:r>
              <a:rPr lang="en-SG" sz="1800"/>
              <a:t>- In use of Covid 19 Clinical Dataset</a:t>
            </a:r>
            <a:br>
              <a:rPr lang="en-SG" sz="1800"/>
            </a:br>
            <a:endParaRPr sz="1800"/>
          </a:p>
          <a:p>
            <a:pPr indent="0" lvl="0" marL="0" rtl="0" algn="l">
              <a:lnSpc>
                <a:spcPct val="90000"/>
              </a:lnSpc>
              <a:spcBef>
                <a:spcPts val="0"/>
              </a:spcBef>
              <a:spcAft>
                <a:spcPts val="0"/>
              </a:spcAft>
              <a:buSzPts val="4800"/>
              <a:buNone/>
            </a:pPr>
            <a:r>
              <a:rPr lang="en-SG" sz="1300"/>
              <a:t>Members: Lilin, Swee Ming, Yuh Jiin</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sp>
        <p:nvSpPr>
          <p:cNvPr id="139" name="Google Shape;139;p4"/>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000"/>
              <a:buNone/>
            </a:pPr>
            <a:r>
              <a:rPr lang="en-SG"/>
              <a:t>Methodology and Workflow</a:t>
            </a:r>
            <a:endParaRPr/>
          </a:p>
        </p:txBody>
      </p:sp>
      <p:grpSp>
        <p:nvGrpSpPr>
          <p:cNvPr id="140" name="Google Shape;140;p4"/>
          <p:cNvGrpSpPr/>
          <p:nvPr/>
        </p:nvGrpSpPr>
        <p:grpSpPr>
          <a:xfrm>
            <a:off x="381000" y="1600610"/>
            <a:ext cx="8503128" cy="1090373"/>
            <a:chOff x="625" y="2028866"/>
            <a:chExt cx="8259473" cy="584149"/>
          </a:xfrm>
        </p:grpSpPr>
        <p:sp>
          <p:nvSpPr>
            <p:cNvPr id="141" name="Google Shape;141;p4"/>
            <p:cNvSpPr/>
            <p:nvPr/>
          </p:nvSpPr>
          <p:spPr>
            <a:xfrm>
              <a:off x="625" y="2028866"/>
              <a:ext cx="1210672" cy="467319"/>
            </a:xfrm>
            <a:prstGeom prst="chevron">
              <a:avLst>
                <a:gd fmla="val 40000" name="adj"/>
              </a:avLst>
            </a:prstGeom>
            <a:solidFill>
              <a:srgbClr val="1E70C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
            <p:cNvSpPr/>
            <p:nvPr/>
          </p:nvSpPr>
          <p:spPr>
            <a:xfrm>
              <a:off x="323471" y="2145696"/>
              <a:ext cx="1022345" cy="467319"/>
            </a:xfrm>
            <a:prstGeom prst="roundRect">
              <a:avLst>
                <a:gd fmla="val 10000" name="adj"/>
              </a:avLst>
            </a:prstGeom>
            <a:solidFill>
              <a:schemeClr val="lt1">
                <a:alpha val="89411"/>
              </a:schemeClr>
            </a:solidFill>
            <a:ln cap="flat" cmpd="sng" w="25400">
              <a:solidFill>
                <a:srgbClr val="1E70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
            <p:cNvSpPr txBox="1"/>
            <p:nvPr/>
          </p:nvSpPr>
          <p:spPr>
            <a:xfrm>
              <a:off x="337158" y="2159383"/>
              <a:ext cx="994971" cy="439945"/>
            </a:xfrm>
            <a:prstGeom prst="rect">
              <a:avLst/>
            </a:prstGeom>
            <a:noFill/>
            <a:ln>
              <a:noFill/>
            </a:ln>
          </p:spPr>
          <p:txBody>
            <a:bodyPr anchorCtr="0" anchor="ctr" bIns="49775" lIns="49775" spcFirstLastPara="1" rIns="49775" wrap="square" tIns="49775">
              <a:noAutofit/>
            </a:bodyPr>
            <a:lstStyle/>
            <a:p>
              <a:pPr indent="0" lvl="0" marL="0" marR="0" rtl="0" algn="ctr">
                <a:lnSpc>
                  <a:spcPct val="90000"/>
                </a:lnSpc>
                <a:spcBef>
                  <a:spcPts val="0"/>
                </a:spcBef>
                <a:spcAft>
                  <a:spcPts val="0"/>
                </a:spcAft>
                <a:buClr>
                  <a:srgbClr val="000000"/>
                </a:buClr>
                <a:buSzPts val="700"/>
                <a:buFont typeface="Arial"/>
                <a:buNone/>
              </a:pPr>
              <a:r>
                <a:rPr lang="en-SG" sz="700"/>
                <a:t>Data Cleaning and Transformation</a:t>
              </a:r>
              <a:endParaRPr b="0" i="0" sz="700" u="none" cap="none" strike="noStrike">
                <a:solidFill>
                  <a:srgbClr val="000000"/>
                </a:solidFill>
                <a:latin typeface="Arial"/>
                <a:ea typeface="Arial"/>
                <a:cs typeface="Arial"/>
                <a:sym typeface="Arial"/>
              </a:endParaRPr>
            </a:p>
          </p:txBody>
        </p:sp>
        <p:sp>
          <p:nvSpPr>
            <p:cNvPr id="144" name="Google Shape;144;p4"/>
            <p:cNvSpPr/>
            <p:nvPr/>
          </p:nvSpPr>
          <p:spPr>
            <a:xfrm>
              <a:off x="1383481" y="2028866"/>
              <a:ext cx="1210672" cy="467319"/>
            </a:xfrm>
            <a:prstGeom prst="chevron">
              <a:avLst>
                <a:gd fmla="val 40000" name="adj"/>
              </a:avLst>
            </a:prstGeom>
            <a:solidFill>
              <a:srgbClr val="124A8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
            <p:cNvSpPr/>
            <p:nvPr/>
          </p:nvSpPr>
          <p:spPr>
            <a:xfrm>
              <a:off x="1706327" y="2145696"/>
              <a:ext cx="1022345" cy="467319"/>
            </a:xfrm>
            <a:prstGeom prst="roundRect">
              <a:avLst>
                <a:gd fmla="val 10000" name="adj"/>
              </a:avLst>
            </a:prstGeom>
            <a:solidFill>
              <a:schemeClr val="lt1">
                <a:alpha val="89411"/>
              </a:schemeClr>
            </a:solidFill>
            <a:ln cap="flat" cmpd="sng" w="25400">
              <a:solidFill>
                <a:srgbClr val="124A8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
            <p:cNvSpPr txBox="1"/>
            <p:nvPr/>
          </p:nvSpPr>
          <p:spPr>
            <a:xfrm>
              <a:off x="1720014" y="2159383"/>
              <a:ext cx="994971" cy="439945"/>
            </a:xfrm>
            <a:prstGeom prst="rect">
              <a:avLst/>
            </a:prstGeom>
            <a:noFill/>
            <a:ln>
              <a:noFill/>
            </a:ln>
          </p:spPr>
          <p:txBody>
            <a:bodyPr anchorCtr="0" anchor="ctr" bIns="49775" lIns="49775" spcFirstLastPara="1" rIns="49775" wrap="square" tIns="49775">
              <a:noAutofit/>
            </a:bodyPr>
            <a:lstStyle/>
            <a:p>
              <a:pPr indent="0" lvl="0" marL="0" marR="0" rtl="0" algn="ctr">
                <a:lnSpc>
                  <a:spcPct val="90000"/>
                </a:lnSpc>
                <a:spcBef>
                  <a:spcPts val="0"/>
                </a:spcBef>
                <a:spcAft>
                  <a:spcPts val="0"/>
                </a:spcAft>
                <a:buClr>
                  <a:srgbClr val="000000"/>
                </a:buClr>
                <a:buSzPts val="700"/>
                <a:buFont typeface="Arial"/>
                <a:buNone/>
              </a:pPr>
              <a:r>
                <a:rPr lang="en-SG" sz="700"/>
                <a:t>1st part: Exploratory Data Analysis</a:t>
              </a:r>
              <a:endParaRPr sz="700"/>
            </a:p>
            <a:p>
              <a:pPr indent="0" lvl="0" marL="0" marR="0" rtl="0" algn="ctr">
                <a:lnSpc>
                  <a:spcPct val="90000"/>
                </a:lnSpc>
                <a:spcBef>
                  <a:spcPts val="0"/>
                </a:spcBef>
                <a:spcAft>
                  <a:spcPts val="0"/>
                </a:spcAft>
                <a:buClr>
                  <a:srgbClr val="000000"/>
                </a:buClr>
                <a:buSzPts val="700"/>
                <a:buFont typeface="Arial"/>
                <a:buNone/>
              </a:pPr>
              <a:r>
                <a:t/>
              </a:r>
              <a:endParaRPr sz="700"/>
            </a:p>
            <a:p>
              <a:pPr indent="0" lvl="0" marL="0" marR="0" rtl="0" algn="ctr">
                <a:lnSpc>
                  <a:spcPct val="90000"/>
                </a:lnSpc>
                <a:spcBef>
                  <a:spcPts val="0"/>
                </a:spcBef>
                <a:spcAft>
                  <a:spcPts val="0"/>
                </a:spcAft>
                <a:buClr>
                  <a:srgbClr val="000000"/>
                </a:buClr>
                <a:buSzPts val="700"/>
                <a:buFont typeface="Arial"/>
                <a:buNone/>
              </a:pPr>
              <a:r>
                <a:rPr lang="en-SG" sz="700"/>
                <a:t>2nd Part: Modify the Dataset for next step</a:t>
              </a:r>
              <a:endParaRPr sz="700"/>
            </a:p>
          </p:txBody>
        </p:sp>
        <p:sp>
          <p:nvSpPr>
            <p:cNvPr id="147" name="Google Shape;147;p4"/>
            <p:cNvSpPr/>
            <p:nvPr/>
          </p:nvSpPr>
          <p:spPr>
            <a:xfrm>
              <a:off x="2766338" y="2028866"/>
              <a:ext cx="1210672" cy="467319"/>
            </a:xfrm>
            <a:prstGeom prst="chevron">
              <a:avLst>
                <a:gd fmla="val 40000" name="adj"/>
              </a:avLst>
            </a:prstGeom>
            <a:solidFill>
              <a:srgbClr val="A9CE3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
            <p:cNvSpPr/>
            <p:nvPr/>
          </p:nvSpPr>
          <p:spPr>
            <a:xfrm>
              <a:off x="3089184" y="2145696"/>
              <a:ext cx="1022345" cy="467319"/>
            </a:xfrm>
            <a:prstGeom prst="roundRect">
              <a:avLst>
                <a:gd fmla="val 10000" name="adj"/>
              </a:avLst>
            </a:prstGeom>
            <a:solidFill>
              <a:schemeClr val="lt1">
                <a:alpha val="89411"/>
              </a:schemeClr>
            </a:solidFill>
            <a:ln cap="flat" cmpd="sng" w="25400">
              <a:solidFill>
                <a:srgbClr val="A9CE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
            <p:cNvSpPr txBox="1"/>
            <p:nvPr/>
          </p:nvSpPr>
          <p:spPr>
            <a:xfrm>
              <a:off x="3102871" y="2159383"/>
              <a:ext cx="994971" cy="439945"/>
            </a:xfrm>
            <a:prstGeom prst="rect">
              <a:avLst/>
            </a:prstGeom>
            <a:noFill/>
            <a:ln>
              <a:noFill/>
            </a:ln>
          </p:spPr>
          <p:txBody>
            <a:bodyPr anchorCtr="0" anchor="ctr" bIns="49775" lIns="49775" spcFirstLastPara="1" rIns="49775" wrap="square" tIns="49775">
              <a:noAutofit/>
            </a:bodyPr>
            <a:lstStyle/>
            <a:p>
              <a:pPr indent="0" lvl="0" marL="0" rtl="0" algn="ctr">
                <a:lnSpc>
                  <a:spcPct val="90000"/>
                </a:lnSpc>
                <a:spcBef>
                  <a:spcPts val="0"/>
                </a:spcBef>
                <a:spcAft>
                  <a:spcPts val="0"/>
                </a:spcAft>
                <a:buClr>
                  <a:srgbClr val="000000"/>
                </a:buClr>
                <a:buSzPts val="700"/>
                <a:buFont typeface="Arial"/>
                <a:buNone/>
              </a:pPr>
              <a:r>
                <a:rPr lang="en-SG" sz="700"/>
                <a:t>Train/Test Split </a:t>
              </a:r>
              <a:endParaRPr sz="700"/>
            </a:p>
          </p:txBody>
        </p:sp>
        <p:sp>
          <p:nvSpPr>
            <p:cNvPr id="150" name="Google Shape;150;p4"/>
            <p:cNvSpPr/>
            <p:nvPr/>
          </p:nvSpPr>
          <p:spPr>
            <a:xfrm>
              <a:off x="4149194" y="2028866"/>
              <a:ext cx="1210672" cy="467319"/>
            </a:xfrm>
            <a:prstGeom prst="chevron">
              <a:avLst>
                <a:gd fmla="val 40000" name="adj"/>
              </a:avLst>
            </a:prstGeom>
            <a:solidFill>
              <a:srgbClr val="11B8C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
            <p:cNvSpPr/>
            <p:nvPr/>
          </p:nvSpPr>
          <p:spPr>
            <a:xfrm>
              <a:off x="4472040" y="2145696"/>
              <a:ext cx="1022345" cy="467319"/>
            </a:xfrm>
            <a:prstGeom prst="roundRect">
              <a:avLst>
                <a:gd fmla="val 10000" name="adj"/>
              </a:avLst>
            </a:prstGeom>
            <a:solidFill>
              <a:schemeClr val="lt1">
                <a:alpha val="89411"/>
              </a:schemeClr>
            </a:solidFill>
            <a:ln cap="flat" cmpd="sng" w="25400">
              <a:solidFill>
                <a:srgbClr val="11B8C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
            <p:cNvSpPr txBox="1"/>
            <p:nvPr/>
          </p:nvSpPr>
          <p:spPr>
            <a:xfrm>
              <a:off x="4485727" y="2159383"/>
              <a:ext cx="994971" cy="439945"/>
            </a:xfrm>
            <a:prstGeom prst="rect">
              <a:avLst/>
            </a:prstGeom>
            <a:noFill/>
            <a:ln>
              <a:noFill/>
            </a:ln>
          </p:spPr>
          <p:txBody>
            <a:bodyPr anchorCtr="0" anchor="ctr" bIns="49775" lIns="49775" spcFirstLastPara="1" rIns="49775" wrap="square" tIns="49775">
              <a:noAutofit/>
            </a:bodyPr>
            <a:lstStyle/>
            <a:p>
              <a:pPr indent="0" lvl="0" marL="0" marR="0" rtl="0" algn="ctr">
                <a:lnSpc>
                  <a:spcPct val="90000"/>
                </a:lnSpc>
                <a:spcBef>
                  <a:spcPts val="0"/>
                </a:spcBef>
                <a:spcAft>
                  <a:spcPts val="0"/>
                </a:spcAft>
                <a:buClr>
                  <a:srgbClr val="000000"/>
                </a:buClr>
                <a:buSzPts val="700"/>
                <a:buFont typeface="Arial"/>
                <a:buNone/>
              </a:pPr>
              <a:r>
                <a:rPr lang="en-SG" sz="700"/>
                <a:t>Lazy Predict</a:t>
              </a:r>
              <a:r>
                <a:rPr lang="en-SG" sz="700"/>
                <a:t>, XGB, Extra Tree and Random Forest</a:t>
              </a:r>
              <a:endParaRPr b="0" i="0" sz="700" u="none" cap="none" strike="noStrike">
                <a:solidFill>
                  <a:srgbClr val="000000"/>
                </a:solidFill>
                <a:latin typeface="Arial"/>
                <a:ea typeface="Arial"/>
                <a:cs typeface="Arial"/>
                <a:sym typeface="Arial"/>
              </a:endParaRPr>
            </a:p>
          </p:txBody>
        </p:sp>
        <p:sp>
          <p:nvSpPr>
            <p:cNvPr id="153" name="Google Shape;153;p4"/>
            <p:cNvSpPr/>
            <p:nvPr/>
          </p:nvSpPr>
          <p:spPr>
            <a:xfrm>
              <a:off x="5532051" y="2028866"/>
              <a:ext cx="1210672" cy="467319"/>
            </a:xfrm>
            <a:prstGeom prst="chevron">
              <a:avLst>
                <a:gd fmla="val 4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
            <p:cNvSpPr/>
            <p:nvPr/>
          </p:nvSpPr>
          <p:spPr>
            <a:xfrm>
              <a:off x="5854897" y="2145696"/>
              <a:ext cx="1022345" cy="467319"/>
            </a:xfrm>
            <a:prstGeom prst="roundRect">
              <a:avLst>
                <a:gd fmla="val 10000" name="adj"/>
              </a:avLst>
            </a:prstGeom>
            <a:solidFill>
              <a:schemeClr val="lt1">
                <a:alpha val="89411"/>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
            <p:cNvSpPr txBox="1"/>
            <p:nvPr/>
          </p:nvSpPr>
          <p:spPr>
            <a:xfrm>
              <a:off x="5868584" y="2159383"/>
              <a:ext cx="994971" cy="439945"/>
            </a:xfrm>
            <a:prstGeom prst="rect">
              <a:avLst/>
            </a:prstGeom>
            <a:noFill/>
            <a:ln>
              <a:noFill/>
            </a:ln>
          </p:spPr>
          <p:txBody>
            <a:bodyPr anchorCtr="0" anchor="ctr" bIns="49775" lIns="49775" spcFirstLastPara="1" rIns="49775" wrap="square" tIns="49775">
              <a:noAutofit/>
            </a:bodyPr>
            <a:lstStyle/>
            <a:p>
              <a:pPr indent="0" lvl="0" marL="0" marR="0" rtl="0" algn="ctr">
                <a:lnSpc>
                  <a:spcPct val="90000"/>
                </a:lnSpc>
                <a:spcBef>
                  <a:spcPts val="0"/>
                </a:spcBef>
                <a:spcAft>
                  <a:spcPts val="0"/>
                </a:spcAft>
                <a:buClr>
                  <a:srgbClr val="000000"/>
                </a:buClr>
                <a:buSzPts val="700"/>
                <a:buFont typeface="Arial"/>
                <a:buNone/>
              </a:pPr>
              <a:r>
                <a:rPr lang="en-SG" sz="700"/>
                <a:t>Confusion Matrix</a:t>
              </a:r>
              <a:br>
                <a:rPr lang="en-SG" sz="700"/>
              </a:br>
              <a:r>
                <a:rPr lang="en-SG" sz="700"/>
                <a:t>Classification Report and </a:t>
              </a:r>
              <a:endParaRPr b="0" i="0" sz="700" u="none" cap="none" strike="noStrike">
                <a:solidFill>
                  <a:srgbClr val="000000"/>
                </a:solidFill>
                <a:latin typeface="Arial"/>
                <a:ea typeface="Arial"/>
                <a:cs typeface="Arial"/>
                <a:sym typeface="Arial"/>
              </a:endParaRPr>
            </a:p>
          </p:txBody>
        </p:sp>
        <p:sp>
          <p:nvSpPr>
            <p:cNvPr id="156" name="Google Shape;156;p4"/>
            <p:cNvSpPr/>
            <p:nvPr/>
          </p:nvSpPr>
          <p:spPr>
            <a:xfrm>
              <a:off x="6914907" y="2028866"/>
              <a:ext cx="1210672" cy="467319"/>
            </a:xfrm>
            <a:prstGeom prst="chevron">
              <a:avLst>
                <a:gd fmla="val 40000" name="adj"/>
              </a:avLst>
            </a:prstGeom>
            <a:solidFill>
              <a:srgbClr val="1E70C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
            <p:cNvSpPr/>
            <p:nvPr/>
          </p:nvSpPr>
          <p:spPr>
            <a:xfrm>
              <a:off x="7237753" y="2145696"/>
              <a:ext cx="1022345" cy="467319"/>
            </a:xfrm>
            <a:prstGeom prst="roundRect">
              <a:avLst>
                <a:gd fmla="val 10000" name="adj"/>
              </a:avLst>
            </a:prstGeom>
            <a:solidFill>
              <a:schemeClr val="lt1">
                <a:alpha val="89411"/>
              </a:schemeClr>
            </a:solidFill>
            <a:ln cap="flat" cmpd="sng" w="25400">
              <a:solidFill>
                <a:srgbClr val="1E70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
            <p:cNvSpPr txBox="1"/>
            <p:nvPr/>
          </p:nvSpPr>
          <p:spPr>
            <a:xfrm>
              <a:off x="7251440" y="2159383"/>
              <a:ext cx="994971" cy="439945"/>
            </a:xfrm>
            <a:prstGeom prst="rect">
              <a:avLst/>
            </a:prstGeom>
            <a:noFill/>
            <a:ln>
              <a:noFill/>
            </a:ln>
          </p:spPr>
          <p:txBody>
            <a:bodyPr anchorCtr="0" anchor="ctr" bIns="49775" lIns="49775" spcFirstLastPara="1" rIns="49775" wrap="square" tIns="49775">
              <a:noAutofit/>
            </a:bodyPr>
            <a:lstStyle/>
            <a:p>
              <a:pPr indent="0" lvl="0" marL="0" rtl="0" algn="ctr">
                <a:lnSpc>
                  <a:spcPct val="90000"/>
                </a:lnSpc>
                <a:spcBef>
                  <a:spcPts val="0"/>
                </a:spcBef>
                <a:spcAft>
                  <a:spcPts val="0"/>
                </a:spcAft>
                <a:buClr>
                  <a:srgbClr val="000000"/>
                </a:buClr>
                <a:buSzPts val="700"/>
                <a:buFont typeface="Arial"/>
                <a:buNone/>
              </a:pPr>
              <a:r>
                <a:rPr lang="en-SG" sz="700"/>
                <a:t>Hyper parameter tuning the best model with GridSearch CV</a:t>
              </a:r>
              <a:endParaRPr sz="700"/>
            </a:p>
            <a:p>
              <a:pPr indent="0" lvl="0" marL="0" rtl="0" algn="ctr">
                <a:lnSpc>
                  <a:spcPct val="90000"/>
                </a:lnSpc>
                <a:spcBef>
                  <a:spcPts val="0"/>
                </a:spcBef>
                <a:spcAft>
                  <a:spcPts val="0"/>
                </a:spcAft>
                <a:buClr>
                  <a:srgbClr val="000000"/>
                </a:buClr>
                <a:buSzPts val="700"/>
                <a:buFont typeface="Arial"/>
                <a:buNone/>
              </a:pPr>
              <a:r>
                <a:t/>
              </a:r>
              <a:endParaRPr sz="700"/>
            </a:p>
            <a:p>
              <a:pPr indent="0" lvl="0" marL="0" rtl="0" algn="ctr">
                <a:lnSpc>
                  <a:spcPct val="90000"/>
                </a:lnSpc>
                <a:spcBef>
                  <a:spcPts val="0"/>
                </a:spcBef>
                <a:spcAft>
                  <a:spcPts val="0"/>
                </a:spcAft>
                <a:buClr>
                  <a:srgbClr val="000000"/>
                </a:buClr>
                <a:buSzPts val="700"/>
                <a:buFont typeface="Arial"/>
                <a:buNone/>
              </a:pPr>
              <a:r>
                <a:rPr lang="en-SG" sz="700"/>
                <a:t>Feature Importance </a:t>
              </a:r>
              <a:endParaRPr b="0" i="0" sz="700" u="none" cap="none" strike="noStrike">
                <a:solidFill>
                  <a:srgbClr val="000000"/>
                </a:solidFill>
                <a:latin typeface="Arial"/>
                <a:ea typeface="Arial"/>
                <a:cs typeface="Arial"/>
                <a:sym typeface="Arial"/>
              </a:endParaRPr>
            </a:p>
          </p:txBody>
        </p:sp>
      </p:grpSp>
      <p:sp>
        <p:nvSpPr>
          <p:cNvPr id="159" name="Google Shape;159;p4"/>
          <p:cNvSpPr txBox="1"/>
          <p:nvPr/>
        </p:nvSpPr>
        <p:spPr>
          <a:xfrm>
            <a:off x="144600" y="2980725"/>
            <a:ext cx="1841100" cy="6771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Missing Values Analysis</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Drop Columns</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Outliers Observation </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Adding Test Indicators</a:t>
            </a:r>
            <a:endParaRPr sz="800">
              <a:latin typeface="Barlow Light"/>
              <a:ea typeface="Barlow Light"/>
              <a:cs typeface="Barlow Light"/>
              <a:sym typeface="Barlow Light"/>
            </a:endParaRPr>
          </a:p>
        </p:txBody>
      </p:sp>
      <p:sp>
        <p:nvSpPr>
          <p:cNvPr id="160" name="Google Shape;160;p4"/>
          <p:cNvSpPr txBox="1"/>
          <p:nvPr/>
        </p:nvSpPr>
        <p:spPr>
          <a:xfrm>
            <a:off x="1657350" y="2980725"/>
            <a:ext cx="1841100" cy="11697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Summarize dataset</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Data Visualization</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Observe for pattern</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Fill missing number</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Prepare features to use</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Create new columns with the patterns observed</a:t>
            </a:r>
            <a:endParaRPr sz="800">
              <a:latin typeface="Barlow Light"/>
              <a:ea typeface="Barlow Light"/>
              <a:cs typeface="Barlow Light"/>
              <a:sym typeface="Barlow Light"/>
            </a:endParaRPr>
          </a:p>
          <a:p>
            <a:pPr indent="0" lvl="0" marL="457200" rtl="0" algn="l">
              <a:spcBef>
                <a:spcPts val="0"/>
              </a:spcBef>
              <a:spcAft>
                <a:spcPts val="0"/>
              </a:spcAft>
              <a:buNone/>
            </a:pPr>
            <a:r>
              <a:t/>
            </a:r>
            <a:endParaRPr sz="800">
              <a:latin typeface="Barlow Light"/>
              <a:ea typeface="Barlow Light"/>
              <a:cs typeface="Barlow Light"/>
              <a:sym typeface="Barlow Light"/>
            </a:endParaRPr>
          </a:p>
        </p:txBody>
      </p:sp>
      <p:sp>
        <p:nvSpPr>
          <p:cNvPr id="161" name="Google Shape;161;p4"/>
          <p:cNvSpPr txBox="1"/>
          <p:nvPr/>
        </p:nvSpPr>
        <p:spPr>
          <a:xfrm>
            <a:off x="3096200" y="2980725"/>
            <a:ext cx="1676700" cy="10467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Check dataset distribution</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Stratify/Smote </a:t>
            </a:r>
            <a:r>
              <a:rPr lang="en-SG" sz="800">
                <a:latin typeface="Barlow Light"/>
                <a:ea typeface="Barlow Light"/>
                <a:cs typeface="Barlow Light"/>
                <a:sym typeface="Barlow Light"/>
              </a:rPr>
              <a:t>imbalanced</a:t>
            </a:r>
            <a:r>
              <a:rPr lang="en-SG" sz="800">
                <a:latin typeface="Barlow Light"/>
                <a:ea typeface="Barlow Light"/>
                <a:cs typeface="Barlow Light"/>
                <a:sym typeface="Barlow Light"/>
              </a:rPr>
              <a:t> data</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Justify the splitting method</a:t>
            </a:r>
            <a:endParaRPr sz="800">
              <a:latin typeface="Barlow Light"/>
              <a:ea typeface="Barlow Light"/>
              <a:cs typeface="Barlow Light"/>
              <a:sym typeface="Barlow Light"/>
            </a:endParaRPr>
          </a:p>
          <a:p>
            <a:pPr indent="0" lvl="0" marL="0" rtl="0" algn="l">
              <a:spcBef>
                <a:spcPts val="0"/>
              </a:spcBef>
              <a:spcAft>
                <a:spcPts val="0"/>
              </a:spcAft>
              <a:buNone/>
            </a:pPr>
            <a:r>
              <a:t/>
            </a:r>
            <a:endParaRPr sz="800">
              <a:latin typeface="Barlow Light"/>
              <a:ea typeface="Barlow Light"/>
              <a:cs typeface="Barlow Light"/>
              <a:sym typeface="Barlow Light"/>
            </a:endParaRPr>
          </a:p>
        </p:txBody>
      </p:sp>
      <p:sp>
        <p:nvSpPr>
          <p:cNvPr id="162" name="Google Shape;162;p4"/>
          <p:cNvSpPr txBox="1"/>
          <p:nvPr/>
        </p:nvSpPr>
        <p:spPr>
          <a:xfrm>
            <a:off x="4543700" y="2980725"/>
            <a:ext cx="1841100" cy="8004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Lazy predict to select </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Perform, observe and compare model results</a:t>
            </a:r>
            <a:endParaRPr sz="800">
              <a:latin typeface="Barlow Light"/>
              <a:ea typeface="Barlow Light"/>
              <a:cs typeface="Barlow Light"/>
              <a:sym typeface="Barlow Light"/>
            </a:endParaRPr>
          </a:p>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Conduct oversampling and undersampling</a:t>
            </a:r>
            <a:endParaRPr sz="800">
              <a:latin typeface="Barlow Light"/>
              <a:ea typeface="Barlow Light"/>
              <a:cs typeface="Barlow Light"/>
              <a:sym typeface="Barlow Light"/>
            </a:endParaRPr>
          </a:p>
        </p:txBody>
      </p:sp>
      <p:sp>
        <p:nvSpPr>
          <p:cNvPr id="163" name="Google Shape;163;p4"/>
          <p:cNvSpPr txBox="1"/>
          <p:nvPr/>
        </p:nvSpPr>
        <p:spPr>
          <a:xfrm>
            <a:off x="5873925" y="2980725"/>
            <a:ext cx="1841100" cy="5541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Font typeface="Barlow Light"/>
              <a:buChar char="●"/>
            </a:pPr>
            <a:r>
              <a:rPr lang="en-SG" sz="800">
                <a:latin typeface="Barlow Light"/>
                <a:ea typeface="Barlow Light"/>
                <a:cs typeface="Barlow Light"/>
                <a:sym typeface="Barlow Light"/>
              </a:rPr>
              <a:t>Evaluate </a:t>
            </a:r>
            <a:r>
              <a:rPr lang="en-SG" sz="800">
                <a:latin typeface="Barlow Light"/>
                <a:ea typeface="Barlow Light"/>
                <a:cs typeface="Barlow Light"/>
                <a:sym typeface="Barlow Light"/>
              </a:rPr>
              <a:t>the</a:t>
            </a:r>
            <a:r>
              <a:rPr lang="en-SG" sz="800">
                <a:latin typeface="Barlow Light"/>
                <a:ea typeface="Barlow Light"/>
                <a:cs typeface="Barlow Light"/>
                <a:sym typeface="Barlow Light"/>
              </a:rPr>
              <a:t> performance matrix and pick the best model</a:t>
            </a:r>
            <a:endParaRPr sz="800">
              <a:latin typeface="Barlow Light"/>
              <a:ea typeface="Barlow Light"/>
              <a:cs typeface="Barlow Light"/>
              <a:sym typeface="Barlow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b6b43b9d87_2_0"/>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sp>
        <p:nvSpPr>
          <p:cNvPr id="169" name="Google Shape;169;gb6b43b9d87_2_0"/>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000"/>
              <a:buNone/>
            </a:pPr>
            <a:r>
              <a:rPr lang="en-SG" sz="2300"/>
              <a:t>Data Cleaning and Transformation</a:t>
            </a:r>
            <a:endParaRPr sz="2300"/>
          </a:p>
        </p:txBody>
      </p:sp>
      <p:pic>
        <p:nvPicPr>
          <p:cNvPr id="170" name="Google Shape;170;gb6b43b9d87_2_0"/>
          <p:cNvPicPr preferRelativeResize="0"/>
          <p:nvPr/>
        </p:nvPicPr>
        <p:blipFill>
          <a:blip r:embed="rId3">
            <a:alphaModFix/>
          </a:blip>
          <a:stretch>
            <a:fillRect/>
          </a:stretch>
        </p:blipFill>
        <p:spPr>
          <a:xfrm>
            <a:off x="3173900" y="1434387"/>
            <a:ext cx="5183349" cy="2073350"/>
          </a:xfrm>
          <a:prstGeom prst="rect">
            <a:avLst/>
          </a:prstGeom>
          <a:noFill/>
          <a:ln>
            <a:noFill/>
          </a:ln>
        </p:spPr>
      </p:pic>
      <p:sp>
        <p:nvSpPr>
          <p:cNvPr id="171" name="Google Shape;171;gb6b43b9d87_2_0"/>
          <p:cNvSpPr/>
          <p:nvPr/>
        </p:nvSpPr>
        <p:spPr>
          <a:xfrm>
            <a:off x="381000" y="1613100"/>
            <a:ext cx="2732100" cy="15564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SG" sz="1100"/>
              <a:t>Observation Stage</a:t>
            </a:r>
            <a:endParaRPr b="1" sz="1100"/>
          </a:p>
          <a:p>
            <a:pPr indent="0" lvl="0" marL="0" rtl="0" algn="l">
              <a:spcBef>
                <a:spcPts val="0"/>
              </a:spcBef>
              <a:spcAft>
                <a:spcPts val="0"/>
              </a:spcAft>
              <a:buNone/>
            </a:pPr>
            <a:r>
              <a:rPr lang="en-SG" sz="900"/>
              <a:t>- </a:t>
            </a:r>
            <a:r>
              <a:rPr lang="en-SG" sz="900"/>
              <a:t>88% missing values </a:t>
            </a:r>
            <a:br>
              <a:rPr lang="en-SG" sz="900"/>
            </a:br>
            <a:r>
              <a:rPr lang="en-SG" sz="900"/>
              <a:t>- Not all in binaries</a:t>
            </a:r>
            <a:endParaRPr sz="900"/>
          </a:p>
          <a:p>
            <a:pPr indent="0" lvl="0" marL="0" rtl="0" algn="l">
              <a:spcBef>
                <a:spcPts val="0"/>
              </a:spcBef>
              <a:spcAft>
                <a:spcPts val="0"/>
              </a:spcAft>
              <a:buNone/>
            </a:pPr>
            <a:r>
              <a:rPr lang="en-SG" sz="900"/>
              <a:t>- Unidentified Lab test</a:t>
            </a:r>
            <a:endParaRPr sz="900"/>
          </a:p>
          <a:p>
            <a:pPr indent="0" lvl="0" marL="0" rtl="0" algn="l">
              <a:spcBef>
                <a:spcPts val="0"/>
              </a:spcBef>
              <a:spcAft>
                <a:spcPts val="0"/>
              </a:spcAft>
              <a:buNone/>
            </a:pPr>
            <a:br>
              <a:rPr lang="en-SG" sz="900"/>
            </a:br>
            <a:r>
              <a:rPr b="1" lang="en-SG" sz="1100"/>
              <a:t>Actions Taken</a:t>
            </a:r>
            <a:endParaRPr b="1" sz="1100"/>
          </a:p>
          <a:p>
            <a:pPr indent="0" lvl="0" marL="0" rtl="0" algn="l">
              <a:spcBef>
                <a:spcPts val="0"/>
              </a:spcBef>
              <a:spcAft>
                <a:spcPts val="0"/>
              </a:spcAft>
              <a:buNone/>
            </a:pPr>
            <a:r>
              <a:rPr lang="en-SG" sz="900"/>
              <a:t>- </a:t>
            </a:r>
            <a:r>
              <a:rPr lang="en-SG" sz="900"/>
              <a:t>Drop unwanted columns and &gt;95% missing values</a:t>
            </a:r>
            <a:endParaRPr sz="900"/>
          </a:p>
          <a:p>
            <a:pPr indent="0" lvl="0" marL="0" rtl="0" algn="l">
              <a:spcBef>
                <a:spcPts val="0"/>
              </a:spcBef>
              <a:spcAft>
                <a:spcPts val="0"/>
              </a:spcAft>
              <a:buNone/>
            </a:pPr>
            <a:r>
              <a:rPr lang="en-SG" sz="900"/>
              <a:t>- Convert to binary</a:t>
            </a:r>
            <a:endParaRPr sz="900"/>
          </a:p>
          <a:p>
            <a:pPr indent="0" lvl="0" marL="0" rtl="0" algn="l">
              <a:spcBef>
                <a:spcPts val="0"/>
              </a:spcBef>
              <a:spcAft>
                <a:spcPts val="0"/>
              </a:spcAft>
              <a:buNone/>
            </a:pPr>
            <a:r>
              <a:rPr lang="en-SG" sz="900"/>
              <a:t>- Grouping Lab Results</a:t>
            </a:r>
            <a:endParaRPr sz="9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ctr">
              <a:spcBef>
                <a:spcPts val="0"/>
              </a:spcBef>
              <a:spcAft>
                <a:spcPts val="0"/>
              </a:spcAft>
              <a:buNone/>
            </a:pPr>
            <a:r>
              <a:rPr lang="en-SG" sz="1100"/>
              <a:t> </a:t>
            </a:r>
            <a:endParaRPr sz="1100"/>
          </a:p>
        </p:txBody>
      </p:sp>
      <p:sp>
        <p:nvSpPr>
          <p:cNvPr id="172" name="Google Shape;172;gb6b43b9d87_2_0"/>
          <p:cNvSpPr/>
          <p:nvPr/>
        </p:nvSpPr>
        <p:spPr>
          <a:xfrm>
            <a:off x="381000" y="3999200"/>
            <a:ext cx="2732100" cy="57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SG" sz="1200"/>
              <a:t>Outliers Observation</a:t>
            </a:r>
            <a:endParaRPr sz="1200"/>
          </a:p>
        </p:txBody>
      </p:sp>
      <p:pic>
        <p:nvPicPr>
          <p:cNvPr id="173" name="Google Shape;173;gb6b43b9d87_2_0"/>
          <p:cNvPicPr preferRelativeResize="0"/>
          <p:nvPr/>
        </p:nvPicPr>
        <p:blipFill>
          <a:blip r:embed="rId4">
            <a:alphaModFix/>
          </a:blip>
          <a:stretch>
            <a:fillRect/>
          </a:stretch>
        </p:blipFill>
        <p:spPr>
          <a:xfrm>
            <a:off x="3311075" y="3707150"/>
            <a:ext cx="5652899" cy="116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b6b43b9d87_2_40"/>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sp>
        <p:nvSpPr>
          <p:cNvPr id="179" name="Google Shape;179;gb6b43b9d87_2_40"/>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000"/>
              <a:buNone/>
            </a:pPr>
            <a:r>
              <a:rPr lang="en-SG" sz="2300"/>
              <a:t>Data Cleaning and Transformation</a:t>
            </a:r>
            <a:endParaRPr sz="2300"/>
          </a:p>
        </p:txBody>
      </p:sp>
      <p:pic>
        <p:nvPicPr>
          <p:cNvPr id="180" name="Google Shape;180;gb6b43b9d87_2_40"/>
          <p:cNvPicPr preferRelativeResize="0"/>
          <p:nvPr/>
        </p:nvPicPr>
        <p:blipFill>
          <a:blip r:embed="rId3">
            <a:alphaModFix/>
          </a:blip>
          <a:stretch>
            <a:fillRect/>
          </a:stretch>
        </p:blipFill>
        <p:spPr>
          <a:xfrm>
            <a:off x="533400" y="1463250"/>
            <a:ext cx="6429525" cy="3147000"/>
          </a:xfrm>
          <a:prstGeom prst="rect">
            <a:avLst/>
          </a:prstGeom>
          <a:noFill/>
          <a:ln>
            <a:noFill/>
          </a:ln>
        </p:spPr>
      </p:pic>
      <p:sp>
        <p:nvSpPr>
          <p:cNvPr id="181" name="Google Shape;181;gb6b43b9d87_2_40"/>
          <p:cNvSpPr/>
          <p:nvPr/>
        </p:nvSpPr>
        <p:spPr>
          <a:xfrm>
            <a:off x="6686550" y="3093775"/>
            <a:ext cx="276300" cy="1243800"/>
          </a:xfrm>
          <a:prstGeom prst="rect">
            <a:avLst/>
          </a:prstGeom>
          <a:noFill/>
          <a:ln cap="flat" cmpd="sng" w="9525">
            <a:solidFill>
              <a:srgbClr val="B02C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gdf551a113f_0_23"/>
          <p:cNvPicPr preferRelativeResize="0"/>
          <p:nvPr/>
        </p:nvPicPr>
        <p:blipFill>
          <a:blip r:embed="rId3">
            <a:alphaModFix/>
          </a:blip>
          <a:stretch>
            <a:fillRect/>
          </a:stretch>
        </p:blipFill>
        <p:spPr>
          <a:xfrm>
            <a:off x="614975" y="1566678"/>
            <a:ext cx="3806900" cy="3057750"/>
          </a:xfrm>
          <a:prstGeom prst="rect">
            <a:avLst/>
          </a:prstGeom>
          <a:noFill/>
          <a:ln>
            <a:noFill/>
          </a:ln>
        </p:spPr>
      </p:pic>
      <p:sp>
        <p:nvSpPr>
          <p:cNvPr id="187" name="Google Shape;187;gdf551a113f_0_23"/>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SzPts val="3000"/>
              <a:buFont typeface="Arial"/>
              <a:buNone/>
            </a:pPr>
            <a:r>
              <a:rPr lang="en-SG" sz="2300"/>
              <a:t>Data Cleaning and Transformation</a:t>
            </a:r>
            <a:endParaRPr sz="2300"/>
          </a:p>
        </p:txBody>
      </p:sp>
      <p:sp>
        <p:nvSpPr>
          <p:cNvPr id="188" name="Google Shape;188;gdf551a113f_0_23"/>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189" name="Google Shape;189;gdf551a113f_0_23"/>
          <p:cNvSpPr/>
          <p:nvPr/>
        </p:nvSpPr>
        <p:spPr>
          <a:xfrm>
            <a:off x="3155200" y="1787675"/>
            <a:ext cx="790800" cy="1229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df551a113f_0_23"/>
          <p:cNvSpPr txBox="1"/>
          <p:nvPr/>
        </p:nvSpPr>
        <p:spPr>
          <a:xfrm>
            <a:off x="744650" y="4728950"/>
            <a:ext cx="62106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SG" sz="1050">
                <a:highlight>
                  <a:srgbClr val="FFFFFF"/>
                </a:highlight>
              </a:rPr>
              <a:t>Observation :</a:t>
            </a:r>
            <a:r>
              <a:rPr lang="en-SG" sz="1050">
                <a:highlight>
                  <a:srgbClr val="FFFFFF"/>
                </a:highlight>
              </a:rPr>
              <a:t> The red rectangle box highlights those lab tests are highly correlated with the wards.</a:t>
            </a:r>
            <a:endParaRPr>
              <a:latin typeface="Barlow Light"/>
              <a:ea typeface="Barlow Light"/>
              <a:cs typeface="Barlow Light"/>
              <a:sym typeface="Barlow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b6b43b9d87_2_56"/>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sp>
        <p:nvSpPr>
          <p:cNvPr id="196" name="Google Shape;196;gb6b43b9d87_2_56"/>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000"/>
              <a:buNone/>
            </a:pPr>
            <a:r>
              <a:rPr lang="en-SG" sz="2300"/>
              <a:t>Imbalance Data</a:t>
            </a:r>
            <a:endParaRPr sz="2300"/>
          </a:p>
        </p:txBody>
      </p:sp>
      <p:pic>
        <p:nvPicPr>
          <p:cNvPr id="197" name="Google Shape;197;gb6b43b9d87_2_56"/>
          <p:cNvPicPr preferRelativeResize="0"/>
          <p:nvPr/>
        </p:nvPicPr>
        <p:blipFill>
          <a:blip r:embed="rId3">
            <a:alphaModFix/>
          </a:blip>
          <a:stretch>
            <a:fillRect/>
          </a:stretch>
        </p:blipFill>
        <p:spPr>
          <a:xfrm>
            <a:off x="381001" y="1540975"/>
            <a:ext cx="4359850" cy="2635225"/>
          </a:xfrm>
          <a:prstGeom prst="rect">
            <a:avLst/>
          </a:prstGeom>
          <a:noFill/>
          <a:ln>
            <a:noFill/>
          </a:ln>
        </p:spPr>
      </p:pic>
      <p:sp>
        <p:nvSpPr>
          <p:cNvPr id="198" name="Google Shape;198;gb6b43b9d87_2_56"/>
          <p:cNvSpPr txBox="1"/>
          <p:nvPr/>
        </p:nvSpPr>
        <p:spPr>
          <a:xfrm>
            <a:off x="882850" y="4007325"/>
            <a:ext cx="3492900" cy="12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SG" sz="1050">
                <a:highlight>
                  <a:srgbClr val="FFFFFF"/>
                </a:highlight>
              </a:rPr>
              <a:t>Ward = 0, n = 5474, Percentage = 96.988%</a:t>
            </a:r>
            <a:endParaRPr sz="1050">
              <a:highlight>
                <a:srgbClr val="FFFFFF"/>
              </a:highlight>
            </a:endParaRPr>
          </a:p>
          <a:p>
            <a:pPr indent="0" lvl="0" marL="0" rtl="0" algn="l">
              <a:spcBef>
                <a:spcPts val="0"/>
              </a:spcBef>
              <a:spcAft>
                <a:spcPts val="0"/>
              </a:spcAft>
              <a:buNone/>
            </a:pPr>
            <a:r>
              <a:rPr lang="en-SG" sz="1050">
                <a:highlight>
                  <a:srgbClr val="FFFFFF"/>
                </a:highlight>
              </a:rPr>
              <a:t>Ward = 2, n = 50, Percentage = 0.886%</a:t>
            </a:r>
            <a:endParaRPr sz="1050">
              <a:highlight>
                <a:srgbClr val="FFFFFF"/>
              </a:highlight>
            </a:endParaRPr>
          </a:p>
          <a:p>
            <a:pPr indent="0" lvl="0" marL="0" rtl="0" algn="l">
              <a:spcBef>
                <a:spcPts val="0"/>
              </a:spcBef>
              <a:spcAft>
                <a:spcPts val="0"/>
              </a:spcAft>
              <a:buNone/>
            </a:pPr>
            <a:r>
              <a:rPr lang="en-SG" sz="1050">
                <a:highlight>
                  <a:srgbClr val="FFFFFF"/>
                </a:highlight>
              </a:rPr>
              <a:t>Ward = 1, n = 79, Percentage = 1.400%</a:t>
            </a:r>
            <a:endParaRPr sz="1050">
              <a:highlight>
                <a:srgbClr val="FFFFFF"/>
              </a:highlight>
            </a:endParaRPr>
          </a:p>
          <a:p>
            <a:pPr indent="0" lvl="0" marL="0" rtl="0" algn="l">
              <a:lnSpc>
                <a:spcPct val="115000"/>
              </a:lnSpc>
              <a:spcBef>
                <a:spcPts val="0"/>
              </a:spcBef>
              <a:spcAft>
                <a:spcPts val="0"/>
              </a:spcAft>
              <a:buNone/>
            </a:pPr>
            <a:r>
              <a:rPr lang="en-SG" sz="1050">
                <a:highlight>
                  <a:srgbClr val="FFFFFF"/>
                </a:highlight>
              </a:rPr>
              <a:t>Ward = 3, n = 41, Percentage = 0.726%</a:t>
            </a:r>
            <a:endParaRPr sz="1050">
              <a:highlight>
                <a:srgbClr val="FFFFFF"/>
              </a:highlight>
            </a:endParaRPr>
          </a:p>
          <a:p>
            <a:pPr indent="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p:txBody>
      </p:sp>
      <p:pic>
        <p:nvPicPr>
          <p:cNvPr id="199" name="Google Shape;199;gb6b43b9d87_2_56"/>
          <p:cNvPicPr preferRelativeResize="0"/>
          <p:nvPr/>
        </p:nvPicPr>
        <p:blipFill>
          <a:blip r:embed="rId4">
            <a:alphaModFix/>
          </a:blip>
          <a:stretch>
            <a:fillRect/>
          </a:stretch>
        </p:blipFill>
        <p:spPr>
          <a:xfrm>
            <a:off x="5063300" y="1789698"/>
            <a:ext cx="3731675" cy="1132000"/>
          </a:xfrm>
          <a:prstGeom prst="rect">
            <a:avLst/>
          </a:prstGeom>
          <a:noFill/>
          <a:ln>
            <a:noFill/>
          </a:ln>
        </p:spPr>
      </p:pic>
      <p:sp>
        <p:nvSpPr>
          <p:cNvPr id="200" name="Google Shape;200;gb6b43b9d87_2_56"/>
          <p:cNvSpPr txBox="1"/>
          <p:nvPr/>
        </p:nvSpPr>
        <p:spPr>
          <a:xfrm>
            <a:off x="5419850" y="1427900"/>
            <a:ext cx="30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SG">
                <a:latin typeface="Barlow Light"/>
                <a:ea typeface="Barlow Light"/>
                <a:cs typeface="Barlow Light"/>
                <a:sym typeface="Barlow Light"/>
              </a:rPr>
              <a:t>Stratify split +Smote Train result</a:t>
            </a:r>
            <a:endParaRPr>
              <a:latin typeface="Barlow Light"/>
              <a:ea typeface="Barlow Light"/>
              <a:cs typeface="Barlow Light"/>
              <a:sym typeface="Barlow Light"/>
            </a:endParaRPr>
          </a:p>
        </p:txBody>
      </p:sp>
      <p:sp>
        <p:nvSpPr>
          <p:cNvPr id="201" name="Google Shape;201;gb6b43b9d87_2_56"/>
          <p:cNvSpPr txBox="1"/>
          <p:nvPr/>
        </p:nvSpPr>
        <p:spPr>
          <a:xfrm>
            <a:off x="5464775" y="2962125"/>
            <a:ext cx="219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SG">
                <a:latin typeface="Barlow Light"/>
                <a:ea typeface="Barlow Light"/>
                <a:cs typeface="Barlow Light"/>
                <a:sym typeface="Barlow Light"/>
              </a:rPr>
              <a:t>Smote</a:t>
            </a:r>
            <a:r>
              <a:rPr lang="en-SG">
                <a:latin typeface="Barlow Light"/>
                <a:ea typeface="Barlow Light"/>
                <a:cs typeface="Barlow Light"/>
                <a:sym typeface="Barlow Light"/>
              </a:rPr>
              <a:t> result</a:t>
            </a:r>
            <a:endParaRPr>
              <a:latin typeface="Barlow Light"/>
              <a:ea typeface="Barlow Light"/>
              <a:cs typeface="Barlow Light"/>
              <a:sym typeface="Barlow Light"/>
            </a:endParaRPr>
          </a:p>
        </p:txBody>
      </p:sp>
      <p:pic>
        <p:nvPicPr>
          <p:cNvPr id="202" name="Google Shape;202;gb6b43b9d87_2_56"/>
          <p:cNvPicPr preferRelativeResize="0"/>
          <p:nvPr/>
        </p:nvPicPr>
        <p:blipFill>
          <a:blip r:embed="rId5">
            <a:alphaModFix/>
          </a:blip>
          <a:stretch>
            <a:fillRect/>
          </a:stretch>
        </p:blipFill>
        <p:spPr>
          <a:xfrm>
            <a:off x="5504300" y="3362325"/>
            <a:ext cx="2345575" cy="1622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df8b0bb550_0_4"/>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Imbalance Data Con’t</a:t>
            </a:r>
            <a:endParaRPr sz="2300"/>
          </a:p>
        </p:txBody>
      </p:sp>
      <p:sp>
        <p:nvSpPr>
          <p:cNvPr id="208" name="Google Shape;208;gdf8b0bb550_0_4"/>
          <p:cNvSpPr txBox="1"/>
          <p:nvPr>
            <p:ph idx="1" type="body"/>
          </p:nvPr>
        </p:nvSpPr>
        <p:spPr>
          <a:xfrm>
            <a:off x="795400" y="1438200"/>
            <a:ext cx="5988900" cy="3016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SG" sz="1400">
                <a:latin typeface="Barlow"/>
                <a:ea typeface="Barlow"/>
                <a:cs typeface="Barlow"/>
                <a:sym typeface="Barlow"/>
              </a:rPr>
              <a:t>Method Chosen : </a:t>
            </a:r>
            <a:endParaRPr b="1" sz="1400">
              <a:latin typeface="Barlow"/>
              <a:ea typeface="Barlow"/>
              <a:cs typeface="Barlow"/>
              <a:sym typeface="Barlow"/>
            </a:endParaRPr>
          </a:p>
          <a:p>
            <a:pPr indent="0" lvl="0" marL="0" rtl="0" algn="l">
              <a:spcBef>
                <a:spcPts val="600"/>
              </a:spcBef>
              <a:spcAft>
                <a:spcPts val="0"/>
              </a:spcAft>
              <a:buNone/>
            </a:pPr>
            <a:r>
              <a:rPr lang="en-SG" sz="1200"/>
              <a:t>Smote whole dataset before splitting to train and test dataset.</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rPr b="1" lang="en-SG" sz="1200">
                <a:latin typeface="Barlow"/>
                <a:ea typeface="Barlow"/>
                <a:cs typeface="Barlow"/>
                <a:sym typeface="Barlow"/>
              </a:rPr>
              <a:t>Factor 1 :</a:t>
            </a:r>
            <a:r>
              <a:rPr lang="en-SG" sz="1200"/>
              <a:t> Improves ROC and AUC score.</a:t>
            </a:r>
            <a:endParaRPr sz="1200"/>
          </a:p>
          <a:p>
            <a:pPr indent="0" lvl="0" marL="0" rtl="0" algn="l">
              <a:spcBef>
                <a:spcPts val="600"/>
              </a:spcBef>
              <a:spcAft>
                <a:spcPts val="0"/>
              </a:spcAft>
              <a:buNone/>
            </a:pPr>
            <a:r>
              <a:rPr b="1" lang="en-SG" sz="1200">
                <a:latin typeface="Barlow"/>
                <a:ea typeface="Barlow"/>
                <a:cs typeface="Barlow"/>
                <a:sym typeface="Barlow"/>
              </a:rPr>
              <a:t>Factor 2</a:t>
            </a:r>
            <a:r>
              <a:rPr lang="en-SG" sz="1200"/>
              <a:t> : The accuracy improved among the wards.</a:t>
            </a:r>
            <a:endParaRPr sz="1200"/>
          </a:p>
        </p:txBody>
      </p:sp>
      <p:sp>
        <p:nvSpPr>
          <p:cNvPr id="209" name="Google Shape;209;gdf8b0bb550_0_4"/>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grpSp>
        <p:nvGrpSpPr>
          <p:cNvPr id="210" name="Google Shape;210;gdf8b0bb550_0_4"/>
          <p:cNvGrpSpPr/>
          <p:nvPr/>
        </p:nvGrpSpPr>
        <p:grpSpPr>
          <a:xfrm>
            <a:off x="119243" y="2961678"/>
            <a:ext cx="6467752" cy="2118115"/>
            <a:chOff x="533113" y="3617588"/>
            <a:chExt cx="5290162" cy="1461575"/>
          </a:xfrm>
        </p:grpSpPr>
        <p:pic>
          <p:nvPicPr>
            <p:cNvPr id="211" name="Google Shape;211;gdf8b0bb550_0_4"/>
            <p:cNvPicPr preferRelativeResize="0"/>
            <p:nvPr/>
          </p:nvPicPr>
          <p:blipFill>
            <a:blip r:embed="rId3">
              <a:alphaModFix/>
            </a:blip>
            <a:stretch>
              <a:fillRect/>
            </a:stretch>
          </p:blipFill>
          <p:spPr>
            <a:xfrm>
              <a:off x="533113" y="3617588"/>
              <a:ext cx="2661277" cy="1461575"/>
            </a:xfrm>
            <a:prstGeom prst="rect">
              <a:avLst/>
            </a:prstGeom>
            <a:noFill/>
            <a:ln>
              <a:noFill/>
            </a:ln>
          </p:spPr>
        </p:pic>
        <p:pic>
          <p:nvPicPr>
            <p:cNvPr id="212" name="Google Shape;212;gdf8b0bb550_0_4"/>
            <p:cNvPicPr preferRelativeResize="0"/>
            <p:nvPr/>
          </p:nvPicPr>
          <p:blipFill>
            <a:blip r:embed="rId4">
              <a:alphaModFix/>
            </a:blip>
            <a:stretch>
              <a:fillRect/>
            </a:stretch>
          </p:blipFill>
          <p:spPr>
            <a:xfrm>
              <a:off x="3346491" y="3664191"/>
              <a:ext cx="2476784" cy="1368361"/>
            </a:xfrm>
            <a:prstGeom prst="rect">
              <a:avLst/>
            </a:prstGeom>
            <a:noFill/>
            <a:ln>
              <a:noFill/>
            </a:ln>
          </p:spPr>
        </p:pic>
      </p:grpSp>
      <p:pic>
        <p:nvPicPr>
          <p:cNvPr id="213" name="Google Shape;213;gdf8b0bb550_0_4"/>
          <p:cNvPicPr preferRelativeResize="0"/>
          <p:nvPr/>
        </p:nvPicPr>
        <p:blipFill>
          <a:blip r:embed="rId5">
            <a:alphaModFix/>
          </a:blip>
          <a:stretch>
            <a:fillRect/>
          </a:stretch>
        </p:blipFill>
        <p:spPr>
          <a:xfrm>
            <a:off x="7054725" y="1375125"/>
            <a:ext cx="1865900" cy="1795625"/>
          </a:xfrm>
          <a:prstGeom prst="rect">
            <a:avLst/>
          </a:prstGeom>
          <a:noFill/>
          <a:ln>
            <a:noFill/>
          </a:ln>
        </p:spPr>
      </p:pic>
      <p:pic>
        <p:nvPicPr>
          <p:cNvPr id="214" name="Google Shape;214;gdf8b0bb550_0_4"/>
          <p:cNvPicPr preferRelativeResize="0"/>
          <p:nvPr/>
        </p:nvPicPr>
        <p:blipFill>
          <a:blip r:embed="rId6">
            <a:alphaModFix/>
          </a:blip>
          <a:stretch>
            <a:fillRect/>
          </a:stretch>
        </p:blipFill>
        <p:spPr>
          <a:xfrm>
            <a:off x="6784307" y="3235027"/>
            <a:ext cx="2248076" cy="2175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dd98dae457_2_0"/>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Tell the differences </a:t>
            </a:r>
            <a:endParaRPr sz="2300"/>
          </a:p>
        </p:txBody>
      </p:sp>
      <p:sp>
        <p:nvSpPr>
          <p:cNvPr id="220" name="Google Shape;220;gdd98dae457_2_0"/>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pic>
        <p:nvPicPr>
          <p:cNvPr id="221" name="Google Shape;221;gdd98dae457_2_0"/>
          <p:cNvPicPr preferRelativeResize="0"/>
          <p:nvPr/>
        </p:nvPicPr>
        <p:blipFill>
          <a:blip r:embed="rId3">
            <a:alphaModFix/>
          </a:blip>
          <a:stretch>
            <a:fillRect/>
          </a:stretch>
        </p:blipFill>
        <p:spPr>
          <a:xfrm>
            <a:off x="4366979" y="1678038"/>
            <a:ext cx="3534775" cy="3420776"/>
          </a:xfrm>
          <a:prstGeom prst="rect">
            <a:avLst/>
          </a:prstGeom>
          <a:noFill/>
          <a:ln>
            <a:noFill/>
          </a:ln>
        </p:spPr>
      </p:pic>
      <p:pic>
        <p:nvPicPr>
          <p:cNvPr id="222" name="Google Shape;222;gdd98dae457_2_0"/>
          <p:cNvPicPr preferRelativeResize="0"/>
          <p:nvPr/>
        </p:nvPicPr>
        <p:blipFill>
          <a:blip r:embed="rId4">
            <a:alphaModFix/>
          </a:blip>
          <a:stretch>
            <a:fillRect/>
          </a:stretch>
        </p:blipFill>
        <p:spPr>
          <a:xfrm>
            <a:off x="614975" y="1678050"/>
            <a:ext cx="3329050" cy="32036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d38b4632d7e5cf_60"/>
          <p:cNvSpPr txBox="1"/>
          <p:nvPr>
            <p:ph type="title"/>
          </p:nvPr>
        </p:nvSpPr>
        <p:spPr>
          <a:xfrm>
            <a:off x="566375" y="39830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Model Building</a:t>
            </a:r>
            <a:r>
              <a:rPr lang="en-SG" sz="1800"/>
              <a:t> </a:t>
            </a:r>
            <a:endParaRPr sz="1800"/>
          </a:p>
        </p:txBody>
      </p:sp>
      <p:sp>
        <p:nvSpPr>
          <p:cNvPr id="228" name="Google Shape;228;gd38b4632d7e5cf_60"/>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229" name="Google Shape;229;gd38b4632d7e5cf_60"/>
          <p:cNvSpPr txBox="1"/>
          <p:nvPr>
            <p:ph idx="1" type="body"/>
          </p:nvPr>
        </p:nvSpPr>
        <p:spPr>
          <a:xfrm>
            <a:off x="1046575" y="1573600"/>
            <a:ext cx="6823200" cy="3016800"/>
          </a:xfrm>
          <a:prstGeom prst="rect">
            <a:avLst/>
          </a:prstGeom>
          <a:noFill/>
          <a:ln>
            <a:noFill/>
          </a:ln>
        </p:spPr>
        <p:txBody>
          <a:bodyPr anchorCtr="0" anchor="t" bIns="0" lIns="0" spcFirstLastPara="1" rIns="0" wrap="square" tIns="0">
            <a:noAutofit/>
          </a:bodyPr>
          <a:lstStyle/>
          <a:p>
            <a:pPr indent="0" lvl="0" marL="0" rtl="0" algn="l">
              <a:spcBef>
                <a:spcPts val="600"/>
              </a:spcBef>
              <a:spcAft>
                <a:spcPts val="0"/>
              </a:spcAft>
              <a:buClr>
                <a:schemeClr val="dk1"/>
              </a:buClr>
              <a:buSzPts val="1100"/>
              <a:buNone/>
            </a:pPr>
            <a:r>
              <a:rPr b="1" lang="en-SG" sz="1300">
                <a:solidFill>
                  <a:srgbClr val="202122"/>
                </a:solidFill>
                <a:highlight>
                  <a:srgbClr val="FFFFFF"/>
                </a:highlight>
                <a:latin typeface="Barlow"/>
                <a:ea typeface="Barlow"/>
                <a:cs typeface="Barlow"/>
                <a:sym typeface="Barlow"/>
              </a:rPr>
              <a:t>Multi-Class Classification Approach - </a:t>
            </a:r>
            <a:br>
              <a:rPr b="1" lang="en-SG" sz="1300">
                <a:solidFill>
                  <a:srgbClr val="202122"/>
                </a:solidFill>
                <a:highlight>
                  <a:srgbClr val="FFFFFF"/>
                </a:highlight>
                <a:latin typeface="Barlow"/>
                <a:ea typeface="Barlow"/>
                <a:cs typeface="Barlow"/>
                <a:sym typeface="Barlow"/>
              </a:rPr>
            </a:br>
            <a:endParaRPr b="1" sz="1300">
              <a:solidFill>
                <a:srgbClr val="202122"/>
              </a:solidFill>
              <a:highlight>
                <a:srgbClr val="FFFFFF"/>
              </a:highlight>
              <a:latin typeface="Barlow"/>
              <a:ea typeface="Barlow"/>
              <a:cs typeface="Barlow"/>
              <a:sym typeface="Barlow"/>
            </a:endParaRPr>
          </a:p>
          <a:p>
            <a:pPr indent="-301625" lvl="0" marL="457200" rtl="0" algn="l">
              <a:lnSpc>
                <a:spcPct val="150000"/>
              </a:lnSpc>
              <a:spcBef>
                <a:spcPts val="60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Predict </a:t>
            </a:r>
            <a:r>
              <a:rPr lang="en-SG" sz="1150">
                <a:solidFill>
                  <a:srgbClr val="202122"/>
                </a:solidFill>
                <a:highlight>
                  <a:srgbClr val="FFFFFF"/>
                </a:highlight>
                <a:latin typeface="Barlow"/>
                <a:ea typeface="Barlow"/>
                <a:cs typeface="Barlow"/>
                <a:sym typeface="Barlow"/>
              </a:rPr>
              <a:t>4</a:t>
            </a:r>
            <a:r>
              <a:rPr lang="en-SG" sz="1150">
                <a:solidFill>
                  <a:srgbClr val="202122"/>
                </a:solidFill>
                <a:highlight>
                  <a:srgbClr val="FFFFFF"/>
                </a:highlight>
                <a:latin typeface="Barlow"/>
                <a:ea typeface="Barlow"/>
                <a:cs typeface="Barlow"/>
                <a:sym typeface="Barlow"/>
              </a:rPr>
              <a:t> classes - </a:t>
            </a:r>
            <a:r>
              <a:rPr lang="en-SG" sz="1150">
                <a:solidFill>
                  <a:srgbClr val="202122"/>
                </a:solidFill>
                <a:highlight>
                  <a:srgbClr val="FFFFFF"/>
                </a:highlight>
                <a:latin typeface="Barlow"/>
                <a:ea typeface="Barlow"/>
                <a:cs typeface="Barlow"/>
                <a:sym typeface="Barlow"/>
              </a:rPr>
              <a:t>No ward = 0 , </a:t>
            </a:r>
            <a:r>
              <a:rPr lang="en-SG" sz="1150">
                <a:solidFill>
                  <a:srgbClr val="202122"/>
                </a:solidFill>
                <a:highlight>
                  <a:srgbClr val="FFFFFF"/>
                </a:highlight>
                <a:latin typeface="Barlow"/>
                <a:ea typeface="Barlow"/>
                <a:cs typeface="Barlow"/>
                <a:sym typeface="Barlow"/>
              </a:rPr>
              <a:t>Regular Ward = 1, Semi-Intensive Unit = 2, Intensive Care Unit = 3</a:t>
            </a:r>
            <a:endParaRPr sz="1150">
              <a:solidFill>
                <a:srgbClr val="202122"/>
              </a:solidFill>
              <a:highlight>
                <a:srgbClr val="FFFFFF"/>
              </a:highlight>
              <a:latin typeface="Barlow"/>
              <a:ea typeface="Barlow"/>
              <a:cs typeface="Barlow"/>
              <a:sym typeface="Barlow"/>
            </a:endParaRPr>
          </a:p>
          <a:p>
            <a:pPr indent="-301625" lvl="0" marL="457200" rtl="0" algn="l">
              <a:lnSpc>
                <a:spcPct val="150000"/>
              </a:lnSpc>
              <a:spcBef>
                <a:spcPts val="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Combine all classes into column</a:t>
            </a:r>
            <a:endParaRPr sz="1150">
              <a:solidFill>
                <a:srgbClr val="202122"/>
              </a:solidFill>
              <a:highlight>
                <a:srgbClr val="FFFFFF"/>
              </a:highlight>
              <a:latin typeface="Barlow"/>
              <a:ea typeface="Barlow"/>
              <a:cs typeface="Barlow"/>
              <a:sym typeface="Barlow"/>
            </a:endParaRPr>
          </a:p>
          <a:p>
            <a:pPr indent="-301625" lvl="0" marL="457200" rtl="0" algn="l">
              <a:lnSpc>
                <a:spcPct val="150000"/>
              </a:lnSpc>
              <a:spcBef>
                <a:spcPts val="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Smote the whole dataset</a:t>
            </a:r>
            <a:endParaRPr sz="1150">
              <a:solidFill>
                <a:srgbClr val="202122"/>
              </a:solidFill>
              <a:highlight>
                <a:srgbClr val="FFFFFF"/>
              </a:highlight>
              <a:latin typeface="Barlow"/>
              <a:ea typeface="Barlow"/>
              <a:cs typeface="Barlow"/>
              <a:sym typeface="Barlow"/>
            </a:endParaRPr>
          </a:p>
          <a:p>
            <a:pPr indent="-301625" lvl="0" marL="457200" rtl="0" algn="l">
              <a:lnSpc>
                <a:spcPct val="150000"/>
              </a:lnSpc>
              <a:spcBef>
                <a:spcPts val="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Split the Smoted dataset into Train and Test data</a:t>
            </a:r>
            <a:endParaRPr sz="1150">
              <a:solidFill>
                <a:srgbClr val="202122"/>
              </a:solidFill>
              <a:highlight>
                <a:srgbClr val="FFFFFF"/>
              </a:highlight>
              <a:latin typeface="Barlow"/>
              <a:ea typeface="Barlow"/>
              <a:cs typeface="Barlow"/>
              <a:sym typeface="Barlow"/>
            </a:endParaRPr>
          </a:p>
          <a:p>
            <a:pPr indent="-301625" lvl="0" marL="457200" rtl="0" algn="l">
              <a:lnSpc>
                <a:spcPct val="150000"/>
              </a:lnSpc>
              <a:spcBef>
                <a:spcPts val="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Use Lazy predict to shortlist 3 </a:t>
            </a:r>
            <a:r>
              <a:rPr lang="en-SG" sz="1150">
                <a:solidFill>
                  <a:srgbClr val="202122"/>
                </a:solidFill>
                <a:highlight>
                  <a:srgbClr val="FFFFFF"/>
                </a:highlight>
                <a:latin typeface="Barlow"/>
                <a:ea typeface="Barlow"/>
                <a:cs typeface="Barlow"/>
                <a:sym typeface="Barlow"/>
              </a:rPr>
              <a:t>models to train</a:t>
            </a:r>
            <a:endParaRPr sz="1150">
              <a:solidFill>
                <a:srgbClr val="202122"/>
              </a:solidFill>
              <a:highlight>
                <a:srgbClr val="FFFFFF"/>
              </a:highlight>
              <a:latin typeface="Barlow"/>
              <a:ea typeface="Barlow"/>
              <a:cs typeface="Barlow"/>
              <a:sym typeface="Barlow"/>
            </a:endParaRPr>
          </a:p>
          <a:p>
            <a:pPr indent="-301625" lvl="0" marL="457200" rtl="0" algn="l">
              <a:lnSpc>
                <a:spcPct val="150000"/>
              </a:lnSpc>
              <a:spcBef>
                <a:spcPts val="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Train selected classifier models</a:t>
            </a:r>
            <a:endParaRPr sz="1150">
              <a:solidFill>
                <a:srgbClr val="202122"/>
              </a:solidFill>
              <a:highlight>
                <a:srgbClr val="FFFFFF"/>
              </a:highlight>
              <a:latin typeface="Barlow"/>
              <a:ea typeface="Barlow"/>
              <a:cs typeface="Barlow"/>
              <a:sym typeface="Barlow"/>
            </a:endParaRPr>
          </a:p>
          <a:p>
            <a:pPr indent="-301625" lvl="0" marL="457200" rtl="0" algn="l">
              <a:lnSpc>
                <a:spcPct val="150000"/>
              </a:lnSpc>
              <a:spcBef>
                <a:spcPts val="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Use the above classifiers to predict for the test data</a:t>
            </a:r>
            <a:endParaRPr sz="1150">
              <a:solidFill>
                <a:srgbClr val="202122"/>
              </a:solidFill>
              <a:highlight>
                <a:srgbClr val="FFFFFF"/>
              </a:highlight>
              <a:latin typeface="Barlow"/>
              <a:ea typeface="Barlow"/>
              <a:cs typeface="Barlow"/>
              <a:sym typeface="Barlow"/>
            </a:endParaRPr>
          </a:p>
          <a:p>
            <a:pPr indent="-301625" lvl="0" marL="457200" rtl="0" algn="l">
              <a:lnSpc>
                <a:spcPct val="150000"/>
              </a:lnSpc>
              <a:spcBef>
                <a:spcPts val="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Measure balanced </a:t>
            </a:r>
            <a:r>
              <a:rPr lang="en-SG" sz="1150">
                <a:solidFill>
                  <a:srgbClr val="202122"/>
                </a:solidFill>
                <a:highlight>
                  <a:srgbClr val="FFFFFF"/>
                </a:highlight>
                <a:latin typeface="Barlow"/>
                <a:ea typeface="Barlow"/>
                <a:cs typeface="Barlow"/>
                <a:sym typeface="Barlow"/>
              </a:rPr>
              <a:t>accuracy</a:t>
            </a:r>
            <a:r>
              <a:rPr lang="en-SG" sz="1150">
                <a:solidFill>
                  <a:srgbClr val="202122"/>
                </a:solidFill>
                <a:highlight>
                  <a:srgbClr val="FFFFFF"/>
                </a:highlight>
                <a:latin typeface="Barlow"/>
                <a:ea typeface="Barlow"/>
                <a:cs typeface="Barlow"/>
                <a:sym typeface="Barlow"/>
              </a:rPr>
              <a:t> with Confusion Matrix ,Classification Report (F1 Score</a:t>
            </a:r>
            <a:r>
              <a:rPr lang="en-SG" sz="1150">
                <a:solidFill>
                  <a:srgbClr val="202122"/>
                </a:solidFill>
                <a:highlight>
                  <a:srgbClr val="FFFFFF"/>
                </a:highlight>
                <a:latin typeface="Barlow"/>
                <a:ea typeface="Barlow"/>
                <a:cs typeface="Barlow"/>
                <a:sym typeface="Barlow"/>
              </a:rPr>
              <a:t>, Recall, Precision),ROC AUC graph</a:t>
            </a:r>
            <a:endParaRPr sz="1150">
              <a:solidFill>
                <a:srgbClr val="202122"/>
              </a:solidFill>
              <a:highlight>
                <a:srgbClr val="FFFFFF"/>
              </a:highlight>
              <a:latin typeface="Barlow"/>
              <a:ea typeface="Barlow"/>
              <a:cs typeface="Barlow"/>
              <a:sym typeface="Barlow"/>
            </a:endParaRPr>
          </a:p>
          <a:p>
            <a:pPr indent="-301625" lvl="0" marL="457200" rtl="0" algn="l">
              <a:lnSpc>
                <a:spcPct val="150000"/>
              </a:lnSpc>
              <a:spcBef>
                <a:spcPts val="0"/>
              </a:spcBef>
              <a:spcAft>
                <a:spcPts val="0"/>
              </a:spcAft>
              <a:buClr>
                <a:srgbClr val="202122"/>
              </a:buClr>
              <a:buSzPts val="1150"/>
              <a:buFont typeface="Barlow"/>
              <a:buChar char="▸"/>
            </a:pPr>
            <a:r>
              <a:rPr lang="en-SG" sz="1150">
                <a:solidFill>
                  <a:srgbClr val="202122"/>
                </a:solidFill>
                <a:highlight>
                  <a:srgbClr val="FFFFFF"/>
                </a:highlight>
                <a:latin typeface="Barlow"/>
                <a:ea typeface="Barlow"/>
                <a:cs typeface="Barlow"/>
                <a:sym typeface="Barlow"/>
              </a:rPr>
              <a:t>Feature importance</a:t>
            </a:r>
            <a:endParaRPr sz="1150">
              <a:solidFill>
                <a:srgbClr val="202122"/>
              </a:solidFill>
              <a:highlight>
                <a:srgbClr val="FFFFFF"/>
              </a:highlight>
              <a:latin typeface="Barlow"/>
              <a:ea typeface="Barlow"/>
              <a:cs typeface="Barlow"/>
              <a:sym typeface="Barlow"/>
            </a:endParaRPr>
          </a:p>
          <a:p>
            <a:pPr indent="0" lvl="0" marL="0" rtl="0" algn="l">
              <a:spcBef>
                <a:spcPts val="600"/>
              </a:spcBef>
              <a:spcAft>
                <a:spcPts val="0"/>
              </a:spcAft>
              <a:buClr>
                <a:schemeClr val="dk1"/>
              </a:buClr>
              <a:buSzPts val="1100"/>
              <a:buNone/>
            </a:pPr>
            <a:r>
              <a:t/>
            </a:r>
            <a:endParaRPr sz="1050">
              <a:solidFill>
                <a:srgbClr val="202122"/>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df551a113f_0_1"/>
          <p:cNvSpPr txBox="1"/>
          <p:nvPr>
            <p:ph type="title"/>
          </p:nvPr>
        </p:nvSpPr>
        <p:spPr>
          <a:xfrm>
            <a:off x="609450" y="41350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Shortlist Model with Lazy Predict</a:t>
            </a:r>
            <a:endParaRPr sz="2300"/>
          </a:p>
        </p:txBody>
      </p:sp>
      <p:sp>
        <p:nvSpPr>
          <p:cNvPr id="235" name="Google Shape;235;gdf551a113f_0_1"/>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pic>
        <p:nvPicPr>
          <p:cNvPr id="236" name="Google Shape;236;gdf551a113f_0_1"/>
          <p:cNvPicPr preferRelativeResize="0"/>
          <p:nvPr/>
        </p:nvPicPr>
        <p:blipFill>
          <a:blip r:embed="rId3">
            <a:alphaModFix/>
          </a:blip>
          <a:stretch>
            <a:fillRect/>
          </a:stretch>
        </p:blipFill>
        <p:spPr>
          <a:xfrm>
            <a:off x="1393775" y="2473000"/>
            <a:ext cx="5850475" cy="2012950"/>
          </a:xfrm>
          <a:prstGeom prst="rect">
            <a:avLst/>
          </a:prstGeom>
          <a:noFill/>
          <a:ln>
            <a:noFill/>
          </a:ln>
        </p:spPr>
      </p:pic>
      <p:sp>
        <p:nvSpPr>
          <p:cNvPr id="237" name="Google Shape;237;gdf551a113f_0_1"/>
          <p:cNvSpPr txBox="1"/>
          <p:nvPr>
            <p:ph idx="1" type="body"/>
          </p:nvPr>
        </p:nvSpPr>
        <p:spPr>
          <a:xfrm>
            <a:off x="1028175" y="1565525"/>
            <a:ext cx="7242300" cy="11796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AutoNum type="arabicPeriod"/>
            </a:pPr>
            <a:r>
              <a:rPr lang="en-SG" sz="1800"/>
              <a:t>All the results are similar, except for the time taken to complete each prediction.</a:t>
            </a:r>
            <a:endParaRPr sz="1800"/>
          </a:p>
          <a:p>
            <a:pPr indent="-342900" lvl="0" marL="457200" rtl="0" algn="l">
              <a:spcBef>
                <a:spcPts val="0"/>
              </a:spcBef>
              <a:spcAft>
                <a:spcPts val="0"/>
              </a:spcAft>
              <a:buSzPts val="1800"/>
              <a:buAutoNum type="arabicPeriod"/>
            </a:pPr>
            <a:r>
              <a:rPr lang="en-SG" sz="1800"/>
              <a:t>Pick 3 models from the top 4 models that have the best balanced accuracy.</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b6b43ef68d_0_0"/>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XGBoost Classifier</a:t>
            </a:r>
            <a:endParaRPr sz="2300"/>
          </a:p>
        </p:txBody>
      </p:sp>
      <p:sp>
        <p:nvSpPr>
          <p:cNvPr id="243" name="Google Shape;243;gb6b43ef68d_0_0"/>
          <p:cNvSpPr txBox="1"/>
          <p:nvPr>
            <p:ph idx="1" type="body"/>
          </p:nvPr>
        </p:nvSpPr>
        <p:spPr>
          <a:xfrm>
            <a:off x="559725" y="1310850"/>
            <a:ext cx="8187000" cy="1812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SG" sz="1400"/>
              <a:t>Original Parameter :{</a:t>
            </a:r>
            <a:r>
              <a:rPr lang="en-SG" sz="1400"/>
              <a:t>"objective" : ['multi:softprob']</a:t>
            </a:r>
            <a:r>
              <a:rPr lang="en-SG" sz="1400"/>
              <a:t>}</a:t>
            </a:r>
            <a:endParaRPr sz="1400"/>
          </a:p>
          <a:p>
            <a:pPr indent="0" lvl="0" marL="0" rtl="0" algn="l">
              <a:spcBef>
                <a:spcPts val="600"/>
              </a:spcBef>
              <a:spcAft>
                <a:spcPts val="0"/>
              </a:spcAft>
              <a:buNone/>
            </a:pPr>
            <a:r>
              <a:rPr lang="en-SG" sz="1400"/>
              <a:t>Grid Search Parameter </a:t>
            </a:r>
            <a:endParaRPr sz="1400"/>
          </a:p>
          <a:p>
            <a:pPr indent="0" lvl="0" marL="457200" rtl="0" algn="l">
              <a:spcBef>
                <a:spcPts val="600"/>
              </a:spcBef>
              <a:spcAft>
                <a:spcPts val="0"/>
              </a:spcAft>
              <a:buNone/>
            </a:pPr>
            <a:r>
              <a:rPr lang="en-SG" sz="1400"/>
              <a:t>{"max_depth" :  list(range(1,20)), "n_estimators" : list(range(50,401,25)) ,</a:t>
            </a:r>
            <a:endParaRPr sz="1400"/>
          </a:p>
          <a:p>
            <a:pPr indent="0" lvl="0" marL="457200" rtl="0" algn="l">
              <a:spcBef>
                <a:spcPts val="600"/>
              </a:spcBef>
              <a:spcAft>
                <a:spcPts val="0"/>
              </a:spcAft>
              <a:buNone/>
            </a:pPr>
            <a:r>
              <a:rPr lang="en-SG" sz="1400"/>
              <a:t>"objective" : ['multi:softprob'], "eval_metric" : ['mlogloss']}</a:t>
            </a:r>
            <a:endParaRPr sz="1400"/>
          </a:p>
          <a:p>
            <a:pPr indent="0" lvl="0" marL="0" rtl="0" algn="l">
              <a:spcBef>
                <a:spcPts val="600"/>
              </a:spcBef>
              <a:spcAft>
                <a:spcPts val="0"/>
              </a:spcAft>
              <a:buNone/>
            </a:pPr>
            <a:r>
              <a:rPr lang="en-SG" sz="1400"/>
              <a:t>Best parameters {"max_depth" : 18,  "n_estimators" : 400 }</a:t>
            </a:r>
            <a:endParaRPr sz="1400"/>
          </a:p>
          <a:p>
            <a:pPr indent="0" lvl="0" marL="0" rtl="0" algn="l">
              <a:spcBef>
                <a:spcPts val="600"/>
              </a:spcBef>
              <a:spcAft>
                <a:spcPts val="0"/>
              </a:spcAft>
              <a:buNone/>
            </a:pPr>
            <a:r>
              <a:rPr lang="en-SG" sz="1400"/>
              <a:t>Observation : No improvement is observed, despite the fact that different parameters are used.</a:t>
            </a:r>
            <a:endParaRPr sz="1400"/>
          </a:p>
          <a:p>
            <a:pPr indent="0" lvl="0" marL="457200" rtl="0" algn="l">
              <a:spcBef>
                <a:spcPts val="600"/>
              </a:spcBef>
              <a:spcAft>
                <a:spcPts val="0"/>
              </a:spcAft>
              <a:buNone/>
            </a:pPr>
            <a:r>
              <a:t/>
            </a:r>
            <a:endParaRPr sz="1800"/>
          </a:p>
        </p:txBody>
      </p:sp>
      <p:sp>
        <p:nvSpPr>
          <p:cNvPr id="244" name="Google Shape;244;gb6b43ef68d_0_0"/>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pic>
        <p:nvPicPr>
          <p:cNvPr id="245" name="Google Shape;245;gb6b43ef68d_0_0"/>
          <p:cNvPicPr preferRelativeResize="0"/>
          <p:nvPr/>
        </p:nvPicPr>
        <p:blipFill>
          <a:blip r:embed="rId3">
            <a:alphaModFix/>
          </a:blip>
          <a:stretch>
            <a:fillRect/>
          </a:stretch>
        </p:blipFill>
        <p:spPr>
          <a:xfrm>
            <a:off x="650700" y="2992375"/>
            <a:ext cx="6379671" cy="2079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dc42dbf5d9_1_4"/>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Albert Einstein Isarelite Hospital, Brazil</a:t>
            </a:r>
            <a:endParaRPr sz="2300"/>
          </a:p>
        </p:txBody>
      </p:sp>
      <p:sp>
        <p:nvSpPr>
          <p:cNvPr id="67" name="Google Shape;67;gdc42dbf5d9_1_4"/>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pic>
        <p:nvPicPr>
          <p:cNvPr id="68" name="Google Shape;68;gdc42dbf5d9_1_4"/>
          <p:cNvPicPr preferRelativeResize="0"/>
          <p:nvPr/>
        </p:nvPicPr>
        <p:blipFill>
          <a:blip r:embed="rId3">
            <a:alphaModFix/>
          </a:blip>
          <a:stretch>
            <a:fillRect/>
          </a:stretch>
        </p:blipFill>
        <p:spPr>
          <a:xfrm>
            <a:off x="2507325" y="1427875"/>
            <a:ext cx="5618156" cy="3527850"/>
          </a:xfrm>
          <a:prstGeom prst="rect">
            <a:avLst/>
          </a:prstGeom>
          <a:noFill/>
          <a:ln>
            <a:noFill/>
          </a:ln>
        </p:spPr>
      </p:pic>
      <p:sp>
        <p:nvSpPr>
          <p:cNvPr id="69" name="Google Shape;69;gdc42dbf5d9_1_4"/>
          <p:cNvSpPr txBox="1"/>
          <p:nvPr/>
        </p:nvSpPr>
        <p:spPr>
          <a:xfrm>
            <a:off x="281925" y="1427875"/>
            <a:ext cx="2108400" cy="26781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Barlow Light"/>
              <a:buChar char="●"/>
            </a:pPr>
            <a:r>
              <a:rPr lang="en-SG">
                <a:latin typeface="Barlow Light"/>
                <a:ea typeface="Barlow Light"/>
                <a:cs typeface="Barlow Light"/>
                <a:sym typeface="Barlow Light"/>
              </a:rPr>
              <a:t>Large number of cases daily</a:t>
            </a:r>
            <a:endParaRPr>
              <a:latin typeface="Barlow Light"/>
              <a:ea typeface="Barlow Light"/>
              <a:cs typeface="Barlow Light"/>
              <a:sym typeface="Barlow Light"/>
            </a:endParaRPr>
          </a:p>
          <a:p>
            <a:pPr indent="0" lvl="0" marL="457200" rtl="0" algn="l">
              <a:spcBef>
                <a:spcPts val="0"/>
              </a:spcBef>
              <a:spcAft>
                <a:spcPts val="0"/>
              </a:spcAft>
              <a:buNone/>
            </a:pPr>
            <a:r>
              <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Light"/>
              <a:buChar char="●"/>
            </a:pPr>
            <a:r>
              <a:rPr lang="en-SG">
                <a:latin typeface="Barlow Light"/>
                <a:ea typeface="Barlow Light"/>
                <a:cs typeface="Barlow Light"/>
                <a:sym typeface="Barlow Light"/>
              </a:rPr>
              <a:t>Delay in diagnostic</a:t>
            </a:r>
            <a:endParaRPr>
              <a:latin typeface="Barlow Light"/>
              <a:ea typeface="Barlow Light"/>
              <a:cs typeface="Barlow Light"/>
              <a:sym typeface="Barlow Light"/>
            </a:endParaRPr>
          </a:p>
          <a:p>
            <a:pPr indent="0" lvl="0" marL="457200" rtl="0" algn="l">
              <a:spcBef>
                <a:spcPts val="0"/>
              </a:spcBef>
              <a:spcAft>
                <a:spcPts val="0"/>
              </a:spcAft>
              <a:buNone/>
            </a:pPr>
            <a:r>
              <a:rPr lang="en-SG">
                <a:latin typeface="Barlow Light"/>
                <a:ea typeface="Barlow Light"/>
                <a:cs typeface="Barlow Light"/>
                <a:sym typeface="Barlow Light"/>
              </a:rPr>
              <a:t>test</a:t>
            </a:r>
            <a:endParaRPr>
              <a:latin typeface="Barlow Light"/>
              <a:ea typeface="Barlow Light"/>
              <a:cs typeface="Barlow Light"/>
              <a:sym typeface="Barlow Light"/>
            </a:endParaRPr>
          </a:p>
          <a:p>
            <a:pPr indent="0" lvl="0" marL="457200" rtl="0" algn="l">
              <a:spcBef>
                <a:spcPts val="0"/>
              </a:spcBef>
              <a:spcAft>
                <a:spcPts val="0"/>
              </a:spcAft>
              <a:buNone/>
            </a:pPr>
            <a:r>
              <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Light"/>
              <a:buChar char="●"/>
            </a:pPr>
            <a:r>
              <a:rPr lang="en-SG">
                <a:latin typeface="Barlow Light"/>
                <a:ea typeface="Barlow Light"/>
                <a:cs typeface="Barlow Light"/>
                <a:sym typeface="Barlow Light"/>
              </a:rPr>
              <a:t>Sharing data with community to find solutions</a:t>
            </a:r>
            <a:endParaRPr>
              <a:latin typeface="Barlow Light"/>
              <a:ea typeface="Barlow Light"/>
              <a:cs typeface="Barlow Light"/>
              <a:sym typeface="Barlow Light"/>
            </a:endParaRPr>
          </a:p>
          <a:p>
            <a:pPr indent="0" lvl="0" marL="0" rtl="0" algn="l">
              <a:spcBef>
                <a:spcPts val="0"/>
              </a:spcBef>
              <a:spcAft>
                <a:spcPts val="0"/>
              </a:spcAft>
              <a:buNone/>
            </a:pPr>
            <a:r>
              <a:t/>
            </a:r>
            <a:endParaRPr sz="1200">
              <a:latin typeface="Barlow Light"/>
              <a:ea typeface="Barlow Light"/>
              <a:cs typeface="Barlow Light"/>
              <a:sym typeface="Barlow Light"/>
            </a:endParaRPr>
          </a:p>
          <a:p>
            <a:pPr indent="0" lvl="0" marL="0" rtl="0" algn="l">
              <a:spcBef>
                <a:spcPts val="0"/>
              </a:spcBef>
              <a:spcAft>
                <a:spcPts val="0"/>
              </a:spcAft>
              <a:buNone/>
            </a:pPr>
            <a:r>
              <a:rPr lang="en-SG" sz="1200">
                <a:solidFill>
                  <a:schemeClr val="accent2"/>
                </a:solidFill>
                <a:latin typeface="Barlow Light"/>
                <a:ea typeface="Barlow Light"/>
                <a:cs typeface="Barlow Light"/>
                <a:sym typeface="Barlow Light"/>
              </a:rPr>
              <a:t>https://www.kaggle.com/einsteindata4u/covid19</a:t>
            </a:r>
            <a:endParaRPr sz="1200">
              <a:solidFill>
                <a:schemeClr val="accent2"/>
              </a:solidFill>
              <a:latin typeface="Barlow Light"/>
              <a:ea typeface="Barlow Light"/>
              <a:cs typeface="Barlow Light"/>
              <a:sym typeface="Barlow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d38b4632d7e5cf_68"/>
          <p:cNvSpPr txBox="1"/>
          <p:nvPr>
            <p:ph type="title"/>
          </p:nvPr>
        </p:nvSpPr>
        <p:spPr>
          <a:xfrm>
            <a:off x="566375" y="39830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Extra Trees Classifier</a:t>
            </a:r>
            <a:endParaRPr sz="2300"/>
          </a:p>
        </p:txBody>
      </p:sp>
      <p:sp>
        <p:nvSpPr>
          <p:cNvPr id="251" name="Google Shape;251;gd38b4632d7e5cf_68"/>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252" name="Google Shape;252;gd38b4632d7e5cf_68"/>
          <p:cNvSpPr txBox="1"/>
          <p:nvPr/>
        </p:nvSpPr>
        <p:spPr>
          <a:xfrm>
            <a:off x="330975" y="1317800"/>
            <a:ext cx="8642100" cy="17856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Original Parameter :</a:t>
            </a:r>
            <a:r>
              <a:rPr i="1" lang="en-SG">
                <a:solidFill>
                  <a:schemeClr val="dk1"/>
                </a:solidFill>
                <a:latin typeface="Barlow Light"/>
                <a:ea typeface="Barlow Light"/>
                <a:cs typeface="Barlow Light"/>
                <a:sym typeface="Barlow Light"/>
              </a:rPr>
              <a:t>No Parameter define</a:t>
            </a:r>
            <a:endParaRPr i="1">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Grid Search Parameter :</a:t>
            </a:r>
            <a:endParaRPr>
              <a:solidFill>
                <a:schemeClr val="dk1"/>
              </a:solidFill>
              <a:latin typeface="Barlow Light"/>
              <a:ea typeface="Barlow Light"/>
              <a:cs typeface="Barlow Light"/>
              <a:sym typeface="Barlow Light"/>
            </a:endParaRPr>
          </a:p>
          <a:p>
            <a:pPr indent="0" lvl="0" marL="457200" rtl="0" algn="l">
              <a:spcBef>
                <a:spcPts val="600"/>
              </a:spcBef>
              <a:spcAft>
                <a:spcPts val="0"/>
              </a:spcAft>
              <a:buNone/>
            </a:pPr>
            <a:r>
              <a:rPr lang="en-SG">
                <a:solidFill>
                  <a:schemeClr val="dk1"/>
                </a:solidFill>
                <a:latin typeface="Barlow Light"/>
                <a:ea typeface="Barlow Light"/>
                <a:cs typeface="Barlow Light"/>
                <a:sym typeface="Barlow Light"/>
              </a:rPr>
              <a:t>{"criterion"    : ['entropy','gini'] , "n_estimators"  : list(range(50,401,25)), "min_samples_split"  :  list(range(1,20))}</a:t>
            </a:r>
            <a:endParaRPr>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Best parameters {</a:t>
            </a:r>
            <a:r>
              <a:rPr lang="en-SG">
                <a:solidFill>
                  <a:schemeClr val="dk1"/>
                </a:solidFill>
                <a:latin typeface="Barlow Light"/>
                <a:ea typeface="Barlow Light"/>
                <a:cs typeface="Barlow Light"/>
                <a:sym typeface="Barlow Light"/>
              </a:rPr>
              <a:t>'criterion': 'entropy', 'min_samples_split': 2, 'n_estimators': 375</a:t>
            </a:r>
            <a:r>
              <a:rPr lang="en-SG">
                <a:solidFill>
                  <a:schemeClr val="dk1"/>
                </a:solidFill>
                <a:latin typeface="Barlow Light"/>
                <a:ea typeface="Barlow Light"/>
                <a:cs typeface="Barlow Light"/>
                <a:sym typeface="Barlow Light"/>
              </a:rPr>
              <a:t>}</a:t>
            </a:r>
            <a:endParaRPr>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Observation : There is slight improvement in accuracy and balanced accuracy score.</a:t>
            </a:r>
            <a:endParaRPr>
              <a:solidFill>
                <a:schemeClr val="dk1"/>
              </a:solidFill>
              <a:latin typeface="Barlow Light"/>
              <a:ea typeface="Barlow Light"/>
              <a:cs typeface="Barlow Light"/>
              <a:sym typeface="Barlow Light"/>
            </a:endParaRPr>
          </a:p>
        </p:txBody>
      </p:sp>
      <p:pic>
        <p:nvPicPr>
          <p:cNvPr id="253" name="Google Shape;253;gd38b4632d7e5cf_68"/>
          <p:cNvPicPr preferRelativeResize="0"/>
          <p:nvPr/>
        </p:nvPicPr>
        <p:blipFill>
          <a:blip r:embed="rId3">
            <a:alphaModFix/>
          </a:blip>
          <a:stretch>
            <a:fillRect/>
          </a:stretch>
        </p:blipFill>
        <p:spPr>
          <a:xfrm>
            <a:off x="1059375" y="3088400"/>
            <a:ext cx="5810249" cy="1893575"/>
          </a:xfrm>
          <a:prstGeom prst="rect">
            <a:avLst/>
          </a:prstGeom>
          <a:noFill/>
          <a:ln>
            <a:noFill/>
          </a:ln>
        </p:spPr>
      </p:pic>
      <p:sp>
        <p:nvSpPr>
          <p:cNvPr id="254" name="Google Shape;254;gd38b4632d7e5cf_68"/>
          <p:cNvSpPr txBox="1"/>
          <p:nvPr/>
        </p:nvSpPr>
        <p:spPr>
          <a:xfrm>
            <a:off x="6801450" y="3648725"/>
            <a:ext cx="2057400" cy="931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SG" sz="1000">
                <a:solidFill>
                  <a:srgbClr val="0000FF"/>
                </a:solidFill>
                <a:latin typeface="Barlow Light"/>
                <a:ea typeface="Barlow Light"/>
                <a:cs typeface="Barlow Light"/>
                <a:sym typeface="Barlow Light"/>
              </a:rPr>
              <a:t>Improvement:</a:t>
            </a:r>
            <a:endParaRPr sz="1000">
              <a:solidFill>
                <a:srgbClr val="0000FF"/>
              </a:solidFill>
              <a:latin typeface="Barlow Light"/>
              <a:ea typeface="Barlow Light"/>
              <a:cs typeface="Barlow Light"/>
              <a:sym typeface="Barlow Light"/>
            </a:endParaRPr>
          </a:p>
          <a:p>
            <a:pPr indent="0" lvl="0" marL="0" rtl="0" algn="r">
              <a:lnSpc>
                <a:spcPct val="115000"/>
              </a:lnSpc>
              <a:spcBef>
                <a:spcPts val="0"/>
              </a:spcBef>
              <a:spcAft>
                <a:spcPts val="0"/>
              </a:spcAft>
              <a:buNone/>
            </a:pPr>
            <a:r>
              <a:rPr lang="en-SG" sz="1000">
                <a:solidFill>
                  <a:srgbClr val="0000FF"/>
                </a:solidFill>
                <a:latin typeface="Barlow Light"/>
                <a:ea typeface="Barlow Light"/>
                <a:cs typeface="Barlow Light"/>
                <a:sym typeface="Barlow Light"/>
              </a:rPr>
              <a:t>Accuracy : +0.000457</a:t>
            </a:r>
            <a:endParaRPr sz="1000">
              <a:solidFill>
                <a:srgbClr val="0000FF"/>
              </a:solidFill>
              <a:latin typeface="Barlow Light"/>
              <a:ea typeface="Barlow Light"/>
              <a:cs typeface="Barlow Light"/>
              <a:sym typeface="Barlow Light"/>
            </a:endParaRPr>
          </a:p>
          <a:p>
            <a:pPr indent="0" lvl="0" marL="0" rtl="0" algn="r">
              <a:lnSpc>
                <a:spcPct val="115000"/>
              </a:lnSpc>
              <a:spcBef>
                <a:spcPts val="0"/>
              </a:spcBef>
              <a:spcAft>
                <a:spcPts val="0"/>
              </a:spcAft>
              <a:buNone/>
            </a:pPr>
            <a:r>
              <a:rPr lang="en-SG" sz="1000">
                <a:solidFill>
                  <a:srgbClr val="0000FF"/>
                </a:solidFill>
                <a:latin typeface="Barlow Light"/>
                <a:ea typeface="Barlow Light"/>
                <a:cs typeface="Barlow Light"/>
                <a:sym typeface="Barlow Light"/>
              </a:rPr>
              <a:t>Balanced Accuracy : +0.000458</a:t>
            </a:r>
            <a:endParaRPr sz="1000">
              <a:solidFill>
                <a:srgbClr val="0000FF"/>
              </a:solidFill>
              <a:latin typeface="Barlow Light"/>
              <a:ea typeface="Barlow Light"/>
              <a:cs typeface="Barlow Light"/>
              <a:sym typeface="Barlow Light"/>
            </a:endParaRPr>
          </a:p>
          <a:p>
            <a:pPr indent="0" lvl="0" marL="0" rtl="0" algn="r">
              <a:lnSpc>
                <a:spcPct val="115000"/>
              </a:lnSpc>
              <a:spcBef>
                <a:spcPts val="0"/>
              </a:spcBef>
              <a:spcAft>
                <a:spcPts val="0"/>
              </a:spcAft>
              <a:buNone/>
            </a:pPr>
            <a:r>
              <a:t/>
            </a:r>
            <a:endParaRPr>
              <a:solidFill>
                <a:srgbClr val="0000FF"/>
              </a:solidFill>
              <a:latin typeface="Barlow Light"/>
              <a:ea typeface="Barlow Light"/>
              <a:cs typeface="Barlow Light"/>
              <a:sym typeface="Barlow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d38b4632d7e5cf_75"/>
          <p:cNvSpPr txBox="1"/>
          <p:nvPr>
            <p:ph type="title"/>
          </p:nvPr>
        </p:nvSpPr>
        <p:spPr>
          <a:xfrm>
            <a:off x="566375" y="39830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200"/>
              <a:t>Random Forest Classifier</a:t>
            </a:r>
            <a:endParaRPr sz="2200"/>
          </a:p>
        </p:txBody>
      </p:sp>
      <p:sp>
        <p:nvSpPr>
          <p:cNvPr id="260" name="Google Shape;260;gd38b4632d7e5cf_75"/>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261" name="Google Shape;261;gd38b4632d7e5cf_75"/>
          <p:cNvSpPr txBox="1"/>
          <p:nvPr/>
        </p:nvSpPr>
        <p:spPr>
          <a:xfrm>
            <a:off x="399750" y="1317800"/>
            <a:ext cx="8344500" cy="1862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Original Parameter : </a:t>
            </a:r>
            <a:r>
              <a:rPr lang="en-SG">
                <a:solidFill>
                  <a:schemeClr val="dk1"/>
                </a:solidFill>
                <a:latin typeface="Barlow Light"/>
                <a:ea typeface="Barlow Light"/>
                <a:cs typeface="Barlow Light"/>
                <a:sym typeface="Barlow Light"/>
              </a:rPr>
              <a:t>{</a:t>
            </a:r>
            <a:r>
              <a:rPr lang="en-SG">
                <a:solidFill>
                  <a:schemeClr val="dk1"/>
                </a:solidFill>
                <a:latin typeface="Barlow Light"/>
                <a:ea typeface="Barlow Light"/>
                <a:cs typeface="Barlow Light"/>
                <a:sym typeface="Barlow Light"/>
              </a:rPr>
              <a:t>criterion="entropy",max_depth=10,n_estimators=10,max_features="auto"}</a:t>
            </a:r>
            <a:endParaRPr>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Grid Search Parameter :</a:t>
            </a:r>
            <a:endParaRPr>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{"criterion"    : ['entropy','gini'] , "max_depth" : list(range(1,15)),</a:t>
            </a:r>
            <a:endParaRPr>
              <a:solidFill>
                <a:schemeClr val="dk1"/>
              </a:solidFill>
              <a:latin typeface="Barlow Light"/>
              <a:ea typeface="Barlow Light"/>
              <a:cs typeface="Barlow Light"/>
              <a:sym typeface="Barlow Light"/>
            </a:endParaRPr>
          </a:p>
          <a:p>
            <a:pPr indent="0" lvl="0" marL="457200" rtl="0" algn="l">
              <a:spcBef>
                <a:spcPts val="600"/>
              </a:spcBef>
              <a:spcAft>
                <a:spcPts val="0"/>
              </a:spcAft>
              <a:buNone/>
            </a:pPr>
            <a:r>
              <a:rPr lang="en-SG">
                <a:solidFill>
                  <a:schemeClr val="dk1"/>
                </a:solidFill>
                <a:latin typeface="Barlow Light"/>
                <a:ea typeface="Barlow Light"/>
                <a:cs typeface="Barlow Light"/>
                <a:sym typeface="Barlow Light"/>
              </a:rPr>
              <a:t> 'max_features': ['auto','sqrt','log2'], 'n_estimators' :list(range(1,20))}</a:t>
            </a:r>
            <a:endParaRPr>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Best parameters : {'criterion': 'entropy', 'max_depth': 14, 'max_features': 'auto', 'n_estimators': 15}</a:t>
            </a:r>
            <a:endParaRPr>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SG">
                <a:solidFill>
                  <a:schemeClr val="dk1"/>
                </a:solidFill>
                <a:latin typeface="Barlow Light"/>
                <a:ea typeface="Barlow Light"/>
                <a:cs typeface="Barlow Light"/>
                <a:sym typeface="Barlow Light"/>
              </a:rPr>
              <a:t>Observation : All the scores have shown significant improvement.</a:t>
            </a:r>
            <a:endParaRPr>
              <a:solidFill>
                <a:schemeClr val="dk1"/>
              </a:solidFill>
              <a:latin typeface="Barlow Light"/>
              <a:ea typeface="Barlow Light"/>
              <a:cs typeface="Barlow Light"/>
              <a:sym typeface="Barlow Light"/>
            </a:endParaRPr>
          </a:p>
        </p:txBody>
      </p:sp>
      <p:pic>
        <p:nvPicPr>
          <p:cNvPr id="262" name="Google Shape;262;gd38b4632d7e5cf_75"/>
          <p:cNvPicPr preferRelativeResize="0"/>
          <p:nvPr/>
        </p:nvPicPr>
        <p:blipFill>
          <a:blip r:embed="rId3">
            <a:alphaModFix/>
          </a:blip>
          <a:stretch>
            <a:fillRect/>
          </a:stretch>
        </p:blipFill>
        <p:spPr>
          <a:xfrm>
            <a:off x="638800" y="3170750"/>
            <a:ext cx="5974600" cy="1947125"/>
          </a:xfrm>
          <a:prstGeom prst="rect">
            <a:avLst/>
          </a:prstGeom>
          <a:noFill/>
          <a:ln>
            <a:noFill/>
          </a:ln>
        </p:spPr>
      </p:pic>
      <p:sp>
        <p:nvSpPr>
          <p:cNvPr id="263" name="Google Shape;263;gd38b4632d7e5cf_75"/>
          <p:cNvSpPr txBox="1"/>
          <p:nvPr/>
        </p:nvSpPr>
        <p:spPr>
          <a:xfrm>
            <a:off x="6801450" y="3648725"/>
            <a:ext cx="2057400" cy="931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SG" sz="1000">
                <a:solidFill>
                  <a:srgbClr val="0000FF"/>
                </a:solidFill>
                <a:latin typeface="Barlow Light"/>
                <a:ea typeface="Barlow Light"/>
                <a:cs typeface="Barlow Light"/>
                <a:sym typeface="Barlow Light"/>
              </a:rPr>
              <a:t>Improvement:</a:t>
            </a:r>
            <a:endParaRPr sz="1000">
              <a:solidFill>
                <a:srgbClr val="0000FF"/>
              </a:solidFill>
              <a:latin typeface="Barlow Light"/>
              <a:ea typeface="Barlow Light"/>
              <a:cs typeface="Barlow Light"/>
              <a:sym typeface="Barlow Light"/>
            </a:endParaRPr>
          </a:p>
          <a:p>
            <a:pPr indent="0" lvl="0" marL="0" rtl="0" algn="r">
              <a:lnSpc>
                <a:spcPct val="115000"/>
              </a:lnSpc>
              <a:spcBef>
                <a:spcPts val="0"/>
              </a:spcBef>
              <a:spcAft>
                <a:spcPts val="0"/>
              </a:spcAft>
              <a:buNone/>
            </a:pPr>
            <a:r>
              <a:rPr lang="en-SG" sz="1000">
                <a:solidFill>
                  <a:srgbClr val="0000FF"/>
                </a:solidFill>
                <a:latin typeface="Barlow Light"/>
                <a:ea typeface="Barlow Light"/>
                <a:cs typeface="Barlow Light"/>
                <a:sym typeface="Barlow Light"/>
              </a:rPr>
              <a:t>Accuracy : +</a:t>
            </a:r>
            <a:r>
              <a:rPr lang="en-SG" sz="1000">
                <a:solidFill>
                  <a:srgbClr val="0000FF"/>
                </a:solidFill>
                <a:latin typeface="Barlow Light"/>
                <a:ea typeface="Barlow Light"/>
                <a:cs typeface="Barlow Light"/>
                <a:sym typeface="Barlow Light"/>
              </a:rPr>
              <a:t>0.022374</a:t>
            </a:r>
            <a:endParaRPr sz="1000">
              <a:solidFill>
                <a:srgbClr val="0000FF"/>
              </a:solidFill>
              <a:latin typeface="Barlow Light"/>
              <a:ea typeface="Barlow Light"/>
              <a:cs typeface="Barlow Light"/>
              <a:sym typeface="Barlow Light"/>
            </a:endParaRPr>
          </a:p>
          <a:p>
            <a:pPr indent="0" lvl="0" marL="0" rtl="0" algn="r">
              <a:lnSpc>
                <a:spcPct val="115000"/>
              </a:lnSpc>
              <a:spcBef>
                <a:spcPts val="0"/>
              </a:spcBef>
              <a:spcAft>
                <a:spcPts val="0"/>
              </a:spcAft>
              <a:buNone/>
            </a:pPr>
            <a:r>
              <a:rPr lang="en-SG" sz="1000">
                <a:solidFill>
                  <a:srgbClr val="0000FF"/>
                </a:solidFill>
                <a:latin typeface="Barlow Light"/>
                <a:ea typeface="Barlow Light"/>
                <a:cs typeface="Barlow Light"/>
                <a:sym typeface="Barlow Light"/>
              </a:rPr>
              <a:t>Balanced Accuracy : +0.022452</a:t>
            </a:r>
            <a:endParaRPr sz="1000">
              <a:solidFill>
                <a:srgbClr val="0000FF"/>
              </a:solidFill>
              <a:latin typeface="Barlow Light"/>
              <a:ea typeface="Barlow Light"/>
              <a:cs typeface="Barlow Light"/>
              <a:sym typeface="Barlow Light"/>
            </a:endParaRPr>
          </a:p>
          <a:p>
            <a:pPr indent="0" lvl="0" marL="0" rtl="0" algn="r">
              <a:lnSpc>
                <a:spcPct val="115000"/>
              </a:lnSpc>
              <a:spcBef>
                <a:spcPts val="0"/>
              </a:spcBef>
              <a:spcAft>
                <a:spcPts val="0"/>
              </a:spcAft>
              <a:buNone/>
            </a:pPr>
            <a:r>
              <a:t/>
            </a:r>
            <a:endParaRPr>
              <a:solidFill>
                <a:srgbClr val="0000FF"/>
              </a:solidFill>
              <a:latin typeface="Barlow Light"/>
              <a:ea typeface="Barlow Light"/>
              <a:cs typeface="Barlow Light"/>
              <a:sym typeface="Barlow Light"/>
            </a:endParaRPr>
          </a:p>
        </p:txBody>
      </p:sp>
      <p:pic>
        <p:nvPicPr>
          <p:cNvPr id="264" name="Google Shape;264;gd38b4632d7e5cf_75"/>
          <p:cNvPicPr preferRelativeResize="0"/>
          <p:nvPr/>
        </p:nvPicPr>
        <p:blipFill>
          <a:blip r:embed="rId4">
            <a:alphaModFix/>
          </a:blip>
          <a:stretch>
            <a:fillRect/>
          </a:stretch>
        </p:blipFill>
        <p:spPr>
          <a:xfrm>
            <a:off x="3681875" y="3572521"/>
            <a:ext cx="2849741" cy="1377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df551a113f_0_37"/>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Final Model Selection Summary</a:t>
            </a:r>
            <a:endParaRPr sz="2300"/>
          </a:p>
        </p:txBody>
      </p:sp>
      <p:sp>
        <p:nvSpPr>
          <p:cNvPr id="270" name="Google Shape;270;gdf551a113f_0_37"/>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271" name="Google Shape;271;gdf551a113f_0_37"/>
          <p:cNvSpPr txBox="1"/>
          <p:nvPr/>
        </p:nvSpPr>
        <p:spPr>
          <a:xfrm>
            <a:off x="399750" y="1317800"/>
            <a:ext cx="8344500" cy="3001500"/>
          </a:xfrm>
          <a:prstGeom prst="rect">
            <a:avLst/>
          </a:prstGeom>
          <a:noFill/>
          <a:ln>
            <a:noFill/>
          </a:ln>
        </p:spPr>
        <p:txBody>
          <a:bodyPr anchorCtr="0" anchor="t" bIns="91425" lIns="91425" spcFirstLastPara="1" rIns="91425" wrap="square" tIns="91425">
            <a:spAutoFit/>
          </a:bodyPr>
          <a:lstStyle/>
          <a:p>
            <a:pPr indent="0" lvl="0" marL="457200" rtl="0" algn="l">
              <a:spcBef>
                <a:spcPts val="600"/>
              </a:spcBef>
              <a:spcAft>
                <a:spcPts val="0"/>
              </a:spcAft>
              <a:buNone/>
            </a:pPr>
            <a:r>
              <a:rPr lang="en-SG" sz="1800"/>
              <a:t>Select Model : XGBoost Classifier </a:t>
            </a:r>
            <a:endParaRPr sz="1800"/>
          </a:p>
          <a:p>
            <a:pPr indent="-342900" lvl="0" marL="914400" rtl="0" algn="l">
              <a:spcBef>
                <a:spcPts val="600"/>
              </a:spcBef>
              <a:spcAft>
                <a:spcPts val="0"/>
              </a:spcAft>
              <a:buSzPts val="1800"/>
              <a:buAutoNum type="arabicPeriod"/>
            </a:pPr>
            <a:r>
              <a:rPr lang="en-SG" sz="1800"/>
              <a:t>Higher balanced accuracy</a:t>
            </a:r>
            <a:endParaRPr sz="1800"/>
          </a:p>
          <a:p>
            <a:pPr indent="-342900" lvl="0" marL="914400" rtl="0" algn="l">
              <a:spcBef>
                <a:spcPts val="0"/>
              </a:spcBef>
              <a:spcAft>
                <a:spcPts val="0"/>
              </a:spcAft>
              <a:buSzPts val="1800"/>
              <a:buAutoNum type="arabicPeriod"/>
            </a:pPr>
            <a:r>
              <a:rPr lang="en-SG" sz="1800"/>
              <a:t>Higher ROC and AUC score</a:t>
            </a:r>
            <a:endParaRPr sz="1800"/>
          </a:p>
          <a:p>
            <a:pPr indent="-342900" lvl="0" marL="914400" rtl="0" algn="l">
              <a:spcBef>
                <a:spcPts val="0"/>
              </a:spcBef>
              <a:spcAft>
                <a:spcPts val="0"/>
              </a:spcAft>
              <a:buSzPts val="1800"/>
              <a:buAutoNum type="arabicPeriod"/>
            </a:pPr>
            <a:r>
              <a:rPr lang="en-SG" sz="1800"/>
              <a:t>It has higher true positive and lower false positive prediction.</a:t>
            </a:r>
            <a:endParaRPr sz="1800"/>
          </a:p>
          <a:p>
            <a:pPr indent="0" lvl="0" marL="1371600" rtl="0" algn="l">
              <a:spcBef>
                <a:spcPts val="600"/>
              </a:spcBef>
              <a:spcAft>
                <a:spcPts val="0"/>
              </a:spcAft>
              <a:buNone/>
            </a:pPr>
            <a:r>
              <a:t/>
            </a:r>
            <a:endParaRPr sz="1800"/>
          </a:p>
          <a:p>
            <a:pPr indent="0" lvl="0" marL="0" rtl="0" algn="l">
              <a:spcBef>
                <a:spcPts val="600"/>
              </a:spcBef>
              <a:spcAft>
                <a:spcPts val="0"/>
              </a:spcAft>
              <a:buNone/>
            </a:pPr>
            <a:r>
              <a:rPr lang="en-SG" sz="1800"/>
              <a:t>	Drop </a:t>
            </a:r>
            <a:r>
              <a:rPr lang="en-SG" sz="1800"/>
              <a:t>Model : Extra Trees Classifier  and Random Forest Classifier</a:t>
            </a:r>
            <a:endParaRPr sz="1800"/>
          </a:p>
          <a:p>
            <a:pPr indent="-342900" lvl="0" marL="914400" rtl="0" algn="l">
              <a:spcBef>
                <a:spcPts val="600"/>
              </a:spcBef>
              <a:spcAft>
                <a:spcPts val="0"/>
              </a:spcAft>
              <a:buSzPts val="1800"/>
              <a:buAutoNum type="arabicPeriod"/>
            </a:pPr>
            <a:r>
              <a:rPr lang="en-SG" sz="1800"/>
              <a:t>Lower balanced accuracy</a:t>
            </a:r>
            <a:endParaRPr sz="1800"/>
          </a:p>
          <a:p>
            <a:pPr indent="-342900" lvl="0" marL="914400" rtl="0" algn="l">
              <a:spcBef>
                <a:spcPts val="0"/>
              </a:spcBef>
              <a:spcAft>
                <a:spcPts val="0"/>
              </a:spcAft>
              <a:buSzPts val="1800"/>
              <a:buAutoNum type="arabicPeriod"/>
            </a:pPr>
            <a:r>
              <a:rPr lang="en-SG" sz="1800"/>
              <a:t>Lower ROC and AUC score than the selected model.</a:t>
            </a:r>
            <a:endParaRPr sz="1800"/>
          </a:p>
          <a:p>
            <a:pPr indent="0" lvl="0" marL="1371600" rtl="0" algn="l">
              <a:spcBef>
                <a:spcPts val="6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gdf551a113f_0_44"/>
          <p:cNvPicPr preferRelativeResize="0"/>
          <p:nvPr/>
        </p:nvPicPr>
        <p:blipFill>
          <a:blip r:embed="rId3">
            <a:alphaModFix/>
          </a:blip>
          <a:stretch>
            <a:fillRect/>
          </a:stretch>
        </p:blipFill>
        <p:spPr>
          <a:xfrm>
            <a:off x="3215375" y="2304650"/>
            <a:ext cx="5726451" cy="2943450"/>
          </a:xfrm>
          <a:prstGeom prst="rect">
            <a:avLst/>
          </a:prstGeom>
          <a:noFill/>
          <a:ln>
            <a:noFill/>
          </a:ln>
        </p:spPr>
      </p:pic>
      <p:pic>
        <p:nvPicPr>
          <p:cNvPr id="277" name="Google Shape;277;gdf551a113f_0_44"/>
          <p:cNvPicPr preferRelativeResize="0"/>
          <p:nvPr/>
        </p:nvPicPr>
        <p:blipFill>
          <a:blip r:embed="rId4">
            <a:alphaModFix/>
          </a:blip>
          <a:stretch>
            <a:fillRect/>
          </a:stretch>
        </p:blipFill>
        <p:spPr>
          <a:xfrm>
            <a:off x="409235" y="2379850"/>
            <a:ext cx="2852875" cy="2330725"/>
          </a:xfrm>
          <a:prstGeom prst="rect">
            <a:avLst/>
          </a:prstGeom>
          <a:noFill/>
          <a:ln>
            <a:noFill/>
          </a:ln>
        </p:spPr>
      </p:pic>
      <p:sp>
        <p:nvSpPr>
          <p:cNvPr id="278" name="Google Shape;278;gdf551a113f_0_44"/>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Feature </a:t>
            </a:r>
            <a:r>
              <a:rPr lang="en-SG" sz="2300"/>
              <a:t>Importance</a:t>
            </a:r>
            <a:endParaRPr sz="2300"/>
          </a:p>
        </p:txBody>
      </p:sp>
      <p:sp>
        <p:nvSpPr>
          <p:cNvPr id="279" name="Google Shape;279;gdf551a113f_0_44"/>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280" name="Google Shape;280;gdf551a113f_0_44"/>
          <p:cNvSpPr txBox="1"/>
          <p:nvPr/>
        </p:nvSpPr>
        <p:spPr>
          <a:xfrm>
            <a:off x="352725" y="1335950"/>
            <a:ext cx="7846800" cy="1031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SG" sz="1100">
                <a:solidFill>
                  <a:srgbClr val="202124"/>
                </a:solidFill>
                <a:highlight>
                  <a:schemeClr val="lt1"/>
                </a:highlight>
                <a:latin typeface="Barlow"/>
                <a:ea typeface="Barlow"/>
                <a:cs typeface="Barlow"/>
                <a:sym typeface="Barlow"/>
              </a:rPr>
              <a:t>Monocytes is identified to have the most influence when comes to determine the type of wards for the infected patients.</a:t>
            </a:r>
            <a:endParaRPr sz="1100">
              <a:solidFill>
                <a:srgbClr val="202124"/>
              </a:solidFill>
              <a:highlight>
                <a:schemeClr val="lt1"/>
              </a:highlight>
              <a:latin typeface="Barlow"/>
              <a:ea typeface="Barlow"/>
              <a:cs typeface="Barlow"/>
              <a:sym typeface="Barlow"/>
            </a:endParaRPr>
          </a:p>
          <a:p>
            <a:pPr indent="-298450" lvl="0" marL="457200" rtl="0" algn="just">
              <a:spcBef>
                <a:spcPts val="0"/>
              </a:spcBef>
              <a:spcAft>
                <a:spcPts val="0"/>
              </a:spcAft>
              <a:buClr>
                <a:srgbClr val="202124"/>
              </a:buClr>
              <a:buSzPts val="1100"/>
              <a:buFont typeface="Barlow"/>
              <a:buChar char="●"/>
            </a:pPr>
            <a:r>
              <a:rPr lang="en-SG" sz="1100">
                <a:solidFill>
                  <a:srgbClr val="202124"/>
                </a:solidFill>
                <a:highlight>
                  <a:schemeClr val="lt1"/>
                </a:highlight>
                <a:latin typeface="Barlow"/>
                <a:ea typeface="Barlow"/>
                <a:cs typeface="Barlow"/>
                <a:sym typeface="Barlow"/>
              </a:rPr>
              <a:t>Monocytes are a type of leukocyte (white blood cell) and they are powerful defenders that are vital in protecting the body against infection.</a:t>
            </a:r>
            <a:endParaRPr i="1" sz="900">
              <a:latin typeface="Barlow Light"/>
              <a:ea typeface="Barlow Light"/>
              <a:cs typeface="Barlow Light"/>
              <a:sym typeface="Barlow Light"/>
            </a:endParaRPr>
          </a:p>
          <a:p>
            <a:pPr indent="0" lvl="0" marL="0" rtl="0" algn="just">
              <a:spcBef>
                <a:spcPts val="0"/>
              </a:spcBef>
              <a:spcAft>
                <a:spcPts val="0"/>
              </a:spcAft>
              <a:buNone/>
            </a:pPr>
            <a:r>
              <a:rPr lang="en-SG" sz="1100">
                <a:solidFill>
                  <a:srgbClr val="202124"/>
                </a:solidFill>
                <a:highlight>
                  <a:schemeClr val="lt1"/>
                </a:highlight>
                <a:latin typeface="Barlow"/>
                <a:ea typeface="Barlow"/>
                <a:cs typeface="Barlow"/>
                <a:sym typeface="Barlow"/>
              </a:rPr>
              <a:t>This shows that our hypertuned model has given us an accurate result, allowing us to learn about this feature and to investigate into it.  </a:t>
            </a:r>
            <a:endParaRPr sz="1100"/>
          </a:p>
        </p:txBody>
      </p:sp>
      <p:sp>
        <p:nvSpPr>
          <p:cNvPr id="281" name="Google Shape;281;gdf551a113f_0_44"/>
          <p:cNvSpPr txBox="1"/>
          <p:nvPr/>
        </p:nvSpPr>
        <p:spPr>
          <a:xfrm>
            <a:off x="740075" y="4794050"/>
            <a:ext cx="400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SG" sz="900" u="sng">
                <a:solidFill>
                  <a:schemeClr val="accent2"/>
                </a:solidFill>
                <a:latin typeface="Barlow Light"/>
                <a:ea typeface="Barlow Light"/>
                <a:cs typeface="Barlow Light"/>
                <a:sym typeface="Barlow Light"/>
                <a:hlinkClick r:id="rId5">
                  <a:extLst>
                    <a:ext uri="{A12FA001-AC4F-418D-AE19-62706E023703}">
                      <ahyp:hlinkClr val="tx"/>
                    </a:ext>
                  </a:extLst>
                </a:hlinkClick>
              </a:rPr>
              <a:t>https://www.healthline.com/health/absolute-monocytes#function-in-the-body</a:t>
            </a:r>
            <a:endParaRPr>
              <a:latin typeface="Barlow Light"/>
              <a:ea typeface="Barlow Light"/>
              <a:cs typeface="Barlow Light"/>
              <a:sym typeface="Barlow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df93deab5c_0_17"/>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a:t>Feature Selection</a:t>
            </a:r>
            <a:endParaRPr/>
          </a:p>
        </p:txBody>
      </p:sp>
      <p:sp>
        <p:nvSpPr>
          <p:cNvPr id="287" name="Google Shape;287;gdf93deab5c_0_17"/>
          <p:cNvSpPr txBox="1"/>
          <p:nvPr>
            <p:ph idx="1" type="body"/>
          </p:nvPr>
        </p:nvSpPr>
        <p:spPr>
          <a:xfrm>
            <a:off x="604000" y="1493900"/>
            <a:ext cx="5706600" cy="1301100"/>
          </a:xfrm>
          <a:prstGeom prst="rect">
            <a:avLst/>
          </a:prstGeom>
        </p:spPr>
        <p:txBody>
          <a:bodyPr anchorCtr="0" anchor="t" bIns="0" lIns="0" spcFirstLastPara="1" rIns="0" wrap="square" tIns="0">
            <a:noAutofit/>
          </a:bodyPr>
          <a:lstStyle/>
          <a:p>
            <a:pPr indent="-317500" lvl="0" marL="457200" rtl="0" algn="l">
              <a:spcBef>
                <a:spcPts val="600"/>
              </a:spcBef>
              <a:spcAft>
                <a:spcPts val="0"/>
              </a:spcAft>
              <a:buClr>
                <a:srgbClr val="000000"/>
              </a:buClr>
              <a:buSzPts val="1400"/>
              <a:buFont typeface="Arial"/>
              <a:buChar char="●"/>
            </a:pPr>
            <a:r>
              <a:rPr lang="en-SG" sz="1400">
                <a:solidFill>
                  <a:srgbClr val="000000"/>
                </a:solidFill>
                <a:highlight>
                  <a:srgbClr val="FFFFFF"/>
                </a:highlight>
                <a:latin typeface="Arial"/>
                <a:ea typeface="Arial"/>
                <a:cs typeface="Arial"/>
                <a:sym typeface="Arial"/>
              </a:rPr>
              <a:t>The performance of the model generally decreases with the number of selected features, except when the number of features reached 45, which actually increase the accuracy by 0.05%.</a:t>
            </a:r>
            <a:endParaRPr sz="1400">
              <a:solidFill>
                <a:srgbClr val="000000"/>
              </a:solidFill>
              <a:highlight>
                <a:srgbClr val="FFFFFF"/>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SG" sz="1400">
                <a:solidFill>
                  <a:srgbClr val="000000"/>
                </a:solidFill>
                <a:highlight>
                  <a:srgbClr val="FFFFFF"/>
                </a:highlight>
                <a:latin typeface="Arial"/>
                <a:ea typeface="Arial"/>
                <a:cs typeface="Arial"/>
                <a:sym typeface="Arial"/>
              </a:rPr>
              <a:t>It is proven that that accuracy improved after reducing the columns to 45 and the auc curve for ward 3 actually improved by 0.01.</a:t>
            </a:r>
            <a:endParaRPr sz="1400">
              <a:solidFill>
                <a:srgbClr val="000000"/>
              </a:solidFill>
              <a:highlight>
                <a:srgbClr val="FFFFFF"/>
              </a:highlight>
              <a:latin typeface="Arial"/>
              <a:ea typeface="Arial"/>
              <a:cs typeface="Arial"/>
              <a:sym typeface="Arial"/>
            </a:endParaRPr>
          </a:p>
        </p:txBody>
      </p:sp>
      <p:sp>
        <p:nvSpPr>
          <p:cNvPr id="288" name="Google Shape;288;gdf93deab5c_0_17"/>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pic>
        <p:nvPicPr>
          <p:cNvPr id="289" name="Google Shape;289;gdf93deab5c_0_17"/>
          <p:cNvPicPr preferRelativeResize="0"/>
          <p:nvPr/>
        </p:nvPicPr>
        <p:blipFill>
          <a:blip r:embed="rId3">
            <a:alphaModFix/>
          </a:blip>
          <a:stretch>
            <a:fillRect/>
          </a:stretch>
        </p:blipFill>
        <p:spPr>
          <a:xfrm>
            <a:off x="6544000" y="1391275"/>
            <a:ext cx="2421897" cy="3527850"/>
          </a:xfrm>
          <a:prstGeom prst="rect">
            <a:avLst/>
          </a:prstGeom>
          <a:noFill/>
          <a:ln>
            <a:noFill/>
          </a:ln>
        </p:spPr>
      </p:pic>
      <p:pic>
        <p:nvPicPr>
          <p:cNvPr id="290" name="Google Shape;290;gdf93deab5c_0_17"/>
          <p:cNvPicPr preferRelativeResize="0"/>
          <p:nvPr/>
        </p:nvPicPr>
        <p:blipFill>
          <a:blip r:embed="rId4">
            <a:alphaModFix/>
          </a:blip>
          <a:stretch>
            <a:fillRect/>
          </a:stretch>
        </p:blipFill>
        <p:spPr>
          <a:xfrm>
            <a:off x="1179625" y="2817500"/>
            <a:ext cx="4903875" cy="2005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d38b4632d7e5cf_166"/>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R</a:t>
            </a:r>
            <a:r>
              <a:rPr lang="en-SG" sz="2300"/>
              <a:t>ecap and Conclusions</a:t>
            </a:r>
            <a:endParaRPr sz="2300"/>
          </a:p>
        </p:txBody>
      </p:sp>
      <p:sp>
        <p:nvSpPr>
          <p:cNvPr id="296" name="Google Shape;296;gd38b4632d7e5cf_166"/>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297" name="Google Shape;297;gd38b4632d7e5cf_166"/>
          <p:cNvSpPr txBox="1"/>
          <p:nvPr/>
        </p:nvSpPr>
        <p:spPr>
          <a:xfrm>
            <a:off x="381000" y="1310850"/>
            <a:ext cx="7321800" cy="3601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200">
              <a:solidFill>
                <a:srgbClr val="202124"/>
              </a:solidFill>
              <a:highlight>
                <a:srgbClr val="FFFFFF"/>
              </a:highlight>
            </a:endParaRPr>
          </a:p>
          <a:p>
            <a:pPr indent="0" lvl="0" marL="0" rtl="0" algn="l">
              <a:spcBef>
                <a:spcPts val="0"/>
              </a:spcBef>
              <a:spcAft>
                <a:spcPts val="0"/>
              </a:spcAft>
              <a:buNone/>
            </a:pPr>
            <a:r>
              <a:rPr b="1" lang="en-SG" sz="1600">
                <a:solidFill>
                  <a:srgbClr val="202124"/>
                </a:solidFill>
                <a:highlight>
                  <a:srgbClr val="FFFFFF"/>
                </a:highlight>
                <a:latin typeface="Barlow"/>
                <a:ea typeface="Barlow"/>
                <a:cs typeface="Barlow"/>
                <a:sym typeface="Barlow"/>
              </a:rPr>
              <a:t>A quick recap</a:t>
            </a:r>
            <a:endParaRPr b="1" sz="1600">
              <a:solidFill>
                <a:srgbClr val="202124"/>
              </a:solidFill>
              <a:highlight>
                <a:srgbClr val="FFFFFF"/>
              </a:highlight>
              <a:latin typeface="Barlow"/>
              <a:ea typeface="Barlow"/>
              <a:cs typeface="Barlow"/>
              <a:sym typeface="Barlow"/>
            </a:endParaRPr>
          </a:p>
          <a:p>
            <a:pPr indent="0" lvl="0" marL="457200" rtl="0" algn="l">
              <a:spcBef>
                <a:spcPts val="0"/>
              </a:spcBef>
              <a:spcAft>
                <a:spcPts val="0"/>
              </a:spcAft>
              <a:buNone/>
            </a:pPr>
            <a:r>
              <a:t/>
            </a:r>
            <a:endParaRPr b="1" sz="1200">
              <a:solidFill>
                <a:srgbClr val="202124"/>
              </a:solidFill>
              <a:highlight>
                <a:srgbClr val="FFFFFF"/>
              </a:highlight>
              <a:latin typeface="Barlow"/>
              <a:ea typeface="Barlow"/>
              <a:cs typeface="Barlow"/>
              <a:sym typeface="Barlow"/>
            </a:endParaRPr>
          </a:p>
          <a:p>
            <a:pPr indent="-311150" lvl="0" marL="457200" rtl="0" algn="just">
              <a:spcBef>
                <a:spcPts val="0"/>
              </a:spcBef>
              <a:spcAft>
                <a:spcPts val="0"/>
              </a:spcAft>
              <a:buClr>
                <a:srgbClr val="202124"/>
              </a:buClr>
              <a:buSzPts val="1300"/>
              <a:buFont typeface="Barlow"/>
              <a:buChar char="●"/>
            </a:pPr>
            <a:r>
              <a:rPr lang="en-SG" sz="1300">
                <a:solidFill>
                  <a:srgbClr val="202124"/>
                </a:solidFill>
                <a:highlight>
                  <a:srgbClr val="FFFFFF"/>
                </a:highlight>
                <a:latin typeface="Barlow"/>
                <a:ea typeface="Barlow"/>
                <a:cs typeface="Barlow"/>
                <a:sym typeface="Barlow"/>
              </a:rPr>
              <a:t>Managing large missing values, smote the entire data to tackle the imbalance data, develop multi-class target and understanding viruses and grouping them. </a:t>
            </a:r>
            <a:endParaRPr sz="1300">
              <a:solidFill>
                <a:srgbClr val="202124"/>
              </a:solidFill>
              <a:highlight>
                <a:srgbClr val="FFFFFF"/>
              </a:highlight>
              <a:latin typeface="Barlow"/>
              <a:ea typeface="Barlow"/>
              <a:cs typeface="Barlow"/>
              <a:sym typeface="Barlow"/>
            </a:endParaRPr>
          </a:p>
          <a:p>
            <a:pPr indent="0" lvl="0" marL="457200" rtl="0" algn="just">
              <a:spcBef>
                <a:spcPts val="0"/>
              </a:spcBef>
              <a:spcAft>
                <a:spcPts val="0"/>
              </a:spcAft>
              <a:buNone/>
            </a:pPr>
            <a:r>
              <a:t/>
            </a:r>
            <a:endParaRPr sz="1300">
              <a:solidFill>
                <a:srgbClr val="202124"/>
              </a:solidFill>
              <a:highlight>
                <a:srgbClr val="FFFFFF"/>
              </a:highlight>
              <a:latin typeface="Barlow"/>
              <a:ea typeface="Barlow"/>
              <a:cs typeface="Barlow"/>
              <a:sym typeface="Barlow"/>
            </a:endParaRPr>
          </a:p>
          <a:p>
            <a:pPr indent="-311150" lvl="0" marL="457200" rtl="0" algn="just">
              <a:spcBef>
                <a:spcPts val="0"/>
              </a:spcBef>
              <a:spcAft>
                <a:spcPts val="0"/>
              </a:spcAft>
              <a:buClr>
                <a:srgbClr val="202124"/>
              </a:buClr>
              <a:buSzPts val="1300"/>
              <a:buChar char="●"/>
            </a:pPr>
            <a:r>
              <a:rPr lang="en-SG" sz="1300">
                <a:solidFill>
                  <a:srgbClr val="202124"/>
                </a:solidFill>
                <a:highlight>
                  <a:srgbClr val="FFFFFF"/>
                </a:highlight>
                <a:latin typeface="Barlow"/>
                <a:ea typeface="Barlow"/>
                <a:cs typeface="Barlow"/>
                <a:sym typeface="Barlow"/>
              </a:rPr>
              <a:t>We saw little to no predictions  initially, but after we perform thorough cleaning, it has significantly improves our data quality. </a:t>
            </a:r>
            <a:r>
              <a:rPr lang="en-SG" sz="1300">
                <a:solidFill>
                  <a:srgbClr val="202124"/>
                </a:solidFill>
                <a:highlight>
                  <a:srgbClr val="FFFFFF"/>
                </a:highlight>
              </a:rPr>
              <a:t> </a:t>
            </a:r>
            <a:endParaRPr sz="1300">
              <a:solidFill>
                <a:srgbClr val="202124"/>
              </a:solidFill>
              <a:highlight>
                <a:srgbClr val="FFFFFF"/>
              </a:highlight>
            </a:endParaRPr>
          </a:p>
          <a:p>
            <a:pPr indent="0" lvl="0" marL="457200" rtl="0" algn="just">
              <a:spcBef>
                <a:spcPts val="0"/>
              </a:spcBef>
              <a:spcAft>
                <a:spcPts val="0"/>
              </a:spcAft>
              <a:buNone/>
            </a:pPr>
            <a:r>
              <a:t/>
            </a:r>
            <a:endParaRPr sz="1300">
              <a:solidFill>
                <a:srgbClr val="202124"/>
              </a:solidFill>
              <a:highlight>
                <a:srgbClr val="FFFFFF"/>
              </a:highlight>
            </a:endParaRPr>
          </a:p>
          <a:p>
            <a:pPr indent="-311150" lvl="0" marL="457200" rtl="0" algn="just">
              <a:spcBef>
                <a:spcPts val="0"/>
              </a:spcBef>
              <a:spcAft>
                <a:spcPts val="0"/>
              </a:spcAft>
              <a:buClr>
                <a:srgbClr val="202124"/>
              </a:buClr>
              <a:buSzPts val="1300"/>
              <a:buFont typeface="Barlow"/>
              <a:buChar char="●"/>
            </a:pPr>
            <a:r>
              <a:rPr lang="en-SG" sz="1300">
                <a:solidFill>
                  <a:srgbClr val="202124"/>
                </a:solidFill>
                <a:highlight>
                  <a:srgbClr val="FFFFFF"/>
                </a:highlight>
                <a:latin typeface="Barlow"/>
                <a:ea typeface="Barlow"/>
                <a:cs typeface="Barlow"/>
                <a:sym typeface="Barlow"/>
              </a:rPr>
              <a:t>Lazy Predict has been used to identify machine learning models and evaluating the performance metrics. </a:t>
            </a:r>
            <a:endParaRPr sz="1300">
              <a:solidFill>
                <a:srgbClr val="202124"/>
              </a:solidFill>
              <a:highlight>
                <a:srgbClr val="FFFFFF"/>
              </a:highlight>
              <a:latin typeface="Barlow"/>
              <a:ea typeface="Barlow"/>
              <a:cs typeface="Barlow"/>
              <a:sym typeface="Barlow"/>
            </a:endParaRPr>
          </a:p>
          <a:p>
            <a:pPr indent="0" lvl="0" marL="914400" rtl="0" algn="just">
              <a:spcBef>
                <a:spcPts val="0"/>
              </a:spcBef>
              <a:spcAft>
                <a:spcPts val="0"/>
              </a:spcAft>
              <a:buNone/>
            </a:pPr>
            <a:r>
              <a:t/>
            </a:r>
            <a:endParaRPr sz="1300">
              <a:solidFill>
                <a:srgbClr val="202124"/>
              </a:solidFill>
              <a:highlight>
                <a:srgbClr val="FFFFFF"/>
              </a:highlight>
              <a:latin typeface="Barlow"/>
              <a:ea typeface="Barlow"/>
              <a:cs typeface="Barlow"/>
              <a:sym typeface="Barlow"/>
            </a:endParaRPr>
          </a:p>
          <a:p>
            <a:pPr indent="-311150" lvl="0" marL="457200" rtl="0" algn="just">
              <a:spcBef>
                <a:spcPts val="0"/>
              </a:spcBef>
              <a:spcAft>
                <a:spcPts val="0"/>
              </a:spcAft>
              <a:buClr>
                <a:srgbClr val="202124"/>
              </a:buClr>
              <a:buSzPts val="1300"/>
              <a:buFont typeface="Barlow"/>
              <a:buChar char="●"/>
            </a:pPr>
            <a:r>
              <a:rPr lang="en-SG" sz="1300">
                <a:solidFill>
                  <a:srgbClr val="202124"/>
                </a:solidFill>
                <a:highlight>
                  <a:srgbClr val="FFFFFF"/>
                </a:highlight>
                <a:latin typeface="Barlow"/>
                <a:ea typeface="Barlow"/>
                <a:cs typeface="Barlow"/>
                <a:sym typeface="Barlow"/>
              </a:rPr>
              <a:t>After hyperturne the </a:t>
            </a:r>
            <a:r>
              <a:rPr lang="en-SG" sz="1300">
                <a:solidFill>
                  <a:srgbClr val="202124"/>
                </a:solidFill>
                <a:highlight>
                  <a:srgbClr val="FFFFFF"/>
                </a:highlight>
                <a:latin typeface="Barlow"/>
                <a:ea typeface="Barlow"/>
                <a:cs typeface="Barlow"/>
                <a:sym typeface="Barlow"/>
              </a:rPr>
              <a:t>chosen</a:t>
            </a:r>
            <a:r>
              <a:rPr lang="en-SG" sz="1300">
                <a:solidFill>
                  <a:srgbClr val="202124"/>
                </a:solidFill>
                <a:highlight>
                  <a:srgbClr val="FFFFFF"/>
                </a:highlight>
                <a:latin typeface="Barlow"/>
                <a:ea typeface="Barlow"/>
                <a:cs typeface="Barlow"/>
                <a:sym typeface="Barlow"/>
              </a:rPr>
              <a:t> models, we use Max Voting to combine multiple machines to make prediction and vote the best. </a:t>
            </a:r>
            <a:endParaRPr sz="1300">
              <a:solidFill>
                <a:srgbClr val="202124"/>
              </a:solidFill>
              <a:highlight>
                <a:srgbClr val="FFFFFF"/>
              </a:highlight>
              <a:latin typeface="Barlow"/>
              <a:ea typeface="Barlow"/>
              <a:cs typeface="Barlow"/>
              <a:sym typeface="Barlow"/>
            </a:endParaRPr>
          </a:p>
          <a:p>
            <a:pPr indent="0" lvl="0" marL="914400" rtl="0" algn="just">
              <a:spcBef>
                <a:spcPts val="0"/>
              </a:spcBef>
              <a:spcAft>
                <a:spcPts val="0"/>
              </a:spcAft>
              <a:buNone/>
            </a:pPr>
            <a:r>
              <a:t/>
            </a:r>
            <a:endParaRPr sz="1300">
              <a:solidFill>
                <a:srgbClr val="202124"/>
              </a:solidFill>
              <a:highlight>
                <a:srgbClr val="FFFFFF"/>
              </a:highlight>
              <a:latin typeface="Barlow"/>
              <a:ea typeface="Barlow"/>
              <a:cs typeface="Barlow"/>
              <a:sym typeface="Barlow"/>
            </a:endParaRPr>
          </a:p>
          <a:p>
            <a:pPr indent="-311150" lvl="0" marL="457200" rtl="0" algn="just">
              <a:spcBef>
                <a:spcPts val="0"/>
              </a:spcBef>
              <a:spcAft>
                <a:spcPts val="0"/>
              </a:spcAft>
              <a:buClr>
                <a:srgbClr val="202124"/>
              </a:buClr>
              <a:buSzPts val="1300"/>
              <a:buFont typeface="Barlow"/>
              <a:buChar char="●"/>
            </a:pPr>
            <a:r>
              <a:rPr lang="en-SG" sz="1300">
                <a:solidFill>
                  <a:srgbClr val="202124"/>
                </a:solidFill>
                <a:highlight>
                  <a:srgbClr val="FFFFFF"/>
                </a:highlight>
                <a:latin typeface="Barlow"/>
                <a:ea typeface="Barlow"/>
                <a:cs typeface="Barlow"/>
                <a:sym typeface="Barlow"/>
              </a:rPr>
              <a:t>XGboost is the best model and was hypertuned before conducting Feature I</a:t>
            </a:r>
            <a:r>
              <a:rPr lang="en-SG" sz="1300">
                <a:solidFill>
                  <a:srgbClr val="202124"/>
                </a:solidFill>
                <a:highlight>
                  <a:srgbClr val="FFFFFF"/>
                </a:highlight>
                <a:latin typeface="Barlow"/>
                <a:ea typeface="Barlow"/>
                <a:cs typeface="Barlow"/>
                <a:sym typeface="Barlow"/>
              </a:rPr>
              <a:t>mportance</a:t>
            </a:r>
            <a:r>
              <a:rPr lang="en-SG" sz="1300">
                <a:solidFill>
                  <a:srgbClr val="202124"/>
                </a:solidFill>
                <a:highlight>
                  <a:srgbClr val="FFFFFF"/>
                </a:highlight>
                <a:latin typeface="Barlow"/>
                <a:ea typeface="Barlow"/>
                <a:cs typeface="Barlow"/>
                <a:sym typeface="Barlow"/>
              </a:rPr>
              <a:t>. The final result we gotten is 0.93%</a:t>
            </a:r>
            <a:endParaRPr>
              <a:latin typeface="Barlow Light"/>
              <a:ea typeface="Barlow Light"/>
              <a:cs typeface="Barlow Light"/>
              <a:sym typeface="Barlow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dd98dae457_2_22"/>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000"/>
              <a:t>If we were to do it again, we will try this approach</a:t>
            </a:r>
            <a:endParaRPr sz="2000"/>
          </a:p>
        </p:txBody>
      </p:sp>
      <p:sp>
        <p:nvSpPr>
          <p:cNvPr id="303" name="Google Shape;303;gdd98dae457_2_22"/>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304" name="Google Shape;304;gdd98dae457_2_22"/>
          <p:cNvSpPr txBox="1"/>
          <p:nvPr/>
        </p:nvSpPr>
        <p:spPr>
          <a:xfrm>
            <a:off x="2729900" y="1811175"/>
            <a:ext cx="3531600" cy="39846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rgbClr val="202124"/>
              </a:buClr>
              <a:buSzPts val="1100"/>
              <a:buFont typeface="Barlow"/>
              <a:buChar char="●"/>
            </a:pPr>
            <a:r>
              <a:rPr lang="en-SG" sz="1100">
                <a:solidFill>
                  <a:srgbClr val="202124"/>
                </a:solidFill>
                <a:highlight>
                  <a:srgbClr val="FFFFFF"/>
                </a:highlight>
                <a:latin typeface="Barlow"/>
                <a:ea typeface="Barlow"/>
                <a:cs typeface="Barlow"/>
                <a:sym typeface="Barlow"/>
              </a:rPr>
              <a:t>After we had treated the data, we would go with a Bayesian Neural Network (BNN), given that it would take all the inputs into consideration and predict the wards. </a:t>
            </a:r>
            <a:endParaRPr sz="1100">
              <a:solidFill>
                <a:srgbClr val="202124"/>
              </a:solidFill>
              <a:highlight>
                <a:srgbClr val="FFFFFF"/>
              </a:highlight>
              <a:latin typeface="Barlow"/>
              <a:ea typeface="Barlow"/>
              <a:cs typeface="Barlow"/>
              <a:sym typeface="Barlow"/>
            </a:endParaRPr>
          </a:p>
          <a:p>
            <a:pPr indent="0" lvl="0" marL="457200" rtl="0" algn="l">
              <a:spcBef>
                <a:spcPts val="0"/>
              </a:spcBef>
              <a:spcAft>
                <a:spcPts val="0"/>
              </a:spcAft>
              <a:buNone/>
            </a:pPr>
            <a:r>
              <a:t/>
            </a:r>
            <a:endParaRPr sz="1100">
              <a:solidFill>
                <a:srgbClr val="202124"/>
              </a:solidFill>
              <a:highlight>
                <a:srgbClr val="FFFFFF"/>
              </a:highlight>
              <a:latin typeface="Barlow"/>
              <a:ea typeface="Barlow"/>
              <a:cs typeface="Barlow"/>
              <a:sym typeface="Barlow"/>
            </a:endParaRPr>
          </a:p>
          <a:p>
            <a:pPr indent="-298450" lvl="0" marL="457200" rtl="0" algn="l">
              <a:spcBef>
                <a:spcPts val="0"/>
              </a:spcBef>
              <a:spcAft>
                <a:spcPts val="0"/>
              </a:spcAft>
              <a:buClr>
                <a:srgbClr val="202124"/>
              </a:buClr>
              <a:buSzPts val="1100"/>
              <a:buFont typeface="Barlow"/>
              <a:buChar char="●"/>
            </a:pPr>
            <a:r>
              <a:rPr lang="en-SG" sz="1100">
                <a:solidFill>
                  <a:srgbClr val="202124"/>
                </a:solidFill>
                <a:highlight>
                  <a:srgbClr val="FFFFFF"/>
                </a:highlight>
                <a:latin typeface="Barlow"/>
                <a:ea typeface="Barlow"/>
                <a:cs typeface="Barlow"/>
                <a:sym typeface="Barlow"/>
              </a:rPr>
              <a:t>BNN is said to take a probabilistic approach to deep learning that account for uncertainty due to measurement error, noise in the </a:t>
            </a:r>
            <a:r>
              <a:rPr lang="en-SG" sz="1100">
                <a:solidFill>
                  <a:srgbClr val="202124"/>
                </a:solidFill>
                <a:highlight>
                  <a:srgbClr val="FFFFFF"/>
                </a:highlight>
                <a:latin typeface="Barlow"/>
                <a:ea typeface="Barlow"/>
                <a:cs typeface="Barlow"/>
                <a:sym typeface="Barlow"/>
              </a:rPr>
              <a:t>label</a:t>
            </a:r>
            <a:r>
              <a:rPr lang="en-SG" sz="1100">
                <a:solidFill>
                  <a:srgbClr val="202124"/>
                </a:solidFill>
                <a:highlight>
                  <a:srgbClr val="FFFFFF"/>
                </a:highlight>
                <a:latin typeface="Barlow"/>
                <a:ea typeface="Barlow"/>
                <a:cs typeface="Barlow"/>
                <a:sym typeface="Barlow"/>
              </a:rPr>
              <a:t> or insufficient data availability for the model to learn effectively. </a:t>
            </a:r>
            <a:endParaRPr sz="1100">
              <a:solidFill>
                <a:srgbClr val="202124"/>
              </a:solidFill>
              <a:highlight>
                <a:srgbClr val="FFFFFF"/>
              </a:highlight>
              <a:latin typeface="Barlow"/>
              <a:ea typeface="Barlow"/>
              <a:cs typeface="Barlow"/>
              <a:sym typeface="Barlow"/>
            </a:endParaRPr>
          </a:p>
          <a:p>
            <a:pPr indent="0" lvl="0" marL="457200" rtl="0" algn="l">
              <a:spcBef>
                <a:spcPts val="0"/>
              </a:spcBef>
              <a:spcAft>
                <a:spcPts val="0"/>
              </a:spcAft>
              <a:buNone/>
            </a:pPr>
            <a:r>
              <a:t/>
            </a:r>
            <a:endParaRPr sz="1100">
              <a:solidFill>
                <a:srgbClr val="202124"/>
              </a:solidFill>
              <a:highlight>
                <a:srgbClr val="FFFFFF"/>
              </a:highlight>
              <a:latin typeface="Barlow"/>
              <a:ea typeface="Barlow"/>
              <a:cs typeface="Barlow"/>
              <a:sym typeface="Barlow"/>
            </a:endParaRPr>
          </a:p>
          <a:p>
            <a:pPr indent="-298450" lvl="0" marL="457200" rtl="0" algn="l">
              <a:spcBef>
                <a:spcPts val="0"/>
              </a:spcBef>
              <a:spcAft>
                <a:spcPts val="0"/>
              </a:spcAft>
              <a:buClr>
                <a:srgbClr val="202124"/>
              </a:buClr>
              <a:buSzPts val="1100"/>
              <a:buFont typeface="Barlow"/>
              <a:buChar char="●"/>
            </a:pPr>
            <a:r>
              <a:rPr lang="en-SG" sz="1100">
                <a:solidFill>
                  <a:srgbClr val="202124"/>
                </a:solidFill>
                <a:highlight>
                  <a:srgbClr val="FFFFFF"/>
                </a:highlight>
                <a:latin typeface="Barlow"/>
                <a:ea typeface="Barlow"/>
                <a:cs typeface="Barlow"/>
                <a:sym typeface="Barlow"/>
              </a:rPr>
              <a:t>PyMC3 Library to fit BNN and is something to explore and also  implement cutting edge inference algorithms. </a:t>
            </a:r>
            <a:endParaRPr sz="1100">
              <a:solidFill>
                <a:srgbClr val="202124"/>
              </a:solidFill>
              <a:highlight>
                <a:srgbClr val="FFFFFF"/>
              </a:highlight>
              <a:latin typeface="Barlow"/>
              <a:ea typeface="Barlow"/>
              <a:cs typeface="Barlow"/>
              <a:sym typeface="Barlow"/>
            </a:endParaRPr>
          </a:p>
          <a:p>
            <a:pPr indent="0" lvl="0" marL="0" rtl="0" algn="l">
              <a:spcBef>
                <a:spcPts val="0"/>
              </a:spcBef>
              <a:spcAft>
                <a:spcPts val="0"/>
              </a:spcAft>
              <a:buNone/>
            </a:pPr>
            <a:r>
              <a:t/>
            </a:r>
            <a:endParaRPr sz="1100">
              <a:solidFill>
                <a:srgbClr val="202124"/>
              </a:solidFill>
              <a:highlight>
                <a:srgbClr val="FFFFFF"/>
              </a:highlight>
              <a:latin typeface="Barlow"/>
              <a:ea typeface="Barlow"/>
              <a:cs typeface="Barlow"/>
              <a:sym typeface="Barlow"/>
            </a:endParaRPr>
          </a:p>
          <a:p>
            <a:pPr indent="0" lvl="0" marL="0" rtl="0" algn="l">
              <a:lnSpc>
                <a:spcPct val="115000"/>
              </a:lnSpc>
              <a:spcBef>
                <a:spcPts val="0"/>
              </a:spcBef>
              <a:spcAft>
                <a:spcPts val="0"/>
              </a:spcAft>
              <a:buNone/>
            </a:pPr>
            <a:r>
              <a:t/>
            </a:r>
            <a:endParaRPr sz="1150">
              <a:solidFill>
                <a:srgbClr val="212529"/>
              </a:solidFill>
              <a:highlight>
                <a:srgbClr val="FFFFFF"/>
              </a:highlight>
            </a:endParaRPr>
          </a:p>
          <a:p>
            <a:pPr indent="0" lvl="0" marL="0" rtl="0" algn="l">
              <a:lnSpc>
                <a:spcPct val="115000"/>
              </a:lnSpc>
              <a:spcBef>
                <a:spcPts val="1200"/>
              </a:spcBef>
              <a:spcAft>
                <a:spcPts val="0"/>
              </a:spcAft>
              <a:buNone/>
            </a:pPr>
            <a:r>
              <a:t/>
            </a:r>
            <a:endParaRPr sz="1100"/>
          </a:p>
          <a:p>
            <a:pPr indent="0" lvl="0" marL="0" rtl="0" algn="l">
              <a:spcBef>
                <a:spcPts val="0"/>
              </a:spcBef>
              <a:spcAft>
                <a:spcPts val="0"/>
              </a:spcAft>
              <a:buNone/>
            </a:pPr>
            <a:r>
              <a:t/>
            </a:r>
            <a:endParaRPr sz="1100">
              <a:solidFill>
                <a:srgbClr val="202124"/>
              </a:solidFill>
              <a:highlight>
                <a:srgbClr val="FFFFFF"/>
              </a:highlight>
              <a:latin typeface="Barlow"/>
              <a:ea typeface="Barlow"/>
              <a:cs typeface="Barlow"/>
              <a:sym typeface="Barlow"/>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6"/>
          <p:cNvSpPr txBox="1"/>
          <p:nvPr>
            <p:ph type="title"/>
          </p:nvPr>
        </p:nvSpPr>
        <p:spPr>
          <a:xfrm>
            <a:off x="494700" y="540675"/>
            <a:ext cx="3613200" cy="923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SG" sz="5400"/>
              <a:t>Thanks!</a:t>
            </a:r>
            <a:endParaRPr sz="5400"/>
          </a:p>
        </p:txBody>
      </p:sp>
      <p:sp>
        <p:nvSpPr>
          <p:cNvPr id="310" name="Google Shape;310;p6"/>
          <p:cNvSpPr txBox="1"/>
          <p:nvPr>
            <p:ph idx="1" type="body"/>
          </p:nvPr>
        </p:nvSpPr>
        <p:spPr>
          <a:xfrm>
            <a:off x="530100" y="1498200"/>
            <a:ext cx="3613200" cy="186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SzPts val="2400"/>
              <a:buNone/>
            </a:pPr>
            <a:r>
              <a:rPr b="1" lang="en-SG">
                <a:solidFill>
                  <a:schemeClr val="accent3"/>
                </a:solidFill>
                <a:latin typeface="Barlow"/>
                <a:ea typeface="Barlow"/>
                <a:cs typeface="Barlow"/>
                <a:sym typeface="Barlow"/>
              </a:rPr>
              <a:t>Any questions?</a:t>
            </a:r>
            <a:endParaRPr b="1">
              <a:solidFill>
                <a:schemeClr val="accent3"/>
              </a:solidFill>
              <a:latin typeface="Barlow"/>
              <a:ea typeface="Barlow"/>
              <a:cs typeface="Barlow"/>
              <a:sym typeface="Barlow"/>
            </a:endParaRPr>
          </a:p>
          <a:p>
            <a:pPr indent="0" lvl="0" marL="0" rtl="0" algn="l">
              <a:lnSpc>
                <a:spcPct val="100000"/>
              </a:lnSpc>
              <a:spcBef>
                <a:spcPts val="600"/>
              </a:spcBef>
              <a:spcAft>
                <a:spcPts val="0"/>
              </a:spcAft>
              <a:buSzPts val="2400"/>
              <a:buNone/>
            </a:pPr>
            <a:r>
              <a:t/>
            </a:r>
            <a:endParaRPr b="1">
              <a:solidFill>
                <a:schemeClr val="accent3"/>
              </a:solidFill>
              <a:latin typeface="Barlow"/>
              <a:ea typeface="Barlow"/>
              <a:cs typeface="Barlow"/>
              <a:sym typeface="Barlow"/>
            </a:endParaRPr>
          </a:p>
          <a:p>
            <a:pPr indent="0" lvl="0" marL="0" rtl="0" algn="l">
              <a:lnSpc>
                <a:spcPct val="100000"/>
              </a:lnSpc>
              <a:spcBef>
                <a:spcPts val="600"/>
              </a:spcBef>
              <a:spcAft>
                <a:spcPts val="0"/>
              </a:spcAft>
              <a:buSzPts val="2400"/>
              <a:buNone/>
            </a:pPr>
            <a:r>
              <a:rPr lang="en-SG"/>
              <a:t>You can find us at:</a:t>
            </a:r>
            <a:br>
              <a:rPr lang="en-SG"/>
            </a:br>
            <a:endParaRPr/>
          </a:p>
          <a:p>
            <a:pPr indent="-381000" lvl="0" marL="457200" rtl="0" algn="l">
              <a:lnSpc>
                <a:spcPct val="100000"/>
              </a:lnSpc>
              <a:spcBef>
                <a:spcPts val="0"/>
              </a:spcBef>
              <a:spcAft>
                <a:spcPts val="0"/>
              </a:spcAft>
              <a:buSzPts val="2400"/>
              <a:buFont typeface="Barlow"/>
              <a:buChar char="▸"/>
            </a:pPr>
            <a:r>
              <a:rPr b="1" lang="en-SG" sz="1600">
                <a:latin typeface="Barlow"/>
                <a:ea typeface="Barlow"/>
                <a:cs typeface="Barlow"/>
                <a:sym typeface="Barlow"/>
              </a:rPr>
              <a:t>https://github.com/lilinchen84</a:t>
            </a:r>
            <a:endParaRPr b="1" sz="1600">
              <a:latin typeface="Barlow"/>
              <a:ea typeface="Barlow"/>
              <a:cs typeface="Barlow"/>
              <a:sym typeface="Barlow"/>
            </a:endParaRPr>
          </a:p>
          <a:p>
            <a:pPr indent="-381000" lvl="0" marL="457200" rtl="0" algn="l">
              <a:lnSpc>
                <a:spcPct val="100000"/>
              </a:lnSpc>
              <a:spcBef>
                <a:spcPts val="0"/>
              </a:spcBef>
              <a:spcAft>
                <a:spcPts val="0"/>
              </a:spcAft>
              <a:buSzPts val="2400"/>
              <a:buFont typeface="Barlow"/>
              <a:buChar char="▸"/>
            </a:pPr>
            <a:r>
              <a:rPr b="1" lang="en-SG" sz="1600">
                <a:latin typeface="Barlow"/>
                <a:ea typeface="Barlow"/>
                <a:cs typeface="Barlow"/>
                <a:sym typeface="Barlow"/>
              </a:rPr>
              <a:t>https://github.com/limsweeming</a:t>
            </a:r>
            <a:endParaRPr b="1" sz="1600">
              <a:latin typeface="Barlow"/>
              <a:ea typeface="Barlow"/>
              <a:cs typeface="Barlow"/>
              <a:sym typeface="Barlow"/>
            </a:endParaRPr>
          </a:p>
          <a:p>
            <a:pPr indent="-381000" lvl="0" marL="457200" rtl="0" algn="l">
              <a:lnSpc>
                <a:spcPct val="100000"/>
              </a:lnSpc>
              <a:spcBef>
                <a:spcPts val="0"/>
              </a:spcBef>
              <a:spcAft>
                <a:spcPts val="0"/>
              </a:spcAft>
              <a:buSzPts val="2400"/>
              <a:buFont typeface="Barlow"/>
              <a:buChar char="▸"/>
            </a:pPr>
            <a:r>
              <a:rPr b="1" lang="en-SG" sz="1600">
                <a:latin typeface="Barlow"/>
                <a:ea typeface="Barlow"/>
                <a:cs typeface="Barlow"/>
                <a:sym typeface="Barlow"/>
              </a:rPr>
              <a:t>https://github.com/auyuhjiin</a:t>
            </a:r>
            <a:endParaRPr b="1" sz="1600">
              <a:latin typeface="Barlow"/>
              <a:ea typeface="Barlow"/>
              <a:cs typeface="Barlow"/>
              <a:sym typeface="Barlow"/>
            </a:endParaRPr>
          </a:p>
        </p:txBody>
      </p:sp>
      <p:sp>
        <p:nvSpPr>
          <p:cNvPr id="311" name="Google Shape;311;p6"/>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pic>
        <p:nvPicPr>
          <p:cNvPr id="312" name="Google Shape;312;p6"/>
          <p:cNvPicPr preferRelativeResize="0"/>
          <p:nvPr/>
        </p:nvPicPr>
        <p:blipFill rotWithShape="1">
          <a:blip r:embed="rId3">
            <a:alphaModFix/>
          </a:blip>
          <a:srcRect b="23139" l="0" r="0" t="1388"/>
          <a:stretch/>
        </p:blipFill>
        <p:spPr>
          <a:xfrm>
            <a:off x="4866750" y="680025"/>
            <a:ext cx="3351300" cy="3793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582775" y="1189325"/>
            <a:ext cx="6757800" cy="919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000"/>
              <a:buNone/>
            </a:pPr>
            <a:r>
              <a:rPr lang="en-SG" sz="1900">
                <a:solidFill>
                  <a:schemeClr val="dk1"/>
                </a:solidFill>
              </a:rPr>
              <a:t>Healthcare systems have been challenged</a:t>
            </a:r>
            <a:endParaRPr sz="1900">
              <a:solidFill>
                <a:schemeClr val="dk1"/>
              </a:solidFill>
            </a:endParaRPr>
          </a:p>
        </p:txBody>
      </p:sp>
      <p:sp>
        <p:nvSpPr>
          <p:cNvPr id="75" name="Google Shape;75;p2"/>
          <p:cNvSpPr txBox="1"/>
          <p:nvPr>
            <p:ph idx="2" type="body"/>
          </p:nvPr>
        </p:nvSpPr>
        <p:spPr>
          <a:xfrm>
            <a:off x="4105600" y="2162525"/>
            <a:ext cx="3603300" cy="3105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SG" sz="1200"/>
              <a:t>Due to the scarcity, increasing the ICU units is one way to address it, however, one possible approach is to increase the effectiveness of recommending ICU to only those patients who meets the criteria after their laboratory test results.</a:t>
            </a:r>
            <a:br>
              <a:rPr lang="en-SG" sz="1200"/>
            </a:br>
            <a:endParaRPr sz="1200"/>
          </a:p>
          <a:p>
            <a:pPr indent="0" lvl="0" marL="0" rtl="0" algn="l">
              <a:lnSpc>
                <a:spcPct val="100000"/>
              </a:lnSpc>
              <a:spcBef>
                <a:spcPts val="600"/>
              </a:spcBef>
              <a:spcAft>
                <a:spcPts val="0"/>
              </a:spcAft>
              <a:buClr>
                <a:schemeClr val="dk1"/>
              </a:buClr>
              <a:buSzPts val="1100"/>
              <a:buNone/>
            </a:pPr>
            <a:r>
              <a:rPr b="1" lang="en-SG" sz="1400" u="sng">
                <a:latin typeface="Barlow"/>
                <a:ea typeface="Barlow"/>
                <a:cs typeface="Barlow"/>
                <a:sym typeface="Barlow"/>
              </a:rPr>
              <a:t>Objective</a:t>
            </a:r>
            <a:endParaRPr b="1" sz="1900" u="sng">
              <a:latin typeface="Barlow"/>
              <a:ea typeface="Barlow"/>
              <a:cs typeface="Barlow"/>
              <a:sym typeface="Barlow"/>
            </a:endParaRPr>
          </a:p>
          <a:p>
            <a:pPr indent="0" lvl="0" marL="0" rtl="0" algn="l">
              <a:lnSpc>
                <a:spcPct val="100000"/>
              </a:lnSpc>
              <a:spcBef>
                <a:spcPts val="600"/>
              </a:spcBef>
              <a:spcAft>
                <a:spcPts val="0"/>
              </a:spcAft>
              <a:buClr>
                <a:schemeClr val="dk1"/>
              </a:buClr>
              <a:buSzPts val="1100"/>
              <a:buNone/>
            </a:pPr>
            <a:r>
              <a:rPr lang="en-SG" sz="1200"/>
              <a:t>By leveraging on the clinical data and laboratory tests, we seek to predict which patients will need to be admitted to a regular ward, semi-intensive unit, or intensive care unit.</a:t>
            </a:r>
            <a:endParaRPr sz="1200"/>
          </a:p>
        </p:txBody>
      </p:sp>
      <p:sp>
        <p:nvSpPr>
          <p:cNvPr id="76" name="Google Shape;76;p2"/>
          <p:cNvSpPr txBox="1"/>
          <p:nvPr>
            <p:ph idx="1" type="body"/>
          </p:nvPr>
        </p:nvSpPr>
        <p:spPr>
          <a:xfrm>
            <a:off x="582775" y="2162525"/>
            <a:ext cx="3185400" cy="271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SG" sz="1300"/>
              <a:t>COVID-19 cases have overwhelm the health systems around the world with a demand for ICU beds far above the existing capacity.</a:t>
            </a:r>
            <a:endParaRPr sz="2300"/>
          </a:p>
          <a:p>
            <a:pPr indent="0" lvl="0" marL="0" rtl="0" algn="l">
              <a:lnSpc>
                <a:spcPct val="100000"/>
              </a:lnSpc>
              <a:spcBef>
                <a:spcPts val="600"/>
              </a:spcBef>
              <a:spcAft>
                <a:spcPts val="0"/>
              </a:spcAft>
              <a:buClr>
                <a:schemeClr val="dk1"/>
              </a:buClr>
              <a:buSzPts val="1100"/>
              <a:buNone/>
            </a:pPr>
            <a:r>
              <a:t/>
            </a:r>
            <a:endParaRPr sz="1300"/>
          </a:p>
          <a:p>
            <a:pPr indent="0" lvl="0" marL="0" rtl="0" algn="l">
              <a:lnSpc>
                <a:spcPct val="100000"/>
              </a:lnSpc>
              <a:spcBef>
                <a:spcPts val="600"/>
              </a:spcBef>
              <a:spcAft>
                <a:spcPts val="0"/>
              </a:spcAft>
              <a:buClr>
                <a:schemeClr val="dk1"/>
              </a:buClr>
              <a:buSzPts val="1100"/>
              <a:buNone/>
            </a:pPr>
            <a:r>
              <a:rPr lang="en-SG" sz="1300"/>
              <a:t>The need of hospitalised patients who are infected with COVID-19 are complex. </a:t>
            </a:r>
            <a:endParaRPr sz="1300"/>
          </a:p>
          <a:p>
            <a:pPr indent="0" lvl="0" marL="0" rtl="0" algn="l">
              <a:lnSpc>
                <a:spcPct val="100000"/>
              </a:lnSpc>
              <a:spcBef>
                <a:spcPts val="600"/>
              </a:spcBef>
              <a:spcAft>
                <a:spcPts val="0"/>
              </a:spcAft>
              <a:buClr>
                <a:schemeClr val="dk1"/>
              </a:buClr>
              <a:buSzPts val="1100"/>
              <a:buNone/>
            </a:pPr>
            <a:r>
              <a:t/>
            </a:r>
            <a:endParaRPr sz="1300"/>
          </a:p>
          <a:p>
            <a:pPr indent="0" lvl="0" marL="0" rtl="0" algn="l">
              <a:lnSpc>
                <a:spcPct val="100000"/>
              </a:lnSpc>
              <a:spcBef>
                <a:spcPts val="600"/>
              </a:spcBef>
              <a:spcAft>
                <a:spcPts val="0"/>
              </a:spcAft>
              <a:buClr>
                <a:schemeClr val="dk1"/>
              </a:buClr>
              <a:buSzPts val="1100"/>
              <a:buNone/>
            </a:pPr>
            <a:r>
              <a:rPr lang="en-SG" sz="1300"/>
              <a:t>Based on the severity of illness, patients have been placed to a recommended ward (regular, semi–intensive unit, Intensive care unit)</a:t>
            </a:r>
            <a:endParaRPr sz="2300"/>
          </a:p>
          <a:p>
            <a:pPr indent="0" lvl="0" marL="0" rtl="0" algn="l">
              <a:lnSpc>
                <a:spcPct val="100000"/>
              </a:lnSpc>
              <a:spcBef>
                <a:spcPts val="600"/>
              </a:spcBef>
              <a:spcAft>
                <a:spcPts val="0"/>
              </a:spcAft>
              <a:buClr>
                <a:schemeClr val="dk1"/>
              </a:buClr>
              <a:buSzPts val="1100"/>
              <a:buNone/>
            </a:pPr>
            <a:br>
              <a:rPr lang="en-SG" sz="1200"/>
            </a:b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p:txBody>
      </p:sp>
      <p:sp>
        <p:nvSpPr>
          <p:cNvPr id="77" name="Google Shape;77;p2"/>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grpSp>
        <p:nvGrpSpPr>
          <p:cNvPr id="78" name="Google Shape;78;p2"/>
          <p:cNvGrpSpPr/>
          <p:nvPr/>
        </p:nvGrpSpPr>
        <p:grpSpPr>
          <a:xfrm>
            <a:off x="8391681" y="301593"/>
            <a:ext cx="450753" cy="450708"/>
            <a:chOff x="3277794" y="2969995"/>
            <a:chExt cx="457200" cy="457200"/>
          </a:xfrm>
        </p:grpSpPr>
        <p:sp>
          <p:nvSpPr>
            <p:cNvPr id="79" name="Google Shape;79;p2"/>
            <p:cNvSpPr/>
            <p:nvPr/>
          </p:nvSpPr>
          <p:spPr>
            <a:xfrm>
              <a:off x="3277794" y="2969995"/>
              <a:ext cx="457200" cy="171450"/>
            </a:xfrm>
            <a:custGeom>
              <a:rect b="b" l="l" r="r" t="t"/>
              <a:pathLst>
                <a:path extrusionOk="0" h="171450" w="457200">
                  <a:moveTo>
                    <a:pt x="19050" y="104775"/>
                  </a:moveTo>
                  <a:lnTo>
                    <a:pt x="40005" y="104775"/>
                  </a:lnTo>
                  <a:cubicBezTo>
                    <a:pt x="48578" y="142875"/>
                    <a:pt x="82868" y="171450"/>
                    <a:pt x="123825" y="171450"/>
                  </a:cubicBezTo>
                  <a:cubicBezTo>
                    <a:pt x="164783" y="171450"/>
                    <a:pt x="199073" y="142875"/>
                    <a:pt x="207645" y="104775"/>
                  </a:cubicBezTo>
                  <a:lnTo>
                    <a:pt x="250508" y="104775"/>
                  </a:lnTo>
                  <a:cubicBezTo>
                    <a:pt x="259080" y="142875"/>
                    <a:pt x="293370" y="171450"/>
                    <a:pt x="334328" y="171450"/>
                  </a:cubicBezTo>
                  <a:cubicBezTo>
                    <a:pt x="375285" y="171450"/>
                    <a:pt x="409575" y="142875"/>
                    <a:pt x="418148" y="104775"/>
                  </a:cubicBezTo>
                  <a:lnTo>
                    <a:pt x="438150" y="104775"/>
                  </a:lnTo>
                  <a:cubicBezTo>
                    <a:pt x="448628" y="104775"/>
                    <a:pt x="457200" y="96203"/>
                    <a:pt x="457200" y="85725"/>
                  </a:cubicBezTo>
                  <a:cubicBezTo>
                    <a:pt x="457200" y="75248"/>
                    <a:pt x="448628" y="66675"/>
                    <a:pt x="438150" y="66675"/>
                  </a:cubicBezTo>
                  <a:lnTo>
                    <a:pt x="417195" y="66675"/>
                  </a:lnTo>
                  <a:cubicBezTo>
                    <a:pt x="408623" y="28575"/>
                    <a:pt x="374333" y="0"/>
                    <a:pt x="333375" y="0"/>
                  </a:cubicBezTo>
                  <a:cubicBezTo>
                    <a:pt x="292418" y="0"/>
                    <a:pt x="258128" y="28575"/>
                    <a:pt x="249555" y="66675"/>
                  </a:cubicBezTo>
                  <a:lnTo>
                    <a:pt x="206693" y="66675"/>
                  </a:lnTo>
                  <a:cubicBezTo>
                    <a:pt x="198120" y="28575"/>
                    <a:pt x="163830" y="0"/>
                    <a:pt x="122873" y="0"/>
                  </a:cubicBezTo>
                  <a:cubicBezTo>
                    <a:pt x="81915" y="0"/>
                    <a:pt x="48578" y="28575"/>
                    <a:pt x="40005" y="66675"/>
                  </a:cubicBezTo>
                  <a:lnTo>
                    <a:pt x="19050" y="66675"/>
                  </a:lnTo>
                  <a:cubicBezTo>
                    <a:pt x="8573" y="66675"/>
                    <a:pt x="0" y="75248"/>
                    <a:pt x="0" y="85725"/>
                  </a:cubicBezTo>
                  <a:cubicBezTo>
                    <a:pt x="0" y="96203"/>
                    <a:pt x="8573" y="104775"/>
                    <a:pt x="19050" y="104775"/>
                  </a:cubicBezTo>
                  <a:close/>
                  <a:moveTo>
                    <a:pt x="289560" y="66675"/>
                  </a:moveTo>
                  <a:cubicBezTo>
                    <a:pt x="297180" y="49530"/>
                    <a:pt x="314325" y="38100"/>
                    <a:pt x="333375" y="38100"/>
                  </a:cubicBezTo>
                  <a:cubicBezTo>
                    <a:pt x="352425" y="38100"/>
                    <a:pt x="369570" y="49530"/>
                    <a:pt x="377190" y="66675"/>
                  </a:cubicBezTo>
                  <a:cubicBezTo>
                    <a:pt x="379095" y="72390"/>
                    <a:pt x="381000" y="79058"/>
                    <a:pt x="381000" y="85725"/>
                  </a:cubicBezTo>
                  <a:cubicBezTo>
                    <a:pt x="381000" y="92393"/>
                    <a:pt x="379095" y="99060"/>
                    <a:pt x="377190" y="104775"/>
                  </a:cubicBezTo>
                  <a:cubicBezTo>
                    <a:pt x="369570" y="121920"/>
                    <a:pt x="353378" y="133350"/>
                    <a:pt x="333375" y="133350"/>
                  </a:cubicBezTo>
                  <a:cubicBezTo>
                    <a:pt x="313373" y="133350"/>
                    <a:pt x="297180" y="121920"/>
                    <a:pt x="289560" y="104775"/>
                  </a:cubicBezTo>
                  <a:cubicBezTo>
                    <a:pt x="287655" y="99060"/>
                    <a:pt x="285750" y="92393"/>
                    <a:pt x="285750" y="85725"/>
                  </a:cubicBezTo>
                  <a:cubicBezTo>
                    <a:pt x="285750" y="79058"/>
                    <a:pt x="287655" y="72390"/>
                    <a:pt x="289560" y="66675"/>
                  </a:cubicBezTo>
                  <a:close/>
                  <a:moveTo>
                    <a:pt x="80010" y="66675"/>
                  </a:moveTo>
                  <a:cubicBezTo>
                    <a:pt x="87630" y="49530"/>
                    <a:pt x="104775" y="38100"/>
                    <a:pt x="123825" y="38100"/>
                  </a:cubicBezTo>
                  <a:cubicBezTo>
                    <a:pt x="142875" y="38100"/>
                    <a:pt x="160020" y="49530"/>
                    <a:pt x="167640" y="66675"/>
                  </a:cubicBezTo>
                  <a:cubicBezTo>
                    <a:pt x="169545" y="72390"/>
                    <a:pt x="171450" y="79058"/>
                    <a:pt x="171450" y="85725"/>
                  </a:cubicBezTo>
                  <a:cubicBezTo>
                    <a:pt x="171450" y="92393"/>
                    <a:pt x="169545" y="99060"/>
                    <a:pt x="167640" y="104775"/>
                  </a:cubicBezTo>
                  <a:cubicBezTo>
                    <a:pt x="160020" y="121920"/>
                    <a:pt x="143828" y="133350"/>
                    <a:pt x="123825" y="133350"/>
                  </a:cubicBezTo>
                  <a:cubicBezTo>
                    <a:pt x="103823" y="133350"/>
                    <a:pt x="87630" y="121920"/>
                    <a:pt x="80010" y="104775"/>
                  </a:cubicBezTo>
                  <a:cubicBezTo>
                    <a:pt x="78105" y="99060"/>
                    <a:pt x="76200" y="92393"/>
                    <a:pt x="76200" y="85725"/>
                  </a:cubicBezTo>
                  <a:cubicBezTo>
                    <a:pt x="76200" y="79058"/>
                    <a:pt x="78105" y="72390"/>
                    <a:pt x="80010" y="66675"/>
                  </a:cubicBezTo>
                  <a:close/>
                </a:path>
              </a:pathLst>
            </a:custGeom>
            <a:solidFill>
              <a:schemeClr val="lt1"/>
            </a:solidFill>
            <a:ln>
              <a:noFill/>
            </a:ln>
            <a:effectLst>
              <a:outerShdw rotWithShape="0" algn="bl" dir="5400000" dist="19050">
                <a:schemeClr val="dk1">
                  <a:alpha val="1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2"/>
            <p:cNvSpPr/>
            <p:nvPr/>
          </p:nvSpPr>
          <p:spPr>
            <a:xfrm>
              <a:off x="3430194" y="3189070"/>
              <a:ext cx="304800" cy="238125"/>
            </a:xfrm>
            <a:custGeom>
              <a:rect b="b" l="l" r="r" t="t"/>
              <a:pathLst>
                <a:path extrusionOk="0" h="238125" w="304800">
                  <a:moveTo>
                    <a:pt x="295275" y="0"/>
                  </a:moveTo>
                  <a:lnTo>
                    <a:pt x="9525" y="0"/>
                  </a:lnTo>
                  <a:cubicBezTo>
                    <a:pt x="4763" y="0"/>
                    <a:pt x="0" y="4763"/>
                    <a:pt x="0" y="9525"/>
                  </a:cubicBezTo>
                  <a:lnTo>
                    <a:pt x="0" y="47625"/>
                  </a:lnTo>
                  <a:lnTo>
                    <a:pt x="142875" y="47625"/>
                  </a:lnTo>
                  <a:cubicBezTo>
                    <a:pt x="159068" y="47625"/>
                    <a:pt x="171450" y="60007"/>
                    <a:pt x="171450" y="76200"/>
                  </a:cubicBezTo>
                  <a:lnTo>
                    <a:pt x="171450" y="238125"/>
                  </a:lnTo>
                  <a:lnTo>
                    <a:pt x="304800" y="238125"/>
                  </a:lnTo>
                  <a:lnTo>
                    <a:pt x="304800" y="9525"/>
                  </a:lnTo>
                  <a:cubicBezTo>
                    <a:pt x="304800" y="4763"/>
                    <a:pt x="300038" y="0"/>
                    <a:pt x="295275" y="0"/>
                  </a:cubicBezTo>
                  <a:close/>
                </a:path>
              </a:pathLst>
            </a:custGeom>
            <a:solidFill>
              <a:schemeClr val="lt1"/>
            </a:solidFill>
            <a:ln>
              <a:noFill/>
            </a:ln>
            <a:effectLst>
              <a:outerShdw rotWithShape="0" algn="bl" dir="5400000" dist="19050">
                <a:schemeClr val="dk1">
                  <a:alpha val="1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2"/>
            <p:cNvSpPr/>
            <p:nvPr/>
          </p:nvSpPr>
          <p:spPr>
            <a:xfrm>
              <a:off x="3277794" y="3255745"/>
              <a:ext cx="304800" cy="171450"/>
            </a:xfrm>
            <a:custGeom>
              <a:rect b="b" l="l" r="r" t="t"/>
              <a:pathLst>
                <a:path extrusionOk="0" h="171450" w="304800">
                  <a:moveTo>
                    <a:pt x="285750" y="0"/>
                  </a:moveTo>
                  <a:lnTo>
                    <a:pt x="19050" y="0"/>
                  </a:lnTo>
                  <a:cubicBezTo>
                    <a:pt x="8573" y="0"/>
                    <a:pt x="0" y="8572"/>
                    <a:pt x="0" y="19050"/>
                  </a:cubicBezTo>
                  <a:lnTo>
                    <a:pt x="0" y="170498"/>
                  </a:lnTo>
                  <a:cubicBezTo>
                    <a:pt x="0" y="170498"/>
                    <a:pt x="0" y="170498"/>
                    <a:pt x="953" y="171450"/>
                  </a:cubicBezTo>
                  <a:lnTo>
                    <a:pt x="304800" y="171450"/>
                  </a:lnTo>
                  <a:lnTo>
                    <a:pt x="304800" y="171450"/>
                  </a:lnTo>
                  <a:lnTo>
                    <a:pt x="304800" y="19050"/>
                  </a:lnTo>
                  <a:cubicBezTo>
                    <a:pt x="304800" y="8572"/>
                    <a:pt x="296228" y="0"/>
                    <a:pt x="285750" y="0"/>
                  </a:cubicBezTo>
                  <a:close/>
                  <a:moveTo>
                    <a:pt x="242888" y="142875"/>
                  </a:moveTo>
                  <a:lnTo>
                    <a:pt x="61913" y="142875"/>
                  </a:lnTo>
                  <a:cubicBezTo>
                    <a:pt x="54293" y="142875"/>
                    <a:pt x="47625" y="136208"/>
                    <a:pt x="47625" y="128588"/>
                  </a:cubicBezTo>
                  <a:cubicBezTo>
                    <a:pt x="47625" y="120968"/>
                    <a:pt x="54293" y="114300"/>
                    <a:pt x="61913" y="114300"/>
                  </a:cubicBezTo>
                  <a:lnTo>
                    <a:pt x="242888" y="114300"/>
                  </a:lnTo>
                  <a:cubicBezTo>
                    <a:pt x="250508" y="114300"/>
                    <a:pt x="257175" y="120968"/>
                    <a:pt x="257175" y="128588"/>
                  </a:cubicBezTo>
                  <a:cubicBezTo>
                    <a:pt x="257175" y="136208"/>
                    <a:pt x="250508" y="142875"/>
                    <a:pt x="242888" y="142875"/>
                  </a:cubicBezTo>
                  <a:close/>
                  <a:moveTo>
                    <a:pt x="242888" y="85725"/>
                  </a:moveTo>
                  <a:lnTo>
                    <a:pt x="61913" y="85725"/>
                  </a:lnTo>
                  <a:cubicBezTo>
                    <a:pt x="54293" y="85725"/>
                    <a:pt x="47625" y="79057"/>
                    <a:pt x="47625" y="71438"/>
                  </a:cubicBezTo>
                  <a:cubicBezTo>
                    <a:pt x="47625" y="63818"/>
                    <a:pt x="54293" y="57150"/>
                    <a:pt x="61913" y="57150"/>
                  </a:cubicBezTo>
                  <a:lnTo>
                    <a:pt x="242888" y="57150"/>
                  </a:lnTo>
                  <a:cubicBezTo>
                    <a:pt x="250508" y="57150"/>
                    <a:pt x="257175" y="63818"/>
                    <a:pt x="257175" y="71438"/>
                  </a:cubicBezTo>
                  <a:cubicBezTo>
                    <a:pt x="257175" y="79057"/>
                    <a:pt x="250508" y="85725"/>
                    <a:pt x="242888" y="85725"/>
                  </a:cubicBezTo>
                  <a:close/>
                </a:path>
              </a:pathLst>
            </a:custGeom>
            <a:solidFill>
              <a:schemeClr val="lt1"/>
            </a:solidFill>
            <a:ln>
              <a:noFill/>
            </a:ln>
            <a:effectLst>
              <a:outerShdw rotWithShape="0" algn="bl" dir="5400000" dist="19050">
                <a:schemeClr val="dk1">
                  <a:alpha val="14509"/>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82" name="Google Shape;82;p2"/>
          <p:cNvSpPr txBox="1"/>
          <p:nvPr/>
        </p:nvSpPr>
        <p:spPr>
          <a:xfrm>
            <a:off x="686275" y="544775"/>
            <a:ext cx="5447700" cy="5388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SG" sz="2300">
                <a:solidFill>
                  <a:schemeClr val="lt1"/>
                </a:solidFill>
                <a:latin typeface="Barlow"/>
                <a:ea typeface="Barlow"/>
                <a:cs typeface="Barlow"/>
                <a:sym typeface="Barlow"/>
              </a:rPr>
              <a:t>Problem Statement</a:t>
            </a:r>
            <a:endParaRPr b="1" sz="2300">
              <a:solidFill>
                <a:schemeClr val="lt1"/>
              </a:solidFill>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000"/>
              <a:buNone/>
            </a:pPr>
            <a:r>
              <a:rPr lang="en-SG" sz="2300"/>
              <a:t>C</a:t>
            </a:r>
            <a:r>
              <a:rPr lang="en-SG" sz="2300"/>
              <a:t>OVID-19 Clinical Dataset</a:t>
            </a:r>
            <a:endParaRPr sz="2300"/>
          </a:p>
        </p:txBody>
      </p:sp>
      <p:sp>
        <p:nvSpPr>
          <p:cNvPr id="88" name="Google Shape;88;p3"/>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pic>
        <p:nvPicPr>
          <p:cNvPr id="89" name="Google Shape;89;p3"/>
          <p:cNvPicPr preferRelativeResize="0"/>
          <p:nvPr/>
        </p:nvPicPr>
        <p:blipFill rotWithShape="1">
          <a:blip r:embed="rId3">
            <a:alphaModFix/>
          </a:blip>
          <a:srcRect b="0" l="0" r="0" t="0"/>
          <a:stretch/>
        </p:blipFill>
        <p:spPr>
          <a:xfrm>
            <a:off x="1079513" y="2249424"/>
            <a:ext cx="6984975" cy="2757775"/>
          </a:xfrm>
          <a:prstGeom prst="rect">
            <a:avLst/>
          </a:prstGeom>
          <a:noFill/>
          <a:ln>
            <a:noFill/>
          </a:ln>
        </p:spPr>
      </p:pic>
      <p:sp>
        <p:nvSpPr>
          <p:cNvPr id="90" name="Google Shape;90;p3"/>
          <p:cNvSpPr txBox="1"/>
          <p:nvPr>
            <p:ph idx="1" type="body"/>
          </p:nvPr>
        </p:nvSpPr>
        <p:spPr>
          <a:xfrm>
            <a:off x="381000" y="1405100"/>
            <a:ext cx="7609800" cy="101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b="1" lang="en-SG" sz="1500">
                <a:latin typeface="Barlow"/>
                <a:ea typeface="Barlow"/>
                <a:cs typeface="Barlow"/>
                <a:sym typeface="Barlow"/>
              </a:rPr>
              <a:t>There are a total of 5644 rows and 111 columns (From </a:t>
            </a:r>
            <a:r>
              <a:rPr b="1" lang="en-SG" sz="1350">
                <a:highlight>
                  <a:srgbClr val="FFFFFF"/>
                </a:highlight>
                <a:latin typeface="Arial"/>
                <a:ea typeface="Arial"/>
                <a:cs typeface="Arial"/>
                <a:sym typeface="Arial"/>
              </a:rPr>
              <a:t>28th Mar to 3st Apr 2020)</a:t>
            </a:r>
            <a:endParaRPr b="1" sz="1350">
              <a:highlight>
                <a:srgbClr val="FFFFFF"/>
              </a:highlight>
              <a:latin typeface="Arial"/>
              <a:ea typeface="Arial"/>
              <a:cs typeface="Arial"/>
              <a:sym typeface="Arial"/>
            </a:endParaRPr>
          </a:p>
          <a:p>
            <a:pPr indent="0" lvl="0" marL="0" rtl="0" algn="l">
              <a:lnSpc>
                <a:spcPct val="100000"/>
              </a:lnSpc>
              <a:spcBef>
                <a:spcPts val="600"/>
              </a:spcBef>
              <a:spcAft>
                <a:spcPts val="0"/>
              </a:spcAft>
              <a:buClr>
                <a:schemeClr val="dk1"/>
              </a:buClr>
              <a:buSzPts val="1100"/>
              <a:buNone/>
            </a:pPr>
            <a:r>
              <a:rPr lang="en-SG" sz="1500">
                <a:latin typeface="Barlow"/>
                <a:ea typeface="Barlow"/>
                <a:cs typeface="Barlow"/>
                <a:sym typeface="Barlow"/>
              </a:rPr>
              <a:t>The dataset contains anonymized data from patients seen at the hospital, and who had samples collected to perform the SARS-CoV-2 RT-PCR and additional laboratory tests during a visit to the hospital. </a:t>
            </a:r>
            <a:endParaRPr b="1" sz="1400">
              <a:latin typeface="Barlow"/>
              <a:ea typeface="Barlow"/>
              <a:cs typeface="Barlow"/>
              <a:sym typeface="Barlow"/>
            </a:endParaRPr>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d38b4632d7e5cf_26"/>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000"/>
              <a:buNone/>
            </a:pPr>
            <a:r>
              <a:rPr lang="en-SG" sz="2300"/>
              <a:t>Exploratory Data Analysis with Visualization</a:t>
            </a:r>
            <a:r>
              <a:rPr lang="en-SG" sz="2700"/>
              <a:t> </a:t>
            </a:r>
            <a:r>
              <a:rPr lang="en-SG" sz="2800"/>
              <a:t> </a:t>
            </a:r>
            <a:endParaRPr sz="2800"/>
          </a:p>
        </p:txBody>
      </p:sp>
      <p:sp>
        <p:nvSpPr>
          <p:cNvPr id="96" name="Google Shape;96;gd38b4632d7e5cf_26"/>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sp>
        <p:nvSpPr>
          <p:cNvPr id="97" name="Google Shape;97;gd38b4632d7e5cf_26"/>
          <p:cNvSpPr txBox="1"/>
          <p:nvPr>
            <p:ph idx="1" type="body"/>
          </p:nvPr>
        </p:nvSpPr>
        <p:spPr>
          <a:xfrm>
            <a:off x="614975" y="1857800"/>
            <a:ext cx="7379100" cy="1781100"/>
          </a:xfrm>
          <a:prstGeom prst="rect">
            <a:avLst/>
          </a:prstGeom>
          <a:noFill/>
          <a:ln>
            <a:noFill/>
          </a:ln>
        </p:spPr>
        <p:txBody>
          <a:bodyPr anchorCtr="0" anchor="t" bIns="0" lIns="0" spcFirstLastPara="1" rIns="0" wrap="square" tIns="0">
            <a:noAutofit/>
          </a:bodyPr>
          <a:lstStyle/>
          <a:p>
            <a:pPr indent="-330200" lvl="0" marL="457200" rtl="0" algn="l">
              <a:lnSpc>
                <a:spcPct val="100000"/>
              </a:lnSpc>
              <a:spcBef>
                <a:spcPts val="600"/>
              </a:spcBef>
              <a:spcAft>
                <a:spcPts val="0"/>
              </a:spcAft>
              <a:buSzPts val="1600"/>
              <a:buFont typeface="Barlow"/>
              <a:buAutoNum type="arabicPeriod"/>
            </a:pPr>
            <a:r>
              <a:rPr b="1" lang="en-SG" sz="1600">
                <a:latin typeface="Barlow"/>
                <a:ea typeface="Barlow"/>
                <a:cs typeface="Barlow"/>
                <a:sym typeface="Barlow"/>
              </a:rPr>
              <a:t>What are patients allocation size in different wards?</a:t>
            </a:r>
            <a:br>
              <a:rPr b="1" lang="en-SG" sz="1600">
                <a:latin typeface="Barlow"/>
                <a:ea typeface="Barlow"/>
                <a:cs typeface="Barlow"/>
                <a:sym typeface="Barlow"/>
              </a:rPr>
            </a:br>
            <a:endParaRPr b="1" sz="1600">
              <a:latin typeface="Barlow"/>
              <a:ea typeface="Barlow"/>
              <a:cs typeface="Barlow"/>
              <a:sym typeface="Barlow"/>
            </a:endParaRPr>
          </a:p>
          <a:p>
            <a:pPr indent="-330200" lvl="0" marL="457200" rtl="0" algn="l">
              <a:lnSpc>
                <a:spcPct val="100000"/>
              </a:lnSpc>
              <a:spcBef>
                <a:spcPts val="0"/>
              </a:spcBef>
              <a:spcAft>
                <a:spcPts val="0"/>
              </a:spcAft>
              <a:buSzPts val="1600"/>
              <a:buFont typeface="Barlow"/>
              <a:buAutoNum type="arabicPeriod"/>
            </a:pPr>
            <a:r>
              <a:rPr b="1" lang="en-SG" sz="1600">
                <a:latin typeface="Barlow"/>
                <a:ea typeface="Barlow"/>
                <a:cs typeface="Barlow"/>
                <a:sym typeface="Barlow"/>
              </a:rPr>
              <a:t>Does all patients with Positive SARS-Cov-2 Exam Results being assigned with a war</a:t>
            </a:r>
            <a:r>
              <a:rPr b="1" lang="en-SG" sz="1600">
                <a:latin typeface="Barlow"/>
                <a:ea typeface="Barlow"/>
                <a:cs typeface="Barlow"/>
                <a:sym typeface="Barlow"/>
              </a:rPr>
              <a:t>d?</a:t>
            </a:r>
            <a:br>
              <a:rPr b="1" lang="en-SG" sz="1600">
                <a:latin typeface="Barlow"/>
                <a:ea typeface="Barlow"/>
                <a:cs typeface="Barlow"/>
                <a:sym typeface="Barlow"/>
              </a:rPr>
            </a:br>
            <a:endParaRPr b="1" sz="1600">
              <a:latin typeface="Barlow"/>
              <a:ea typeface="Barlow"/>
              <a:cs typeface="Barlow"/>
              <a:sym typeface="Barlow"/>
            </a:endParaRPr>
          </a:p>
          <a:p>
            <a:pPr indent="-330200" lvl="0" marL="457200" rtl="0" algn="l">
              <a:lnSpc>
                <a:spcPct val="100000"/>
              </a:lnSpc>
              <a:spcBef>
                <a:spcPts val="0"/>
              </a:spcBef>
              <a:spcAft>
                <a:spcPts val="0"/>
              </a:spcAft>
              <a:buSzPts val="1600"/>
              <a:buFont typeface="Barlow"/>
              <a:buAutoNum type="arabicPeriod"/>
            </a:pPr>
            <a:r>
              <a:rPr b="1" lang="en-SG" sz="1600">
                <a:latin typeface="Barlow"/>
                <a:ea typeface="Barlow"/>
                <a:cs typeface="Barlow"/>
                <a:sym typeface="Barlow"/>
              </a:rPr>
              <a:t>How many patients are warded?</a:t>
            </a:r>
            <a:br>
              <a:rPr b="1" lang="en-SG" sz="1600">
                <a:latin typeface="Barlow"/>
                <a:ea typeface="Barlow"/>
                <a:cs typeface="Barlow"/>
                <a:sym typeface="Barlow"/>
              </a:rPr>
            </a:br>
            <a:endParaRPr b="1" sz="1600">
              <a:latin typeface="Barlow"/>
              <a:ea typeface="Barlow"/>
              <a:cs typeface="Barlow"/>
              <a:sym typeface="Barlow"/>
            </a:endParaRPr>
          </a:p>
          <a:p>
            <a:pPr indent="-330200" lvl="0" marL="457200" rtl="0" algn="l">
              <a:lnSpc>
                <a:spcPct val="100000"/>
              </a:lnSpc>
              <a:spcBef>
                <a:spcPts val="0"/>
              </a:spcBef>
              <a:spcAft>
                <a:spcPts val="0"/>
              </a:spcAft>
              <a:buSzPts val="1600"/>
              <a:buAutoNum type="arabicPeriod"/>
            </a:pPr>
            <a:r>
              <a:rPr b="1" lang="en-SG" sz="1600">
                <a:latin typeface="Barlow"/>
                <a:ea typeface="Barlow"/>
                <a:cs typeface="Barlow"/>
                <a:sym typeface="Barlow"/>
              </a:rPr>
              <a:t>Which age quantile has the highest number of patients in the ward</a:t>
            </a:r>
            <a:r>
              <a:rPr lang="en-SG" sz="1600"/>
              <a:t>?</a:t>
            </a:r>
            <a:endParaRPr sz="1600"/>
          </a:p>
          <a:p>
            <a:pPr indent="0" lvl="0" marL="457200" rtl="0" algn="l">
              <a:lnSpc>
                <a:spcPct val="100000"/>
              </a:lnSpc>
              <a:spcBef>
                <a:spcPts val="600"/>
              </a:spcBef>
              <a:spcAft>
                <a:spcPts val="0"/>
              </a:spcAft>
              <a:buNone/>
            </a:pPr>
            <a:r>
              <a:t/>
            </a:r>
            <a:endParaRPr sz="1300"/>
          </a:p>
          <a:p>
            <a:pPr indent="0" lvl="0" marL="0" rtl="0" algn="l">
              <a:lnSpc>
                <a:spcPct val="100000"/>
              </a:lnSpc>
              <a:spcBef>
                <a:spcPts val="600"/>
              </a:spcBef>
              <a:spcAft>
                <a:spcPts val="0"/>
              </a:spcAft>
              <a:buNone/>
            </a:pPr>
            <a:r>
              <a:rPr lang="en-SG" sz="1200"/>
              <a:t>   </a:t>
            </a:r>
            <a:endParaRPr sz="1200"/>
          </a:p>
          <a:p>
            <a:pPr indent="0" lvl="0" marL="0" rtl="0" algn="l">
              <a:lnSpc>
                <a:spcPct val="100000"/>
              </a:lnSpc>
              <a:spcBef>
                <a:spcPts val="600"/>
              </a:spcBef>
              <a:spcAft>
                <a:spcPts val="0"/>
              </a:spcAft>
              <a:buNone/>
            </a:pPr>
            <a:r>
              <a:rPr lang="en-SG" sz="1200"/>
              <a:t>    </a:t>
            </a:r>
            <a:endParaRPr sz="1200"/>
          </a:p>
          <a:p>
            <a:pPr indent="0" lvl="0" marL="0" rtl="0" algn="l">
              <a:lnSpc>
                <a:spcPct val="100000"/>
              </a:lnSpc>
              <a:spcBef>
                <a:spcPts val="600"/>
              </a:spcBef>
              <a:spcAft>
                <a:spcPts val="0"/>
              </a:spcAft>
              <a:buClr>
                <a:schemeClr val="dk1"/>
              </a:buClr>
              <a:buSzPts val="1100"/>
              <a:buNone/>
            </a:pPr>
            <a:r>
              <a:rPr lang="en-SG" sz="1200"/>
              <a:t>   </a:t>
            </a:r>
            <a:endParaRPr sz="1200"/>
          </a:p>
          <a:p>
            <a:pPr indent="0" lvl="0" marL="0" rtl="0" algn="l">
              <a:lnSpc>
                <a:spcPct val="100000"/>
              </a:lnSpc>
              <a:spcBef>
                <a:spcPts val="600"/>
              </a:spcBef>
              <a:spcAft>
                <a:spcPts val="0"/>
              </a:spcAft>
              <a:buClr>
                <a:schemeClr val="dk1"/>
              </a:buClr>
              <a:buSzPts val="1100"/>
              <a:buNone/>
            </a:pPr>
            <a:r>
              <a:t/>
            </a:r>
            <a:endParaRPr/>
          </a:p>
          <a:p>
            <a:pPr indent="0" lvl="0" marL="0" rtl="0" algn="l">
              <a:lnSpc>
                <a:spcPct val="100000"/>
              </a:lnSpc>
              <a:spcBef>
                <a:spcPts val="600"/>
              </a:spcBef>
              <a:spcAft>
                <a:spcPts val="0"/>
              </a:spcAft>
              <a:buClr>
                <a:schemeClr val="dk1"/>
              </a:buClr>
              <a:buSzPts val="1100"/>
              <a:buNone/>
            </a:pPr>
            <a:br>
              <a:rPr lang="en-SG" sz="1200"/>
            </a:b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t/>
            </a:r>
            <a:endParaRPr sz="1200"/>
          </a:p>
        </p:txBody>
      </p:sp>
      <p:sp>
        <p:nvSpPr>
          <p:cNvPr id="98" name="Google Shape;98;gd38b4632d7e5cf_26"/>
          <p:cNvSpPr/>
          <p:nvPr/>
        </p:nvSpPr>
        <p:spPr>
          <a:xfrm>
            <a:off x="614975" y="4185825"/>
            <a:ext cx="7746600" cy="8607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SG" sz="1200">
                <a:latin typeface="Barlow"/>
                <a:ea typeface="Barlow"/>
                <a:cs typeface="Barlow"/>
                <a:sym typeface="Barlow"/>
              </a:rPr>
              <a:t>Finding </a:t>
            </a:r>
            <a:r>
              <a:rPr lang="en-SG" sz="1200">
                <a:latin typeface="Barlow"/>
                <a:ea typeface="Barlow"/>
                <a:cs typeface="Barlow"/>
                <a:sym typeface="Barlow"/>
              </a:rPr>
              <a:t>Limitations: </a:t>
            </a:r>
            <a:br>
              <a:rPr lang="en-SG" sz="1200">
                <a:latin typeface="Barlow"/>
                <a:ea typeface="Barlow"/>
                <a:cs typeface="Barlow"/>
                <a:sym typeface="Barlow"/>
              </a:rPr>
            </a:br>
            <a:endParaRPr sz="1200">
              <a:latin typeface="Barlow"/>
              <a:ea typeface="Barlow"/>
              <a:cs typeface="Barlow"/>
              <a:sym typeface="Barlow"/>
            </a:endParaRPr>
          </a:p>
          <a:p>
            <a:pPr indent="0" lvl="0" marL="0" rtl="0" algn="ctr">
              <a:spcBef>
                <a:spcPts val="0"/>
              </a:spcBef>
              <a:spcAft>
                <a:spcPts val="0"/>
              </a:spcAft>
              <a:buNone/>
            </a:pPr>
            <a:r>
              <a:rPr lang="en-SG" sz="1200">
                <a:latin typeface="Barlow"/>
                <a:ea typeface="Barlow"/>
                <a:cs typeface="Barlow"/>
                <a:sym typeface="Barlow"/>
              </a:rPr>
              <a:t>No data provided for the </a:t>
            </a:r>
            <a:r>
              <a:rPr lang="en-SG" sz="1200">
                <a:latin typeface="Barlow"/>
                <a:ea typeface="Barlow"/>
                <a:cs typeface="Barlow"/>
                <a:sym typeface="Barlow"/>
              </a:rPr>
              <a:t>hospital</a:t>
            </a:r>
            <a:r>
              <a:rPr lang="en-SG" sz="1200">
                <a:latin typeface="Barlow"/>
                <a:ea typeface="Barlow"/>
                <a:cs typeface="Barlow"/>
                <a:sym typeface="Barlow"/>
              </a:rPr>
              <a:t> wards capacity, </a:t>
            </a:r>
            <a:endParaRPr sz="1200">
              <a:latin typeface="Barlow"/>
              <a:ea typeface="Barlow"/>
              <a:cs typeface="Barlow"/>
              <a:sym typeface="Barlow"/>
            </a:endParaRPr>
          </a:p>
          <a:p>
            <a:pPr indent="0" lvl="0" marL="0" rtl="0" algn="ctr">
              <a:spcBef>
                <a:spcPts val="0"/>
              </a:spcBef>
              <a:spcAft>
                <a:spcPts val="0"/>
              </a:spcAft>
              <a:buNone/>
            </a:pPr>
            <a:r>
              <a:rPr lang="en-SG" sz="1200">
                <a:latin typeface="Barlow"/>
                <a:ea typeface="Barlow"/>
                <a:cs typeface="Barlow"/>
                <a:sym typeface="Barlow"/>
              </a:rPr>
              <a:t>Only age demographic is available in this data</a:t>
            </a:r>
            <a:endParaRPr sz="1200">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df8b0bb550_0_19"/>
          <p:cNvSpPr txBox="1"/>
          <p:nvPr>
            <p:ph type="title"/>
          </p:nvPr>
        </p:nvSpPr>
        <p:spPr>
          <a:xfrm>
            <a:off x="604000"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2300"/>
              <a:t>Patients allocation size in different wards</a:t>
            </a:r>
            <a:endParaRPr sz="2300"/>
          </a:p>
        </p:txBody>
      </p:sp>
      <p:sp>
        <p:nvSpPr>
          <p:cNvPr id="104" name="Google Shape;104;gdf8b0bb550_0_19"/>
          <p:cNvSpPr txBox="1"/>
          <p:nvPr>
            <p:ph idx="1" type="body"/>
          </p:nvPr>
        </p:nvSpPr>
        <p:spPr>
          <a:xfrm>
            <a:off x="604000" y="1438550"/>
            <a:ext cx="7750800" cy="768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SG" sz="1200">
                <a:solidFill>
                  <a:srgbClr val="000000"/>
                </a:solidFill>
                <a:highlight>
                  <a:srgbClr val="FFFFFF"/>
                </a:highlight>
                <a:latin typeface="Barlow"/>
                <a:ea typeface="Barlow"/>
                <a:cs typeface="Barlow"/>
                <a:sym typeface="Barlow"/>
              </a:rPr>
              <a:t>Based on the dataset, there are total 5643 patient recorded, and 97% are not warded, 1.4% are admitted to regular ward, 0.9% are admitted to semi-intensive wards and the remaining 0.7% are admitted to intensive care unit.</a:t>
            </a:r>
            <a:endParaRPr sz="1200"/>
          </a:p>
        </p:txBody>
      </p:sp>
      <p:sp>
        <p:nvSpPr>
          <p:cNvPr id="105" name="Google Shape;105;gdf8b0bb550_0_19"/>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pic>
        <p:nvPicPr>
          <p:cNvPr id="106" name="Google Shape;106;gdf8b0bb550_0_19"/>
          <p:cNvPicPr preferRelativeResize="0"/>
          <p:nvPr/>
        </p:nvPicPr>
        <p:blipFill>
          <a:blip r:embed="rId3">
            <a:alphaModFix/>
          </a:blip>
          <a:stretch>
            <a:fillRect/>
          </a:stretch>
        </p:blipFill>
        <p:spPr>
          <a:xfrm>
            <a:off x="854488" y="1952150"/>
            <a:ext cx="6937725" cy="308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gd38b4632d7e5cf_34"/>
          <p:cNvPicPr preferRelativeResize="0"/>
          <p:nvPr/>
        </p:nvPicPr>
        <p:blipFill>
          <a:blip r:embed="rId3">
            <a:alphaModFix/>
          </a:blip>
          <a:stretch>
            <a:fillRect/>
          </a:stretch>
        </p:blipFill>
        <p:spPr>
          <a:xfrm>
            <a:off x="876575" y="1400525"/>
            <a:ext cx="7152550" cy="3649425"/>
          </a:xfrm>
          <a:prstGeom prst="rect">
            <a:avLst/>
          </a:prstGeom>
          <a:noFill/>
          <a:ln>
            <a:noFill/>
          </a:ln>
        </p:spPr>
      </p:pic>
      <p:sp>
        <p:nvSpPr>
          <p:cNvPr id="112" name="Google Shape;112;gd38b4632d7e5cf_34"/>
          <p:cNvSpPr txBox="1"/>
          <p:nvPr>
            <p:ph type="title"/>
          </p:nvPr>
        </p:nvSpPr>
        <p:spPr>
          <a:xfrm>
            <a:off x="614975" y="391350"/>
            <a:ext cx="6757800" cy="9195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000"/>
              <a:buNone/>
            </a:pPr>
            <a:r>
              <a:rPr lang="en-SG" sz="1800"/>
              <a:t>Does all patients with Positive SARS-Cov-2 Exam Results being assigned with a ward?</a:t>
            </a:r>
            <a:endParaRPr sz="1900"/>
          </a:p>
        </p:txBody>
      </p:sp>
      <p:sp>
        <p:nvSpPr>
          <p:cNvPr id="113" name="Google Shape;113;gd38b4632d7e5cf_34"/>
          <p:cNvSpPr txBox="1"/>
          <p:nvPr>
            <p:ph idx="12" type="sldNum"/>
          </p:nvPr>
        </p:nvSpPr>
        <p:spPr>
          <a:xfrm>
            <a:off x="0" y="4762400"/>
            <a:ext cx="381000" cy="386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fld id="{00000000-1234-1234-1234-123412341234}" type="slidenum">
              <a:rPr lang="en-SG"/>
              <a:t>‹#›</a:t>
            </a:fld>
            <a:endParaRPr/>
          </a:p>
        </p:txBody>
      </p:sp>
      <p:sp>
        <p:nvSpPr>
          <p:cNvPr id="114" name="Google Shape;114;gd38b4632d7e5cf_34"/>
          <p:cNvSpPr txBox="1"/>
          <p:nvPr/>
        </p:nvSpPr>
        <p:spPr>
          <a:xfrm>
            <a:off x="476550" y="3982900"/>
            <a:ext cx="4831800" cy="9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SG" sz="1050">
                <a:highlight>
                  <a:srgbClr val="FFFFFF"/>
                </a:highlight>
              </a:rPr>
              <a:t>Most of the patients with positive SARS-Cov-2 exam result, are being placed in the regular ward or not being assigned to a ward.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SG" sz="1050">
                <a:highlight>
                  <a:srgbClr val="FFFFFF"/>
                </a:highlight>
              </a:rPr>
              <a:t>It suggest that majority of the patients, with positive results, does not have life threatening symptoms.</a:t>
            </a:r>
            <a:endParaRPr>
              <a:latin typeface="Barlow Light"/>
              <a:ea typeface="Barlow Light"/>
              <a:cs typeface="Barlow Light"/>
              <a:sym typeface="Barlow Light"/>
            </a:endParaRPr>
          </a:p>
        </p:txBody>
      </p:sp>
      <p:pic>
        <p:nvPicPr>
          <p:cNvPr id="115" name="Google Shape;115;gd38b4632d7e5cf_34"/>
          <p:cNvPicPr preferRelativeResize="0"/>
          <p:nvPr/>
        </p:nvPicPr>
        <p:blipFill>
          <a:blip r:embed="rId4">
            <a:alphaModFix/>
          </a:blip>
          <a:stretch>
            <a:fillRect/>
          </a:stretch>
        </p:blipFill>
        <p:spPr>
          <a:xfrm>
            <a:off x="3718825" y="1310850"/>
            <a:ext cx="1706350" cy="107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d38b4632d7e5cf_42"/>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1800"/>
              <a:t>How many patients are warded?</a:t>
            </a:r>
            <a:endParaRPr sz="1800"/>
          </a:p>
        </p:txBody>
      </p:sp>
      <p:sp>
        <p:nvSpPr>
          <p:cNvPr id="121" name="Google Shape;121;gd38b4632d7e5cf_42"/>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pic>
        <p:nvPicPr>
          <p:cNvPr id="122" name="Google Shape;122;gd38b4632d7e5cf_42"/>
          <p:cNvPicPr preferRelativeResize="0"/>
          <p:nvPr/>
        </p:nvPicPr>
        <p:blipFill>
          <a:blip r:embed="rId3">
            <a:alphaModFix/>
          </a:blip>
          <a:stretch>
            <a:fillRect/>
          </a:stretch>
        </p:blipFill>
        <p:spPr>
          <a:xfrm>
            <a:off x="425850" y="1487275"/>
            <a:ext cx="4101300" cy="3029800"/>
          </a:xfrm>
          <a:prstGeom prst="rect">
            <a:avLst/>
          </a:prstGeom>
          <a:noFill/>
          <a:ln>
            <a:noFill/>
          </a:ln>
        </p:spPr>
      </p:pic>
      <p:sp>
        <p:nvSpPr>
          <p:cNvPr id="123" name="Google Shape;123;gd38b4632d7e5cf_42"/>
          <p:cNvSpPr txBox="1"/>
          <p:nvPr/>
        </p:nvSpPr>
        <p:spPr>
          <a:xfrm>
            <a:off x="4527150" y="1487275"/>
            <a:ext cx="4437000" cy="321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SG" sz="1200">
                <a:latin typeface="Barlow"/>
                <a:ea typeface="Barlow"/>
                <a:cs typeface="Barlow"/>
                <a:sym typeface="Barlow"/>
              </a:rPr>
              <a:t>Observation: </a:t>
            </a:r>
            <a:endParaRPr b="1" sz="1200">
              <a:latin typeface="Barlow"/>
              <a:ea typeface="Barlow"/>
              <a:cs typeface="Barlow"/>
              <a:sym typeface="Barlow"/>
            </a:endParaRPr>
          </a:p>
          <a:p>
            <a:pPr indent="0" lvl="0" marL="0" rtl="0" algn="l">
              <a:spcBef>
                <a:spcPts val="0"/>
              </a:spcBef>
              <a:spcAft>
                <a:spcPts val="0"/>
              </a:spcAft>
              <a:buNone/>
            </a:pPr>
            <a:r>
              <a:t/>
            </a:r>
            <a:endParaRPr sz="1200">
              <a:latin typeface="Barlow Light"/>
              <a:ea typeface="Barlow Light"/>
              <a:cs typeface="Barlow Light"/>
              <a:sym typeface="Barlow Light"/>
            </a:endParaRPr>
          </a:p>
          <a:p>
            <a:pPr indent="-304800" lvl="0" marL="457200" rtl="0" algn="l">
              <a:spcBef>
                <a:spcPts val="0"/>
              </a:spcBef>
              <a:spcAft>
                <a:spcPts val="0"/>
              </a:spcAft>
              <a:buSzPts val="1200"/>
              <a:buFont typeface="Barlow Light"/>
              <a:buAutoNum type="arabicParenR"/>
            </a:pPr>
            <a:r>
              <a:rPr lang="en-SG" sz="1200">
                <a:latin typeface="Barlow Light"/>
                <a:ea typeface="Barlow Light"/>
                <a:cs typeface="Barlow Light"/>
                <a:sym typeface="Barlow Light"/>
              </a:rPr>
              <a:t>Patient admitted to regular ward = 79 </a:t>
            </a:r>
            <a:endParaRPr sz="1200">
              <a:latin typeface="Barlow Light"/>
              <a:ea typeface="Barlow Light"/>
              <a:cs typeface="Barlow Light"/>
              <a:sym typeface="Barlow Light"/>
            </a:endParaRPr>
          </a:p>
          <a:p>
            <a:pPr indent="0" lvl="0" marL="457200" rtl="0" algn="l">
              <a:spcBef>
                <a:spcPts val="0"/>
              </a:spcBef>
              <a:spcAft>
                <a:spcPts val="0"/>
              </a:spcAft>
              <a:buNone/>
            </a:pPr>
            <a:r>
              <a:rPr lang="en-SG" sz="1200">
                <a:latin typeface="Barlow Light"/>
                <a:ea typeface="Barlow Light"/>
                <a:cs typeface="Barlow Light"/>
                <a:sym typeface="Barlow Light"/>
              </a:rPr>
              <a:t>*43 are Covid (+), </a:t>
            </a:r>
            <a:r>
              <a:rPr lang="en-SG" sz="1200">
                <a:latin typeface="Barlow Light"/>
                <a:ea typeface="Barlow Light"/>
                <a:cs typeface="Barlow Light"/>
                <a:sym typeface="Barlow Light"/>
              </a:rPr>
              <a:t>36 are Covid (-) </a:t>
            </a:r>
            <a:endParaRPr sz="1200">
              <a:latin typeface="Barlow Light"/>
              <a:ea typeface="Barlow Light"/>
              <a:cs typeface="Barlow Light"/>
              <a:sym typeface="Barlow Light"/>
            </a:endParaRPr>
          </a:p>
          <a:p>
            <a:pPr indent="0" lvl="0" marL="457200" rtl="0" algn="l">
              <a:spcBef>
                <a:spcPts val="0"/>
              </a:spcBef>
              <a:spcAft>
                <a:spcPts val="0"/>
              </a:spcAft>
              <a:buNone/>
            </a:pPr>
            <a:r>
              <a:t/>
            </a:r>
            <a:endParaRPr sz="1200">
              <a:latin typeface="Barlow Light"/>
              <a:ea typeface="Barlow Light"/>
              <a:cs typeface="Barlow Light"/>
              <a:sym typeface="Barlow Light"/>
            </a:endParaRPr>
          </a:p>
          <a:p>
            <a:pPr indent="-304800" lvl="0" marL="457200" rtl="0" algn="l">
              <a:spcBef>
                <a:spcPts val="0"/>
              </a:spcBef>
              <a:spcAft>
                <a:spcPts val="0"/>
              </a:spcAft>
              <a:buSzPts val="1200"/>
              <a:buFont typeface="Barlow Light"/>
              <a:buAutoNum type="arabicParenR"/>
            </a:pPr>
            <a:r>
              <a:rPr lang="en-SG" sz="1200">
                <a:latin typeface="Barlow Light"/>
                <a:ea typeface="Barlow Light"/>
                <a:cs typeface="Barlow Light"/>
                <a:sym typeface="Barlow Light"/>
              </a:rPr>
              <a:t>Patient admitted to Semi-Intensive Unit = 50</a:t>
            </a:r>
            <a:endParaRPr sz="1200">
              <a:latin typeface="Barlow Light"/>
              <a:ea typeface="Barlow Light"/>
              <a:cs typeface="Barlow Light"/>
              <a:sym typeface="Barlow Light"/>
            </a:endParaRPr>
          </a:p>
          <a:p>
            <a:pPr indent="0" lvl="0" marL="457200" rtl="0" algn="l">
              <a:spcBef>
                <a:spcPts val="0"/>
              </a:spcBef>
              <a:spcAft>
                <a:spcPts val="0"/>
              </a:spcAft>
              <a:buNone/>
            </a:pPr>
            <a:r>
              <a:rPr lang="en-SG" sz="1200">
                <a:latin typeface="Barlow Light"/>
                <a:ea typeface="Barlow Light"/>
                <a:cs typeface="Barlow Light"/>
                <a:sym typeface="Barlow Light"/>
              </a:rPr>
              <a:t>*8 are Covid (+), 42 are Covid (-)</a:t>
            </a:r>
            <a:endParaRPr sz="1200">
              <a:latin typeface="Barlow Light"/>
              <a:ea typeface="Barlow Light"/>
              <a:cs typeface="Barlow Light"/>
              <a:sym typeface="Barlow Light"/>
            </a:endParaRPr>
          </a:p>
          <a:p>
            <a:pPr indent="0" lvl="0" marL="457200" rtl="0" algn="l">
              <a:spcBef>
                <a:spcPts val="0"/>
              </a:spcBef>
              <a:spcAft>
                <a:spcPts val="0"/>
              </a:spcAft>
              <a:buNone/>
            </a:pPr>
            <a:r>
              <a:t/>
            </a:r>
            <a:endParaRPr sz="1200">
              <a:latin typeface="Barlow Light"/>
              <a:ea typeface="Barlow Light"/>
              <a:cs typeface="Barlow Light"/>
              <a:sym typeface="Barlow Light"/>
            </a:endParaRPr>
          </a:p>
          <a:p>
            <a:pPr indent="-304800" lvl="0" marL="457200" rtl="0" algn="l">
              <a:spcBef>
                <a:spcPts val="0"/>
              </a:spcBef>
              <a:spcAft>
                <a:spcPts val="0"/>
              </a:spcAft>
              <a:buSzPts val="1200"/>
              <a:buFont typeface="Barlow Light"/>
              <a:buAutoNum type="arabicParenR"/>
            </a:pPr>
            <a:r>
              <a:rPr lang="en-SG" sz="1200">
                <a:latin typeface="Barlow Light"/>
                <a:ea typeface="Barlow Light"/>
                <a:cs typeface="Barlow Light"/>
                <a:sym typeface="Barlow Light"/>
              </a:rPr>
              <a:t>Patient admitted to Intensive Care Unit = 41</a:t>
            </a:r>
            <a:endParaRPr sz="1200">
              <a:latin typeface="Barlow Light"/>
              <a:ea typeface="Barlow Light"/>
              <a:cs typeface="Barlow Light"/>
              <a:sym typeface="Barlow Light"/>
            </a:endParaRPr>
          </a:p>
          <a:p>
            <a:pPr indent="0" lvl="0" marL="457200" rtl="0" algn="l">
              <a:spcBef>
                <a:spcPts val="0"/>
              </a:spcBef>
              <a:spcAft>
                <a:spcPts val="0"/>
              </a:spcAft>
              <a:buNone/>
            </a:pPr>
            <a:r>
              <a:rPr lang="en-SG" sz="1200">
                <a:latin typeface="Barlow Light"/>
                <a:ea typeface="Barlow Light"/>
                <a:cs typeface="Barlow Light"/>
                <a:sym typeface="Barlow Light"/>
              </a:rPr>
              <a:t>*7 are Covid (+), 34 are Covid (-) </a:t>
            </a:r>
            <a:endParaRPr sz="1200">
              <a:latin typeface="Barlow Light"/>
              <a:ea typeface="Barlow Light"/>
              <a:cs typeface="Barlow Light"/>
              <a:sym typeface="Barlow Light"/>
            </a:endParaRPr>
          </a:p>
          <a:p>
            <a:pPr indent="0" lvl="0" marL="457200" rtl="0" algn="l">
              <a:spcBef>
                <a:spcPts val="0"/>
              </a:spcBef>
              <a:spcAft>
                <a:spcPts val="0"/>
              </a:spcAft>
              <a:buNone/>
            </a:pPr>
            <a:r>
              <a:t/>
            </a:r>
            <a:endParaRPr sz="1200">
              <a:latin typeface="Barlow Light"/>
              <a:ea typeface="Barlow Light"/>
              <a:cs typeface="Barlow Light"/>
              <a:sym typeface="Barlow Light"/>
            </a:endParaRPr>
          </a:p>
          <a:p>
            <a:pPr indent="0" lvl="0" marL="0" rtl="0" algn="l">
              <a:spcBef>
                <a:spcPts val="0"/>
              </a:spcBef>
              <a:spcAft>
                <a:spcPts val="0"/>
              </a:spcAft>
              <a:buNone/>
            </a:pPr>
            <a:r>
              <a:rPr b="1" lang="en-SG" sz="1300">
                <a:latin typeface="Barlow"/>
                <a:ea typeface="Barlow"/>
                <a:cs typeface="Barlow"/>
                <a:sym typeface="Barlow"/>
              </a:rPr>
              <a:t>Insights: </a:t>
            </a:r>
            <a:endParaRPr b="1" sz="1300">
              <a:latin typeface="Barlow"/>
              <a:ea typeface="Barlow"/>
              <a:cs typeface="Barlow"/>
              <a:sym typeface="Barlow"/>
            </a:endParaRPr>
          </a:p>
          <a:p>
            <a:pPr indent="0" lvl="0" marL="0" rtl="0" algn="l">
              <a:spcBef>
                <a:spcPts val="0"/>
              </a:spcBef>
              <a:spcAft>
                <a:spcPts val="0"/>
              </a:spcAft>
              <a:buNone/>
            </a:pPr>
            <a:r>
              <a:t/>
            </a:r>
            <a:endParaRPr sz="1300">
              <a:latin typeface="Barlow Light"/>
              <a:ea typeface="Barlow Light"/>
              <a:cs typeface="Barlow Light"/>
              <a:sym typeface="Barlow Light"/>
            </a:endParaRPr>
          </a:p>
          <a:p>
            <a:pPr indent="0" lvl="0" marL="0" rtl="0" algn="l">
              <a:spcBef>
                <a:spcPts val="0"/>
              </a:spcBef>
              <a:spcAft>
                <a:spcPts val="0"/>
              </a:spcAft>
              <a:buNone/>
            </a:pPr>
            <a:r>
              <a:rPr lang="en-SG" sz="1300">
                <a:latin typeface="Barlow Light"/>
                <a:ea typeface="Barlow Light"/>
                <a:cs typeface="Barlow Light"/>
                <a:sym typeface="Barlow Light"/>
              </a:rPr>
              <a:t>Not all ICU warded patient are Covid (+), can be due to other diseases and sickness,  and not all visitors to hospital will be warded as well due to severity. </a:t>
            </a:r>
            <a:endParaRPr sz="1300">
              <a:latin typeface="Barlow Light"/>
              <a:ea typeface="Barlow Light"/>
              <a:cs typeface="Barlow Light"/>
              <a:sym typeface="Barlow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d38b4632d7e5cf_50"/>
          <p:cNvSpPr txBox="1"/>
          <p:nvPr>
            <p:ph type="title"/>
          </p:nvPr>
        </p:nvSpPr>
        <p:spPr>
          <a:xfrm>
            <a:off x="614975" y="391350"/>
            <a:ext cx="6757800" cy="91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SG" sz="1800"/>
              <a:t>Which age quantile has the highest number of patients in the wards?</a:t>
            </a:r>
            <a:endParaRPr sz="1800"/>
          </a:p>
        </p:txBody>
      </p:sp>
      <p:sp>
        <p:nvSpPr>
          <p:cNvPr id="129" name="Google Shape;129;gd38b4632d7e5cf_50"/>
          <p:cNvSpPr txBox="1"/>
          <p:nvPr>
            <p:ph idx="12" type="sldNum"/>
          </p:nvPr>
        </p:nvSpPr>
        <p:spPr>
          <a:xfrm>
            <a:off x="0" y="4762400"/>
            <a:ext cx="381000" cy="38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SG"/>
              <a:t>‹#›</a:t>
            </a:fld>
            <a:endParaRPr/>
          </a:p>
        </p:txBody>
      </p:sp>
      <p:sp>
        <p:nvSpPr>
          <p:cNvPr id="130" name="Google Shape;130;gd38b4632d7e5cf_50"/>
          <p:cNvSpPr txBox="1"/>
          <p:nvPr/>
        </p:nvSpPr>
        <p:spPr>
          <a:xfrm>
            <a:off x="4962925" y="2305450"/>
            <a:ext cx="3817500" cy="260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SG" sz="1300">
                <a:latin typeface="Barlow"/>
                <a:ea typeface="Barlow"/>
                <a:cs typeface="Barlow"/>
                <a:sym typeface="Barlow"/>
              </a:rPr>
              <a:t>Observing from the chart,</a:t>
            </a:r>
            <a:r>
              <a:rPr lang="en-SG" sz="1300">
                <a:latin typeface="Barlow"/>
                <a:ea typeface="Barlow"/>
                <a:cs typeface="Barlow"/>
                <a:sym typeface="Barlow"/>
              </a:rPr>
              <a:t> </a:t>
            </a:r>
            <a:endParaRPr sz="1300">
              <a:latin typeface="Barlow"/>
              <a:ea typeface="Barlow"/>
              <a:cs typeface="Barlow"/>
              <a:sym typeface="Barlow"/>
            </a:endParaRPr>
          </a:p>
          <a:p>
            <a:pPr indent="0" lvl="0" marL="0" rtl="0" algn="l">
              <a:spcBef>
                <a:spcPts val="0"/>
              </a:spcBef>
              <a:spcAft>
                <a:spcPts val="0"/>
              </a:spcAft>
              <a:buNone/>
            </a:pPr>
            <a:r>
              <a:t/>
            </a:r>
            <a:endParaRPr sz="1300">
              <a:latin typeface="Barlow"/>
              <a:ea typeface="Barlow"/>
              <a:cs typeface="Barlow"/>
              <a:sym typeface="Barlow"/>
            </a:endParaRPr>
          </a:p>
          <a:p>
            <a:pPr indent="-311150" lvl="0" marL="457200" rtl="0" algn="l">
              <a:spcBef>
                <a:spcPts val="0"/>
              </a:spcBef>
              <a:spcAft>
                <a:spcPts val="0"/>
              </a:spcAft>
              <a:buSzPts val="1300"/>
              <a:buFont typeface="Barlow"/>
              <a:buAutoNum type="arabicPeriod"/>
            </a:pPr>
            <a:r>
              <a:rPr lang="en-SG" sz="1300">
                <a:latin typeface="Barlow"/>
                <a:ea typeface="Barlow"/>
                <a:cs typeface="Barlow"/>
                <a:sym typeface="Barlow"/>
              </a:rPr>
              <a:t>0 age quantiles has the highest number of patients admitting to Ward 0 (ICU). </a:t>
            </a:r>
            <a:endParaRPr sz="1300">
              <a:latin typeface="Barlow"/>
              <a:ea typeface="Barlow"/>
              <a:cs typeface="Barlow"/>
              <a:sym typeface="Barlow"/>
            </a:endParaRPr>
          </a:p>
          <a:p>
            <a:pPr indent="0" lvl="0" marL="457200" rtl="0" algn="l">
              <a:spcBef>
                <a:spcPts val="0"/>
              </a:spcBef>
              <a:spcAft>
                <a:spcPts val="0"/>
              </a:spcAft>
              <a:buNone/>
            </a:pPr>
            <a:r>
              <a:t/>
            </a:r>
            <a:endParaRPr sz="1300">
              <a:latin typeface="Barlow"/>
              <a:ea typeface="Barlow"/>
              <a:cs typeface="Barlow"/>
              <a:sym typeface="Barlow"/>
            </a:endParaRPr>
          </a:p>
          <a:p>
            <a:pPr indent="-311150" lvl="0" marL="457200" rtl="0" algn="l">
              <a:spcBef>
                <a:spcPts val="0"/>
              </a:spcBef>
              <a:spcAft>
                <a:spcPts val="0"/>
              </a:spcAft>
              <a:buSzPts val="1300"/>
              <a:buFont typeface="Barlow"/>
              <a:buAutoNum type="arabicPeriod"/>
            </a:pPr>
            <a:r>
              <a:rPr lang="en-SG" sz="1300">
                <a:latin typeface="Barlow"/>
                <a:ea typeface="Barlow"/>
                <a:cs typeface="Barlow"/>
                <a:sym typeface="Barlow"/>
              </a:rPr>
              <a:t>19 age quantiles has the highest number in </a:t>
            </a:r>
            <a:r>
              <a:rPr lang="en-SG" sz="1300">
                <a:latin typeface="Barlow"/>
                <a:ea typeface="Barlow"/>
                <a:cs typeface="Barlow"/>
                <a:sym typeface="Barlow"/>
              </a:rPr>
              <a:t>regular and semi-intensive.</a:t>
            </a:r>
            <a:endParaRPr sz="1300">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rPr b="1" lang="en-SG" sz="1300">
                <a:latin typeface="Barlow"/>
                <a:ea typeface="Barlow"/>
                <a:cs typeface="Barlow"/>
                <a:sym typeface="Barlow"/>
              </a:rPr>
              <a:t>Insights: </a:t>
            </a:r>
            <a:endParaRPr b="1" sz="1300">
              <a:latin typeface="Barlow"/>
              <a:ea typeface="Barlow"/>
              <a:cs typeface="Barlow"/>
              <a:sym typeface="Barlow"/>
            </a:endParaRPr>
          </a:p>
          <a:p>
            <a:pPr indent="0" lvl="0" marL="0" rtl="0" algn="l">
              <a:spcBef>
                <a:spcPts val="0"/>
              </a:spcBef>
              <a:spcAft>
                <a:spcPts val="0"/>
              </a:spcAft>
              <a:buNone/>
            </a:pPr>
            <a:r>
              <a:rPr lang="en-SG" sz="1300">
                <a:latin typeface="Barlow"/>
                <a:ea typeface="Barlow"/>
                <a:cs typeface="Barlow"/>
                <a:sym typeface="Barlow"/>
              </a:rPr>
              <a:t>There are mostly young ones  and elderly patient are warded, probably due to they are more “fragile” and need more medical attention.</a:t>
            </a:r>
            <a:endParaRPr sz="1300">
              <a:latin typeface="Barlow"/>
              <a:ea typeface="Barlow"/>
              <a:cs typeface="Barlow"/>
              <a:sym typeface="Barlow"/>
            </a:endParaRPr>
          </a:p>
        </p:txBody>
      </p:sp>
      <p:sp>
        <p:nvSpPr>
          <p:cNvPr id="131" name="Google Shape;131;gd38b4632d7e5cf_50"/>
          <p:cNvSpPr txBox="1"/>
          <p:nvPr/>
        </p:nvSpPr>
        <p:spPr>
          <a:xfrm>
            <a:off x="2314475" y="1400300"/>
            <a:ext cx="427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SG" sz="1000">
                <a:latin typeface="Barlow"/>
                <a:ea typeface="Barlow"/>
                <a:cs typeface="Barlow"/>
                <a:sym typeface="Barlow"/>
              </a:rPr>
              <a:t>https://www.statisticshowto.com/quantile-definition-find-easy-steps/</a:t>
            </a:r>
            <a:endParaRPr sz="1000">
              <a:latin typeface="Barlow"/>
              <a:ea typeface="Barlow"/>
              <a:cs typeface="Barlow"/>
              <a:sym typeface="Barlow"/>
            </a:endParaRPr>
          </a:p>
        </p:txBody>
      </p:sp>
      <p:pic>
        <p:nvPicPr>
          <p:cNvPr id="132" name="Google Shape;132;gd38b4632d7e5cf_50"/>
          <p:cNvPicPr preferRelativeResize="0"/>
          <p:nvPr/>
        </p:nvPicPr>
        <p:blipFill>
          <a:blip r:embed="rId3">
            <a:alphaModFix/>
          </a:blip>
          <a:stretch>
            <a:fillRect/>
          </a:stretch>
        </p:blipFill>
        <p:spPr>
          <a:xfrm>
            <a:off x="463725" y="2305450"/>
            <a:ext cx="4271600" cy="2523325"/>
          </a:xfrm>
          <a:prstGeom prst="rect">
            <a:avLst/>
          </a:prstGeom>
          <a:noFill/>
          <a:ln>
            <a:noFill/>
          </a:ln>
        </p:spPr>
      </p:pic>
      <p:sp>
        <p:nvSpPr>
          <p:cNvPr id="133" name="Google Shape;133;gd38b4632d7e5cf_50"/>
          <p:cNvSpPr txBox="1"/>
          <p:nvPr/>
        </p:nvSpPr>
        <p:spPr>
          <a:xfrm>
            <a:off x="463725" y="1400300"/>
            <a:ext cx="75303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SG" sz="1500">
                <a:latin typeface="Barlow"/>
                <a:ea typeface="Barlow"/>
                <a:cs typeface="Barlow"/>
                <a:sym typeface="Barlow"/>
              </a:rPr>
              <a:t>What is a Quantile?</a:t>
            </a:r>
            <a:endParaRPr b="1" sz="1500">
              <a:latin typeface="Barlow"/>
              <a:ea typeface="Barlow"/>
              <a:cs typeface="Barlow"/>
              <a:sym typeface="Barlow"/>
            </a:endParaRPr>
          </a:p>
          <a:p>
            <a:pPr indent="0" lvl="0" marL="0" rtl="0" algn="l">
              <a:spcBef>
                <a:spcPts val="0"/>
              </a:spcBef>
              <a:spcAft>
                <a:spcPts val="0"/>
              </a:spcAft>
              <a:buNone/>
            </a:pPr>
            <a:r>
              <a:rPr lang="en-SG" sz="1300">
                <a:latin typeface="Barlow"/>
                <a:ea typeface="Barlow"/>
                <a:cs typeface="Barlow"/>
                <a:sym typeface="Barlow"/>
              </a:rPr>
              <a:t>In simple terms, a quantile is where a sample  is divided into equal sized, adjacent, subgroups. It can also refer to dividing a probability distribution into areas of equal probability </a:t>
            </a:r>
            <a:endParaRPr sz="1300">
              <a:latin typeface="Barlow"/>
              <a:ea typeface="Barlow"/>
              <a:cs typeface="Barlow"/>
              <a:sym typeface="Barlow"/>
            </a:endParaRPr>
          </a:p>
        </p:txBody>
      </p:sp>
    </p:spTree>
  </p:cSld>
  <p:clrMapOvr>
    <a:masterClrMapping/>
  </p:clrMapOvr>
</p:sld>
</file>

<file path=ppt/theme/theme1.xml><?xml version="1.0" encoding="utf-8"?>
<a:theme xmlns:a="http://schemas.openxmlformats.org/drawingml/2006/main" xmlns:r="http://schemas.openxmlformats.org/officeDocument/2006/relationships" name="Caius template">
  <a:themeElements>
    <a:clrScheme name="Custom 347">
      <a:dk1>
        <a:srgbClr val="001F46"/>
      </a:dk1>
      <a:lt1>
        <a:srgbClr val="FFFFFF"/>
      </a:lt1>
      <a:dk2>
        <a:srgbClr val="748394"/>
      </a:dk2>
      <a:lt2>
        <a:srgbClr val="F0F3F7"/>
      </a:lt2>
      <a:accent1>
        <a:srgbClr val="4397EE"/>
      </a:accent1>
      <a:accent2>
        <a:srgbClr val="2170CC"/>
      </a:accent2>
      <a:accent3>
        <a:srgbClr val="154C8A"/>
      </a:accent3>
      <a:accent4>
        <a:srgbClr val="A9D039"/>
      </a:accent4>
      <a:accent5>
        <a:srgbClr val="14B9CA"/>
      </a:accent5>
      <a:accent6>
        <a:srgbClr val="DDE3EB"/>
      </a:accent6>
      <a:hlink>
        <a:srgbClr val="2170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