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70" r:id="rId4"/>
    <p:sldId id="268" r:id="rId5"/>
    <p:sldId id="259" r:id="rId6"/>
    <p:sldId id="262" r:id="rId7"/>
    <p:sldId id="260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067"/>
    <a:srgbClr val="CDD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1" autoAdjust="0"/>
    <p:restoredTop sz="95775"/>
  </p:normalViewPr>
  <p:slideViewPr>
    <p:cSldViewPr snapToGrid="0">
      <p:cViewPr varScale="1">
        <p:scale>
          <a:sx n="78" d="100"/>
          <a:sy n="7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2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7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7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3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4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0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8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09700" y="0"/>
            <a:ext cx="10782300" cy="3705225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562225" y="0"/>
            <a:ext cx="2695575" cy="6858000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2505075"/>
            <a:ext cx="11896725" cy="4352925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572250" y="0"/>
            <a:ext cx="2695575" cy="6858000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1730768" y="2542603"/>
            <a:ext cx="8730464" cy="1772793"/>
          </a:xfrm>
          <a:prstGeom prst="rect">
            <a:avLst/>
          </a:prstGeom>
          <a:solidFill>
            <a:srgbClr val="F9F6E7"/>
          </a:solidFill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7000" b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85B88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Home Care System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김우주</a:t>
            </a:r>
            <a:r>
              <a:rPr lang="en-US" altLang="ko-KR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권지수</a:t>
            </a:r>
            <a:r>
              <a:rPr lang="en-US" altLang="ko-KR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양유진</a:t>
            </a:r>
            <a:r>
              <a:rPr lang="en-US" altLang="ko-KR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0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진나은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09700" y="0"/>
            <a:ext cx="10782300" cy="3705225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562225" y="0"/>
            <a:ext cx="2695575" cy="6858000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2505075"/>
            <a:ext cx="11896725" cy="4352925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572250" y="0"/>
            <a:ext cx="2695575" cy="6858000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543658" y="321424"/>
            <a:ext cx="2232880" cy="938719"/>
          </a:xfrm>
          <a:prstGeom prst="rect">
            <a:avLst/>
          </a:prstGeom>
          <a:solidFill>
            <a:srgbClr val="F9F6E7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0" cap="none" spc="0" normalizeH="0" baseline="0" noProof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85B889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목차</a:t>
            </a:r>
            <a:endParaRPr kumimoji="0" lang="en-US" altLang="ko-KR" sz="5500" b="1" i="0" u="none" strike="noStrike" kern="0" cap="none" spc="0" normalizeH="0" baseline="0" noProof="0" dirty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85B889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D3AF8-419B-D323-7A2E-F695DBBF6C32}"/>
              </a:ext>
            </a:extLst>
          </p:cNvPr>
          <p:cNvSpPr txBox="1"/>
          <p:nvPr/>
        </p:nvSpPr>
        <p:spPr>
          <a:xfrm>
            <a:off x="757970" y="1581566"/>
            <a:ext cx="72526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프로젝트의 </a:t>
            </a:r>
            <a:r>
              <a:rPr lang="ko-KR" alt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기능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프로젝트의 </a:t>
            </a:r>
            <a:r>
              <a:rPr lang="ko-KR" alt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의도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몇 가지 제한사항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프로젝트 일정</a:t>
            </a:r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데모계획</a:t>
            </a:r>
          </a:p>
        </p:txBody>
      </p:sp>
    </p:spTree>
    <p:extLst>
      <p:ext uri="{BB962C8B-B14F-4D97-AF65-F5344CB8AC3E}">
        <p14:creationId xmlns:p14="http://schemas.microsoft.com/office/powerpoint/2010/main" val="259104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</a:t>
            </a:r>
            <a:r>
              <a:rPr lang="ko-KR" altLang="en-US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프로젝트의 기능</a:t>
            </a:r>
            <a:r>
              <a:rPr kumimoji="0" lang="en-US" altLang="ko-KR" sz="3500" b="1" u="none" strike="noStrike" kern="0" cap="none" spc="0" normalizeH="0" baseline="0" noProof="0" dirty="0">
                <a:ln w="9525">
                  <a:noFill/>
                </a:ln>
                <a:solidFill>
                  <a:srgbClr val="F9F6E7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endParaRPr kumimoji="0" lang="ko-KR" altLang="en-US" sz="3500" b="1" u="none" strike="noStrike" kern="1200" cap="none" spc="0" normalizeH="0" baseline="0" noProof="0" dirty="0">
              <a:ln>
                <a:noFill/>
              </a:ln>
              <a:solidFill>
                <a:srgbClr val="F9F6E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3816" y="1084487"/>
            <a:ext cx="2351464" cy="2692160"/>
            <a:chOff x="1653848" y="2795733"/>
            <a:chExt cx="1660229" cy="1900774"/>
          </a:xfrm>
        </p:grpSpPr>
        <p:sp>
          <p:nvSpPr>
            <p:cNvPr id="13" name="눈물 방울 12"/>
            <p:cNvSpPr/>
            <p:nvPr/>
          </p:nvSpPr>
          <p:spPr>
            <a:xfrm rot="8100000">
              <a:off x="1653848" y="2795733"/>
              <a:ext cx="1660229" cy="1660229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8100000">
              <a:off x="2036528" y="3719607"/>
              <a:ext cx="894866" cy="894866"/>
            </a:xfrm>
            <a:custGeom>
              <a:avLst/>
              <a:gdLst>
                <a:gd name="connsiteX0" fmla="*/ 888339 w 894866"/>
                <a:gd name="connsiteY0" fmla="*/ 894866 h 894866"/>
                <a:gd name="connsiteX1" fmla="*/ 0 w 894866"/>
                <a:gd name="connsiteY1" fmla="*/ 6528 h 894866"/>
                <a:gd name="connsiteX2" fmla="*/ 64752 w 894866"/>
                <a:gd name="connsiteY2" fmla="*/ 0 h 894866"/>
                <a:gd name="connsiteX3" fmla="*/ 894866 w 894866"/>
                <a:gd name="connsiteY3" fmla="*/ 0 h 894866"/>
                <a:gd name="connsiteX4" fmla="*/ 894866 w 894866"/>
                <a:gd name="connsiteY4" fmla="*/ 830115 h 89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866" h="894866">
                  <a:moveTo>
                    <a:pt x="888339" y="894866"/>
                  </a:moveTo>
                  <a:lnTo>
                    <a:pt x="0" y="6528"/>
                  </a:lnTo>
                  <a:lnTo>
                    <a:pt x="64752" y="0"/>
                  </a:lnTo>
                  <a:lnTo>
                    <a:pt x="894866" y="0"/>
                  </a:lnTo>
                  <a:lnTo>
                    <a:pt x="894866" y="830115"/>
                  </a:lnTo>
                  <a:close/>
                </a:path>
              </a:pathLst>
            </a:custGeom>
            <a:solidFill>
              <a:srgbClr val="D3E4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58575" y="4242215"/>
              <a:ext cx="450765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01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40880" y="1639387"/>
            <a:ext cx="2077325" cy="1249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습도조절기능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온습도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센서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Lcd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가습기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445762" y="1072715"/>
            <a:ext cx="2351464" cy="2575971"/>
            <a:chOff x="1653848" y="2795733"/>
            <a:chExt cx="1660229" cy="1818740"/>
          </a:xfrm>
        </p:grpSpPr>
        <p:sp>
          <p:nvSpPr>
            <p:cNvPr id="19" name="눈물 방울 18"/>
            <p:cNvSpPr/>
            <p:nvPr/>
          </p:nvSpPr>
          <p:spPr>
            <a:xfrm rot="8100000">
              <a:off x="1653848" y="2795733"/>
              <a:ext cx="1660229" cy="1660229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8100000">
              <a:off x="2036528" y="3719607"/>
              <a:ext cx="894866" cy="894866"/>
            </a:xfrm>
            <a:custGeom>
              <a:avLst/>
              <a:gdLst>
                <a:gd name="connsiteX0" fmla="*/ 888339 w 894866"/>
                <a:gd name="connsiteY0" fmla="*/ 894866 h 894866"/>
                <a:gd name="connsiteX1" fmla="*/ 0 w 894866"/>
                <a:gd name="connsiteY1" fmla="*/ 6528 h 894866"/>
                <a:gd name="connsiteX2" fmla="*/ 64752 w 894866"/>
                <a:gd name="connsiteY2" fmla="*/ 0 h 894866"/>
                <a:gd name="connsiteX3" fmla="*/ 894866 w 894866"/>
                <a:gd name="connsiteY3" fmla="*/ 0 h 894866"/>
                <a:gd name="connsiteX4" fmla="*/ 894866 w 894866"/>
                <a:gd name="connsiteY4" fmla="*/ 830115 h 89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866" h="894866">
                  <a:moveTo>
                    <a:pt x="888339" y="894866"/>
                  </a:moveTo>
                  <a:lnTo>
                    <a:pt x="0" y="6528"/>
                  </a:lnTo>
                  <a:lnTo>
                    <a:pt x="64752" y="0"/>
                  </a:lnTo>
                  <a:lnTo>
                    <a:pt x="894866" y="0"/>
                  </a:lnTo>
                  <a:lnTo>
                    <a:pt x="894866" y="830115"/>
                  </a:lnTo>
                  <a:close/>
                </a:path>
              </a:pathLst>
            </a:custGeom>
            <a:solidFill>
              <a:srgbClr val="D9C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24829" y="4242215"/>
              <a:ext cx="318258" cy="320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02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188435" y="1640083"/>
            <a:ext cx="2895458" cy="1249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자동 전등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on/off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기능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조도센서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led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624772" y="1073656"/>
            <a:ext cx="2351464" cy="2575971"/>
            <a:chOff x="1653848" y="2795733"/>
            <a:chExt cx="1660229" cy="1818740"/>
          </a:xfrm>
        </p:grpSpPr>
        <p:sp>
          <p:nvSpPr>
            <p:cNvPr id="25" name="눈물 방울 24"/>
            <p:cNvSpPr/>
            <p:nvPr/>
          </p:nvSpPr>
          <p:spPr>
            <a:xfrm rot="8100000">
              <a:off x="1653848" y="2795733"/>
              <a:ext cx="1660229" cy="1660229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8100000">
              <a:off x="2036528" y="3719607"/>
              <a:ext cx="894866" cy="894866"/>
            </a:xfrm>
            <a:custGeom>
              <a:avLst/>
              <a:gdLst>
                <a:gd name="connsiteX0" fmla="*/ 888339 w 894866"/>
                <a:gd name="connsiteY0" fmla="*/ 894866 h 894866"/>
                <a:gd name="connsiteX1" fmla="*/ 0 w 894866"/>
                <a:gd name="connsiteY1" fmla="*/ 6528 h 894866"/>
                <a:gd name="connsiteX2" fmla="*/ 64752 w 894866"/>
                <a:gd name="connsiteY2" fmla="*/ 0 h 894866"/>
                <a:gd name="connsiteX3" fmla="*/ 894866 w 894866"/>
                <a:gd name="connsiteY3" fmla="*/ 0 h 894866"/>
                <a:gd name="connsiteX4" fmla="*/ 894866 w 894866"/>
                <a:gd name="connsiteY4" fmla="*/ 830115 h 89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866" h="894866">
                  <a:moveTo>
                    <a:pt x="888339" y="894866"/>
                  </a:moveTo>
                  <a:lnTo>
                    <a:pt x="0" y="6528"/>
                  </a:lnTo>
                  <a:lnTo>
                    <a:pt x="64752" y="0"/>
                  </a:lnTo>
                  <a:lnTo>
                    <a:pt x="894866" y="0"/>
                  </a:lnTo>
                  <a:lnTo>
                    <a:pt x="894866" y="830115"/>
                  </a:lnTo>
                  <a:close/>
                </a:path>
              </a:pathLst>
            </a:custGeom>
            <a:solidFill>
              <a:srgbClr val="D3E4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24829" y="4242215"/>
              <a:ext cx="318258" cy="320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03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761836" y="1628556"/>
            <a:ext cx="2077325" cy="14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화재경보기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불꽃감지센서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부저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95FB1F-E9C0-3F06-EE9D-A362192FCF5B}"/>
              </a:ext>
            </a:extLst>
          </p:cNvPr>
          <p:cNvGrpSpPr/>
          <p:nvPr/>
        </p:nvGrpSpPr>
        <p:grpSpPr>
          <a:xfrm>
            <a:off x="9477180" y="1072715"/>
            <a:ext cx="2351464" cy="2575971"/>
            <a:chOff x="1653848" y="2795733"/>
            <a:chExt cx="1660229" cy="1818740"/>
          </a:xfrm>
        </p:grpSpPr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224D7929-F456-BCFB-DC00-02C650879A47}"/>
                </a:ext>
              </a:extLst>
            </p:cNvPr>
            <p:cNvSpPr/>
            <p:nvPr/>
          </p:nvSpPr>
          <p:spPr>
            <a:xfrm rot="8100000">
              <a:off x="1653848" y="2795733"/>
              <a:ext cx="1660229" cy="1660229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E1D6D4B8-D23B-BEBB-40FF-A9110A8AEE88}"/>
                </a:ext>
              </a:extLst>
            </p:cNvPr>
            <p:cNvSpPr/>
            <p:nvPr/>
          </p:nvSpPr>
          <p:spPr>
            <a:xfrm rot="8100000">
              <a:off x="2036528" y="3719607"/>
              <a:ext cx="894866" cy="894866"/>
            </a:xfrm>
            <a:custGeom>
              <a:avLst/>
              <a:gdLst>
                <a:gd name="connsiteX0" fmla="*/ 888339 w 894866"/>
                <a:gd name="connsiteY0" fmla="*/ 894866 h 894866"/>
                <a:gd name="connsiteX1" fmla="*/ 0 w 894866"/>
                <a:gd name="connsiteY1" fmla="*/ 6528 h 894866"/>
                <a:gd name="connsiteX2" fmla="*/ 64752 w 894866"/>
                <a:gd name="connsiteY2" fmla="*/ 0 h 894866"/>
                <a:gd name="connsiteX3" fmla="*/ 894866 w 894866"/>
                <a:gd name="connsiteY3" fmla="*/ 0 h 894866"/>
                <a:gd name="connsiteX4" fmla="*/ 894866 w 894866"/>
                <a:gd name="connsiteY4" fmla="*/ 830115 h 89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866" h="894866">
                  <a:moveTo>
                    <a:pt x="888339" y="894866"/>
                  </a:moveTo>
                  <a:lnTo>
                    <a:pt x="0" y="6528"/>
                  </a:lnTo>
                  <a:lnTo>
                    <a:pt x="64752" y="0"/>
                  </a:lnTo>
                  <a:lnTo>
                    <a:pt x="894866" y="0"/>
                  </a:lnTo>
                  <a:lnTo>
                    <a:pt x="894866" y="830115"/>
                  </a:lnTo>
                  <a:close/>
                </a:path>
              </a:pathLst>
            </a:custGeom>
            <a:solidFill>
              <a:srgbClr val="D9C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AAAEC6-4343-CA86-854A-C629764628CF}"/>
                </a:ext>
              </a:extLst>
            </p:cNvPr>
            <p:cNvSpPr/>
            <p:nvPr/>
          </p:nvSpPr>
          <p:spPr>
            <a:xfrm>
              <a:off x="2324829" y="4242215"/>
              <a:ext cx="318258" cy="320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04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E8A32F-7D99-5D86-ADCE-9FAAF8EB679D}"/>
              </a:ext>
            </a:extLst>
          </p:cNvPr>
          <p:cNvSpPr/>
          <p:nvPr/>
        </p:nvSpPr>
        <p:spPr>
          <a:xfrm>
            <a:off x="9614244" y="1627615"/>
            <a:ext cx="2077325" cy="1249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침입자인식기능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소리감지센서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인체감지센서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app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9C3281-C802-8063-9341-352841EB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9" y="5420187"/>
            <a:ext cx="2408393" cy="11043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8AB1F6-4D7B-C6C5-1677-BB9D0C10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29" y="4220508"/>
            <a:ext cx="2007065" cy="146289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862047-8A44-3373-900F-3852E16AF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6" y="5240909"/>
            <a:ext cx="1462895" cy="1462895"/>
          </a:xfrm>
          <a:prstGeom prst="rect">
            <a:avLst/>
          </a:prstGeom>
          <a:solidFill>
            <a:srgbClr val="F9F6E7"/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A4A87B-C8A4-A610-7601-13F869E7D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959" y="3985771"/>
            <a:ext cx="1739900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69DC9D-1415-6F89-D3DA-5B0878362C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17" t="15453" r="14293" b="12810"/>
          <a:stretch/>
        </p:blipFill>
        <p:spPr>
          <a:xfrm>
            <a:off x="6809429" y="3989948"/>
            <a:ext cx="1164251" cy="120362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356CFD-72F0-49F3-B56C-CC5422F0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106" y="5044304"/>
            <a:ext cx="1730667" cy="17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9C9B34-6FFC-DB54-FDF0-FCBBC33A52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1598" y="5044305"/>
            <a:ext cx="1645250" cy="1645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84CBEF-03BB-8CBB-3378-0D10AD752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4773" y="4123455"/>
            <a:ext cx="1700898" cy="14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9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</a:t>
            </a:r>
            <a:r>
              <a:rPr lang="ko-KR" altLang="en-US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프로젝트의 의도</a:t>
            </a:r>
            <a:r>
              <a:rPr kumimoji="0" lang="en-US" altLang="ko-KR" sz="3500" b="1" u="none" strike="noStrike" kern="0" cap="none" spc="0" normalizeH="0" baseline="0" noProof="0" dirty="0">
                <a:ln w="9525">
                  <a:noFill/>
                </a:ln>
                <a:solidFill>
                  <a:srgbClr val="F9F6E7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endParaRPr kumimoji="0" lang="ko-KR" altLang="en-US" sz="3500" b="1" u="none" strike="noStrike" kern="1200" cap="none" spc="0" normalizeH="0" baseline="0" noProof="0" dirty="0">
              <a:ln>
                <a:noFill/>
              </a:ln>
              <a:solidFill>
                <a:srgbClr val="F9F6E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C1B7C3-5E9C-4C54-AD7F-D82A3FCE5884}"/>
              </a:ext>
            </a:extLst>
          </p:cNvPr>
          <p:cNvSpPr/>
          <p:nvPr/>
        </p:nvSpPr>
        <p:spPr>
          <a:xfrm>
            <a:off x="4352290" y="2248608"/>
            <a:ext cx="3296097" cy="431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ko-KR" altLang="en-US" sz="2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전기 비용 절약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필요한 습도에 따라 자동적으로 가습기가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on/off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되며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이는 전기 절약에 효과적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2)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자동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panose="020F0502020204030204"/>
                <a:ea typeface="맑은 고딕" panose="020B0503020000020004" pitchFamily="34" charset="-127"/>
              </a:rPr>
              <a:t>on/off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맑은 고딕" panose="020F0502020204030204"/>
                <a:ea typeface="맑은 고딕" panose="020B0503020000020004" pitchFamily="34" charset="-127"/>
              </a:rPr>
              <a:t> 전등 또한 일조량에 따라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맑은 고딕" panose="020F0502020204030204"/>
                <a:ea typeface="맑은 고딕" panose="020B0503020000020004" pitchFamily="34" charset="-127"/>
              </a:rPr>
              <a:t> 전등을 자동적으로 켜고 끄며 전기를 절약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맑은 고딕" panose="020F0502020204030204"/>
                <a:ea typeface="맑은 고딕" panose="020B0503020000020004" pitchFamily="34" charset="-127"/>
              </a:rPr>
              <a:t>덧붙여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맑은 고딕" panose="020F0502020204030204"/>
                <a:ea typeface="맑은 고딕" panose="020B0503020000020004" pitchFamily="34" charset="-127"/>
              </a:rPr>
              <a:t> 필요에 따라 밖에서도 전등을 조절할 수 있게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맑은 고딕" panose="020F0502020204030204"/>
                <a:ea typeface="맑은 고딕" panose="020B0503020000020004" pitchFamily="34" charset="-127"/>
              </a:rPr>
              <a:t>app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맑은 고딕" panose="020F0502020204030204"/>
                <a:ea typeface="맑은 고딕" panose="020B0503020000020004" pitchFamily="34" charset="-127"/>
              </a:rPr>
              <a:t> 기능을 추가</a:t>
            </a:r>
            <a:endParaRPr kumimoji="0" lang="ko-KR" altLang="en-US" sz="1050" b="0" i="0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8C771-4E56-4552-9600-58C0B070025B}"/>
              </a:ext>
            </a:extLst>
          </p:cNvPr>
          <p:cNvSpPr/>
          <p:nvPr/>
        </p:nvSpPr>
        <p:spPr>
          <a:xfrm>
            <a:off x="8222274" y="2248608"/>
            <a:ext cx="2886475" cy="172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3.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편리성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1)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앞서 설명한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자동적 기능은 사용자의 편리성을 확대해줌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3ADD-331B-438C-4340-15185085EB9A}"/>
              </a:ext>
            </a:extLst>
          </p:cNvPr>
          <p:cNvSpPr/>
          <p:nvPr/>
        </p:nvSpPr>
        <p:spPr>
          <a:xfrm>
            <a:off x="482306" y="2252460"/>
            <a:ext cx="3296097" cy="3207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lang="ko-KR" altLang="en-US" sz="2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안전성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화재경보기는 혹시 모를 화재에 대비하여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부저를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울려주는 것뿐만 아니라 사용자의 휴대폰을 통해서도 바로 알림을 줌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2)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침입자 인식 기능은 도난과 같은 여러 범죄를 예방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11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en-US" altLang="ko-KR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</a:t>
            </a:r>
            <a:r>
              <a:rPr lang="ko-KR" altLang="en-US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몇 가지 제한사항</a:t>
            </a:r>
            <a:r>
              <a:rPr lang="en-US" altLang="ko-KR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3500" b="1" dirty="0">
              <a:solidFill>
                <a:srgbClr val="F9F6E7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6DB3C0-1F91-4FD6-B233-EE71B09E36E0}"/>
              </a:ext>
            </a:extLst>
          </p:cNvPr>
          <p:cNvSpPr/>
          <p:nvPr/>
        </p:nvSpPr>
        <p:spPr>
          <a:xfrm>
            <a:off x="4889614" y="2589326"/>
            <a:ext cx="2325687" cy="2325687"/>
          </a:xfrm>
          <a:prstGeom prst="ellipse">
            <a:avLst/>
          </a:prstGeom>
          <a:noFill/>
          <a:ln w="9525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0438F71-D9C2-4E94-8533-D754C707216B}"/>
              </a:ext>
            </a:extLst>
          </p:cNvPr>
          <p:cNvSpPr/>
          <p:nvPr/>
        </p:nvSpPr>
        <p:spPr>
          <a:xfrm>
            <a:off x="5233955" y="2967500"/>
            <a:ext cx="1659376" cy="1595630"/>
          </a:xfrm>
          <a:prstGeom prst="ellipse">
            <a:avLst/>
          </a:prstGeom>
          <a:solidFill>
            <a:srgbClr val="609067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제한</a:t>
            </a:r>
            <a:endParaRPr lang="en-US" altLang="ko-KR" sz="36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8C9415-08C2-4ECA-AFC3-F550F32B1CE9}"/>
              </a:ext>
            </a:extLst>
          </p:cNvPr>
          <p:cNvSpPr/>
          <p:nvPr/>
        </p:nvSpPr>
        <p:spPr>
          <a:xfrm>
            <a:off x="4674998" y="2374709"/>
            <a:ext cx="2754922" cy="2754922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D668FEE-7EF7-4210-A4CD-058BFE2A3DF6}"/>
              </a:ext>
            </a:extLst>
          </p:cNvPr>
          <p:cNvGrpSpPr/>
          <p:nvPr/>
        </p:nvGrpSpPr>
        <p:grpSpPr>
          <a:xfrm>
            <a:off x="6969921" y="3306666"/>
            <a:ext cx="948227" cy="948227"/>
            <a:chOff x="6777281" y="4096543"/>
            <a:chExt cx="1154723" cy="1154723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9945DE8-FB07-4D29-9B53-87761051509E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DDFCF1A-1DF3-4D66-B1DE-D5D74EBE4DC0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rgbClr val="CDDEA2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F23D58-5CF4-4045-AAC9-9F2FF4380741}"/>
              </a:ext>
            </a:extLst>
          </p:cNvPr>
          <p:cNvGrpSpPr/>
          <p:nvPr/>
        </p:nvGrpSpPr>
        <p:grpSpPr>
          <a:xfrm>
            <a:off x="4218010" y="3238665"/>
            <a:ext cx="948227" cy="948227"/>
            <a:chOff x="6777281" y="4096543"/>
            <a:chExt cx="1154723" cy="115472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485920A-21A7-4E07-B04D-1B6A49A41BF4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186DE3E-9D39-4F17-9998-C814A954EE25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rgbClr val="CDDEA2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C3B8C2-6991-4E6E-BD4F-A9028198CDD4}"/>
              </a:ext>
            </a:extLst>
          </p:cNvPr>
          <p:cNvGrpSpPr/>
          <p:nvPr/>
        </p:nvGrpSpPr>
        <p:grpSpPr>
          <a:xfrm>
            <a:off x="5578345" y="1900595"/>
            <a:ext cx="948227" cy="948227"/>
            <a:chOff x="6777281" y="4096543"/>
            <a:chExt cx="1154723" cy="115472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598942-8374-4C98-856F-191333A23C76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9EE0C53-9831-43C7-A17D-E164CDCFFA80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rgbClr val="D3E4A7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9CA7335-280E-4F1D-B164-A3EE873FF59E}"/>
              </a:ext>
            </a:extLst>
          </p:cNvPr>
          <p:cNvSpPr/>
          <p:nvPr/>
        </p:nvSpPr>
        <p:spPr>
          <a:xfrm>
            <a:off x="6412336" y="830009"/>
            <a:ext cx="4080962" cy="1683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solidFill>
                  <a:srgbClr val="70AD47">
                    <a:lumMod val="75000"/>
                  </a:srgbClr>
                </a:solidFill>
              </a:rPr>
              <a:t>1.</a:t>
            </a:r>
            <a:r>
              <a:rPr lang="ko-KR" altLang="en-US" sz="2300" b="1" dirty="0">
                <a:solidFill>
                  <a:srgbClr val="70AD47">
                    <a:lumMod val="75000"/>
                  </a:srgbClr>
                </a:solidFill>
              </a:rPr>
              <a:t> 하드웨어 및 경제</a:t>
            </a:r>
            <a:endParaRPr lang="en-US" altLang="ko-KR" sz="2300" b="1" dirty="0">
              <a:solidFill>
                <a:srgbClr val="70AD47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라즈베리 파이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온습도센서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lcd,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가습기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조도센서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led,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불꽃감지센서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부저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소리감지센서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인체감지센서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8D1296-6ADA-9364-457E-82538B45DFE8}"/>
              </a:ext>
            </a:extLst>
          </p:cNvPr>
          <p:cNvGrpSpPr/>
          <p:nvPr/>
        </p:nvGrpSpPr>
        <p:grpSpPr>
          <a:xfrm>
            <a:off x="5578345" y="4670438"/>
            <a:ext cx="948227" cy="948227"/>
            <a:chOff x="6777281" y="4096543"/>
            <a:chExt cx="1154723" cy="115472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C8E4D4D-4C48-994F-B575-B4AA21E99A94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5941A86-A68D-7776-158C-2E891AF9CB1F}"/>
                </a:ext>
              </a:extLst>
            </p:cNvPr>
            <p:cNvSpPr/>
            <p:nvPr/>
          </p:nvSpPr>
          <p:spPr>
            <a:xfrm>
              <a:off x="6853481" y="4172743"/>
              <a:ext cx="1002323" cy="1002323"/>
            </a:xfrm>
            <a:prstGeom prst="ellipse">
              <a:avLst/>
            </a:prstGeom>
            <a:solidFill>
              <a:srgbClr val="CDDEA2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BAD92E9-E5A7-B0EB-D558-ABC3308213ED}"/>
              </a:ext>
            </a:extLst>
          </p:cNvPr>
          <p:cNvSpPr/>
          <p:nvPr/>
        </p:nvSpPr>
        <p:spPr>
          <a:xfrm>
            <a:off x="8125586" y="3238665"/>
            <a:ext cx="2886475" cy="131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solidFill>
                  <a:srgbClr val="70AD47">
                    <a:lumMod val="75000"/>
                  </a:srgbClr>
                </a:solidFill>
              </a:rPr>
              <a:t>2.</a:t>
            </a:r>
            <a:r>
              <a:rPr lang="ko-KR" altLang="en-US" sz="2300" b="1" dirty="0">
                <a:solidFill>
                  <a:srgbClr val="70AD47">
                    <a:lumMod val="75000"/>
                  </a:srgbClr>
                </a:solidFill>
              </a:rPr>
              <a:t> 소프트웨어</a:t>
            </a:r>
            <a:endParaRPr lang="en-US" altLang="ko-KR" sz="2300" b="1" dirty="0">
              <a:solidFill>
                <a:srgbClr val="70AD47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리눅스 운영체제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운영체제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A170C-F879-E1AE-2EF1-6F370ADECC42}"/>
              </a:ext>
            </a:extLst>
          </p:cNvPr>
          <p:cNvSpPr/>
          <p:nvPr/>
        </p:nvSpPr>
        <p:spPr>
          <a:xfrm>
            <a:off x="278076" y="3090236"/>
            <a:ext cx="4220421" cy="131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solidFill>
                  <a:srgbClr val="70AD47">
                    <a:lumMod val="75000"/>
                  </a:srgbClr>
                </a:solidFill>
              </a:rPr>
              <a:t>4.</a:t>
            </a:r>
            <a:r>
              <a:rPr lang="ko-KR" altLang="en-US" sz="2300" b="1" dirty="0">
                <a:solidFill>
                  <a:srgbClr val="70AD47">
                    <a:lumMod val="75000"/>
                  </a:srgbClr>
                </a:solidFill>
              </a:rPr>
              <a:t> 윤리</a:t>
            </a:r>
            <a:endParaRPr lang="en-US" altLang="ko-KR" sz="2300" b="1" dirty="0">
              <a:solidFill>
                <a:srgbClr val="70AD47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자원을 낭비하지 않는다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개인의 인권문제를 침해하지 않는다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80256D-D04B-E404-2C7F-3EA1EB981820}"/>
              </a:ext>
            </a:extLst>
          </p:cNvPr>
          <p:cNvSpPr/>
          <p:nvPr/>
        </p:nvSpPr>
        <p:spPr>
          <a:xfrm>
            <a:off x="2774772" y="5136157"/>
            <a:ext cx="2886475" cy="1683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dirty="0">
                <a:solidFill>
                  <a:srgbClr val="70AD47">
                    <a:lumMod val="75000"/>
                  </a:srgbClr>
                </a:solidFill>
              </a:rPr>
              <a:t>3.</a:t>
            </a:r>
            <a:r>
              <a:rPr lang="ko-KR" altLang="en-US" sz="2300" b="1" dirty="0">
                <a:solidFill>
                  <a:srgbClr val="70AD47">
                    <a:lumMod val="75000"/>
                  </a:srgbClr>
                </a:solidFill>
              </a:rPr>
              <a:t> 기간</a:t>
            </a:r>
            <a:endParaRPr lang="en-US" altLang="ko-KR" sz="2300" b="1" dirty="0">
              <a:solidFill>
                <a:srgbClr val="70AD47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마감 기한 엄수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(6/2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프로젝트 최종발표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6/10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최종보고서 제출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483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2262355" y="1923150"/>
            <a:ext cx="9661500" cy="573065"/>
          </a:xfrm>
          <a:prstGeom prst="roundRect">
            <a:avLst>
              <a:gd name="adj" fmla="val 50000"/>
            </a:avLst>
          </a:prstGeom>
          <a:solidFill>
            <a:srgbClr val="D9C28F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en-US" altLang="ko-KR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</a:t>
            </a:r>
            <a:r>
              <a:rPr lang="ko-KR" altLang="en-US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프로젝트 일정</a:t>
            </a:r>
            <a:endParaRPr lang="ko-KR" altLang="en-US" sz="3500" b="1" dirty="0">
              <a:solidFill>
                <a:srgbClr val="F9F6E7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44748" y="2110513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6090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 rot="10800000" flipV="1">
            <a:off x="2529445" y="2655775"/>
            <a:ext cx="155693" cy="289515"/>
          </a:xfrm>
          <a:prstGeom prst="roundRect">
            <a:avLst>
              <a:gd name="adj" fmla="val 50000"/>
            </a:avLst>
          </a:prstGeom>
          <a:solidFill>
            <a:srgbClr val="6090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pattFill prst="pct5">
                  <a:fgClr>
                    <a:prstClr val="white"/>
                  </a:fgClr>
                  <a:bgClr>
                    <a:schemeClr val="bg1"/>
                  </a:bgClr>
                </a:pattFill>
              </a:rPr>
              <a:t>1</a:t>
            </a:r>
            <a:endParaRPr lang="ko-KR" altLang="en-US" sz="1600" b="1" dirty="0">
              <a:pattFill prst="pct5">
                <a:fgClr>
                  <a:prstClr val="white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B14DC72-0FD7-7036-2D05-8AEC88404201}"/>
              </a:ext>
            </a:extLst>
          </p:cNvPr>
          <p:cNvSpPr/>
          <p:nvPr/>
        </p:nvSpPr>
        <p:spPr>
          <a:xfrm rot="10800000" flipV="1">
            <a:off x="2827570" y="3166533"/>
            <a:ext cx="558140" cy="253534"/>
          </a:xfrm>
          <a:prstGeom prst="roundRect">
            <a:avLst>
              <a:gd name="adj" fmla="val 50000"/>
            </a:avLst>
          </a:prstGeom>
          <a:solidFill>
            <a:srgbClr val="6090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4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22DFC-CFA2-22E3-EC2E-265FBFBDD27B}"/>
              </a:ext>
            </a:extLst>
          </p:cNvPr>
          <p:cNvSpPr txBox="1"/>
          <p:nvPr/>
        </p:nvSpPr>
        <p:spPr>
          <a:xfrm>
            <a:off x="114485" y="2568054"/>
            <a:ext cx="25074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chemeClr val="bg2">
                    <a:lumMod val="50000"/>
                  </a:schemeClr>
                </a:solidFill>
              </a:rPr>
              <a:t>주제 선정</a:t>
            </a:r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bg2">
                    <a:lumMod val="50000"/>
                  </a:schemeClr>
                </a:solidFill>
              </a:rPr>
              <a:t>제안서 작성 및 발표</a:t>
            </a:r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bg2">
                    <a:lumMod val="50000"/>
                  </a:schemeClr>
                </a:solidFill>
              </a:rPr>
              <a:t>프로그램 설계 및 구현</a:t>
            </a:r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bg2">
                    <a:lumMod val="50000"/>
                  </a:schemeClr>
                </a:solidFill>
              </a:rPr>
              <a:t>하드웨어 제작</a:t>
            </a:r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bg2">
                    <a:lumMod val="50000"/>
                  </a:schemeClr>
                </a:solidFill>
              </a:rPr>
              <a:t>테스트 및 수정</a:t>
            </a:r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bg2">
                    <a:lumMod val="50000"/>
                  </a:schemeClr>
                </a:solidFill>
              </a:rPr>
              <a:t>프로젝트 최종 발표</a:t>
            </a:r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bg2">
                    <a:lumMod val="50000"/>
                  </a:schemeClr>
                </a:solidFill>
              </a:rPr>
              <a:t>최종 보고서 작성</a:t>
            </a:r>
            <a:endParaRPr kumimoji="1"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F2F818F-9E3B-2398-10C6-264B152489FA}"/>
              </a:ext>
            </a:extLst>
          </p:cNvPr>
          <p:cNvSpPr/>
          <p:nvPr/>
        </p:nvSpPr>
        <p:spPr>
          <a:xfrm rot="10800000" flipV="1">
            <a:off x="8584310" y="4761569"/>
            <a:ext cx="988998" cy="303217"/>
          </a:xfrm>
          <a:prstGeom prst="roundRect">
            <a:avLst>
              <a:gd name="adj" fmla="val 50000"/>
            </a:avLst>
          </a:prstGeom>
          <a:solidFill>
            <a:srgbClr val="6090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6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712DD5E-A954-E434-FA6E-3B6461459272}"/>
              </a:ext>
            </a:extLst>
          </p:cNvPr>
          <p:cNvSpPr/>
          <p:nvPr/>
        </p:nvSpPr>
        <p:spPr>
          <a:xfrm rot="10800000" flipV="1">
            <a:off x="6798465" y="4240233"/>
            <a:ext cx="1866473" cy="303218"/>
          </a:xfrm>
          <a:prstGeom prst="roundRect">
            <a:avLst>
              <a:gd name="adj" fmla="val 50000"/>
            </a:avLst>
          </a:prstGeom>
          <a:solidFill>
            <a:srgbClr val="6090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10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D23FC01-D0D9-BD86-3DDA-7096B7F459BC}"/>
              </a:ext>
            </a:extLst>
          </p:cNvPr>
          <p:cNvCxnSpPr/>
          <p:nvPr/>
        </p:nvCxnSpPr>
        <p:spPr>
          <a:xfrm>
            <a:off x="2529445" y="1923151"/>
            <a:ext cx="0" cy="547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E5AECB2-D22C-F208-981F-5B79D4A5A7AE}"/>
              </a:ext>
            </a:extLst>
          </p:cNvPr>
          <p:cNvCxnSpPr/>
          <p:nvPr/>
        </p:nvCxnSpPr>
        <p:spPr>
          <a:xfrm>
            <a:off x="4736275" y="1932944"/>
            <a:ext cx="0" cy="547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B738E66-8B2B-994D-C41A-6EDDCCCEF2B9}"/>
              </a:ext>
            </a:extLst>
          </p:cNvPr>
          <p:cNvCxnSpPr/>
          <p:nvPr/>
        </p:nvCxnSpPr>
        <p:spPr>
          <a:xfrm>
            <a:off x="5971309" y="1932944"/>
            <a:ext cx="0" cy="547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A153176-153E-53B8-9D77-6B8D1B7675F5}"/>
              </a:ext>
            </a:extLst>
          </p:cNvPr>
          <p:cNvCxnSpPr/>
          <p:nvPr/>
        </p:nvCxnSpPr>
        <p:spPr>
          <a:xfrm>
            <a:off x="7307943" y="1924174"/>
            <a:ext cx="0" cy="547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F2F86E4-C331-3698-41FE-5EEF52A445D1}"/>
              </a:ext>
            </a:extLst>
          </p:cNvPr>
          <p:cNvCxnSpPr/>
          <p:nvPr/>
        </p:nvCxnSpPr>
        <p:spPr>
          <a:xfrm>
            <a:off x="3590508" y="1923151"/>
            <a:ext cx="0" cy="547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03AB77-5BB8-7D5C-09EF-F49D2E90B2A4}"/>
              </a:ext>
            </a:extLst>
          </p:cNvPr>
          <p:cNvSpPr txBox="1"/>
          <p:nvPr/>
        </p:nvSpPr>
        <p:spPr>
          <a:xfrm>
            <a:off x="2218446" y="1661020"/>
            <a:ext cx="9777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4</a:t>
            </a:r>
            <a:r>
              <a:rPr kumimoji="1" lang="ko-KR" altLang="en-US" sz="1000" dirty="0"/>
              <a:t>월 </a:t>
            </a:r>
            <a:r>
              <a:rPr kumimoji="1" lang="en-US" altLang="ko-KR" sz="1000" dirty="0"/>
              <a:t>6</a:t>
            </a:r>
            <a:r>
              <a:rPr kumimoji="1" lang="ko-KR" altLang="en-US" sz="1000" dirty="0"/>
              <a:t>일             </a:t>
            </a:r>
            <a:r>
              <a:rPr kumimoji="1" lang="en-US" altLang="ko-KR" sz="1000" dirty="0"/>
              <a:t>4</a:t>
            </a:r>
            <a:r>
              <a:rPr kumimoji="1" lang="ko-KR" altLang="en-US" sz="1000" dirty="0"/>
              <a:t>월 </a:t>
            </a:r>
            <a:r>
              <a:rPr kumimoji="1" lang="en-US" altLang="ko-KR" sz="1000" dirty="0"/>
              <a:t>16</a:t>
            </a:r>
            <a:r>
              <a:rPr kumimoji="1" lang="ko-KR" altLang="en-US" sz="1000" dirty="0"/>
              <a:t>일              </a:t>
            </a:r>
            <a:r>
              <a:rPr kumimoji="1" lang="en-US" altLang="ko-KR" sz="1000" dirty="0"/>
              <a:t>4</a:t>
            </a:r>
            <a:r>
              <a:rPr kumimoji="1" lang="ko-KR" altLang="en-US" sz="1000" dirty="0"/>
              <a:t>월 </a:t>
            </a:r>
            <a:r>
              <a:rPr kumimoji="1" lang="en-US" altLang="ko-KR" sz="1000" dirty="0"/>
              <a:t>26</a:t>
            </a:r>
            <a:r>
              <a:rPr kumimoji="1" lang="ko-KR" altLang="en-US" sz="1000" dirty="0"/>
              <a:t>일                   </a:t>
            </a:r>
            <a:r>
              <a:rPr kumimoji="1" lang="en-US" altLang="ko-KR" sz="1000" dirty="0"/>
              <a:t>5</a:t>
            </a:r>
            <a:r>
              <a:rPr kumimoji="1" lang="ko-KR" altLang="en-US" sz="1000" dirty="0"/>
              <a:t>월 </a:t>
            </a:r>
            <a:r>
              <a:rPr kumimoji="1" lang="en-US" altLang="ko-KR" sz="1000" dirty="0"/>
              <a:t>6</a:t>
            </a:r>
            <a:r>
              <a:rPr kumimoji="1" lang="ko-KR" altLang="en-US" sz="1000" dirty="0"/>
              <a:t>일                   </a:t>
            </a:r>
            <a:r>
              <a:rPr kumimoji="1" lang="en-US" altLang="ko-KR" sz="1000" dirty="0"/>
              <a:t>5</a:t>
            </a:r>
            <a:r>
              <a:rPr kumimoji="1" lang="ko-KR" altLang="en-US" sz="1000" dirty="0"/>
              <a:t>월 </a:t>
            </a:r>
            <a:r>
              <a:rPr kumimoji="1" lang="en-US" altLang="ko-KR" sz="1000" dirty="0"/>
              <a:t>16</a:t>
            </a:r>
            <a:r>
              <a:rPr kumimoji="1" lang="ko-KR" altLang="en-US" sz="1000" dirty="0"/>
              <a:t>일     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               </a:t>
            </a:r>
            <a:r>
              <a:rPr kumimoji="1" lang="en-US" altLang="ko-KR" sz="1000" dirty="0"/>
              <a:t>5</a:t>
            </a:r>
            <a:r>
              <a:rPr kumimoji="1" lang="ko-KR" altLang="en-US" sz="1000" dirty="0"/>
              <a:t>월 </a:t>
            </a:r>
            <a:r>
              <a:rPr kumimoji="1" lang="en-US" altLang="ko-KR" sz="1000" dirty="0"/>
              <a:t>26</a:t>
            </a:r>
            <a:r>
              <a:rPr kumimoji="1" lang="ko-KR" altLang="en-US" sz="1000" dirty="0"/>
              <a:t>일                       </a:t>
            </a:r>
            <a:r>
              <a:rPr kumimoji="1" lang="en-US" altLang="ko-KR" sz="1000" dirty="0"/>
              <a:t>6</a:t>
            </a:r>
            <a:r>
              <a:rPr kumimoji="1" lang="ko-KR" altLang="en-US" sz="1000" dirty="0"/>
              <a:t>월 </a:t>
            </a:r>
            <a:r>
              <a:rPr kumimoji="1" lang="en-US" altLang="ko-KR" sz="1000" dirty="0"/>
              <a:t>5</a:t>
            </a:r>
            <a:r>
              <a:rPr kumimoji="1" lang="ko-KR" altLang="en-US" sz="1000" dirty="0"/>
              <a:t>일                    </a:t>
            </a:r>
            <a:r>
              <a:rPr kumimoji="1" lang="en-US" altLang="ko-KR" sz="1000" dirty="0"/>
              <a:t>6</a:t>
            </a:r>
            <a:r>
              <a:rPr kumimoji="1" lang="ko-KR" altLang="en-US" sz="1000" dirty="0"/>
              <a:t>월 </a:t>
            </a:r>
            <a:r>
              <a:rPr kumimoji="1" lang="en-US" altLang="ko-KR" sz="1000" dirty="0"/>
              <a:t>10</a:t>
            </a:r>
            <a:r>
              <a:rPr kumimoji="1" lang="ko-KR" altLang="en-US" sz="1000" dirty="0"/>
              <a:t>일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2C30B94-E4F0-242F-6A18-A11034BC1979}"/>
              </a:ext>
            </a:extLst>
          </p:cNvPr>
          <p:cNvCxnSpPr/>
          <p:nvPr/>
        </p:nvCxnSpPr>
        <p:spPr>
          <a:xfrm>
            <a:off x="8768956" y="1924174"/>
            <a:ext cx="0" cy="547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ACA4B16C-6A54-7E67-817E-4FD0C230A45E}"/>
              </a:ext>
            </a:extLst>
          </p:cNvPr>
          <p:cNvCxnSpPr/>
          <p:nvPr/>
        </p:nvCxnSpPr>
        <p:spPr>
          <a:xfrm>
            <a:off x="10259182" y="1923150"/>
            <a:ext cx="0" cy="547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F525CF50-9D9A-63B1-C13A-E0B63E7E44DB}"/>
              </a:ext>
            </a:extLst>
          </p:cNvPr>
          <p:cNvCxnSpPr/>
          <p:nvPr/>
        </p:nvCxnSpPr>
        <p:spPr>
          <a:xfrm>
            <a:off x="11591525" y="1932944"/>
            <a:ext cx="0" cy="547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F6BE9BE-E671-C071-1AD8-12AF4160FAC8}"/>
              </a:ext>
            </a:extLst>
          </p:cNvPr>
          <p:cNvSpPr/>
          <p:nvPr/>
        </p:nvSpPr>
        <p:spPr>
          <a:xfrm rot="10800000" flipV="1">
            <a:off x="4767722" y="3696797"/>
            <a:ext cx="2134761" cy="303218"/>
          </a:xfrm>
          <a:prstGeom prst="roundRect">
            <a:avLst>
              <a:gd name="adj" fmla="val 50000"/>
            </a:avLst>
          </a:prstGeom>
          <a:solidFill>
            <a:srgbClr val="6090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14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472269C-DA60-BA41-E9F6-37339F837224}"/>
              </a:ext>
            </a:extLst>
          </p:cNvPr>
          <p:cNvSpPr/>
          <p:nvPr/>
        </p:nvSpPr>
        <p:spPr>
          <a:xfrm>
            <a:off x="8664938" y="5294780"/>
            <a:ext cx="1908402" cy="303218"/>
          </a:xfrm>
          <a:prstGeom prst="roundRect">
            <a:avLst>
              <a:gd name="adj" fmla="val 50000"/>
            </a:avLst>
          </a:prstGeom>
          <a:solidFill>
            <a:srgbClr val="6090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10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C65ADF8-DF5B-7D6C-DBBB-E3AB1850D177}"/>
              </a:ext>
            </a:extLst>
          </p:cNvPr>
          <p:cNvSpPr/>
          <p:nvPr/>
        </p:nvSpPr>
        <p:spPr>
          <a:xfrm rot="10800000" flipV="1">
            <a:off x="10573337" y="5827991"/>
            <a:ext cx="1350518" cy="303219"/>
          </a:xfrm>
          <a:prstGeom prst="roundRect">
            <a:avLst>
              <a:gd name="adj" fmla="val 50000"/>
            </a:avLst>
          </a:prstGeom>
          <a:solidFill>
            <a:srgbClr val="6090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7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latinLnBrk="0">
              <a:defRPr/>
            </a:pPr>
            <a:r>
              <a:rPr lang="en-US" altLang="ko-KR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5.</a:t>
            </a:r>
            <a:r>
              <a:rPr lang="ko-KR" altLang="en-US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데모 계획</a:t>
            </a:r>
            <a:r>
              <a:rPr lang="en-US" altLang="ko-KR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</a:t>
            </a:r>
            <a:endParaRPr lang="ko-KR" altLang="en-US" sz="3500" b="1" dirty="0">
              <a:solidFill>
                <a:srgbClr val="F9F6E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41122" y="2265058"/>
            <a:ext cx="10617658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lcd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통해 집 안의 온도와 습도 상태를 가시적으로 표현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가습기가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on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되어있는 상태에서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습도가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초과하면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자동으로 가습기를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off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해 줌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41122" y="1465771"/>
            <a:ext cx="2743036" cy="520349"/>
          </a:xfrm>
          <a:prstGeom prst="roundRect">
            <a:avLst>
              <a:gd name="adj" fmla="val 50000"/>
            </a:avLst>
          </a:prstGeom>
          <a:solidFill>
            <a:srgbClr val="D9C28F"/>
          </a:solidFill>
          <a:ln w="50800" cmpd="sng">
            <a:solidFill>
              <a:srgbClr val="6351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300" b="1" dirty="0">
                <a:solidFill>
                  <a:srgbClr val="635151"/>
                </a:solidFill>
              </a:rPr>
              <a:t>습도 변화 시</a:t>
            </a:r>
            <a:endParaRPr lang="en-US" altLang="ko-KR" sz="2300" b="1" dirty="0">
              <a:solidFill>
                <a:srgbClr val="635151"/>
              </a:solidFill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FC1712D0-EF7F-2B29-09D5-0C07806D8D12}"/>
              </a:ext>
            </a:extLst>
          </p:cNvPr>
          <p:cNvSpPr/>
          <p:nvPr/>
        </p:nvSpPr>
        <p:spPr>
          <a:xfrm>
            <a:off x="541122" y="4097900"/>
            <a:ext cx="2743036" cy="520349"/>
          </a:xfrm>
          <a:prstGeom prst="roundRect">
            <a:avLst>
              <a:gd name="adj" fmla="val 50000"/>
            </a:avLst>
          </a:prstGeom>
          <a:solidFill>
            <a:srgbClr val="D9C28F"/>
          </a:solidFill>
          <a:ln w="50800" cmpd="sng">
            <a:solidFill>
              <a:srgbClr val="6351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300" b="1" dirty="0">
                <a:solidFill>
                  <a:srgbClr val="635151"/>
                </a:solidFill>
              </a:rPr>
              <a:t>자연광 변화 시</a:t>
            </a:r>
            <a:endParaRPr lang="en-US" altLang="ko-KR" sz="2300" b="1" dirty="0">
              <a:solidFill>
                <a:srgbClr val="63515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4C3FD3-909E-7816-2CBF-B8A07DF279D5}"/>
              </a:ext>
            </a:extLst>
          </p:cNvPr>
          <p:cNvSpPr/>
          <p:nvPr/>
        </p:nvSpPr>
        <p:spPr>
          <a:xfrm>
            <a:off x="541122" y="5033267"/>
            <a:ext cx="10617658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조명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(led)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on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해 놓은 상태에서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자연광을 </a:t>
            </a:r>
            <a:r>
              <a:rPr lang="ko-KR" altLang="en-US" sz="2000" b="1">
                <a:solidFill>
                  <a:prstClr val="black">
                    <a:lumMod val="75000"/>
                    <a:lumOff val="25000"/>
                  </a:prstClr>
                </a:solidFill>
              </a:rPr>
              <a:t>대신하여 밝은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빛을 비추었을 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일정한 기준을 초과한다면 자동으로 조명을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off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 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추가적으로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사용자의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통해서도 전등을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on/off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2279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E9A17F-C8D9-ACF9-2EE2-0CED8DCF82AC}"/>
              </a:ext>
            </a:extLst>
          </p:cNvPr>
          <p:cNvSpPr/>
          <p:nvPr/>
        </p:nvSpPr>
        <p:spPr>
          <a:xfrm>
            <a:off x="0" y="0"/>
            <a:ext cx="12192000" cy="678873"/>
          </a:xfrm>
          <a:prstGeom prst="rect">
            <a:avLst/>
          </a:prstGeom>
          <a:solidFill>
            <a:srgbClr val="80B184"/>
          </a:solidFill>
          <a:ln>
            <a:noFill/>
          </a:ln>
          <a:effectLst>
            <a:outerShdw dist="12700" dir="5400000" algn="t" rotWithShape="0">
              <a:srgbClr val="618F6A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1" u="none" strike="noStrike" kern="0" cap="none" spc="0" normalizeH="0" baseline="0" noProof="0" dirty="0">
                <a:ln w="9525">
                  <a:noFill/>
                </a:ln>
                <a:solidFill>
                  <a:srgbClr val="F9F6E7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5.</a:t>
            </a:r>
            <a:r>
              <a:rPr kumimoji="0" lang="ko-KR" altLang="en-US" sz="3500" b="1" u="none" strike="noStrike" kern="0" cap="none" spc="0" normalizeH="0" baseline="0" noProof="0" dirty="0">
                <a:ln w="9525">
                  <a:noFill/>
                </a:ln>
                <a:solidFill>
                  <a:srgbClr val="F9F6E7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데모 계획</a:t>
            </a:r>
            <a:r>
              <a:rPr kumimoji="0" lang="en-US" altLang="ko-KR" sz="3500" b="1" u="none" strike="noStrike" kern="0" cap="none" spc="0" normalizeH="0" baseline="0" noProof="0" dirty="0">
                <a:ln w="9525">
                  <a:noFill/>
                </a:ln>
                <a:solidFill>
                  <a:srgbClr val="F9F6E7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(</a:t>
            </a:r>
            <a:r>
              <a:rPr lang="en-US" altLang="ko-KR" sz="3500" b="1" kern="0" dirty="0">
                <a:ln w="9525">
                  <a:noFill/>
                </a:ln>
                <a:solidFill>
                  <a:srgbClr val="F9F6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kumimoji="0" lang="en-US" altLang="ko-KR" sz="3500" b="1" u="none" strike="noStrike" kern="0" cap="none" spc="0" normalizeH="0" baseline="0" noProof="0" dirty="0">
                <a:ln w="9525">
                  <a:noFill/>
                </a:ln>
                <a:solidFill>
                  <a:srgbClr val="F9F6E7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</a:t>
            </a:r>
            <a:endParaRPr kumimoji="0" lang="ko-KR" altLang="en-US" sz="3500" b="1" u="none" strike="noStrike" kern="1200" cap="none" spc="0" normalizeH="0" baseline="0" noProof="0" dirty="0">
              <a:ln>
                <a:noFill/>
              </a:ln>
              <a:solidFill>
                <a:srgbClr val="F9F6E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41122" y="2265058"/>
            <a:ext cx="1061765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불꽃감지센서를 통해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화재 상황이 감지되면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부저를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울려준다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추가적으로 사용자 휴대폰의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app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을 통해 알림을 준다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41122" y="1465771"/>
            <a:ext cx="2743036" cy="520349"/>
          </a:xfrm>
          <a:prstGeom prst="roundRect">
            <a:avLst>
              <a:gd name="adj" fmla="val 50000"/>
            </a:avLst>
          </a:prstGeom>
          <a:solidFill>
            <a:srgbClr val="D9C28F"/>
          </a:solidFill>
          <a:ln w="50800" cmpd="sng">
            <a:solidFill>
              <a:srgbClr val="6351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b="1" dirty="0">
                <a:solidFill>
                  <a:srgbClr val="635151"/>
                </a:solidFill>
                <a:latin typeface="맑은 고딕" panose="020F0502020204030204"/>
                <a:ea typeface="맑은 고딕" panose="020B0503020000020004" pitchFamily="34" charset="-127"/>
              </a:rPr>
              <a:t>화재 발생 시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srgbClr val="63515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FC1712D0-EF7F-2B29-09D5-0C07806D8D12}"/>
              </a:ext>
            </a:extLst>
          </p:cNvPr>
          <p:cNvSpPr/>
          <p:nvPr/>
        </p:nvSpPr>
        <p:spPr>
          <a:xfrm>
            <a:off x="541122" y="4082402"/>
            <a:ext cx="2743036" cy="520349"/>
          </a:xfrm>
          <a:prstGeom prst="roundRect">
            <a:avLst>
              <a:gd name="adj" fmla="val 50000"/>
            </a:avLst>
          </a:prstGeom>
          <a:solidFill>
            <a:srgbClr val="D9C28F"/>
          </a:solidFill>
          <a:ln w="50800" cmpd="sng">
            <a:solidFill>
              <a:srgbClr val="6351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b="1" dirty="0">
                <a:solidFill>
                  <a:srgbClr val="635151"/>
                </a:solidFill>
                <a:latin typeface="맑은 고딕" panose="020F0502020204030204"/>
                <a:ea typeface="맑은 고딕" panose="020B0503020000020004" pitchFamily="34" charset="-127"/>
              </a:rPr>
              <a:t>침입자 인식 시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srgbClr val="63515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4C3FD3-909E-7816-2CBF-B8A07DF279D5}"/>
              </a:ext>
            </a:extLst>
          </p:cNvPr>
          <p:cNvSpPr/>
          <p:nvPr/>
        </p:nvSpPr>
        <p:spPr>
          <a:xfrm>
            <a:off x="541122" y="5033267"/>
            <a:ext cx="1061765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일정 이상의 데시벨이 울리거나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적외선에 사람의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움직임이 포착된다면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사용자의 휴대폰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app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을 통해 알림을 준다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87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09700" y="0"/>
            <a:ext cx="10782300" cy="3705225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562225" y="0"/>
            <a:ext cx="2695575" cy="6858000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2505075"/>
            <a:ext cx="11896725" cy="4352925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572250" y="0"/>
            <a:ext cx="2695575" cy="6858000"/>
          </a:xfrm>
          <a:prstGeom prst="line">
            <a:avLst/>
          </a:prstGeom>
          <a:ln>
            <a:solidFill>
              <a:srgbClr val="D3E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1583130" y="2844224"/>
            <a:ext cx="8730464" cy="1169551"/>
          </a:xfrm>
          <a:prstGeom prst="rect">
            <a:avLst/>
          </a:prstGeom>
          <a:solidFill>
            <a:srgbClr val="F9F6E7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0" b="1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85B88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kumimoji="0" lang="en-US" altLang="ko-KR" sz="7000" b="1" i="0" u="none" strike="noStrike" kern="0" cap="none" spc="0" normalizeH="0" baseline="0" noProof="0" dirty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85B889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1256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405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권지수</cp:lastModifiedBy>
  <cp:revision>5</cp:revision>
  <dcterms:created xsi:type="dcterms:W3CDTF">2022-06-29T03:42:00Z</dcterms:created>
  <dcterms:modified xsi:type="dcterms:W3CDTF">2023-04-13T14:12:33Z</dcterms:modified>
</cp:coreProperties>
</file>