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sldIdLst>
    <p:sldId id="258" r:id="rId3"/>
    <p:sldId id="259" r:id="rId4"/>
    <p:sldId id="260" r:id="rId5"/>
    <p:sldId id="267" r:id="rId6"/>
    <p:sldId id="261" r:id="rId7"/>
    <p:sldId id="262" r:id="rId8"/>
    <p:sldId id="271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35626" autoAdjust="0"/>
    <p:restoredTop sz="95747"/>
  </p:normalViewPr>
  <p:slideViewPr>
    <p:cSldViewPr snapToGrid="0">
      <p:cViewPr varScale="1">
        <p:scale>
          <a:sx n="100" d="100"/>
          <a:sy n="100" d="100"/>
        </p:scale>
        <p:origin x="-200" y="96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2023. 6. 1.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63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2023. 6. 1.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29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2023. 6. 1.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74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2023. 6. 1.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38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2023. 6. 1.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90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2023. 6. 1.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8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2023. 6. 1.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86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2023. 6. 1.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51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2023. 6. 1.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69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2023. 6. 1.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41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2023. 6. 1.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2059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2023. 6. 1.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14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15.png"  /><Relationship Id="rId11" Type="http://schemas.openxmlformats.org/officeDocument/2006/relationships/image" Target="../media/image16.png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Relationship Id="rId8" Type="http://schemas.openxmlformats.org/officeDocument/2006/relationships/image" Target="../media/image13.png"  /><Relationship Id="rId9" Type="http://schemas.openxmlformats.org/officeDocument/2006/relationships/image" Target="../media/image1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29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8B3DA9E-A403-BD24-6A6E-A0F27273021A}"/>
              </a:ext>
            </a:extLst>
          </p:cNvPr>
          <p:cNvSpPr txBox="1"/>
          <p:nvPr/>
        </p:nvSpPr>
        <p:spPr>
          <a:xfrm>
            <a:off x="2329192" y="1281676"/>
            <a:ext cx="737244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0" i="1" kern="0" dirty="0">
                <a:ln w="12700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Home</a:t>
            </a:r>
            <a:r>
              <a:rPr lang="ko-KR" altLang="en-US" sz="10000" i="1" kern="0" dirty="0">
                <a:ln w="12700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10000" i="1" kern="0" dirty="0">
                <a:ln w="12700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care </a:t>
            </a:r>
          </a:p>
          <a:p>
            <a:pPr algn="ctr" latinLnBrk="0">
              <a:defRPr/>
            </a:pPr>
            <a:r>
              <a:rPr lang="en-US" altLang="ko-KR" sz="10000" i="1" kern="0" dirty="0">
                <a:ln w="12700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System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5792F53-C338-9805-2C58-88D3AB59A7B4}"/>
              </a:ext>
            </a:extLst>
          </p:cNvPr>
          <p:cNvGrpSpPr/>
          <p:nvPr/>
        </p:nvGrpSpPr>
        <p:grpSpPr>
          <a:xfrm>
            <a:off x="1909065" y="677437"/>
            <a:ext cx="420127" cy="1390845"/>
            <a:chOff x="5045572" y="2083821"/>
            <a:chExt cx="420127" cy="1390845"/>
          </a:xfrm>
        </p:grpSpPr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1B0C861D-167B-FDE4-9EA7-A2A7209ACB5F}"/>
                </a:ext>
              </a:extLst>
            </p:cNvPr>
            <p:cNvSpPr/>
            <p:nvPr/>
          </p:nvSpPr>
          <p:spPr>
            <a:xfrm rot="7418552">
              <a:off x="4594019" y="2742688"/>
              <a:ext cx="1183531" cy="280425"/>
            </a:xfrm>
            <a:prstGeom prst="triangle">
              <a:avLst>
                <a:gd name="adj" fmla="val 39503"/>
              </a:avLst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ED3ED5CF-2CD1-9CDF-685D-30CD3ED9519C}"/>
                </a:ext>
              </a:extLst>
            </p:cNvPr>
            <p:cNvSpPr/>
            <p:nvPr/>
          </p:nvSpPr>
          <p:spPr>
            <a:xfrm rot="7418552">
              <a:off x="4733722" y="2535373"/>
              <a:ext cx="1183530" cy="280425"/>
            </a:xfrm>
            <a:custGeom>
              <a:avLst/>
              <a:gdLst>
                <a:gd name="connsiteX0" fmla="*/ 0 w 1183530"/>
                <a:gd name="connsiteY0" fmla="*/ 280425 h 280425"/>
                <a:gd name="connsiteX1" fmla="*/ 721149 w 1183530"/>
                <a:gd name="connsiteY1" fmla="*/ 0 h 280425"/>
                <a:gd name="connsiteX2" fmla="*/ 730346 w 1183530"/>
                <a:gd name="connsiteY2" fmla="*/ 5578 h 280425"/>
                <a:gd name="connsiteX3" fmla="*/ 714402 w 1183530"/>
                <a:gd name="connsiteY3" fmla="*/ 2804 h 280425"/>
                <a:gd name="connsiteX4" fmla="*/ 1080049 w 1183530"/>
                <a:gd name="connsiteY4" fmla="*/ 271552 h 280425"/>
                <a:gd name="connsiteX5" fmla="*/ 1177976 w 1183530"/>
                <a:gd name="connsiteY5" fmla="*/ 277056 h 280425"/>
                <a:gd name="connsiteX6" fmla="*/ 1183530 w 1183530"/>
                <a:gd name="connsiteY6" fmla="*/ 280425 h 280425"/>
                <a:gd name="connsiteX7" fmla="*/ 0 w 1183530"/>
                <a:gd name="connsiteY7" fmla="*/ 280425 h 28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3530" h="280425">
                  <a:moveTo>
                    <a:pt x="0" y="280425"/>
                  </a:moveTo>
                  <a:lnTo>
                    <a:pt x="721149" y="0"/>
                  </a:lnTo>
                  <a:lnTo>
                    <a:pt x="730346" y="5578"/>
                  </a:lnTo>
                  <a:lnTo>
                    <a:pt x="714402" y="2804"/>
                  </a:lnTo>
                  <a:cubicBezTo>
                    <a:pt x="787454" y="144721"/>
                    <a:pt x="922796" y="244196"/>
                    <a:pt x="1080049" y="271552"/>
                  </a:cubicBezTo>
                  <a:lnTo>
                    <a:pt x="1177976" y="277056"/>
                  </a:lnTo>
                  <a:lnTo>
                    <a:pt x="1183530" y="280425"/>
                  </a:lnTo>
                  <a:lnTo>
                    <a:pt x="0" y="280425"/>
                  </a:lnTo>
                  <a:close/>
                </a:path>
              </a:pathLst>
            </a:cu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사다리꼴 2">
            <a:extLst>
              <a:ext uri="{FF2B5EF4-FFF2-40B4-BE49-F238E27FC236}">
                <a16:creationId xmlns:a16="http://schemas.microsoft.com/office/drawing/2014/main" id="{A6983D5F-001C-C26B-7B89-3941E577DC66}"/>
              </a:ext>
            </a:extLst>
          </p:cNvPr>
          <p:cNvSpPr/>
          <p:nvPr/>
        </p:nvSpPr>
        <p:spPr>
          <a:xfrm>
            <a:off x="2723845" y="4549422"/>
            <a:ext cx="6365004" cy="910883"/>
          </a:xfrm>
          <a:prstGeom prst="trapezoid">
            <a:avLst>
              <a:gd name="adj" fmla="val 67321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sz="2500" i="1" kern="0" dirty="0" err="1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김우주</a:t>
            </a:r>
            <a:r>
              <a:rPr lang="ko-KR" altLang="en-US" sz="25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권지수 양유진 </a:t>
            </a:r>
            <a:r>
              <a:rPr lang="ko-KR" altLang="en-US" sz="2500" i="1" kern="0" dirty="0" err="1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진나은</a:t>
            </a:r>
            <a:endParaRPr lang="en-US" altLang="ko-KR" sz="2500" i="1" kern="0" dirty="0">
              <a:ln w="9525">
                <a:noFill/>
              </a:ln>
              <a:solidFill>
                <a:prstClr val="white">
                  <a:lumMod val="9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07E326-BD9A-42DE-4599-C24EAB3B44D6}"/>
              </a:ext>
            </a:extLst>
          </p:cNvPr>
          <p:cNvSpPr txBox="1"/>
          <p:nvPr/>
        </p:nvSpPr>
        <p:spPr>
          <a:xfrm>
            <a:off x="10810754" y="47456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66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29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24EDA5-0590-FF75-ED2A-6F8685170F7D}"/>
              </a:ext>
            </a:extLst>
          </p:cNvPr>
          <p:cNvSpPr txBox="1"/>
          <p:nvPr/>
        </p:nvSpPr>
        <p:spPr>
          <a:xfrm>
            <a:off x="91843" y="343572"/>
            <a:ext cx="16056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2400" b="1" i="1" kern="0" dirty="0">
                <a:ln w="12700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목차</a:t>
            </a:r>
            <a:endParaRPr lang="en-US" altLang="ko-KR" sz="2400" b="1" i="1" kern="0" dirty="0">
              <a:ln w="12700"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5792F53-C338-9805-2C58-88D3AB59A7B4}"/>
              </a:ext>
            </a:extLst>
          </p:cNvPr>
          <p:cNvGrpSpPr/>
          <p:nvPr/>
        </p:nvGrpSpPr>
        <p:grpSpPr>
          <a:xfrm>
            <a:off x="1048178" y="343572"/>
            <a:ext cx="262234" cy="868135"/>
            <a:chOff x="5045572" y="2083821"/>
            <a:chExt cx="420127" cy="1390845"/>
          </a:xfrm>
        </p:grpSpPr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1B0C861D-167B-FDE4-9EA7-A2A7209ACB5F}"/>
                </a:ext>
              </a:extLst>
            </p:cNvPr>
            <p:cNvSpPr/>
            <p:nvPr/>
          </p:nvSpPr>
          <p:spPr>
            <a:xfrm rot="7418552">
              <a:off x="4594019" y="2742688"/>
              <a:ext cx="1183531" cy="280425"/>
            </a:xfrm>
            <a:prstGeom prst="triangle">
              <a:avLst>
                <a:gd name="adj" fmla="val 39503"/>
              </a:avLst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ED3ED5CF-2CD1-9CDF-685D-30CD3ED9519C}"/>
                </a:ext>
              </a:extLst>
            </p:cNvPr>
            <p:cNvSpPr/>
            <p:nvPr/>
          </p:nvSpPr>
          <p:spPr>
            <a:xfrm rot="7418552">
              <a:off x="4733722" y="2535373"/>
              <a:ext cx="1183530" cy="280425"/>
            </a:xfrm>
            <a:custGeom>
              <a:avLst/>
              <a:gdLst>
                <a:gd name="connsiteX0" fmla="*/ 0 w 1183530"/>
                <a:gd name="connsiteY0" fmla="*/ 280425 h 280425"/>
                <a:gd name="connsiteX1" fmla="*/ 721149 w 1183530"/>
                <a:gd name="connsiteY1" fmla="*/ 0 h 280425"/>
                <a:gd name="connsiteX2" fmla="*/ 730346 w 1183530"/>
                <a:gd name="connsiteY2" fmla="*/ 5578 h 280425"/>
                <a:gd name="connsiteX3" fmla="*/ 714402 w 1183530"/>
                <a:gd name="connsiteY3" fmla="*/ 2804 h 280425"/>
                <a:gd name="connsiteX4" fmla="*/ 1080049 w 1183530"/>
                <a:gd name="connsiteY4" fmla="*/ 271552 h 280425"/>
                <a:gd name="connsiteX5" fmla="*/ 1177976 w 1183530"/>
                <a:gd name="connsiteY5" fmla="*/ 277056 h 280425"/>
                <a:gd name="connsiteX6" fmla="*/ 1183530 w 1183530"/>
                <a:gd name="connsiteY6" fmla="*/ 280425 h 280425"/>
                <a:gd name="connsiteX7" fmla="*/ 0 w 1183530"/>
                <a:gd name="connsiteY7" fmla="*/ 280425 h 28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3530" h="280425">
                  <a:moveTo>
                    <a:pt x="0" y="280425"/>
                  </a:moveTo>
                  <a:lnTo>
                    <a:pt x="721149" y="0"/>
                  </a:lnTo>
                  <a:lnTo>
                    <a:pt x="730346" y="5578"/>
                  </a:lnTo>
                  <a:lnTo>
                    <a:pt x="714402" y="2804"/>
                  </a:lnTo>
                  <a:cubicBezTo>
                    <a:pt x="787454" y="144721"/>
                    <a:pt x="922796" y="244196"/>
                    <a:pt x="1080049" y="271552"/>
                  </a:cubicBezTo>
                  <a:lnTo>
                    <a:pt x="1177976" y="277056"/>
                  </a:lnTo>
                  <a:lnTo>
                    <a:pt x="1183530" y="280425"/>
                  </a:lnTo>
                  <a:lnTo>
                    <a:pt x="0" y="280425"/>
                  </a:lnTo>
                  <a:close/>
                </a:path>
              </a:pathLst>
            </a:cu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모서리가 둥근 직사각형 28">
            <a:extLst>
              <a:ext uri="{FF2B5EF4-FFF2-40B4-BE49-F238E27FC236}">
                <a16:creationId xmlns:a16="http://schemas.microsoft.com/office/drawing/2014/main" id="{7C230BE4-0411-4A35-43F0-3CE5EAC3798D}"/>
              </a:ext>
            </a:extLst>
          </p:cNvPr>
          <p:cNvSpPr/>
          <p:nvPr/>
        </p:nvSpPr>
        <p:spPr>
          <a:xfrm>
            <a:off x="1519560" y="1028563"/>
            <a:ext cx="4355191" cy="71197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03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29">
            <a:extLst>
              <a:ext uri="{FF2B5EF4-FFF2-40B4-BE49-F238E27FC236}">
                <a16:creationId xmlns:a16="http://schemas.microsoft.com/office/drawing/2014/main" id="{7BEBC302-9B8A-01C4-012F-34E6CC14F376}"/>
              </a:ext>
            </a:extLst>
          </p:cNvPr>
          <p:cNvSpPr/>
          <p:nvPr/>
        </p:nvSpPr>
        <p:spPr>
          <a:xfrm rot="16200000" flipH="1">
            <a:off x="1422465" y="1084511"/>
            <a:ext cx="711976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9A5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28D031-9451-7991-AE82-AEDCE6D321C0}"/>
              </a:ext>
            </a:extLst>
          </p:cNvPr>
          <p:cNvSpPr/>
          <p:nvPr/>
        </p:nvSpPr>
        <p:spPr>
          <a:xfrm>
            <a:off x="2325346" y="1106995"/>
            <a:ext cx="327696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목적 및 변경사항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B32AEB-65E6-9A56-85B2-6AE52277DCEF}"/>
              </a:ext>
            </a:extLst>
          </p:cNvPr>
          <p:cNvSpPr/>
          <p:nvPr/>
        </p:nvSpPr>
        <p:spPr>
          <a:xfrm>
            <a:off x="1617818" y="1234442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" name="모서리가 둥근 직사각형 28">
            <a:extLst>
              <a:ext uri="{FF2B5EF4-FFF2-40B4-BE49-F238E27FC236}">
                <a16:creationId xmlns:a16="http://schemas.microsoft.com/office/drawing/2014/main" id="{9931B766-EAD5-77EC-E57D-7CF55AB65740}"/>
              </a:ext>
            </a:extLst>
          </p:cNvPr>
          <p:cNvSpPr/>
          <p:nvPr/>
        </p:nvSpPr>
        <p:spPr>
          <a:xfrm>
            <a:off x="1519560" y="2106937"/>
            <a:ext cx="4355191" cy="71197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03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양쪽 모서리가 둥근 사각형 29">
            <a:extLst>
              <a:ext uri="{FF2B5EF4-FFF2-40B4-BE49-F238E27FC236}">
                <a16:creationId xmlns:a16="http://schemas.microsoft.com/office/drawing/2014/main" id="{4655A053-50D5-6B39-FD99-914CA711CAB7}"/>
              </a:ext>
            </a:extLst>
          </p:cNvPr>
          <p:cNvSpPr/>
          <p:nvPr/>
        </p:nvSpPr>
        <p:spPr>
          <a:xfrm rot="16200000" flipH="1">
            <a:off x="1407475" y="2161398"/>
            <a:ext cx="711976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9A5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E37E9AA-A3DF-2647-4111-7C32CDC2E294}"/>
              </a:ext>
            </a:extLst>
          </p:cNvPr>
          <p:cNvSpPr/>
          <p:nvPr/>
        </p:nvSpPr>
        <p:spPr>
          <a:xfrm>
            <a:off x="1617818" y="2312816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02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모서리가 둥근 직사각형 28">
            <a:extLst>
              <a:ext uri="{FF2B5EF4-FFF2-40B4-BE49-F238E27FC236}">
                <a16:creationId xmlns:a16="http://schemas.microsoft.com/office/drawing/2014/main" id="{0E814C6D-E8F0-5D6E-E79D-C33CA9E21C85}"/>
              </a:ext>
            </a:extLst>
          </p:cNvPr>
          <p:cNvSpPr/>
          <p:nvPr/>
        </p:nvSpPr>
        <p:spPr>
          <a:xfrm>
            <a:off x="1536770" y="3302649"/>
            <a:ext cx="4355191" cy="71197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03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9">
            <a:extLst>
              <a:ext uri="{FF2B5EF4-FFF2-40B4-BE49-F238E27FC236}">
                <a16:creationId xmlns:a16="http://schemas.microsoft.com/office/drawing/2014/main" id="{6FF3BACE-BDB4-4302-7D48-D60FA29496AD}"/>
              </a:ext>
            </a:extLst>
          </p:cNvPr>
          <p:cNvSpPr/>
          <p:nvPr/>
        </p:nvSpPr>
        <p:spPr>
          <a:xfrm rot="16200000" flipH="1">
            <a:off x="1424685" y="3357110"/>
            <a:ext cx="711976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9A5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B0015A-192A-8AA2-8FA0-DEC0EB0DA1A7}"/>
              </a:ext>
            </a:extLst>
          </p:cNvPr>
          <p:cNvSpPr/>
          <p:nvPr/>
        </p:nvSpPr>
        <p:spPr>
          <a:xfrm>
            <a:off x="2325930" y="3352588"/>
            <a:ext cx="327696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알고리즘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A15DC87-CF85-148B-9F95-EAE7C04D3EE1}"/>
              </a:ext>
            </a:extLst>
          </p:cNvPr>
          <p:cNvSpPr/>
          <p:nvPr/>
        </p:nvSpPr>
        <p:spPr>
          <a:xfrm>
            <a:off x="1635028" y="3508528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03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모서리가 둥근 직사각형 28">
            <a:extLst>
              <a:ext uri="{FF2B5EF4-FFF2-40B4-BE49-F238E27FC236}">
                <a16:creationId xmlns:a16="http://schemas.microsoft.com/office/drawing/2014/main" id="{F0C2B5AF-53F7-A7B7-B3F6-80EFDA521B64}"/>
              </a:ext>
            </a:extLst>
          </p:cNvPr>
          <p:cNvSpPr/>
          <p:nvPr/>
        </p:nvSpPr>
        <p:spPr>
          <a:xfrm>
            <a:off x="1519560" y="4507099"/>
            <a:ext cx="4355191" cy="71197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03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9">
            <a:extLst>
              <a:ext uri="{FF2B5EF4-FFF2-40B4-BE49-F238E27FC236}">
                <a16:creationId xmlns:a16="http://schemas.microsoft.com/office/drawing/2014/main" id="{C33A7526-2CD3-569A-AFD0-D2802D496663}"/>
              </a:ext>
            </a:extLst>
          </p:cNvPr>
          <p:cNvSpPr/>
          <p:nvPr/>
        </p:nvSpPr>
        <p:spPr>
          <a:xfrm rot="16200000" flipH="1">
            <a:off x="1407475" y="4561560"/>
            <a:ext cx="711976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9A5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CA0469-586D-5467-7313-570BFB0E478E}"/>
              </a:ext>
            </a:extLst>
          </p:cNvPr>
          <p:cNvSpPr/>
          <p:nvPr/>
        </p:nvSpPr>
        <p:spPr>
          <a:xfrm>
            <a:off x="2325349" y="4557038"/>
            <a:ext cx="327696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동작 시연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6E363E-4575-D6FE-1EEC-0E9290855E62}"/>
              </a:ext>
            </a:extLst>
          </p:cNvPr>
          <p:cNvSpPr/>
          <p:nvPr/>
        </p:nvSpPr>
        <p:spPr>
          <a:xfrm>
            <a:off x="1617818" y="4712978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04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모서리가 둥근 직사각형 28">
            <a:extLst>
              <a:ext uri="{FF2B5EF4-FFF2-40B4-BE49-F238E27FC236}">
                <a16:creationId xmlns:a16="http://schemas.microsoft.com/office/drawing/2014/main" id="{B30B2DE8-35BB-5ECE-FB1E-1B23C20E6000}"/>
              </a:ext>
            </a:extLst>
          </p:cNvPr>
          <p:cNvSpPr/>
          <p:nvPr/>
        </p:nvSpPr>
        <p:spPr>
          <a:xfrm>
            <a:off x="1573152" y="5699028"/>
            <a:ext cx="4355191" cy="71197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03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29">
            <a:extLst>
              <a:ext uri="{FF2B5EF4-FFF2-40B4-BE49-F238E27FC236}">
                <a16:creationId xmlns:a16="http://schemas.microsoft.com/office/drawing/2014/main" id="{5532B95D-A6FE-0852-F218-F12A92AE4397}"/>
              </a:ext>
            </a:extLst>
          </p:cNvPr>
          <p:cNvSpPr/>
          <p:nvPr/>
        </p:nvSpPr>
        <p:spPr>
          <a:xfrm rot="16200000" flipH="1">
            <a:off x="1476057" y="5753489"/>
            <a:ext cx="711976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9A5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42D9567-7DA6-95BD-904F-F963642A60E8}"/>
              </a:ext>
            </a:extLst>
          </p:cNvPr>
          <p:cNvSpPr/>
          <p:nvPr/>
        </p:nvSpPr>
        <p:spPr>
          <a:xfrm>
            <a:off x="2325348" y="5750081"/>
            <a:ext cx="327696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느낀 점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42E7EE-8EA2-458B-E32B-15A8D61FAAF9}"/>
              </a:ext>
            </a:extLst>
          </p:cNvPr>
          <p:cNvSpPr/>
          <p:nvPr/>
        </p:nvSpPr>
        <p:spPr>
          <a:xfrm>
            <a:off x="1671410" y="5904907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05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4784D13-573F-D00E-3F28-F24271BC6F3F}"/>
              </a:ext>
            </a:extLst>
          </p:cNvPr>
          <p:cNvSpPr/>
          <p:nvPr/>
        </p:nvSpPr>
        <p:spPr>
          <a:xfrm>
            <a:off x="2325347" y="2156876"/>
            <a:ext cx="327696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역할 분담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18565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6296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8200" y="244401"/>
            <a:ext cx="89924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xmlns:mc="http://schemas.openxmlformats.org/markup-compatibility/2006" xmlns:hp="http://schemas.haansoft.com/office/presentation/8.0" lang="en-US" altLang="ko-KR" sz="6600" kern="0" mc:Ignorable="hp" hp:hslEmbossed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Tmon몬소리 Black"/>
                <a:ea typeface="Tmon몬소리 Black"/>
              </a:rPr>
              <a:t>1</a:t>
            </a:r>
            <a:endParaRPr xmlns:mc="http://schemas.openxmlformats.org/markup-compatibility/2006" xmlns:hp="http://schemas.haansoft.com/office/presentation/8.0" lang="en-US" altLang="ko-KR" sz="6600" kern="0" mc:Ignorable="hp" hp:hslEmbossed="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285750" y="244401"/>
            <a:ext cx="11906250" cy="6610350"/>
            <a:chOff x="266700" y="9179"/>
            <a:chExt cx="11906250" cy="6610350"/>
          </a:xfrm>
        </p:grpSpPr>
        <p:sp>
          <p:nvSpPr>
            <p:cNvPr id="4" name="자유형: 도형 3"/>
            <p:cNvSpPr/>
            <p:nvPr/>
          </p:nvSpPr>
          <p:spPr>
            <a:xfrm flipH="1">
              <a:off x="266700" y="9179"/>
              <a:ext cx="11906250" cy="6610350"/>
            </a:xfrm>
            <a:custGeom>
              <a:avLst/>
              <a:gdLst>
                <a:gd name="connsiteX0" fmla="*/ 11132709 w 11906250"/>
                <a:gd name="connsiteY0" fmla="*/ 0 h 6610350"/>
                <a:gd name="connsiteX1" fmla="*/ 0 w 11906250"/>
                <a:gd name="connsiteY1" fmla="*/ 0 h 6610350"/>
                <a:gd name="connsiteX2" fmla="*/ 0 w 11906250"/>
                <a:gd name="connsiteY2" fmla="*/ 6610350 h 6610350"/>
                <a:gd name="connsiteX3" fmla="*/ 11906250 w 11906250"/>
                <a:gd name="connsiteY3" fmla="*/ 6610350 h 6610350"/>
                <a:gd name="connsiteX4" fmla="*/ 11906250 w 11906250"/>
                <a:gd name="connsiteY4" fmla="*/ 1133638 h 66103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6250" h="6610350">
                  <a:moveTo>
                    <a:pt x="11132709" y="0"/>
                  </a:moveTo>
                  <a:lnTo>
                    <a:pt x="0" y="0"/>
                  </a:lnTo>
                  <a:lnTo>
                    <a:pt x="0" y="6610350"/>
                  </a:lnTo>
                  <a:lnTo>
                    <a:pt x="11906250" y="6610350"/>
                  </a:lnTo>
                  <a:lnTo>
                    <a:pt x="11906250" y="11336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t">
              <a:noAutofit/>
            </a:bodyPr>
            <a:lstStyle/>
            <a:p>
              <a:pPr marL="895350" lvl="0">
                <a:lnSpc>
                  <a:spcPct val="150000"/>
                </a:lnSpc>
                <a:defRPr/>
              </a:pPr>
              <a:r>
                <a:rPr lang="ko-KR" altLang="en-US" sz="2400" b="1" i="1" kern="0">
                  <a:solidFill>
                    <a:srgbClr val="60398c"/>
                  </a:solidFill>
                  <a:latin typeface="Tmon몬소리 Black"/>
                  <a:ea typeface="Tmon몬소리 Black"/>
                </a:rPr>
                <a:t>프로젝트 목적</a:t>
              </a:r>
              <a:r>
                <a:rPr lang="en-US" altLang="ko-KR" sz="2400" b="1" i="1" kern="0">
                  <a:solidFill>
                    <a:srgbClr val="60398c"/>
                  </a:solidFill>
                  <a:latin typeface="Tmon몬소리 Black"/>
                  <a:ea typeface="Tmon몬소리 Black"/>
                </a:rPr>
                <a:t> </a:t>
              </a:r>
              <a:r>
                <a:rPr lang="ko-KR" altLang="en-US" sz="2400" b="1" i="1" kern="0">
                  <a:solidFill>
                    <a:srgbClr val="60398c"/>
                  </a:solidFill>
                  <a:latin typeface="Tmon몬소리 Black"/>
                  <a:ea typeface="Tmon몬소리 Black"/>
                </a:rPr>
                <a:t>및 변경사항</a:t>
              </a:r>
              <a:r>
                <a:rPr lang="en-US" altLang="ko-KR" sz="2400" b="1" i="1" kern="0">
                  <a:solidFill>
                    <a:srgbClr val="60398c"/>
                  </a:solidFill>
                  <a:latin typeface="Tmon몬소리 Black"/>
                  <a:ea typeface="Tmon몬소리 Black"/>
                </a:rPr>
                <a:t> </a:t>
              </a:r>
              <a:endParaRPr lang="ko-KR" altLang="en-US" sz="2000" b="1">
                <a:solidFill>
                  <a:srgbClr val="60398c"/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 rot="0">
              <a:off x="542297" y="154600"/>
              <a:ext cx="301080" cy="1217082"/>
              <a:chOff x="542297" y="154600"/>
              <a:chExt cx="301080" cy="1217082"/>
            </a:xfrm>
          </p:grpSpPr>
          <p:sp>
            <p:nvSpPr>
              <p:cNvPr id="21" name="이등변 삼각형 20"/>
              <p:cNvSpPr/>
              <p:nvPr/>
            </p:nvSpPr>
            <p:spPr>
              <a:xfrm rot="7418552">
                <a:off x="90744" y="639704"/>
                <a:ext cx="1183531" cy="280425"/>
              </a:xfrm>
              <a:prstGeom prst="triangle">
                <a:avLst>
                  <a:gd name="adj" fmla="val 39503"/>
                </a:avLst>
              </a:pr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/>
              <p:cNvSpPr/>
              <p:nvPr/>
            </p:nvSpPr>
            <p:spPr>
              <a:xfrm rot="7418552">
                <a:off x="111400" y="606152"/>
                <a:ext cx="1183530" cy="280425"/>
              </a:xfrm>
              <a:custGeom>
                <a:avLst/>
                <a:gdLst>
                  <a:gd name="connsiteX0" fmla="*/ 0 w 1183530"/>
                  <a:gd name="connsiteY0" fmla="*/ 280425 h 280425"/>
                  <a:gd name="connsiteX1" fmla="*/ 721149 w 1183530"/>
                  <a:gd name="connsiteY1" fmla="*/ 0 h 280425"/>
                  <a:gd name="connsiteX2" fmla="*/ 730346 w 1183530"/>
                  <a:gd name="connsiteY2" fmla="*/ 5578 h 280425"/>
                  <a:gd name="connsiteX3" fmla="*/ 714402 w 1183530"/>
                  <a:gd name="connsiteY3" fmla="*/ 2804 h 280425"/>
                  <a:gd name="connsiteX4" fmla="*/ 1080049 w 1183530"/>
                  <a:gd name="connsiteY4" fmla="*/ 271552 h 280425"/>
                  <a:gd name="connsiteX5" fmla="*/ 1177976 w 1183530"/>
                  <a:gd name="connsiteY5" fmla="*/ 277056 h 280425"/>
                  <a:gd name="connsiteX6" fmla="*/ 1183530 w 1183530"/>
                  <a:gd name="connsiteY6" fmla="*/ 280425 h 280425"/>
                  <a:gd name="connsiteX7" fmla="*/ 0 w 1183530"/>
                  <a:gd name="connsiteY7" fmla="*/ 280425 h 2804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3530" h="280425">
                    <a:moveTo>
                      <a:pt x="0" y="280425"/>
                    </a:moveTo>
                    <a:lnTo>
                      <a:pt x="721149" y="0"/>
                    </a:lnTo>
                    <a:lnTo>
                      <a:pt x="730346" y="5578"/>
                    </a:lnTo>
                    <a:lnTo>
                      <a:pt x="714402" y="2804"/>
                    </a:lnTo>
                    <a:cubicBezTo>
                      <a:pt x="787454" y="144721"/>
                      <a:pt x="922796" y="244196"/>
                      <a:pt x="1080049" y="271552"/>
                    </a:cubicBezTo>
                    <a:lnTo>
                      <a:pt x="1177976" y="277056"/>
                    </a:lnTo>
                    <a:lnTo>
                      <a:pt x="1183530" y="280425"/>
                    </a:lnTo>
                    <a:lnTo>
                      <a:pt x="0" y="280425"/>
                    </a:lnTo>
                    <a:close/>
                  </a:path>
                </a:pathLst>
              </a:custGeom>
              <a:solidFill>
                <a:srgbClr val="6039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9" name="직사각형 8"/>
          <p:cNvSpPr/>
          <p:nvPr/>
        </p:nvSpPr>
        <p:spPr>
          <a:xfrm>
            <a:off x="1363466" y="2170392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01</a:t>
            </a: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63466" y="3643538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01</a:t>
            </a: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35106" y="2170392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01</a:t>
            </a: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35106" y="3643538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01</a:t>
            </a: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295547" y="1920852"/>
            <a:ext cx="9192992" cy="145867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 b="1">
                <a:solidFill>
                  <a:prstClr val="white"/>
                </a:solidFill>
              </a:rPr>
              <a:t>1.</a:t>
            </a:r>
            <a:r>
              <a:rPr lang="ko-KR" altLang="en-US" sz="2500" b="1">
                <a:solidFill>
                  <a:prstClr val="white"/>
                </a:solidFill>
              </a:rPr>
              <a:t> 안전성  </a:t>
            </a:r>
            <a:r>
              <a:rPr lang="en-US" altLang="ko-KR" sz="2500" b="1">
                <a:solidFill>
                  <a:prstClr val="white"/>
                </a:solidFill>
              </a:rPr>
              <a:t>2.</a:t>
            </a:r>
            <a:r>
              <a:rPr lang="ko-KR" altLang="en-US" sz="2500" b="1">
                <a:solidFill>
                  <a:prstClr val="white"/>
                </a:solidFill>
              </a:rPr>
              <a:t> 전기 비용 절약  </a:t>
            </a:r>
            <a:r>
              <a:rPr lang="en-US" altLang="ko-KR" sz="2500" b="1">
                <a:solidFill>
                  <a:prstClr val="white"/>
                </a:solidFill>
              </a:rPr>
              <a:t>3.</a:t>
            </a:r>
            <a:r>
              <a:rPr lang="ko-KR" altLang="en-US" sz="2500" b="1">
                <a:solidFill>
                  <a:prstClr val="white"/>
                </a:solidFill>
              </a:rPr>
              <a:t>편리성</a:t>
            </a:r>
            <a:endParaRPr lang="ko-KR" altLang="en-US" sz="2500" b="1">
              <a:solidFill>
                <a:prstClr val="white"/>
              </a:solidFill>
            </a:endParaRPr>
          </a:p>
        </p:txBody>
      </p:sp>
      <p:sp>
        <p:nvSpPr>
          <p:cNvPr id="30" name="모서리가 둥근 직사각형 46"/>
          <p:cNvSpPr/>
          <p:nvPr/>
        </p:nvSpPr>
        <p:spPr>
          <a:xfrm>
            <a:off x="1295547" y="1325904"/>
            <a:ext cx="2548777" cy="452024"/>
          </a:xfrm>
          <a:prstGeom prst="roundRect">
            <a:avLst>
              <a:gd name="adj" fmla="val 50000"/>
            </a:avLst>
          </a:prstGeom>
          <a:solidFill>
            <a:srgbClr val="53585b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lvl="0" algn="ctr">
              <a:defRPr/>
            </a:pPr>
            <a:r>
              <a:rPr lang="ko-KR" altLang="en-US" sz="2500" b="1">
                <a:solidFill>
                  <a:prstClr val="white"/>
                </a:solidFill>
              </a:rPr>
              <a:t>프로젝트 목적</a:t>
            </a:r>
            <a:endParaRPr lang="en-US" altLang="ko-KR" sz="2500" b="1">
              <a:solidFill>
                <a:prstClr val="white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295547" y="4389425"/>
            <a:ext cx="9192992" cy="2220923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lvl="0" indent="-342900">
              <a:buAutoNum type="arabicPeriod"/>
              <a:defRPr/>
            </a:pPr>
            <a:endParaRPr lang="en-US" altLang="ko-KR" sz="2200" b="1">
              <a:solidFill>
                <a:prstClr val="white"/>
              </a:solidFill>
            </a:endParaRPr>
          </a:p>
          <a:p>
            <a:pPr marL="342900" lvl="0" indent="-342900">
              <a:buAutoNum type="arabicPeriod"/>
              <a:defRPr/>
            </a:pPr>
            <a:r>
              <a:rPr lang="ko-KR" altLang="en-US" sz="2200" b="1">
                <a:solidFill>
                  <a:prstClr val="white"/>
                </a:solidFill>
              </a:rPr>
              <a:t>부저의 제거</a:t>
            </a:r>
            <a:endParaRPr lang="ko-KR" altLang="en-US" sz="2200" b="1">
              <a:solidFill>
                <a:prstClr val="white"/>
              </a:solidFill>
            </a:endParaRPr>
          </a:p>
          <a:p>
            <a:pPr marL="342900" lvl="0" indent="-342900">
              <a:buAutoNum type="arabicPeriod"/>
              <a:defRPr/>
            </a:pPr>
            <a:endParaRPr lang="en-US" altLang="ko-KR" sz="2200" b="1">
              <a:solidFill>
                <a:prstClr val="white"/>
              </a:solidFill>
            </a:endParaRPr>
          </a:p>
          <a:p>
            <a:pPr marL="342900" lvl="0" indent="-342900">
              <a:buAutoNum type="arabicPeriod"/>
              <a:defRPr/>
            </a:pPr>
            <a:r>
              <a:rPr lang="ko-KR" altLang="en-US" sz="2200" b="1">
                <a:solidFill>
                  <a:prstClr val="white"/>
                </a:solidFill>
              </a:rPr>
              <a:t>가습기 </a:t>
            </a:r>
            <a:r>
              <a:rPr lang="en-US" altLang="ko-KR" sz="2200" b="1">
                <a:solidFill>
                  <a:prstClr val="white"/>
                </a:solidFill>
              </a:rPr>
              <a:t>on/off </a:t>
            </a:r>
            <a:r>
              <a:rPr lang="ko-KR" altLang="en-US" sz="2200" b="1">
                <a:solidFill>
                  <a:prstClr val="white"/>
                </a:solidFill>
              </a:rPr>
              <a:t>기능 제거</a:t>
            </a:r>
            <a:endParaRPr lang="ko-KR" altLang="en-US" sz="2200" b="1">
              <a:solidFill>
                <a:prstClr val="white"/>
              </a:solidFill>
            </a:endParaRPr>
          </a:p>
          <a:p>
            <a:pPr marL="342900" lvl="0" indent="-342900">
              <a:buAutoNum type="arabicPeriod"/>
              <a:defRPr/>
            </a:pPr>
            <a:endParaRPr lang="en-US" altLang="ko-KR" sz="2200" b="1">
              <a:solidFill>
                <a:prstClr val="white"/>
              </a:solidFill>
            </a:endParaRPr>
          </a:p>
          <a:p>
            <a:pPr marL="342900" lvl="0" indent="-342900">
              <a:buAutoNum type="arabicPeriod"/>
              <a:defRPr/>
            </a:pPr>
            <a:r>
              <a:rPr lang="ko-KR" altLang="en-US" sz="2200" b="1">
                <a:solidFill>
                  <a:prstClr val="white"/>
                </a:solidFill>
              </a:rPr>
              <a:t>화재감지센서를 가스감지센서로 변경</a:t>
            </a:r>
            <a:endParaRPr lang="ko-KR" altLang="en-US" sz="2200" b="1">
              <a:solidFill>
                <a:prstClr val="white"/>
              </a:solidFill>
            </a:endParaRPr>
          </a:p>
          <a:p>
            <a:pPr marL="342900" lvl="0" indent="-342900">
              <a:buAutoNum type="arabicPeriod"/>
              <a:defRPr/>
            </a:pPr>
            <a:endParaRPr lang="en-US" altLang="ko-KR" sz="2200" b="1">
              <a:solidFill>
                <a:prstClr val="white"/>
              </a:solidFill>
            </a:endParaRPr>
          </a:p>
        </p:txBody>
      </p:sp>
      <p:sp>
        <p:nvSpPr>
          <p:cNvPr id="33" name="모서리가 둥근 직사각형 48"/>
          <p:cNvSpPr/>
          <p:nvPr/>
        </p:nvSpPr>
        <p:spPr>
          <a:xfrm>
            <a:off x="1363466" y="3779477"/>
            <a:ext cx="1946894" cy="462380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lvl="0" algn="ctr">
              <a:defRPr/>
            </a:pPr>
            <a:r>
              <a:rPr lang="ko-KR" altLang="en-US" sz="2500" b="1">
                <a:solidFill>
                  <a:prstClr val="white"/>
                </a:solidFill>
              </a:rPr>
              <a:t>변경사항</a:t>
            </a:r>
            <a:endParaRPr lang="en-US" altLang="ko-KR" sz="2500" b="1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6296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8200" y="244401"/>
            <a:ext cx="89924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xmlns:mc="http://schemas.openxmlformats.org/markup-compatibility/2006" xmlns:hp="http://schemas.haansoft.com/office/presentation/8.0" lang="en-US" altLang="ko-KR" sz="6600" kern="0" mc:Ignorable="hp" hp:hslEmbossed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Tmon몬소리 Black"/>
                <a:ea typeface="Tmon몬소리 Black"/>
              </a:rPr>
              <a:t>2</a:t>
            </a:r>
            <a:endParaRPr xmlns:mc="http://schemas.openxmlformats.org/markup-compatibility/2006" xmlns:hp="http://schemas.haansoft.com/office/presentation/8.0" lang="en-US" altLang="ko-KR" sz="6600" kern="0" mc:Ignorable="hp" hp:hslEmbossed="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285750" y="197641"/>
            <a:ext cx="11906250" cy="6660360"/>
            <a:chOff x="285750" y="197641"/>
            <a:chExt cx="11906250" cy="6660360"/>
          </a:xfrm>
        </p:grpSpPr>
        <p:sp>
          <p:nvSpPr>
            <p:cNvPr id="4" name="자유형: 도형 3"/>
            <p:cNvSpPr/>
            <p:nvPr/>
          </p:nvSpPr>
          <p:spPr>
            <a:xfrm flipH="1">
              <a:off x="285750" y="247651"/>
              <a:ext cx="11906250" cy="6610350"/>
            </a:xfrm>
            <a:custGeom>
              <a:avLst/>
              <a:gdLst>
                <a:gd name="connsiteX0" fmla="*/ 11132709 w 11906250"/>
                <a:gd name="connsiteY0" fmla="*/ 0 h 6610350"/>
                <a:gd name="connsiteX1" fmla="*/ 0 w 11906250"/>
                <a:gd name="connsiteY1" fmla="*/ 0 h 6610350"/>
                <a:gd name="connsiteX2" fmla="*/ 0 w 11906250"/>
                <a:gd name="connsiteY2" fmla="*/ 6610350 h 6610350"/>
                <a:gd name="connsiteX3" fmla="*/ 11906250 w 11906250"/>
                <a:gd name="connsiteY3" fmla="*/ 6610350 h 6610350"/>
                <a:gd name="connsiteX4" fmla="*/ 11906250 w 11906250"/>
                <a:gd name="connsiteY4" fmla="*/ 1133638 h 66103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6250" h="6610350">
                  <a:moveTo>
                    <a:pt x="11132709" y="0"/>
                  </a:moveTo>
                  <a:lnTo>
                    <a:pt x="0" y="0"/>
                  </a:lnTo>
                  <a:lnTo>
                    <a:pt x="0" y="6610350"/>
                  </a:lnTo>
                  <a:lnTo>
                    <a:pt x="11906250" y="6610350"/>
                  </a:lnTo>
                  <a:lnTo>
                    <a:pt x="11906250" y="11336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t">
              <a:noAutofit/>
            </a:bodyPr>
            <a:lstStyle/>
            <a:p>
              <a:pPr marL="895350" lvl="0">
                <a:lnSpc>
                  <a:spcPct val="150000"/>
                </a:lnSpc>
                <a:defRPr/>
              </a:pPr>
              <a:r>
                <a:rPr lang="ko-KR" altLang="en-US" sz="2400" b="1" i="1" kern="0">
                  <a:solidFill>
                    <a:srgbClr val="60398c"/>
                  </a:solidFill>
                  <a:latin typeface="Tmon몬소리 Black"/>
                  <a:ea typeface="Tmon몬소리 Black"/>
                </a:rPr>
                <a:t>역할 분담</a:t>
              </a:r>
              <a:r>
                <a:rPr lang="en-US" altLang="ko-KR" sz="2400" b="1" i="1" kern="0">
                  <a:solidFill>
                    <a:srgbClr val="60398c"/>
                  </a:solidFill>
                  <a:latin typeface="Tmon몬소리 Black"/>
                  <a:ea typeface="Tmon몬소리 Black"/>
                </a:rPr>
                <a:t> </a:t>
              </a:r>
              <a:endParaRPr lang="ko-KR" altLang="en-US" sz="2000" b="1">
                <a:solidFill>
                  <a:srgbClr val="60398c"/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 rot="0">
              <a:off x="571060" y="197641"/>
              <a:ext cx="420127" cy="1390845"/>
              <a:chOff x="571060" y="197641"/>
              <a:chExt cx="420127" cy="1390845"/>
            </a:xfrm>
          </p:grpSpPr>
          <p:sp>
            <p:nvSpPr>
              <p:cNvPr id="21" name="이등변 삼각형 20"/>
              <p:cNvSpPr/>
              <p:nvPr/>
            </p:nvSpPr>
            <p:spPr>
              <a:xfrm rot="7418552">
                <a:off x="119507" y="856508"/>
                <a:ext cx="1183531" cy="280425"/>
              </a:xfrm>
              <a:prstGeom prst="triangle">
                <a:avLst>
                  <a:gd name="adj" fmla="val 39503"/>
                </a:avLst>
              </a:pr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/>
              <p:cNvSpPr/>
              <p:nvPr/>
            </p:nvSpPr>
            <p:spPr>
              <a:xfrm rot="7418552">
                <a:off x="259210" y="649193"/>
                <a:ext cx="1183530" cy="280425"/>
              </a:xfrm>
              <a:custGeom>
                <a:avLst/>
                <a:gdLst>
                  <a:gd name="connsiteX0" fmla="*/ 0 w 1183530"/>
                  <a:gd name="connsiteY0" fmla="*/ 280425 h 280425"/>
                  <a:gd name="connsiteX1" fmla="*/ 721149 w 1183530"/>
                  <a:gd name="connsiteY1" fmla="*/ 0 h 280425"/>
                  <a:gd name="connsiteX2" fmla="*/ 730346 w 1183530"/>
                  <a:gd name="connsiteY2" fmla="*/ 5578 h 280425"/>
                  <a:gd name="connsiteX3" fmla="*/ 714402 w 1183530"/>
                  <a:gd name="connsiteY3" fmla="*/ 2804 h 280425"/>
                  <a:gd name="connsiteX4" fmla="*/ 1080049 w 1183530"/>
                  <a:gd name="connsiteY4" fmla="*/ 271552 h 280425"/>
                  <a:gd name="connsiteX5" fmla="*/ 1177976 w 1183530"/>
                  <a:gd name="connsiteY5" fmla="*/ 277056 h 280425"/>
                  <a:gd name="connsiteX6" fmla="*/ 1183530 w 1183530"/>
                  <a:gd name="connsiteY6" fmla="*/ 280425 h 280425"/>
                  <a:gd name="connsiteX7" fmla="*/ 0 w 1183530"/>
                  <a:gd name="connsiteY7" fmla="*/ 280425 h 2804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3530" h="280425">
                    <a:moveTo>
                      <a:pt x="0" y="280425"/>
                    </a:moveTo>
                    <a:lnTo>
                      <a:pt x="721149" y="0"/>
                    </a:lnTo>
                    <a:lnTo>
                      <a:pt x="730346" y="5578"/>
                    </a:lnTo>
                    <a:lnTo>
                      <a:pt x="714402" y="2804"/>
                    </a:lnTo>
                    <a:cubicBezTo>
                      <a:pt x="787454" y="144721"/>
                      <a:pt x="922796" y="244196"/>
                      <a:pt x="1080049" y="271552"/>
                    </a:cubicBezTo>
                    <a:lnTo>
                      <a:pt x="1177976" y="277056"/>
                    </a:lnTo>
                    <a:lnTo>
                      <a:pt x="1183530" y="280425"/>
                    </a:lnTo>
                    <a:lnTo>
                      <a:pt x="0" y="280425"/>
                    </a:lnTo>
                    <a:close/>
                  </a:path>
                </a:pathLst>
              </a:custGeom>
              <a:solidFill>
                <a:srgbClr val="6039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모서리가 둥근 직사각형 28"/>
          <p:cNvSpPr/>
          <p:nvPr/>
        </p:nvSpPr>
        <p:spPr>
          <a:xfrm>
            <a:off x="1502937" y="2193935"/>
            <a:ext cx="4355191" cy="106608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603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29"/>
          <p:cNvSpPr/>
          <p:nvPr/>
        </p:nvSpPr>
        <p:spPr>
          <a:xfrm rot="16200000" flipH="1">
            <a:off x="1264227" y="2436668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603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37324" y="2234299"/>
            <a:ext cx="3276967" cy="763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하드웨어 및 프로그램 구현</a:t>
            </a:r>
            <a:endParaRPr lang="ko-KR" altLang="en-US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김우주 진나은</a:t>
            </a:r>
            <a:endParaRPr lang="en-US" altLang="ko-KR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모서리가 둥근 직사각형 32"/>
          <p:cNvSpPr/>
          <p:nvPr/>
        </p:nvSpPr>
        <p:spPr>
          <a:xfrm>
            <a:off x="1502937" y="3667081"/>
            <a:ext cx="4355191" cy="106608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603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33"/>
          <p:cNvSpPr/>
          <p:nvPr/>
        </p:nvSpPr>
        <p:spPr>
          <a:xfrm rot="16200000" flipH="1">
            <a:off x="1268943" y="3908622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603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337324" y="3707445"/>
            <a:ext cx="3276967" cy="74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보고서</a:t>
            </a:r>
            <a:endParaRPr lang="ko-KR" altLang="en-US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권지수 양유진 진나은</a:t>
            </a:r>
            <a:endParaRPr lang="en-US" altLang="ko-KR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모서리가 둥근 직사각형 36"/>
          <p:cNvSpPr/>
          <p:nvPr/>
        </p:nvSpPr>
        <p:spPr>
          <a:xfrm>
            <a:off x="6574577" y="2193935"/>
            <a:ext cx="4355191" cy="106608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603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양쪽 모서리가 둥근 사각형 37"/>
          <p:cNvSpPr/>
          <p:nvPr/>
        </p:nvSpPr>
        <p:spPr>
          <a:xfrm rot="16200000" flipH="1">
            <a:off x="6340583" y="2435476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603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408963" y="2234299"/>
            <a:ext cx="3276968" cy="773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APP 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개발 및 통신 프로그램 구현</a:t>
            </a:r>
            <a:endParaRPr lang="ko-KR" altLang="en-US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권지수 양유진</a:t>
            </a:r>
            <a:endParaRPr lang="en-US" altLang="ko-KR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" name="모서리가 둥근 직사각형 40"/>
          <p:cNvSpPr/>
          <p:nvPr/>
        </p:nvSpPr>
        <p:spPr>
          <a:xfrm>
            <a:off x="6574577" y="3667081"/>
            <a:ext cx="4355191" cy="106608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603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41"/>
          <p:cNvSpPr/>
          <p:nvPr/>
        </p:nvSpPr>
        <p:spPr>
          <a:xfrm rot="16200000" flipH="1">
            <a:off x="6340583" y="3908622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603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08963" y="3707445"/>
            <a:ext cx="3276968" cy="776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발표</a:t>
            </a:r>
            <a:endParaRPr lang="ko-KR" altLang="en-US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김우주</a:t>
            </a:r>
            <a:endParaRPr lang="en-US" altLang="ko-KR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9" name="그래픽 18" descr="문서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37516" y="3841724"/>
            <a:ext cx="743152" cy="743152"/>
          </a:xfrm>
          <a:prstGeom prst="rect">
            <a:avLst/>
          </a:prstGeom>
        </p:spPr>
      </p:pic>
      <p:pic>
        <p:nvPicPr>
          <p:cNvPr id="25" name="그래픽 24" descr="무선 마이크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79965" y="3933204"/>
            <a:ext cx="577312" cy="577312"/>
          </a:xfrm>
          <a:prstGeom prst="rect">
            <a:avLst/>
          </a:prstGeom>
        </p:spPr>
      </p:pic>
      <p:pic>
        <p:nvPicPr>
          <p:cNvPr id="27" name="그래픽 26" descr="남성 프로그래머 단색으로 채워진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53014" y="2331829"/>
            <a:ext cx="701298" cy="701298"/>
          </a:xfrm>
          <a:prstGeom prst="rect">
            <a:avLst/>
          </a:prstGeom>
        </p:spPr>
      </p:pic>
      <p:pic>
        <p:nvPicPr>
          <p:cNvPr id="29" name="그래픽 28" descr="스마트폰 단색으로 채워진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525752" y="2385588"/>
            <a:ext cx="682778" cy="6827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6296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8200" y="244401"/>
            <a:ext cx="89924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xmlns:mc="http://schemas.openxmlformats.org/markup-compatibility/2006" xmlns:hp="http://schemas.haansoft.com/office/presentation/8.0" lang="en-US" altLang="ko-KR" sz="6600" kern="0" mc:Ignorable="hp" hp:hslEmbossed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Tmon몬소리 Black"/>
                <a:ea typeface="Tmon몬소리 Black"/>
              </a:rPr>
              <a:t>3</a:t>
            </a:r>
            <a:endParaRPr xmlns:mc="http://schemas.openxmlformats.org/markup-compatibility/2006" xmlns:hp="http://schemas.haansoft.com/office/presentation/8.0" lang="en-US" altLang="ko-KR" sz="6600" kern="0" mc:Ignorable="hp" hp:hslEmbossed="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285750" y="197641"/>
            <a:ext cx="11906250" cy="6660360"/>
            <a:chOff x="285750" y="197641"/>
            <a:chExt cx="11906250" cy="6660360"/>
          </a:xfrm>
        </p:grpSpPr>
        <p:sp>
          <p:nvSpPr>
            <p:cNvPr id="4" name="자유형: 도형 3"/>
            <p:cNvSpPr/>
            <p:nvPr/>
          </p:nvSpPr>
          <p:spPr>
            <a:xfrm flipH="1">
              <a:off x="285750" y="247651"/>
              <a:ext cx="11906250" cy="6610350"/>
            </a:xfrm>
            <a:custGeom>
              <a:avLst/>
              <a:gdLst>
                <a:gd name="connsiteX0" fmla="*/ 11132709 w 11906250"/>
                <a:gd name="connsiteY0" fmla="*/ 0 h 6610350"/>
                <a:gd name="connsiteX1" fmla="*/ 0 w 11906250"/>
                <a:gd name="connsiteY1" fmla="*/ 0 h 6610350"/>
                <a:gd name="connsiteX2" fmla="*/ 0 w 11906250"/>
                <a:gd name="connsiteY2" fmla="*/ 6610350 h 6610350"/>
                <a:gd name="connsiteX3" fmla="*/ 11906250 w 11906250"/>
                <a:gd name="connsiteY3" fmla="*/ 6610350 h 6610350"/>
                <a:gd name="connsiteX4" fmla="*/ 11906250 w 11906250"/>
                <a:gd name="connsiteY4" fmla="*/ 1133638 h 66103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6250" h="6610350">
                  <a:moveTo>
                    <a:pt x="11132709" y="0"/>
                  </a:moveTo>
                  <a:lnTo>
                    <a:pt x="0" y="0"/>
                  </a:lnTo>
                  <a:lnTo>
                    <a:pt x="0" y="6610350"/>
                  </a:lnTo>
                  <a:lnTo>
                    <a:pt x="11906250" y="6610350"/>
                  </a:lnTo>
                  <a:lnTo>
                    <a:pt x="11906250" y="11336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t">
              <a:noAutofit/>
            </a:bodyPr>
            <a:lstStyle/>
            <a:p>
              <a:pPr marL="895350" lvl="0">
                <a:lnSpc>
                  <a:spcPct val="150000"/>
                </a:lnSpc>
                <a:defRPr/>
              </a:pPr>
              <a:r>
                <a:rPr lang="ko-KR" altLang="en-US" sz="2400" b="1" i="1" kern="0">
                  <a:solidFill>
                    <a:srgbClr val="60398c"/>
                  </a:solidFill>
                  <a:latin typeface="Tmon몬소리 Black"/>
                  <a:ea typeface="Tmon몬소리 Black"/>
                </a:rPr>
                <a:t>알고리즘</a:t>
              </a:r>
              <a:r>
                <a:rPr lang="en-US" altLang="ko-KR" sz="2400" i="1" kern="0">
                  <a:solidFill>
                    <a:srgbClr val="60398c"/>
                  </a:solidFill>
                  <a:latin typeface="Tmon몬소리 Black"/>
                  <a:ea typeface="Tmon몬소리 Black"/>
                </a:rPr>
                <a:t> </a:t>
              </a:r>
              <a:endParaRPr lang="ko-KR" altLang="en-US" sz="2000">
                <a:solidFill>
                  <a:srgbClr val="60398c"/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 rot="0">
              <a:off x="571060" y="197641"/>
              <a:ext cx="420127" cy="1390845"/>
              <a:chOff x="571060" y="197641"/>
              <a:chExt cx="420127" cy="1390845"/>
            </a:xfrm>
          </p:grpSpPr>
          <p:sp>
            <p:nvSpPr>
              <p:cNvPr id="21" name="이등변 삼각형 20"/>
              <p:cNvSpPr/>
              <p:nvPr/>
            </p:nvSpPr>
            <p:spPr>
              <a:xfrm rot="7418552">
                <a:off x="119507" y="856508"/>
                <a:ext cx="1183531" cy="280425"/>
              </a:xfrm>
              <a:prstGeom prst="triangle">
                <a:avLst>
                  <a:gd name="adj" fmla="val 39503"/>
                </a:avLst>
              </a:pr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/>
              <p:cNvSpPr/>
              <p:nvPr/>
            </p:nvSpPr>
            <p:spPr>
              <a:xfrm rot="7418552">
                <a:off x="259210" y="649193"/>
                <a:ext cx="1183530" cy="280425"/>
              </a:xfrm>
              <a:custGeom>
                <a:avLst/>
                <a:gdLst>
                  <a:gd name="connsiteX0" fmla="*/ 0 w 1183530"/>
                  <a:gd name="connsiteY0" fmla="*/ 280425 h 280425"/>
                  <a:gd name="connsiteX1" fmla="*/ 721149 w 1183530"/>
                  <a:gd name="connsiteY1" fmla="*/ 0 h 280425"/>
                  <a:gd name="connsiteX2" fmla="*/ 730346 w 1183530"/>
                  <a:gd name="connsiteY2" fmla="*/ 5578 h 280425"/>
                  <a:gd name="connsiteX3" fmla="*/ 714402 w 1183530"/>
                  <a:gd name="connsiteY3" fmla="*/ 2804 h 280425"/>
                  <a:gd name="connsiteX4" fmla="*/ 1080049 w 1183530"/>
                  <a:gd name="connsiteY4" fmla="*/ 271552 h 280425"/>
                  <a:gd name="connsiteX5" fmla="*/ 1177976 w 1183530"/>
                  <a:gd name="connsiteY5" fmla="*/ 277056 h 280425"/>
                  <a:gd name="connsiteX6" fmla="*/ 1183530 w 1183530"/>
                  <a:gd name="connsiteY6" fmla="*/ 280425 h 280425"/>
                  <a:gd name="connsiteX7" fmla="*/ 0 w 1183530"/>
                  <a:gd name="connsiteY7" fmla="*/ 280425 h 2804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3530" h="280425">
                    <a:moveTo>
                      <a:pt x="0" y="280425"/>
                    </a:moveTo>
                    <a:lnTo>
                      <a:pt x="721149" y="0"/>
                    </a:lnTo>
                    <a:lnTo>
                      <a:pt x="730346" y="5578"/>
                    </a:lnTo>
                    <a:lnTo>
                      <a:pt x="714402" y="2804"/>
                    </a:lnTo>
                    <a:cubicBezTo>
                      <a:pt x="787454" y="144721"/>
                      <a:pt x="922796" y="244196"/>
                      <a:pt x="1080049" y="271552"/>
                    </a:cubicBezTo>
                    <a:lnTo>
                      <a:pt x="1177976" y="277056"/>
                    </a:lnTo>
                    <a:lnTo>
                      <a:pt x="1183530" y="280425"/>
                    </a:lnTo>
                    <a:lnTo>
                      <a:pt x="0" y="280425"/>
                    </a:lnTo>
                    <a:close/>
                  </a:path>
                </a:pathLst>
              </a:custGeom>
              <a:solidFill>
                <a:srgbClr val="6039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7" name="그룹 26"/>
          <p:cNvGrpSpPr/>
          <p:nvPr/>
        </p:nvGrpSpPr>
        <p:grpSpPr>
          <a:xfrm rot="16200000">
            <a:off x="2435838" y="931867"/>
            <a:ext cx="1408251" cy="2112377"/>
            <a:chOff x="5360849" y="1366155"/>
            <a:chExt cx="1883229" cy="2824844"/>
          </a:xfrm>
        </p:grpSpPr>
        <p:sp>
          <p:nvSpPr>
            <p:cNvPr id="28" name="타원 27"/>
            <p:cNvSpPr/>
            <p:nvPr/>
          </p:nvSpPr>
          <p:spPr>
            <a:xfrm flipH="1">
              <a:off x="5360849" y="2307770"/>
              <a:ext cx="1883229" cy="1883229"/>
            </a:xfrm>
            <a:prstGeom prst="ellipse">
              <a:avLst/>
            </a:prstGeom>
            <a:ln w="4540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5360849" y="1366155"/>
              <a:ext cx="0" cy="1883229"/>
            </a:xfrm>
            <a:prstGeom prst="line">
              <a:avLst/>
            </a:prstGeom>
            <a:ln w="454025" cap="rnd">
              <a:solidFill>
                <a:schemeClr val="bg1">
                  <a:lumMod val="85000"/>
                </a:schemeClr>
              </a:solidFill>
            </a:ln>
            <a:effectLst>
              <a:outerShdw blurRad="203200" dist="88900" sx="85000" sy="850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 rot="0">
            <a:off x="8430679" y="789405"/>
            <a:ext cx="1408251" cy="2112377"/>
            <a:chOff x="5360849" y="1366155"/>
            <a:chExt cx="1883229" cy="2824844"/>
          </a:xfrm>
        </p:grpSpPr>
        <p:sp>
          <p:nvSpPr>
            <p:cNvPr id="34" name="타원 33"/>
            <p:cNvSpPr/>
            <p:nvPr/>
          </p:nvSpPr>
          <p:spPr>
            <a:xfrm flipH="1">
              <a:off x="5360849" y="2307770"/>
              <a:ext cx="1883229" cy="1883229"/>
            </a:xfrm>
            <a:prstGeom prst="ellipse">
              <a:avLst/>
            </a:prstGeom>
            <a:ln w="454025">
              <a:solidFill>
                <a:srgbClr val="88e0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5360849" y="1366155"/>
              <a:ext cx="0" cy="1883229"/>
            </a:xfrm>
            <a:prstGeom prst="line">
              <a:avLst/>
            </a:prstGeom>
            <a:ln w="454025" cap="rnd">
              <a:solidFill>
                <a:srgbClr val="88e0d0"/>
              </a:solidFill>
            </a:ln>
            <a:effectLst>
              <a:outerShdw blurRad="203200" dist="88900" sx="85000" sy="850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8785554" y="776182"/>
            <a:ext cx="698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b="1">
                <a:solidFill>
                  <a:prstClr val="black">
                    <a:lumMod val="75000"/>
                    <a:lumOff val="25000"/>
                  </a:prstClr>
                </a:solidFill>
              </a:rPr>
              <a:t>APP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918565" y="3288952"/>
            <a:ext cx="2685769" cy="41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코드 쓰기</a:t>
            </a:r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~</a:t>
            </a:r>
            <a:endParaRPr lang="en-US" altLang="ko-KR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 rot="16200000">
            <a:off x="4565777" y="2733886"/>
            <a:ext cx="1714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CONTENTS A</a:t>
            </a:r>
            <a:endParaRPr lang="en-US" altLang="ko-KR" sz="1600" b="1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02579" y="3397817"/>
            <a:ext cx="5620744" cy="1989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" altLang="ko-KR" sz="1400" b="1">
                <a:solidFill>
                  <a:srgbClr val="bbb529"/>
                </a:solidFill>
                <a:effectLst/>
              </a:rPr>
              <a:t>#include </a:t>
            </a:r>
            <a:r>
              <a:rPr lang="en" altLang="ko-KR" sz="1400" b="1">
                <a:solidFill>
                  <a:srgbClr val="6a8759"/>
                </a:solidFill>
                <a:effectLst/>
              </a:rPr>
              <a:t>&lt;wiringPiI2C.h&gt;</a:t>
            </a:r>
            <a:r>
              <a:rPr lang="ko-KR" altLang="en-US" sz="1400" b="1">
                <a:solidFill>
                  <a:srgbClr val="6a8759"/>
                </a:solidFill>
                <a:effectLst/>
              </a:rPr>
              <a:t> </a:t>
            </a:r>
            <a:r>
              <a:rPr lang="en-US" altLang="ko-KR" sz="1400" b="1">
                <a:solidFill>
                  <a:srgbClr val="6a8759"/>
                </a:solidFill>
                <a:effectLst/>
              </a:rPr>
              <a:t>//</a:t>
            </a:r>
            <a:r>
              <a:rPr lang="en-US" altLang="ko-KR" sz="1400" b="1">
                <a:solidFill>
                  <a:srgbClr val="6a8759"/>
                </a:solidFill>
              </a:rPr>
              <a:t>i2c </a:t>
            </a:r>
            <a:r>
              <a:rPr lang="ko-KR" altLang="en-US" sz="1400" b="1">
                <a:solidFill>
                  <a:srgbClr val="6a8759"/>
                </a:solidFill>
              </a:rPr>
              <a:t>통신을 사용</a:t>
            </a:r>
            <a:r>
              <a:rPr lang="en-US" altLang="ko-KR" sz="1400" b="1">
                <a:solidFill>
                  <a:srgbClr val="6a8759"/>
                </a:solidFill>
              </a:rPr>
              <a:t>(lcd,</a:t>
            </a:r>
            <a:r>
              <a:rPr lang="ko-KR" altLang="en-US" sz="1400" b="1">
                <a:solidFill>
                  <a:srgbClr val="6a8759"/>
                </a:solidFill>
              </a:rPr>
              <a:t> 조도센서</a:t>
            </a:r>
            <a:r>
              <a:rPr lang="en-US" altLang="ko-KR" sz="1400" b="1">
                <a:solidFill>
                  <a:srgbClr val="6a8759"/>
                </a:solidFill>
              </a:rPr>
              <a:t>)</a:t>
            </a:r>
            <a:endParaRPr lang="en-US" altLang="ko-KR" sz="1400" b="1">
              <a:solidFill>
                <a:srgbClr val="6a8759"/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" altLang="ko-KR" sz="1400" b="1">
                <a:solidFill>
                  <a:srgbClr val="bbb529"/>
                </a:solidFill>
                <a:effectLst/>
              </a:rPr>
              <a:t>#include </a:t>
            </a:r>
            <a:r>
              <a:rPr lang="en" altLang="ko-KR" sz="1400" b="1">
                <a:solidFill>
                  <a:srgbClr val="6a8759"/>
                </a:solidFill>
                <a:effectLst/>
              </a:rPr>
              <a:t>&lt;wiringPi.h&gt;</a:t>
            </a:r>
            <a:r>
              <a:rPr lang="ko-KR" altLang="en-US" sz="1400" b="1">
                <a:solidFill>
                  <a:srgbClr val="6a8759"/>
                </a:solidFill>
                <a:effectLst/>
              </a:rPr>
              <a:t> </a:t>
            </a:r>
            <a:r>
              <a:rPr lang="en-US" altLang="ko-KR" sz="1400" b="1">
                <a:solidFill>
                  <a:srgbClr val="6a8759"/>
                </a:solidFill>
                <a:effectLst/>
              </a:rPr>
              <a:t>//wiringPi</a:t>
            </a:r>
            <a:r>
              <a:rPr lang="ko-KR" altLang="en-US" sz="1400" b="1">
                <a:solidFill>
                  <a:srgbClr val="6a8759"/>
                </a:solidFill>
                <a:effectLst/>
              </a:rPr>
              <a:t>를 사용</a:t>
            </a:r>
            <a:endParaRPr lang="ko-KR" altLang="en-US" sz="1400" b="1">
              <a:solidFill>
                <a:srgbClr val="6a8759"/>
              </a:solidFill>
              <a:effectLst/>
            </a:endParaRPr>
          </a:p>
          <a:p>
            <a:pPr lvl="0">
              <a:lnSpc>
                <a:spcPct val="150000"/>
              </a:lnSpc>
              <a:defRPr/>
            </a:pPr>
            <a:r>
              <a:rPr lang="en" altLang="ko-KR" sz="1400" b="1"/>
              <a:t>pinMode(PIR_PIN</a:t>
            </a:r>
            <a:r>
              <a:rPr lang="en" altLang="ko-KR" sz="1400" b="1">
                <a:solidFill>
                  <a:srgbClr val="cc7832"/>
                </a:solidFill>
                <a:effectLst/>
              </a:rPr>
              <a:t>, </a:t>
            </a:r>
            <a:r>
              <a:rPr lang="en" altLang="ko-KR" sz="1400" b="1"/>
              <a:t>INPUT</a:t>
            </a:r>
            <a:r>
              <a:rPr lang="en" altLang="ko-KR" sz="1400" b="1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" altLang="ko-KR" sz="1400" b="1">
                <a:solidFill>
                  <a:schemeClr val="accent6">
                    <a:lumMod val="50000"/>
                  </a:schemeClr>
                </a:solidFill>
                <a:effectLst/>
              </a:rPr>
              <a:t>;</a:t>
            </a:r>
            <a:r>
              <a:rPr lang="ko-KR" altLang="en-US" sz="1400" b="1">
                <a:solidFill>
                  <a:schemeClr val="accent6">
                    <a:lumMod val="50000"/>
                  </a:schemeClr>
                </a:solidFill>
                <a:effectLst/>
              </a:rPr>
              <a:t> </a:t>
            </a:r>
            <a:r>
              <a:rPr lang="en-US" altLang="ko-KR" sz="1400" b="1">
                <a:solidFill>
                  <a:schemeClr val="accent6">
                    <a:lumMod val="75000"/>
                  </a:schemeClr>
                </a:solidFill>
                <a:effectLst/>
              </a:rPr>
              <a:t>//</a:t>
            </a:r>
            <a:r>
              <a:rPr lang="en-US" altLang="ko-KR" sz="1400" b="1">
                <a:solidFill>
                  <a:schemeClr val="accent6">
                    <a:lumMod val="75000"/>
                  </a:schemeClr>
                </a:solidFill>
              </a:rPr>
              <a:t>PinMode</a:t>
            </a:r>
            <a:r>
              <a:rPr lang="ko-KR" altLang="en-US" sz="1400" b="1">
                <a:solidFill>
                  <a:schemeClr val="accent6">
                    <a:lumMod val="75000"/>
                  </a:schemeClr>
                </a:solidFill>
              </a:rPr>
              <a:t>를 사용</a:t>
            </a:r>
            <a:endParaRPr lang="ko-KR" altLang="en-US" sz="1400" b="1">
              <a:solidFill>
                <a:schemeClr val="accent6">
                  <a:lumMod val="75000"/>
                </a:scheme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" altLang="ko-KR" sz="1400" b="1">
                <a:solidFill>
                  <a:srgbClr val="cc7832"/>
                </a:solidFill>
                <a:effectLst/>
              </a:rPr>
              <a:t>int </a:t>
            </a:r>
            <a:r>
              <a:rPr lang="en" altLang="ko-KR" sz="1400" b="1"/>
              <a:t>pirvalue = digitalRead(PIR_PIN)</a:t>
            </a:r>
            <a:r>
              <a:rPr lang="en" altLang="ko-KR" sz="1400" b="1">
                <a:solidFill>
                  <a:schemeClr val="accent6">
                    <a:lumMod val="75000"/>
                  </a:schemeClr>
                </a:solidFill>
                <a:effectLst/>
              </a:rPr>
              <a:t>;</a:t>
            </a:r>
            <a:r>
              <a:rPr lang="ko-KR" altLang="en-US" sz="1400" b="1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altLang="ko-KR" sz="1400" b="1">
                <a:solidFill>
                  <a:schemeClr val="accent6">
                    <a:lumMod val="75000"/>
                  </a:schemeClr>
                </a:solidFill>
                <a:effectLst/>
              </a:rPr>
              <a:t>//</a:t>
            </a:r>
            <a:r>
              <a:rPr lang="en-US" altLang="ko-KR" sz="1400" b="1">
                <a:solidFill>
                  <a:schemeClr val="accent6">
                    <a:lumMod val="75000"/>
                  </a:schemeClr>
                </a:solidFill>
              </a:rPr>
              <a:t>digitalRead</a:t>
            </a:r>
            <a:r>
              <a:rPr lang="ko-KR" altLang="en-US" sz="1400" b="1">
                <a:solidFill>
                  <a:schemeClr val="accent6">
                    <a:lumMod val="75000"/>
                  </a:schemeClr>
                </a:solidFill>
              </a:rPr>
              <a:t>를 사용</a:t>
            </a:r>
            <a:endParaRPr lang="ko-KR" altLang="en-US" sz="1400" b="1">
              <a:solidFill>
                <a:schemeClr val="accent6">
                  <a:lumMod val="75000"/>
                </a:schemeClr>
              </a:solidFill>
            </a:endParaRPr>
          </a:p>
          <a:p>
            <a:pPr lvl="0" algn="r">
              <a:lnSpc>
                <a:spcPct val="150000"/>
              </a:lnSpc>
              <a:defRPr/>
            </a:pPr>
            <a:endParaRPr lang="en-US" altLang="ko-KR" sz="1400">
              <a:solidFill>
                <a:srgbClr val="6a8759"/>
              </a:solidFill>
            </a:endParaRPr>
          </a:p>
          <a:p>
            <a:pPr lvl="0" algn="r">
              <a:lnSpc>
                <a:spcPct val="150000"/>
              </a:lnSpc>
              <a:defRPr/>
            </a:pPr>
            <a:endParaRPr lang="en-US" altLang="ko-KR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02579" y="1902409"/>
            <a:ext cx="16175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b="1">
                <a:solidFill>
                  <a:prstClr val="black">
                    <a:lumMod val="75000"/>
                    <a:lumOff val="25000"/>
                  </a:prstClr>
                </a:solidFill>
              </a:rPr>
              <a:t>Raspberry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그래픽 4" descr="스마트폰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47776" y="1810487"/>
            <a:ext cx="774056" cy="774056"/>
          </a:xfrm>
          <a:prstGeom prst="rect">
            <a:avLst/>
          </a:prstGeom>
        </p:spPr>
      </p:pic>
      <p:pic>
        <p:nvPicPr>
          <p:cNvPr id="8" name="그래픽 7" descr="집 Wi-Fi에서 작업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48464" y="1542095"/>
            <a:ext cx="826532" cy="8265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6296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8200" y="244401"/>
            <a:ext cx="89924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xmlns:mc="http://schemas.openxmlformats.org/markup-compatibility/2006" xmlns:hp="http://schemas.haansoft.com/office/presentation/8.0" lang="en-US" altLang="ko-KR" sz="6600" kern="0" mc:Ignorable="hp" hp:hslEmbossed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Tmon몬소리 Black"/>
                <a:ea typeface="Tmon몬소리 Black"/>
              </a:rPr>
              <a:t>4</a:t>
            </a:r>
            <a:endParaRPr xmlns:mc="http://schemas.openxmlformats.org/markup-compatibility/2006" xmlns:hp="http://schemas.haansoft.com/office/presentation/8.0" lang="en-US" altLang="ko-KR" sz="6600" kern="0" mc:Ignorable="hp" hp:hslEmbossed="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grpSp>
        <p:nvGrpSpPr>
          <p:cNvPr id="23" name="그룹 22"/>
          <p:cNvGrpSpPr/>
          <p:nvPr/>
        </p:nvGrpSpPr>
        <p:grpSpPr>
          <a:xfrm rot="0">
            <a:off x="285750" y="197641"/>
            <a:ext cx="11906250" cy="6660360"/>
            <a:chOff x="285750" y="197641"/>
            <a:chExt cx="11906250" cy="6660360"/>
          </a:xfrm>
        </p:grpSpPr>
        <p:sp>
          <p:nvSpPr>
            <p:cNvPr id="4" name="자유형: 도형 3"/>
            <p:cNvSpPr/>
            <p:nvPr/>
          </p:nvSpPr>
          <p:spPr>
            <a:xfrm flipH="1">
              <a:off x="285750" y="247651"/>
              <a:ext cx="11906250" cy="6610350"/>
            </a:xfrm>
            <a:custGeom>
              <a:avLst/>
              <a:gdLst>
                <a:gd name="connsiteX0" fmla="*/ 11132709 w 11906250"/>
                <a:gd name="connsiteY0" fmla="*/ 0 h 6610350"/>
                <a:gd name="connsiteX1" fmla="*/ 0 w 11906250"/>
                <a:gd name="connsiteY1" fmla="*/ 0 h 6610350"/>
                <a:gd name="connsiteX2" fmla="*/ 0 w 11906250"/>
                <a:gd name="connsiteY2" fmla="*/ 6610350 h 6610350"/>
                <a:gd name="connsiteX3" fmla="*/ 11906250 w 11906250"/>
                <a:gd name="connsiteY3" fmla="*/ 6610350 h 6610350"/>
                <a:gd name="connsiteX4" fmla="*/ 11906250 w 11906250"/>
                <a:gd name="connsiteY4" fmla="*/ 1133638 h 66103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6250" h="6610350">
                  <a:moveTo>
                    <a:pt x="11132709" y="0"/>
                  </a:moveTo>
                  <a:lnTo>
                    <a:pt x="0" y="0"/>
                  </a:lnTo>
                  <a:lnTo>
                    <a:pt x="0" y="6610350"/>
                  </a:lnTo>
                  <a:lnTo>
                    <a:pt x="11906250" y="6610350"/>
                  </a:lnTo>
                  <a:lnTo>
                    <a:pt x="11906250" y="11336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t">
              <a:noAutofit/>
            </a:bodyPr>
            <a:lstStyle/>
            <a:p>
              <a:pPr marL="895350" lvl="0">
                <a:lnSpc>
                  <a:spcPct val="150000"/>
                </a:lnSpc>
                <a:defRPr/>
              </a:pPr>
              <a:r>
                <a:rPr lang="ko-KR" altLang="en-US" sz="2400" b="1" i="1" kern="0">
                  <a:solidFill>
                    <a:srgbClr val="60398c"/>
                  </a:solidFill>
                  <a:latin typeface="Tmon몬소리 Black"/>
                  <a:ea typeface="Tmon몬소리 Black"/>
                </a:rPr>
                <a:t>동작 시연 </a:t>
              </a:r>
              <a:r>
                <a:rPr lang="en-US" altLang="ko-KR" sz="2400" b="1" i="1" kern="0">
                  <a:solidFill>
                    <a:srgbClr val="60398c"/>
                  </a:solidFill>
                  <a:latin typeface="Tmon몬소리 Black"/>
                  <a:ea typeface="Tmon몬소리 Black"/>
                </a:rPr>
                <a:t>-</a:t>
              </a:r>
              <a:r>
                <a:rPr lang="ko-KR" altLang="en-US" sz="2400" b="1" i="1" kern="0">
                  <a:solidFill>
                    <a:srgbClr val="60398c"/>
                  </a:solidFill>
                  <a:latin typeface="Tmon몬소리 Black"/>
                  <a:ea typeface="Tmon몬소리 Black"/>
                </a:rPr>
                <a:t> </a:t>
              </a:r>
              <a:r>
                <a:rPr lang="en-US" altLang="ko-KR" sz="2400" b="1" i="1" kern="0">
                  <a:solidFill>
                    <a:srgbClr val="60398c"/>
                  </a:solidFill>
                  <a:latin typeface="Tmon몬소리 Black"/>
                  <a:ea typeface="Tmon몬소리 Black"/>
                </a:rPr>
                <a:t>???</a:t>
              </a:r>
              <a:r>
                <a:rPr lang="ko-KR" altLang="en-US" sz="2400" b="1" i="1" kern="0">
                  <a:solidFill>
                    <a:srgbClr val="60398c"/>
                  </a:solidFill>
                  <a:latin typeface="Tmon몬소리 Black"/>
                  <a:ea typeface="Tmon몬소리 Black"/>
                </a:rPr>
                <a:t> 소제목 붙여줘ㅓ</a:t>
              </a:r>
              <a:r>
                <a:rPr lang="en-US" altLang="ko-KR" sz="2400" b="1" i="1" kern="0">
                  <a:solidFill>
                    <a:srgbClr val="60398c"/>
                  </a:solidFill>
                  <a:latin typeface="Tmon몬소리 Black"/>
                  <a:ea typeface="Tmon몬소리 Black"/>
                </a:rPr>
                <a:t>..</a:t>
              </a:r>
              <a:r>
                <a:rPr lang="ko-KR" altLang="en-US" sz="2400" b="1" i="1" kern="0">
                  <a:solidFill>
                    <a:srgbClr val="60398c"/>
                  </a:solidFill>
                  <a:latin typeface="Tmon몬소리 Black"/>
                  <a:ea typeface="Tmon몬소리 Black"/>
                </a:rPr>
                <a:t> </a:t>
              </a:r>
              <a:r>
                <a:rPr lang="en-US" altLang="ko-KR" sz="2400" i="1" kern="0">
                  <a:solidFill>
                    <a:srgbClr val="60398c"/>
                  </a:solidFill>
                  <a:latin typeface="Tmon몬소리 Black"/>
                  <a:ea typeface="Tmon몬소리 Black"/>
                </a:rPr>
                <a:t> </a:t>
              </a:r>
              <a:endParaRPr lang="en-US" altLang="ko-KR" sz="2400" i="1" kern="0">
                <a:solidFill>
                  <a:srgbClr val="60398c"/>
                </a:solidFill>
                <a:latin typeface="Tmon몬소리 Black"/>
                <a:ea typeface="Tmon몬소리 Black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 rot="0">
              <a:off x="571060" y="197641"/>
              <a:ext cx="420127" cy="1390845"/>
              <a:chOff x="571060" y="197641"/>
              <a:chExt cx="420127" cy="1390845"/>
            </a:xfrm>
          </p:grpSpPr>
          <p:sp>
            <p:nvSpPr>
              <p:cNvPr id="21" name="이등변 삼각형 20"/>
              <p:cNvSpPr/>
              <p:nvPr/>
            </p:nvSpPr>
            <p:spPr>
              <a:xfrm rot="7418552">
                <a:off x="119507" y="856508"/>
                <a:ext cx="1183531" cy="280425"/>
              </a:xfrm>
              <a:prstGeom prst="triangle">
                <a:avLst>
                  <a:gd name="adj" fmla="val 39503"/>
                </a:avLst>
              </a:pr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/>
              <p:cNvSpPr/>
              <p:nvPr/>
            </p:nvSpPr>
            <p:spPr>
              <a:xfrm rot="7418552">
                <a:off x="259210" y="649193"/>
                <a:ext cx="1183530" cy="280425"/>
              </a:xfrm>
              <a:custGeom>
                <a:avLst/>
                <a:gdLst>
                  <a:gd name="connsiteX0" fmla="*/ 0 w 1183530"/>
                  <a:gd name="connsiteY0" fmla="*/ 280425 h 280425"/>
                  <a:gd name="connsiteX1" fmla="*/ 721149 w 1183530"/>
                  <a:gd name="connsiteY1" fmla="*/ 0 h 280425"/>
                  <a:gd name="connsiteX2" fmla="*/ 730346 w 1183530"/>
                  <a:gd name="connsiteY2" fmla="*/ 5578 h 280425"/>
                  <a:gd name="connsiteX3" fmla="*/ 714402 w 1183530"/>
                  <a:gd name="connsiteY3" fmla="*/ 2804 h 280425"/>
                  <a:gd name="connsiteX4" fmla="*/ 1080049 w 1183530"/>
                  <a:gd name="connsiteY4" fmla="*/ 271552 h 280425"/>
                  <a:gd name="connsiteX5" fmla="*/ 1177976 w 1183530"/>
                  <a:gd name="connsiteY5" fmla="*/ 277056 h 280425"/>
                  <a:gd name="connsiteX6" fmla="*/ 1183530 w 1183530"/>
                  <a:gd name="connsiteY6" fmla="*/ 280425 h 280425"/>
                  <a:gd name="connsiteX7" fmla="*/ 0 w 1183530"/>
                  <a:gd name="connsiteY7" fmla="*/ 280425 h 2804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3530" h="280425">
                    <a:moveTo>
                      <a:pt x="0" y="280425"/>
                    </a:moveTo>
                    <a:lnTo>
                      <a:pt x="721149" y="0"/>
                    </a:lnTo>
                    <a:lnTo>
                      <a:pt x="730346" y="5578"/>
                    </a:lnTo>
                    <a:lnTo>
                      <a:pt x="714402" y="2804"/>
                    </a:lnTo>
                    <a:cubicBezTo>
                      <a:pt x="787454" y="144721"/>
                      <a:pt x="922796" y="244196"/>
                      <a:pt x="1080049" y="271552"/>
                    </a:cubicBezTo>
                    <a:lnTo>
                      <a:pt x="1177976" y="277056"/>
                    </a:lnTo>
                    <a:lnTo>
                      <a:pt x="1183530" y="280425"/>
                    </a:lnTo>
                    <a:lnTo>
                      <a:pt x="0" y="280425"/>
                    </a:lnTo>
                    <a:close/>
                  </a:path>
                </a:pathLst>
              </a:custGeom>
              <a:solidFill>
                <a:srgbClr val="6039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모서리가 둥근 직사각형 46"/>
          <p:cNvSpPr/>
          <p:nvPr/>
        </p:nvSpPr>
        <p:spPr>
          <a:xfrm>
            <a:off x="1187445" y="4145110"/>
            <a:ext cx="1576501" cy="450448"/>
          </a:xfrm>
          <a:prstGeom prst="roundRect">
            <a:avLst>
              <a:gd name="adj" fmla="val 50000"/>
            </a:avLst>
          </a:prstGeom>
          <a:solidFill>
            <a:srgbClr val="53585b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lvl="0" algn="ctr">
              <a:defRPr/>
            </a:pPr>
            <a:r>
              <a:rPr lang="ko-KR" altLang="en-US" b="1">
                <a:solidFill>
                  <a:prstClr val="white"/>
                </a:solidFill>
              </a:rPr>
              <a:t>온습도</a:t>
            </a:r>
            <a:endParaRPr lang="en-US" altLang="ko-KR" b="1">
              <a:solidFill>
                <a:prstClr val="white"/>
              </a:solidFill>
            </a:endParaRPr>
          </a:p>
        </p:txBody>
      </p:sp>
      <p:sp>
        <p:nvSpPr>
          <p:cNvPr id="8" name="모서리가 둥근 직사각형 48"/>
          <p:cNvSpPr/>
          <p:nvPr/>
        </p:nvSpPr>
        <p:spPr>
          <a:xfrm>
            <a:off x="4087449" y="4165829"/>
            <a:ext cx="1576500" cy="450442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lvl="0" algn="ctr">
              <a:defRPr/>
            </a:pPr>
            <a:r>
              <a:rPr lang="ko-KR" altLang="en-US" b="1">
                <a:solidFill>
                  <a:prstClr val="white"/>
                </a:solidFill>
              </a:rPr>
              <a:t>침입자 감지</a:t>
            </a:r>
            <a:endParaRPr lang="en-US" altLang="ko-KR" b="1">
              <a:solidFill>
                <a:prstClr val="white"/>
              </a:solidFill>
            </a:endParaRPr>
          </a:p>
        </p:txBody>
      </p:sp>
      <p:sp>
        <p:nvSpPr>
          <p:cNvPr id="10" name="모서리가 둥근 직사각형 50"/>
          <p:cNvSpPr/>
          <p:nvPr/>
        </p:nvSpPr>
        <p:spPr>
          <a:xfrm>
            <a:off x="6783369" y="4192875"/>
            <a:ext cx="1576500" cy="4504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lvl="0" algn="ctr">
              <a:defRPr/>
            </a:pPr>
            <a:r>
              <a:rPr lang="ko-KR" altLang="en-US" b="1">
                <a:solidFill>
                  <a:srgbClr val="53585b"/>
                </a:solidFill>
              </a:rPr>
              <a:t>전등 </a:t>
            </a:r>
            <a:r>
              <a:rPr lang="en-US" altLang="ko-KR" b="1">
                <a:solidFill>
                  <a:srgbClr val="53585b"/>
                </a:solidFill>
              </a:rPr>
              <a:t>on/off</a:t>
            </a:r>
            <a:endParaRPr lang="en-US" altLang="ko-KR" b="1">
              <a:solidFill>
                <a:srgbClr val="53585b"/>
              </a:solidFill>
            </a:endParaRPr>
          </a:p>
        </p:txBody>
      </p:sp>
      <p:sp>
        <p:nvSpPr>
          <p:cNvPr id="13" name="모서리가 둥근 직사각형 52"/>
          <p:cNvSpPr/>
          <p:nvPr/>
        </p:nvSpPr>
        <p:spPr>
          <a:xfrm>
            <a:off x="9569986" y="3093377"/>
            <a:ext cx="1506514" cy="3868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lvl="0" algn="ctr">
              <a:defRPr/>
            </a:pPr>
            <a:r>
              <a:rPr lang="ko-KR" altLang="en-US" b="1">
                <a:solidFill>
                  <a:srgbClr val="53585b"/>
                </a:solidFill>
              </a:rPr>
              <a:t>가스 감지</a:t>
            </a:r>
            <a:endParaRPr lang="en-US" altLang="ko-KR" b="1">
              <a:solidFill>
                <a:srgbClr val="53585b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2941451" y="4418090"/>
            <a:ext cx="1080000" cy="0"/>
          </a:xfrm>
          <a:prstGeom prst="line">
            <a:avLst/>
          </a:prstGeom>
          <a:ln w="19050">
            <a:solidFill>
              <a:srgbClr val="88e0d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5703369" y="4418090"/>
            <a:ext cx="1080000" cy="0"/>
          </a:xfrm>
          <a:prstGeom prst="line">
            <a:avLst/>
          </a:prstGeom>
          <a:ln w="19050">
            <a:solidFill>
              <a:srgbClr val="88e0d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8359869" y="4418089"/>
            <a:ext cx="928565" cy="0"/>
          </a:xfrm>
          <a:prstGeom prst="line">
            <a:avLst/>
          </a:prstGeom>
          <a:ln w="19050">
            <a:solidFill>
              <a:srgbClr val="88e0d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1095170" y="1745790"/>
            <a:ext cx="1972580" cy="1972580"/>
          </a:xfrm>
          <a:prstGeom prst="ellipse">
            <a:avLst/>
          </a:prstGeom>
          <a:solidFill>
            <a:schemeClr val="bg1"/>
          </a:solidFill>
          <a:ln w="19050">
            <a:solidFill>
              <a:srgbClr val="6669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851547" y="1745790"/>
            <a:ext cx="1972580" cy="1972580"/>
          </a:xfrm>
          <a:prstGeom prst="ellipse">
            <a:avLst/>
          </a:prstGeom>
          <a:solidFill>
            <a:schemeClr val="bg1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588255" y="1730321"/>
            <a:ext cx="1972580" cy="1972580"/>
          </a:xfrm>
          <a:prstGeom prst="ellipse">
            <a:avLst/>
          </a:prstGeom>
          <a:solidFill>
            <a:schemeClr val="bg1"/>
          </a:solidFill>
          <a:ln w="19050">
            <a:solidFill>
              <a:srgbClr val="6669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9367741" y="3728846"/>
            <a:ext cx="1972580" cy="1972580"/>
          </a:xfrm>
          <a:prstGeom prst="ellipse">
            <a:avLst/>
          </a:prstGeom>
          <a:solidFill>
            <a:schemeClr val="bg1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01520" y="2172530"/>
            <a:ext cx="1270150" cy="111426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rcRect l="7020" t="3120" r="-7020" b="-3120"/>
          <a:stretch>
            <a:fillRect/>
          </a:stretch>
        </p:blipFill>
        <p:spPr>
          <a:xfrm>
            <a:off x="4117074" y="2133495"/>
            <a:ext cx="1064226" cy="96886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23023" y="2680556"/>
            <a:ext cx="787584" cy="63299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5"/>
          <a:srcRect l="15410" t="13900" r="21280" b="19360"/>
          <a:stretch>
            <a:fillRect/>
          </a:stretch>
        </p:blipFill>
        <p:spPr>
          <a:xfrm>
            <a:off x="6984334" y="2133495"/>
            <a:ext cx="1180422" cy="1244453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697934" y="4126948"/>
            <a:ext cx="1378566" cy="11763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6296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8200" y="244401"/>
            <a:ext cx="89924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xmlns:mc="http://schemas.openxmlformats.org/markup-compatibility/2006" xmlns:hp="http://schemas.haansoft.com/office/presentation/8.0" lang="en-US" altLang="ko-KR" sz="6600" kern="0" mc:Ignorable="hp" hp:hslEmbossed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Tmon몬소리 Black"/>
                <a:ea typeface="Tmon몬소리 Black"/>
              </a:rPr>
              <a:t>4</a:t>
            </a:r>
            <a:endParaRPr xmlns:mc="http://schemas.openxmlformats.org/markup-compatibility/2006" xmlns:hp="http://schemas.haansoft.com/office/presentation/8.0" lang="en-US" altLang="ko-KR" sz="6600" kern="0" mc:Ignorable="hp" hp:hslEmbossed="0">
              <a:solidFill>
                <a:prstClr val="white"/>
              </a:solidFill>
              <a:latin typeface="Tmon몬소리 Black"/>
              <a:ea typeface="Tmon몬소리 Black"/>
            </a:endParaRPr>
          </a:p>
        </p:txBody>
      </p:sp>
      <p:grpSp>
        <p:nvGrpSpPr>
          <p:cNvPr id="23" name="그룹 22"/>
          <p:cNvGrpSpPr/>
          <p:nvPr/>
        </p:nvGrpSpPr>
        <p:grpSpPr>
          <a:xfrm rot="0">
            <a:off x="285750" y="197641"/>
            <a:ext cx="11906250" cy="6660360"/>
            <a:chOff x="285750" y="197641"/>
            <a:chExt cx="11906250" cy="6660360"/>
          </a:xfrm>
        </p:grpSpPr>
        <p:sp>
          <p:nvSpPr>
            <p:cNvPr id="4" name="자유형: 도형 3"/>
            <p:cNvSpPr/>
            <p:nvPr/>
          </p:nvSpPr>
          <p:spPr>
            <a:xfrm flipH="1">
              <a:off x="285750" y="247651"/>
              <a:ext cx="11906250" cy="6610350"/>
            </a:xfrm>
            <a:custGeom>
              <a:avLst/>
              <a:gdLst>
                <a:gd name="connsiteX0" fmla="*/ 11132709 w 11906250"/>
                <a:gd name="connsiteY0" fmla="*/ 0 h 6610350"/>
                <a:gd name="connsiteX1" fmla="*/ 0 w 11906250"/>
                <a:gd name="connsiteY1" fmla="*/ 0 h 6610350"/>
                <a:gd name="connsiteX2" fmla="*/ 0 w 11906250"/>
                <a:gd name="connsiteY2" fmla="*/ 6610350 h 6610350"/>
                <a:gd name="connsiteX3" fmla="*/ 11906250 w 11906250"/>
                <a:gd name="connsiteY3" fmla="*/ 6610350 h 6610350"/>
                <a:gd name="connsiteX4" fmla="*/ 11906250 w 11906250"/>
                <a:gd name="connsiteY4" fmla="*/ 1133638 h 66103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6250" h="6610350">
                  <a:moveTo>
                    <a:pt x="11132709" y="0"/>
                  </a:moveTo>
                  <a:lnTo>
                    <a:pt x="0" y="0"/>
                  </a:lnTo>
                  <a:lnTo>
                    <a:pt x="0" y="6610350"/>
                  </a:lnTo>
                  <a:lnTo>
                    <a:pt x="11906250" y="6610350"/>
                  </a:lnTo>
                  <a:lnTo>
                    <a:pt x="11906250" y="11336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t">
              <a:noAutofit/>
            </a:bodyPr>
            <a:lstStyle/>
            <a:p>
              <a:pPr marL="895350" lvl="0">
                <a:lnSpc>
                  <a:spcPct val="150000"/>
                </a:lnSpc>
                <a:defRPr/>
              </a:pPr>
              <a:r>
                <a:rPr lang="ko-KR" altLang="en-US" sz="2400" b="1" i="1" kern="0">
                  <a:solidFill>
                    <a:srgbClr val="60398c"/>
                  </a:solidFill>
                  <a:latin typeface="Tmon몬소리 Black"/>
                  <a:ea typeface="Tmon몬소리 Black"/>
                </a:rPr>
                <a:t>동작 시연 </a:t>
              </a:r>
              <a:r>
                <a:rPr lang="en-US" altLang="ko-KR" sz="2400" b="1" i="1" kern="0">
                  <a:solidFill>
                    <a:srgbClr val="60398c"/>
                  </a:solidFill>
                  <a:latin typeface="Tmon몬소리 Black"/>
                  <a:ea typeface="Tmon몬소리 Black"/>
                </a:rPr>
                <a:t>-</a:t>
              </a:r>
              <a:r>
                <a:rPr lang="ko-KR" altLang="en-US" sz="2400" b="1" i="1" kern="0">
                  <a:solidFill>
                    <a:srgbClr val="60398c"/>
                  </a:solidFill>
                  <a:latin typeface="Tmon몬소리 Black"/>
                  <a:ea typeface="Tmon몬소리 Black"/>
                </a:rPr>
                <a:t> 라즈베리파이와 </a:t>
              </a:r>
              <a:r>
                <a:rPr lang="en-US" altLang="ko-KR" sz="2400" b="1" i="1" kern="0">
                  <a:solidFill>
                    <a:srgbClr val="60398c"/>
                  </a:solidFill>
                  <a:latin typeface="Tmon몬소리 Black"/>
                  <a:ea typeface="Tmon몬소리 Black"/>
                </a:rPr>
                <a:t>APP</a:t>
              </a:r>
              <a:r>
                <a:rPr lang="ko-KR" altLang="en-US" sz="2400" b="1" i="1" kern="0">
                  <a:solidFill>
                    <a:srgbClr val="60398c"/>
                  </a:solidFill>
                  <a:latin typeface="Tmon몬소리 Black"/>
                  <a:ea typeface="Tmon몬소리 Black"/>
                </a:rPr>
                <a:t>과의 통신  </a:t>
              </a:r>
              <a:r>
                <a:rPr lang="en-US" altLang="ko-KR" sz="2400" i="1" kern="0">
                  <a:solidFill>
                    <a:srgbClr val="60398c"/>
                  </a:solidFill>
                  <a:latin typeface="Tmon몬소리 Black"/>
                  <a:ea typeface="Tmon몬소리 Black"/>
                </a:rPr>
                <a:t> </a:t>
              </a:r>
              <a:endParaRPr lang="en-US" altLang="ko-KR" sz="2400" i="1" kern="0">
                <a:solidFill>
                  <a:srgbClr val="60398c"/>
                </a:solidFill>
                <a:latin typeface="Tmon몬소리 Black"/>
                <a:ea typeface="Tmon몬소리 Black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 rot="0">
              <a:off x="571060" y="197641"/>
              <a:ext cx="420127" cy="1390845"/>
              <a:chOff x="571060" y="197641"/>
              <a:chExt cx="420127" cy="1390845"/>
            </a:xfrm>
          </p:grpSpPr>
          <p:sp>
            <p:nvSpPr>
              <p:cNvPr id="21" name="이등변 삼각형 20"/>
              <p:cNvSpPr/>
              <p:nvPr/>
            </p:nvSpPr>
            <p:spPr>
              <a:xfrm rot="7418552">
                <a:off x="119507" y="856508"/>
                <a:ext cx="1183531" cy="280425"/>
              </a:xfrm>
              <a:prstGeom prst="triangle">
                <a:avLst>
                  <a:gd name="adj" fmla="val 39503"/>
                </a:avLst>
              </a:pr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/>
              <p:cNvSpPr/>
              <p:nvPr/>
            </p:nvSpPr>
            <p:spPr>
              <a:xfrm rot="7418552">
                <a:off x="259210" y="649193"/>
                <a:ext cx="1183530" cy="280425"/>
              </a:xfrm>
              <a:custGeom>
                <a:avLst/>
                <a:gdLst>
                  <a:gd name="connsiteX0" fmla="*/ 0 w 1183530"/>
                  <a:gd name="connsiteY0" fmla="*/ 280425 h 280425"/>
                  <a:gd name="connsiteX1" fmla="*/ 721149 w 1183530"/>
                  <a:gd name="connsiteY1" fmla="*/ 0 h 280425"/>
                  <a:gd name="connsiteX2" fmla="*/ 730346 w 1183530"/>
                  <a:gd name="connsiteY2" fmla="*/ 5578 h 280425"/>
                  <a:gd name="connsiteX3" fmla="*/ 714402 w 1183530"/>
                  <a:gd name="connsiteY3" fmla="*/ 2804 h 280425"/>
                  <a:gd name="connsiteX4" fmla="*/ 1080049 w 1183530"/>
                  <a:gd name="connsiteY4" fmla="*/ 271552 h 280425"/>
                  <a:gd name="connsiteX5" fmla="*/ 1177976 w 1183530"/>
                  <a:gd name="connsiteY5" fmla="*/ 277056 h 280425"/>
                  <a:gd name="connsiteX6" fmla="*/ 1183530 w 1183530"/>
                  <a:gd name="connsiteY6" fmla="*/ 280425 h 280425"/>
                  <a:gd name="connsiteX7" fmla="*/ 0 w 1183530"/>
                  <a:gd name="connsiteY7" fmla="*/ 280425 h 2804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3530" h="280425">
                    <a:moveTo>
                      <a:pt x="0" y="280425"/>
                    </a:moveTo>
                    <a:lnTo>
                      <a:pt x="721149" y="0"/>
                    </a:lnTo>
                    <a:lnTo>
                      <a:pt x="730346" y="5578"/>
                    </a:lnTo>
                    <a:lnTo>
                      <a:pt x="714402" y="2804"/>
                    </a:lnTo>
                    <a:cubicBezTo>
                      <a:pt x="787454" y="144721"/>
                      <a:pt x="922796" y="244196"/>
                      <a:pt x="1080049" y="271552"/>
                    </a:cubicBezTo>
                    <a:lnTo>
                      <a:pt x="1177976" y="277056"/>
                    </a:lnTo>
                    <a:lnTo>
                      <a:pt x="1183530" y="280425"/>
                    </a:lnTo>
                    <a:lnTo>
                      <a:pt x="0" y="280425"/>
                    </a:lnTo>
                    <a:close/>
                  </a:path>
                </a:pathLst>
              </a:custGeom>
              <a:solidFill>
                <a:srgbClr val="6039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8" name="모서리가 둥근 직사각형 48"/>
          <p:cNvSpPr/>
          <p:nvPr/>
        </p:nvSpPr>
        <p:spPr>
          <a:xfrm>
            <a:off x="934812" y="4563446"/>
            <a:ext cx="1576500" cy="450442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lvl="0" algn="ctr">
              <a:defRPr/>
            </a:pPr>
            <a:r>
              <a:rPr lang="ko-KR" altLang="en-US" b="1">
                <a:solidFill>
                  <a:prstClr val="white"/>
                </a:solidFill>
              </a:rPr>
              <a:t>침입자 감지</a:t>
            </a:r>
            <a:endParaRPr lang="en-US" altLang="ko-KR" b="1">
              <a:solidFill>
                <a:prstClr val="white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24862" y="2237092"/>
            <a:ext cx="1972580" cy="1972580"/>
          </a:xfrm>
          <a:prstGeom prst="ellipse">
            <a:avLst/>
          </a:prstGeom>
          <a:solidFill>
            <a:schemeClr val="bg1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222833" y="2442710"/>
            <a:ext cx="1972580" cy="1972580"/>
          </a:xfrm>
          <a:prstGeom prst="ellipse">
            <a:avLst/>
          </a:prstGeom>
          <a:solidFill>
            <a:schemeClr val="bg1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rcRect l="7020" t="3120" r="-7020" b="-3120"/>
          <a:stretch>
            <a:fillRect/>
          </a:stretch>
        </p:blipFill>
        <p:spPr>
          <a:xfrm>
            <a:off x="990389" y="2624797"/>
            <a:ext cx="1064226" cy="96886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96338" y="3171858"/>
            <a:ext cx="787584" cy="63299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553026" y="2840812"/>
            <a:ext cx="1378566" cy="117637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6"/>
          <a:srcRect l="27360" t="16840" r="26780" b="39220"/>
          <a:stretch>
            <a:fillRect/>
          </a:stretch>
        </p:blipFill>
        <p:spPr>
          <a:xfrm>
            <a:off x="4124008" y="3213780"/>
            <a:ext cx="1461412" cy="701557"/>
          </a:xfrm>
          <a:prstGeom prst="rect">
            <a:avLst/>
          </a:prstGeom>
        </p:spPr>
      </p:pic>
      <p:sp>
        <p:nvSpPr>
          <p:cNvPr id="36" name="오른쪽 화살표 35"/>
          <p:cNvSpPr/>
          <p:nvPr/>
        </p:nvSpPr>
        <p:spPr>
          <a:xfrm>
            <a:off x="2952060" y="2830719"/>
            <a:ext cx="759238" cy="121478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통신</a:t>
            </a:r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7"/>
          <a:srcRect l="19770" t="12820" r="20340" b="48340"/>
          <a:stretch>
            <a:fillRect/>
          </a:stretch>
        </p:blipFill>
        <p:spPr>
          <a:xfrm>
            <a:off x="4059645" y="4060751"/>
            <a:ext cx="1517379" cy="57146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8"/>
          <a:srcRect l="28510" t="8120" r="32740" b="49320"/>
          <a:stretch>
            <a:fillRect/>
          </a:stretch>
        </p:blipFill>
        <p:spPr>
          <a:xfrm>
            <a:off x="4168796" y="2476857"/>
            <a:ext cx="1248660" cy="619892"/>
          </a:xfrm>
          <a:prstGeom prst="rect">
            <a:avLst/>
          </a:prstGeom>
        </p:spPr>
      </p:pic>
      <p:sp>
        <p:nvSpPr>
          <p:cNvPr id="39" name="오른쪽 화살표 38"/>
          <p:cNvSpPr/>
          <p:nvPr/>
        </p:nvSpPr>
        <p:spPr>
          <a:xfrm>
            <a:off x="8554693" y="2821608"/>
            <a:ext cx="759238" cy="121478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통신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모서리가 둥근 직사각형 52"/>
          <p:cNvSpPr/>
          <p:nvPr/>
        </p:nvSpPr>
        <p:spPr>
          <a:xfrm>
            <a:off x="3936845" y="5019912"/>
            <a:ext cx="1764212" cy="386841"/>
          </a:xfrm>
          <a:prstGeom prst="roundRect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88e0d0">
                <a:alpha val="100000"/>
              </a:srgbClr>
            </a:solidFill>
            <a:prstDash val="solid"/>
            <a:miter/>
          </a:ln>
        </p:spPr>
        <p:txBody>
          <a:bodyPr tIns="0" bIns="0"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53585b"/>
                </a:solidFill>
                <a:latin typeface="맑은 고딕"/>
                <a:ea typeface="맑은 고딕"/>
                <a:cs typeface="맑은 고딕"/>
              </a:rPr>
              <a:t>앱 제공 화면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53585b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" name="모서리가 둥근 직사각형 48"/>
          <p:cNvSpPr/>
          <p:nvPr/>
        </p:nvSpPr>
        <p:spPr>
          <a:xfrm>
            <a:off x="6451028" y="4620335"/>
            <a:ext cx="1576500" cy="450442"/>
          </a:xfrm>
          <a:prstGeom prst="roundRect">
            <a:avLst>
              <a:gd name="adj" fmla="val 50000"/>
            </a:avLst>
          </a:prstGeom>
          <a:solidFill>
            <a:srgbClr val="88e0d0">
              <a:alpha val="100000"/>
            </a:srgbClr>
          </a:solidFill>
          <a:ln w="19050" cap="flat" cmpd="sng" algn="ctr">
            <a:solidFill>
              <a:srgbClr val="88e0d0">
                <a:alpha val="100000"/>
              </a:srgbClr>
            </a:solidFill>
            <a:prstDash val="solid"/>
            <a:miter/>
          </a:ln>
        </p:spPr>
        <p:txBody>
          <a:bodyPr tIns="0" bIns="0"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가스 감지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모서리가 둥근 직사각형 52"/>
          <p:cNvSpPr/>
          <p:nvPr/>
        </p:nvSpPr>
        <p:spPr>
          <a:xfrm>
            <a:off x="9791961" y="5524046"/>
            <a:ext cx="1764212" cy="386841"/>
          </a:xfrm>
          <a:prstGeom prst="roundRect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88e0d0">
                <a:alpha val="100000"/>
              </a:srgbClr>
            </a:solidFill>
            <a:prstDash val="solid"/>
            <a:miter/>
          </a:ln>
        </p:spPr>
        <p:txBody>
          <a:bodyPr tIns="0" bIns="0"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53585b"/>
                </a:solidFill>
                <a:latin typeface="맑은 고딕"/>
                <a:ea typeface="맑은 고딕"/>
                <a:cs typeface="맑은 고딕"/>
              </a:rPr>
              <a:t>앱 제공 화면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53585b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476868" y="2151427"/>
            <a:ext cx="1134257" cy="188247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0771601" y="2183296"/>
            <a:ext cx="1144034" cy="1854663"/>
          </a:xfrm>
          <a:prstGeom prst="rect">
            <a:avLst/>
          </a:prstGeom>
        </p:spPr>
      </p:pic>
      <p:sp>
        <p:nvSpPr>
          <p:cNvPr id="45" name="가로 글상자 44"/>
          <p:cNvSpPr txBox="1"/>
          <p:nvPr/>
        </p:nvSpPr>
        <p:spPr>
          <a:xfrm>
            <a:off x="3744290" y="1919355"/>
            <a:ext cx="2560707" cy="36377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앱 하단 알림 메세지</a:t>
            </a:r>
            <a:endParaRPr lang="ko-KR" altLang="en-US"/>
          </a:p>
        </p:txBody>
      </p:sp>
      <p:sp>
        <p:nvSpPr>
          <p:cNvPr id="46" name="가로 글상자 45"/>
          <p:cNvSpPr txBox="1"/>
          <p:nvPr/>
        </p:nvSpPr>
        <p:spPr>
          <a:xfrm>
            <a:off x="9447556" y="1650723"/>
            <a:ext cx="2553803" cy="36750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가스누수 경고 팝업창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0066175" y="4291771"/>
            <a:ext cx="1245622" cy="975037"/>
          </a:xfrm>
          <a:prstGeom prst="rect">
            <a:avLst/>
          </a:prstGeom>
        </p:spPr>
      </p:pic>
      <p:sp>
        <p:nvSpPr>
          <p:cNvPr id="48" name="가로 글상자 47"/>
          <p:cNvSpPr txBox="1"/>
          <p:nvPr/>
        </p:nvSpPr>
        <p:spPr>
          <a:xfrm>
            <a:off x="9868038" y="4643781"/>
            <a:ext cx="1877391" cy="36018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ln w="9525">
                  <a:solidFill>
                    <a:srgbClr val="000000"/>
                  </a:solidFill>
                </a:ln>
                <a:solidFill>
                  <a:srgbClr val="ff0000"/>
                </a:solidFill>
                <a:latin typeface="이사만루체 Bold"/>
                <a:ea typeface="이사만루체 Bold"/>
              </a:rPr>
              <a:t>사이렌 소리</a:t>
            </a:r>
            <a:endParaRPr lang="ko-KR" altLang="en-US">
              <a:ln w="9525">
                <a:solidFill>
                  <a:srgbClr val="000000"/>
                </a:solidFill>
              </a:ln>
              <a:solidFill>
                <a:srgbClr val="ff0000"/>
              </a:solidFill>
              <a:latin typeface="이사만루체 Bold"/>
              <a:ea typeface="이사만루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6296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631" y="417715"/>
            <a:ext cx="16056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1" u="none" strike="noStrike" kern="0" cap="none" spc="0" normalizeH="0" baseline="0" mc:Ignorable="hp" hp:hslEmbossed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uLnTx/>
                <a:uFillTx/>
                <a:latin typeface="Tmon몬소리 Black"/>
                <a:ea typeface="Tmon몬소리 Black"/>
                <a:cs typeface="+mn-cs"/>
              </a:rPr>
              <a:t>느낀 점</a:t>
            </a:r>
            <a:endParaRPr xmlns:mc="http://schemas.openxmlformats.org/markup-compatibility/2006" xmlns:hp="http://schemas.haansoft.com/office/presentation/8.0" kumimoji="0" lang="en-US" altLang="ko-KR" sz="2400" b="1" i="1" u="none" strike="noStrike" kern="0" cap="none" spc="0" normalizeH="0" baseline="0" mc:Ignorable="hp" hp:hslEmbossed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uLnTx/>
              <a:uFillTx/>
              <a:latin typeface="Tmon몬소리 Black"/>
              <a:ea typeface="Tmon몬소리 Black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1442035" y="357645"/>
            <a:ext cx="262234" cy="868135"/>
            <a:chOff x="5045572" y="2083821"/>
            <a:chExt cx="420127" cy="1390845"/>
          </a:xfrm>
        </p:grpSpPr>
        <p:sp>
          <p:nvSpPr>
            <p:cNvPr id="21" name="이등변 삼각형 20"/>
            <p:cNvSpPr/>
            <p:nvPr/>
          </p:nvSpPr>
          <p:spPr>
            <a:xfrm rot="7418552">
              <a:off x="4594019" y="2742688"/>
              <a:ext cx="1183531" cy="280425"/>
            </a:xfrm>
            <a:prstGeom prst="triangle">
              <a:avLst>
                <a:gd name="adj" fmla="val 39503"/>
              </a:avLst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7" name="자유형: 도형 16"/>
            <p:cNvSpPr/>
            <p:nvPr/>
          </p:nvSpPr>
          <p:spPr>
            <a:xfrm rot="7418552">
              <a:off x="4733722" y="2535373"/>
              <a:ext cx="1183530" cy="280425"/>
            </a:xfrm>
            <a:custGeom>
              <a:avLst/>
              <a:gdLst>
                <a:gd name="connsiteX0" fmla="*/ 0 w 1183530"/>
                <a:gd name="connsiteY0" fmla="*/ 280425 h 280425"/>
                <a:gd name="connsiteX1" fmla="*/ 721149 w 1183530"/>
                <a:gd name="connsiteY1" fmla="*/ 0 h 280425"/>
                <a:gd name="connsiteX2" fmla="*/ 730346 w 1183530"/>
                <a:gd name="connsiteY2" fmla="*/ 5578 h 280425"/>
                <a:gd name="connsiteX3" fmla="*/ 714402 w 1183530"/>
                <a:gd name="connsiteY3" fmla="*/ 2804 h 280425"/>
                <a:gd name="connsiteX4" fmla="*/ 1080049 w 1183530"/>
                <a:gd name="connsiteY4" fmla="*/ 271552 h 280425"/>
                <a:gd name="connsiteX5" fmla="*/ 1177976 w 1183530"/>
                <a:gd name="connsiteY5" fmla="*/ 277056 h 280425"/>
                <a:gd name="connsiteX6" fmla="*/ 1183530 w 1183530"/>
                <a:gd name="connsiteY6" fmla="*/ 280425 h 280425"/>
                <a:gd name="connsiteX7" fmla="*/ 0 w 1183530"/>
                <a:gd name="connsiteY7" fmla="*/ 280425 h 2804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3530" h="280425">
                  <a:moveTo>
                    <a:pt x="0" y="280425"/>
                  </a:moveTo>
                  <a:lnTo>
                    <a:pt x="721149" y="0"/>
                  </a:lnTo>
                  <a:lnTo>
                    <a:pt x="730346" y="5578"/>
                  </a:lnTo>
                  <a:lnTo>
                    <a:pt x="714402" y="2804"/>
                  </a:lnTo>
                  <a:cubicBezTo>
                    <a:pt x="787454" y="144721"/>
                    <a:pt x="922796" y="244196"/>
                    <a:pt x="1080049" y="271552"/>
                  </a:cubicBezTo>
                  <a:lnTo>
                    <a:pt x="1177976" y="277056"/>
                  </a:lnTo>
                  <a:lnTo>
                    <a:pt x="1183530" y="280425"/>
                  </a:lnTo>
                  <a:lnTo>
                    <a:pt x="0" y="280425"/>
                  </a:lnTo>
                  <a:close/>
                </a:path>
              </a:pathLst>
            </a:cu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5" name="모서리가 둥근 직사각형 28"/>
          <p:cNvSpPr/>
          <p:nvPr/>
        </p:nvSpPr>
        <p:spPr>
          <a:xfrm>
            <a:off x="1616483" y="1622645"/>
            <a:ext cx="8959033" cy="317280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603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양쪽 모서리가 둥근 사각형 29"/>
          <p:cNvSpPr/>
          <p:nvPr/>
        </p:nvSpPr>
        <p:spPr>
          <a:xfrm rot="16200000" flipH="1">
            <a:off x="298387" y="2913772"/>
            <a:ext cx="3172804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9a5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69062" y="1698618"/>
            <a:ext cx="7638106" cy="3014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2000" b="1" i="1" u="sng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전반적인 느낀 점</a:t>
            </a:r>
            <a:endParaRPr lang="ko-KR" altLang="en-US" sz="2000" b="1" i="1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</a:endParaRPr>
          </a:p>
          <a:p>
            <a:pPr marL="0" marR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b="1" u="none" strike="noStrike" kern="1200" cap="none" spc="0" normalizeH="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실습시간에 </a:t>
            </a:r>
            <a:r>
              <a:rPr lang="en-US" altLang="ko-KR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LED, FND, KEY</a:t>
            </a:r>
            <a:r>
              <a:rPr lang="ko-KR" altLang="en-US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와 같이 간단한 </a:t>
            </a:r>
            <a:r>
              <a:rPr lang="en-US" altLang="ko-KR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Device Driver</a:t>
            </a:r>
            <a:r>
              <a:rPr lang="ko-KR" altLang="en-US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를 만들었을 때에는 나름 수월하다고 판단했지만</a:t>
            </a:r>
            <a:r>
              <a:rPr lang="en-US" altLang="ko-KR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,</a:t>
            </a:r>
            <a:r>
              <a:rPr lang="ko-KR" altLang="en-US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 온습도 센서나 가스 센서와 같은 도구들로 제작하기에는 어려움이 있었다</a:t>
            </a:r>
            <a:r>
              <a:rPr lang="en-US" altLang="ko-KR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.</a:t>
            </a:r>
            <a:r>
              <a:rPr lang="ko-KR" altLang="en-US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 하지만 </a:t>
            </a:r>
            <a:r>
              <a:rPr lang="en-US" altLang="ko-KR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Iot </a:t>
            </a:r>
            <a:r>
              <a:rPr lang="ko-KR" altLang="en-US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구현을 하면서</a:t>
            </a:r>
            <a:r>
              <a:rPr lang="en-US" altLang="ko-KR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,</a:t>
            </a:r>
            <a:r>
              <a:rPr lang="ko-KR" altLang="en-US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 미약하게나마 여러가지 </a:t>
            </a:r>
            <a:r>
              <a:rPr lang="en-US" altLang="ko-KR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Device Driver</a:t>
            </a:r>
            <a:r>
              <a:rPr lang="ko-KR" altLang="en-US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를 만들어 보게 된 경험은 좋았다</a:t>
            </a:r>
            <a:r>
              <a:rPr lang="en-US" altLang="ko-KR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.</a:t>
            </a:r>
            <a:r>
              <a:rPr lang="ko-KR" altLang="en-US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 추가적으로</a:t>
            </a:r>
            <a:r>
              <a:rPr lang="en-US" altLang="ko-KR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,</a:t>
            </a:r>
            <a:r>
              <a:rPr lang="ko-KR" altLang="en-US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 이제껏 </a:t>
            </a:r>
            <a:r>
              <a:rPr lang="en-US" altLang="ko-KR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APP </a:t>
            </a:r>
            <a:r>
              <a:rPr lang="ko-KR" altLang="en-US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개발을 한 번도 해보지 못했는데</a:t>
            </a:r>
            <a:r>
              <a:rPr lang="en-US" altLang="ko-KR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,</a:t>
            </a:r>
            <a:r>
              <a:rPr lang="ko-KR" altLang="en-US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 </a:t>
            </a:r>
            <a:r>
              <a:rPr lang="en-US" altLang="ko-KR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APP</a:t>
            </a:r>
            <a:r>
              <a:rPr lang="ko-KR" altLang="en-US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 개발을 처음으로 시도하게 되어서 뿌듯했다</a:t>
            </a:r>
            <a:r>
              <a:rPr lang="en-US" altLang="ko-KR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. </a:t>
            </a:r>
            <a:endParaRPr kumimoji="0" lang="en-US" altLang="ko-KR" b="1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195</ep:Words>
  <ep:PresentationFormat>와이드스크린</ep:PresentationFormat>
  <ep:Paragraphs>61</ep:Paragraphs>
  <ep:Slides>8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2023-05-25T06:59:34.000</dcterms:created>
  <dc:creator>Microsoft 계정</dc:creator>
  <cp:lastModifiedBy>kbg01</cp:lastModifiedBy>
  <dcterms:modified xsi:type="dcterms:W3CDTF">2023-06-01T12:20:20.593</dcterms:modified>
  <cp:revision>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