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59" r:id="rId5"/>
    <p:sldId id="260" r:id="rId6"/>
    <p:sldId id="261" r:id="rId7"/>
    <p:sldId id="264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4" d="100"/>
          <a:sy n="44" d="100"/>
        </p:scale>
        <p:origin x="76" y="1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9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2"/>
          <p:cNvSpPr/>
          <p:nvPr/>
        </p:nvSpPr>
        <p:spPr>
          <a:xfrm>
            <a:off x="6319599" y="2917983"/>
            <a:ext cx="676656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군사 분야에서의 AR/VR</a:t>
            </a:r>
            <a:endParaRPr lang="en-US" sz="5249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76F7D1-7065-27F2-6F53-1E0BADB85CF2}"/>
              </a:ext>
            </a:extLst>
          </p:cNvPr>
          <p:cNvSpPr txBox="1"/>
          <p:nvPr/>
        </p:nvSpPr>
        <p:spPr>
          <a:xfrm>
            <a:off x="11453981" y="6836229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205866 </a:t>
            </a:r>
            <a:r>
              <a:rPr lang="ko-KR" altLang="en-US" dirty="0"/>
              <a:t>박유진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921560" y="1043443"/>
            <a:ext cx="107870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군사 분야 </a:t>
            </a:r>
            <a:r>
              <a:rPr lang="en-US" altLang="ko-KR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AR/VR </a:t>
            </a:r>
            <a:r>
              <a:rPr lang="ko-KR" alt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시장 규모 및 성장 트렌드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837617"/>
            <a:ext cx="3163014" cy="3692962"/>
          </a:xfrm>
          <a:prstGeom prst="roundRect">
            <a:avLst>
              <a:gd name="adj" fmla="val 2107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570559" y="3059787"/>
            <a:ext cx="2718673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군사 분야 AR/VR 시장 규모 및 성장 트렌드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570559" y="4531400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Extended Reality(XR) 기술은 군인들에게 새로운 시각을 제공하여 전통적인 훈련 방식으로는 알 수 없었던 정보를 시각화합니다.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2837617"/>
            <a:ext cx="3163014" cy="3692962"/>
          </a:xfrm>
          <a:prstGeom prst="roundRect">
            <a:avLst>
              <a:gd name="adj" fmla="val 2107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7"/>
          <p:cNvSpPr/>
          <p:nvPr/>
        </p:nvSpPr>
        <p:spPr>
          <a:xfrm>
            <a:off x="5955744" y="3059787"/>
            <a:ext cx="2718673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아태지역 AR/VR 기술 지출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955744" y="4114919"/>
            <a:ext cx="271867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아태지역의 AR/VR 기술 지출은 연평균 성장률(CAGR) 42.4%로, 2026년에는 166달러에 이를 것으로 전망됩니다.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2837617"/>
            <a:ext cx="3163014" cy="3692962"/>
          </a:xfrm>
          <a:prstGeom prst="roundRect">
            <a:avLst>
              <a:gd name="adj" fmla="val 2107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/>
          <p:nvPr/>
        </p:nvSpPr>
        <p:spPr>
          <a:xfrm>
            <a:off x="9340929" y="305978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XR 기술의 성장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340929" y="3698438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군사 분야에서의 XR 기술은 2022년에 약 70.6억달러의 가치를 가지며, 2032년에는 593.7억달러로 성장할 것으로 예상됩니다.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4490799" y="1439108"/>
            <a:ext cx="73609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</a:rPr>
              <a:t>AR/VR</a:t>
            </a:r>
            <a:r>
              <a:rPr lang="ko-KR" altLang="en-US" sz="4374" dirty="0">
                <a:solidFill>
                  <a:srgbClr val="38512F"/>
                </a:solidFill>
                <a:latin typeface="Lora" pitchFamily="34" charset="0"/>
              </a:rPr>
              <a:t> 기술 활용 사례 조사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4490799" y="264033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4679752" y="2682002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5212913" y="2716649"/>
            <a:ext cx="28194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가상훈련 시스템 </a:t>
            </a:r>
            <a:r>
              <a:rPr lang="en-US" altLang="ko-KR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VTB-X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212913" y="3286006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자동화</a:t>
            </a: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ko-KR" alt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된 훈련 시나리오 생성</a:t>
            </a:r>
            <a:r>
              <a:rPr lang="en-US" altLang="ko-KR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ko-KR" alt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다중 멀티 훈련</a:t>
            </a:r>
            <a:r>
              <a:rPr lang="en-US" altLang="ko-KR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ko-KR" alt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라이브 스트리밍 등을 제공하는 </a:t>
            </a:r>
            <a:r>
              <a:rPr lang="ko-KR" altLang="en-US" sz="1750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초실감</a:t>
            </a:r>
            <a:r>
              <a:rPr lang="ko-KR" alt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기반</a:t>
            </a:r>
            <a:endParaRPr lang="en-US" altLang="ko-KR" sz="1750" dirty="0">
              <a:solidFill>
                <a:srgbClr val="3A3630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/>
              <a:t>가상훈련 시스템 </a:t>
            </a:r>
            <a:r>
              <a:rPr lang="en-US" altLang="ko-KR" sz="1750" dirty="0"/>
              <a:t>Virtual Training Block-XR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490799" y="403717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4653082" y="4078843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212913" y="411349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</a:rPr>
              <a:t>Integrated</a:t>
            </a:r>
            <a:r>
              <a:rPr lang="ko-KR" altLang="en-US" sz="2187" dirty="0">
                <a:solidFill>
                  <a:srgbClr val="38512F"/>
                </a:solidFill>
                <a:latin typeface="Lora" pitchFamily="34" charset="0"/>
              </a:rPr>
              <a:t> </a:t>
            </a:r>
            <a:r>
              <a:rPr lang="en-US" altLang="ko-KR" sz="2187" dirty="0">
                <a:solidFill>
                  <a:srgbClr val="38512F"/>
                </a:solidFill>
                <a:latin typeface="Lora" pitchFamily="34" charset="0"/>
              </a:rPr>
              <a:t>Visual</a:t>
            </a:r>
            <a:r>
              <a:rPr lang="ko-KR" altLang="en-US" sz="2187" dirty="0">
                <a:solidFill>
                  <a:srgbClr val="38512F"/>
                </a:solidFill>
                <a:latin typeface="Lora" pitchFamily="34" charset="0"/>
              </a:rPr>
              <a:t> </a:t>
            </a:r>
            <a:r>
              <a:rPr lang="en-US" altLang="ko-KR" sz="2187" dirty="0">
                <a:solidFill>
                  <a:srgbClr val="38512F"/>
                </a:solidFill>
                <a:latin typeface="Lora" pitchFamily="34" charset="0"/>
              </a:rPr>
              <a:t>Augmentation</a:t>
            </a:r>
            <a:r>
              <a:rPr lang="ko-KR" altLang="en-US" sz="2187" dirty="0">
                <a:solidFill>
                  <a:srgbClr val="38512F"/>
                </a:solidFill>
                <a:latin typeface="Lora" pitchFamily="34" charset="0"/>
              </a:rPr>
              <a:t> </a:t>
            </a:r>
            <a:r>
              <a:rPr lang="en-US" altLang="ko-KR" sz="2187" dirty="0">
                <a:solidFill>
                  <a:srgbClr val="38512F"/>
                </a:solidFill>
                <a:latin typeface="Lora" pitchFamily="34" charset="0"/>
              </a:rPr>
              <a:t>Systems(IVAS)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212913" y="4682847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Microsoft </a:t>
            </a:r>
            <a:r>
              <a:rPr lang="ko-KR" altLang="en-US" sz="1750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홀로렌즈의</a:t>
            </a:r>
            <a:r>
              <a:rPr lang="ko-KR" alt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기술 </a:t>
            </a:r>
            <a:r>
              <a:rPr lang="en-US" altLang="ko-KR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+ </a:t>
            </a:r>
            <a:r>
              <a:rPr lang="ko-KR" alt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적외선 열화상</a:t>
            </a:r>
            <a:r>
              <a:rPr lang="en-US" altLang="ko-KR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ko-KR" alt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센서</a:t>
            </a:r>
            <a:r>
              <a:rPr lang="en-US" altLang="ko-KR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GPS, </a:t>
            </a:r>
            <a:r>
              <a:rPr lang="ko-KR" alt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야간 시야 등의 기술이 적용되어</a:t>
            </a:r>
            <a:endParaRPr lang="en-US" altLang="ko-KR" sz="1750" dirty="0">
              <a:solidFill>
                <a:srgbClr val="3A3630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/>
              <a:t>있는 훈련 지원 기기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4490799" y="543401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4649272" y="5475684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5212913" y="55103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</a:rPr>
              <a:t>3</a:t>
            </a:r>
            <a:r>
              <a:rPr lang="ko-KR" altLang="en-US" sz="2187" dirty="0">
                <a:solidFill>
                  <a:srgbClr val="38512F"/>
                </a:solidFill>
                <a:latin typeface="Lora" pitchFamily="34" charset="0"/>
              </a:rPr>
              <a:t>차원 지리공간정보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5212913" y="6079688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3</a:t>
            </a:r>
            <a:r>
              <a:rPr lang="ko-KR" alt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차원의 지리공간정보를 구현하여 전장에서 활용 가능한 지형분석도</a:t>
            </a:r>
            <a:r>
              <a:rPr lang="en-US" altLang="ko-KR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, </a:t>
            </a:r>
            <a:r>
              <a:rPr lang="ko-KR" alt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음영기복지도와 증강현실 </a:t>
            </a:r>
            <a:r>
              <a:rPr lang="ko-KR" altLang="en-US" sz="1750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밀리터리</a:t>
            </a:r>
            <a:r>
              <a:rPr lang="ko-KR" alt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 맵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341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306830" y="1077261"/>
            <a:ext cx="6758940" cy="6798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53"/>
              </a:lnSpc>
              <a:buNone/>
            </a:pPr>
            <a:r>
              <a:rPr lang="ko-KR" altLang="en-US" sz="428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군사분야 </a:t>
            </a:r>
            <a:r>
              <a:rPr lang="en-US" sz="4283" dirty="0" err="1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상호</a:t>
            </a:r>
            <a:r>
              <a:rPr lang="en-US" sz="428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작용 기술 조사</a:t>
            </a:r>
            <a:endParaRPr lang="en-US" sz="4283" dirty="0"/>
          </a:p>
        </p:txBody>
      </p:sp>
      <p:sp>
        <p:nvSpPr>
          <p:cNvPr id="5" name="Text 3"/>
          <p:cNvSpPr/>
          <p:nvPr/>
        </p:nvSpPr>
        <p:spPr>
          <a:xfrm>
            <a:off x="2451973" y="2591148"/>
            <a:ext cx="2033468" cy="12237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12"/>
              </a:lnSpc>
              <a:buNone/>
            </a:pPr>
            <a:r>
              <a:rPr lang="en-US" sz="257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Gesture Recognition Technology</a:t>
            </a:r>
            <a:endParaRPr lang="en-US" sz="2570" dirty="0"/>
          </a:p>
        </p:txBody>
      </p:sp>
      <p:sp>
        <p:nvSpPr>
          <p:cNvPr id="6" name="Text 4"/>
          <p:cNvSpPr/>
          <p:nvPr/>
        </p:nvSpPr>
        <p:spPr>
          <a:xfrm>
            <a:off x="2451973" y="4032400"/>
            <a:ext cx="2033468" cy="27841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1"/>
              </a:lnSpc>
              <a:buNone/>
            </a:pPr>
            <a:r>
              <a:rPr lang="ko-KR" altLang="en-US" sz="171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동작인식 </a:t>
            </a:r>
            <a:r>
              <a:rPr lang="en-US" altLang="ko-KR" sz="171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</a:t>
            </a:r>
            <a:r>
              <a:rPr lang="ko-KR" altLang="en-US" sz="171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가상환경 내에서 특정 동작을 카메라나 센서로 감지함</a:t>
            </a:r>
            <a:r>
              <a:rPr lang="en-US" altLang="ko-KR" sz="171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</a:p>
        </p:txBody>
      </p:sp>
      <p:sp>
        <p:nvSpPr>
          <p:cNvPr id="7" name="Text 5"/>
          <p:cNvSpPr/>
          <p:nvPr/>
        </p:nvSpPr>
        <p:spPr>
          <a:xfrm>
            <a:off x="5023842" y="2591148"/>
            <a:ext cx="2033468" cy="12237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12"/>
              </a:lnSpc>
              <a:buNone/>
            </a:pPr>
            <a:r>
              <a:rPr lang="en-US" sz="257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Voice Recognition Technology</a:t>
            </a:r>
            <a:endParaRPr lang="en-US" sz="2570" dirty="0"/>
          </a:p>
        </p:txBody>
      </p:sp>
      <p:sp>
        <p:nvSpPr>
          <p:cNvPr id="8" name="Text 6"/>
          <p:cNvSpPr/>
          <p:nvPr/>
        </p:nvSpPr>
        <p:spPr>
          <a:xfrm>
            <a:off x="5023842" y="4032400"/>
            <a:ext cx="2033468" cy="2088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1"/>
              </a:lnSpc>
              <a:buNone/>
            </a:pPr>
            <a:r>
              <a:rPr lang="ko-KR" altLang="en-US" sz="171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음성인식 </a:t>
            </a:r>
            <a:r>
              <a:rPr lang="en-US" altLang="ko-KR" sz="171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</a:t>
            </a:r>
            <a:r>
              <a:rPr lang="ko-KR" altLang="en-US" sz="171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음성 명령을 통해 </a:t>
            </a:r>
            <a:r>
              <a:rPr lang="en-US" altLang="ko-KR" sz="171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handsfree</a:t>
            </a:r>
            <a:r>
              <a:rPr lang="ko-KR" altLang="en-US" sz="171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하게 군사 장비나 시나리오를 제어할 수 있다</a:t>
            </a:r>
            <a:r>
              <a:rPr lang="en-US" altLang="ko-KR" sz="171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13" dirty="0"/>
          </a:p>
        </p:txBody>
      </p:sp>
      <p:sp>
        <p:nvSpPr>
          <p:cNvPr id="9" name="Text 7"/>
          <p:cNvSpPr/>
          <p:nvPr/>
        </p:nvSpPr>
        <p:spPr>
          <a:xfrm>
            <a:off x="7595711" y="2591148"/>
            <a:ext cx="2033468" cy="12237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12"/>
              </a:lnSpc>
              <a:buNone/>
            </a:pPr>
            <a:r>
              <a:rPr lang="en-US" sz="257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Touch and Motion Controllers</a:t>
            </a:r>
            <a:endParaRPr lang="en-US" sz="2570" dirty="0"/>
          </a:p>
        </p:txBody>
      </p:sp>
      <p:sp>
        <p:nvSpPr>
          <p:cNvPr id="10" name="Text 8"/>
          <p:cNvSpPr/>
          <p:nvPr/>
        </p:nvSpPr>
        <p:spPr>
          <a:xfrm>
            <a:off x="7595711" y="4032400"/>
            <a:ext cx="2033468" cy="2436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1"/>
              </a:lnSpc>
              <a:buNone/>
            </a:pPr>
            <a:r>
              <a:rPr lang="ko-KR" altLang="en-US" sz="171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터치 스크린 기술로 병사들이 가상 환경에서 버튼을 누르고 드래그 할 수 있게 해준다</a:t>
            </a:r>
            <a:r>
              <a:rPr lang="en-US" altLang="ko-KR" sz="171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13" dirty="0"/>
          </a:p>
        </p:txBody>
      </p:sp>
      <p:sp>
        <p:nvSpPr>
          <p:cNvPr id="11" name="Text 9"/>
          <p:cNvSpPr/>
          <p:nvPr/>
        </p:nvSpPr>
        <p:spPr>
          <a:xfrm>
            <a:off x="10167580" y="2591148"/>
            <a:ext cx="2033468" cy="8158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12"/>
              </a:lnSpc>
              <a:buNone/>
            </a:pPr>
            <a:r>
              <a:rPr lang="en-US" sz="257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Eye Tracking Technology</a:t>
            </a:r>
            <a:endParaRPr lang="en-US" sz="2570" dirty="0"/>
          </a:p>
        </p:txBody>
      </p:sp>
      <p:sp>
        <p:nvSpPr>
          <p:cNvPr id="12" name="Text 10"/>
          <p:cNvSpPr/>
          <p:nvPr/>
        </p:nvSpPr>
        <p:spPr>
          <a:xfrm>
            <a:off x="10167580" y="3808534"/>
            <a:ext cx="2033468" cy="2436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41"/>
              </a:lnSpc>
              <a:buNone/>
            </a:pPr>
            <a:r>
              <a:rPr lang="ko-KR" altLang="en-US" sz="171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시선추적기술 </a:t>
            </a:r>
            <a:r>
              <a:rPr lang="en-US" altLang="ko-KR" sz="171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</a:t>
            </a:r>
            <a:r>
              <a:rPr lang="ko-KR" altLang="en-US" sz="171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눈동자의 움직임을 감지하여 특정 지점에 초점을 맞추거나 명령을 내릴 수 있다</a:t>
            </a:r>
            <a:r>
              <a:rPr lang="en-US" altLang="ko-KR" sz="171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1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0433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384941" y="606504"/>
            <a:ext cx="9860518" cy="1378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7"/>
              </a:lnSpc>
              <a:buNone/>
            </a:pPr>
            <a:r>
              <a:rPr lang="en-US" sz="4342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군사 분야에서 사용되는 AR/VR 기기 및 장비 조사</a:t>
            </a:r>
            <a:endParaRPr lang="en-US" sz="434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941" y="2425898"/>
            <a:ext cx="3066336" cy="189511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84941" y="4596646"/>
            <a:ext cx="3066336" cy="6893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4"/>
              </a:lnSpc>
              <a:buNone/>
            </a:pPr>
            <a:r>
              <a:rPr lang="en-US" sz="2171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Head-Mounted Displays (HMDs)</a:t>
            </a:r>
            <a:endParaRPr lang="en-US" sz="2171" dirty="0"/>
          </a:p>
        </p:txBody>
      </p:sp>
      <p:sp>
        <p:nvSpPr>
          <p:cNvPr id="7" name="Text 4"/>
          <p:cNvSpPr/>
          <p:nvPr/>
        </p:nvSpPr>
        <p:spPr>
          <a:xfrm>
            <a:off x="2384941" y="5506522"/>
            <a:ext cx="3066336" cy="21174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9"/>
              </a:lnSpc>
              <a:buNone/>
            </a:pPr>
            <a:r>
              <a:rPr lang="en-US" sz="17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Microsoft</a:t>
            </a:r>
            <a:r>
              <a:rPr lang="ko-KR" altLang="en-US" sz="17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에서 개발한 </a:t>
            </a:r>
            <a:r>
              <a:rPr lang="en-US" altLang="ko-KR" sz="1737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Hololends</a:t>
            </a:r>
            <a:endParaRPr lang="en-US" sz="1737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032" y="2425898"/>
            <a:ext cx="3066336" cy="189511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82032" y="4596646"/>
            <a:ext cx="2205633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4"/>
              </a:lnSpc>
              <a:buNone/>
            </a:pPr>
            <a:r>
              <a:rPr lang="en-US" sz="2171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Haptic Gloves</a:t>
            </a:r>
            <a:endParaRPr lang="en-US" sz="2171" dirty="0"/>
          </a:p>
        </p:txBody>
      </p:sp>
      <p:sp>
        <p:nvSpPr>
          <p:cNvPr id="10" name="Text 6"/>
          <p:cNvSpPr/>
          <p:nvPr/>
        </p:nvSpPr>
        <p:spPr>
          <a:xfrm>
            <a:off x="5782032" y="5161836"/>
            <a:ext cx="3066336" cy="21174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9"/>
              </a:lnSpc>
              <a:buNone/>
            </a:pPr>
            <a:r>
              <a:rPr lang="en-US" sz="1737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HaptX</a:t>
            </a:r>
            <a:r>
              <a:rPr lang="en-US" sz="17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 Gloves : </a:t>
            </a:r>
            <a:r>
              <a:rPr lang="ko-KR" altLang="en-US" sz="17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터치 및 감각을 제공</a:t>
            </a:r>
            <a:r>
              <a:rPr lang="en-US" altLang="ko-KR" sz="17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, </a:t>
            </a:r>
            <a:r>
              <a:rPr lang="ko-KR" altLang="en-US" sz="17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가상세계의 물체를 느낄 수 있게 해 준다</a:t>
            </a:r>
            <a:r>
              <a:rPr lang="en-US" altLang="ko-KR" sz="17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.</a:t>
            </a: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123" y="2425898"/>
            <a:ext cx="3066336" cy="189511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79123" y="4596646"/>
            <a:ext cx="2205633" cy="3446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4"/>
              </a:lnSpc>
              <a:buNone/>
            </a:pPr>
            <a:r>
              <a:rPr lang="en-US" sz="2171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Touch Interfaces</a:t>
            </a:r>
            <a:endParaRPr lang="en-US" sz="2171" dirty="0"/>
          </a:p>
        </p:txBody>
      </p:sp>
      <p:sp>
        <p:nvSpPr>
          <p:cNvPr id="13" name="Text 8"/>
          <p:cNvSpPr/>
          <p:nvPr/>
        </p:nvSpPr>
        <p:spPr>
          <a:xfrm>
            <a:off x="9179123" y="5161836"/>
            <a:ext cx="3066336" cy="21174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9"/>
              </a:lnSpc>
              <a:buNone/>
            </a:pPr>
            <a:r>
              <a:rPr lang="en-US" sz="17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VR </a:t>
            </a:r>
            <a:r>
              <a:rPr lang="ko-KR" altLang="en-US" sz="17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컨트롤러 </a:t>
            </a:r>
            <a:r>
              <a:rPr lang="en-US" altLang="ko-KR" sz="17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: </a:t>
            </a:r>
            <a:r>
              <a:rPr lang="ko-KR" altLang="en-US" sz="17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가상세계 내에서 물체를 선택하고 조작할 수 있다</a:t>
            </a:r>
            <a:r>
              <a:rPr lang="en-US" altLang="ko-KR" sz="173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.</a:t>
            </a:r>
            <a:endParaRPr lang="en-US" sz="17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833199" y="195976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기타 장비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16099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022152" y="3202662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32373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Smart Glasses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80666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Smart glasses can project virtual information while maintaining a view of the real world, effectively providing military maps and tactical information.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33199" y="491323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995482" y="495490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555313" y="4989552"/>
            <a:ext cx="3192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Heads-Up Display (HUD)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555313" y="555890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HUDs, attached to glasses or helmets, allow soldiers to view projected information in real-time.</a:t>
            </a:r>
            <a:endParaRPr lang="en-US" sz="1750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921560" y="1043443"/>
            <a:ext cx="107870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용어 정리</a:t>
            </a:r>
            <a:endParaRPr lang="en-US" altLang="ko-KR" sz="4374" dirty="0">
              <a:solidFill>
                <a:srgbClr val="38512F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8873309-A98C-CC5B-8DA5-FA3E908AB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926777"/>
              </p:ext>
            </p:extLst>
          </p:nvPr>
        </p:nvGraphicFramePr>
        <p:xfrm>
          <a:off x="1921560" y="2598058"/>
          <a:ext cx="10787038" cy="409302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68383">
                  <a:extLst>
                    <a:ext uri="{9D8B030D-6E8A-4147-A177-3AD203B41FA5}">
                      <a16:colId xmlns:a16="http://schemas.microsoft.com/office/drawing/2014/main" val="2903463506"/>
                    </a:ext>
                  </a:extLst>
                </a:gridCol>
                <a:gridCol w="1943731">
                  <a:extLst>
                    <a:ext uri="{9D8B030D-6E8A-4147-A177-3AD203B41FA5}">
                      <a16:colId xmlns:a16="http://schemas.microsoft.com/office/drawing/2014/main" val="431740514"/>
                    </a:ext>
                  </a:extLst>
                </a:gridCol>
                <a:gridCol w="1943731">
                  <a:extLst>
                    <a:ext uri="{9D8B030D-6E8A-4147-A177-3AD203B41FA5}">
                      <a16:colId xmlns:a16="http://schemas.microsoft.com/office/drawing/2014/main" val="719803692"/>
                    </a:ext>
                  </a:extLst>
                </a:gridCol>
                <a:gridCol w="1943731">
                  <a:extLst>
                    <a:ext uri="{9D8B030D-6E8A-4147-A177-3AD203B41FA5}">
                      <a16:colId xmlns:a16="http://schemas.microsoft.com/office/drawing/2014/main" val="4144549988"/>
                    </a:ext>
                  </a:extLst>
                </a:gridCol>
                <a:gridCol w="1943731">
                  <a:extLst>
                    <a:ext uri="{9D8B030D-6E8A-4147-A177-3AD203B41FA5}">
                      <a16:colId xmlns:a16="http://schemas.microsoft.com/office/drawing/2014/main" val="2436342850"/>
                    </a:ext>
                  </a:extLst>
                </a:gridCol>
                <a:gridCol w="1943731">
                  <a:extLst>
                    <a:ext uri="{9D8B030D-6E8A-4147-A177-3AD203B41FA5}">
                      <a16:colId xmlns:a16="http://schemas.microsoft.com/office/drawing/2014/main" val="410221774"/>
                    </a:ext>
                  </a:extLst>
                </a:gridCol>
              </a:tblGrid>
              <a:tr h="1364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6E9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마커 기반 증강현실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(Marker-based Augmented Reality)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6E9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SLAM(simultaneous Localization and Mapping)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6E9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HMD(Head-Mounted Display)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6E9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스마트글래스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(Smart Glasses)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6E9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AR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캔버스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(AR Canvas)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6E9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71224"/>
                  </a:ext>
                </a:extLst>
              </a:tr>
              <a:tr h="1364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6E9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360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도 영상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(Panorama Video)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6E9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Immerssive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Audio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6E9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6E9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6E9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6E9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16810"/>
                  </a:ext>
                </a:extLst>
              </a:tr>
              <a:tr h="1364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기타</a:t>
                      </a:r>
                    </a:p>
                  </a:txBody>
                  <a:tcPr anchor="ctr">
                    <a:solidFill>
                      <a:srgbClr val="F6E9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Gesture Recognition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6E9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Speech Recognition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6E9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Motion Tracking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6E9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Head Tracking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6E9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6E9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82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63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406</Words>
  <Application>Microsoft Office PowerPoint</Application>
  <PresentationFormat>사용자 지정</PresentationFormat>
  <Paragraphs>66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Lora</vt:lpstr>
      <vt:lpstr>Source Sans Pro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박유진</cp:lastModifiedBy>
  <cp:revision>4</cp:revision>
  <dcterms:created xsi:type="dcterms:W3CDTF">2023-11-01T17:28:12Z</dcterms:created>
  <dcterms:modified xsi:type="dcterms:W3CDTF">2023-11-01T17:58:37Z</dcterms:modified>
</cp:coreProperties>
</file>