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5" r:id="rId7"/>
    <p:sldId id="266" r:id="rId8"/>
    <p:sldId id="260" r:id="rId9"/>
    <p:sldId id="261" r:id="rId10"/>
    <p:sldId id="267" r:id="rId11"/>
    <p:sldId id="269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0"/>
    <p:restoredTop sz="94609"/>
  </p:normalViewPr>
  <p:slideViewPr>
    <p:cSldViewPr snapToGrid="0" snapToObjects="1">
      <p:cViewPr varScale="1">
        <p:scale>
          <a:sx n="138" d="100"/>
          <a:sy n="138" d="100"/>
        </p:scale>
        <p:origin x="1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8D345-0E39-D146-8EF1-3EC18E82ABF8}" type="doc">
      <dgm:prSet loTypeId="urn:microsoft.com/office/officeart/2005/8/layout/cycle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89DB72-FBDF-BD44-BC86-B0969778F231}">
      <dgm:prSet phldrT="[文本]"/>
      <dgm:spPr/>
      <dgm:t>
        <a:bodyPr/>
        <a:lstStyle/>
        <a:p>
          <a:r>
            <a:rPr lang="en-US" altLang="zh-CN" dirty="0"/>
            <a:t>Train-test Separation</a:t>
          </a:r>
          <a:endParaRPr lang="zh-CN" altLang="en-US" dirty="0"/>
        </a:p>
      </dgm:t>
    </dgm:pt>
    <dgm:pt modelId="{B3633A9A-04C2-E544-85BE-EAFAC69B55E5}" type="parTrans" cxnId="{1C8A1B72-47D3-5047-9CD9-23AFB2F10022}">
      <dgm:prSet/>
      <dgm:spPr/>
      <dgm:t>
        <a:bodyPr/>
        <a:lstStyle/>
        <a:p>
          <a:endParaRPr lang="zh-CN" altLang="en-US"/>
        </a:p>
      </dgm:t>
    </dgm:pt>
    <dgm:pt modelId="{E05EEAA2-F73D-FD44-B184-CD76FD4D729F}" type="sibTrans" cxnId="{1C8A1B72-47D3-5047-9CD9-23AFB2F10022}">
      <dgm:prSet/>
      <dgm:spPr/>
      <dgm:t>
        <a:bodyPr/>
        <a:lstStyle/>
        <a:p>
          <a:endParaRPr lang="zh-CN" altLang="en-US"/>
        </a:p>
      </dgm:t>
    </dgm:pt>
    <dgm:pt modelId="{7516F764-F0CD-404D-B6EE-5B203A273770}">
      <dgm:prSet phldrT="[文本]"/>
      <dgm:spPr/>
      <dgm:t>
        <a:bodyPr/>
        <a:lstStyle/>
        <a:p>
          <a:r>
            <a:rPr lang="en-US" altLang="zh-CN" dirty="0"/>
            <a:t>Error Metrics</a:t>
          </a:r>
          <a:endParaRPr lang="zh-CN" altLang="en-US" dirty="0"/>
        </a:p>
      </dgm:t>
    </dgm:pt>
    <dgm:pt modelId="{F0D74CCB-06C8-5541-BF5E-0CCF1972207E}" type="parTrans" cxnId="{FA172289-F25E-BF40-9C05-C806EBC48F55}">
      <dgm:prSet/>
      <dgm:spPr/>
      <dgm:t>
        <a:bodyPr/>
        <a:lstStyle/>
        <a:p>
          <a:endParaRPr lang="zh-CN" altLang="en-US"/>
        </a:p>
      </dgm:t>
    </dgm:pt>
    <dgm:pt modelId="{5E0219E8-5D05-5C48-B5DC-78807CE4DD87}" type="sibTrans" cxnId="{FA172289-F25E-BF40-9C05-C806EBC48F55}">
      <dgm:prSet/>
      <dgm:spPr/>
      <dgm:t>
        <a:bodyPr/>
        <a:lstStyle/>
        <a:p>
          <a:endParaRPr lang="zh-CN" altLang="en-US"/>
        </a:p>
      </dgm:t>
    </dgm:pt>
    <dgm:pt modelId="{F41E1160-F99E-5348-80CF-19849D725CDE}">
      <dgm:prSet phldrT="[文本]"/>
      <dgm:spPr/>
      <dgm:t>
        <a:bodyPr/>
        <a:lstStyle/>
        <a:p>
          <a:r>
            <a:rPr lang="en-US" altLang="zh-CN" dirty="0"/>
            <a:t>Hyperparameter</a:t>
          </a:r>
        </a:p>
        <a:p>
          <a:r>
            <a:rPr lang="en-US" altLang="zh-CN" dirty="0"/>
            <a:t>Tuning</a:t>
          </a:r>
          <a:endParaRPr lang="zh-CN" altLang="en-US" dirty="0"/>
        </a:p>
      </dgm:t>
    </dgm:pt>
    <dgm:pt modelId="{D6A90E1F-8820-D14B-971D-8DC63363FB44}" type="parTrans" cxnId="{5738BF93-243F-5944-8059-8728FCD39E54}">
      <dgm:prSet/>
      <dgm:spPr/>
      <dgm:t>
        <a:bodyPr/>
        <a:lstStyle/>
        <a:p>
          <a:endParaRPr lang="zh-CN" altLang="en-US"/>
        </a:p>
      </dgm:t>
    </dgm:pt>
    <dgm:pt modelId="{F996A252-59B6-534D-98FD-45E1FB6F881F}" type="sibTrans" cxnId="{5738BF93-243F-5944-8059-8728FCD39E54}">
      <dgm:prSet/>
      <dgm:spPr/>
      <dgm:t>
        <a:bodyPr/>
        <a:lstStyle/>
        <a:p>
          <a:endParaRPr lang="zh-CN" altLang="en-US"/>
        </a:p>
      </dgm:t>
    </dgm:pt>
    <dgm:pt modelId="{C1AF8DE3-6106-F54D-8D79-37F44F487D75}">
      <dgm:prSet phldrT="[文本]"/>
      <dgm:spPr/>
      <dgm:t>
        <a:bodyPr/>
        <a:lstStyle/>
        <a:p>
          <a:r>
            <a:rPr lang="en-US" altLang="zh-CN" dirty="0"/>
            <a:t>Overfitting Avoidance</a:t>
          </a:r>
          <a:endParaRPr lang="zh-CN" altLang="en-US" dirty="0"/>
        </a:p>
      </dgm:t>
    </dgm:pt>
    <dgm:pt modelId="{B71D082B-4BAC-5243-B8C1-91D9A9EA782A}" type="parTrans" cxnId="{6DEEF2DA-ABF4-D542-902E-C1C6A36A1D48}">
      <dgm:prSet/>
      <dgm:spPr/>
      <dgm:t>
        <a:bodyPr/>
        <a:lstStyle/>
        <a:p>
          <a:endParaRPr lang="zh-CN" altLang="en-US"/>
        </a:p>
      </dgm:t>
    </dgm:pt>
    <dgm:pt modelId="{6D087A3D-FBA9-974C-B552-897D7ECBE687}" type="sibTrans" cxnId="{6DEEF2DA-ABF4-D542-902E-C1C6A36A1D48}">
      <dgm:prSet/>
      <dgm:spPr/>
      <dgm:t>
        <a:bodyPr/>
        <a:lstStyle/>
        <a:p>
          <a:endParaRPr lang="zh-CN" altLang="en-US"/>
        </a:p>
      </dgm:t>
    </dgm:pt>
    <dgm:pt modelId="{5B5CE424-AA7A-1D40-BA5E-6E1E11D13B65}">
      <dgm:prSet phldrT="[文本]"/>
      <dgm:spPr/>
      <dgm:t>
        <a:bodyPr/>
        <a:lstStyle/>
        <a:p>
          <a:r>
            <a:rPr lang="en-US" altLang="zh-CN" dirty="0"/>
            <a:t>Fairness and Limits</a:t>
          </a:r>
          <a:endParaRPr lang="zh-CN" altLang="en-US" dirty="0"/>
        </a:p>
      </dgm:t>
    </dgm:pt>
    <dgm:pt modelId="{398C9C67-A4DE-E945-85C0-98130947FB71}" type="parTrans" cxnId="{4900C6B8-0A52-6449-B58A-37DBBE2551E8}">
      <dgm:prSet/>
      <dgm:spPr/>
      <dgm:t>
        <a:bodyPr/>
        <a:lstStyle/>
        <a:p>
          <a:endParaRPr lang="zh-CN" altLang="en-US"/>
        </a:p>
      </dgm:t>
    </dgm:pt>
    <dgm:pt modelId="{3433319C-E8BA-E344-B761-4B99274A6BD6}" type="sibTrans" cxnId="{4900C6B8-0A52-6449-B58A-37DBBE2551E8}">
      <dgm:prSet/>
      <dgm:spPr/>
      <dgm:t>
        <a:bodyPr/>
        <a:lstStyle/>
        <a:p>
          <a:endParaRPr lang="zh-CN" altLang="en-US"/>
        </a:p>
      </dgm:t>
    </dgm:pt>
    <dgm:pt modelId="{D8B8F4DF-081F-A143-90A2-D1DBCCB0AD89}" type="pres">
      <dgm:prSet presAssocID="{3028D345-0E39-D146-8EF1-3EC18E82ABF8}" presName="cycle" presStyleCnt="0">
        <dgm:presLayoutVars>
          <dgm:dir/>
          <dgm:resizeHandles val="exact"/>
        </dgm:presLayoutVars>
      </dgm:prSet>
      <dgm:spPr/>
    </dgm:pt>
    <dgm:pt modelId="{83F97446-3D38-5347-9091-4900163FF504}" type="pres">
      <dgm:prSet presAssocID="{F689DB72-FBDF-BD44-BC86-B0969778F231}" presName="node" presStyleLbl="node1" presStyleIdx="0" presStyleCnt="5">
        <dgm:presLayoutVars>
          <dgm:bulletEnabled val="1"/>
        </dgm:presLayoutVars>
      </dgm:prSet>
      <dgm:spPr/>
    </dgm:pt>
    <dgm:pt modelId="{48432206-0F85-A64E-8C7E-6B25445F8953}" type="pres">
      <dgm:prSet presAssocID="{F689DB72-FBDF-BD44-BC86-B0969778F231}" presName="spNode" presStyleCnt="0"/>
      <dgm:spPr/>
    </dgm:pt>
    <dgm:pt modelId="{A2733718-F533-274C-A44E-12CAB6D38E75}" type="pres">
      <dgm:prSet presAssocID="{E05EEAA2-F73D-FD44-B184-CD76FD4D729F}" presName="sibTrans" presStyleLbl="sibTrans1D1" presStyleIdx="0" presStyleCnt="5"/>
      <dgm:spPr/>
    </dgm:pt>
    <dgm:pt modelId="{B14D3D04-A33E-3F42-A3B7-08FB159292D4}" type="pres">
      <dgm:prSet presAssocID="{7516F764-F0CD-404D-B6EE-5B203A273770}" presName="node" presStyleLbl="node1" presStyleIdx="1" presStyleCnt="5">
        <dgm:presLayoutVars>
          <dgm:bulletEnabled val="1"/>
        </dgm:presLayoutVars>
      </dgm:prSet>
      <dgm:spPr/>
    </dgm:pt>
    <dgm:pt modelId="{EB5FDDC0-057D-604A-BFBB-1F3BBFC6A599}" type="pres">
      <dgm:prSet presAssocID="{7516F764-F0CD-404D-B6EE-5B203A273770}" presName="spNode" presStyleCnt="0"/>
      <dgm:spPr/>
    </dgm:pt>
    <dgm:pt modelId="{945400BC-817E-4F4C-A8BB-03EEB42CA8C0}" type="pres">
      <dgm:prSet presAssocID="{5E0219E8-5D05-5C48-B5DC-78807CE4DD87}" presName="sibTrans" presStyleLbl="sibTrans1D1" presStyleIdx="1" presStyleCnt="5"/>
      <dgm:spPr/>
    </dgm:pt>
    <dgm:pt modelId="{305E4080-FF12-7E41-A058-4DDD09318C0E}" type="pres">
      <dgm:prSet presAssocID="{F41E1160-F99E-5348-80CF-19849D725CDE}" presName="node" presStyleLbl="node1" presStyleIdx="2" presStyleCnt="5">
        <dgm:presLayoutVars>
          <dgm:bulletEnabled val="1"/>
        </dgm:presLayoutVars>
      </dgm:prSet>
      <dgm:spPr/>
    </dgm:pt>
    <dgm:pt modelId="{A0CB9C46-8DA7-C04E-BBC9-4E1694D28B48}" type="pres">
      <dgm:prSet presAssocID="{F41E1160-F99E-5348-80CF-19849D725CDE}" presName="spNode" presStyleCnt="0"/>
      <dgm:spPr/>
    </dgm:pt>
    <dgm:pt modelId="{EEC0CFD2-CB4B-044A-8CAA-D461DDCEA56C}" type="pres">
      <dgm:prSet presAssocID="{F996A252-59B6-534D-98FD-45E1FB6F881F}" presName="sibTrans" presStyleLbl="sibTrans1D1" presStyleIdx="2" presStyleCnt="5"/>
      <dgm:spPr/>
    </dgm:pt>
    <dgm:pt modelId="{903C8EDA-62B8-174C-BB43-649C4D3F69C4}" type="pres">
      <dgm:prSet presAssocID="{C1AF8DE3-6106-F54D-8D79-37F44F487D75}" presName="node" presStyleLbl="node1" presStyleIdx="3" presStyleCnt="5">
        <dgm:presLayoutVars>
          <dgm:bulletEnabled val="1"/>
        </dgm:presLayoutVars>
      </dgm:prSet>
      <dgm:spPr/>
    </dgm:pt>
    <dgm:pt modelId="{49C87A07-2BD8-BA46-BF21-4314F76341D1}" type="pres">
      <dgm:prSet presAssocID="{C1AF8DE3-6106-F54D-8D79-37F44F487D75}" presName="spNode" presStyleCnt="0"/>
      <dgm:spPr/>
    </dgm:pt>
    <dgm:pt modelId="{236CAF63-D303-5B4E-BF58-7A0776675CE1}" type="pres">
      <dgm:prSet presAssocID="{6D087A3D-FBA9-974C-B552-897D7ECBE687}" presName="sibTrans" presStyleLbl="sibTrans1D1" presStyleIdx="3" presStyleCnt="5"/>
      <dgm:spPr/>
    </dgm:pt>
    <dgm:pt modelId="{AB2615E2-A4AC-864A-8601-DB8848C75B4D}" type="pres">
      <dgm:prSet presAssocID="{5B5CE424-AA7A-1D40-BA5E-6E1E11D13B65}" presName="node" presStyleLbl="node1" presStyleIdx="4" presStyleCnt="5">
        <dgm:presLayoutVars>
          <dgm:bulletEnabled val="1"/>
        </dgm:presLayoutVars>
      </dgm:prSet>
      <dgm:spPr/>
    </dgm:pt>
    <dgm:pt modelId="{B3441912-A17B-6C4C-9DDD-FED361D520F3}" type="pres">
      <dgm:prSet presAssocID="{5B5CE424-AA7A-1D40-BA5E-6E1E11D13B65}" presName="spNode" presStyleCnt="0"/>
      <dgm:spPr/>
    </dgm:pt>
    <dgm:pt modelId="{516D4F18-568B-FC42-B4B8-78ACD261E923}" type="pres">
      <dgm:prSet presAssocID="{3433319C-E8BA-E344-B761-4B99274A6BD6}" presName="sibTrans" presStyleLbl="sibTrans1D1" presStyleIdx="4" presStyleCnt="5"/>
      <dgm:spPr/>
    </dgm:pt>
  </dgm:ptLst>
  <dgm:cxnLst>
    <dgm:cxn modelId="{2D067B06-878F-3842-8306-5D4FBB2E17BF}" type="presOf" srcId="{5B5CE424-AA7A-1D40-BA5E-6E1E11D13B65}" destId="{AB2615E2-A4AC-864A-8601-DB8848C75B4D}" srcOrd="0" destOrd="0" presId="urn:microsoft.com/office/officeart/2005/8/layout/cycle6"/>
    <dgm:cxn modelId="{82DA0014-9149-0048-9E92-21D2253A19FB}" type="presOf" srcId="{3028D345-0E39-D146-8EF1-3EC18E82ABF8}" destId="{D8B8F4DF-081F-A143-90A2-D1DBCCB0AD89}" srcOrd="0" destOrd="0" presId="urn:microsoft.com/office/officeart/2005/8/layout/cycle6"/>
    <dgm:cxn modelId="{05906E30-2208-E74E-8CE9-1D7AFD326C04}" type="presOf" srcId="{3433319C-E8BA-E344-B761-4B99274A6BD6}" destId="{516D4F18-568B-FC42-B4B8-78ACD261E923}" srcOrd="0" destOrd="0" presId="urn:microsoft.com/office/officeart/2005/8/layout/cycle6"/>
    <dgm:cxn modelId="{08A34C3C-8EA0-C146-8B92-C5B3E547E42F}" type="presOf" srcId="{C1AF8DE3-6106-F54D-8D79-37F44F487D75}" destId="{903C8EDA-62B8-174C-BB43-649C4D3F69C4}" srcOrd="0" destOrd="0" presId="urn:microsoft.com/office/officeart/2005/8/layout/cycle6"/>
    <dgm:cxn modelId="{BC526544-7630-A24B-BC51-E563192D6DEF}" type="presOf" srcId="{6D087A3D-FBA9-974C-B552-897D7ECBE687}" destId="{236CAF63-D303-5B4E-BF58-7A0776675CE1}" srcOrd="0" destOrd="0" presId="urn:microsoft.com/office/officeart/2005/8/layout/cycle6"/>
    <dgm:cxn modelId="{CE8FF161-FA38-6543-9A78-D775F82E5F8A}" type="presOf" srcId="{7516F764-F0CD-404D-B6EE-5B203A273770}" destId="{B14D3D04-A33E-3F42-A3B7-08FB159292D4}" srcOrd="0" destOrd="0" presId="urn:microsoft.com/office/officeart/2005/8/layout/cycle6"/>
    <dgm:cxn modelId="{1C8A1B72-47D3-5047-9CD9-23AFB2F10022}" srcId="{3028D345-0E39-D146-8EF1-3EC18E82ABF8}" destId="{F689DB72-FBDF-BD44-BC86-B0969778F231}" srcOrd="0" destOrd="0" parTransId="{B3633A9A-04C2-E544-85BE-EAFAC69B55E5}" sibTransId="{E05EEAA2-F73D-FD44-B184-CD76FD4D729F}"/>
    <dgm:cxn modelId="{CCD45F7B-6BE8-2346-B2F4-F1448342EA49}" type="presOf" srcId="{F41E1160-F99E-5348-80CF-19849D725CDE}" destId="{305E4080-FF12-7E41-A058-4DDD09318C0E}" srcOrd="0" destOrd="0" presId="urn:microsoft.com/office/officeart/2005/8/layout/cycle6"/>
    <dgm:cxn modelId="{FA172289-F25E-BF40-9C05-C806EBC48F55}" srcId="{3028D345-0E39-D146-8EF1-3EC18E82ABF8}" destId="{7516F764-F0CD-404D-B6EE-5B203A273770}" srcOrd="1" destOrd="0" parTransId="{F0D74CCB-06C8-5541-BF5E-0CCF1972207E}" sibTransId="{5E0219E8-5D05-5C48-B5DC-78807CE4DD87}"/>
    <dgm:cxn modelId="{5738BF93-243F-5944-8059-8728FCD39E54}" srcId="{3028D345-0E39-D146-8EF1-3EC18E82ABF8}" destId="{F41E1160-F99E-5348-80CF-19849D725CDE}" srcOrd="2" destOrd="0" parTransId="{D6A90E1F-8820-D14B-971D-8DC63363FB44}" sibTransId="{F996A252-59B6-534D-98FD-45E1FB6F881F}"/>
    <dgm:cxn modelId="{210AC79F-2257-C047-B581-5CFD4EB3B49F}" type="presOf" srcId="{F996A252-59B6-534D-98FD-45E1FB6F881F}" destId="{EEC0CFD2-CB4B-044A-8CAA-D461DDCEA56C}" srcOrd="0" destOrd="0" presId="urn:microsoft.com/office/officeart/2005/8/layout/cycle6"/>
    <dgm:cxn modelId="{4900C6B8-0A52-6449-B58A-37DBBE2551E8}" srcId="{3028D345-0E39-D146-8EF1-3EC18E82ABF8}" destId="{5B5CE424-AA7A-1D40-BA5E-6E1E11D13B65}" srcOrd="4" destOrd="0" parTransId="{398C9C67-A4DE-E945-85C0-98130947FB71}" sibTransId="{3433319C-E8BA-E344-B761-4B99274A6BD6}"/>
    <dgm:cxn modelId="{C7153FBF-193E-6845-B3DE-161C8D3F65E4}" type="presOf" srcId="{F689DB72-FBDF-BD44-BC86-B0969778F231}" destId="{83F97446-3D38-5347-9091-4900163FF504}" srcOrd="0" destOrd="0" presId="urn:microsoft.com/office/officeart/2005/8/layout/cycle6"/>
    <dgm:cxn modelId="{B1DD38D5-C280-7D4B-BD53-39A46E3E8CCA}" type="presOf" srcId="{E05EEAA2-F73D-FD44-B184-CD76FD4D729F}" destId="{A2733718-F533-274C-A44E-12CAB6D38E75}" srcOrd="0" destOrd="0" presId="urn:microsoft.com/office/officeart/2005/8/layout/cycle6"/>
    <dgm:cxn modelId="{3201B7DA-AB63-AC44-833F-951BE4361BB5}" type="presOf" srcId="{5E0219E8-5D05-5C48-B5DC-78807CE4DD87}" destId="{945400BC-817E-4F4C-A8BB-03EEB42CA8C0}" srcOrd="0" destOrd="0" presId="urn:microsoft.com/office/officeart/2005/8/layout/cycle6"/>
    <dgm:cxn modelId="{6DEEF2DA-ABF4-D542-902E-C1C6A36A1D48}" srcId="{3028D345-0E39-D146-8EF1-3EC18E82ABF8}" destId="{C1AF8DE3-6106-F54D-8D79-37F44F487D75}" srcOrd="3" destOrd="0" parTransId="{B71D082B-4BAC-5243-B8C1-91D9A9EA782A}" sibTransId="{6D087A3D-FBA9-974C-B552-897D7ECBE687}"/>
    <dgm:cxn modelId="{B3784BC0-6659-D344-AD36-B31E3B3B07DF}" type="presParOf" srcId="{D8B8F4DF-081F-A143-90A2-D1DBCCB0AD89}" destId="{83F97446-3D38-5347-9091-4900163FF504}" srcOrd="0" destOrd="0" presId="urn:microsoft.com/office/officeart/2005/8/layout/cycle6"/>
    <dgm:cxn modelId="{19B25A5E-8AF8-5B48-B31B-DF57BA4DD929}" type="presParOf" srcId="{D8B8F4DF-081F-A143-90A2-D1DBCCB0AD89}" destId="{48432206-0F85-A64E-8C7E-6B25445F8953}" srcOrd="1" destOrd="0" presId="urn:microsoft.com/office/officeart/2005/8/layout/cycle6"/>
    <dgm:cxn modelId="{D7025728-C176-FF47-A51D-AD2749A39B2A}" type="presParOf" srcId="{D8B8F4DF-081F-A143-90A2-D1DBCCB0AD89}" destId="{A2733718-F533-274C-A44E-12CAB6D38E75}" srcOrd="2" destOrd="0" presId="urn:microsoft.com/office/officeart/2005/8/layout/cycle6"/>
    <dgm:cxn modelId="{821F41B5-DFD7-CE4F-84C9-DB9CD8B96572}" type="presParOf" srcId="{D8B8F4DF-081F-A143-90A2-D1DBCCB0AD89}" destId="{B14D3D04-A33E-3F42-A3B7-08FB159292D4}" srcOrd="3" destOrd="0" presId="urn:microsoft.com/office/officeart/2005/8/layout/cycle6"/>
    <dgm:cxn modelId="{2101B6D2-4CDD-B747-8199-A7A337B6484D}" type="presParOf" srcId="{D8B8F4DF-081F-A143-90A2-D1DBCCB0AD89}" destId="{EB5FDDC0-057D-604A-BFBB-1F3BBFC6A599}" srcOrd="4" destOrd="0" presId="urn:microsoft.com/office/officeart/2005/8/layout/cycle6"/>
    <dgm:cxn modelId="{0A0539DE-E9A0-D448-ACB8-19FEE88F4365}" type="presParOf" srcId="{D8B8F4DF-081F-A143-90A2-D1DBCCB0AD89}" destId="{945400BC-817E-4F4C-A8BB-03EEB42CA8C0}" srcOrd="5" destOrd="0" presId="urn:microsoft.com/office/officeart/2005/8/layout/cycle6"/>
    <dgm:cxn modelId="{15DF6071-65AC-C64D-8787-CD55E2C33AF7}" type="presParOf" srcId="{D8B8F4DF-081F-A143-90A2-D1DBCCB0AD89}" destId="{305E4080-FF12-7E41-A058-4DDD09318C0E}" srcOrd="6" destOrd="0" presId="urn:microsoft.com/office/officeart/2005/8/layout/cycle6"/>
    <dgm:cxn modelId="{D134C32E-D6C8-AC47-BACF-58436E658B09}" type="presParOf" srcId="{D8B8F4DF-081F-A143-90A2-D1DBCCB0AD89}" destId="{A0CB9C46-8DA7-C04E-BBC9-4E1694D28B48}" srcOrd="7" destOrd="0" presId="urn:microsoft.com/office/officeart/2005/8/layout/cycle6"/>
    <dgm:cxn modelId="{A7FFBCD7-0E83-C74F-968C-F9797A95D937}" type="presParOf" srcId="{D8B8F4DF-081F-A143-90A2-D1DBCCB0AD89}" destId="{EEC0CFD2-CB4B-044A-8CAA-D461DDCEA56C}" srcOrd="8" destOrd="0" presId="urn:microsoft.com/office/officeart/2005/8/layout/cycle6"/>
    <dgm:cxn modelId="{55CD848A-52EE-514E-A046-8B1FA136029B}" type="presParOf" srcId="{D8B8F4DF-081F-A143-90A2-D1DBCCB0AD89}" destId="{903C8EDA-62B8-174C-BB43-649C4D3F69C4}" srcOrd="9" destOrd="0" presId="urn:microsoft.com/office/officeart/2005/8/layout/cycle6"/>
    <dgm:cxn modelId="{F0E25DCB-A5EF-274D-8266-310BA0B54E77}" type="presParOf" srcId="{D8B8F4DF-081F-A143-90A2-D1DBCCB0AD89}" destId="{49C87A07-2BD8-BA46-BF21-4314F76341D1}" srcOrd="10" destOrd="0" presId="urn:microsoft.com/office/officeart/2005/8/layout/cycle6"/>
    <dgm:cxn modelId="{AC19F8A2-CE0D-5C43-A063-A6778DCFF6C0}" type="presParOf" srcId="{D8B8F4DF-081F-A143-90A2-D1DBCCB0AD89}" destId="{236CAF63-D303-5B4E-BF58-7A0776675CE1}" srcOrd="11" destOrd="0" presId="urn:microsoft.com/office/officeart/2005/8/layout/cycle6"/>
    <dgm:cxn modelId="{C3C70AB4-4106-7B40-8B22-2B2C5286C6CC}" type="presParOf" srcId="{D8B8F4DF-081F-A143-90A2-D1DBCCB0AD89}" destId="{AB2615E2-A4AC-864A-8601-DB8848C75B4D}" srcOrd="12" destOrd="0" presId="urn:microsoft.com/office/officeart/2005/8/layout/cycle6"/>
    <dgm:cxn modelId="{E29BDCD5-6EDC-5048-BF23-251BC2BB2527}" type="presParOf" srcId="{D8B8F4DF-081F-A143-90A2-D1DBCCB0AD89}" destId="{B3441912-A17B-6C4C-9DDD-FED361D520F3}" srcOrd="13" destOrd="0" presId="urn:microsoft.com/office/officeart/2005/8/layout/cycle6"/>
    <dgm:cxn modelId="{E05E44C5-AC2E-864D-9A78-0505BA66F40D}" type="presParOf" srcId="{D8B8F4DF-081F-A143-90A2-D1DBCCB0AD89}" destId="{516D4F18-568B-FC42-B4B8-78ACD261E92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97446-3D38-5347-9091-4900163FF504}">
      <dsp:nvSpPr>
        <dsp:cNvPr id="0" name=""/>
        <dsp:cNvSpPr/>
      </dsp:nvSpPr>
      <dsp:spPr>
        <a:xfrm>
          <a:off x="2628138" y="1390"/>
          <a:ext cx="1240316" cy="806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Train-test Separation</a:t>
          </a:r>
          <a:endParaRPr lang="zh-CN" altLang="en-US" sz="1100" kern="1200" dirty="0"/>
        </a:p>
      </dsp:txBody>
      <dsp:txXfrm>
        <a:off x="2667494" y="40746"/>
        <a:ext cx="1161604" cy="727493"/>
      </dsp:txXfrm>
    </dsp:sp>
    <dsp:sp modelId="{A2733718-F533-274C-A44E-12CAB6D38E75}">
      <dsp:nvSpPr>
        <dsp:cNvPr id="0" name=""/>
        <dsp:cNvSpPr/>
      </dsp:nvSpPr>
      <dsp:spPr>
        <a:xfrm>
          <a:off x="1635412" y="404493"/>
          <a:ext cx="3225769" cy="3225769"/>
        </a:xfrm>
        <a:custGeom>
          <a:avLst/>
          <a:gdLst/>
          <a:ahLst/>
          <a:cxnLst/>
          <a:rect l="0" t="0" r="0" b="0"/>
          <a:pathLst>
            <a:path>
              <a:moveTo>
                <a:pt x="2241590" y="127581"/>
              </a:moveTo>
              <a:arcTo wR="1612884" hR="1612884" stAng="17576532" swAng="19647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D3D04-A33E-3F42-A3B7-08FB159292D4}">
      <dsp:nvSpPr>
        <dsp:cNvPr id="0" name=""/>
        <dsp:cNvSpPr/>
      </dsp:nvSpPr>
      <dsp:spPr>
        <a:xfrm>
          <a:off x="4162083" y="1115866"/>
          <a:ext cx="1240316" cy="806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Error Metrics</a:t>
          </a:r>
          <a:endParaRPr lang="zh-CN" altLang="en-US" sz="1100" kern="1200" dirty="0"/>
        </a:p>
      </dsp:txBody>
      <dsp:txXfrm>
        <a:off x="4201439" y="1155222"/>
        <a:ext cx="1161604" cy="727493"/>
      </dsp:txXfrm>
    </dsp:sp>
    <dsp:sp modelId="{945400BC-817E-4F4C-A8BB-03EEB42CA8C0}">
      <dsp:nvSpPr>
        <dsp:cNvPr id="0" name=""/>
        <dsp:cNvSpPr/>
      </dsp:nvSpPr>
      <dsp:spPr>
        <a:xfrm>
          <a:off x="1635412" y="404493"/>
          <a:ext cx="3225769" cy="3225769"/>
        </a:xfrm>
        <a:custGeom>
          <a:avLst/>
          <a:gdLst/>
          <a:ahLst/>
          <a:cxnLst/>
          <a:rect l="0" t="0" r="0" b="0"/>
          <a:pathLst>
            <a:path>
              <a:moveTo>
                <a:pt x="3223528" y="1527899"/>
              </a:moveTo>
              <a:arcTo wR="1612884" hR="1612884" stAng="21418777" swAng="219876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E4080-FF12-7E41-A058-4DDD09318C0E}">
      <dsp:nvSpPr>
        <dsp:cNvPr id="0" name=""/>
        <dsp:cNvSpPr/>
      </dsp:nvSpPr>
      <dsp:spPr>
        <a:xfrm>
          <a:off x="3576168" y="2919126"/>
          <a:ext cx="1240316" cy="806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Hyperparameter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Tuning</a:t>
          </a:r>
          <a:endParaRPr lang="zh-CN" altLang="en-US" sz="1100" kern="1200" dirty="0"/>
        </a:p>
      </dsp:txBody>
      <dsp:txXfrm>
        <a:off x="3615524" y="2958482"/>
        <a:ext cx="1161604" cy="727493"/>
      </dsp:txXfrm>
    </dsp:sp>
    <dsp:sp modelId="{EEC0CFD2-CB4B-044A-8CAA-D461DDCEA56C}">
      <dsp:nvSpPr>
        <dsp:cNvPr id="0" name=""/>
        <dsp:cNvSpPr/>
      </dsp:nvSpPr>
      <dsp:spPr>
        <a:xfrm>
          <a:off x="1635412" y="404493"/>
          <a:ext cx="3225769" cy="3225769"/>
        </a:xfrm>
        <a:custGeom>
          <a:avLst/>
          <a:gdLst/>
          <a:ahLst/>
          <a:cxnLst/>
          <a:rect l="0" t="0" r="0" b="0"/>
          <a:pathLst>
            <a:path>
              <a:moveTo>
                <a:pt x="1934333" y="3193412"/>
              </a:moveTo>
              <a:arcTo wR="1612884" hR="1612884" stAng="4710237" swAng="137952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C8EDA-62B8-174C-BB43-649C4D3F69C4}">
      <dsp:nvSpPr>
        <dsp:cNvPr id="0" name=""/>
        <dsp:cNvSpPr/>
      </dsp:nvSpPr>
      <dsp:spPr>
        <a:xfrm>
          <a:off x="1680108" y="2919126"/>
          <a:ext cx="1240316" cy="806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Overfitting Avoidance</a:t>
          </a:r>
          <a:endParaRPr lang="zh-CN" altLang="en-US" sz="1100" kern="1200" dirty="0"/>
        </a:p>
      </dsp:txBody>
      <dsp:txXfrm>
        <a:off x="1719464" y="2958482"/>
        <a:ext cx="1161604" cy="727493"/>
      </dsp:txXfrm>
    </dsp:sp>
    <dsp:sp modelId="{236CAF63-D303-5B4E-BF58-7A0776675CE1}">
      <dsp:nvSpPr>
        <dsp:cNvPr id="0" name=""/>
        <dsp:cNvSpPr/>
      </dsp:nvSpPr>
      <dsp:spPr>
        <a:xfrm>
          <a:off x="1635412" y="404493"/>
          <a:ext cx="3225769" cy="3225769"/>
        </a:xfrm>
        <a:custGeom>
          <a:avLst/>
          <a:gdLst/>
          <a:ahLst/>
          <a:cxnLst/>
          <a:rect l="0" t="0" r="0" b="0"/>
          <a:pathLst>
            <a:path>
              <a:moveTo>
                <a:pt x="269879" y="2506043"/>
              </a:moveTo>
              <a:arcTo wR="1612884" hR="1612884" stAng="8782458" swAng="219876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615E2-A4AC-864A-8601-DB8848C75B4D}">
      <dsp:nvSpPr>
        <dsp:cNvPr id="0" name=""/>
        <dsp:cNvSpPr/>
      </dsp:nvSpPr>
      <dsp:spPr>
        <a:xfrm>
          <a:off x="1094194" y="1115866"/>
          <a:ext cx="1240316" cy="806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Fairness and Limits</a:t>
          </a:r>
          <a:endParaRPr lang="zh-CN" altLang="en-US" sz="1100" kern="1200" dirty="0"/>
        </a:p>
      </dsp:txBody>
      <dsp:txXfrm>
        <a:off x="1133550" y="1155222"/>
        <a:ext cx="1161604" cy="727493"/>
      </dsp:txXfrm>
    </dsp:sp>
    <dsp:sp modelId="{516D4F18-568B-FC42-B4B8-78ACD261E923}">
      <dsp:nvSpPr>
        <dsp:cNvPr id="0" name=""/>
        <dsp:cNvSpPr/>
      </dsp:nvSpPr>
      <dsp:spPr>
        <a:xfrm>
          <a:off x="1635412" y="404493"/>
          <a:ext cx="3225769" cy="3225769"/>
        </a:xfrm>
        <a:custGeom>
          <a:avLst/>
          <a:gdLst/>
          <a:ahLst/>
          <a:cxnLst/>
          <a:rect l="0" t="0" r="0" b="0"/>
          <a:pathLst>
            <a:path>
              <a:moveTo>
                <a:pt x="280675" y="703700"/>
              </a:moveTo>
              <a:arcTo wR="1612884" hR="1612884" stAng="12858726" swAng="19647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7472650-095D-1D44-B081-A2A951A532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949DEE-1B15-8849-8899-AC88139D96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45F5-B6BA-2A48-B508-D194B1724165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048265-248F-FB48-9BF6-A66F1DF752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1ED0EB-6DDF-1C4D-84B9-D937F14C51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3AAF-3450-1040-89DF-2F6BEBE5B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871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1145-3547-384C-8E38-F36CEC066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AC4556-F248-164B-92DB-B046FBD56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7D5CC-78C9-C04A-9501-43FE787D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A27-3E83-634A-9C30-52EB78FE8576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EC1EE-A0F8-444B-BB6C-5882D28A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7F312-D65A-1C43-828F-A7390144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DC08-EDDD-864A-AB0B-7CF0A342B5B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157ADC-4E8F-6948-97DA-7A12194AE295}"/>
              </a:ext>
            </a:extLst>
          </p:cNvPr>
          <p:cNvSpPr txBox="1"/>
          <p:nvPr userDrawn="1"/>
        </p:nvSpPr>
        <p:spPr>
          <a:xfrm>
            <a:off x="274982" y="388422"/>
            <a:ext cx="517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ORIE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5741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Final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Presentation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387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CDEED-BC75-FF49-BFDF-99B8B792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77D316-CA45-6440-9B52-76E248FFB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43EAB-CB71-4E4D-A240-4AD45364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A27-3E83-634A-9C30-52EB78FE8576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B4B2E-B427-2842-B26B-9C386AC4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DAFB1-F44A-EC4A-8696-147AE81C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DC08-EDDD-864A-AB0B-7CF0A342B5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3A90EB-99EF-5444-BB17-939D67D05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95369E-E355-414C-AF5C-DE26FF8C7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A64AE-EB40-1242-8986-BBCF7AB1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A27-3E83-634A-9C30-52EB78FE8576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42410-598E-6048-A9EA-5C746B12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E8D26-A5B5-6C4A-B814-D6904F4B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DC08-EDDD-864A-AB0B-7CF0A342B5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922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DED6F-31F3-4E4A-A008-A07669409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720EC-A797-404A-9D27-FAAFDB85C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E2247-0979-464D-AE2A-811B3069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01E5-3B21-FD4A-8AF7-65DEC809FB5A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34017-37B2-664C-927D-6FA287F7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1A68B-144D-8F4E-9903-15AE2ED4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B196-6DA2-0D47-BB3D-22F73A32DE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7876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4AA2A-F426-0740-84CE-5C034AFA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2988E-31CD-7648-9399-FA918197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E7EC2-EDAD-D14C-9CC7-B710F02B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01E5-3B21-FD4A-8AF7-65DEC809FB5A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4612F-CCA8-F349-BBC4-1C7B64F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CA84D-F817-9649-9B23-7A996339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B196-6DA2-0D47-BB3D-22F73A32DE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76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1A482-F12E-B544-A580-3FDF1923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F37976-0C8D-8C44-9CC1-CACA39BD2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3F807-14CD-1648-ACFD-845B3A3F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01E5-3B21-FD4A-8AF7-65DEC809FB5A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7F991-C8A3-8848-8627-0D233FBB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72A85-E5B6-1B4F-83AC-970A23E9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B196-6DA2-0D47-BB3D-22F73A32DE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618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9DD66-24AF-2B4E-ABDF-28873BB9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CE373-04F7-0A49-B257-779E57C22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E07B5-5B40-F046-AA72-FC6603240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12DD9-7324-B64E-A135-5AE36CB0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01E5-3B21-FD4A-8AF7-65DEC809FB5A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2BD29-DA0E-D54F-A86C-0C45A7A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999310-5DF6-5C48-A713-67829840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B196-6DA2-0D47-BB3D-22F73A32DE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141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6411F-3E36-834A-A46C-D940438F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1FA32-BFB7-E94B-B2D5-185A8D7A4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2A6CF-E28D-C245-8AF7-07B98340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393193-C431-934D-9B33-B70402D29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3863F8-019C-274E-A216-DDF617ED8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251118-C0DB-8247-85EA-2615FACA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01E5-3B21-FD4A-8AF7-65DEC809FB5A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61E428-2A0A-8C4A-99A6-15B9C234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6BF20B-587D-6F40-BA7D-26A32C36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B196-6DA2-0D47-BB3D-22F73A32DE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1971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C8FE0-9DAD-9F45-A63C-829D692A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30504F-AC0D-C946-9188-F7A7DCE2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01E5-3B21-FD4A-8AF7-65DEC809FB5A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1F37F8-9449-F845-9E02-09961A24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CC29-9BCC-384C-BF4A-3E20D133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B196-6DA2-0D47-BB3D-22F73A32DE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46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71C391-EE47-3C42-8C33-490D6F89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01E5-3B21-FD4A-8AF7-65DEC809FB5A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342D7F-F8F8-414C-978F-85D53BDD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ABE345-46AE-E143-8B54-814C4B0C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B196-6DA2-0D47-BB3D-22F73A32DE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068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717FE-A4DF-F14E-9F61-A2608B96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98A99-012A-F84D-B6FE-EA03E0E0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A9CF4A-A814-DE43-98B5-CCAFFF1A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4C2F3-D0B7-4A46-852A-6EC52756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01E5-3B21-FD4A-8AF7-65DEC809FB5A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C757B-B48E-F746-A1AA-74C527A3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B26F53-3987-3E40-96E7-824DFBE5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B196-6DA2-0D47-BB3D-22F73A32DE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16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15851-FBDB-594A-9327-FBFE8300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39A3D-12A0-DF48-A48E-1D7773C1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26501-8BE0-304A-89D3-C3393B29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A27-3E83-634A-9C30-52EB78FE8576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588F8-31AD-5548-ABB5-B0FD7EE2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8A727-2721-094F-A867-9D2CD991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DC08-EDDD-864A-AB0B-7CF0A342B5B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819A0AB-0C1A-724D-B4D1-EED5ED91B579}"/>
              </a:ext>
            </a:extLst>
          </p:cNvPr>
          <p:cNvCxnSpPr/>
          <p:nvPr userDrawn="1"/>
        </p:nvCxnSpPr>
        <p:spPr>
          <a:xfrm>
            <a:off x="884583" y="1865381"/>
            <a:ext cx="8706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5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1E76F-A51E-404B-812E-77DEA3BB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248A68-6D62-F349-9C74-41BFEED81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E653C-844B-B54A-B7D0-8BDBCD3FE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F7452-41C8-3D47-9CDE-214D37ED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01E5-3B21-FD4A-8AF7-65DEC809FB5A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F9276-A06B-CD43-A96C-6003AD9C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1B862-4EE7-C34A-AB07-EF7BCB99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B196-6DA2-0D47-BB3D-22F73A32DE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945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C2D0-FF25-9046-80B9-0A80EA7A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793AA1-C015-BF43-A577-744959D11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83B3F-7BDE-F442-83BF-CB3490CE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01E5-3B21-FD4A-8AF7-65DEC809FB5A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E8112-9129-FC4D-9A47-5812E2C5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838E8-8E64-EF4D-B3FC-9DBB4057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B196-6DA2-0D47-BB3D-22F73A32DE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542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675BFF-ACFC-634D-8AB0-FED725446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D7F76-F107-DE47-9F95-3E5F3C342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83F6C-AD25-2944-8AB1-B56FE952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01E5-3B21-FD4A-8AF7-65DEC809FB5A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7915B-E493-B04C-B08D-690FDD4F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E140E-0356-9844-8ADC-5BA905A2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B196-6DA2-0D47-BB3D-22F73A32DE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82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E7ED7-49D0-044B-8BA0-6001685B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EB9DB-9A8F-814D-9195-5FCDE6C3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A6FE3-89E5-AB4D-9E0D-36C9F7CE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A27-3E83-634A-9C30-52EB78FE8576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5A4EF-4350-0B4A-BBAE-E2583702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DA202-E528-EB45-9D4C-F886A279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DC08-EDDD-864A-AB0B-7CF0A342B5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51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E3DF2-C4DB-C240-BEA6-A847701A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39B5-5185-AB42-88AD-A8CDB3E91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82E363-8D47-B346-8032-63935D5B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FF361-DA09-0B4C-8E4C-247B023C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A27-3E83-634A-9C30-52EB78FE8576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F782A-24DD-AB4B-9D33-F9C20169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D9CC3C-118E-3B47-AD09-FCF3B4AB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DC08-EDDD-864A-AB0B-7CF0A342B5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3039-1ADC-5E49-A8BD-5C97BC44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19589-E14E-EA40-A2AE-39BEDAC5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CE25E-CDBB-C649-AC85-1D6A1080E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2CF6CB-33E7-0742-863A-916AD1645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368800-AB7E-CB45-A05C-80DC39C54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1BD330-B4F9-E94F-8BC7-58D29FF4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A27-3E83-634A-9C30-52EB78FE8576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9AA92C-8F89-AE46-BDAC-6D770DCC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022ADD-EF0C-AC4F-BE5C-A97F7E5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DC08-EDDD-864A-AB0B-7CF0A342B5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6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253BB-55D7-BA41-92FE-64656E79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0CEA79-BB39-EB44-95A7-33F1CF40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A27-3E83-634A-9C30-52EB78FE8576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460C01-8AAF-EE4E-918C-C75D7132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246268-D2E4-EA44-8400-89122F63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DC08-EDDD-864A-AB0B-7CF0A342B5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23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6EE31A-5A97-204F-AD9A-E370CF1C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A27-3E83-634A-9C30-52EB78FE8576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FEAC69-FFCC-7C45-982C-68478CF8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EE6695-B9AE-2D47-8411-0C573CE7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DC08-EDDD-864A-AB0B-7CF0A342B5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38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4903C-EA53-A643-8FAC-3CB2E4DE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60F22-AD1D-904B-81BB-8DE28772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FD485A-C8BF-5A41-8CE8-7F45346EA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96CFA3-16C9-3641-8A8C-C536111A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A27-3E83-634A-9C30-52EB78FE8576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D7C85D-F097-7F4F-A6C6-6F690B64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E8D53-885A-FD48-9493-432C6A8E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DC08-EDDD-864A-AB0B-7CF0A342B5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85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EF028-6D29-634E-8F85-06C56F09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7276AB-2F0D-7244-A79F-E99FD9457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6FFD96-94E6-6443-859B-D83E8BBC4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155DE7-FAC8-1A4B-805C-7B04A077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5A27-3E83-634A-9C30-52EB78FE8576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46BE5-0258-9443-9752-B41A6637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C2E2D-FE3B-6944-996D-6222A6FD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DC08-EDDD-864A-AB0B-7CF0A342B5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69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8EFB99E-0A5C-0941-8E47-E00A25C97B0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93356" y="0"/>
            <a:ext cx="2398644" cy="2398644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10448F-DB97-024C-BBE8-C69A11AC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03578-8012-9142-A5F5-D6BCD3358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A382B-A37E-A34F-BE8E-74D54025B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5A27-3E83-634A-9C30-52EB78FE8576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F7946-E369-6E4E-A320-7F92864FE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0AB10-8FB6-CD43-8D2F-E92762945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0DC08-EDDD-864A-AB0B-7CF0A342B5B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809084-D92B-874F-9C45-28EB8ECB7756}"/>
              </a:ext>
            </a:extLst>
          </p:cNvPr>
          <p:cNvSpPr txBox="1"/>
          <p:nvPr userDrawn="1"/>
        </p:nvSpPr>
        <p:spPr>
          <a:xfrm>
            <a:off x="274982" y="388422"/>
            <a:ext cx="517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ORIE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5741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Final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Presentation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894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07EF78-83BF-1A46-86DF-28263C90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0E74-9CD3-5448-A42D-8D44190D6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D5F32-7A3A-4342-AE53-06D576ABD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01E5-3B21-FD4A-8AF7-65DEC809FB5A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8AF3E-6C41-9D45-B4C6-31369CA01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741F0-1716-7947-A90B-E04B17B00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9B196-6DA2-0D47-BB3D-22F73A32DE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98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j465@cornell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y478@cornell.edu" TargetMode="External"/><Relationship Id="rId4" Type="http://schemas.openxmlformats.org/officeDocument/2006/relationships/hyperlink" Target="mailto:hw743@cornell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35B8D65-B783-BB48-97C0-F911D981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AE88A4F-2ECD-C54F-B492-485D6F460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br>
              <a:rPr kumimoji="1" lang="en-US" altLang="zh-CN" dirty="0"/>
            </a:br>
            <a:endParaRPr kumimoji="1"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764C99-3091-AE4A-A505-012F10F4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881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Nanum Pen Script" panose="03040600000000000000" pitchFamily="66" charset="-127"/>
                <a:ea typeface="Nanum Pen Script" panose="03040600000000000000" pitchFamily="66" charset="-127"/>
                <a:cs typeface="Kailasa" panose="02000500000000020004" pitchFamily="2" charset="0"/>
              </a:rPr>
              <a:t>Yu(Louise)</a:t>
            </a:r>
            <a:r>
              <a:rPr kumimoji="1" lang="zh-CN" altLang="en-US" dirty="0">
                <a:latin typeface="Nanum Pen Script" panose="03040600000000000000" pitchFamily="66" charset="-127"/>
                <a:cs typeface="Kailasa" panose="02000500000000020004" pitchFamily="2" charset="0"/>
              </a:rPr>
              <a:t> </a:t>
            </a:r>
            <a:r>
              <a:rPr kumimoji="1" lang="en-US" altLang="zh-CN" dirty="0">
                <a:latin typeface="Nanum Pen Script" panose="03040600000000000000" pitchFamily="66" charset="-127"/>
                <a:ea typeface="Nanum Pen Script" panose="03040600000000000000" pitchFamily="66" charset="-127"/>
                <a:cs typeface="Kailasa" panose="02000500000000020004" pitchFamily="2" charset="0"/>
              </a:rPr>
              <a:t>Jin</a:t>
            </a:r>
            <a:r>
              <a:rPr kumimoji="1" lang="zh-CN" altLang="en-US" dirty="0">
                <a:latin typeface="Nanum Pen Script" panose="03040600000000000000" pitchFamily="66" charset="-127"/>
                <a:cs typeface="Kailasa" panose="02000500000000020004" pitchFamily="2" charset="0"/>
              </a:rPr>
              <a:t>  </a:t>
            </a:r>
            <a:r>
              <a:rPr kumimoji="1" lang="en-US" altLang="zh-CN" dirty="0">
                <a:latin typeface="Nanum Pen Script" panose="03040600000000000000" pitchFamily="66" charset="-127"/>
                <a:ea typeface="Nanum Pen Script" panose="03040600000000000000" pitchFamily="66" charset="-127"/>
                <a:cs typeface="Kailasa" panose="02000500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yj465@cornell.edu</a:t>
            </a:r>
            <a:endParaRPr kumimoji="1" lang="en-US" altLang="zh-CN" dirty="0">
              <a:latin typeface="Nanum Pen Script" panose="03040600000000000000" pitchFamily="66" charset="-127"/>
              <a:ea typeface="Nanum Pen Script" panose="03040600000000000000" pitchFamily="66" charset="-127"/>
              <a:cs typeface="Kailasa" panose="02000500000000020004" pitchFamily="2" charset="0"/>
            </a:endParaRPr>
          </a:p>
          <a:p>
            <a:r>
              <a:rPr kumimoji="1" lang="en-US" altLang="zh-CN" dirty="0">
                <a:latin typeface="Nanum Pen Script" panose="03040600000000000000" pitchFamily="66" charset="-127"/>
                <a:ea typeface="Nanum Pen Script" panose="03040600000000000000" pitchFamily="66" charset="-127"/>
                <a:cs typeface="Kailasa" panose="02000500000000020004" pitchFamily="2" charset="0"/>
              </a:rPr>
              <a:t>Heru(Helena)</a:t>
            </a:r>
            <a:r>
              <a:rPr kumimoji="1" lang="zh-CN" altLang="en-US" dirty="0">
                <a:latin typeface="Nanum Pen Script" panose="03040600000000000000" pitchFamily="66" charset="-127"/>
                <a:cs typeface="Kailasa" panose="02000500000000020004" pitchFamily="2" charset="0"/>
              </a:rPr>
              <a:t> </a:t>
            </a:r>
            <a:r>
              <a:rPr kumimoji="1" lang="en-US" altLang="zh-CN" dirty="0">
                <a:latin typeface="Nanum Pen Script" panose="03040600000000000000" pitchFamily="66" charset="-127"/>
                <a:ea typeface="Nanum Pen Script" panose="03040600000000000000" pitchFamily="66" charset="-127"/>
                <a:cs typeface="Kailasa" panose="02000500000000020004" pitchFamily="2" charset="0"/>
              </a:rPr>
              <a:t>Wang</a:t>
            </a:r>
            <a:r>
              <a:rPr kumimoji="1" lang="zh-CN" altLang="en-US" dirty="0">
                <a:latin typeface="Nanum Pen Script" panose="03040600000000000000" pitchFamily="66" charset="-127"/>
                <a:cs typeface="Kailasa" panose="02000500000000020004" pitchFamily="2" charset="0"/>
              </a:rPr>
              <a:t>  </a:t>
            </a:r>
            <a:r>
              <a:rPr kumimoji="1" lang="en-US" altLang="zh-CN" dirty="0">
                <a:latin typeface="Nanum Pen Script" panose="03040600000000000000" pitchFamily="66" charset="-127"/>
                <a:ea typeface="Nanum Pen Script" panose="03040600000000000000" pitchFamily="66" charset="-127"/>
                <a:cs typeface="Kailasa" panose="02000500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hw743@cornell.edu</a:t>
            </a:r>
            <a:endParaRPr kumimoji="1" lang="en-US" altLang="zh-CN" dirty="0">
              <a:latin typeface="Nanum Pen Script" panose="03040600000000000000" pitchFamily="66" charset="-127"/>
              <a:ea typeface="Nanum Pen Script" panose="03040600000000000000" pitchFamily="66" charset="-127"/>
              <a:cs typeface="Kailasa" panose="02000500000000020004" pitchFamily="2" charset="0"/>
            </a:endParaRPr>
          </a:p>
          <a:p>
            <a:r>
              <a:rPr kumimoji="1" lang="zh-CN" altLang="en-US" dirty="0">
                <a:latin typeface="Nanum Pen Script" panose="03040600000000000000" pitchFamily="66" charset="-127"/>
                <a:cs typeface="Kailasa" panose="02000500000000020004" pitchFamily="2" charset="0"/>
              </a:rPr>
              <a:t> </a:t>
            </a:r>
            <a:r>
              <a:rPr kumimoji="1" lang="en-US" altLang="zh-CN" dirty="0">
                <a:latin typeface="Nanum Pen Script" panose="03040600000000000000" pitchFamily="66" charset="-127"/>
                <a:ea typeface="Nanum Pen Script" panose="03040600000000000000" pitchFamily="66" charset="-127"/>
                <a:cs typeface="Kailasa" panose="02000500000000020004" pitchFamily="2" charset="0"/>
              </a:rPr>
              <a:t>Jinyuan(Jack)</a:t>
            </a:r>
            <a:r>
              <a:rPr kumimoji="1" lang="zh-CN" altLang="en-US" dirty="0">
                <a:latin typeface="Nanum Pen Script" panose="03040600000000000000" pitchFamily="66" charset="-127"/>
                <a:cs typeface="Kailasa" panose="02000500000000020004" pitchFamily="2" charset="0"/>
              </a:rPr>
              <a:t> </a:t>
            </a:r>
            <a:r>
              <a:rPr kumimoji="1" lang="en-US" altLang="zh-CN" dirty="0">
                <a:latin typeface="Nanum Pen Script" panose="03040600000000000000" pitchFamily="66" charset="-127"/>
                <a:ea typeface="Nanum Pen Script" panose="03040600000000000000" pitchFamily="66" charset="-127"/>
                <a:cs typeface="Kailasa" panose="02000500000000020004" pitchFamily="2" charset="0"/>
              </a:rPr>
              <a:t>Yu</a:t>
            </a:r>
            <a:r>
              <a:rPr kumimoji="1" lang="zh-CN" altLang="en-US" dirty="0">
                <a:latin typeface="Nanum Pen Script" panose="03040600000000000000" pitchFamily="66" charset="-127"/>
                <a:cs typeface="Kailasa" panose="02000500000000020004" pitchFamily="2" charset="0"/>
              </a:rPr>
              <a:t>  </a:t>
            </a:r>
            <a:r>
              <a:rPr kumimoji="1" lang="en-US" altLang="zh-CN" dirty="0">
                <a:latin typeface="Nanum Pen Script" panose="03040600000000000000" pitchFamily="66" charset="-127"/>
                <a:ea typeface="Nanum Pen Script" panose="03040600000000000000" pitchFamily="66" charset="-127"/>
                <a:cs typeface="Kailasa" panose="02000500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jy478@cornell.edu</a:t>
            </a:r>
            <a:endParaRPr kumimoji="1" lang="en-US" altLang="zh-CN" dirty="0">
              <a:latin typeface="Nanum Pen Script" panose="03040600000000000000" pitchFamily="66" charset="-127"/>
              <a:ea typeface="Nanum Pen Script" panose="03040600000000000000" pitchFamily="66" charset="-127"/>
              <a:cs typeface="Kailasa" panose="02000500000000020004" pitchFamily="2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5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6EE4-FF71-1941-9A59-B522F923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15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5C9586-3BCF-C248-A252-593B3CCF0158}"/>
              </a:ext>
            </a:extLst>
          </p:cNvPr>
          <p:cNvSpPr txBox="1"/>
          <p:nvPr/>
        </p:nvSpPr>
        <p:spPr>
          <a:xfrm>
            <a:off x="914399" y="2002971"/>
            <a:ext cx="86650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Other Models: </a:t>
            </a:r>
            <a:r>
              <a:rPr lang="en-US" altLang="zh-CN" sz="1600" dirty="0"/>
              <a:t>The test errors of other models like K Nearest Neighbors and Gaussian SVM are higher than those of ensemble models with decision trees.</a:t>
            </a:r>
            <a:r>
              <a:rPr lang="zh-CN" altLang="zh-CN" sz="1600" dirty="0"/>
              <a:t> 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F94B8-EC0B-E349-9146-0F8C631F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443" y="2823028"/>
            <a:ext cx="4191000" cy="1676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C60002-30B4-6B47-8A78-FEF0B19F64B1}"/>
              </a:ext>
            </a:extLst>
          </p:cNvPr>
          <p:cNvSpPr txBox="1"/>
          <p:nvPr/>
        </p:nvSpPr>
        <p:spPr>
          <a:xfrm>
            <a:off x="914399" y="4796082"/>
            <a:ext cx="92601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Conclusion: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/>
              <a:t>Gradient Boosting is the best one on the test set.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/>
              <a:t>Most of linear models tended to be underfitted while ensemble methods worked quite well.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/>
              <a:t>Features like alcohol and volatile acidity may have a stronger effect on wine quality. 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6852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5C53-AB17-1648-8C68-C5E7F95330A6}"/>
              </a:ext>
            </a:extLst>
          </p:cNvPr>
          <p:cNvSpPr txBox="1">
            <a:spLocks/>
          </p:cNvSpPr>
          <p:nvPr/>
        </p:nvSpPr>
        <p:spPr>
          <a:xfrm>
            <a:off x="3679874" y="30379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Thanks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42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1ACE2-E1D1-A946-AB71-8F5861BF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15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07577-E985-CA43-B515-6C3FEA15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7822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Purpose</a:t>
            </a:r>
          </a:p>
          <a:p>
            <a:r>
              <a:rPr kumimoji="1" lang="en-US" altLang="zh-CN" dirty="0"/>
              <a:t>Explorative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r>
              <a:rPr kumimoji="1" lang="en-US" altLang="zh-CN" dirty="0"/>
              <a:t>Methodology</a:t>
            </a:r>
          </a:p>
          <a:p>
            <a:r>
              <a:rPr kumimoji="1" lang="en-US" altLang="zh-CN" dirty="0"/>
              <a:t>Results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14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6EE4-FF71-1941-9A59-B522F923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15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Purpose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72078E-D6C1-8A40-BC0D-485AAEC90A28}"/>
              </a:ext>
            </a:extLst>
          </p:cNvPr>
          <p:cNvSpPr txBox="1"/>
          <p:nvPr/>
        </p:nvSpPr>
        <p:spPr>
          <a:xfrm>
            <a:off x="838200" y="2713958"/>
            <a:ext cx="835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altLang="zh-CN" sz="2000" b="1" dirty="0">
                <a:latin typeface="+mj-lt"/>
              </a:rPr>
              <a:t>Improving the wine production process to enhance wine quality</a:t>
            </a:r>
          </a:p>
          <a:p>
            <a:pPr marL="285750" lvl="0" indent="-285750">
              <a:buFont typeface="Wingdings" pitchFamily="2" charset="2"/>
              <a:buChar char="ü"/>
            </a:pPr>
            <a:endParaRPr lang="zh-CN" altLang="zh-CN" sz="2000" b="1" dirty="0">
              <a:latin typeface="+mj-lt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altLang="zh-CN" sz="2000" b="1" dirty="0">
                <a:latin typeface="+mj-lt"/>
              </a:rPr>
              <a:t>Supporting oenologist wine tasting evaluation</a:t>
            </a:r>
          </a:p>
          <a:p>
            <a:pPr marL="285750" lvl="0" indent="-285750">
              <a:buFont typeface="Wingdings" pitchFamily="2" charset="2"/>
              <a:buChar char="ü"/>
            </a:pPr>
            <a:endParaRPr lang="zh-CN" altLang="zh-CN" sz="2000" b="1" dirty="0">
              <a:latin typeface="+mj-lt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altLang="zh-CN" sz="2000" b="1" dirty="0">
                <a:latin typeface="+mj-lt"/>
              </a:rPr>
              <a:t>Stratifying wines for premium brands and pricing</a:t>
            </a:r>
          </a:p>
          <a:p>
            <a:pPr marL="285750" lvl="0" indent="-285750">
              <a:buFont typeface="Wingdings" pitchFamily="2" charset="2"/>
              <a:buChar char="ü"/>
            </a:pPr>
            <a:endParaRPr lang="zh-CN" altLang="zh-CN" sz="2000" b="1" dirty="0">
              <a:latin typeface="+mj-lt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altLang="zh-CN" sz="2000" b="1" dirty="0">
                <a:latin typeface="+mj-lt"/>
              </a:rPr>
              <a:t>Making better marketing decisions to attract potential customers</a:t>
            </a:r>
            <a:endParaRPr lang="zh-CN" altLang="zh-C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564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6EE4-FF71-1941-9A59-B522F923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15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Explorative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38A67C-98F5-F040-9092-38BD7F0006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63" y="2341145"/>
            <a:ext cx="6032237" cy="356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1D48765-12E4-EE45-8367-85EDAC08497C}"/>
              </a:ext>
            </a:extLst>
          </p:cNvPr>
          <p:cNvSpPr/>
          <p:nvPr/>
        </p:nvSpPr>
        <p:spPr>
          <a:xfrm>
            <a:off x="838199" y="1939067"/>
            <a:ext cx="83841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+mj-lt"/>
              </a:rPr>
              <a:t>Histograms of some typical variables: density, pH and alcohol, along with the output variable </a:t>
            </a:r>
            <a:endParaRPr lang="zh-CN" altLang="en-US" sz="1600" b="1" dirty="0"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DF18C4-311E-5B41-B350-905201B62B1E}"/>
              </a:ext>
            </a:extLst>
          </p:cNvPr>
          <p:cNvSpPr/>
          <p:nvPr/>
        </p:nvSpPr>
        <p:spPr>
          <a:xfrm>
            <a:off x="2757284" y="6062515"/>
            <a:ext cx="39885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3"/>
                </a:solidFill>
              </a:rPr>
              <a:t>https://archive.ics.uci.edu/ml/datasets/wine</a:t>
            </a:r>
          </a:p>
        </p:txBody>
      </p:sp>
    </p:spTree>
    <p:extLst>
      <p:ext uri="{BB962C8B-B14F-4D97-AF65-F5344CB8AC3E}">
        <p14:creationId xmlns:p14="http://schemas.microsoft.com/office/powerpoint/2010/main" val="31650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6EE4-FF71-1941-9A59-B522F923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15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Explorative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A54708-2AA2-C941-BA82-C291B0CC81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4" y="2541056"/>
            <a:ext cx="6892636" cy="39808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DE862A-3770-7046-AD93-97BADE7DEAD2}"/>
              </a:ext>
            </a:extLst>
          </p:cNvPr>
          <p:cNvSpPr txBox="1"/>
          <p:nvPr/>
        </p:nvSpPr>
        <p:spPr>
          <a:xfrm>
            <a:off x="838200" y="1943441"/>
            <a:ext cx="8758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+mj-lt"/>
              </a:rPr>
              <a:t>Most of features are approximately independent, some of them are highly correlated. </a:t>
            </a:r>
            <a:endParaRPr kumimoji="1" lang="zh-CN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623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6EE4-FF71-1941-9A59-B522F923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15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Explorative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698298-99A0-D24C-B040-03E6E4A87F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704975"/>
            <a:ext cx="8470900" cy="30513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8241571-BA45-D740-8E98-AD42B94F1358}"/>
              </a:ext>
            </a:extLst>
          </p:cNvPr>
          <p:cNvSpPr txBox="1"/>
          <p:nvPr/>
        </p:nvSpPr>
        <p:spPr>
          <a:xfrm>
            <a:off x="838200" y="1943441"/>
            <a:ext cx="879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+mj-lt"/>
              </a:rPr>
              <a:t>Statistical graphics show that high quality wine tends to have higher pH and more alcohol.</a:t>
            </a:r>
            <a:endParaRPr kumimoji="1" lang="zh-CN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13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6EE4-FF71-1941-9A59-B522F923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15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Methodology</a:t>
            </a:r>
            <a:endParaRPr kumimoji="1" lang="zh-CN" altLang="en-US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131C332-F872-FE4C-B425-FC8B38F2FF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104436"/>
              </p:ext>
            </p:extLst>
          </p:nvPr>
        </p:nvGraphicFramePr>
        <p:xfrm>
          <a:off x="5123017" y="2225699"/>
          <a:ext cx="6496594" cy="3780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DBC970-5FA0-FC47-BD01-3271281C0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81782"/>
              </p:ext>
            </p:extLst>
          </p:nvPr>
        </p:nvGraphicFramePr>
        <p:xfrm>
          <a:off x="838200" y="2225698"/>
          <a:ext cx="4925291" cy="3780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436">
                  <a:extLst>
                    <a:ext uri="{9D8B030D-6E8A-4147-A177-3AD203B41FA5}">
                      <a16:colId xmlns:a16="http://schemas.microsoft.com/office/drawing/2014/main" val="3989826880"/>
                    </a:ext>
                  </a:extLst>
                </a:gridCol>
                <a:gridCol w="955885">
                  <a:extLst>
                    <a:ext uri="{9D8B030D-6E8A-4147-A177-3AD203B41FA5}">
                      <a16:colId xmlns:a16="http://schemas.microsoft.com/office/drawing/2014/main" val="3895622367"/>
                    </a:ext>
                  </a:extLst>
                </a:gridCol>
                <a:gridCol w="3375970">
                  <a:extLst>
                    <a:ext uri="{9D8B030D-6E8A-4147-A177-3AD203B41FA5}">
                      <a16:colId xmlns:a16="http://schemas.microsoft.com/office/drawing/2014/main" val="2674286507"/>
                    </a:ext>
                  </a:extLst>
                </a:gridCol>
              </a:tblGrid>
              <a:tr h="40637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Family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Model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Description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09972"/>
                  </a:ext>
                </a:extLst>
              </a:tr>
              <a:tr h="203186">
                <a:tc rowSpan="6"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Linear</a:t>
                      </a:r>
                    </a:p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</a:p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altLang="en-US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Least Squares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Standard linear model (with least-squares estimators)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9189990"/>
                  </a:ext>
                </a:extLst>
              </a:tr>
              <a:tr h="2031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Polynomial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Linear model with 2</a:t>
                      </a:r>
                      <a:r>
                        <a:rPr lang="en-US" sz="1050" kern="100" baseline="30000" dirty="0">
                          <a:effectLst/>
                        </a:rPr>
                        <a:t>nd</a:t>
                      </a:r>
                      <a:r>
                        <a:rPr lang="en-US" sz="1050" kern="100" dirty="0">
                          <a:effectLst/>
                        </a:rPr>
                        <a:t> degree polynomials of features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9879906"/>
                  </a:ext>
                </a:extLst>
              </a:tr>
              <a:tr h="2031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Lasso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Linear model with L</a:t>
                      </a:r>
                      <a:r>
                        <a:rPr lang="en-US" sz="1050" kern="100" baseline="30000">
                          <a:effectLst/>
                        </a:rPr>
                        <a:t>1</a:t>
                      </a:r>
                      <a:r>
                        <a:rPr lang="en-US" sz="1050" kern="100">
                          <a:effectLst/>
                        </a:rPr>
                        <a:t>-norm penalty function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7993186"/>
                  </a:ext>
                </a:extLst>
              </a:tr>
              <a:tr h="2031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Ridge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Linear model with L</a:t>
                      </a:r>
                      <a:r>
                        <a:rPr lang="en-US" sz="1050" kern="100" baseline="30000">
                          <a:effectLst/>
                        </a:rPr>
                        <a:t>2</a:t>
                      </a:r>
                      <a:r>
                        <a:rPr lang="en-US" sz="1050" kern="100">
                          <a:effectLst/>
                        </a:rPr>
                        <a:t>-norm penalty function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975066"/>
                  </a:ext>
                </a:extLst>
              </a:tr>
              <a:tr h="203186">
                <a:tc vMerge="1"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Huber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Linear model with Huber loss function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641929"/>
                  </a:ext>
                </a:extLst>
              </a:tr>
              <a:tr h="203186">
                <a:tc vMerge="1"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Linear SVM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Support Vector Regressor with linear kernel 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036789"/>
                  </a:ext>
                </a:extLst>
              </a:tr>
              <a:tr h="203186">
                <a:tc rowSpan="5"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Trees</a:t>
                      </a:r>
                    </a:p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</a:p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altLang="en-US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Decision Tree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Single decision tree with CART algorithm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380410"/>
                  </a:ext>
                </a:extLst>
              </a:tr>
              <a:tr h="4063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Bagging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Bootstrap samples to grow a group of trees for prediction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68834"/>
                  </a:ext>
                </a:extLst>
              </a:tr>
              <a:tr h="3263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Random Forest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Bagging model with features selected at random 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8290567"/>
                  </a:ext>
                </a:extLst>
              </a:tr>
              <a:tr h="203186">
                <a:tc vMerge="1"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GBDT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Gradient Boosting Decision Tree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177872"/>
                  </a:ext>
                </a:extLst>
              </a:tr>
              <a:tr h="203186">
                <a:tc vMerge="1"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AdaBoost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Adaptive Boosting Decision Tree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818944"/>
                  </a:ext>
                </a:extLst>
              </a:tr>
              <a:tr h="406371">
                <a:tc rowSpan="2"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Others</a:t>
                      </a:r>
                    </a:p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altLang="en-US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K-Nearest Neighbors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Mean of the responses of k nearest neighbors in the train set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2459415"/>
                  </a:ext>
                </a:extLst>
              </a:tr>
              <a:tr h="406371">
                <a:tc vMerge="1"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Gaussian SVM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Support Vector Regressor with radial basis function kernel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159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4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6EE4-FF71-1941-9A59-B522F923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15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A6D10EE-4156-1B4E-AEE6-C816D0EE44CF}"/>
              </a:ext>
            </a:extLst>
          </p:cNvPr>
          <p:cNvGrpSpPr/>
          <p:nvPr/>
        </p:nvGrpSpPr>
        <p:grpSpPr>
          <a:xfrm>
            <a:off x="838201" y="3628571"/>
            <a:ext cx="6143170" cy="2701009"/>
            <a:chOff x="1429321" y="3241097"/>
            <a:chExt cx="7058891" cy="28408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9B4E34A-81D7-0840-AEE4-C1F8623633AF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321" y="3241097"/>
              <a:ext cx="3593984" cy="2829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C4CB8D1-0021-E949-B4CC-D0740FC25A39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17" y="3252210"/>
              <a:ext cx="3384695" cy="28297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A5C9586-3BCF-C248-A252-593B3CCF0158}"/>
              </a:ext>
            </a:extLst>
          </p:cNvPr>
          <p:cNvSpPr txBox="1"/>
          <p:nvPr/>
        </p:nvSpPr>
        <p:spPr>
          <a:xfrm>
            <a:off x="914401" y="2002971"/>
            <a:ext cx="65382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Linear Models: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/>
              <a:t>Linear models generally underfit the test set data. Polynomial features can generate a better result.</a:t>
            </a:r>
            <a:r>
              <a:rPr lang="zh-CN" altLang="zh-CN" sz="1600" dirty="0"/>
              <a:t> </a:t>
            </a:r>
            <a:endParaRPr lang="en-US" altLang="zh-CN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/>
              <a:t>Fixed acidity, residual sugar, free sulfur dioxide, pH, sulphates and alcohol have positive effects on wine quality.</a:t>
            </a:r>
          </a:p>
        </p:txBody>
      </p:sp>
      <p:pic>
        <p:nvPicPr>
          <p:cNvPr id="10" name="图片 9" descr="表格&#10;&#10;描述已自动生成">
            <a:extLst>
              <a:ext uri="{FF2B5EF4-FFF2-40B4-BE49-F238E27FC236}">
                <a16:creationId xmlns:a16="http://schemas.microsoft.com/office/drawing/2014/main" id="{13B29144-823F-6140-9804-FE39297B4D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55353" y="2112718"/>
            <a:ext cx="2557903" cy="42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9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6EE4-FF71-1941-9A59-B522F923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15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5C9586-3BCF-C248-A252-593B3CCF0158}"/>
              </a:ext>
            </a:extLst>
          </p:cNvPr>
          <p:cNvSpPr txBox="1"/>
          <p:nvPr/>
        </p:nvSpPr>
        <p:spPr>
          <a:xfrm>
            <a:off x="914400" y="2002971"/>
            <a:ext cx="6299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Tree Models: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/>
              <a:t>Among all the tree models, gradient boosting performs the best.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/>
              <a:t>Based on the result of GBDT, alcohol content is the most significant feature in predicting wine quality. Volatile acidity, free sulfur dioxide and pH are also important factors.</a:t>
            </a:r>
            <a:r>
              <a:rPr lang="zh-CN" altLang="zh-CN" sz="1600" dirty="0"/>
              <a:t> </a:t>
            </a:r>
            <a:endParaRPr kumimoji="1" lang="zh-CN" altLang="en-US" sz="16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2E34C1-26DC-124A-A01A-9907935485DF}"/>
              </a:ext>
            </a:extLst>
          </p:cNvPr>
          <p:cNvGrpSpPr/>
          <p:nvPr/>
        </p:nvGrpSpPr>
        <p:grpSpPr>
          <a:xfrm>
            <a:off x="914400" y="3588119"/>
            <a:ext cx="5950857" cy="2740108"/>
            <a:chOff x="1465397" y="3094191"/>
            <a:chExt cx="7765689" cy="314695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50C368B-123E-CA4A-B4E0-2B3358A634D3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5397" y="3094191"/>
              <a:ext cx="3832317" cy="31469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15B8F00-6E54-EA42-9844-BED8B4D6F09D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971" y="3094191"/>
              <a:ext cx="3672115" cy="31469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F514B42-B36F-6F41-964F-AEFE9CC507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917371"/>
            <a:ext cx="4038599" cy="3744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28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439</Words>
  <Application>Microsoft Macintosh PowerPoint</Application>
  <PresentationFormat>宽屏</PresentationFormat>
  <Paragraphs>83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</vt:lpstr>
      <vt:lpstr>等线 Light</vt:lpstr>
      <vt:lpstr>Nanum Pen Script</vt:lpstr>
      <vt:lpstr>Arial</vt:lpstr>
      <vt:lpstr>Wingdings</vt:lpstr>
      <vt:lpstr>Office 主题​​</vt:lpstr>
      <vt:lpstr>自定义设计方案</vt:lpstr>
      <vt:lpstr>WINE ANALYSIS </vt:lpstr>
      <vt:lpstr>Contents</vt:lpstr>
      <vt:lpstr>Project Purpose</vt:lpstr>
      <vt:lpstr>Explorative Data Analysis</vt:lpstr>
      <vt:lpstr>Explorative Data Analysis</vt:lpstr>
      <vt:lpstr>Explorative Data Analysis</vt:lpstr>
      <vt:lpstr>Methodology</vt:lpstr>
      <vt:lpstr>Results</vt:lpstr>
      <vt:lpstr>Results</vt:lpstr>
      <vt:lpstr>Results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ANALYSIS </dc:title>
  <dc:subject/>
  <dc:creator>Microsoft Office User</dc:creator>
  <cp:keywords/>
  <dc:description/>
  <cp:lastModifiedBy>21554</cp:lastModifiedBy>
  <cp:revision>14</cp:revision>
  <dcterms:created xsi:type="dcterms:W3CDTF">2021-12-01T04:44:57Z</dcterms:created>
  <dcterms:modified xsi:type="dcterms:W3CDTF">2021-12-02T20:09:15Z</dcterms:modified>
  <cp:category/>
</cp:coreProperties>
</file>