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4" r:id="rId6"/>
    <p:sldId id="265" r:id="rId7"/>
    <p:sldId id="266" r:id="rId8"/>
    <p:sldId id="261" r:id="rId9"/>
    <p:sldId id="269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1" d="100"/>
          <a:sy n="61" d="100"/>
        </p:scale>
        <p:origin x="43" y="1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(smallHELIOX)BusSchedule.txt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hyperlink" Target="charger/Charger(smallHELIOX).tx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2BE23B9-4B4C-4A69-8207-133D591E9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77565" y="4755589"/>
            <a:ext cx="5053364" cy="1655762"/>
          </a:xfrm>
        </p:spPr>
        <p:txBody>
          <a:bodyPr>
            <a:normAutofit fontScale="92500"/>
          </a:bodyPr>
          <a:lstStyle/>
          <a:p>
            <a:r>
              <a:rPr lang="en-IN" b="1" dirty="0"/>
              <a:t>Submitted to</a:t>
            </a:r>
            <a:r>
              <a:rPr lang="en-IN" dirty="0"/>
              <a:t>: Dr. Chun Wang</a:t>
            </a:r>
          </a:p>
          <a:p>
            <a:r>
              <a:rPr lang="en-IN" b="1" dirty="0"/>
              <a:t>Submitted by</a:t>
            </a:r>
            <a:r>
              <a:rPr lang="en-IN"/>
              <a:t>: Yu JIN  (3753034)</a:t>
            </a:r>
            <a:endParaRPr lang="en-IN" dirty="0"/>
          </a:p>
          <a:p>
            <a:r>
              <a:rPr lang="en-IN" dirty="0"/>
              <a:t>                         Daniel Zakerifar (40054453)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BBF240-BEB2-4C85-B3C1-777D7CDFEF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4638" y="728003"/>
            <a:ext cx="3184077" cy="748258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A71564BE-4F2D-43D7-A365-B06FF900D371}"/>
              </a:ext>
            </a:extLst>
          </p:cNvPr>
          <p:cNvSpPr txBox="1">
            <a:spLocks/>
          </p:cNvSpPr>
          <p:nvPr/>
        </p:nvSpPr>
        <p:spPr>
          <a:xfrm>
            <a:off x="1589649" y="1771820"/>
            <a:ext cx="9842696" cy="2532539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sz="3100" dirty="0"/>
              <a:t>   </a:t>
            </a:r>
            <a:r>
              <a:rPr lang="en-IN" sz="3600" dirty="0"/>
              <a:t>Transit Electrification Simulation Software for</a:t>
            </a:r>
            <a:br>
              <a:rPr lang="en-IN" sz="3600" dirty="0"/>
            </a:br>
            <a:r>
              <a:rPr lang="en-IN" sz="3600" dirty="0"/>
              <a:t>                       STM Bus route 211</a:t>
            </a:r>
          </a:p>
          <a:p>
            <a:endParaRPr lang="en-IN" sz="3100" dirty="0"/>
          </a:p>
          <a:p>
            <a:endParaRPr lang="en-IN" sz="3100" dirty="0"/>
          </a:p>
          <a:p>
            <a:r>
              <a:rPr lang="en-IN" sz="3100" dirty="0"/>
              <a:t>                 INSE 6260 (Software Quality Assurance)</a:t>
            </a:r>
          </a:p>
        </p:txBody>
      </p:sp>
    </p:spTree>
    <p:extLst>
      <p:ext uri="{BB962C8B-B14F-4D97-AF65-F5344CB8AC3E}">
        <p14:creationId xmlns:p14="http://schemas.microsoft.com/office/powerpoint/2010/main" val="27969696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0A4F82-13FE-49BD-8BD6-251C34DCF6BF}"/>
              </a:ext>
            </a:extLst>
          </p:cNvPr>
          <p:cNvSpPr txBox="1"/>
          <p:nvPr/>
        </p:nvSpPr>
        <p:spPr>
          <a:xfrm>
            <a:off x="3094892" y="2335237"/>
            <a:ext cx="799044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6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506706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1A33A33-BAE2-402C-B75E-382FBD43F6F1}"/>
              </a:ext>
            </a:extLst>
          </p:cNvPr>
          <p:cNvSpPr txBox="1"/>
          <p:nvPr/>
        </p:nvSpPr>
        <p:spPr>
          <a:xfrm>
            <a:off x="4979964" y="458950"/>
            <a:ext cx="39811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rgbClr val="FEFEFE"/>
                </a:solidFill>
                <a:latin typeface="+mj-lt"/>
                <a:ea typeface="+mj-ea"/>
                <a:cs typeface="+mj-cs"/>
              </a:rPr>
              <a:t>Policies</a:t>
            </a:r>
            <a:r>
              <a:rPr lang="en-IN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60E7C7-7C80-49F7-AF4D-3B4F7179A827}"/>
              </a:ext>
            </a:extLst>
          </p:cNvPr>
          <p:cNvSpPr txBox="1"/>
          <p:nvPr/>
        </p:nvSpPr>
        <p:spPr>
          <a:xfrm>
            <a:off x="773724" y="1166836"/>
            <a:ext cx="11197883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IN" sz="3200" dirty="0"/>
              <a:t>When to charge the bus?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400" dirty="0"/>
              <a:t>if, (waiting time &lt; 20 minutes &amp; battery remaining &gt; 90) then, </a:t>
            </a:r>
            <a:r>
              <a:rPr lang="en-IN" sz="2400" b="1" dirty="0"/>
              <a:t>No charging required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400" dirty="0"/>
              <a:t>If, (waiting time &gt;20 minutes &amp; battery remaining &gt;90) then, </a:t>
            </a:r>
            <a:r>
              <a:rPr lang="en-IN" sz="2400" b="1" dirty="0"/>
              <a:t>charge using high speed charger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400" dirty="0"/>
              <a:t>If, (battery remaining &lt;90) then, </a:t>
            </a:r>
            <a:r>
              <a:rPr lang="en-IN" sz="2400" b="1" dirty="0"/>
              <a:t>charge using low speed charger</a:t>
            </a:r>
          </a:p>
          <a:p>
            <a:endParaRPr lang="en-IN" sz="2400" dirty="0"/>
          </a:p>
          <a:p>
            <a:pPr marL="514350" indent="-514350">
              <a:buAutoNum type="arabicPeriod" startAt="2"/>
            </a:pPr>
            <a:r>
              <a:rPr lang="en-IN" sz="3200" dirty="0"/>
              <a:t>Charging Time Required by slow speed charger </a:t>
            </a:r>
            <a:endParaRPr lang="en-IN" sz="2400" dirty="0"/>
          </a:p>
          <a:p>
            <a:r>
              <a:rPr lang="en-IN" sz="2400" dirty="0"/>
              <a:t>	 	At least 30 minute</a:t>
            </a:r>
          </a:p>
          <a:p>
            <a:endParaRPr lang="en-IN" sz="2400" dirty="0"/>
          </a:p>
          <a:p>
            <a:pPr marL="514350" indent="-514350">
              <a:buAutoNum type="arabicPeriod" startAt="3"/>
            </a:pPr>
            <a:r>
              <a:rPr lang="en-IN" sz="3200" dirty="0"/>
              <a:t>Charging Time Required by high speed charger </a:t>
            </a:r>
            <a:endParaRPr lang="en-IN" sz="2400" dirty="0"/>
          </a:p>
          <a:p>
            <a:pPr lvl="1"/>
            <a:r>
              <a:rPr lang="en-IN" sz="2400" dirty="0"/>
              <a:t>	At most 1 minutes</a:t>
            </a:r>
          </a:p>
          <a:p>
            <a:endParaRPr lang="en-IN" sz="24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64965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8F152E0-F55A-4087-88D2-8A0AEF2321EC}"/>
              </a:ext>
            </a:extLst>
          </p:cNvPr>
          <p:cNvSpPr txBox="1"/>
          <p:nvPr/>
        </p:nvSpPr>
        <p:spPr>
          <a:xfrm>
            <a:off x="3648783" y="548640"/>
            <a:ext cx="46001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rgbClr val="FEFEFE"/>
                </a:solidFill>
                <a:latin typeface="+mj-lt"/>
                <a:ea typeface="+mj-ea"/>
                <a:cs typeface="+mj-cs"/>
              </a:rPr>
              <a:t>Policies….(continue)</a:t>
            </a:r>
            <a:r>
              <a:rPr lang="en-IN" sz="4000" dirty="0"/>
              <a:t>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EFB9999-DF35-4E82-AC3F-74805003EE02}"/>
              </a:ext>
            </a:extLst>
          </p:cNvPr>
          <p:cNvSpPr/>
          <p:nvPr/>
        </p:nvSpPr>
        <p:spPr>
          <a:xfrm>
            <a:off x="1864193" y="1950106"/>
            <a:ext cx="8900835" cy="2677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dirty="0"/>
              <a:t>4.	</a:t>
            </a:r>
            <a:r>
              <a:rPr lang="en-IN" sz="3200" dirty="0"/>
              <a:t>What is the charging rate of chargers?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400" dirty="0"/>
              <a:t>ABB =  1 minute of charging will charge the battery to 7units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400" dirty="0"/>
              <a:t>HELIOX = 1 minute of charging will charge the battery to 5 units</a:t>
            </a:r>
          </a:p>
          <a:p>
            <a:endParaRPr lang="en-IN" sz="2800" dirty="0"/>
          </a:p>
          <a:p>
            <a:pPr indent="-514350">
              <a:buAutoNum type="arabicPeriod" startAt="5"/>
            </a:pPr>
            <a:r>
              <a:rPr lang="en-IN" sz="3200" dirty="0"/>
              <a:t>What is the utilization of bus battery?</a:t>
            </a:r>
          </a:p>
          <a:p>
            <a:r>
              <a:rPr lang="en-IN" sz="2800" dirty="0"/>
              <a:t>		</a:t>
            </a:r>
            <a:r>
              <a:rPr lang="en-IN" sz="2400" dirty="0"/>
              <a:t>1km of distance will utilizes 1kwh of energy</a:t>
            </a:r>
          </a:p>
        </p:txBody>
      </p:sp>
    </p:spTree>
    <p:extLst>
      <p:ext uri="{BB962C8B-B14F-4D97-AF65-F5344CB8AC3E}">
        <p14:creationId xmlns:p14="http://schemas.microsoft.com/office/powerpoint/2010/main" val="59366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FB1CEE5-A397-49F4-ACD4-DB85469A16F6}"/>
              </a:ext>
            </a:extLst>
          </p:cNvPr>
          <p:cNvSpPr txBox="1"/>
          <p:nvPr/>
        </p:nvSpPr>
        <p:spPr>
          <a:xfrm>
            <a:off x="3795933" y="184623"/>
            <a:ext cx="46001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rgbClr val="FEFEFE"/>
                </a:solidFill>
                <a:latin typeface="+mj-lt"/>
                <a:ea typeface="+mj-ea"/>
                <a:cs typeface="+mj-cs"/>
              </a:rPr>
              <a:t>        Algorithm</a:t>
            </a:r>
            <a:r>
              <a:rPr lang="en-IN" sz="4000" dirty="0"/>
              <a:t> </a:t>
            </a:r>
          </a:p>
        </p:txBody>
      </p:sp>
      <p:pic>
        <p:nvPicPr>
          <p:cNvPr id="4" name="Picture 3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2D89711C-9769-40E8-8A09-CDDF50E8B8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112" y="92111"/>
            <a:ext cx="8547806" cy="6673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578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158B177-B2A8-4AB7-B65C-A13417945C0E}"/>
              </a:ext>
            </a:extLst>
          </p:cNvPr>
          <p:cNvSpPr txBox="1"/>
          <p:nvPr/>
        </p:nvSpPr>
        <p:spPr>
          <a:xfrm>
            <a:off x="2138290" y="476911"/>
            <a:ext cx="8834510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FEFEFE"/>
                </a:solidFill>
                <a:latin typeface="+mj-lt"/>
                <a:ea typeface="+mj-ea"/>
                <a:cs typeface="+mj-cs"/>
              </a:rPr>
              <a:t>Are we building the right software?</a:t>
            </a:r>
          </a:p>
          <a:p>
            <a:endParaRPr lang="en-US" sz="4000" b="1" dirty="0">
              <a:solidFill>
                <a:srgbClr val="FEFEFE"/>
              </a:solidFill>
              <a:latin typeface="+mj-lt"/>
              <a:ea typeface="+mj-ea"/>
              <a:cs typeface="+mj-cs"/>
            </a:endParaRPr>
          </a:p>
          <a:p>
            <a:endParaRPr lang="en-US" sz="4000" b="1" dirty="0">
              <a:solidFill>
                <a:srgbClr val="FEFEFE"/>
              </a:solidFill>
              <a:latin typeface="+mj-lt"/>
              <a:ea typeface="+mj-ea"/>
              <a:cs typeface="+mj-cs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66257B-84A1-4C34-8026-FE0D11DFC1CF}"/>
              </a:ext>
            </a:extLst>
          </p:cNvPr>
          <p:cNvSpPr txBox="1"/>
          <p:nvPr/>
        </p:nvSpPr>
        <p:spPr>
          <a:xfrm>
            <a:off x="2297723" y="2000404"/>
            <a:ext cx="759655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Requirements: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charge of battery should always be greater than zero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When charge of battery is less than 20% the bus can not travel until it goes charging.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Whenever charging &gt;20 % it can travels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bus can not be in the two positions at the same time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state of battery can not be&gt;100%)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80121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25CDA67-92BB-46BF-9097-F1493DEDB324}"/>
              </a:ext>
            </a:extLst>
          </p:cNvPr>
          <p:cNvSpPr txBox="1"/>
          <p:nvPr/>
        </p:nvSpPr>
        <p:spPr>
          <a:xfrm>
            <a:off x="1562833" y="112168"/>
            <a:ext cx="95516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FEFEFE"/>
                </a:solidFill>
                <a:latin typeface="+mj-lt"/>
                <a:ea typeface="+mj-ea"/>
                <a:cs typeface="+mj-cs"/>
              </a:rPr>
              <a:t>We validate the software with the NUSMV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679EBC-90F4-4D58-AAE4-1B409E35AFFA}"/>
              </a:ext>
            </a:extLst>
          </p:cNvPr>
          <p:cNvSpPr txBox="1"/>
          <p:nvPr/>
        </p:nvSpPr>
        <p:spPr>
          <a:xfrm>
            <a:off x="3817034" y="6366040"/>
            <a:ext cx="6566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EFEFE"/>
                </a:solidFill>
                <a:latin typeface="+mj-lt"/>
                <a:ea typeface="+mj-ea"/>
                <a:cs typeface="+mj-cs"/>
              </a:rPr>
              <a:t>This is the model of algorithm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3FA6655-75A4-4677-9EF7-AACDDEF393B2}"/>
              </a:ext>
            </a:extLst>
          </p:cNvPr>
          <p:cNvGrpSpPr/>
          <p:nvPr/>
        </p:nvGrpSpPr>
        <p:grpSpPr>
          <a:xfrm>
            <a:off x="2593144" y="730244"/>
            <a:ext cx="7005711" cy="5725607"/>
            <a:chOff x="2307101" y="274263"/>
            <a:chExt cx="7005711" cy="5725607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91F697BB-0EC0-42F6-8A84-F6AF3FADBCA3}"/>
                </a:ext>
              </a:extLst>
            </p:cNvPr>
            <p:cNvSpPr/>
            <p:nvPr/>
          </p:nvSpPr>
          <p:spPr>
            <a:xfrm>
              <a:off x="2307101" y="1266091"/>
              <a:ext cx="2025747" cy="872197"/>
            </a:xfrm>
            <a:prstGeom prst="round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82CFB391-2A82-45CD-99FB-E7B3FB82EB7E}"/>
                </a:ext>
              </a:extLst>
            </p:cNvPr>
            <p:cNvSpPr/>
            <p:nvPr/>
          </p:nvSpPr>
          <p:spPr>
            <a:xfrm>
              <a:off x="7287065" y="4522764"/>
              <a:ext cx="2025747" cy="872197"/>
            </a:xfrm>
            <a:prstGeom prst="round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9069885C-0C6C-44C1-9A52-2E486328A92B}"/>
                </a:ext>
              </a:extLst>
            </p:cNvPr>
            <p:cNvSpPr/>
            <p:nvPr/>
          </p:nvSpPr>
          <p:spPr>
            <a:xfrm>
              <a:off x="2307101" y="4522765"/>
              <a:ext cx="2025747" cy="872197"/>
            </a:xfrm>
            <a:prstGeom prst="round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Arrow: U-Turn 9">
              <a:extLst>
                <a:ext uri="{FF2B5EF4-FFF2-40B4-BE49-F238E27FC236}">
                  <a16:creationId xmlns:a16="http://schemas.microsoft.com/office/drawing/2014/main" id="{5B77A30C-06B4-4A8C-8B55-3ACBBA6E8418}"/>
                </a:ext>
              </a:extLst>
            </p:cNvPr>
            <p:cNvSpPr/>
            <p:nvPr/>
          </p:nvSpPr>
          <p:spPr>
            <a:xfrm>
              <a:off x="2743200" y="661182"/>
              <a:ext cx="886265" cy="604909"/>
            </a:xfrm>
            <a:prstGeom prst="uturnArrow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11" name="Arrow: U-Turn 10">
              <a:extLst>
                <a:ext uri="{FF2B5EF4-FFF2-40B4-BE49-F238E27FC236}">
                  <a16:creationId xmlns:a16="http://schemas.microsoft.com/office/drawing/2014/main" id="{0BCE14B7-4BEF-4CB8-A5B7-54C1FA12B6C1}"/>
                </a:ext>
              </a:extLst>
            </p:cNvPr>
            <p:cNvSpPr/>
            <p:nvPr/>
          </p:nvSpPr>
          <p:spPr>
            <a:xfrm rot="10800000">
              <a:off x="2743200" y="5394961"/>
              <a:ext cx="886265" cy="604909"/>
            </a:xfrm>
            <a:prstGeom prst="uturnArrow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12" name="Arrow: U-Turn 11">
              <a:extLst>
                <a:ext uri="{FF2B5EF4-FFF2-40B4-BE49-F238E27FC236}">
                  <a16:creationId xmlns:a16="http://schemas.microsoft.com/office/drawing/2014/main" id="{FFECE71F-EE7A-45E0-8748-74292650A5A7}"/>
                </a:ext>
              </a:extLst>
            </p:cNvPr>
            <p:cNvSpPr/>
            <p:nvPr/>
          </p:nvSpPr>
          <p:spPr>
            <a:xfrm rot="10800000">
              <a:off x="7856803" y="5394961"/>
              <a:ext cx="886265" cy="604909"/>
            </a:xfrm>
            <a:prstGeom prst="uturnArrow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59043F31-562A-445C-A416-FCAEB599A6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32848" y="5096017"/>
              <a:ext cx="2954212" cy="0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15EEE255-3C82-42DD-8509-E7C4907EB63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08956" y="2154891"/>
              <a:ext cx="1" cy="2384476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11B3B00-8D66-44CD-B84E-00C4D9699A48}"/>
                </a:ext>
              </a:extLst>
            </p:cNvPr>
            <p:cNvSpPr txBox="1"/>
            <p:nvPr/>
          </p:nvSpPr>
          <p:spPr>
            <a:xfrm>
              <a:off x="2461846" y="1364566"/>
              <a:ext cx="16881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>
                  <a:solidFill>
                    <a:schemeClr val="tx2"/>
                  </a:solidFill>
                </a:rPr>
                <a:t>Location: West</a:t>
              </a:r>
            </a:p>
            <a:p>
              <a:r>
                <a:rPr lang="en-IN" b="1" dirty="0">
                  <a:solidFill>
                    <a:schemeClr val="tx2"/>
                  </a:solidFill>
                </a:rPr>
                <a:t>Status: Arrived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B10415C-5544-4590-BF12-52A6943F235B}"/>
                </a:ext>
              </a:extLst>
            </p:cNvPr>
            <p:cNvSpPr/>
            <p:nvPr/>
          </p:nvSpPr>
          <p:spPr>
            <a:xfrm>
              <a:off x="2506395" y="4643998"/>
              <a:ext cx="199291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N" b="1" dirty="0">
                  <a:solidFill>
                    <a:schemeClr val="tx2"/>
                  </a:solidFill>
                </a:rPr>
                <a:t>Location: East</a:t>
              </a:r>
            </a:p>
            <a:p>
              <a:r>
                <a:rPr lang="en-IN" b="1" dirty="0">
                  <a:solidFill>
                    <a:schemeClr val="tx2"/>
                  </a:solidFill>
                </a:rPr>
                <a:t>Status: Charging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E578C4C-6D21-4CE1-B13E-3E9FC9AC0F6A}"/>
                </a:ext>
              </a:extLst>
            </p:cNvPr>
            <p:cNvSpPr/>
            <p:nvPr/>
          </p:nvSpPr>
          <p:spPr>
            <a:xfrm>
              <a:off x="7564900" y="4635696"/>
              <a:ext cx="169281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N" b="1" dirty="0">
                  <a:solidFill>
                    <a:schemeClr val="tx2"/>
                  </a:solidFill>
                </a:rPr>
                <a:t>Location: East</a:t>
              </a:r>
            </a:p>
            <a:p>
              <a:r>
                <a:rPr lang="en-IN" b="1" dirty="0">
                  <a:solidFill>
                    <a:schemeClr val="tx2"/>
                  </a:solidFill>
                </a:rPr>
                <a:t>Status: Arrived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EC2468FB-48B7-4DFF-BF8A-353F5BBBF934}"/>
                </a:ext>
              </a:extLst>
            </p:cNvPr>
            <p:cNvCxnSpPr/>
            <p:nvPr/>
          </p:nvCxnSpPr>
          <p:spPr>
            <a:xfrm>
              <a:off x="8398410" y="2120701"/>
              <a:ext cx="0" cy="2384476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9ADF5C0-9856-4627-A71A-1070BA3F3710}"/>
                </a:ext>
              </a:extLst>
            </p:cNvPr>
            <p:cNvSpPr txBox="1"/>
            <p:nvPr/>
          </p:nvSpPr>
          <p:spPr>
            <a:xfrm>
              <a:off x="5107156" y="4726715"/>
              <a:ext cx="17432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>
                  <a:solidFill>
                    <a:schemeClr val="tx2"/>
                  </a:solidFill>
                </a:rPr>
                <a:t>Charge + X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7280203-69DF-4BC3-BF77-021B13E5617F}"/>
                </a:ext>
              </a:extLst>
            </p:cNvPr>
            <p:cNvSpPr txBox="1"/>
            <p:nvPr/>
          </p:nvSpPr>
          <p:spPr>
            <a:xfrm rot="5400000">
              <a:off x="7754247" y="3244334"/>
              <a:ext cx="17432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>
                  <a:solidFill>
                    <a:schemeClr val="tx2"/>
                  </a:solidFill>
                </a:rPr>
                <a:t>Charge - X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4A1C4E2-4C6D-4EB9-B552-44A362E40780}"/>
                </a:ext>
              </a:extLst>
            </p:cNvPr>
            <p:cNvSpPr txBox="1"/>
            <p:nvPr/>
          </p:nvSpPr>
          <p:spPr>
            <a:xfrm rot="5400000">
              <a:off x="2479673" y="3430142"/>
              <a:ext cx="17432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>
                  <a:solidFill>
                    <a:schemeClr val="tx2"/>
                  </a:solidFill>
                </a:rPr>
                <a:t>Charge - X</a:t>
              </a:r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E61C5A15-AD65-4B17-926D-F6D329B5BA56}"/>
                </a:ext>
              </a:extLst>
            </p:cNvPr>
            <p:cNvSpPr/>
            <p:nvPr/>
          </p:nvSpPr>
          <p:spPr>
            <a:xfrm>
              <a:off x="7287065" y="1266092"/>
              <a:ext cx="2025747" cy="872197"/>
            </a:xfrm>
            <a:prstGeom prst="round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23" name="Arrow: U-Turn 22">
              <a:extLst>
                <a:ext uri="{FF2B5EF4-FFF2-40B4-BE49-F238E27FC236}">
                  <a16:creationId xmlns:a16="http://schemas.microsoft.com/office/drawing/2014/main" id="{F2C900D0-C6BE-4C66-819B-B1BF2CED7144}"/>
                </a:ext>
              </a:extLst>
            </p:cNvPr>
            <p:cNvSpPr/>
            <p:nvPr/>
          </p:nvSpPr>
          <p:spPr>
            <a:xfrm>
              <a:off x="7856805" y="661183"/>
              <a:ext cx="886265" cy="590840"/>
            </a:xfrm>
            <a:prstGeom prst="uturnArrow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F45C453B-0886-4EEF-8AF1-14F5B512213C}"/>
                </a:ext>
              </a:extLst>
            </p:cNvPr>
            <p:cNvCxnSpPr>
              <a:cxnSpLocks/>
            </p:cNvCxnSpPr>
            <p:nvPr/>
          </p:nvCxnSpPr>
          <p:spPr>
            <a:xfrm>
              <a:off x="4334023" y="1856932"/>
              <a:ext cx="3783036" cy="2648246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41771F28-428B-4514-88A2-E2034824981F}"/>
                </a:ext>
              </a:extLst>
            </p:cNvPr>
            <p:cNvCxnSpPr/>
            <p:nvPr/>
          </p:nvCxnSpPr>
          <p:spPr>
            <a:xfrm flipH="1" flipV="1">
              <a:off x="3742007" y="2138289"/>
              <a:ext cx="3545058" cy="2588457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0AD75DC2-D26D-42AB-AAE1-617006CCC46E}"/>
                </a:ext>
              </a:extLst>
            </p:cNvPr>
            <p:cNvCxnSpPr/>
            <p:nvPr/>
          </p:nvCxnSpPr>
          <p:spPr>
            <a:xfrm>
              <a:off x="4332849" y="1547447"/>
              <a:ext cx="2954216" cy="0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0D026186-F50B-4B6B-827C-BE8B619DC2B7}"/>
                </a:ext>
              </a:extLst>
            </p:cNvPr>
            <p:cNvSpPr/>
            <p:nvPr/>
          </p:nvSpPr>
          <p:spPr>
            <a:xfrm>
              <a:off x="7552006" y="1379025"/>
              <a:ext cx="176079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N" b="1" dirty="0">
                  <a:solidFill>
                    <a:schemeClr val="tx2"/>
                  </a:solidFill>
                </a:rPr>
                <a:t>Location: West</a:t>
              </a:r>
            </a:p>
            <a:p>
              <a:r>
                <a:rPr lang="en-IN" b="1" dirty="0">
                  <a:solidFill>
                    <a:schemeClr val="tx2"/>
                  </a:solidFill>
                </a:rPr>
                <a:t>Status: charging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0452E58-97F7-40F5-A4C1-2A9CCB16F041}"/>
                </a:ext>
              </a:extLst>
            </p:cNvPr>
            <p:cNvSpPr txBox="1"/>
            <p:nvPr/>
          </p:nvSpPr>
          <p:spPr>
            <a:xfrm>
              <a:off x="5107158" y="1234378"/>
              <a:ext cx="17432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>
                  <a:solidFill>
                    <a:schemeClr val="tx2"/>
                  </a:solidFill>
                </a:rPr>
                <a:t>Charge + X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2984FA9-D860-41E9-A4FA-FE349D19B9BF}"/>
                </a:ext>
              </a:extLst>
            </p:cNvPr>
            <p:cNvSpPr txBox="1"/>
            <p:nvPr/>
          </p:nvSpPr>
          <p:spPr>
            <a:xfrm rot="2040955">
              <a:off x="5166580" y="3244335"/>
              <a:ext cx="17432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>
                  <a:solidFill>
                    <a:schemeClr val="tx2"/>
                  </a:solidFill>
                </a:rPr>
                <a:t>Charge - X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4430EF3-4503-4E34-9C90-BF494E468086}"/>
                </a:ext>
              </a:extLst>
            </p:cNvPr>
            <p:cNvSpPr txBox="1"/>
            <p:nvPr/>
          </p:nvSpPr>
          <p:spPr>
            <a:xfrm>
              <a:off x="7569583" y="274263"/>
              <a:ext cx="17432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>
                  <a:solidFill>
                    <a:schemeClr val="tx2"/>
                  </a:solidFill>
                </a:rPr>
                <a:t>Charge + 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11507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6ABAB11-8766-4E7C-850F-A571071F933A}"/>
              </a:ext>
            </a:extLst>
          </p:cNvPr>
          <p:cNvSpPr/>
          <p:nvPr/>
        </p:nvSpPr>
        <p:spPr>
          <a:xfrm>
            <a:off x="5193189" y="487066"/>
            <a:ext cx="171232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>
                <a:solidFill>
                  <a:srgbClr val="FEFEFE"/>
                </a:solidFill>
                <a:latin typeface="+mj-lt"/>
                <a:ea typeface="+mj-ea"/>
                <a:cs typeface="+mj-cs"/>
              </a:rPr>
              <a:t>Design</a:t>
            </a:r>
            <a:r>
              <a:rPr lang="en-US" b="1" dirty="0">
                <a:solidFill>
                  <a:srgbClr val="FEFEFE"/>
                </a:solidFill>
              </a:rPr>
              <a:t> </a:t>
            </a:r>
            <a:endParaRPr lang="en-US" dirty="0"/>
          </a:p>
        </p:txBody>
      </p:sp>
      <p:pic>
        <p:nvPicPr>
          <p:cNvPr id="6" name="Picture 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27214895-C413-4735-B367-8BA9589282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065" y="27334"/>
            <a:ext cx="10337870" cy="638219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6C56277-FCDC-4210-8217-0A144C68468F}"/>
              </a:ext>
            </a:extLst>
          </p:cNvPr>
          <p:cNvSpPr txBox="1"/>
          <p:nvPr/>
        </p:nvSpPr>
        <p:spPr>
          <a:xfrm>
            <a:off x="990370" y="5440075"/>
            <a:ext cx="105451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Developed 3 sub systems, 18 classes, +50 Attributes, +30 Methods, ~1500 LOC , few test cases</a:t>
            </a:r>
          </a:p>
        </p:txBody>
      </p:sp>
    </p:spTree>
    <p:extLst>
      <p:ext uri="{BB962C8B-B14F-4D97-AF65-F5344CB8AC3E}">
        <p14:creationId xmlns:p14="http://schemas.microsoft.com/office/powerpoint/2010/main" val="3328182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CD45457-D1C4-4B6D-8C08-082D3EAF7824}"/>
              </a:ext>
            </a:extLst>
          </p:cNvPr>
          <p:cNvSpPr txBox="1"/>
          <p:nvPr/>
        </p:nvSpPr>
        <p:spPr>
          <a:xfrm>
            <a:off x="5106573" y="290947"/>
            <a:ext cx="39811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rgbClr val="FEFEFE"/>
                </a:solidFill>
                <a:latin typeface="+mj-lt"/>
                <a:ea typeface="+mj-ea"/>
                <a:cs typeface="+mj-cs"/>
              </a:rPr>
              <a:t>Result</a:t>
            </a:r>
            <a:r>
              <a:rPr lang="en-IN" dirty="0"/>
              <a:t> 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4D0CC2D-7FDC-4A89-9CA5-303F3D55C1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034" y="1240615"/>
            <a:ext cx="7585567" cy="4925993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AEE393B0-C075-4EE8-80A9-5A50ACDFA5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6493" y="1235591"/>
            <a:ext cx="8380211" cy="4925993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57443F52-D7B2-40CE-BA31-15625E24B8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2660" y="1225543"/>
            <a:ext cx="8380211" cy="493604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F334447-2A5E-4FAE-9A6F-E5EA4D62D5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4994" y="1150776"/>
            <a:ext cx="8447877" cy="5197567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E0DA0546-A396-49C3-8DA2-AD282670990C}"/>
              </a:ext>
            </a:extLst>
          </p:cNvPr>
          <p:cNvGrpSpPr/>
          <p:nvPr/>
        </p:nvGrpSpPr>
        <p:grpSpPr>
          <a:xfrm rot="18868225">
            <a:off x="7045453" y="3822894"/>
            <a:ext cx="3320984" cy="2039816"/>
            <a:chOff x="6935927" y="3429000"/>
            <a:chExt cx="3320984" cy="2039816"/>
          </a:xfrm>
        </p:grpSpPr>
        <p:sp>
          <p:nvSpPr>
            <p:cNvPr id="16" name="Explosion: 14 Points 15">
              <a:extLst>
                <a:ext uri="{FF2B5EF4-FFF2-40B4-BE49-F238E27FC236}">
                  <a16:creationId xmlns:a16="http://schemas.microsoft.com/office/drawing/2014/main" id="{4A02866B-C2FB-422D-9A85-3A2364494F09}"/>
                </a:ext>
              </a:extLst>
            </p:cNvPr>
            <p:cNvSpPr/>
            <p:nvPr/>
          </p:nvSpPr>
          <p:spPr>
            <a:xfrm>
              <a:off x="6935927" y="3429000"/>
              <a:ext cx="3320984" cy="2039816"/>
            </a:xfrm>
            <a:prstGeom prst="irregularSeal2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7DC4516-BFD6-44D6-9B4C-07B0D7F82AFD}"/>
                </a:ext>
              </a:extLst>
            </p:cNvPr>
            <p:cNvSpPr txBox="1"/>
            <p:nvPr/>
          </p:nvSpPr>
          <p:spPr>
            <a:xfrm>
              <a:off x="7877908" y="4149969"/>
              <a:ext cx="151669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solidFill>
                    <a:schemeClr val="bg1"/>
                  </a:solidFill>
                </a:rPr>
                <a:t>HELIOX with small battery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1357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hlinkClick r:id="rId2" action="ppaction://hlinkfile"/>
            <a:extLst>
              <a:ext uri="{FF2B5EF4-FFF2-40B4-BE49-F238E27FC236}">
                <a16:creationId xmlns:a16="http://schemas.microsoft.com/office/drawing/2014/main" id="{9BDC7DEE-E504-461A-9BBF-1889A8C833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6346" y="1368871"/>
            <a:ext cx="3236854" cy="2904213"/>
          </a:xfrm>
          <a:prstGeom prst="rect">
            <a:avLst/>
          </a:prstGeom>
        </p:spPr>
      </p:pic>
      <p:pic>
        <p:nvPicPr>
          <p:cNvPr id="3" name="Picture 2">
            <a:hlinkClick r:id="rId4" action="ppaction://hlinkfile"/>
            <a:extLst>
              <a:ext uri="{FF2B5EF4-FFF2-40B4-BE49-F238E27FC236}">
                <a16:creationId xmlns:a16="http://schemas.microsoft.com/office/drawing/2014/main" id="{071F1885-EB4B-412F-AC78-E3BA85ED56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98800" y="3685735"/>
            <a:ext cx="3585782" cy="245767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B93047E-D91D-45C1-A703-DA9933F76F21}"/>
              </a:ext>
            </a:extLst>
          </p:cNvPr>
          <p:cNvSpPr txBox="1"/>
          <p:nvPr/>
        </p:nvSpPr>
        <p:spPr>
          <a:xfrm>
            <a:off x="4105421" y="360651"/>
            <a:ext cx="39811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>
                <a:solidFill>
                  <a:srgbClr val="FEFEFE"/>
                </a:solidFill>
                <a:latin typeface="+mj-lt"/>
                <a:ea typeface="+mj-ea"/>
                <a:cs typeface="+mj-cs"/>
              </a:rPr>
              <a:t>Result…Continue</a:t>
            </a:r>
            <a:r>
              <a:rPr lang="en-IN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2103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268</TotalTime>
  <Words>349</Words>
  <Application>Microsoft Office PowerPoint</Application>
  <PresentationFormat>Widescreen</PresentationFormat>
  <Paragraphs>73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Tw Cen MT</vt:lpstr>
      <vt:lpstr>Circuit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Gurpreet Kaur</dc:creator>
  <cp:lastModifiedBy>Yu Jin</cp:lastModifiedBy>
  <cp:revision>36</cp:revision>
  <dcterms:created xsi:type="dcterms:W3CDTF">2020-04-20T21:28:24Z</dcterms:created>
  <dcterms:modified xsi:type="dcterms:W3CDTF">2022-04-22T00:13:13Z</dcterms:modified>
</cp:coreProperties>
</file>