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82" r:id="rId3"/>
    <p:sldId id="302" r:id="rId4"/>
    <p:sldId id="305" r:id="rId5"/>
    <p:sldId id="298" r:id="rId6"/>
    <p:sldId id="292" r:id="rId7"/>
    <p:sldId id="286" r:id="rId8"/>
    <p:sldId id="285" r:id="rId9"/>
    <p:sldId id="290" r:id="rId10"/>
    <p:sldId id="288" r:id="rId11"/>
    <p:sldId id="283" r:id="rId12"/>
    <p:sldId id="299" r:id="rId13"/>
    <p:sldId id="281" r:id="rId14"/>
    <p:sldId id="291" r:id="rId15"/>
    <p:sldId id="304" r:id="rId16"/>
    <p:sldId id="301" r:id="rId17"/>
    <p:sldId id="295" r:id="rId18"/>
    <p:sldId id="294" r:id="rId19"/>
    <p:sldId id="297" r:id="rId20"/>
    <p:sldId id="29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5" autoAdjust="0"/>
    <p:restoredTop sz="94660"/>
  </p:normalViewPr>
  <p:slideViewPr>
    <p:cSldViewPr snapToGrid="0">
      <p:cViewPr varScale="1">
        <p:scale>
          <a:sx n="70" d="100"/>
          <a:sy n="70" d="100"/>
        </p:scale>
        <p:origin x="66"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4/20/2022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4/20/2022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4/20/2022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4/20/2022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4/20/2022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4/20/2022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4/20/2022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4/20/2022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4/20/2022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4/20/2022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4/20/2022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4/20/2022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hyperlink" Target="https://doi.org/10.1007/978-3-540-73499-4_39"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pPr marL="0" marR="0" algn="ctr">
              <a:lnSpc>
                <a:spcPct val="107000"/>
              </a:lnSpc>
              <a:spcBef>
                <a:spcPts val="0"/>
              </a:spcBef>
              <a:spcAft>
                <a:spcPts val="800"/>
              </a:spcAft>
            </a:pPr>
            <a:r>
              <a:rPr lang="en-US" sz="2400" b="1" dirty="0">
                <a:solidFill>
                  <a:srgbClr val="242021"/>
                </a:solidFill>
                <a:effectLst/>
                <a:latin typeface="Times New Roman" panose="02020603050405020304" pitchFamily="18" charset="0"/>
                <a:ea typeface="DengXian" panose="02010600030101010101" pitchFamily="2" charset="-122"/>
                <a:cs typeface="Times New Roman" panose="02020603050405020304" pitchFamily="18" charset="0"/>
              </a:rPr>
              <a:t>INTERMITTENT DEMAND FORCASTING</a:t>
            </a:r>
            <a:br>
              <a:rPr lang="en-US" sz="2400" b="1" dirty="0">
                <a:solidFill>
                  <a:srgbClr val="242021"/>
                </a:solidFill>
                <a:effectLst/>
                <a:latin typeface="Times New Roman" panose="02020603050405020304" pitchFamily="18" charset="0"/>
                <a:ea typeface="DengXian" panose="02010600030101010101" pitchFamily="2" charset="-122"/>
                <a:cs typeface="Times New Roman" panose="02020603050405020304" pitchFamily="18" charset="0"/>
              </a:rPr>
            </a:br>
            <a:r>
              <a:rPr lang="en-US" sz="2400" b="1" dirty="0">
                <a:solidFill>
                  <a:srgbClr val="242021"/>
                </a:solidFill>
                <a:effectLst/>
                <a:latin typeface="Times New Roman" panose="02020603050405020304" pitchFamily="18" charset="0"/>
                <a:ea typeface="DengXian" panose="02010600030101010101" pitchFamily="2" charset="-122"/>
                <a:cs typeface="Times New Roman" panose="02020603050405020304" pitchFamily="18" charset="0"/>
              </a:rPr>
              <a:t>FOR MEDICAL </a:t>
            </a:r>
            <a:r>
              <a:rPr lang="en-US" sz="2400" b="1" i="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SUPPLY CHAIN  DURING COVID -19 EPIDEMIC: REVIEW</a:t>
            </a:r>
            <a:br>
              <a:rPr lang="en-US" sz="2400" b="1" i="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br>
            <a:br>
              <a:rPr lang="en-US" sz="2400" b="1" i="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br>
            <a:br>
              <a:rPr lang="en-US" sz="1800" b="1" i="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br>
            <a:r>
              <a:rPr lang="en-US" sz="1800" b="1" i="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Intermittent demand forecasting</a:t>
            </a:r>
            <a:br>
              <a:rPr lang="en-US" sz="1800" b="1" i="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br>
            <a:r>
              <a:rPr lang="en-US" sz="1800" b="1" i="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for medical supply chains during the</a:t>
            </a:r>
            <a:br>
              <a:rPr lang="en-US" sz="1800" b="1" i="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br>
            <a:r>
              <a:rPr lang="en-US" sz="1800" b="1" i="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COVID-19 epidemic</a:t>
            </a:r>
            <a:br>
              <a:rPr lang="en-US" sz="1800" b="1" i="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br>
            <a:br>
              <a:rPr lang="en-US" sz="1800" b="1" i="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br>
            <a:br>
              <a:rPr lang="en-US" sz="1800" b="1" i="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br>
            <a:br>
              <a:rPr lang="en-US" sz="1800" b="1" i="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br>
            <a:br>
              <a:rPr lang="en-US" sz="1800" b="1" i="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b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299436"/>
          </a:xfrm>
        </p:spPr>
        <p:txBody>
          <a:bodyPr>
            <a:normAutofit fontScale="55000" lnSpcReduction="20000"/>
          </a:bodyPr>
          <a:lstStyle/>
          <a:p>
            <a:pPr algn="ctr"/>
            <a:r>
              <a:rPr lang="en-US" sz="2400" b="1" dirty="0">
                <a:solidFill>
                  <a:schemeClr val="tx1">
                    <a:lumMod val="85000"/>
                    <a:lumOff val="15000"/>
                  </a:schemeClr>
                </a:solidFill>
                <a:latin typeface="Times New Roman" panose="02020603050405020304" pitchFamily="18" charset="0"/>
                <a:cs typeface="Times New Roman" panose="02020603050405020304" pitchFamily="18" charset="0"/>
              </a:rPr>
              <a:t>Submitted to Prof. Chun Wang </a:t>
            </a:r>
          </a:p>
          <a:p>
            <a:pPr algn="ctr"/>
            <a:r>
              <a:rPr lang="en-US" sz="2400" dirty="0">
                <a:solidFill>
                  <a:schemeClr val="tx1">
                    <a:lumMod val="85000"/>
                    <a:lumOff val="15000"/>
                  </a:schemeClr>
                </a:solidFill>
              </a:rPr>
              <a:t> </a:t>
            </a:r>
            <a:r>
              <a:rPr lang="en-US" sz="1500" dirty="0">
                <a:solidFill>
                  <a:schemeClr val="tx1">
                    <a:lumMod val="85000"/>
                    <a:lumOff val="15000"/>
                  </a:schemeClr>
                </a:solidFill>
                <a:latin typeface="Times New Roman" panose="02020603050405020304" pitchFamily="18" charset="0"/>
                <a:cs typeface="Times New Roman" panose="02020603050405020304" pitchFamily="18" charset="0"/>
              </a:rPr>
              <a:t>Yu Jin </a:t>
            </a:r>
          </a:p>
          <a:p>
            <a:pPr algn="ctr"/>
            <a:r>
              <a:rPr lang="en-US" sz="1500" dirty="0">
                <a:solidFill>
                  <a:schemeClr val="tx1">
                    <a:lumMod val="85000"/>
                    <a:lumOff val="15000"/>
                  </a:schemeClr>
                </a:solidFill>
                <a:latin typeface="Times New Roman" panose="02020603050405020304" pitchFamily="18" charset="0"/>
                <a:cs typeface="Times New Roman" panose="02020603050405020304" pitchFamily="18" charset="0"/>
              </a:rPr>
              <a:t>23753034</a:t>
            </a:r>
          </a:p>
          <a:p>
            <a:pPr algn="ctr"/>
            <a:r>
              <a:rPr lang="en-US" sz="1500" dirty="0">
                <a:solidFill>
                  <a:schemeClr val="tx1">
                    <a:lumMod val="85000"/>
                    <a:lumOff val="15000"/>
                  </a:schemeClr>
                </a:solidFill>
                <a:latin typeface="Times New Roman" panose="02020603050405020304" pitchFamily="18" charset="0"/>
                <a:cs typeface="Times New Roman" panose="02020603050405020304" pitchFamily="18" charset="0"/>
              </a:rPr>
              <a:t>Concordia University</a:t>
            </a:r>
            <a:r>
              <a:rPr lang="en-US" sz="2400" dirty="0">
                <a:solidFill>
                  <a:schemeClr val="tx1">
                    <a:lumMod val="85000"/>
                    <a:lumOff val="15000"/>
                  </a:schemeClr>
                </a:solidFill>
              </a:rPr>
              <a:t> </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4F6D-52AB-4A3D-AC69-A88470692125}"/>
              </a:ext>
            </a:extLst>
          </p:cNvPr>
          <p:cNvSpPr>
            <a:spLocks noGrp="1"/>
          </p:cNvSpPr>
          <p:nvPr>
            <p:ph type="title"/>
          </p:nvPr>
        </p:nvSpPr>
        <p:spPr>
          <a:xfrm>
            <a:off x="1097280" y="1181437"/>
            <a:ext cx="10058400" cy="555923"/>
          </a:xfrm>
        </p:spPr>
        <p:txBody>
          <a:bodyPr>
            <a:normAutofit fontScale="90000"/>
          </a:bodyPr>
          <a:lstStyle/>
          <a:p>
            <a:r>
              <a:rPr lang="en-US" sz="18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Literature review: Previous Intermittent Demand Forecasting Methods</a:t>
            </a:r>
          </a:p>
        </p:txBody>
      </p:sp>
      <p:sp>
        <p:nvSpPr>
          <p:cNvPr id="10" name="TextBox 9">
            <a:extLst>
              <a:ext uri="{FF2B5EF4-FFF2-40B4-BE49-F238E27FC236}">
                <a16:creationId xmlns:a16="http://schemas.microsoft.com/office/drawing/2014/main" id="{873973C9-F0ED-4339-A48D-9D0D1201F71D}"/>
              </a:ext>
            </a:extLst>
          </p:cNvPr>
          <p:cNvSpPr txBox="1"/>
          <p:nvPr/>
        </p:nvSpPr>
        <p:spPr>
          <a:xfrm>
            <a:off x="1480842" y="2173703"/>
            <a:ext cx="9346301" cy="1013162"/>
          </a:xfrm>
          <a:prstGeom prst="rect">
            <a:avLst/>
          </a:prstGeom>
          <a:noFill/>
        </p:spPr>
        <p:txBody>
          <a:bodyPr wrap="square">
            <a:spAutoFit/>
          </a:bodyPr>
          <a:lstStyle/>
          <a:p>
            <a:pPr marL="0" marR="0" lvl="0" indent="0" algn="l" defTabSz="914400" rtl="0" eaLnBrk="1" fontAlgn="auto" latinLnBrk="0" hangingPunct="1">
              <a:lnSpc>
                <a:spcPct val="110000"/>
              </a:lnSpc>
              <a:spcBef>
                <a:spcPts val="0"/>
              </a:spcBef>
              <a:spcAft>
                <a:spcPts val="800"/>
              </a:spcAft>
              <a:buClr>
                <a:srgbClr val="9BA8B7"/>
              </a:buClr>
              <a:buSzPct val="100000"/>
              <a:buFont typeface="Calibri" panose="020F0502020204030204" pitchFamily="34" charset="0"/>
              <a:buNone/>
              <a:tabLst/>
              <a:defRPr/>
            </a:pPr>
            <a:r>
              <a:rPr kumimoji="0" lang="en-US" sz="1100" b="0" i="0" u="none" strike="noStrike" kern="1200" cap="none" spc="0" normalizeH="0" baseline="0" noProof="0" dirty="0">
                <a:ln>
                  <a:noFill/>
                </a:ln>
                <a:solidFill>
                  <a:srgbClr val="242021"/>
                </a:solidFill>
                <a:effectLst/>
                <a:uLnTx/>
                <a:uFillTx/>
                <a:latin typeface="Times New Roman" panose="02020603050405020304" pitchFamily="18" charset="0"/>
                <a:ea typeface="+mn-ea"/>
                <a:cs typeface="Times New Roman" panose="02020603050405020304" pitchFamily="18" charset="0"/>
              </a:rPr>
              <a:t>Numerous forecasting methods have been proposed, such as moving averages ( MA) and exponential smoothing ( SES) [26] Holt-Winters exponential smoothing[14 ]autoregression, artificial neural networks, extreme learning machines,[15],[16] evolutionary neural networks,[11]the hierarchical Bayesian approach[27] and hybrid model[12] More detailed and extensive reviews on these forecasting methods can be found in </a:t>
            </a:r>
            <a:r>
              <a:rPr kumimoji="0" lang="en-US" sz="1100" b="0" i="0" u="none" strike="noStrike" kern="1200" cap="none" spc="0" normalizeH="0" baseline="0" noProof="0" dirty="0" err="1">
                <a:ln>
                  <a:noFill/>
                </a:ln>
                <a:solidFill>
                  <a:srgbClr val="242021"/>
                </a:solidFill>
                <a:effectLst/>
                <a:uLnTx/>
                <a:uFillTx/>
                <a:latin typeface="Times New Roman" panose="02020603050405020304" pitchFamily="18" charset="0"/>
                <a:ea typeface="+mn-ea"/>
                <a:cs typeface="Times New Roman" panose="02020603050405020304" pitchFamily="18" charset="0"/>
              </a:rPr>
              <a:t>Nenni</a:t>
            </a:r>
            <a:r>
              <a:rPr kumimoji="0" lang="en-US" sz="1100" b="0" i="0" u="none" strike="noStrike" kern="1200" cap="none" spc="0" normalizeH="0" baseline="0" noProof="0" dirty="0">
                <a:ln>
                  <a:noFill/>
                </a:ln>
                <a:solidFill>
                  <a:srgbClr val="242021"/>
                </a:solidFill>
                <a:effectLst/>
                <a:uLnTx/>
                <a:uFillTx/>
                <a:latin typeface="Times New Roman" panose="02020603050405020304" pitchFamily="18" charset="0"/>
                <a:ea typeface="+mn-ea"/>
                <a:cs typeface="Times New Roman" panose="02020603050405020304" pitchFamily="18" charset="0"/>
              </a:rPr>
              <a:t> et al.,1 </a:t>
            </a:r>
            <a:r>
              <a:rPr kumimoji="0" lang="en-US" sz="1100" b="0" i="0" u="none" strike="noStrike" kern="1200" cap="none" spc="0" normalizeH="0" baseline="0" noProof="0" dirty="0" err="1">
                <a:ln>
                  <a:noFill/>
                </a:ln>
                <a:solidFill>
                  <a:srgbClr val="242021"/>
                </a:solidFill>
                <a:effectLst/>
                <a:uLnTx/>
                <a:uFillTx/>
                <a:latin typeface="Times New Roman" panose="02020603050405020304" pitchFamily="18" charset="0"/>
                <a:ea typeface="+mn-ea"/>
                <a:cs typeface="Times New Roman" panose="02020603050405020304" pitchFamily="18" charset="0"/>
              </a:rPr>
              <a:t>Thomassey</a:t>
            </a:r>
            <a:r>
              <a:rPr kumimoji="0" lang="en-US" sz="1100" b="0" i="0" u="none" strike="noStrike" kern="1200" cap="none" spc="0" normalizeH="0" baseline="0" noProof="0" dirty="0">
                <a:ln>
                  <a:noFill/>
                </a:ln>
                <a:solidFill>
                  <a:srgbClr val="242021"/>
                </a:solidFill>
                <a:effectLst/>
                <a:uLnTx/>
                <a:uFillTx/>
                <a:latin typeface="Times New Roman" panose="02020603050405020304" pitchFamily="18" charset="0"/>
                <a:ea typeface="+mn-ea"/>
                <a:cs typeface="Times New Roman" panose="02020603050405020304" pitchFamily="18" charset="0"/>
              </a:rPr>
              <a:t>,[9] and </a:t>
            </a:r>
            <a:r>
              <a:rPr kumimoji="0" lang="en-US" sz="1100" b="1" i="0" u="none" strike="noStrike" kern="1200" cap="none" spc="0" normalizeH="0" baseline="0" noProof="0" dirty="0">
                <a:ln>
                  <a:noFill/>
                </a:ln>
                <a:solidFill>
                  <a:srgbClr val="242021"/>
                </a:solidFill>
                <a:effectLst/>
                <a:uLnTx/>
                <a:uFillTx/>
                <a:latin typeface="Times New Roman" panose="02020603050405020304" pitchFamily="18" charset="0"/>
                <a:ea typeface="+mn-ea"/>
                <a:cs typeface="Times New Roman" panose="02020603050405020304" pitchFamily="18" charset="0"/>
              </a:rPr>
              <a:t>Liu et al.[25] </a:t>
            </a:r>
            <a:r>
              <a:rPr kumimoji="0" lang="en-US" sz="1100" b="0" i="0" u="none" strike="noStrike" kern="1200" cap="none" spc="0" normalizeH="0" baseline="0" noProof="0" dirty="0">
                <a:ln>
                  <a:noFill/>
                </a:ln>
                <a:solidFill>
                  <a:srgbClr val="242021"/>
                </a:solidFill>
                <a:effectLst/>
                <a:uLnTx/>
                <a:uFillTx/>
                <a:latin typeface="Times New Roman" panose="02020603050405020304" pitchFamily="18" charset="0"/>
                <a:ea typeface="+mn-ea"/>
                <a:cs typeface="Times New Roman" panose="02020603050405020304" pitchFamily="18" charset="0"/>
              </a:rPr>
              <a:t>Liu et al. divided sales forecasting methods into three groups, namely statistical forecasting methods, advanced statistical learning forecasting methods and hybrid forecasting methods. </a:t>
            </a:r>
            <a:r>
              <a:rPr kumimoji="0" lang="en-US" sz="1100" b="1" i="0" u="none" strike="noStrike" kern="1200" cap="none" spc="0" normalizeH="0" baseline="0" noProof="0" dirty="0">
                <a:ln>
                  <a:noFill/>
                </a:ln>
                <a:solidFill>
                  <a:srgbClr val="000000"/>
                </a:solidFill>
                <a:effectLst/>
                <a:uLnTx/>
                <a:uFillTx/>
                <a:latin typeface="Times New Roman" panose="02020603050405020304" pitchFamily="18" charset="0"/>
                <a:ea typeface="DengXian" panose="02010600030101010101" pitchFamily="2" charset="-122"/>
                <a:cs typeface="Times New Roman" panose="02020603050405020304" pitchFamily="18" charset="0"/>
              </a:rPr>
              <a:t> [1]</a:t>
            </a:r>
            <a:endParaRPr kumimoji="0" lang="en-US" sz="1100" b="0" i="0" u="none" strike="noStrike" kern="1200" cap="none" spc="0" normalizeH="0" baseline="0" noProof="0" dirty="0">
              <a:ln>
                <a:noFill/>
              </a:ln>
              <a:solidFill>
                <a:srgbClr val="000000">
                  <a:lumMod val="75000"/>
                  <a:lumOff val="25000"/>
                </a:srgbClr>
              </a:solidFill>
              <a:effectLst/>
              <a:uLnTx/>
              <a:uFillTx/>
              <a:latin typeface="Calibri" panose="020F0502020204030204" pitchFamily="34" charset="0"/>
              <a:ea typeface="DengXian" panose="02010600030101010101" pitchFamily="2" charset="-122"/>
              <a:cs typeface="Times New Roman" panose="02020603050405020304" pitchFamily="18" charset="0"/>
            </a:endParaRPr>
          </a:p>
        </p:txBody>
      </p:sp>
      <p:graphicFrame>
        <p:nvGraphicFramePr>
          <p:cNvPr id="11" name="Table 10">
            <a:extLst>
              <a:ext uri="{FF2B5EF4-FFF2-40B4-BE49-F238E27FC236}">
                <a16:creationId xmlns:a16="http://schemas.microsoft.com/office/drawing/2014/main" id="{AC6D4BA5-BA47-47FE-8268-F5BD34F6224B}"/>
              </a:ext>
            </a:extLst>
          </p:cNvPr>
          <p:cNvGraphicFramePr>
            <a:graphicFrameLocks noGrp="1"/>
          </p:cNvGraphicFramePr>
          <p:nvPr>
            <p:extLst>
              <p:ext uri="{D42A27DB-BD31-4B8C-83A1-F6EECF244321}">
                <p14:modId xmlns:p14="http://schemas.microsoft.com/office/powerpoint/2010/main" val="2975145862"/>
              </p:ext>
            </p:extLst>
          </p:nvPr>
        </p:nvGraphicFramePr>
        <p:xfrm>
          <a:off x="1480842" y="3429001"/>
          <a:ext cx="9038802" cy="2049308"/>
        </p:xfrm>
        <a:graphic>
          <a:graphicData uri="http://schemas.openxmlformats.org/drawingml/2006/table">
            <a:tbl>
              <a:tblPr firstRow="1" bandRow="1">
                <a:tableStyleId>{5C22544A-7EE6-4342-B048-85BDC9FD1C3A}</a:tableStyleId>
              </a:tblPr>
              <a:tblGrid>
                <a:gridCol w="2758233">
                  <a:extLst>
                    <a:ext uri="{9D8B030D-6E8A-4147-A177-3AD203B41FA5}">
                      <a16:colId xmlns:a16="http://schemas.microsoft.com/office/drawing/2014/main" val="1368600113"/>
                    </a:ext>
                  </a:extLst>
                </a:gridCol>
                <a:gridCol w="2888690">
                  <a:extLst>
                    <a:ext uri="{9D8B030D-6E8A-4147-A177-3AD203B41FA5}">
                      <a16:colId xmlns:a16="http://schemas.microsoft.com/office/drawing/2014/main" val="2319311401"/>
                    </a:ext>
                  </a:extLst>
                </a:gridCol>
                <a:gridCol w="3391879">
                  <a:extLst>
                    <a:ext uri="{9D8B030D-6E8A-4147-A177-3AD203B41FA5}">
                      <a16:colId xmlns:a16="http://schemas.microsoft.com/office/drawing/2014/main" val="2771081018"/>
                    </a:ext>
                  </a:extLst>
                </a:gridCol>
              </a:tblGrid>
              <a:tr h="259319">
                <a:tc>
                  <a:txBody>
                    <a:bodyPr/>
                    <a:lstStyle/>
                    <a:p>
                      <a:r>
                        <a:rPr lang="en-US" sz="900" dirty="0">
                          <a:latin typeface="Times New Roman" panose="02020603050405020304" pitchFamily="18" charset="0"/>
                          <a:cs typeface="Times New Roman" panose="02020603050405020304" pitchFamily="18" charset="0"/>
                        </a:rPr>
                        <a:t>Method </a:t>
                      </a:r>
                    </a:p>
                  </a:txBody>
                  <a:tcPr/>
                </a:tc>
                <a:tc>
                  <a:txBody>
                    <a:bodyPr/>
                    <a:lstStyle/>
                    <a:p>
                      <a:r>
                        <a:rPr lang="en-US" sz="900" dirty="0">
                          <a:latin typeface="Times New Roman" panose="02020603050405020304" pitchFamily="18" charset="0"/>
                          <a:cs typeface="Times New Roman" panose="02020603050405020304" pitchFamily="18" charset="0"/>
                        </a:rPr>
                        <a:t>Advantage </a:t>
                      </a:r>
                    </a:p>
                  </a:txBody>
                  <a:tcPr/>
                </a:tc>
                <a:tc>
                  <a:txBody>
                    <a:bodyPr/>
                    <a:lstStyle/>
                    <a:p>
                      <a:r>
                        <a:rPr lang="en-US" sz="900" dirty="0">
                          <a:latin typeface="Times New Roman" panose="02020603050405020304" pitchFamily="18" charset="0"/>
                          <a:cs typeface="Times New Roman" panose="02020603050405020304" pitchFamily="18" charset="0"/>
                        </a:rPr>
                        <a:t>Disadvantage </a:t>
                      </a:r>
                    </a:p>
                  </a:txBody>
                  <a:tcPr/>
                </a:tc>
                <a:extLst>
                  <a:ext uri="{0D108BD9-81ED-4DB2-BD59-A6C34878D82A}">
                    <a16:rowId xmlns:a16="http://schemas.microsoft.com/office/drawing/2014/main" val="2624418861"/>
                  </a:ext>
                </a:extLst>
              </a:tr>
              <a:tr h="367177">
                <a:tc>
                  <a:txBody>
                    <a:bodyPr/>
                    <a:lstStyle/>
                    <a:p>
                      <a:r>
                        <a:rPr kumimoji="0" lang="en-US" sz="900" b="0" i="0" u="none" strike="noStrike" kern="1200" cap="none" spc="0" normalizeH="0" baseline="0" noProof="0" dirty="0">
                          <a:ln>
                            <a:noFill/>
                          </a:ln>
                          <a:solidFill>
                            <a:srgbClr val="242021"/>
                          </a:solidFill>
                          <a:effectLst/>
                          <a:uLnTx/>
                          <a:uFillTx/>
                          <a:latin typeface="Times New Roman" panose="02020603050405020304" pitchFamily="18" charset="0"/>
                          <a:ea typeface="+mn-ea"/>
                          <a:cs typeface="Times New Roman" panose="02020603050405020304" pitchFamily="18" charset="0"/>
                        </a:rPr>
                        <a:t>Statistical forecasting methods</a:t>
                      </a:r>
                      <a:endParaRPr lang="en-US" sz="900" dirty="0">
                        <a:latin typeface="Times New Roman" panose="02020603050405020304" pitchFamily="18" charset="0"/>
                        <a:cs typeface="Times New Roman" panose="02020603050405020304" pitchFamily="18" charset="0"/>
                      </a:endParaRPr>
                    </a:p>
                  </a:txBody>
                  <a:tcPr/>
                </a:tc>
                <a:tc>
                  <a:txBody>
                    <a:bodyPr/>
                    <a:lstStyle/>
                    <a:p>
                      <a:r>
                        <a:rPr lang="en-US" sz="900" b="0" i="0" dirty="0">
                          <a:solidFill>
                            <a:srgbClr val="242021"/>
                          </a:solidFill>
                          <a:effectLst/>
                          <a:latin typeface="Times New Roman" panose="02020603050405020304" pitchFamily="18" charset="0"/>
                          <a:cs typeface="Times New Roman" panose="02020603050405020304" pitchFamily="18" charset="0"/>
                        </a:rPr>
                        <a:t>Simple and fast</a:t>
                      </a:r>
                      <a:endParaRPr lang="en-US" sz="900" dirty="0">
                        <a:latin typeface="Times New Roman" panose="02020603050405020304" pitchFamily="18" charset="0"/>
                        <a:cs typeface="Times New Roman" panose="02020603050405020304" pitchFamily="18" charset="0"/>
                      </a:endParaRPr>
                    </a:p>
                  </a:txBody>
                  <a:tcPr/>
                </a:tc>
                <a:tc>
                  <a:txBody>
                    <a:bodyPr/>
                    <a:lstStyle/>
                    <a:p>
                      <a:r>
                        <a:rPr lang="en-US" sz="900" b="0" i="0" dirty="0">
                          <a:solidFill>
                            <a:srgbClr val="242021"/>
                          </a:solidFill>
                          <a:effectLst/>
                          <a:latin typeface="Times New Roman" panose="02020603050405020304" pitchFamily="18" charset="0"/>
                          <a:cs typeface="Times New Roman" panose="02020603050405020304" pitchFamily="18" charset="0"/>
                        </a:rPr>
                        <a:t>-        Not for irregular patterns</a:t>
                      </a:r>
                      <a:endParaRPr lang="en-US"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95211259"/>
                  </a:ext>
                </a:extLst>
              </a:tr>
              <a:tr h="642560">
                <a:tc>
                  <a:txBody>
                    <a:bodyPr/>
                    <a:lstStyle/>
                    <a:p>
                      <a:r>
                        <a:rPr lang="en-US" sz="900" b="0" i="0" dirty="0">
                          <a:solidFill>
                            <a:srgbClr val="242021"/>
                          </a:solidFill>
                          <a:effectLst/>
                          <a:latin typeface="Times New Roman" panose="02020603050405020304" pitchFamily="18" charset="0"/>
                          <a:cs typeface="Times New Roman" panose="02020603050405020304" pitchFamily="18" charset="0"/>
                        </a:rPr>
                        <a:t>advanced statistical learning forecasting method </a:t>
                      </a:r>
                      <a:endParaRPr lang="en-US" sz="900" dirty="0">
                        <a:latin typeface="Times New Roman" panose="02020603050405020304" pitchFamily="18" charset="0"/>
                        <a:cs typeface="Times New Roman" panose="02020603050405020304" pitchFamily="18" charset="0"/>
                      </a:endParaRPr>
                    </a:p>
                  </a:txBody>
                  <a:tcPr/>
                </a:tc>
                <a:tc>
                  <a:txBody>
                    <a:bodyPr/>
                    <a:lstStyle/>
                    <a:p>
                      <a:r>
                        <a:rPr lang="en-US" sz="900" b="0" i="0" dirty="0">
                          <a:solidFill>
                            <a:srgbClr val="242021"/>
                          </a:solidFill>
                          <a:effectLst/>
                          <a:latin typeface="Times New Roman" panose="02020603050405020304" pitchFamily="18" charset="0"/>
                          <a:cs typeface="Times New Roman" panose="02020603050405020304" pitchFamily="18" charset="0"/>
                        </a:rPr>
                        <a:t>Stronger ability to identify</a:t>
                      </a:r>
                      <a:br>
                        <a:rPr lang="en-US" sz="900" b="0" i="0" dirty="0">
                          <a:solidFill>
                            <a:srgbClr val="242021"/>
                          </a:solidFill>
                          <a:effectLst/>
                          <a:latin typeface="Times New Roman" panose="02020603050405020304" pitchFamily="18" charset="0"/>
                          <a:cs typeface="Times New Roman" panose="02020603050405020304" pitchFamily="18" charset="0"/>
                        </a:rPr>
                      </a:br>
                      <a:r>
                        <a:rPr lang="en-US" sz="900" b="0" i="0" dirty="0">
                          <a:solidFill>
                            <a:srgbClr val="242021"/>
                          </a:solidFill>
                          <a:effectLst/>
                          <a:latin typeface="Times New Roman" panose="02020603050405020304" pitchFamily="18" charset="0"/>
                          <a:cs typeface="Times New Roman" panose="02020603050405020304" pitchFamily="18" charset="0"/>
                        </a:rPr>
                        <a:t>irregular patterns </a:t>
                      </a:r>
                      <a:endParaRPr lang="en-US" sz="900" dirty="0">
                        <a:latin typeface="Times New Roman" panose="02020603050405020304" pitchFamily="18" charset="0"/>
                        <a:cs typeface="Times New Roman" panose="02020603050405020304" pitchFamily="18" charset="0"/>
                      </a:endParaRPr>
                    </a:p>
                  </a:txBody>
                  <a:tcPr/>
                </a:tc>
                <a:tc>
                  <a:txBody>
                    <a:bodyPr/>
                    <a:lstStyle/>
                    <a:p>
                      <a:pPr marL="0" indent="0">
                        <a:buFontTx/>
                        <a:buNone/>
                      </a:pPr>
                      <a:r>
                        <a:rPr lang="en-US" sz="900" b="0" i="0" dirty="0">
                          <a:solidFill>
                            <a:srgbClr val="242021"/>
                          </a:solidFill>
                          <a:effectLst/>
                          <a:latin typeface="Times New Roman" panose="02020603050405020304" pitchFamily="18" charset="0"/>
                          <a:cs typeface="Times New Roman" panose="02020603050405020304" pitchFamily="18" charset="0"/>
                        </a:rPr>
                        <a:t>-       Time-consuming </a:t>
                      </a:r>
                    </a:p>
                    <a:p>
                      <a:pPr marL="0" indent="0">
                        <a:buFontTx/>
                        <a:buNone/>
                      </a:pPr>
                      <a:r>
                        <a:rPr lang="en-US" sz="900" b="0" i="0" dirty="0">
                          <a:solidFill>
                            <a:srgbClr val="242021"/>
                          </a:solidFill>
                          <a:effectLst/>
                          <a:latin typeface="Times New Roman" panose="02020603050405020304" pitchFamily="18" charset="0"/>
                          <a:cs typeface="Times New Roman" panose="02020603050405020304" pitchFamily="18" charset="0"/>
                        </a:rPr>
                        <a:t>-       Sufficient data needed </a:t>
                      </a:r>
                    </a:p>
                    <a:p>
                      <a:r>
                        <a:rPr lang="en-US" sz="900" b="0" i="0" dirty="0">
                          <a:solidFill>
                            <a:srgbClr val="242021"/>
                          </a:solidFill>
                          <a:effectLst/>
                          <a:latin typeface="Times New Roman" panose="02020603050405020304" pitchFamily="18" charset="0"/>
                          <a:cs typeface="Times New Roman" panose="02020603050405020304" pitchFamily="18" charset="0"/>
                        </a:rPr>
                        <a:t>-       Can not predict promptly </a:t>
                      </a:r>
                      <a:endParaRPr lang="en-US"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70009822"/>
                  </a:ext>
                </a:extLst>
              </a:tr>
              <a:tr h="780252">
                <a:tc>
                  <a:txBody>
                    <a:bodyPr/>
                    <a:lstStyle/>
                    <a:p>
                      <a:r>
                        <a:rPr lang="en-US" sz="900" b="0" i="0" dirty="0">
                          <a:solidFill>
                            <a:srgbClr val="242021"/>
                          </a:solidFill>
                          <a:effectLst/>
                          <a:latin typeface="Times New Roman" panose="02020603050405020304" pitchFamily="18" charset="0"/>
                          <a:cs typeface="Times New Roman" panose="02020603050405020304" pitchFamily="18" charset="0"/>
                        </a:rPr>
                        <a:t>Hybrid forecasting methods </a:t>
                      </a:r>
                      <a:endParaRPr lang="en-US" sz="900" dirty="0">
                        <a:latin typeface="Times New Roman" panose="02020603050405020304" pitchFamily="18" charset="0"/>
                        <a:cs typeface="Times New Roman" panose="02020603050405020304" pitchFamily="18" charset="0"/>
                      </a:endParaRPr>
                    </a:p>
                  </a:txBody>
                  <a:tcPr/>
                </a:tc>
                <a:tc>
                  <a:txBody>
                    <a:bodyPr/>
                    <a:lstStyle/>
                    <a:p>
                      <a:endParaRPr lang="en-US" sz="900" dirty="0">
                        <a:latin typeface="Times New Roman" panose="02020603050405020304" pitchFamily="18" charset="0"/>
                        <a:cs typeface="Times New Roman" panose="02020603050405020304" pitchFamily="18" charset="0"/>
                      </a:endParaRPr>
                    </a:p>
                  </a:txBody>
                  <a:tcPr/>
                </a:tc>
                <a:tc>
                  <a:txBody>
                    <a:bodyPr/>
                    <a:lstStyle/>
                    <a:p>
                      <a:pPr marL="0" indent="0">
                        <a:buFontTx/>
                        <a:buNone/>
                      </a:pPr>
                      <a:r>
                        <a:rPr lang="en-US" sz="900" b="0" i="0" dirty="0">
                          <a:solidFill>
                            <a:srgbClr val="242021"/>
                          </a:solidFill>
                          <a:effectLst/>
                          <a:latin typeface="Times New Roman" panose="02020603050405020304" pitchFamily="18" charset="0"/>
                          <a:cs typeface="Times New Roman" panose="02020603050405020304" pitchFamily="18" charset="0"/>
                        </a:rPr>
                        <a:t>-       Advanced statistical learning procedure + other processes.</a:t>
                      </a:r>
                      <a:r>
                        <a:rPr lang="en-US" sz="900" dirty="0">
                          <a:latin typeface="Times New Roman" panose="02020603050405020304" pitchFamily="18" charset="0"/>
                          <a:cs typeface="Times New Roman" panose="02020603050405020304" pitchFamily="18" charset="0"/>
                        </a:rPr>
                        <a:t> </a:t>
                      </a:r>
                    </a:p>
                    <a:p>
                      <a:pPr marL="0" indent="0">
                        <a:buFontTx/>
                        <a:buNone/>
                      </a:pPr>
                      <a:r>
                        <a:rPr lang="en-US" sz="900" dirty="0">
                          <a:latin typeface="Times New Roman" panose="02020603050405020304" pitchFamily="18" charset="0"/>
                          <a:cs typeface="Times New Roman" panose="02020603050405020304" pitchFamily="18" charset="0"/>
                        </a:rPr>
                        <a:t>-        Time consuming </a:t>
                      </a:r>
                      <a:br>
                        <a:rPr lang="en-US" sz="900" dirty="0">
                          <a:latin typeface="Times New Roman" panose="02020603050405020304" pitchFamily="18" charset="0"/>
                          <a:cs typeface="Times New Roman" panose="02020603050405020304" pitchFamily="18" charset="0"/>
                        </a:rPr>
                      </a:br>
                      <a:endParaRPr lang="en-US"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46494944"/>
                  </a:ext>
                </a:extLst>
              </a:tr>
            </a:tbl>
          </a:graphicData>
        </a:graphic>
      </p:graphicFrame>
    </p:spTree>
    <p:extLst>
      <p:ext uri="{BB962C8B-B14F-4D97-AF65-F5344CB8AC3E}">
        <p14:creationId xmlns:p14="http://schemas.microsoft.com/office/powerpoint/2010/main" val="2735547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901048" y="77118"/>
            <a:ext cx="10058400" cy="787587"/>
          </a:xfrm>
        </p:spPr>
        <p:txBody>
          <a:bodyPr anchor="b">
            <a:normAutofit fontScale="90000"/>
          </a:bodyPr>
          <a:lstStyle/>
          <a:p>
            <a:pPr marL="457200" lvl="1" algn="ctr">
              <a:lnSpc>
                <a:spcPct val="90000"/>
              </a:lnSpc>
            </a:pPr>
            <a:b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br>
            <a:b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br>
            <a:b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br>
            <a:b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br>
            <a:b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br>
            <a:r>
              <a:rPr lang="en-US" sz="2700" b="1" dirty="0">
                <a:solidFill>
                  <a:schemeClr val="tx1">
                    <a:lumMod val="75000"/>
                    <a:lumOff val="25000"/>
                  </a:schemeClr>
                </a:solidFill>
                <a:effectLst/>
                <a:latin typeface="Times New Roman" panose="02020603050405020304" pitchFamily="18" charset="0"/>
                <a:cs typeface="Times New Roman" panose="02020603050405020304" pitchFamily="18" charset="0"/>
              </a:rPr>
              <a:t>Literature review: Demand Forecasting Model Selection </a:t>
            </a:r>
            <a:r>
              <a:rPr lang="en-US" sz="18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[[1][4][6][7][8][9][12][13][14][16]]</a:t>
            </a:r>
            <a:br>
              <a:rPr lang="en-US" sz="1800" dirty="0">
                <a:effectLst/>
                <a:latin typeface="Calibri" panose="020F0502020204030204" pitchFamily="34" charset="0"/>
                <a:ea typeface="DengXian" panose="02010600030101010101" pitchFamily="2" charset="-122"/>
                <a:cs typeface="Times New Roman" panose="02020603050405020304" pitchFamily="18" charset="0"/>
              </a:rPr>
            </a:br>
            <a:endParaRPr lang="en-US" sz="2800" b="1" dirty="0">
              <a:solidFill>
                <a:schemeClr val="tx1">
                  <a:lumMod val="75000"/>
                  <a:lumOff val="25000"/>
                </a:schemeClr>
              </a:solidFill>
              <a:effectLst/>
              <a:latin typeface="Times New Roman" panose="02020603050405020304" pitchFamily="18" charset="0"/>
              <a:cs typeface="Times New Roman" panose="02020603050405020304" pitchFamily="18" charset="0"/>
            </a:endParaRPr>
          </a:p>
        </p:txBody>
      </p:sp>
      <p:graphicFrame>
        <p:nvGraphicFramePr>
          <p:cNvPr id="3" name="Content Placeholder 2">
            <a:extLst>
              <a:ext uri="{FF2B5EF4-FFF2-40B4-BE49-F238E27FC236}">
                <a16:creationId xmlns:a16="http://schemas.microsoft.com/office/drawing/2014/main" id="{0C31AC8D-FB94-47A3-BBE1-CA46D517DA4E}"/>
              </a:ext>
            </a:extLst>
          </p:cNvPr>
          <p:cNvGraphicFramePr>
            <a:graphicFrameLocks noGrp="1"/>
          </p:cNvGraphicFramePr>
          <p:nvPr>
            <p:ph sz="half" idx="2"/>
            <p:extLst>
              <p:ext uri="{D42A27DB-BD31-4B8C-83A1-F6EECF244321}">
                <p14:modId xmlns:p14="http://schemas.microsoft.com/office/powerpoint/2010/main" val="364606703"/>
              </p:ext>
            </p:extLst>
          </p:nvPr>
        </p:nvGraphicFramePr>
        <p:xfrm>
          <a:off x="529413" y="770150"/>
          <a:ext cx="11936896" cy="5597211"/>
        </p:xfrm>
        <a:graphic>
          <a:graphicData uri="http://schemas.openxmlformats.org/drawingml/2006/table">
            <a:tbl>
              <a:tblPr firstRow="1" firstCol="1" bandRow="1">
                <a:tableStyleId>{5C22544A-7EE6-4342-B048-85BDC9FD1C3A}</a:tableStyleId>
              </a:tblPr>
              <a:tblGrid>
                <a:gridCol w="999982">
                  <a:extLst>
                    <a:ext uri="{9D8B030D-6E8A-4147-A177-3AD203B41FA5}">
                      <a16:colId xmlns:a16="http://schemas.microsoft.com/office/drawing/2014/main" val="1840244210"/>
                    </a:ext>
                  </a:extLst>
                </a:gridCol>
                <a:gridCol w="10936914">
                  <a:extLst>
                    <a:ext uri="{9D8B030D-6E8A-4147-A177-3AD203B41FA5}">
                      <a16:colId xmlns:a16="http://schemas.microsoft.com/office/drawing/2014/main" val="1457332978"/>
                    </a:ext>
                  </a:extLst>
                </a:gridCol>
              </a:tblGrid>
              <a:tr h="425767">
                <a:tc>
                  <a:txBody>
                    <a:bodyPr/>
                    <a:lstStyle/>
                    <a:p>
                      <a:pPr marL="0" marR="0">
                        <a:lnSpc>
                          <a:spcPct val="150000"/>
                        </a:lnSpc>
                        <a:spcBef>
                          <a:spcPts val="0"/>
                        </a:spcBef>
                        <a:spcAft>
                          <a:spcPts val="0"/>
                        </a:spcAft>
                      </a:pPr>
                      <a:r>
                        <a:rPr lang="en-US" sz="900" dirty="0">
                          <a:effectLst/>
                          <a:latin typeface="Times New Roman" panose="02020603050405020304" pitchFamily="18" charset="0"/>
                          <a:cs typeface="Times New Roman" panose="02020603050405020304" pitchFamily="18" charset="0"/>
                        </a:rPr>
                        <a:t>Reference </a:t>
                      </a:r>
                      <a:endParaRPr lang="en-US" sz="9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18763" marR="18763" marT="0" marB="0"/>
                </a:tc>
                <a:tc>
                  <a:txBody>
                    <a:bodyPr/>
                    <a:lstStyle/>
                    <a:p>
                      <a:pPr marL="0" marR="0">
                        <a:lnSpc>
                          <a:spcPct val="150000"/>
                        </a:lnSpc>
                        <a:spcBef>
                          <a:spcPts val="0"/>
                        </a:spcBef>
                        <a:spcAft>
                          <a:spcPts val="0"/>
                        </a:spcAft>
                      </a:pPr>
                      <a:r>
                        <a:rPr lang="en-US" sz="900">
                          <a:effectLst/>
                          <a:latin typeface="Times New Roman" panose="02020603050405020304" pitchFamily="18" charset="0"/>
                          <a:cs typeface="Times New Roman" panose="02020603050405020304" pitchFamily="18" charset="0"/>
                        </a:rPr>
                        <a:t>Abstract / Conclusion </a:t>
                      </a:r>
                      <a:endParaRPr lang="en-US" sz="900">
                        <a:effectLst/>
                        <a:latin typeface="Times New Roman" panose="02020603050405020304" pitchFamily="18" charset="0"/>
                        <a:ea typeface="DengXian" panose="02010600030101010101" pitchFamily="2" charset="-122"/>
                        <a:cs typeface="Times New Roman" panose="02020603050405020304" pitchFamily="18" charset="0"/>
                      </a:endParaRPr>
                    </a:p>
                  </a:txBody>
                  <a:tcPr marL="18763" marR="18763" marT="0" marB="0"/>
                </a:tc>
                <a:extLst>
                  <a:ext uri="{0D108BD9-81ED-4DB2-BD59-A6C34878D82A}">
                    <a16:rowId xmlns:a16="http://schemas.microsoft.com/office/drawing/2014/main" val="1735377832"/>
                  </a:ext>
                </a:extLst>
              </a:tr>
              <a:tr h="1197863">
                <a:tc>
                  <a:txBody>
                    <a:bodyPr/>
                    <a:lstStyle/>
                    <a:p>
                      <a:pPr marL="0" marR="0">
                        <a:lnSpc>
                          <a:spcPct val="150000"/>
                        </a:lnSpc>
                        <a:spcBef>
                          <a:spcPts val="0"/>
                        </a:spcBef>
                        <a:spcAft>
                          <a:spcPts val="0"/>
                        </a:spcAft>
                      </a:pPr>
                      <a:r>
                        <a:rPr lang="en-US" sz="900" dirty="0">
                          <a:effectLst/>
                          <a:latin typeface="Times New Roman" panose="02020603050405020304" pitchFamily="18" charset="0"/>
                          <a:cs typeface="Times New Roman" panose="02020603050405020304" pitchFamily="18" charset="0"/>
                        </a:rPr>
                        <a:t>[1]- </a:t>
                      </a:r>
                      <a:r>
                        <a:rPr lang="en-US" sz="900" dirty="0" err="1">
                          <a:effectLst/>
                          <a:latin typeface="Times New Roman" panose="02020603050405020304" pitchFamily="18" charset="0"/>
                          <a:cs typeface="Times New Roman" panose="02020603050405020304" pitchFamily="18" charset="0"/>
                        </a:rPr>
                        <a:t>sMDL</a:t>
                      </a:r>
                      <a:r>
                        <a:rPr lang="en-US" sz="900" dirty="0">
                          <a:effectLst/>
                          <a:latin typeface="Times New Roman" panose="02020603050405020304" pitchFamily="18" charset="0"/>
                          <a:cs typeface="Times New Roman" panose="02020603050405020304" pitchFamily="18" charset="0"/>
                        </a:rPr>
                        <a:t>-NN</a:t>
                      </a:r>
                      <a:endParaRPr lang="en-US" sz="9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18763" marR="18763" marT="0" marB="0"/>
                </a:tc>
                <a:tc>
                  <a:txBody>
                    <a:bodyPr/>
                    <a:lstStyle/>
                    <a:p>
                      <a:pPr marL="0" marR="0">
                        <a:lnSpc>
                          <a:spcPct val="150000"/>
                        </a:lnSpc>
                        <a:spcBef>
                          <a:spcPts val="0"/>
                        </a:spcBef>
                        <a:spcAft>
                          <a:spcPts val="0"/>
                        </a:spcAft>
                      </a:pPr>
                      <a:r>
                        <a:rPr lang="en-US" sz="900" dirty="0">
                          <a:effectLst/>
                          <a:latin typeface="Times New Roman" panose="02020603050405020304" pitchFamily="18" charset="0"/>
                          <a:cs typeface="Times New Roman" panose="02020603050405020304" pitchFamily="18" charset="0"/>
                        </a:rPr>
                        <a:t>An appropriate model selection criterion is introduced to determine the optimal model. In order to tackle the problem of erratic demand, dropping outliers, seasonal adjustment techniques and aggregation technique are introduced. In addition, a new forecasting accuracy estimator is proposed to improve the generalization capability of zero-demand data. Six other benchmark methods are also applied, namely </a:t>
                      </a:r>
                      <a:r>
                        <a:rPr lang="en-US" sz="900" dirty="0" err="1">
                          <a:effectLst/>
                          <a:latin typeface="Times New Roman" panose="02020603050405020304" pitchFamily="18" charset="0"/>
                          <a:cs typeface="Times New Roman" panose="02020603050405020304" pitchFamily="18" charset="0"/>
                        </a:rPr>
                        <a:t>Syntetos</a:t>
                      </a:r>
                      <a:r>
                        <a:rPr lang="en-US" sz="900" dirty="0">
                          <a:effectLst/>
                          <a:latin typeface="Times New Roman" panose="02020603050405020304" pitchFamily="18" charset="0"/>
                          <a:cs typeface="Times New Roman" panose="02020603050405020304" pitchFamily="18" charset="0"/>
                        </a:rPr>
                        <a:t> and Boylan’s method, GM, SVM, MS, ELM and NN. Our experimental results show that the performance of our proposed method outperforms others. Our findings suggest that due to the complexity of sales data, managers should consider model selection, and </a:t>
                      </a:r>
                      <a:r>
                        <a:rPr lang="en-US" sz="900" dirty="0" err="1">
                          <a:effectLst/>
                          <a:latin typeface="Times New Roman" panose="02020603050405020304" pitchFamily="18" charset="0"/>
                          <a:cs typeface="Times New Roman" panose="02020603050405020304" pitchFamily="18" charset="0"/>
                        </a:rPr>
                        <a:t>sMDL</a:t>
                      </a:r>
                      <a:r>
                        <a:rPr lang="en-US" sz="900" dirty="0">
                          <a:effectLst/>
                          <a:latin typeface="Times New Roman" panose="02020603050405020304" pitchFamily="18" charset="0"/>
                          <a:cs typeface="Times New Roman" panose="02020603050405020304" pitchFamily="18" charset="0"/>
                        </a:rPr>
                        <a:t>-NN is an ideal candidate model to achieve this goal. </a:t>
                      </a:r>
                      <a:r>
                        <a:rPr lang="en-US" sz="900" b="1" dirty="0">
                          <a:effectLst/>
                          <a:latin typeface="Times New Roman" panose="02020603050405020304" pitchFamily="18" charset="0"/>
                          <a:cs typeface="Times New Roman" panose="02020603050405020304" pitchFamily="18" charset="0"/>
                        </a:rPr>
                        <a:t>The numerical investigation is conducted at the supply chain level. Experimental results and encompassing tests indicate that our proposed </a:t>
                      </a:r>
                      <a:r>
                        <a:rPr lang="en-US" sz="900" b="1" dirty="0" err="1">
                          <a:effectLst/>
                          <a:latin typeface="Times New Roman" panose="02020603050405020304" pitchFamily="18" charset="0"/>
                          <a:cs typeface="Times New Roman" panose="02020603050405020304" pitchFamily="18" charset="0"/>
                        </a:rPr>
                        <a:t>sMDL</a:t>
                      </a:r>
                      <a:r>
                        <a:rPr lang="en-US" sz="900" b="1" dirty="0">
                          <a:effectLst/>
                          <a:latin typeface="Times New Roman" panose="02020603050405020304" pitchFamily="18" charset="0"/>
                          <a:cs typeface="Times New Roman" panose="02020603050405020304" pitchFamily="18" charset="0"/>
                        </a:rPr>
                        <a:t>-NN model is superior. The forecasting results of the proposed RMAPE are consistent with MAE</a:t>
                      </a:r>
                      <a:endParaRPr lang="en-US" sz="900" b="1"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18763" marR="18763" marT="0" marB="0"/>
                </a:tc>
                <a:extLst>
                  <a:ext uri="{0D108BD9-81ED-4DB2-BD59-A6C34878D82A}">
                    <a16:rowId xmlns:a16="http://schemas.microsoft.com/office/drawing/2014/main" val="995554344"/>
                  </a:ext>
                </a:extLst>
              </a:tr>
              <a:tr h="179315">
                <a:tc>
                  <a:txBody>
                    <a:bodyPr/>
                    <a:lstStyle/>
                    <a:p>
                      <a:pPr marL="0" marR="0">
                        <a:lnSpc>
                          <a:spcPct val="150000"/>
                        </a:lnSpc>
                        <a:spcBef>
                          <a:spcPts val="0"/>
                        </a:spcBef>
                        <a:spcAft>
                          <a:spcPts val="0"/>
                        </a:spcAft>
                      </a:pPr>
                      <a:r>
                        <a:rPr lang="en-US" sz="900">
                          <a:effectLst/>
                          <a:latin typeface="Times New Roman" panose="02020603050405020304" pitchFamily="18" charset="0"/>
                          <a:cs typeface="Times New Roman" panose="02020603050405020304" pitchFamily="18" charset="0"/>
                        </a:rPr>
                        <a:t>[9]</a:t>
                      </a:r>
                      <a:endParaRPr lang="en-US" sz="900">
                        <a:effectLst/>
                        <a:latin typeface="Times New Roman" panose="02020603050405020304" pitchFamily="18" charset="0"/>
                        <a:ea typeface="DengXian" panose="02010600030101010101" pitchFamily="2" charset="-122"/>
                        <a:cs typeface="Times New Roman" panose="02020603050405020304" pitchFamily="18" charset="0"/>
                      </a:endParaRPr>
                    </a:p>
                  </a:txBody>
                  <a:tcPr marL="18763" marR="18763" marT="0" marB="0"/>
                </a:tc>
                <a:tc>
                  <a:txBody>
                    <a:bodyPr/>
                    <a:lstStyle/>
                    <a:p>
                      <a:pPr marL="0" marR="0">
                        <a:lnSpc>
                          <a:spcPct val="150000"/>
                        </a:lnSpc>
                        <a:spcBef>
                          <a:spcPts val="0"/>
                        </a:spcBef>
                        <a:spcAft>
                          <a:spcPts val="0"/>
                        </a:spcAft>
                      </a:pPr>
                      <a:r>
                        <a:rPr lang="en-US" sz="900">
                          <a:effectLst/>
                          <a:latin typeface="Times New Roman" panose="02020603050405020304" pitchFamily="18" charset="0"/>
                          <a:cs typeface="Times New Roman" panose="02020603050405020304" pitchFamily="18" charset="0"/>
                        </a:rPr>
                        <a:t>Performance results are evaluated for all methods and for all demand types. Based on the performance results, order of methods according to their success results is obtained </a:t>
                      </a:r>
                      <a:endParaRPr lang="en-US" sz="900">
                        <a:effectLst/>
                        <a:latin typeface="Times New Roman" panose="02020603050405020304" pitchFamily="18" charset="0"/>
                        <a:ea typeface="DengXian" panose="02010600030101010101" pitchFamily="2" charset="-122"/>
                        <a:cs typeface="Times New Roman" panose="02020603050405020304" pitchFamily="18" charset="0"/>
                      </a:endParaRPr>
                    </a:p>
                  </a:txBody>
                  <a:tcPr marL="18763" marR="18763" marT="0" marB="0"/>
                </a:tc>
                <a:extLst>
                  <a:ext uri="{0D108BD9-81ED-4DB2-BD59-A6C34878D82A}">
                    <a16:rowId xmlns:a16="http://schemas.microsoft.com/office/drawing/2014/main" val="2993193991"/>
                  </a:ext>
                </a:extLst>
              </a:tr>
              <a:tr h="383025">
                <a:tc>
                  <a:txBody>
                    <a:bodyPr/>
                    <a:lstStyle/>
                    <a:p>
                      <a:pPr marL="0" marR="0">
                        <a:lnSpc>
                          <a:spcPct val="150000"/>
                        </a:lnSpc>
                        <a:spcBef>
                          <a:spcPts val="0"/>
                        </a:spcBef>
                        <a:spcAft>
                          <a:spcPts val="0"/>
                        </a:spcAft>
                      </a:pPr>
                      <a:r>
                        <a:rPr lang="en-US" sz="900">
                          <a:effectLst/>
                          <a:latin typeface="Times New Roman" panose="02020603050405020304" pitchFamily="18" charset="0"/>
                          <a:cs typeface="Times New Roman" panose="02020603050405020304" pitchFamily="18" charset="0"/>
                        </a:rPr>
                        <a:t>[12]</a:t>
                      </a:r>
                      <a:endParaRPr lang="en-US" sz="900">
                        <a:effectLst/>
                        <a:latin typeface="Times New Roman" panose="02020603050405020304" pitchFamily="18" charset="0"/>
                        <a:ea typeface="DengXian" panose="02010600030101010101" pitchFamily="2" charset="-122"/>
                        <a:cs typeface="Times New Roman" panose="02020603050405020304" pitchFamily="18" charset="0"/>
                      </a:endParaRPr>
                    </a:p>
                  </a:txBody>
                  <a:tcPr marL="18763" marR="18763" marT="0" marB="0"/>
                </a:tc>
                <a:tc>
                  <a:txBody>
                    <a:bodyPr/>
                    <a:lstStyle/>
                    <a:p>
                      <a:pPr marL="0" marR="0">
                        <a:lnSpc>
                          <a:spcPct val="150000"/>
                        </a:lnSpc>
                        <a:spcBef>
                          <a:spcPts val="0"/>
                        </a:spcBef>
                        <a:spcAft>
                          <a:spcPts val="0"/>
                        </a:spcAft>
                      </a:pPr>
                      <a:r>
                        <a:rPr lang="en-US" sz="900" dirty="0">
                          <a:effectLst/>
                          <a:latin typeface="Times New Roman" panose="02020603050405020304" pitchFamily="18" charset="0"/>
                          <a:cs typeface="Times New Roman" panose="02020603050405020304" pitchFamily="18" charset="0"/>
                        </a:rPr>
                        <a:t>The result of the analysis shows that traditional forecast accuracy measure is inadequate for selecting best forecast model. Nevertheless, our result shows that no forecast method </a:t>
                      </a:r>
                      <a:r>
                        <a:rPr lang="en-US" sz="900" b="1" dirty="0">
                          <a:effectLst/>
                          <a:latin typeface="Times New Roman" panose="02020603050405020304" pitchFamily="18" charset="0"/>
                          <a:cs typeface="Times New Roman" panose="02020603050405020304" pitchFamily="18" charset="0"/>
                        </a:rPr>
                        <a:t>(Simple Exponential Smoothening (SES), </a:t>
                      </a:r>
                      <a:r>
                        <a:rPr lang="en-US" sz="900" b="1" dirty="0" err="1">
                          <a:effectLst/>
                          <a:latin typeface="Times New Roman" panose="02020603050405020304" pitchFamily="18" charset="0"/>
                          <a:cs typeface="Times New Roman" panose="02020603050405020304" pitchFamily="18" charset="0"/>
                        </a:rPr>
                        <a:t>Croston</a:t>
                      </a:r>
                      <a:r>
                        <a:rPr lang="en-US" sz="900" b="1" dirty="0">
                          <a:effectLst/>
                          <a:latin typeface="Times New Roman" panose="02020603050405020304" pitchFamily="18" charset="0"/>
                          <a:cs typeface="Times New Roman" panose="02020603050405020304" pitchFamily="18" charset="0"/>
                        </a:rPr>
                        <a:t> and Modified </a:t>
                      </a:r>
                      <a:r>
                        <a:rPr lang="en-US" sz="900" b="1" dirty="0" err="1">
                          <a:effectLst/>
                          <a:latin typeface="Times New Roman" panose="02020603050405020304" pitchFamily="18" charset="0"/>
                          <a:cs typeface="Times New Roman" panose="02020603050405020304" pitchFamily="18" charset="0"/>
                        </a:rPr>
                        <a:t>Croston</a:t>
                      </a:r>
                      <a:r>
                        <a:rPr lang="en-US" sz="900" b="1" dirty="0">
                          <a:effectLst/>
                          <a:latin typeface="Times New Roman" panose="02020603050405020304" pitchFamily="18" charset="0"/>
                          <a:cs typeface="Times New Roman" panose="02020603050405020304" pitchFamily="18" charset="0"/>
                        </a:rPr>
                        <a:t> (SBA) </a:t>
                      </a:r>
                      <a:r>
                        <a:rPr lang="en-US" sz="900" dirty="0">
                          <a:effectLst/>
                          <a:latin typeface="Times New Roman" panose="02020603050405020304" pitchFamily="18" charset="0"/>
                          <a:cs typeface="Times New Roman" panose="02020603050405020304" pitchFamily="18" charset="0"/>
                        </a:rPr>
                        <a:t>explicitly showed superior performance in all the traditional measures utilized.[12]</a:t>
                      </a:r>
                      <a:endParaRPr lang="en-US" sz="9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18763" marR="18763" marT="0" marB="0"/>
                </a:tc>
                <a:extLst>
                  <a:ext uri="{0D108BD9-81ED-4DB2-BD59-A6C34878D82A}">
                    <a16:rowId xmlns:a16="http://schemas.microsoft.com/office/drawing/2014/main" val="338483946"/>
                  </a:ext>
                </a:extLst>
              </a:tr>
              <a:tr h="994154">
                <a:tc>
                  <a:txBody>
                    <a:bodyPr/>
                    <a:lstStyle/>
                    <a:p>
                      <a:pPr marL="0" marR="0">
                        <a:lnSpc>
                          <a:spcPct val="150000"/>
                        </a:lnSpc>
                        <a:spcBef>
                          <a:spcPts val="0"/>
                        </a:spcBef>
                        <a:spcAft>
                          <a:spcPts val="0"/>
                        </a:spcAft>
                      </a:pPr>
                      <a:r>
                        <a:rPr lang="en-US" sz="900">
                          <a:effectLst/>
                          <a:latin typeface="Times New Roman" panose="02020603050405020304" pitchFamily="18" charset="0"/>
                          <a:cs typeface="Times New Roman" panose="02020603050405020304" pitchFamily="18" charset="0"/>
                        </a:rPr>
                        <a:t>[13]</a:t>
                      </a:r>
                      <a:endParaRPr lang="en-US" sz="900">
                        <a:effectLst/>
                        <a:latin typeface="Times New Roman" panose="02020603050405020304" pitchFamily="18" charset="0"/>
                        <a:ea typeface="DengXian" panose="02010600030101010101" pitchFamily="2" charset="-122"/>
                        <a:cs typeface="Times New Roman" panose="02020603050405020304" pitchFamily="18" charset="0"/>
                      </a:endParaRPr>
                    </a:p>
                  </a:txBody>
                  <a:tcPr marL="18763" marR="18763" marT="0" marB="0"/>
                </a:tc>
                <a:tc>
                  <a:txBody>
                    <a:bodyPr/>
                    <a:lstStyle/>
                    <a:p>
                      <a:pPr marL="0" marR="0">
                        <a:lnSpc>
                          <a:spcPct val="150000"/>
                        </a:lnSpc>
                        <a:spcBef>
                          <a:spcPts val="0"/>
                        </a:spcBef>
                        <a:spcAft>
                          <a:spcPts val="0"/>
                        </a:spcAft>
                      </a:pPr>
                      <a:r>
                        <a:rPr lang="en-US" sz="900" dirty="0">
                          <a:effectLst/>
                          <a:latin typeface="Times New Roman" panose="02020603050405020304" pitchFamily="18" charset="0"/>
                          <a:cs typeface="Times New Roman" panose="02020603050405020304" pitchFamily="18" charset="0"/>
                        </a:rPr>
                        <a:t>The intermittent demand patterns for medical supplies are generally classified as lumpy, erratic, smooth, and slow-moving demand. This study was conducted with the purpose of advancing a tertiary pediatric intensive care unit’s efforts to achieve a high level of accuracy in its forecasting of the demand for medical supplies. On this point, several demand forecasting methods were compared in terms of the forecast accuracy of each. </a:t>
                      </a:r>
                      <a:r>
                        <a:rPr lang="en-US" sz="900" b="1" dirty="0">
                          <a:effectLst/>
                          <a:latin typeface="Times New Roman" panose="02020603050405020304" pitchFamily="18" charset="0"/>
                          <a:cs typeface="Times New Roman" panose="02020603050405020304" pitchFamily="18" charset="0"/>
                        </a:rPr>
                        <a:t>The results confirm that applying </a:t>
                      </a:r>
                      <a:r>
                        <a:rPr lang="en-US" sz="900" b="1" dirty="0" err="1">
                          <a:effectLst/>
                          <a:latin typeface="Times New Roman" panose="02020603050405020304" pitchFamily="18" charset="0"/>
                          <a:cs typeface="Times New Roman" panose="02020603050405020304" pitchFamily="18" charset="0"/>
                        </a:rPr>
                        <a:t>Croston’s</a:t>
                      </a:r>
                      <a:r>
                        <a:rPr lang="en-US" sz="900" b="1" dirty="0">
                          <a:effectLst/>
                          <a:latin typeface="Times New Roman" panose="02020603050405020304" pitchFamily="18" charset="0"/>
                          <a:cs typeface="Times New Roman" panose="02020603050405020304" pitchFamily="18" charset="0"/>
                        </a:rPr>
                        <a:t> method combined with a single exponential smoothing method yields the most accurate results for forecasting lumpy, erratic, and slow-moving demand, whereas the Simple Moving Average (SMA) method is the most suitable for forecasting smooth demand. </a:t>
                      </a:r>
                      <a:r>
                        <a:rPr lang="en-US" sz="900" dirty="0">
                          <a:effectLst/>
                          <a:latin typeface="Times New Roman" panose="02020603050405020304" pitchFamily="18" charset="0"/>
                          <a:cs typeface="Times New Roman" panose="02020603050405020304" pitchFamily="18" charset="0"/>
                        </a:rPr>
                        <a:t>In addition, when the classification of demand consumption patterns were combined with the demand forecasting models, the forecasting errors were minimized, indicating that this classification framework can play a role in improving patient safety and reducing inventory management costs in health care institution			</a:t>
                      </a:r>
                      <a:endParaRPr lang="en-US" sz="9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18763" marR="18763" marT="0" marB="0"/>
                </a:tc>
                <a:extLst>
                  <a:ext uri="{0D108BD9-81ED-4DB2-BD59-A6C34878D82A}">
                    <a16:rowId xmlns:a16="http://schemas.microsoft.com/office/drawing/2014/main" val="2892110562"/>
                  </a:ext>
                </a:extLst>
              </a:tr>
              <a:tr h="1808993">
                <a:tc>
                  <a:txBody>
                    <a:bodyPr/>
                    <a:lstStyle/>
                    <a:p>
                      <a:pPr marL="0" marR="0">
                        <a:lnSpc>
                          <a:spcPct val="150000"/>
                        </a:lnSpc>
                        <a:spcBef>
                          <a:spcPts val="0"/>
                        </a:spcBef>
                        <a:spcAft>
                          <a:spcPts val="0"/>
                        </a:spcAft>
                      </a:pPr>
                      <a:r>
                        <a:rPr lang="en-US" sz="900">
                          <a:effectLst/>
                          <a:latin typeface="Times New Roman" panose="02020603050405020304" pitchFamily="18" charset="0"/>
                          <a:cs typeface="Times New Roman" panose="02020603050405020304" pitchFamily="18" charset="0"/>
                        </a:rPr>
                        <a:t>[14]</a:t>
                      </a:r>
                      <a:endParaRPr lang="en-US" sz="900">
                        <a:effectLst/>
                        <a:latin typeface="Times New Roman" panose="02020603050405020304" pitchFamily="18" charset="0"/>
                        <a:ea typeface="DengXian" panose="02010600030101010101" pitchFamily="2" charset="-122"/>
                        <a:cs typeface="Times New Roman" panose="02020603050405020304" pitchFamily="18" charset="0"/>
                      </a:endParaRPr>
                    </a:p>
                  </a:txBody>
                  <a:tcPr marL="18763" marR="18763" marT="0" marB="0"/>
                </a:tc>
                <a:tc>
                  <a:txBody>
                    <a:bodyPr/>
                    <a:lstStyle/>
                    <a:p>
                      <a:pPr marL="0" marR="0">
                        <a:lnSpc>
                          <a:spcPct val="150000"/>
                        </a:lnSpc>
                        <a:spcBef>
                          <a:spcPts val="0"/>
                        </a:spcBef>
                        <a:spcAft>
                          <a:spcPts val="0"/>
                        </a:spcAft>
                      </a:pPr>
                      <a:r>
                        <a:rPr lang="en-US" sz="900" dirty="0">
                          <a:effectLst/>
                          <a:latin typeface="Times New Roman" panose="02020603050405020304" pitchFamily="18" charset="0"/>
                          <a:cs typeface="Times New Roman" panose="02020603050405020304" pitchFamily="18" charset="0"/>
                        </a:rPr>
                        <a:t>Demand forecast accuracy in the service supply chains e.g. spare parts is critical for customer satisfaction and its financial performance. This is a typical logistic network which is affected by irregular demand resulting from contract and non-contract business strategies. Hence, existing forecasting methods that work excellent with smooth and linear demand patterns become less accurate with increasing erratic, lumpy and intermittent demands. Moreover, increasing number of stock keeping units (SKUs) in service supply chains have computational limitations. This is because of the fact that demand keep on fluctuating their demand classes that result in uncertainty and consequently, leads to higher target stock levels (TSL) and lower reorder point (ROP) to ensure higher customer satisfaction. This raises interest in using AI for service supply chains to improve demand forecast accuracy. In this paper, we present a survey of existing forecasting methods used in service and non-service supply chains to select best performing AI methods and performance measures, using ABC classification. Neural network (NN) and Mean Square Error (MSE), are subsequently modelled and used in aircraft spare parts supply chain using data collected from Dassault Aviation, as a function of most commonly used aggregated demand features. </a:t>
                      </a:r>
                      <a:r>
                        <a:rPr lang="en-US" sz="900" b="1" dirty="0">
                          <a:effectLst/>
                          <a:latin typeface="Times New Roman" panose="02020603050405020304" pitchFamily="18" charset="0"/>
                          <a:cs typeface="Times New Roman" panose="02020603050405020304" pitchFamily="18" charset="0"/>
                        </a:rPr>
                        <a:t>The results are compared with frequently and best performing forecast methods for intermittent demand as </a:t>
                      </a:r>
                      <a:r>
                        <a:rPr lang="en-US" sz="900" b="1" dirty="0" err="1">
                          <a:effectLst/>
                          <a:latin typeface="Times New Roman" panose="02020603050405020304" pitchFamily="18" charset="0"/>
                          <a:cs typeface="Times New Roman" panose="02020603050405020304" pitchFamily="18" charset="0"/>
                        </a:rPr>
                        <a:t>Croston</a:t>
                      </a:r>
                      <a:r>
                        <a:rPr lang="en-US" sz="900" b="1" dirty="0">
                          <a:effectLst/>
                          <a:latin typeface="Times New Roman" panose="02020603050405020304" pitchFamily="18" charset="0"/>
                          <a:cs typeface="Times New Roman" panose="02020603050405020304" pitchFamily="18" charset="0"/>
                        </a:rPr>
                        <a:t>, </a:t>
                      </a:r>
                      <a:r>
                        <a:rPr lang="en-US" sz="900" b="1" dirty="0" err="1">
                          <a:effectLst/>
                          <a:latin typeface="Times New Roman" panose="02020603050405020304" pitchFamily="18" charset="0"/>
                          <a:cs typeface="Times New Roman" panose="02020603050405020304" pitchFamily="18" charset="0"/>
                        </a:rPr>
                        <a:t>Croston</a:t>
                      </a:r>
                      <a:r>
                        <a:rPr lang="en-US" sz="900" b="1" dirty="0">
                          <a:effectLst/>
                          <a:latin typeface="Times New Roman" panose="02020603050405020304" pitchFamily="18" charset="0"/>
                          <a:cs typeface="Times New Roman" panose="02020603050405020304" pitchFamily="18" charset="0"/>
                        </a:rPr>
                        <a:t> SBJ and </a:t>
                      </a:r>
                      <a:r>
                        <a:rPr lang="en-US" sz="900" b="1" dirty="0" err="1">
                          <a:effectLst/>
                          <a:latin typeface="Times New Roman" panose="02020603050405020304" pitchFamily="18" charset="0"/>
                          <a:cs typeface="Times New Roman" panose="02020603050405020304" pitchFamily="18" charset="0"/>
                        </a:rPr>
                        <a:t>Croston</a:t>
                      </a:r>
                      <a:r>
                        <a:rPr lang="en-US" sz="900" b="1" dirty="0">
                          <a:effectLst/>
                          <a:latin typeface="Times New Roman" panose="02020603050405020304" pitchFamily="18" charset="0"/>
                          <a:cs typeface="Times New Roman" panose="02020603050405020304" pitchFamily="18" charset="0"/>
                        </a:rPr>
                        <a:t> TSB; and classical methods as moving average (MA) and single exponential smoothening (SES). The analysis and results suggest that NN with higher number of features improve demand forecast accuracy significantly for intermittent demands along with reduction in associated financial implications		</a:t>
                      </a:r>
                      <a:r>
                        <a:rPr lang="en-US" sz="900" dirty="0">
                          <a:effectLst/>
                          <a:latin typeface="Times New Roman" panose="02020603050405020304" pitchFamily="18" charset="0"/>
                          <a:cs typeface="Times New Roman" panose="02020603050405020304" pitchFamily="18" charset="0"/>
                        </a:rPr>
                        <a:t>	</a:t>
                      </a:r>
                      <a:endParaRPr lang="en-US" sz="9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18763" marR="18763" marT="0" marB="0"/>
                </a:tc>
                <a:extLst>
                  <a:ext uri="{0D108BD9-81ED-4DB2-BD59-A6C34878D82A}">
                    <a16:rowId xmlns:a16="http://schemas.microsoft.com/office/drawing/2014/main" val="2144178542"/>
                  </a:ext>
                </a:extLst>
              </a:tr>
              <a:tr h="586734">
                <a:tc>
                  <a:txBody>
                    <a:bodyPr/>
                    <a:lstStyle/>
                    <a:p>
                      <a:pPr marL="0" marR="0">
                        <a:lnSpc>
                          <a:spcPct val="150000"/>
                        </a:lnSpc>
                        <a:spcBef>
                          <a:spcPts val="0"/>
                        </a:spcBef>
                        <a:spcAft>
                          <a:spcPts val="0"/>
                        </a:spcAft>
                      </a:pPr>
                      <a:r>
                        <a:rPr lang="en-US" sz="900">
                          <a:effectLst/>
                          <a:latin typeface="Times New Roman" panose="02020603050405020304" pitchFamily="18" charset="0"/>
                          <a:cs typeface="Times New Roman" panose="02020603050405020304" pitchFamily="18" charset="0"/>
                        </a:rPr>
                        <a:t>[16]</a:t>
                      </a:r>
                      <a:endParaRPr lang="en-US" sz="900">
                        <a:effectLst/>
                        <a:latin typeface="Times New Roman" panose="02020603050405020304" pitchFamily="18" charset="0"/>
                        <a:ea typeface="DengXian" panose="02010600030101010101" pitchFamily="2" charset="-122"/>
                        <a:cs typeface="Times New Roman" panose="02020603050405020304" pitchFamily="18" charset="0"/>
                      </a:endParaRPr>
                    </a:p>
                  </a:txBody>
                  <a:tcPr marL="18763" marR="18763" marT="0" marB="0"/>
                </a:tc>
                <a:tc>
                  <a:txBody>
                    <a:bodyPr/>
                    <a:lstStyle/>
                    <a:p>
                      <a:pPr marL="0" marR="0">
                        <a:lnSpc>
                          <a:spcPct val="150000"/>
                        </a:lnSpc>
                        <a:spcBef>
                          <a:spcPts val="0"/>
                        </a:spcBef>
                        <a:spcAft>
                          <a:spcPts val="0"/>
                        </a:spcAft>
                      </a:pPr>
                      <a:r>
                        <a:rPr lang="en-US" sz="900" dirty="0">
                          <a:effectLst/>
                          <a:latin typeface="Times New Roman" panose="02020603050405020304" pitchFamily="18" charset="0"/>
                          <a:cs typeface="Times New Roman" panose="02020603050405020304" pitchFamily="18" charset="0"/>
                        </a:rPr>
                        <a:t>In empirically investigating the forecasting methods on the performance block (the final 22 months</a:t>
                      </a:r>
                    </a:p>
                    <a:p>
                      <a:pPr marL="0" marR="0">
                        <a:lnSpc>
                          <a:spcPct val="150000"/>
                        </a:lnSpc>
                        <a:spcBef>
                          <a:spcPts val="0"/>
                        </a:spcBef>
                        <a:spcAft>
                          <a:spcPts val="0"/>
                        </a:spcAft>
                      </a:pPr>
                      <a:r>
                        <a:rPr lang="en-US" sz="900" dirty="0">
                          <a:effectLst/>
                          <a:latin typeface="Times New Roman" panose="02020603050405020304" pitchFamily="18" charset="0"/>
                          <a:cs typeface="Times New Roman" panose="02020603050405020304" pitchFamily="18" charset="0"/>
                        </a:rPr>
                        <a:t>of the 66-month actual distribution) using three traditional statistical measures of forecast accuracy, we found none of the methods under consideration to be consistently superior to the others. However, when the methods are tested over considerably more time periods (100 replications of 100 months using our two-stage approach), </a:t>
                      </a:r>
                      <a:r>
                        <a:rPr lang="en-US" sz="900" b="1" dirty="0">
                          <a:effectLst/>
                          <a:latin typeface="Times New Roman" panose="02020603050405020304" pitchFamily="18" charset="0"/>
                          <a:cs typeface="Times New Roman" panose="02020603050405020304" pitchFamily="18" charset="0"/>
                        </a:rPr>
                        <a:t>SBA is found to be the best performing method overall in terms of statistical accuracy.</a:t>
                      </a:r>
                      <a:endParaRPr lang="en-US" sz="900" b="1"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18763" marR="18763" marT="0" marB="0"/>
                </a:tc>
                <a:extLst>
                  <a:ext uri="{0D108BD9-81ED-4DB2-BD59-A6C34878D82A}">
                    <a16:rowId xmlns:a16="http://schemas.microsoft.com/office/drawing/2014/main" val="2796493924"/>
                  </a:ext>
                </a:extLst>
              </a:tr>
            </a:tbl>
          </a:graphicData>
        </a:graphic>
      </p:graphicFrame>
    </p:spTree>
    <p:extLst>
      <p:ext uri="{BB962C8B-B14F-4D97-AF65-F5344CB8AC3E}">
        <p14:creationId xmlns:p14="http://schemas.microsoft.com/office/powerpoint/2010/main" val="129810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4F6D-52AB-4A3D-AC69-A88470692125}"/>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     Literature review: Demand Forecasting Model Selection –Summary </a:t>
            </a:r>
          </a:p>
        </p:txBody>
      </p:sp>
      <p:sp>
        <p:nvSpPr>
          <p:cNvPr id="8" name="TextBox 7">
            <a:extLst>
              <a:ext uri="{FF2B5EF4-FFF2-40B4-BE49-F238E27FC236}">
                <a16:creationId xmlns:a16="http://schemas.microsoft.com/office/drawing/2014/main" id="{42CECB5A-F6DA-4960-8618-C49C91E6E90C}"/>
              </a:ext>
            </a:extLst>
          </p:cNvPr>
          <p:cNvSpPr txBox="1"/>
          <p:nvPr/>
        </p:nvSpPr>
        <p:spPr>
          <a:xfrm>
            <a:off x="1477109" y="1859340"/>
            <a:ext cx="9823682" cy="4739759"/>
          </a:xfrm>
          <a:prstGeom prst="rect">
            <a:avLst/>
          </a:prstGeom>
          <a:noFill/>
        </p:spPr>
        <p:txBody>
          <a:bodyPr wrap="square">
            <a:spAutoFit/>
          </a:bodyPr>
          <a:lstStyle/>
          <a:p>
            <a:r>
              <a:rPr lang="en-US" sz="1800" b="0" i="0" dirty="0">
                <a:solidFill>
                  <a:srgbClr val="000000"/>
                </a:solidFill>
                <a:effectLst/>
                <a:latin typeface="TimesNewRomanPSMT"/>
              </a:rPr>
              <a:t>The results are compared with frequently and best performing forecast methods for intermittent demand as </a:t>
            </a:r>
            <a:r>
              <a:rPr lang="en-US" sz="1800" b="0" i="0" dirty="0" err="1">
                <a:solidFill>
                  <a:srgbClr val="000000"/>
                </a:solidFill>
                <a:effectLst/>
                <a:latin typeface="TimesNewRomanPSMT"/>
              </a:rPr>
              <a:t>Croston</a:t>
            </a:r>
            <a:r>
              <a:rPr lang="en-US" sz="1800" b="0" i="0" dirty="0">
                <a:solidFill>
                  <a:srgbClr val="000000"/>
                </a:solidFill>
                <a:effectLst/>
                <a:latin typeface="TimesNewRomanPSMT"/>
              </a:rPr>
              <a:t>, </a:t>
            </a:r>
            <a:r>
              <a:rPr lang="en-US" sz="1800" b="0" i="0" dirty="0" err="1">
                <a:solidFill>
                  <a:srgbClr val="000000"/>
                </a:solidFill>
                <a:effectLst/>
                <a:latin typeface="TimesNewRomanPSMT"/>
              </a:rPr>
              <a:t>Croston</a:t>
            </a:r>
            <a:r>
              <a:rPr lang="en-US" sz="1800" b="0" i="0" dirty="0">
                <a:solidFill>
                  <a:srgbClr val="000000"/>
                </a:solidFill>
                <a:effectLst/>
                <a:latin typeface="TimesNewRomanPSMT"/>
              </a:rPr>
              <a:t> SBJ and </a:t>
            </a:r>
            <a:r>
              <a:rPr lang="en-US" sz="1800" b="0" i="0" dirty="0" err="1">
                <a:solidFill>
                  <a:srgbClr val="000000"/>
                </a:solidFill>
                <a:effectLst/>
                <a:latin typeface="TimesNewRomanPSMT"/>
              </a:rPr>
              <a:t>Croston</a:t>
            </a:r>
            <a:r>
              <a:rPr lang="en-US" sz="1800" b="0" i="0" dirty="0">
                <a:solidFill>
                  <a:srgbClr val="000000"/>
                </a:solidFill>
                <a:effectLst/>
                <a:latin typeface="TimesNewRomanPSMT"/>
              </a:rPr>
              <a:t> TSB; and classical methods as moving average (MA) and single exponential smoothening (SES). The analysis and results </a:t>
            </a:r>
            <a:r>
              <a:rPr lang="en-US" sz="1800" i="0" dirty="0">
                <a:solidFill>
                  <a:srgbClr val="000000"/>
                </a:solidFill>
                <a:effectLst/>
                <a:latin typeface="TimesNewRomanPSMT"/>
              </a:rPr>
              <a:t>suggest that </a:t>
            </a:r>
            <a:r>
              <a:rPr lang="en-US" sz="1800" b="1" i="0" dirty="0">
                <a:solidFill>
                  <a:srgbClr val="000000"/>
                </a:solidFill>
                <a:effectLst/>
                <a:latin typeface="TimesNewRomanPSMT"/>
              </a:rPr>
              <a:t>NN</a:t>
            </a:r>
            <a:r>
              <a:rPr lang="en-US" sz="1800" i="0" dirty="0">
                <a:solidFill>
                  <a:srgbClr val="000000"/>
                </a:solidFill>
                <a:effectLst/>
                <a:latin typeface="TimesNewRomanPSMT"/>
              </a:rPr>
              <a:t> with higher number of features improve demand forecast accuracy significantly for intermittent demands along with reduction in associated financial implications	[14]</a:t>
            </a:r>
          </a:p>
          <a:p>
            <a:endParaRPr lang="en-US" b="1" dirty="0">
              <a:solidFill>
                <a:srgbClr val="000000"/>
              </a:solidFill>
              <a:latin typeface="TimesNewRomanPSMT"/>
            </a:endParaRPr>
          </a:p>
          <a:p>
            <a:r>
              <a:rPr lang="en-US" sz="1800" b="0" i="0" dirty="0">
                <a:solidFill>
                  <a:srgbClr val="242021"/>
                </a:solidFill>
                <a:effectLst/>
                <a:latin typeface="TimesNewRomanPSMT"/>
              </a:rPr>
              <a:t>For the intermittent demand forecasting problem of medical consumables with a short life cycle,</a:t>
            </a:r>
            <a:br>
              <a:rPr lang="en-US" sz="1800" b="0" i="0" dirty="0">
                <a:solidFill>
                  <a:srgbClr val="242021"/>
                </a:solidFill>
                <a:effectLst/>
                <a:latin typeface="TimesNewRomanPSMT"/>
              </a:rPr>
            </a:br>
            <a:r>
              <a:rPr lang="en-US" sz="1800" b="0" i="0" dirty="0">
                <a:solidFill>
                  <a:srgbClr val="242021"/>
                </a:solidFill>
                <a:effectLst/>
                <a:latin typeface="TimesNewRomanPSMT"/>
              </a:rPr>
              <a:t>this study provides </a:t>
            </a:r>
            <a:r>
              <a:rPr lang="en-US" sz="1800" b="1" i="0" dirty="0">
                <a:solidFill>
                  <a:srgbClr val="242021"/>
                </a:solidFill>
                <a:effectLst/>
                <a:latin typeface="TimesNewRomanPSMT"/>
              </a:rPr>
              <a:t>a dynamic neural network model </a:t>
            </a:r>
            <a:r>
              <a:rPr lang="en-US" sz="1800" b="0" i="0" dirty="0">
                <a:solidFill>
                  <a:srgbClr val="242021"/>
                </a:solidFill>
                <a:effectLst/>
                <a:latin typeface="TimesNewRomanPSMT"/>
              </a:rPr>
              <a:t>based on optimized model selection procedure to select optimal structure of neural network. One critical issue we have to address is to avoid</a:t>
            </a:r>
            <a:br>
              <a:rPr lang="en-US" sz="1800" b="0" i="0" dirty="0">
                <a:solidFill>
                  <a:srgbClr val="242021"/>
                </a:solidFill>
                <a:effectLst/>
                <a:latin typeface="TimesNewRomanPSMT"/>
              </a:rPr>
            </a:br>
            <a:r>
              <a:rPr lang="en-US" sz="1800" b="0" i="0" dirty="0">
                <a:solidFill>
                  <a:srgbClr val="242021"/>
                </a:solidFill>
                <a:effectLst/>
                <a:latin typeface="TimesNewRomanPSMT"/>
              </a:rPr>
              <a:t>underfitting and overfitting, especially in our limited historical data, which is essentially the problem of model selection. We take an appropriate model selection to determine the optimal model. In order to tackle the problem of </a:t>
            </a:r>
            <a:r>
              <a:rPr lang="en-US" sz="1800" b="1" i="0" dirty="0">
                <a:solidFill>
                  <a:srgbClr val="242021"/>
                </a:solidFill>
                <a:effectLst/>
                <a:latin typeface="TimesNewRomanPSMT"/>
              </a:rPr>
              <a:t>erratic demand</a:t>
            </a:r>
            <a:r>
              <a:rPr lang="en-US" sz="1800" b="0" i="0" dirty="0">
                <a:solidFill>
                  <a:srgbClr val="242021"/>
                </a:solidFill>
                <a:effectLst/>
                <a:latin typeface="TimesNewRomanPSMT"/>
              </a:rPr>
              <a:t>, dropping outliers, seasonal adjustment techniques and </a:t>
            </a:r>
            <a:r>
              <a:rPr lang="en-US" sz="1800" b="1" i="0" dirty="0">
                <a:solidFill>
                  <a:srgbClr val="242021"/>
                </a:solidFill>
                <a:effectLst/>
                <a:latin typeface="TimesNewRomanPSMT"/>
              </a:rPr>
              <a:t>aggregation technique </a:t>
            </a:r>
            <a:r>
              <a:rPr lang="en-US" sz="1800" b="0" i="0" dirty="0">
                <a:solidFill>
                  <a:srgbClr val="242021"/>
                </a:solidFill>
                <a:effectLst/>
                <a:latin typeface="TimesNewRomanPSMT"/>
              </a:rPr>
              <a:t>are introduced. </a:t>
            </a:r>
            <a:r>
              <a:rPr lang="en-US" dirty="0"/>
              <a:t>[1]</a:t>
            </a:r>
            <a:br>
              <a:rPr lang="en-US" dirty="0"/>
            </a:br>
            <a:endParaRPr lang="en-US" sz="1800" b="1" i="0" dirty="0">
              <a:solidFill>
                <a:srgbClr val="000000"/>
              </a:solidFill>
              <a:effectLst/>
              <a:latin typeface="TimesNewRomanPSMT"/>
            </a:endParaRPr>
          </a:p>
          <a:p>
            <a:endParaRPr lang="en-US" b="1" dirty="0">
              <a:solidFill>
                <a:srgbClr val="000000"/>
              </a:solidFill>
              <a:latin typeface="TimesNewRomanPSMT"/>
            </a:endParaRPr>
          </a:p>
          <a:p>
            <a:r>
              <a:rPr lang="en-US" sz="1800" b="1" i="0" dirty="0">
                <a:solidFill>
                  <a:srgbClr val="000000"/>
                </a:solidFill>
                <a:effectLst/>
                <a:latin typeface="TimesNewRomanPSMT"/>
              </a:rPr>
              <a:t>		</a:t>
            </a:r>
            <a:br>
              <a:rPr lang="en-US" sz="1600" dirty="0"/>
            </a:b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9336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586409" y="286604"/>
            <a:ext cx="10569271" cy="916032"/>
          </a:xfrm>
        </p:spPr>
        <p:txBody>
          <a:bodyPr anchor="b">
            <a:normAutofit/>
          </a:bodyPr>
          <a:lstStyle/>
          <a:p>
            <a:pPr marL="457200" lvl="1" algn="ctr">
              <a:lnSpc>
                <a:spcPct val="90000"/>
              </a:lnSpc>
            </a:pPr>
            <a:r>
              <a:rPr lang="en-US" sz="2800" b="1" dirty="0">
                <a:solidFill>
                  <a:schemeClr val="tx1">
                    <a:lumMod val="75000"/>
                    <a:lumOff val="25000"/>
                  </a:schemeClr>
                </a:solidFill>
                <a:effectLst/>
                <a:latin typeface="Times New Roman" panose="02020603050405020304" pitchFamily="18" charset="0"/>
                <a:cs typeface="Times New Roman" panose="02020603050405020304" pitchFamily="18" charset="0"/>
              </a:rPr>
              <a:t>4. Literature review: Demand Forecasting Performance Assessment  </a:t>
            </a:r>
          </a:p>
        </p:txBody>
      </p:sp>
      <p:graphicFrame>
        <p:nvGraphicFramePr>
          <p:cNvPr id="3" name="Content Placeholder 2">
            <a:extLst>
              <a:ext uri="{FF2B5EF4-FFF2-40B4-BE49-F238E27FC236}">
                <a16:creationId xmlns:a16="http://schemas.microsoft.com/office/drawing/2014/main" id="{8DA4C6FC-5396-47D7-B16E-9C417567EA7B}"/>
              </a:ext>
            </a:extLst>
          </p:cNvPr>
          <p:cNvGraphicFramePr>
            <a:graphicFrameLocks noGrp="1"/>
          </p:cNvGraphicFramePr>
          <p:nvPr>
            <p:ph sz="half" idx="2"/>
            <p:extLst>
              <p:ext uri="{D42A27DB-BD31-4B8C-83A1-F6EECF244321}">
                <p14:modId xmlns:p14="http://schemas.microsoft.com/office/powerpoint/2010/main" val="562610898"/>
              </p:ext>
            </p:extLst>
          </p:nvPr>
        </p:nvGraphicFramePr>
        <p:xfrm>
          <a:off x="586409" y="1431235"/>
          <a:ext cx="11360425" cy="4595529"/>
        </p:xfrm>
        <a:graphic>
          <a:graphicData uri="http://schemas.openxmlformats.org/drawingml/2006/table">
            <a:tbl>
              <a:tblPr firstRow="1" firstCol="1" bandRow="1">
                <a:tableStyleId>{5C22544A-7EE6-4342-B048-85BDC9FD1C3A}</a:tableStyleId>
              </a:tblPr>
              <a:tblGrid>
                <a:gridCol w="1227436">
                  <a:extLst>
                    <a:ext uri="{9D8B030D-6E8A-4147-A177-3AD203B41FA5}">
                      <a16:colId xmlns:a16="http://schemas.microsoft.com/office/drawing/2014/main" val="2807506975"/>
                    </a:ext>
                  </a:extLst>
                </a:gridCol>
                <a:gridCol w="9088794">
                  <a:extLst>
                    <a:ext uri="{9D8B030D-6E8A-4147-A177-3AD203B41FA5}">
                      <a16:colId xmlns:a16="http://schemas.microsoft.com/office/drawing/2014/main" val="2637326810"/>
                    </a:ext>
                  </a:extLst>
                </a:gridCol>
                <a:gridCol w="1044195">
                  <a:extLst>
                    <a:ext uri="{9D8B030D-6E8A-4147-A177-3AD203B41FA5}">
                      <a16:colId xmlns:a16="http://schemas.microsoft.com/office/drawing/2014/main" val="1988752727"/>
                    </a:ext>
                  </a:extLst>
                </a:gridCol>
              </a:tblGrid>
              <a:tr h="214090">
                <a:tc>
                  <a:txBody>
                    <a:bodyPr/>
                    <a:lstStyle/>
                    <a:p>
                      <a:pPr marL="0" marR="0">
                        <a:lnSpc>
                          <a:spcPct val="150000"/>
                        </a:lnSpc>
                        <a:spcBef>
                          <a:spcPts val="0"/>
                        </a:spcBef>
                        <a:spcAft>
                          <a:spcPts val="0"/>
                        </a:spcAft>
                      </a:pPr>
                      <a:r>
                        <a:rPr lang="en-US" sz="1000">
                          <a:effectLst/>
                          <a:latin typeface="Times New Roman" panose="02020603050405020304" pitchFamily="18" charset="0"/>
                          <a:cs typeface="Times New Roman" panose="02020603050405020304" pitchFamily="18" charset="0"/>
                        </a:rPr>
                        <a:t>Reference </a:t>
                      </a:r>
                      <a:endParaRPr lang="en-US"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34817" marR="34817" marT="0" marB="0"/>
                </a:tc>
                <a:tc>
                  <a:txBody>
                    <a:bodyPr/>
                    <a:lstStyle/>
                    <a:p>
                      <a:pPr marL="0" marR="0">
                        <a:lnSpc>
                          <a:spcPct val="150000"/>
                        </a:lnSpc>
                        <a:spcBef>
                          <a:spcPts val="0"/>
                        </a:spcBef>
                        <a:spcAft>
                          <a:spcPts val="0"/>
                        </a:spcAft>
                      </a:pPr>
                      <a:r>
                        <a:rPr lang="en-US" sz="1000">
                          <a:effectLst/>
                          <a:latin typeface="Times New Roman" panose="02020603050405020304" pitchFamily="18" charset="0"/>
                          <a:cs typeface="Times New Roman" panose="02020603050405020304" pitchFamily="18" charset="0"/>
                        </a:rPr>
                        <a:t>Abstract </a:t>
                      </a:r>
                      <a:endParaRPr lang="en-US"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34817" marR="34817" marT="0" marB="0"/>
                </a:tc>
                <a:tc>
                  <a:txBody>
                    <a:bodyPr/>
                    <a:lstStyle/>
                    <a:p>
                      <a:pPr marL="0" marR="0">
                        <a:lnSpc>
                          <a:spcPct val="150000"/>
                        </a:lnSpc>
                        <a:spcBef>
                          <a:spcPts val="0"/>
                        </a:spcBef>
                        <a:spcAft>
                          <a:spcPts val="0"/>
                        </a:spcAft>
                      </a:pPr>
                      <a:r>
                        <a:rPr lang="en-US" sz="1000">
                          <a:effectLst/>
                          <a:latin typeface="Times New Roman" panose="02020603050405020304" pitchFamily="18" charset="0"/>
                          <a:cs typeface="Times New Roman" panose="02020603050405020304" pitchFamily="18" charset="0"/>
                        </a:rPr>
                        <a:t>Accuracy Metrics</a:t>
                      </a:r>
                      <a:endParaRPr lang="en-US"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34817" marR="34817" marT="0" marB="0"/>
                </a:tc>
                <a:extLst>
                  <a:ext uri="{0D108BD9-81ED-4DB2-BD59-A6C34878D82A}">
                    <a16:rowId xmlns:a16="http://schemas.microsoft.com/office/drawing/2014/main" val="699522504"/>
                  </a:ext>
                </a:extLst>
              </a:tr>
              <a:tr h="700502">
                <a:tc>
                  <a:txBody>
                    <a:bodyPr/>
                    <a:lstStyle/>
                    <a:p>
                      <a:pPr marL="0" marR="0">
                        <a:lnSpc>
                          <a:spcPct val="150000"/>
                        </a:lnSpc>
                        <a:spcBef>
                          <a:spcPts val="0"/>
                        </a:spcBef>
                        <a:spcAft>
                          <a:spcPts val="0"/>
                        </a:spcAft>
                      </a:pPr>
                      <a:r>
                        <a:rPr lang="en-US" sz="1000">
                          <a:effectLst/>
                          <a:latin typeface="Times New Roman" panose="02020603050405020304" pitchFamily="18" charset="0"/>
                          <a:cs typeface="Times New Roman" panose="02020603050405020304" pitchFamily="18" charset="0"/>
                        </a:rPr>
                        <a:t>[14]</a:t>
                      </a:r>
                      <a:endParaRPr lang="en-US"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34817" marR="34817" marT="0" marB="0"/>
                </a:tc>
                <a:tc>
                  <a:txBody>
                    <a:bodyPr/>
                    <a:lstStyle/>
                    <a:p>
                      <a:pPr marL="0" marR="0">
                        <a:lnSpc>
                          <a:spcPct val="150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In this paper, we present a survey of existing forecasting methods used in service and non-service supply chains to select best performing AI methods and performance measures, using ABC classification. </a:t>
                      </a:r>
                      <a:r>
                        <a:rPr lang="en-US" sz="1000" b="1" dirty="0">
                          <a:effectLst/>
                          <a:latin typeface="Times New Roman" panose="02020603050405020304" pitchFamily="18" charset="0"/>
                          <a:cs typeface="Times New Roman" panose="02020603050405020304" pitchFamily="18" charset="0"/>
                        </a:rPr>
                        <a:t>Neural network (NN) and Mean Square Error (MSE), are subsequently modelled and used in supply chain using data collected from Dassault Aviation,</a:t>
                      </a:r>
                      <a:endParaRPr lang="en-US" sz="1000" b="1"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34817" marR="34817" marT="0" marB="0"/>
                </a:tc>
                <a:tc>
                  <a:txBody>
                    <a:bodyPr/>
                    <a:lstStyle/>
                    <a:p>
                      <a:pPr marL="0" marR="0">
                        <a:lnSpc>
                          <a:spcPct val="150000"/>
                        </a:lnSpc>
                        <a:spcBef>
                          <a:spcPts val="0"/>
                        </a:spcBef>
                        <a:spcAft>
                          <a:spcPts val="0"/>
                        </a:spcAft>
                      </a:pPr>
                      <a:r>
                        <a:rPr lang="en-US" sz="1000" b="1" dirty="0">
                          <a:effectLst/>
                          <a:latin typeface="Times New Roman" panose="02020603050405020304" pitchFamily="18" charset="0"/>
                          <a:cs typeface="Times New Roman" panose="02020603050405020304" pitchFamily="18" charset="0"/>
                        </a:rPr>
                        <a:t>MSE </a:t>
                      </a:r>
                      <a:endParaRPr lang="en-US" sz="1000" b="1"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34817" marR="34817" marT="0" marB="0"/>
                </a:tc>
                <a:extLst>
                  <a:ext uri="{0D108BD9-81ED-4DB2-BD59-A6C34878D82A}">
                    <a16:rowId xmlns:a16="http://schemas.microsoft.com/office/drawing/2014/main" val="91414598"/>
                  </a:ext>
                </a:extLst>
              </a:tr>
              <a:tr h="1207877">
                <a:tc>
                  <a:txBody>
                    <a:bodyPr/>
                    <a:lstStyle/>
                    <a:p>
                      <a:pPr marL="0" marR="0">
                        <a:lnSpc>
                          <a:spcPct val="150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34817" marR="34817" marT="0" marB="0"/>
                </a:tc>
                <a:tc>
                  <a:txBody>
                    <a:bodyPr/>
                    <a:lstStyle/>
                    <a:p>
                      <a:pPr marL="0" marR="0">
                        <a:lnSpc>
                          <a:spcPct val="150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The RSMAPE method imposes a larger penalty on the underestimated values on the overestimated values. This property is extremely appropriate for the sales forecasting. Although underestimation does not increase inventory cost, it results in not only losing current sales and revenue reduction, but also decreasing the level of customer satisfaction. Demand overestimation only increases the inventory cost. The MAE does not have this property. </a:t>
                      </a:r>
                      <a:r>
                        <a:rPr lang="en-US" sz="1000" b="1" dirty="0">
                          <a:effectLst/>
                          <a:latin typeface="Times New Roman" panose="02020603050405020304" pitchFamily="18" charset="0"/>
                          <a:cs typeface="Times New Roman" panose="02020603050405020304" pitchFamily="18" charset="0"/>
                        </a:rPr>
                        <a:t>However, in our background, the value of samples is small, thus, big MAPE value doesn’t always indicate that the model is ineffective, MAE is more appropriate than other two measurements to judge the effectiveness of model.</a:t>
                      </a:r>
                      <a:endParaRPr lang="en-US" sz="1000" b="1"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34817" marR="34817" marT="0" marB="0"/>
                </a:tc>
                <a:tc>
                  <a:txBody>
                    <a:bodyPr/>
                    <a:lstStyle/>
                    <a:p>
                      <a:pPr marL="0" marR="0">
                        <a:lnSpc>
                          <a:spcPct val="150000"/>
                        </a:lnSpc>
                        <a:spcBef>
                          <a:spcPts val="0"/>
                        </a:spcBef>
                        <a:spcAft>
                          <a:spcPts val="0"/>
                        </a:spcAft>
                      </a:pPr>
                      <a:r>
                        <a:rPr lang="en-US" sz="1000" b="1" dirty="0">
                          <a:effectLst/>
                          <a:latin typeface="Times New Roman" panose="02020603050405020304" pitchFamily="18" charset="0"/>
                          <a:cs typeface="Times New Roman" panose="02020603050405020304" pitchFamily="18" charset="0"/>
                        </a:rPr>
                        <a:t>MAE </a:t>
                      </a:r>
                      <a:endParaRPr lang="en-US" sz="1000" b="1"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34817" marR="34817" marT="0" marB="0"/>
                </a:tc>
                <a:extLst>
                  <a:ext uri="{0D108BD9-81ED-4DB2-BD59-A6C34878D82A}">
                    <a16:rowId xmlns:a16="http://schemas.microsoft.com/office/drawing/2014/main" val="3100647411"/>
                  </a:ext>
                </a:extLst>
              </a:tr>
              <a:tr h="1072056">
                <a:tc>
                  <a:txBody>
                    <a:bodyPr/>
                    <a:lstStyle/>
                    <a:p>
                      <a:pPr marL="0" marR="0">
                        <a:lnSpc>
                          <a:spcPct val="150000"/>
                        </a:lnSpc>
                        <a:spcBef>
                          <a:spcPts val="0"/>
                        </a:spcBef>
                        <a:spcAft>
                          <a:spcPts val="0"/>
                        </a:spcAft>
                      </a:pPr>
                      <a:r>
                        <a:rPr lang="en-US" sz="1000">
                          <a:effectLst/>
                          <a:latin typeface="Times New Roman" panose="02020603050405020304" pitchFamily="18" charset="0"/>
                          <a:cs typeface="Times New Roman" panose="02020603050405020304" pitchFamily="18" charset="0"/>
                        </a:rPr>
                        <a:t>[6]</a:t>
                      </a:r>
                      <a:endParaRPr lang="en-US"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34817" marR="34817" marT="0" marB="0"/>
                </a:tc>
                <a:tc>
                  <a:txBody>
                    <a:bodyPr/>
                    <a:lstStyle/>
                    <a:p>
                      <a:pPr marL="0" marR="0">
                        <a:lnSpc>
                          <a:spcPct val="150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Among various measures, MASE has been highly recommended for intermittent demand because it is scale-free and less sensitive to the existence of trend and/or seasonality (Hyndman, 2006); RGRMSE has also been shown to be a robust measure in the presence of outliers (</a:t>
                      </a:r>
                      <a:r>
                        <a:rPr lang="en-US" sz="1000" dirty="0" err="1">
                          <a:effectLst/>
                          <a:latin typeface="Times New Roman" panose="02020603050405020304" pitchFamily="18" charset="0"/>
                          <a:cs typeface="Times New Roman" panose="02020603050405020304" pitchFamily="18" charset="0"/>
                        </a:rPr>
                        <a:t>Syntetos</a:t>
                      </a:r>
                      <a:r>
                        <a:rPr lang="en-US" sz="1000" dirty="0">
                          <a:effectLst/>
                          <a:latin typeface="Times New Roman" panose="02020603050405020304" pitchFamily="18" charset="0"/>
                          <a:cs typeface="Times New Roman" panose="02020603050405020304" pitchFamily="18" charset="0"/>
                        </a:rPr>
                        <a:t> &amp; Boylan, 2005). Another important measure for our study is the RMSE. Despite its scale-dependency it is a useful measure to estimate demand variation (or standard deviation) for inventory control purposes. </a:t>
                      </a:r>
                      <a:r>
                        <a:rPr lang="en-US" sz="1000" b="1" dirty="0">
                          <a:effectLst/>
                          <a:latin typeface="Times New Roman" panose="02020603050405020304" pitchFamily="18" charset="0"/>
                          <a:cs typeface="Times New Roman" panose="02020603050405020304" pitchFamily="18" charset="0"/>
                        </a:rPr>
                        <a:t>In this study, smoothed mean square error (MSE) has been used to estimate the variance of our forecast.</a:t>
                      </a:r>
                      <a:endParaRPr lang="en-US" sz="1000" b="1"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34817" marR="34817" marT="0" marB="0"/>
                </a:tc>
                <a:tc>
                  <a:txBody>
                    <a:bodyPr/>
                    <a:lstStyle/>
                    <a:p>
                      <a:pPr marL="0" marR="0">
                        <a:lnSpc>
                          <a:spcPct val="150000"/>
                        </a:lnSpc>
                        <a:spcBef>
                          <a:spcPts val="0"/>
                        </a:spcBef>
                        <a:spcAft>
                          <a:spcPts val="0"/>
                        </a:spcAft>
                      </a:pPr>
                      <a:r>
                        <a:rPr lang="en-US" sz="1000" b="1" dirty="0">
                          <a:effectLst/>
                          <a:latin typeface="Times New Roman" panose="02020603050405020304" pitchFamily="18" charset="0"/>
                          <a:cs typeface="Times New Roman" panose="02020603050405020304" pitchFamily="18" charset="0"/>
                        </a:rPr>
                        <a:t>MSE</a:t>
                      </a:r>
                      <a:endParaRPr lang="en-US" sz="1000" b="1"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34817" marR="34817" marT="0" marB="0"/>
                </a:tc>
                <a:extLst>
                  <a:ext uri="{0D108BD9-81ED-4DB2-BD59-A6C34878D82A}">
                    <a16:rowId xmlns:a16="http://schemas.microsoft.com/office/drawing/2014/main" val="1080641275"/>
                  </a:ext>
                </a:extLst>
              </a:tr>
              <a:tr h="943708">
                <a:tc>
                  <a:txBody>
                    <a:bodyPr/>
                    <a:lstStyle/>
                    <a:p>
                      <a:pPr marL="0" marR="0">
                        <a:lnSpc>
                          <a:spcPct val="150000"/>
                        </a:lnSpc>
                        <a:spcBef>
                          <a:spcPts val="0"/>
                        </a:spcBef>
                        <a:spcAft>
                          <a:spcPts val="0"/>
                        </a:spcAft>
                      </a:pPr>
                      <a:r>
                        <a:rPr lang="en-US" sz="1000">
                          <a:effectLst/>
                          <a:latin typeface="Times New Roman" panose="02020603050405020304" pitchFamily="18" charset="0"/>
                          <a:cs typeface="Times New Roman" panose="02020603050405020304" pitchFamily="18" charset="0"/>
                        </a:rPr>
                        <a:t>[4]</a:t>
                      </a:r>
                      <a:endParaRPr lang="en-US"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34817" marR="34817" marT="0" marB="0"/>
                </a:tc>
                <a:tc>
                  <a:txBody>
                    <a:bodyPr/>
                    <a:lstStyle/>
                    <a:p>
                      <a:pPr marL="0" marR="0">
                        <a:lnSpc>
                          <a:spcPct val="150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Example scale-dependent metrics include the Mean Squared Error (MSE), the Mean Absolute Error (MAE), the Mean Absolute Percentage Error (MAPE) which is simply defined as the mean </a:t>
                      </a:r>
                      <a:r>
                        <a:rPr lang="en-US" sz="1000" b="1" dirty="0">
                          <a:effectLst/>
                          <a:latin typeface="Times New Roman" panose="02020603050405020304" pitchFamily="18" charset="0"/>
                          <a:cs typeface="Times New Roman" panose="02020603050405020304" pitchFamily="18" charset="0"/>
                        </a:rPr>
                        <a:t>The key metric in this category is Mean Absolute Scaled Error (MASE)</a:t>
                      </a:r>
                      <a:endParaRPr lang="en-US" sz="1000" b="1"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34817" marR="34817" marT="0" marB="0"/>
                </a:tc>
                <a:tc>
                  <a:txBody>
                    <a:bodyPr/>
                    <a:lstStyle/>
                    <a:p>
                      <a:pPr marL="0" marR="0">
                        <a:lnSpc>
                          <a:spcPct val="150000"/>
                        </a:lnSpc>
                        <a:spcBef>
                          <a:spcPts val="0"/>
                        </a:spcBef>
                        <a:spcAft>
                          <a:spcPts val="0"/>
                        </a:spcAft>
                      </a:pPr>
                      <a:r>
                        <a:rPr lang="en-US" sz="1000" b="1" dirty="0">
                          <a:effectLst/>
                          <a:latin typeface="Times New Roman" panose="02020603050405020304" pitchFamily="18" charset="0"/>
                          <a:cs typeface="Times New Roman" panose="02020603050405020304" pitchFamily="18" charset="0"/>
                        </a:rPr>
                        <a:t>MAE </a:t>
                      </a:r>
                    </a:p>
                    <a:p>
                      <a:pPr marL="0" marR="0">
                        <a:lnSpc>
                          <a:spcPct val="150000"/>
                        </a:lnSpc>
                        <a:spcBef>
                          <a:spcPts val="0"/>
                        </a:spcBef>
                        <a:spcAft>
                          <a:spcPts val="0"/>
                        </a:spcAft>
                      </a:pPr>
                      <a:r>
                        <a:rPr lang="en-US" sz="1000" b="1" dirty="0">
                          <a:effectLst/>
                          <a:latin typeface="Times New Roman" panose="02020603050405020304" pitchFamily="18" charset="0"/>
                          <a:cs typeface="Times New Roman" panose="02020603050405020304" pitchFamily="18" charset="0"/>
                        </a:rPr>
                        <a:t>MAPE</a:t>
                      </a:r>
                    </a:p>
                    <a:p>
                      <a:pPr marL="0" marR="0">
                        <a:lnSpc>
                          <a:spcPct val="150000"/>
                        </a:lnSpc>
                        <a:spcBef>
                          <a:spcPts val="0"/>
                        </a:spcBef>
                        <a:spcAft>
                          <a:spcPts val="0"/>
                        </a:spcAft>
                      </a:pPr>
                      <a:r>
                        <a:rPr lang="en-US" sz="1000" b="1" dirty="0">
                          <a:effectLst/>
                          <a:latin typeface="Times New Roman" panose="02020603050405020304" pitchFamily="18" charset="0"/>
                          <a:cs typeface="Times New Roman" panose="02020603050405020304" pitchFamily="18" charset="0"/>
                        </a:rPr>
                        <a:t>GMRAE</a:t>
                      </a:r>
                    </a:p>
                    <a:p>
                      <a:pPr marL="0" marR="0">
                        <a:lnSpc>
                          <a:spcPct val="150000"/>
                        </a:lnSpc>
                        <a:spcBef>
                          <a:spcPts val="0"/>
                        </a:spcBef>
                        <a:spcAft>
                          <a:spcPts val="0"/>
                        </a:spcAft>
                      </a:pPr>
                      <a:r>
                        <a:rPr lang="en-US" sz="1000" b="1" dirty="0">
                          <a:effectLst/>
                          <a:latin typeface="Times New Roman" panose="02020603050405020304" pitchFamily="18" charset="0"/>
                          <a:cs typeface="Times New Roman" panose="02020603050405020304" pitchFamily="18" charset="0"/>
                        </a:rPr>
                        <a:t>MASE</a:t>
                      </a:r>
                      <a:endParaRPr lang="en-US" sz="1000" b="1"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34817" marR="34817" marT="0" marB="0"/>
                </a:tc>
                <a:extLst>
                  <a:ext uri="{0D108BD9-81ED-4DB2-BD59-A6C34878D82A}">
                    <a16:rowId xmlns:a16="http://schemas.microsoft.com/office/drawing/2014/main" val="873681287"/>
                  </a:ext>
                </a:extLst>
              </a:tr>
              <a:tr h="457296">
                <a:tc>
                  <a:txBody>
                    <a:bodyPr/>
                    <a:lstStyle/>
                    <a:p>
                      <a:pPr marL="0" marR="0">
                        <a:lnSpc>
                          <a:spcPct val="150000"/>
                        </a:lnSpc>
                        <a:spcBef>
                          <a:spcPts val="0"/>
                        </a:spcBef>
                        <a:spcAft>
                          <a:spcPts val="0"/>
                        </a:spcAft>
                      </a:pPr>
                      <a:r>
                        <a:rPr lang="en-US" sz="1000">
                          <a:effectLst/>
                          <a:latin typeface="Times New Roman" panose="02020603050405020304" pitchFamily="18" charset="0"/>
                          <a:cs typeface="Times New Roman" panose="02020603050405020304" pitchFamily="18" charset="0"/>
                        </a:rPr>
                        <a:t>[8]</a:t>
                      </a:r>
                      <a:endParaRPr lang="en-US"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34817" marR="34817" marT="0" marB="0"/>
                </a:tc>
                <a:tc>
                  <a:txBody>
                    <a:bodyPr/>
                    <a:lstStyle/>
                    <a:p>
                      <a:pPr marL="0" marR="0">
                        <a:lnSpc>
                          <a:spcPct val="150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That is, the first observations are used as an optimization sample to select the smoothing parameter over the range 0.05 to 0.30 (in steps of 0.01</a:t>
                      </a:r>
                      <a:r>
                        <a:rPr lang="en-US" sz="1000" b="1" dirty="0">
                          <a:effectLst/>
                          <a:latin typeface="Times New Roman" panose="02020603050405020304" pitchFamily="18" charset="0"/>
                          <a:cs typeface="Times New Roman" panose="02020603050405020304" pitchFamily="18" charset="0"/>
                        </a:rPr>
                        <a:t>) that minimizes the mean squared error (MSE) per series.</a:t>
                      </a:r>
                      <a:endParaRPr lang="en-US" sz="1000" b="1"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34817" marR="34817" marT="0" marB="0"/>
                </a:tc>
                <a:tc>
                  <a:txBody>
                    <a:bodyPr/>
                    <a:lstStyle/>
                    <a:p>
                      <a:pPr marL="0" marR="0">
                        <a:lnSpc>
                          <a:spcPct val="150000"/>
                        </a:lnSpc>
                        <a:spcBef>
                          <a:spcPts val="0"/>
                        </a:spcBef>
                        <a:spcAft>
                          <a:spcPts val="0"/>
                        </a:spcAft>
                      </a:pPr>
                      <a:r>
                        <a:rPr lang="en-US" sz="1000" b="1" dirty="0">
                          <a:effectLst/>
                          <a:latin typeface="Times New Roman" panose="02020603050405020304" pitchFamily="18" charset="0"/>
                          <a:cs typeface="Times New Roman" panose="02020603050405020304" pitchFamily="18" charset="0"/>
                        </a:rPr>
                        <a:t>MSE</a:t>
                      </a:r>
                      <a:endParaRPr lang="en-US" sz="1000" b="1"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34817" marR="34817" marT="0" marB="0"/>
                </a:tc>
                <a:extLst>
                  <a:ext uri="{0D108BD9-81ED-4DB2-BD59-A6C34878D82A}">
                    <a16:rowId xmlns:a16="http://schemas.microsoft.com/office/drawing/2014/main" val="2205318751"/>
                  </a:ext>
                </a:extLst>
              </a:tr>
            </a:tbl>
          </a:graphicData>
        </a:graphic>
      </p:graphicFrame>
    </p:spTree>
    <p:extLst>
      <p:ext uri="{BB962C8B-B14F-4D97-AF65-F5344CB8AC3E}">
        <p14:creationId xmlns:p14="http://schemas.microsoft.com/office/powerpoint/2010/main" val="3456586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4F6D-52AB-4A3D-AC69-A88470692125}"/>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4. Literature review: Demand Forecasting Performance Assessment  - Continue</a:t>
            </a:r>
          </a:p>
        </p:txBody>
      </p:sp>
      <p:sp>
        <p:nvSpPr>
          <p:cNvPr id="8" name="TextBox 7">
            <a:extLst>
              <a:ext uri="{FF2B5EF4-FFF2-40B4-BE49-F238E27FC236}">
                <a16:creationId xmlns:a16="http://schemas.microsoft.com/office/drawing/2014/main" id="{42CECB5A-F6DA-4960-8618-C49C91E6E90C}"/>
              </a:ext>
            </a:extLst>
          </p:cNvPr>
          <p:cNvSpPr txBox="1"/>
          <p:nvPr/>
        </p:nvSpPr>
        <p:spPr>
          <a:xfrm>
            <a:off x="1477109" y="1859340"/>
            <a:ext cx="9823682" cy="2827954"/>
          </a:xfrm>
          <a:prstGeom prst="rect">
            <a:avLst/>
          </a:prstGeom>
          <a:noFill/>
        </p:spPr>
        <p:txBody>
          <a:bodyPr wrap="square">
            <a:spAutoFit/>
          </a:bodyPr>
          <a:lstStyle/>
          <a:p>
            <a:endParaRPr lang="en-US" sz="1600" dirty="0"/>
          </a:p>
          <a:p>
            <a:endParaRPr lang="en-US" sz="1600" dirty="0"/>
          </a:p>
          <a:p>
            <a:endParaRPr lang="en-US" sz="1400"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In summary</a:t>
            </a:r>
            <a:r>
              <a:rPr lang="en-US" dirty="0">
                <a:latin typeface="Times New Roman" panose="02020603050405020304" pitchFamily="18" charset="0"/>
                <a:cs typeface="Times New Roman" panose="02020603050405020304" pitchFamily="18" charset="0"/>
              </a:rPr>
              <a:t>: </a:t>
            </a:r>
            <a:r>
              <a:rPr lang="en-US"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After review, we present a survey of existing forecasting methods used in service and non-service supply chains to select best performing AI methods and performance measures, using ABC classification. </a:t>
            </a:r>
            <a:r>
              <a:rPr lang="en-US" b="1"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Neural network (NN</a:t>
            </a:r>
            <a:r>
              <a:rPr lang="en-US"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 and </a:t>
            </a:r>
            <a:r>
              <a:rPr lang="en-US" b="1"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Mean Square Error (MSE), </a:t>
            </a:r>
            <a:r>
              <a:rPr lang="en-US"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are subsequently modelled and used in supply chain using.[14]</a:t>
            </a:r>
            <a:r>
              <a:rPr lang="en-US" dirty="0">
                <a:solidFill>
                  <a:srgbClr val="000000"/>
                </a:solidFill>
                <a:latin typeface="Calibri" panose="020F0502020204030204" pitchFamily="34" charset="0"/>
                <a:ea typeface="DengXian" panose="02010600030101010101" pitchFamily="2" charset="-122"/>
                <a:cs typeface="Times New Roman" panose="02020603050405020304" pitchFamily="18" charset="0"/>
              </a:rPr>
              <a:t> S</a:t>
            </a:r>
            <a:r>
              <a:rPr lang="en-US" b="1" dirty="0">
                <a:latin typeface="Times New Roman" panose="02020603050405020304" pitchFamily="18" charset="0"/>
                <a:cs typeface="Times New Roman" panose="02020603050405020304" pitchFamily="18" charset="0"/>
              </a:rPr>
              <a:t>moothed mean square error (MSE) has been selected to estimate the variance of demand forecast.</a:t>
            </a:r>
          </a:p>
        </p:txBody>
      </p:sp>
    </p:spTree>
    <p:extLst>
      <p:ext uri="{BB962C8B-B14F-4D97-AF65-F5344CB8AC3E}">
        <p14:creationId xmlns:p14="http://schemas.microsoft.com/office/powerpoint/2010/main" val="1919320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4F6D-52AB-4A3D-AC69-A88470692125}"/>
              </a:ext>
            </a:extLst>
          </p:cNvPr>
          <p:cNvSpPr>
            <a:spLocks noGrp="1"/>
          </p:cNvSpPr>
          <p:nvPr>
            <p:ph type="title"/>
          </p:nvPr>
        </p:nvSpPr>
        <p:spPr/>
        <p:txBody>
          <a:bodyPr>
            <a:normAutofit/>
          </a:bodyPr>
          <a:lstStyle/>
          <a:p>
            <a:pPr algn="ctr"/>
            <a:r>
              <a:rPr lang="en-US" sz="2400" b="1" dirty="0">
                <a:latin typeface="Times New Roman" panose="02020603050405020304" pitchFamily="18" charset="0"/>
                <a:cs typeface="Times New Roman" panose="02020603050405020304" pitchFamily="18" charset="0"/>
              </a:rPr>
              <a:t>5. </a:t>
            </a:r>
            <a:r>
              <a:rPr lang="en-US" sz="2400" b="1" dirty="0">
                <a:solidFill>
                  <a:schemeClr val="tx1">
                    <a:lumMod val="75000"/>
                    <a:lumOff val="25000"/>
                  </a:schemeClr>
                </a:solidFill>
                <a:effectLst/>
                <a:latin typeface="Times New Roman" panose="02020603050405020304" pitchFamily="18" charset="0"/>
                <a:cs typeface="Times New Roman" panose="02020603050405020304" pitchFamily="18" charset="0"/>
              </a:rPr>
              <a:t>Literature review -</a:t>
            </a:r>
            <a:r>
              <a:rPr lang="en-US" sz="2400" b="1" dirty="0">
                <a:latin typeface="Times New Roman" panose="02020603050405020304" pitchFamily="18" charset="0"/>
                <a:cs typeface="Times New Roman" panose="02020603050405020304" pitchFamily="18" charset="0"/>
              </a:rPr>
              <a:t>Experiment result [1]&amp;[14]</a:t>
            </a:r>
          </a:p>
        </p:txBody>
      </p:sp>
      <p:sp>
        <p:nvSpPr>
          <p:cNvPr id="8" name="TextBox 7">
            <a:extLst>
              <a:ext uri="{FF2B5EF4-FFF2-40B4-BE49-F238E27FC236}">
                <a16:creationId xmlns:a16="http://schemas.microsoft.com/office/drawing/2014/main" id="{42CECB5A-F6DA-4960-8618-C49C91E6E90C}"/>
              </a:ext>
            </a:extLst>
          </p:cNvPr>
          <p:cNvSpPr txBox="1"/>
          <p:nvPr/>
        </p:nvSpPr>
        <p:spPr>
          <a:xfrm>
            <a:off x="1477109" y="1859340"/>
            <a:ext cx="4494813" cy="946221"/>
          </a:xfrm>
          <a:prstGeom prst="rect">
            <a:avLst/>
          </a:prstGeom>
          <a:noFill/>
        </p:spPr>
        <p:txBody>
          <a:bodyPr wrap="square">
            <a:spAutoFit/>
          </a:bodyPr>
          <a:lstStyle/>
          <a:p>
            <a:endParaRPr lang="en-US" sz="1600" dirty="0"/>
          </a:p>
          <a:p>
            <a:pPr>
              <a:lnSpc>
                <a:spcPct val="150000"/>
              </a:lnSpc>
            </a:pPr>
            <a:endParaRPr lang="en-US" sz="1400" b="1" dirty="0">
              <a:latin typeface="Times New Roman" panose="02020603050405020304" pitchFamily="18" charset="0"/>
              <a:cs typeface="Times New Roman" panose="02020603050405020304" pitchFamily="18" charset="0"/>
            </a:endParaRPr>
          </a:p>
          <a:p>
            <a:pPr>
              <a:lnSpc>
                <a:spcPct val="150000"/>
              </a:lnSpc>
            </a:pPr>
            <a:endParaRPr lang="en-US" sz="14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C2F71C4-27CB-4601-AED3-C50C0371E61F}"/>
              </a:ext>
            </a:extLst>
          </p:cNvPr>
          <p:cNvPicPr>
            <a:picLocks noChangeAspect="1"/>
          </p:cNvPicPr>
          <p:nvPr/>
        </p:nvPicPr>
        <p:blipFill>
          <a:blip r:embed="rId2"/>
          <a:stretch>
            <a:fillRect/>
          </a:stretch>
        </p:blipFill>
        <p:spPr>
          <a:xfrm>
            <a:off x="1011504" y="2055377"/>
            <a:ext cx="9880376" cy="2872673"/>
          </a:xfrm>
          <a:prstGeom prst="rect">
            <a:avLst/>
          </a:prstGeom>
        </p:spPr>
      </p:pic>
      <p:sp>
        <p:nvSpPr>
          <p:cNvPr id="9" name="TextBox 8">
            <a:extLst>
              <a:ext uri="{FF2B5EF4-FFF2-40B4-BE49-F238E27FC236}">
                <a16:creationId xmlns:a16="http://schemas.microsoft.com/office/drawing/2014/main" id="{EFEFEED1-9415-470C-B27D-94DB52DC4BE9}"/>
              </a:ext>
            </a:extLst>
          </p:cNvPr>
          <p:cNvSpPr txBox="1"/>
          <p:nvPr/>
        </p:nvSpPr>
        <p:spPr>
          <a:xfrm>
            <a:off x="1011504" y="2553860"/>
            <a:ext cx="10168991" cy="3416320"/>
          </a:xfrm>
          <a:prstGeom prst="rect">
            <a:avLst/>
          </a:prstGeom>
          <a:noFill/>
        </p:spPr>
        <p:txBody>
          <a:bodyPr wrap="square">
            <a:spAutoFit/>
          </a:bodyPr>
          <a:lstStyle/>
          <a:p>
            <a:endParaRPr lang="en-US" sz="1800" b="0" i="0" dirty="0">
              <a:solidFill>
                <a:srgbClr val="242021"/>
              </a:solidFill>
              <a:effectLst/>
              <a:latin typeface="TimesNewRomanPSMT"/>
            </a:endParaRPr>
          </a:p>
          <a:p>
            <a:endParaRPr lang="en-US" dirty="0">
              <a:solidFill>
                <a:srgbClr val="242021"/>
              </a:solidFill>
              <a:latin typeface="TimesNewRomanPSMT"/>
            </a:endParaRPr>
          </a:p>
          <a:p>
            <a:endParaRPr lang="en-US" sz="1800" b="0" i="0" dirty="0">
              <a:solidFill>
                <a:srgbClr val="242021"/>
              </a:solidFill>
              <a:effectLst/>
              <a:latin typeface="TimesNewRomanPSMT"/>
            </a:endParaRPr>
          </a:p>
          <a:p>
            <a:endParaRPr lang="en-US" dirty="0">
              <a:solidFill>
                <a:srgbClr val="242021"/>
              </a:solidFill>
              <a:latin typeface="TimesNewRomanPSMT"/>
            </a:endParaRPr>
          </a:p>
          <a:p>
            <a:endParaRPr lang="en-US" sz="1800" b="0" i="0" dirty="0">
              <a:solidFill>
                <a:srgbClr val="242021"/>
              </a:solidFill>
              <a:effectLst/>
              <a:latin typeface="TimesNewRomanPSMT"/>
            </a:endParaRPr>
          </a:p>
          <a:p>
            <a:endParaRPr lang="en-US" dirty="0">
              <a:solidFill>
                <a:srgbClr val="242021"/>
              </a:solidFill>
              <a:latin typeface="TimesNewRomanPSMT"/>
            </a:endParaRPr>
          </a:p>
          <a:p>
            <a:endParaRPr lang="en-US" sz="1800" b="0" i="0" dirty="0">
              <a:solidFill>
                <a:srgbClr val="242021"/>
              </a:solidFill>
              <a:effectLst/>
              <a:latin typeface="TimesNewRomanPSMT"/>
            </a:endParaRPr>
          </a:p>
          <a:p>
            <a:endParaRPr lang="en-US" dirty="0">
              <a:solidFill>
                <a:srgbClr val="242021"/>
              </a:solidFill>
              <a:latin typeface="TimesNewRomanPSMT"/>
            </a:endParaRPr>
          </a:p>
          <a:p>
            <a:endParaRPr lang="en-US" sz="1800" b="0" i="0" dirty="0">
              <a:solidFill>
                <a:srgbClr val="242021"/>
              </a:solidFill>
              <a:effectLst/>
              <a:latin typeface="TimesNewRomanPSMT"/>
            </a:endParaRPr>
          </a:p>
          <a:p>
            <a:endParaRPr lang="en-US" sz="1200" b="1" i="0" dirty="0">
              <a:solidFill>
                <a:srgbClr val="242021"/>
              </a:solidFill>
              <a:effectLst/>
              <a:latin typeface="TimesNewRomanPSMT"/>
            </a:endParaRPr>
          </a:p>
          <a:p>
            <a:r>
              <a:rPr lang="en-US" sz="1200" b="1" i="0" dirty="0">
                <a:solidFill>
                  <a:srgbClr val="242021"/>
                </a:solidFill>
                <a:effectLst/>
                <a:latin typeface="TimesNewRomanPSMT"/>
              </a:rPr>
              <a:t>Result:</a:t>
            </a:r>
            <a:r>
              <a:rPr lang="en-US" sz="1200" b="0" i="0" dirty="0">
                <a:solidFill>
                  <a:srgbClr val="242021"/>
                </a:solidFill>
                <a:effectLst/>
                <a:latin typeface="TimesNewRomanPSMT"/>
              </a:rPr>
              <a:t> Six other benchmark methods are </a:t>
            </a:r>
            <a:r>
              <a:rPr lang="en-US" sz="1200" dirty="0">
                <a:solidFill>
                  <a:srgbClr val="242021"/>
                </a:solidFill>
                <a:latin typeface="TimesNewRomanPSMT"/>
              </a:rPr>
              <a:t>evaluated: </a:t>
            </a:r>
            <a:r>
              <a:rPr lang="en-US" sz="1200" b="0" i="0" dirty="0">
                <a:solidFill>
                  <a:srgbClr val="242021"/>
                </a:solidFill>
                <a:effectLst/>
                <a:latin typeface="TimesNewRomanPSMT"/>
              </a:rPr>
              <a:t> </a:t>
            </a:r>
            <a:r>
              <a:rPr lang="en-US" sz="1200" b="0" i="0" dirty="0" err="1">
                <a:solidFill>
                  <a:srgbClr val="242021"/>
                </a:solidFill>
                <a:effectLst/>
                <a:latin typeface="TimesNewRomanPSMT"/>
              </a:rPr>
              <a:t>Syntetos</a:t>
            </a:r>
            <a:r>
              <a:rPr lang="en-US" sz="1200" b="0" i="0" dirty="0">
                <a:solidFill>
                  <a:srgbClr val="242021"/>
                </a:solidFill>
                <a:effectLst/>
                <a:latin typeface="TimesNewRomanPSMT"/>
              </a:rPr>
              <a:t> and Boylan’s method, GM, SVM, MS, ELM and NN. Our experimental results show that the performance of MDL-NN method outperforms others</a:t>
            </a:r>
            <a:r>
              <a:rPr lang="en-US" sz="1200" dirty="0"/>
              <a:t> [1]</a:t>
            </a:r>
            <a:br>
              <a:rPr lang="en-US" dirty="0"/>
            </a:br>
            <a:endParaRPr lang="en-US" dirty="0"/>
          </a:p>
        </p:txBody>
      </p:sp>
    </p:spTree>
    <p:extLst>
      <p:ext uri="{BB962C8B-B14F-4D97-AF65-F5344CB8AC3E}">
        <p14:creationId xmlns:p14="http://schemas.microsoft.com/office/powerpoint/2010/main" val="234279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4F6D-52AB-4A3D-AC69-A88470692125}"/>
              </a:ext>
            </a:extLst>
          </p:cNvPr>
          <p:cNvSpPr>
            <a:spLocks noGrp="1"/>
          </p:cNvSpPr>
          <p:nvPr>
            <p:ph type="title"/>
          </p:nvPr>
        </p:nvSpPr>
        <p:spPr/>
        <p:txBody>
          <a:bodyPr>
            <a:normAutofit/>
          </a:bodyPr>
          <a:lstStyle/>
          <a:p>
            <a:pPr algn="ctr"/>
            <a:r>
              <a:rPr lang="en-US" sz="2400" b="1" dirty="0">
                <a:latin typeface="Times New Roman" panose="02020603050405020304" pitchFamily="18" charset="0"/>
                <a:cs typeface="Times New Roman" panose="02020603050405020304" pitchFamily="18" charset="0"/>
              </a:rPr>
              <a:t>6. Conclusion &amp; Further research </a:t>
            </a:r>
          </a:p>
        </p:txBody>
      </p:sp>
      <p:sp>
        <p:nvSpPr>
          <p:cNvPr id="8" name="TextBox 7">
            <a:extLst>
              <a:ext uri="{FF2B5EF4-FFF2-40B4-BE49-F238E27FC236}">
                <a16:creationId xmlns:a16="http://schemas.microsoft.com/office/drawing/2014/main" id="{42CECB5A-F6DA-4960-8618-C49C91E6E90C}"/>
              </a:ext>
            </a:extLst>
          </p:cNvPr>
          <p:cNvSpPr txBox="1"/>
          <p:nvPr/>
        </p:nvSpPr>
        <p:spPr>
          <a:xfrm>
            <a:off x="1477109" y="1859340"/>
            <a:ext cx="9823682" cy="3931654"/>
          </a:xfrm>
          <a:prstGeom prst="rect">
            <a:avLst/>
          </a:prstGeom>
          <a:noFill/>
        </p:spPr>
        <p:txBody>
          <a:bodyPr wrap="square">
            <a:spAutoFit/>
          </a:bodyPr>
          <a:lstStyle/>
          <a:p>
            <a:endParaRPr lang="en-US" sz="1600" dirty="0"/>
          </a:p>
          <a:p>
            <a:r>
              <a:rPr lang="en-US" sz="1600" b="1" dirty="0">
                <a:latin typeface="Times New Roman" panose="02020603050405020304" pitchFamily="18" charset="0"/>
                <a:cs typeface="Times New Roman" panose="02020603050405020304" pitchFamily="18" charset="0"/>
              </a:rPr>
              <a:t>Conclusion:</a:t>
            </a:r>
            <a:r>
              <a:rPr lang="en-US" sz="1800" b="0" i="0" dirty="0">
                <a:solidFill>
                  <a:srgbClr val="242021"/>
                </a:solidFill>
                <a:effectLst/>
                <a:latin typeface="TimesNewRomanPSMT"/>
              </a:rPr>
              <a:t>. </a:t>
            </a:r>
            <a:r>
              <a:rPr lang="en-US" sz="1600" b="0" i="0" dirty="0">
                <a:solidFill>
                  <a:srgbClr val="242021"/>
                </a:solidFill>
                <a:effectLst/>
                <a:latin typeface="Times New Roman" panose="02020603050405020304" pitchFamily="18" charset="0"/>
                <a:cs typeface="Times New Roman" panose="02020603050405020304" pitchFamily="18" charset="0"/>
              </a:rPr>
              <a:t>For the intermittent demand forecasting problem of medical consumables with a short life cycle, the finding of my literature review is a dynamic neural network model based on optimized model selection procedure to select optimal structure of neural network. One critical have to address is to avoid underfitting and overfitting, especially in our limited historical data, which is essentially the problem of model selection.</a:t>
            </a:r>
            <a:r>
              <a:rPr lang="en-US" sz="1600" dirty="0">
                <a:latin typeface="Times New Roman" panose="02020603050405020304" pitchFamily="18" charset="0"/>
                <a:cs typeface="Times New Roman" panose="02020603050405020304" pitchFamily="18" charset="0"/>
              </a:rPr>
              <a:t> </a:t>
            </a:r>
          </a:p>
          <a:p>
            <a:endParaRPr lang="en-US" sz="1600" b="0" i="0" dirty="0">
              <a:solidFill>
                <a:srgbClr val="242021"/>
              </a:solidFill>
              <a:effectLst/>
              <a:latin typeface="TimesNewRomanPSMT"/>
            </a:endParaRPr>
          </a:p>
          <a:p>
            <a:r>
              <a:rPr lang="en-US" sz="1600" b="0" i="0" dirty="0">
                <a:solidFill>
                  <a:srgbClr val="242021"/>
                </a:solidFill>
                <a:effectLst/>
                <a:latin typeface="TimesNewRomanPSMT"/>
              </a:rPr>
              <a:t>In order to tackle the problem of erratic demand, dropping outliers, seasonal adjustment techniques and aggregation technique are introduced. In addition, a new forecasting accuracy estimator is proposed to improve the generalization capability of zero-demand data. Experimental results show that the performance of MDL-NN outperforms others. </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Further research</a:t>
            </a:r>
            <a:r>
              <a:rPr lang="en-US" sz="1600" dirty="0">
                <a:latin typeface="Times New Roman" panose="02020603050405020304" pitchFamily="18" charset="0"/>
                <a:cs typeface="Times New Roman" panose="02020603050405020304" pitchFamily="18" charset="0"/>
              </a:rPr>
              <a:t>: Intermittent demand management is a very complicated issue. Further research can be to integrate the forecasted results into inventory, logistics distribution, and pricing operations, such as  markdown decisions, to develop models and algorithms to solve practical problems.</a:t>
            </a:r>
          </a:p>
          <a:p>
            <a:pPr>
              <a:lnSpc>
                <a:spcPct val="150000"/>
              </a:lnSpc>
            </a:pPr>
            <a:endParaRPr lang="en-US" sz="1400" b="1" dirty="0">
              <a:latin typeface="Times New Roman" panose="02020603050405020304" pitchFamily="18" charset="0"/>
              <a:cs typeface="Times New Roman" panose="02020603050405020304" pitchFamily="18" charset="0"/>
            </a:endParaRPr>
          </a:p>
          <a:p>
            <a:pPr>
              <a:lnSpc>
                <a:spcPct val="150000"/>
              </a:lnSpc>
            </a:pPr>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5639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4F6D-52AB-4A3D-AC69-A88470692125}"/>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Reference</a:t>
            </a:r>
          </a:p>
        </p:txBody>
      </p:sp>
      <p:sp>
        <p:nvSpPr>
          <p:cNvPr id="4" name="Content Placeholder 3">
            <a:extLst>
              <a:ext uri="{FF2B5EF4-FFF2-40B4-BE49-F238E27FC236}">
                <a16:creationId xmlns:a16="http://schemas.microsoft.com/office/drawing/2014/main" id="{E3EEBECD-9B56-4B73-8DA0-8A47A8639999}"/>
              </a:ext>
            </a:extLst>
          </p:cNvPr>
          <p:cNvSpPr>
            <a:spLocks noGrp="1"/>
          </p:cNvSpPr>
          <p:nvPr>
            <p:ph sz="half" idx="1"/>
          </p:nvPr>
        </p:nvSpPr>
        <p:spPr>
          <a:xfrm>
            <a:off x="1097280" y="2149035"/>
            <a:ext cx="10522634" cy="3748193"/>
          </a:xfrm>
        </p:spPr>
        <p:txBody>
          <a:bodyPr>
            <a:normAutofit fontScale="92500" lnSpcReduction="20000"/>
          </a:bodyPr>
          <a:lstStyle/>
          <a:p>
            <a:pPr marL="0" indent="0">
              <a:lnSpc>
                <a:spcPct val="150000"/>
              </a:lnSpc>
              <a:buNone/>
            </a:pPr>
            <a:br>
              <a:rPr lang="en-US" sz="1400" dirty="0"/>
            </a:br>
            <a:r>
              <a:rPr lang="en-US" sz="1400" dirty="0"/>
              <a:t>[</a:t>
            </a:r>
            <a:r>
              <a:rPr lang="en-US" sz="1400" dirty="0">
                <a:latin typeface="Times New Roman" panose="02020603050405020304" pitchFamily="18" charset="0"/>
                <a:cs typeface="Times New Roman" panose="02020603050405020304" pitchFamily="18" charset="0"/>
              </a:rPr>
              <a:t>1] Liu, </a:t>
            </a:r>
            <a:r>
              <a:rPr lang="en-US" sz="1400" dirty="0" err="1">
                <a:latin typeface="Times New Roman" panose="02020603050405020304" pitchFamily="18" charset="0"/>
                <a:cs typeface="Times New Roman" panose="02020603050405020304" pitchFamily="18" charset="0"/>
              </a:rPr>
              <a:t>Peipei</a:t>
            </a:r>
            <a:r>
              <a:rPr lang="en-US" sz="1400" dirty="0">
                <a:latin typeface="Times New Roman" panose="02020603050405020304" pitchFamily="18" charset="0"/>
                <a:cs typeface="Times New Roman" panose="02020603050405020304" pitchFamily="18" charset="0"/>
              </a:rPr>
              <a:t>. "Intermittent demand forecasting for medical consumables with short life cycle using a dynamic neural network during the COVID-19 epidemic." Health informatics journal (2020): 1460458220954730</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[2] Burgess, K. et al. “Supply chain management: a structured literature review and implications for future research.” International Journal of Operations &amp; Production Management 26 (2006): 703-729.</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[3] </a:t>
            </a:r>
            <a:r>
              <a:rPr lang="en-US" sz="1400" dirty="0" err="1">
                <a:latin typeface="Times New Roman" panose="02020603050405020304" pitchFamily="18" charset="0"/>
                <a:cs typeface="Times New Roman" panose="02020603050405020304" pitchFamily="18" charset="0"/>
              </a:rPr>
              <a:t>Takeyasu</a:t>
            </a:r>
            <a:r>
              <a:rPr lang="en-US" sz="1400" dirty="0">
                <a:latin typeface="Times New Roman" panose="02020603050405020304" pitchFamily="18" charset="0"/>
                <a:cs typeface="Times New Roman" panose="02020603050405020304" pitchFamily="18" charset="0"/>
              </a:rPr>
              <a:t>, Daisuke et al. “Improving Forecasting Accuracy in the Case of Intermittent Demand Forecasting.” International Journal of Advanced Computer Science and Applications 5 (2014): n. </a:t>
            </a:r>
            <a:r>
              <a:rPr lang="en-US" sz="1400" dirty="0" err="1">
                <a:latin typeface="Times New Roman" panose="02020603050405020304" pitchFamily="18" charset="0"/>
                <a:cs typeface="Times New Roman" panose="02020603050405020304" pitchFamily="18" charset="0"/>
              </a:rPr>
              <a:t>pag</a:t>
            </a:r>
            <a:r>
              <a:rPr lang="en-US" sz="1400" dirty="0">
                <a:latin typeface="Times New Roman" panose="02020603050405020304" pitchFamily="18" charset="0"/>
                <a:cs typeface="Times New Roman" panose="02020603050405020304" pitchFamily="18" charset="0"/>
              </a:rPr>
              <a:t>.</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[4] Waller, D.. “Methods for Intermittent Demand Forecasting.” (2015).</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[5] </a:t>
            </a:r>
            <a:r>
              <a:rPr lang="en-US" sz="1400" dirty="0" err="1">
                <a:latin typeface="Times New Roman" panose="02020603050405020304" pitchFamily="18" charset="0"/>
                <a:cs typeface="Times New Roman" panose="02020603050405020304" pitchFamily="18" charset="0"/>
              </a:rPr>
              <a:t>Argyrios</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Syntetos</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Forcasting</a:t>
            </a:r>
            <a:r>
              <a:rPr lang="en-US" sz="1400" dirty="0">
                <a:latin typeface="Times New Roman" panose="02020603050405020304" pitchFamily="18" charset="0"/>
                <a:cs typeface="Times New Roman" panose="02020603050405020304" pitchFamily="18" charset="0"/>
              </a:rPr>
              <a:t>  of intermittent demand” ( 2001)</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[6] Ngan Ngoc Chau “Intermittent Demand Forecasting for Inventory Control: The Impact of Temporal and Cross-sectional Aggregation” (2020)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[7]</a:t>
            </a:r>
            <a:r>
              <a:rPr lang="en-US" sz="1400" dirty="0" err="1">
                <a:latin typeface="Times New Roman" panose="02020603050405020304" pitchFamily="18" charset="0"/>
                <a:cs typeface="Times New Roman" panose="02020603050405020304" pitchFamily="18" charset="0"/>
              </a:rPr>
              <a:t>Kourentzes</a:t>
            </a:r>
            <a:r>
              <a:rPr lang="en-US" sz="1400" dirty="0">
                <a:latin typeface="Times New Roman" panose="02020603050405020304" pitchFamily="18" charset="0"/>
                <a:cs typeface="Times New Roman" panose="02020603050405020304" pitchFamily="18" charset="0"/>
              </a:rPr>
              <a:t>, N.. “On intermittent demand model </a:t>
            </a:r>
            <a:r>
              <a:rPr lang="en-US" sz="1400" dirty="0" err="1">
                <a:latin typeface="Times New Roman" panose="02020603050405020304" pitchFamily="18" charset="0"/>
                <a:cs typeface="Times New Roman" panose="02020603050405020304" pitchFamily="18" charset="0"/>
              </a:rPr>
              <a:t>optimisation</a:t>
            </a:r>
            <a:r>
              <a:rPr lang="en-US" sz="1400" dirty="0">
                <a:latin typeface="Times New Roman" panose="02020603050405020304" pitchFamily="18" charset="0"/>
                <a:cs typeface="Times New Roman" panose="02020603050405020304" pitchFamily="18" charset="0"/>
              </a:rPr>
              <a:t> and selection.” International Journal of Production Economics 156 (2014): 180-190.</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[8] </a:t>
            </a:r>
            <a:r>
              <a:rPr lang="en-US" sz="1400" dirty="0" err="1">
                <a:latin typeface="Times New Roman" panose="02020603050405020304" pitchFamily="18" charset="0"/>
                <a:cs typeface="Times New Roman" panose="02020603050405020304" pitchFamily="18" charset="0"/>
              </a:rPr>
              <a:t>Syntetos</a:t>
            </a:r>
            <a:r>
              <a:rPr lang="en-US" sz="1400" dirty="0">
                <a:latin typeface="Times New Roman" panose="02020603050405020304" pitchFamily="18" charset="0"/>
                <a:cs typeface="Times New Roman" panose="02020603050405020304" pitchFamily="18" charset="0"/>
              </a:rPr>
              <a:t>, A. et al. “Forecasting intermittent inventory demands simple parametric methods vs. bootstrapping ☆.” Journal of Business Research 68 (2015): 1746-1752.</a:t>
            </a:r>
            <a:br>
              <a:rPr lang="en-US"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1705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4F6D-52AB-4A3D-AC69-A88470692125}"/>
              </a:ext>
            </a:extLst>
          </p:cNvPr>
          <p:cNvSpPr>
            <a:spLocks noGrp="1"/>
          </p:cNvSpPr>
          <p:nvPr>
            <p:ph type="title"/>
          </p:nvPr>
        </p:nvSpPr>
        <p:spPr>
          <a:xfrm>
            <a:off x="1097280" y="815926"/>
            <a:ext cx="10058400" cy="998806"/>
          </a:xfrm>
        </p:spPr>
        <p:txBody>
          <a:bodyPr>
            <a:normAutofit/>
          </a:bodyPr>
          <a:lstStyle/>
          <a:p>
            <a:pPr algn="ctr"/>
            <a:r>
              <a:rPr lang="en-US" sz="2400" b="1" dirty="0">
                <a:latin typeface="Times New Roman" panose="02020603050405020304" pitchFamily="18" charset="0"/>
                <a:cs typeface="Times New Roman" panose="02020603050405020304" pitchFamily="18" charset="0"/>
              </a:rPr>
              <a:t>Reference </a:t>
            </a:r>
          </a:p>
        </p:txBody>
      </p:sp>
      <p:sp>
        <p:nvSpPr>
          <p:cNvPr id="4" name="Content Placeholder 3">
            <a:extLst>
              <a:ext uri="{FF2B5EF4-FFF2-40B4-BE49-F238E27FC236}">
                <a16:creationId xmlns:a16="http://schemas.microsoft.com/office/drawing/2014/main" id="{02977537-2774-46F6-91C1-B83DC75A142A}"/>
              </a:ext>
            </a:extLst>
          </p:cNvPr>
          <p:cNvSpPr>
            <a:spLocks noGrp="1"/>
          </p:cNvSpPr>
          <p:nvPr>
            <p:ph sz="half" idx="1"/>
          </p:nvPr>
        </p:nvSpPr>
        <p:spPr>
          <a:xfrm>
            <a:off x="801858" y="2120900"/>
            <a:ext cx="10888394" cy="3748193"/>
          </a:xfrm>
        </p:spPr>
        <p:txBody>
          <a:bodyPr>
            <a:normAutofit fontScale="62500" lnSpcReduction="20000"/>
          </a:bodyPr>
          <a:lstStyle/>
          <a:p>
            <a:pPr>
              <a:lnSpc>
                <a:spcPct val="170000"/>
              </a:lnSpc>
            </a:pPr>
            <a:r>
              <a:rPr lang="en-US" dirty="0">
                <a:latin typeface="Times New Roman" panose="02020603050405020304" pitchFamily="18" charset="0"/>
                <a:cs typeface="Times New Roman" panose="02020603050405020304" pitchFamily="18" charset="0"/>
              </a:rPr>
              <a:t>[9] Kaya, Gamze </a:t>
            </a:r>
            <a:r>
              <a:rPr lang="en-US" dirty="0" err="1">
                <a:latin typeface="Times New Roman" panose="02020603050405020304" pitchFamily="18" charset="0"/>
                <a:cs typeface="Times New Roman" panose="02020603050405020304" pitchFamily="18" charset="0"/>
              </a:rPr>
              <a:t>Ogcu</a:t>
            </a:r>
            <a:r>
              <a:rPr lang="en-US" dirty="0">
                <a:latin typeface="Times New Roman" panose="02020603050405020304" pitchFamily="18" charset="0"/>
                <a:cs typeface="Times New Roman" panose="02020603050405020304" pitchFamily="18" charset="0"/>
              </a:rPr>
              <a:t> et al. “Intermittent demand forecasting: a guideline for method selection.” </a:t>
            </a:r>
            <a:r>
              <a:rPr lang="en-US" dirty="0" err="1">
                <a:latin typeface="Times New Roman" panose="02020603050405020304" pitchFamily="18" charset="0"/>
                <a:cs typeface="Times New Roman" panose="02020603050405020304" pitchFamily="18" charset="0"/>
              </a:rPr>
              <a:t>Sādhanā</a:t>
            </a:r>
            <a:r>
              <a:rPr lang="en-US" dirty="0">
                <a:latin typeface="Times New Roman" panose="02020603050405020304" pitchFamily="18" charset="0"/>
                <a:cs typeface="Times New Roman" panose="02020603050405020304" pitchFamily="18" charset="0"/>
              </a:rPr>
              <a:t> 45 (2020): 1-7.</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[10] Lolli, F. et al. “Machine learning for multi-criteria inventory classification applied to intermittent demand.” Production Planning &amp; Control 30 (2019): 76 - 89.</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[11] </a:t>
            </a:r>
            <a:r>
              <a:rPr lang="en-US" dirty="0" err="1">
                <a:latin typeface="Times New Roman" panose="02020603050405020304" pitchFamily="18" charset="0"/>
                <a:cs typeface="Times New Roman" panose="02020603050405020304" pitchFamily="18" charset="0"/>
              </a:rPr>
              <a:t>Syntetos</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and Boylan J E 2005 The accuracy of intermittent demand estimates. International Journal of Forecasting 21: 303–314</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[[12]</a:t>
            </a:r>
            <a:r>
              <a:rPr lang="en-US" dirty="0" err="1">
                <a:latin typeface="Times New Roman" panose="02020603050405020304" pitchFamily="18" charset="0"/>
                <a:cs typeface="Times New Roman" panose="02020603050405020304" pitchFamily="18" charset="0"/>
              </a:rPr>
              <a:t>Oguji</a:t>
            </a:r>
            <a:r>
              <a:rPr lang="en-US" dirty="0">
                <a:latin typeface="Times New Roman" panose="02020603050405020304" pitchFamily="18" charset="0"/>
                <a:cs typeface="Times New Roman" panose="02020603050405020304" pitchFamily="18" charset="0"/>
              </a:rPr>
              <a:t>, Nnamdi. “Forecasting for intermittent spare parts in single-echelon multi-location and multi-item logistics network: Case KONE Global Spares Supply.” (2013)</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[13] Cheng, Chen-Yang et al. “Intermittent Demand Forecasting in a Tertiary Pediatric Intensive Care Unit.” Journal of Medical Systems 40 (2016): 1-12.</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[14] </a:t>
            </a:r>
            <a:r>
              <a:rPr lang="en-US" dirty="0" err="1">
                <a:latin typeface="Times New Roman" panose="02020603050405020304" pitchFamily="18" charset="0"/>
                <a:cs typeface="Times New Roman" panose="02020603050405020304" pitchFamily="18" charset="0"/>
              </a:rPr>
              <a:t>Amirkolaii</a:t>
            </a:r>
            <a:r>
              <a:rPr lang="en-US" dirty="0">
                <a:latin typeface="Times New Roman" panose="02020603050405020304" pitchFamily="18" charset="0"/>
                <a:cs typeface="Times New Roman" panose="02020603050405020304" pitchFamily="18" charset="0"/>
              </a:rPr>
              <a:t>, K. N. et al. “Demand Forecasting for Irregular Demands in Business Aircraft Spare Parts Supply Chains by using Artificial Intelligence (AI).” IFAC-</a:t>
            </a:r>
            <a:r>
              <a:rPr lang="en-US" dirty="0" err="1">
                <a:latin typeface="Times New Roman" panose="02020603050405020304" pitchFamily="18" charset="0"/>
                <a:cs typeface="Times New Roman" panose="02020603050405020304" pitchFamily="18" charset="0"/>
              </a:rPr>
              <a:t>PapersOnLine</a:t>
            </a:r>
            <a:r>
              <a:rPr lang="en-US" dirty="0">
                <a:latin typeface="Times New Roman" panose="02020603050405020304" pitchFamily="18" charset="0"/>
                <a:cs typeface="Times New Roman" panose="02020603050405020304" pitchFamily="18" charset="0"/>
              </a:rPr>
              <a:t> 50 (2017): 15221-15226.</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[15]Martin, D. et al. “A New Metric for Lumpy and Intermittent Demand Forecasts: Stock-keeping-oriented Prediction Error Costs.” </a:t>
            </a:r>
            <a:r>
              <a:rPr lang="en-US" dirty="0" err="1">
                <a:latin typeface="Times New Roman" panose="02020603050405020304" pitchFamily="18" charset="0"/>
                <a:cs typeface="Times New Roman" panose="02020603050405020304" pitchFamily="18" charset="0"/>
              </a:rPr>
              <a:t>ArXiv</a:t>
            </a:r>
            <a:r>
              <a:rPr lang="en-US" dirty="0">
                <a:latin typeface="Times New Roman" panose="02020603050405020304" pitchFamily="18" charset="0"/>
                <a:cs typeface="Times New Roman" panose="02020603050405020304" pitchFamily="18" charset="0"/>
              </a:rPr>
              <a:t> abs/2004.10537 (2020): n. </a:t>
            </a:r>
            <a:r>
              <a:rPr lang="en-US" dirty="0" err="1">
                <a:latin typeface="Times New Roman" panose="02020603050405020304" pitchFamily="18" charset="0"/>
                <a:cs typeface="Times New Roman" panose="02020603050405020304" pitchFamily="18" charset="0"/>
              </a:rPr>
              <a:t>pag</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[16]  Nicoletti, L. et al. “Intermittent demand forecasting and stock control: An empirical study.” (2013).</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[17] Molina, A. and J. </a:t>
            </a:r>
            <a:r>
              <a:rPr lang="en-US" dirty="0" err="1">
                <a:latin typeface="Times New Roman" panose="02020603050405020304" pitchFamily="18" charset="0"/>
                <a:cs typeface="Times New Roman" panose="02020603050405020304" pitchFamily="18" charset="0"/>
              </a:rPr>
              <a:t>Parreño</a:t>
            </a:r>
            <a:r>
              <a:rPr lang="en-US" dirty="0">
                <a:latin typeface="Times New Roman" panose="02020603050405020304" pitchFamily="18" charset="0"/>
                <a:cs typeface="Times New Roman" panose="02020603050405020304" pitchFamily="18" charset="0"/>
              </a:rPr>
              <a:t>. “Forecasting erratic demand of medicines in a public hospital : A comparison of artificial neural networks and ARIMA models.” (2016).</a:t>
            </a:r>
          </a:p>
        </p:txBody>
      </p:sp>
    </p:spTree>
    <p:extLst>
      <p:ext uri="{BB962C8B-B14F-4D97-AF65-F5344CB8AC3E}">
        <p14:creationId xmlns:p14="http://schemas.microsoft.com/office/powerpoint/2010/main" val="603646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4F6D-52AB-4A3D-AC69-A88470692125}"/>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                                                  </a:t>
            </a:r>
          </a:p>
        </p:txBody>
      </p:sp>
      <p:sp>
        <p:nvSpPr>
          <p:cNvPr id="4" name="Content Placeholder 3">
            <a:extLst>
              <a:ext uri="{FF2B5EF4-FFF2-40B4-BE49-F238E27FC236}">
                <a16:creationId xmlns:a16="http://schemas.microsoft.com/office/drawing/2014/main" id="{E3EEBECD-9B56-4B73-8DA0-8A47A8639999}"/>
              </a:ext>
            </a:extLst>
          </p:cNvPr>
          <p:cNvSpPr>
            <a:spLocks noGrp="1"/>
          </p:cNvSpPr>
          <p:nvPr>
            <p:ph sz="half" idx="1"/>
          </p:nvPr>
        </p:nvSpPr>
        <p:spPr>
          <a:xfrm>
            <a:off x="1097280" y="2149035"/>
            <a:ext cx="10522634" cy="3748193"/>
          </a:xfrm>
        </p:spPr>
        <p:txBody>
          <a:bodyPr>
            <a:normAutofit/>
          </a:bodyPr>
          <a:lstStyle/>
          <a:p>
            <a:pPr marL="0" indent="0">
              <a:lnSpc>
                <a:spcPct val="150000"/>
              </a:lnSpc>
              <a:buNone/>
            </a:pPr>
            <a:br>
              <a:rPr lang="en-US" sz="1400" dirty="0"/>
            </a:br>
            <a:r>
              <a:rPr lang="en-US" sz="1400" dirty="0"/>
              <a:t>                                                           </a:t>
            </a:r>
          </a:p>
          <a:p>
            <a:pPr marL="0" indent="0">
              <a:lnSpc>
                <a:spcPct val="150000"/>
              </a:lnSpc>
              <a:buNone/>
            </a:pPr>
            <a:r>
              <a:rPr lang="en-US" sz="80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3916FA5C-E2DD-42FB-A92A-D29B8190622F}"/>
              </a:ext>
            </a:extLst>
          </p:cNvPr>
          <p:cNvSpPr txBox="1"/>
          <p:nvPr/>
        </p:nvSpPr>
        <p:spPr>
          <a:xfrm>
            <a:off x="882032" y="2039192"/>
            <a:ext cx="10810959" cy="4337534"/>
          </a:xfrm>
          <a:prstGeom prst="rect">
            <a:avLst/>
          </a:prstGeom>
          <a:noFill/>
        </p:spPr>
        <p:txBody>
          <a:bodyPr wrap="square">
            <a:spAutoFit/>
          </a:bodyPr>
          <a:lstStyle/>
          <a:p>
            <a:pPr marL="0" marR="0">
              <a:lnSpc>
                <a:spcPct val="107000"/>
              </a:lnSpc>
              <a:spcBef>
                <a:spcPts val="0"/>
              </a:spcBef>
              <a:spcAft>
                <a:spcPts val="800"/>
              </a:spcAft>
            </a:pPr>
            <a:r>
              <a:rPr lang="en-US" sz="900" dirty="0">
                <a:solidFill>
                  <a:srgbClr val="2E414F"/>
                </a:solidFill>
                <a:effectLst/>
                <a:latin typeface="Times New Roman" panose="02020603050405020304" pitchFamily="18" charset="0"/>
                <a:ea typeface="DengXian" panose="02010600030101010101" pitchFamily="2" charset="-122"/>
                <a:cs typeface="Times New Roman" panose="02020603050405020304" pitchFamily="18" charset="0"/>
              </a:rPr>
              <a:t> </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r>
              <a:rPr lang="en-US" sz="900" dirty="0">
                <a:solidFill>
                  <a:srgbClr val="000000"/>
                </a:solidFill>
                <a:effectLst/>
                <a:latin typeface="Times New Roman" panose="02020603050405020304" pitchFamily="18" charset="0"/>
                <a:ea typeface="DengXian Light" panose="02010600030101010101" pitchFamily="2" charset="-122"/>
                <a:cs typeface="Times New Roman" panose="02020603050405020304" pitchFamily="18" charset="0"/>
              </a:rPr>
              <a:t>[18] Zeynep </a:t>
            </a:r>
            <a:r>
              <a:rPr lang="en-US" sz="900" dirty="0" err="1">
                <a:solidFill>
                  <a:srgbClr val="000000"/>
                </a:solidFill>
                <a:effectLst/>
                <a:latin typeface="Times New Roman" panose="02020603050405020304" pitchFamily="18" charset="0"/>
                <a:ea typeface="DengXian Light" panose="02010600030101010101" pitchFamily="2" charset="-122"/>
                <a:cs typeface="Times New Roman" panose="02020603050405020304" pitchFamily="18" charset="0"/>
              </a:rPr>
              <a:t>Hilal</a:t>
            </a:r>
            <a:r>
              <a:rPr lang="en-US" sz="900" dirty="0">
                <a:solidFill>
                  <a:srgbClr val="000000"/>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900" dirty="0" err="1">
                <a:solidFill>
                  <a:srgbClr val="000000"/>
                </a:solidFill>
                <a:effectLst/>
                <a:latin typeface="Times New Roman" panose="02020603050405020304" pitchFamily="18" charset="0"/>
                <a:ea typeface="DengXian Light" panose="02010600030101010101" pitchFamily="2" charset="-122"/>
                <a:cs typeface="Times New Roman" panose="02020603050405020304" pitchFamily="18" charset="0"/>
              </a:rPr>
              <a:t>Kilimci</a:t>
            </a:r>
            <a:r>
              <a:rPr lang="en-US" sz="900" dirty="0">
                <a:solidFill>
                  <a:srgbClr val="000000"/>
                </a:solidFill>
                <a:effectLst/>
                <a:latin typeface="Times New Roman" panose="02020603050405020304" pitchFamily="18" charset="0"/>
                <a:ea typeface="DengXian Light" panose="02010600030101010101" pitchFamily="2" charset="-122"/>
                <a:cs typeface="Times New Roman" panose="02020603050405020304" pitchFamily="18" charset="0"/>
              </a:rPr>
              <a:t>, A. Okay </a:t>
            </a:r>
            <a:r>
              <a:rPr lang="en-US" sz="900" dirty="0" err="1">
                <a:solidFill>
                  <a:srgbClr val="000000"/>
                </a:solidFill>
                <a:effectLst/>
                <a:latin typeface="Times New Roman" panose="02020603050405020304" pitchFamily="18" charset="0"/>
                <a:ea typeface="DengXian Light" panose="02010600030101010101" pitchFamily="2" charset="-122"/>
                <a:cs typeface="Times New Roman" panose="02020603050405020304" pitchFamily="18" charset="0"/>
              </a:rPr>
              <a:t>Akyuz</a:t>
            </a:r>
            <a:r>
              <a:rPr lang="en-US" sz="900" dirty="0">
                <a:solidFill>
                  <a:srgbClr val="000000"/>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900" dirty="0" err="1">
                <a:solidFill>
                  <a:srgbClr val="000000"/>
                </a:solidFill>
                <a:effectLst/>
                <a:latin typeface="Times New Roman" panose="02020603050405020304" pitchFamily="18" charset="0"/>
                <a:ea typeface="DengXian Light" panose="02010600030101010101" pitchFamily="2" charset="-122"/>
                <a:cs typeface="Times New Roman" panose="02020603050405020304" pitchFamily="18" charset="0"/>
              </a:rPr>
              <a:t>Mitat</a:t>
            </a:r>
            <a:r>
              <a:rPr lang="en-US" sz="900" dirty="0">
                <a:solidFill>
                  <a:srgbClr val="000000"/>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900" dirty="0" err="1">
                <a:solidFill>
                  <a:srgbClr val="000000"/>
                </a:solidFill>
                <a:effectLst/>
                <a:latin typeface="Times New Roman" panose="02020603050405020304" pitchFamily="18" charset="0"/>
                <a:ea typeface="DengXian Light" panose="02010600030101010101" pitchFamily="2" charset="-122"/>
                <a:cs typeface="Times New Roman" panose="02020603050405020304" pitchFamily="18" charset="0"/>
              </a:rPr>
              <a:t>Uysal</a:t>
            </a:r>
            <a:r>
              <a:rPr lang="en-US" sz="900" dirty="0">
                <a:solidFill>
                  <a:srgbClr val="000000"/>
                </a:solidFill>
                <a:effectLst/>
                <a:latin typeface="Times New Roman" panose="02020603050405020304" pitchFamily="18" charset="0"/>
                <a:ea typeface="DengXian Light" panose="02010600030101010101" pitchFamily="2" charset="-122"/>
                <a:cs typeface="Times New Roman" panose="02020603050405020304" pitchFamily="18" charset="0"/>
              </a:rPr>
              <a:t>, Selim </a:t>
            </a:r>
            <a:r>
              <a:rPr lang="en-US" sz="900" dirty="0" err="1">
                <a:solidFill>
                  <a:srgbClr val="000000"/>
                </a:solidFill>
                <a:effectLst/>
                <a:latin typeface="Times New Roman" panose="02020603050405020304" pitchFamily="18" charset="0"/>
                <a:ea typeface="DengXian Light" panose="02010600030101010101" pitchFamily="2" charset="-122"/>
                <a:cs typeface="Times New Roman" panose="02020603050405020304" pitchFamily="18" charset="0"/>
              </a:rPr>
              <a:t>Akyokus</a:t>
            </a:r>
            <a:r>
              <a:rPr lang="en-US" sz="900" dirty="0">
                <a:solidFill>
                  <a:srgbClr val="000000"/>
                </a:solidFill>
                <a:effectLst/>
                <a:latin typeface="Times New Roman" panose="02020603050405020304" pitchFamily="18" charset="0"/>
                <a:ea typeface="DengXian Light" panose="02010600030101010101" pitchFamily="2" charset="-122"/>
                <a:cs typeface="Times New Roman" panose="02020603050405020304" pitchFamily="18" charset="0"/>
              </a:rPr>
              <a:t>, M. Ozan </a:t>
            </a:r>
            <a:r>
              <a:rPr lang="en-US" sz="900" dirty="0" err="1">
                <a:solidFill>
                  <a:srgbClr val="000000"/>
                </a:solidFill>
                <a:effectLst/>
                <a:latin typeface="Times New Roman" panose="02020603050405020304" pitchFamily="18" charset="0"/>
                <a:ea typeface="DengXian Light" panose="02010600030101010101" pitchFamily="2" charset="-122"/>
                <a:cs typeface="Times New Roman" panose="02020603050405020304" pitchFamily="18" charset="0"/>
              </a:rPr>
              <a:t>Uysal</a:t>
            </a:r>
            <a:r>
              <a:rPr lang="en-US" sz="900" dirty="0">
                <a:solidFill>
                  <a:srgbClr val="000000"/>
                </a:solidFill>
                <a:effectLst/>
                <a:latin typeface="Times New Roman" panose="02020603050405020304" pitchFamily="18" charset="0"/>
                <a:ea typeface="DengXian Light" panose="02010600030101010101" pitchFamily="2" charset="-122"/>
                <a:cs typeface="Times New Roman" panose="02020603050405020304" pitchFamily="18" charset="0"/>
              </a:rPr>
              <a:t>, Berna </a:t>
            </a:r>
            <a:r>
              <a:rPr lang="en-US" sz="900" dirty="0" err="1">
                <a:solidFill>
                  <a:srgbClr val="000000"/>
                </a:solidFill>
                <a:effectLst/>
                <a:latin typeface="Times New Roman" panose="02020603050405020304" pitchFamily="18" charset="0"/>
                <a:ea typeface="DengXian Light" panose="02010600030101010101" pitchFamily="2" charset="-122"/>
                <a:cs typeface="Times New Roman" panose="02020603050405020304" pitchFamily="18" charset="0"/>
              </a:rPr>
              <a:t>Atak</a:t>
            </a:r>
            <a:r>
              <a:rPr lang="en-US" sz="900" dirty="0">
                <a:solidFill>
                  <a:srgbClr val="000000"/>
                </a:solidFill>
                <a:effectLst/>
                <a:latin typeface="Times New Roman" panose="02020603050405020304" pitchFamily="18" charset="0"/>
                <a:ea typeface="DengXian Light" panose="02010600030101010101" pitchFamily="2" charset="-122"/>
                <a:cs typeface="Times New Roman" panose="02020603050405020304" pitchFamily="18" charset="0"/>
              </a:rPr>
              <a:t> Bulbul, Mehmet Ali </a:t>
            </a:r>
            <a:r>
              <a:rPr lang="en-US" sz="900" dirty="0" err="1">
                <a:solidFill>
                  <a:srgbClr val="000000"/>
                </a:solidFill>
                <a:effectLst/>
                <a:latin typeface="Times New Roman" panose="02020603050405020304" pitchFamily="18" charset="0"/>
                <a:ea typeface="DengXian Light" panose="02010600030101010101" pitchFamily="2" charset="-122"/>
                <a:cs typeface="Times New Roman" panose="02020603050405020304" pitchFamily="18" charset="0"/>
              </a:rPr>
              <a:t>Ekmis</a:t>
            </a:r>
            <a:r>
              <a:rPr lang="en-US" sz="900" dirty="0">
                <a:solidFill>
                  <a:srgbClr val="000000"/>
                </a:solidFill>
                <a:effectLst/>
                <a:latin typeface="Times New Roman" panose="02020603050405020304" pitchFamily="18" charset="0"/>
                <a:ea typeface="DengXian Light" panose="02010600030101010101" pitchFamily="2" charset="-122"/>
                <a:cs typeface="Times New Roman" panose="02020603050405020304" pitchFamily="18" charset="0"/>
              </a:rPr>
              <a:t>, "An Improved Demand Forecasting Model Using Deep Learning Approach and Proposed Decision Integration Strategy for Supply Chain", </a:t>
            </a:r>
            <a:r>
              <a:rPr lang="en-US" sz="900" i="1" dirty="0">
                <a:solidFill>
                  <a:srgbClr val="000000"/>
                </a:solidFill>
                <a:effectLst/>
                <a:latin typeface="Times New Roman" panose="02020603050405020304" pitchFamily="18" charset="0"/>
                <a:ea typeface="DengXian Light" panose="02010600030101010101" pitchFamily="2" charset="-122"/>
                <a:cs typeface="Times New Roman" panose="02020603050405020304" pitchFamily="18" charset="0"/>
              </a:rPr>
              <a:t>Complexity</a:t>
            </a:r>
            <a:r>
              <a:rPr lang="en-US" sz="900" dirty="0">
                <a:solidFill>
                  <a:srgbClr val="000000"/>
                </a:solidFill>
                <a:effectLst/>
                <a:latin typeface="Times New Roman" panose="02020603050405020304" pitchFamily="18" charset="0"/>
                <a:ea typeface="DengXian Light" panose="02010600030101010101" pitchFamily="2" charset="-122"/>
                <a:cs typeface="Times New Roman" panose="02020603050405020304" pitchFamily="18" charset="0"/>
              </a:rPr>
              <a:t>, vol. 2019, Article</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900" dirty="0">
                <a:effectLst/>
                <a:latin typeface="Times New Roman" panose="02020603050405020304" pitchFamily="18" charset="0"/>
                <a:ea typeface="DengXian" panose="02010600030101010101" pitchFamily="2" charset="-122"/>
                <a:cs typeface="Times New Roman" panose="02020603050405020304" pitchFamily="18" charset="0"/>
              </a:rPr>
              <a:t>[19] “A Machine-learning-based System for prediction  service level Failures in Supply Chains”</a:t>
            </a:r>
          </a:p>
          <a:p>
            <a:pPr marL="0" marR="0">
              <a:lnSpc>
                <a:spcPct val="107000"/>
              </a:lnSpc>
              <a:spcBef>
                <a:spcPts val="0"/>
              </a:spcBef>
              <a:spcAft>
                <a:spcPts val="800"/>
              </a:spcAft>
            </a:pPr>
            <a:r>
              <a:rPr lang="en-US" sz="900" dirty="0">
                <a:effectLst/>
                <a:latin typeface="Times New Roman" panose="02020603050405020304" pitchFamily="18" charset="0"/>
                <a:ea typeface="DengXian" panose="02010600030101010101" pitchFamily="2" charset="-122"/>
                <a:cs typeface="Times New Roman" panose="02020603050405020304" pitchFamily="18" charset="0"/>
              </a:rPr>
              <a:t>[20] Luis </a:t>
            </a:r>
            <a:r>
              <a:rPr lang="en-US" sz="900" dirty="0" err="1">
                <a:effectLst/>
                <a:latin typeface="Times New Roman" panose="02020603050405020304" pitchFamily="18" charset="0"/>
                <a:ea typeface="DengXian" panose="02010600030101010101" pitchFamily="2" charset="-122"/>
                <a:cs typeface="Times New Roman" panose="02020603050405020304" pitchFamily="18" charset="0"/>
              </a:rPr>
              <a:t>Aburto</a:t>
            </a:r>
            <a:r>
              <a:rPr lang="en-US" sz="900" dirty="0">
                <a:effectLst/>
                <a:latin typeface="Times New Roman" panose="02020603050405020304" pitchFamily="18" charset="0"/>
                <a:ea typeface="DengXian" panose="02010600030101010101" pitchFamily="2" charset="-122"/>
                <a:cs typeface="Times New Roman" panose="02020603050405020304" pitchFamily="18" charset="0"/>
              </a:rPr>
              <a:t>, Richard </a:t>
            </a:r>
            <a:r>
              <a:rPr lang="en-US" sz="900" dirty="0" err="1">
                <a:effectLst/>
                <a:latin typeface="Times New Roman" panose="02020603050405020304" pitchFamily="18" charset="0"/>
                <a:ea typeface="DengXian" panose="02010600030101010101" pitchFamily="2" charset="-122"/>
                <a:cs typeface="Times New Roman" panose="02020603050405020304" pitchFamily="18" charset="0"/>
              </a:rPr>
              <a:t>Weber,”Improved</a:t>
            </a:r>
            <a:r>
              <a:rPr lang="en-US" sz="900" dirty="0">
                <a:effectLst/>
                <a:latin typeface="Times New Roman" panose="02020603050405020304" pitchFamily="18" charset="0"/>
                <a:ea typeface="DengXian" panose="02010600030101010101" pitchFamily="2" charset="-122"/>
                <a:cs typeface="Times New Roman" panose="02020603050405020304" pitchFamily="18" charset="0"/>
              </a:rPr>
              <a:t> supply chain management based on hybrid demand forecasts”, Applied Soft Computing, Volume 7, Issue 1, 2007, Pages 136-144, ISSN 1568-4946,</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900" dirty="0">
                <a:effectLst/>
                <a:latin typeface="Times New Roman" panose="02020603050405020304" pitchFamily="18" charset="0"/>
                <a:ea typeface="DengXian" panose="02010600030101010101" pitchFamily="2" charset="-122"/>
                <a:cs typeface="Times New Roman" panose="02020603050405020304" pitchFamily="18" charset="0"/>
              </a:rPr>
              <a:t>[21]</a:t>
            </a:r>
            <a:r>
              <a:rPr lang="en-US" sz="900" dirty="0">
                <a:solidFill>
                  <a:srgbClr val="212121"/>
                </a:solidFill>
                <a:effectLst/>
                <a:latin typeface="Times New Roman" panose="02020603050405020304" pitchFamily="18" charset="0"/>
                <a:ea typeface="DengXian" panose="02010600030101010101" pitchFamily="2" charset="-122"/>
                <a:cs typeface="Times New Roman" panose="02020603050405020304" pitchFamily="18" charset="0"/>
              </a:rPr>
              <a:t> He Y, Liu N. Methodology of emergency medical logistics for public health emergencies. </a:t>
            </a:r>
            <a:r>
              <a:rPr lang="en-US" sz="900" dirty="0" err="1">
                <a:solidFill>
                  <a:srgbClr val="212121"/>
                </a:solidFill>
                <a:effectLst/>
                <a:latin typeface="Times New Roman" panose="02020603050405020304" pitchFamily="18" charset="0"/>
                <a:ea typeface="DengXian" panose="02010600030101010101" pitchFamily="2" charset="-122"/>
                <a:cs typeface="Times New Roman" panose="02020603050405020304" pitchFamily="18" charset="0"/>
              </a:rPr>
              <a:t>Transp</a:t>
            </a:r>
            <a:r>
              <a:rPr lang="en-US" sz="900" dirty="0">
                <a:solidFill>
                  <a:srgbClr val="212121"/>
                </a:solidFill>
                <a:effectLst/>
                <a:latin typeface="Times New Roman" panose="02020603050405020304" pitchFamily="18" charset="0"/>
                <a:ea typeface="DengXian" panose="02010600030101010101" pitchFamily="2" charset="-122"/>
                <a:cs typeface="Times New Roman" panose="02020603050405020304" pitchFamily="18" charset="0"/>
              </a:rPr>
              <a:t> Res E </a:t>
            </a:r>
            <a:r>
              <a:rPr lang="en-US" sz="900" dirty="0" err="1">
                <a:solidFill>
                  <a:srgbClr val="212121"/>
                </a:solidFill>
                <a:effectLst/>
                <a:latin typeface="Times New Roman" panose="02020603050405020304" pitchFamily="18" charset="0"/>
                <a:ea typeface="DengXian" panose="02010600030101010101" pitchFamily="2" charset="-122"/>
                <a:cs typeface="Times New Roman" panose="02020603050405020304" pitchFamily="18" charset="0"/>
              </a:rPr>
              <a:t>Logist</a:t>
            </a:r>
            <a:r>
              <a:rPr lang="en-US" sz="900" dirty="0">
                <a:solidFill>
                  <a:srgbClr val="212121"/>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sz="900" dirty="0" err="1">
                <a:solidFill>
                  <a:srgbClr val="212121"/>
                </a:solidFill>
                <a:effectLst/>
                <a:latin typeface="Times New Roman" panose="02020603050405020304" pitchFamily="18" charset="0"/>
                <a:ea typeface="DengXian" panose="02010600030101010101" pitchFamily="2" charset="-122"/>
                <a:cs typeface="Times New Roman" panose="02020603050405020304" pitchFamily="18" charset="0"/>
              </a:rPr>
              <a:t>Transp</a:t>
            </a:r>
            <a:r>
              <a:rPr lang="en-US" sz="900" dirty="0">
                <a:solidFill>
                  <a:srgbClr val="212121"/>
                </a:solidFill>
                <a:effectLst/>
                <a:latin typeface="Times New Roman" panose="02020603050405020304" pitchFamily="18" charset="0"/>
                <a:ea typeface="DengXian" panose="02010600030101010101" pitchFamily="2" charset="-122"/>
                <a:cs typeface="Times New Roman" panose="02020603050405020304" pitchFamily="18" charset="0"/>
              </a:rPr>
              <a:t> Rev. 2015 Jul;79:178-200. </a:t>
            </a:r>
            <a:r>
              <a:rPr lang="en-US" sz="900" dirty="0" err="1">
                <a:solidFill>
                  <a:srgbClr val="212121"/>
                </a:solidFill>
                <a:effectLst/>
                <a:latin typeface="Times New Roman" panose="02020603050405020304" pitchFamily="18" charset="0"/>
                <a:ea typeface="DengXian" panose="02010600030101010101" pitchFamily="2" charset="-122"/>
                <a:cs typeface="Times New Roman" panose="02020603050405020304" pitchFamily="18" charset="0"/>
              </a:rPr>
              <a:t>doi</a:t>
            </a:r>
            <a:r>
              <a:rPr lang="en-US" sz="900" dirty="0">
                <a:solidFill>
                  <a:srgbClr val="212121"/>
                </a:solidFill>
                <a:effectLst/>
                <a:latin typeface="Times New Roman" panose="02020603050405020304" pitchFamily="18" charset="0"/>
                <a:ea typeface="DengXian" panose="02010600030101010101" pitchFamily="2" charset="-122"/>
                <a:cs typeface="Times New Roman" panose="02020603050405020304" pitchFamily="18" charset="0"/>
              </a:rPr>
              <a:t>: 10.1016/j.tre.2015.04.007. </a:t>
            </a:r>
            <a:r>
              <a:rPr lang="en-US" sz="900" dirty="0" err="1">
                <a:solidFill>
                  <a:srgbClr val="212121"/>
                </a:solidFill>
                <a:effectLst/>
                <a:latin typeface="Times New Roman" panose="02020603050405020304" pitchFamily="18" charset="0"/>
                <a:ea typeface="DengXian" panose="02010600030101010101" pitchFamily="2" charset="-122"/>
                <a:cs typeface="Times New Roman" panose="02020603050405020304" pitchFamily="18" charset="0"/>
              </a:rPr>
              <a:t>Epub</a:t>
            </a:r>
            <a:r>
              <a:rPr lang="en-US" sz="900" dirty="0">
                <a:solidFill>
                  <a:srgbClr val="212121"/>
                </a:solidFill>
                <a:effectLst/>
                <a:latin typeface="Times New Roman" panose="02020603050405020304" pitchFamily="18" charset="0"/>
                <a:ea typeface="DengXian" panose="02010600030101010101" pitchFamily="2" charset="-122"/>
                <a:cs typeface="Times New Roman" panose="02020603050405020304" pitchFamily="18" charset="0"/>
              </a:rPr>
              <a:t> 2015 May 17. PMID: 32288598; PMCID: PMC7147567.</a:t>
            </a:r>
            <a:r>
              <a:rPr lang="en-US" sz="9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900" dirty="0">
                <a:effectLst/>
                <a:latin typeface="Times New Roman" panose="02020603050405020304" pitchFamily="18" charset="0"/>
                <a:ea typeface="DengXian" panose="02010600030101010101" pitchFamily="2" charset="-122"/>
                <a:cs typeface="Times New Roman" panose="02020603050405020304" pitchFamily="18" charset="0"/>
              </a:rPr>
              <a:t>[22] </a:t>
            </a:r>
            <a:r>
              <a:rPr lang="en-US" sz="900" dirty="0" err="1">
                <a:effectLst/>
                <a:latin typeface="Times New Roman" panose="02020603050405020304" pitchFamily="18" charset="0"/>
                <a:ea typeface="DengXian" panose="02010600030101010101" pitchFamily="2" charset="-122"/>
                <a:cs typeface="Times New Roman" panose="02020603050405020304" pitchFamily="18" charset="0"/>
              </a:rPr>
              <a:t>GabRIELLE</a:t>
            </a:r>
            <a:r>
              <a:rPr lang="en-US" sz="900" dirty="0">
                <a:effectLst/>
                <a:latin typeface="Times New Roman" panose="02020603050405020304" pitchFamily="18" charset="0"/>
                <a:ea typeface="DengXian" panose="02010600030101010101" pitchFamily="2" charset="-122"/>
                <a:cs typeface="Times New Roman" panose="02020603050405020304" pitchFamily="18" charset="0"/>
              </a:rPr>
              <a:t> Gauthier Melancon , A Machine Learning Based System for Predicting Service Level Failures in Supply Chains</a:t>
            </a:r>
          </a:p>
          <a:p>
            <a:pPr marL="0" marR="0">
              <a:lnSpc>
                <a:spcPct val="107000"/>
              </a:lnSpc>
              <a:spcBef>
                <a:spcPts val="0"/>
              </a:spcBef>
              <a:spcAft>
                <a:spcPts val="800"/>
              </a:spcAft>
            </a:pPr>
            <a:r>
              <a:rPr lang="en-US" sz="900" dirty="0">
                <a:effectLst/>
                <a:latin typeface="Times New Roman" panose="02020603050405020304" pitchFamily="18" charset="0"/>
                <a:ea typeface="DengXian" panose="02010600030101010101" pitchFamily="2" charset="-122"/>
                <a:cs typeface="Times New Roman" panose="02020603050405020304" pitchFamily="18" charset="0"/>
              </a:rPr>
              <a:t>[23]</a:t>
            </a:r>
            <a:r>
              <a:rPr lang="en-US" sz="900" dirty="0">
                <a:solidFill>
                  <a:srgbClr val="2E414F"/>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sz="900" dirty="0" err="1">
                <a:solidFill>
                  <a:srgbClr val="2E414F"/>
                </a:solidFill>
                <a:effectLst/>
                <a:latin typeface="Times New Roman" panose="02020603050405020304" pitchFamily="18" charset="0"/>
                <a:ea typeface="DengXian" panose="02010600030101010101" pitchFamily="2" charset="-122"/>
                <a:cs typeface="Times New Roman" panose="02020603050405020304" pitchFamily="18" charset="0"/>
              </a:rPr>
              <a:t>Tugay</a:t>
            </a:r>
            <a:r>
              <a:rPr lang="en-US" sz="900" dirty="0">
                <a:solidFill>
                  <a:srgbClr val="2E414F"/>
                </a:solidFill>
                <a:effectLst/>
                <a:latin typeface="Times New Roman" panose="02020603050405020304" pitchFamily="18" charset="0"/>
                <a:ea typeface="DengXian" panose="02010600030101010101" pitchFamily="2" charset="-122"/>
                <a:cs typeface="Times New Roman" panose="02020603050405020304" pitchFamily="18" charset="0"/>
              </a:rPr>
              <a:t>, R. and S. </a:t>
            </a:r>
            <a:r>
              <a:rPr lang="en-US" sz="900" dirty="0" err="1">
                <a:solidFill>
                  <a:srgbClr val="2E414F"/>
                </a:solidFill>
                <a:effectLst/>
                <a:latin typeface="Times New Roman" panose="02020603050405020304" pitchFamily="18" charset="0"/>
                <a:ea typeface="DengXian" panose="02010600030101010101" pitchFamily="2" charset="-122"/>
                <a:cs typeface="Times New Roman" panose="02020603050405020304" pitchFamily="18" charset="0"/>
              </a:rPr>
              <a:t>Ögüdücü</a:t>
            </a:r>
            <a:r>
              <a:rPr lang="en-US" sz="900" dirty="0">
                <a:solidFill>
                  <a:srgbClr val="2E414F"/>
                </a:solidFill>
                <a:effectLst/>
                <a:latin typeface="Times New Roman" panose="02020603050405020304" pitchFamily="18" charset="0"/>
                <a:ea typeface="DengXian" panose="02010600030101010101" pitchFamily="2" charset="-122"/>
                <a:cs typeface="Times New Roman" panose="02020603050405020304" pitchFamily="18" charset="0"/>
              </a:rPr>
              <a:t>. “Demand Prediction using Machine Learning Methods d Stacked Generalization.” </a:t>
            </a:r>
            <a:r>
              <a:rPr lang="en-US" sz="900" i="1" dirty="0">
                <a:solidFill>
                  <a:srgbClr val="2E414F"/>
                </a:solidFill>
                <a:effectLst/>
                <a:latin typeface="Times New Roman" panose="02020603050405020304" pitchFamily="18" charset="0"/>
                <a:ea typeface="DengXian" panose="02010600030101010101" pitchFamily="2" charset="-122"/>
                <a:cs typeface="Times New Roman" panose="02020603050405020304" pitchFamily="18" charset="0"/>
              </a:rPr>
              <a:t>DATA</a:t>
            </a:r>
            <a:r>
              <a:rPr lang="en-US" sz="900" dirty="0">
                <a:solidFill>
                  <a:srgbClr val="2E414F"/>
                </a:solidFill>
                <a:effectLst/>
                <a:latin typeface="Times New Roman" panose="02020603050405020304" pitchFamily="18" charset="0"/>
                <a:ea typeface="DengXian" panose="02010600030101010101" pitchFamily="2" charset="-122"/>
                <a:cs typeface="Times New Roman" panose="02020603050405020304" pitchFamily="18" charset="0"/>
              </a:rPr>
              <a:t> (2017).</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900" spc="20" dirty="0">
                <a:solidFill>
                  <a:srgbClr val="333333"/>
                </a:solidFill>
                <a:effectLst/>
                <a:latin typeface="Times New Roman" panose="02020603050405020304" pitchFamily="18" charset="0"/>
                <a:ea typeface="DengXian" panose="02010600030101010101" pitchFamily="2" charset="-122"/>
                <a:cs typeface="Times New Roman" panose="02020603050405020304" pitchFamily="18" charset="0"/>
              </a:rPr>
              <a:t>[24]</a:t>
            </a:r>
            <a:r>
              <a:rPr lang="en-US" sz="900" spc="20" dirty="0" err="1">
                <a:solidFill>
                  <a:srgbClr val="333333"/>
                </a:solidFill>
                <a:effectLst/>
                <a:latin typeface="Times New Roman" panose="02020603050405020304" pitchFamily="18" charset="0"/>
                <a:ea typeface="DengXian" panose="02010600030101010101" pitchFamily="2" charset="-122"/>
                <a:cs typeface="Times New Roman" panose="02020603050405020304" pitchFamily="18" charset="0"/>
              </a:rPr>
              <a:t>Aburto</a:t>
            </a:r>
            <a:r>
              <a:rPr lang="en-US" sz="900" spc="20" dirty="0">
                <a:solidFill>
                  <a:srgbClr val="333333"/>
                </a:solidFill>
                <a:effectLst/>
                <a:latin typeface="Times New Roman" panose="02020603050405020304" pitchFamily="18" charset="0"/>
                <a:ea typeface="DengXian" panose="02010600030101010101" pitchFamily="2" charset="-122"/>
                <a:cs typeface="Times New Roman" panose="02020603050405020304" pitchFamily="18" charset="0"/>
              </a:rPr>
              <a:t> L., Weber R. (2007) A Sequential Hybrid Forecasting System for Demand Prediction. In: </a:t>
            </a:r>
            <a:r>
              <a:rPr lang="en-US" sz="900" spc="20" dirty="0" err="1">
                <a:solidFill>
                  <a:srgbClr val="333333"/>
                </a:solidFill>
                <a:effectLst/>
                <a:latin typeface="Times New Roman" panose="02020603050405020304" pitchFamily="18" charset="0"/>
                <a:ea typeface="DengXian" panose="02010600030101010101" pitchFamily="2" charset="-122"/>
                <a:cs typeface="Times New Roman" panose="02020603050405020304" pitchFamily="18" charset="0"/>
              </a:rPr>
              <a:t>Perner</a:t>
            </a:r>
            <a:r>
              <a:rPr lang="en-US" sz="900" spc="20" dirty="0">
                <a:solidFill>
                  <a:srgbClr val="333333"/>
                </a:solidFill>
                <a:effectLst/>
                <a:latin typeface="Times New Roman" panose="02020603050405020304" pitchFamily="18" charset="0"/>
                <a:ea typeface="DengXian" panose="02010600030101010101" pitchFamily="2" charset="-122"/>
                <a:cs typeface="Times New Roman" panose="02020603050405020304" pitchFamily="18" charset="0"/>
              </a:rPr>
              <a:t> P. (eds) Machine Learning and Data Mining in Pattern Recognition. MLDM 2007. Lecture Notes in Computer Science, vol 4571. Springer, Berlin, Heidelberg. </a:t>
            </a:r>
            <a:r>
              <a:rPr lang="en-US" sz="900" u="sng" spc="20" dirty="0">
                <a:solidFill>
                  <a:srgbClr val="0563C1"/>
                </a:solidFill>
                <a:effectLst/>
                <a:latin typeface="Times New Roman" panose="02020603050405020304" pitchFamily="18" charset="0"/>
                <a:ea typeface="DengXian" panose="02010600030101010101" pitchFamily="2" charset="-122"/>
                <a:cs typeface="Times New Roman" panose="02020603050405020304" pitchFamily="18" charset="0"/>
                <a:hlinkClick r:id="rId2"/>
              </a:rPr>
              <a:t>https://doi.org/10.1007/978-3-540-73499-4_39</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900" spc="20" dirty="0">
                <a:solidFill>
                  <a:srgbClr val="333333"/>
                </a:solidFill>
                <a:effectLst/>
                <a:latin typeface="Times New Roman" panose="02020603050405020304" pitchFamily="18" charset="0"/>
                <a:ea typeface="DengXian" panose="02010600030101010101" pitchFamily="2" charset="-122"/>
                <a:cs typeface="Times New Roman" panose="02020603050405020304" pitchFamily="18" charset="0"/>
              </a:rPr>
              <a:t>[25]</a:t>
            </a:r>
            <a:r>
              <a:rPr lang="en-US" sz="900" dirty="0">
                <a:solidFill>
                  <a:srgbClr val="2E414F"/>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sz="900" dirty="0" err="1">
                <a:solidFill>
                  <a:srgbClr val="2E414F"/>
                </a:solidFill>
                <a:effectLst/>
                <a:latin typeface="Times New Roman" panose="02020603050405020304" pitchFamily="18" charset="0"/>
                <a:ea typeface="DengXian" panose="02010600030101010101" pitchFamily="2" charset="-122"/>
                <a:cs typeface="Times New Roman" panose="02020603050405020304" pitchFamily="18" charset="0"/>
              </a:rPr>
              <a:t>Abolghasemi</a:t>
            </a:r>
            <a:r>
              <a:rPr lang="en-US" sz="900" dirty="0">
                <a:solidFill>
                  <a:srgbClr val="2E414F"/>
                </a:solidFill>
                <a:effectLst/>
                <a:latin typeface="Times New Roman" panose="02020603050405020304" pitchFamily="18" charset="0"/>
                <a:ea typeface="DengXian" panose="02010600030101010101" pitchFamily="2" charset="-122"/>
                <a:cs typeface="Times New Roman" panose="02020603050405020304" pitchFamily="18" charset="0"/>
              </a:rPr>
              <a:t>, M. et al. “Demand forecasting in supply chain: The impact of demand volatility in the presence of promotion.” </a:t>
            </a:r>
            <a:r>
              <a:rPr lang="en-US" sz="900" i="1" dirty="0" err="1">
                <a:solidFill>
                  <a:srgbClr val="2E414F"/>
                </a:solidFill>
                <a:effectLst/>
                <a:latin typeface="Times New Roman" panose="02020603050405020304" pitchFamily="18" charset="0"/>
                <a:ea typeface="DengXian" panose="02010600030101010101" pitchFamily="2" charset="-122"/>
                <a:cs typeface="Times New Roman" panose="02020603050405020304" pitchFamily="18" charset="0"/>
              </a:rPr>
              <a:t>Comput</a:t>
            </a:r>
            <a:r>
              <a:rPr lang="en-US" sz="900" i="1" dirty="0">
                <a:solidFill>
                  <a:srgbClr val="2E414F"/>
                </a:solidFill>
                <a:effectLst/>
                <a:latin typeface="Times New Roman" panose="02020603050405020304" pitchFamily="18" charset="0"/>
                <a:ea typeface="DengXian" panose="02010600030101010101" pitchFamily="2" charset="-122"/>
                <a:cs typeface="Times New Roman" panose="02020603050405020304" pitchFamily="18" charset="0"/>
              </a:rPr>
              <a:t>. Ind. Eng.</a:t>
            </a:r>
            <a:r>
              <a:rPr lang="en-US" sz="900" dirty="0">
                <a:solidFill>
                  <a:srgbClr val="2E414F"/>
                </a:solidFill>
                <a:effectLst/>
                <a:latin typeface="Times New Roman" panose="02020603050405020304" pitchFamily="18" charset="0"/>
                <a:ea typeface="DengXian" panose="02010600030101010101" pitchFamily="2" charset="-122"/>
                <a:cs typeface="Times New Roman" panose="02020603050405020304" pitchFamily="18" charset="0"/>
              </a:rPr>
              <a:t> 142 (2020): 106380.</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900" spc="20" dirty="0">
                <a:solidFill>
                  <a:srgbClr val="333333"/>
                </a:solidFill>
                <a:effectLst/>
                <a:latin typeface="Times New Roman" panose="02020603050405020304" pitchFamily="18" charset="0"/>
                <a:ea typeface="DengXian" panose="02010600030101010101" pitchFamily="2" charset="-122"/>
                <a:cs typeface="Times New Roman" panose="02020603050405020304" pitchFamily="18" charset="0"/>
              </a:rPr>
              <a:t>[26]</a:t>
            </a:r>
            <a:r>
              <a:rPr lang="en-US" sz="900" dirty="0">
                <a:solidFill>
                  <a:srgbClr val="2E414F"/>
                </a:solidFill>
                <a:effectLst/>
                <a:latin typeface="Times New Roman" panose="02020603050405020304" pitchFamily="18" charset="0"/>
                <a:ea typeface="DengXian" panose="02010600030101010101" pitchFamily="2" charset="-122"/>
                <a:cs typeface="Times New Roman" panose="02020603050405020304" pitchFamily="18" charset="0"/>
              </a:rPr>
              <a:t> López, C. and A. Ishizaka. “A hybrid FCM-AHP approach to predict impacts of offshore outsourcing location decisions on supply chain resilience.” </a:t>
            </a:r>
            <a:r>
              <a:rPr lang="en-US" sz="900" i="1" dirty="0">
                <a:solidFill>
                  <a:srgbClr val="2E414F"/>
                </a:solidFill>
                <a:effectLst/>
                <a:latin typeface="Times New Roman" panose="02020603050405020304" pitchFamily="18" charset="0"/>
                <a:ea typeface="DengXian" panose="02010600030101010101" pitchFamily="2" charset="-122"/>
                <a:cs typeface="Times New Roman" panose="02020603050405020304" pitchFamily="18" charset="0"/>
              </a:rPr>
              <a:t>Journal of Business Research</a:t>
            </a:r>
            <a:r>
              <a:rPr lang="en-US" sz="900" dirty="0">
                <a:solidFill>
                  <a:srgbClr val="2E414F"/>
                </a:solidFill>
                <a:effectLst/>
                <a:latin typeface="Times New Roman" panose="02020603050405020304" pitchFamily="18" charset="0"/>
                <a:ea typeface="DengXian" panose="02010600030101010101" pitchFamily="2" charset="-122"/>
                <a:cs typeface="Times New Roman" panose="02020603050405020304" pitchFamily="18" charset="0"/>
              </a:rPr>
              <a:t> 103 (2017): 495-507.</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900" spc="20" dirty="0">
                <a:solidFill>
                  <a:srgbClr val="333333"/>
                </a:solidFill>
                <a:effectLst/>
                <a:latin typeface="Times New Roman" panose="02020603050405020304" pitchFamily="18" charset="0"/>
                <a:ea typeface="DengXian" panose="02010600030101010101" pitchFamily="2" charset="-122"/>
                <a:cs typeface="Times New Roman" panose="02020603050405020304" pitchFamily="18" charset="0"/>
              </a:rPr>
              <a:t>[27]</a:t>
            </a:r>
            <a:r>
              <a:rPr lang="en-US" sz="900" dirty="0">
                <a:solidFill>
                  <a:srgbClr val="2E414F"/>
                </a:solidFill>
                <a:effectLst/>
                <a:latin typeface="Times New Roman" panose="02020603050405020304" pitchFamily="18" charset="0"/>
                <a:ea typeface="DengXian" panose="02010600030101010101" pitchFamily="2" charset="-122"/>
                <a:cs typeface="Times New Roman" panose="02020603050405020304" pitchFamily="18" charset="0"/>
              </a:rPr>
              <a:t> Islam, </a:t>
            </a:r>
            <a:r>
              <a:rPr lang="en-US" sz="900" dirty="0" err="1">
                <a:solidFill>
                  <a:srgbClr val="2E414F"/>
                </a:solidFill>
                <a:effectLst/>
                <a:latin typeface="Times New Roman" panose="02020603050405020304" pitchFamily="18" charset="0"/>
                <a:ea typeface="DengXian" panose="02010600030101010101" pitchFamily="2" charset="-122"/>
                <a:cs typeface="Times New Roman" panose="02020603050405020304" pitchFamily="18" charset="0"/>
              </a:rPr>
              <a:t>Samiul</a:t>
            </a:r>
            <a:r>
              <a:rPr lang="en-US" sz="900" dirty="0">
                <a:solidFill>
                  <a:srgbClr val="2E414F"/>
                </a:solidFill>
                <a:effectLst/>
                <a:latin typeface="Times New Roman" panose="02020603050405020304" pitchFamily="18" charset="0"/>
                <a:ea typeface="DengXian" panose="02010600030101010101" pitchFamily="2" charset="-122"/>
                <a:cs typeface="Times New Roman" panose="02020603050405020304" pitchFamily="18" charset="0"/>
              </a:rPr>
              <a:t> and S. Amin. “Prediction of probable backorder scenarios in the supply chain using Distributed Random Forest and Gradient Boosting Machine learning techniques.” </a:t>
            </a:r>
            <a:r>
              <a:rPr lang="en-US" sz="900" i="1" dirty="0">
                <a:solidFill>
                  <a:srgbClr val="2E414F"/>
                </a:solidFill>
                <a:effectLst/>
                <a:latin typeface="Times New Roman" panose="02020603050405020304" pitchFamily="18" charset="0"/>
                <a:ea typeface="DengXian" panose="02010600030101010101" pitchFamily="2" charset="-122"/>
                <a:cs typeface="Times New Roman" panose="02020603050405020304" pitchFamily="18" charset="0"/>
              </a:rPr>
              <a:t>Journal of Big Data</a:t>
            </a:r>
            <a:r>
              <a:rPr lang="en-US" sz="900" dirty="0">
                <a:solidFill>
                  <a:srgbClr val="2E414F"/>
                </a:solidFill>
                <a:effectLst/>
                <a:latin typeface="Times New Roman" panose="02020603050405020304" pitchFamily="18" charset="0"/>
                <a:ea typeface="DengXian" panose="02010600030101010101" pitchFamily="2" charset="-122"/>
                <a:cs typeface="Times New Roman" panose="02020603050405020304" pitchFamily="18" charset="0"/>
              </a:rPr>
              <a:t> 7 (2020): 1-22.</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900" spc="20" dirty="0">
                <a:solidFill>
                  <a:srgbClr val="333333"/>
                </a:solidFill>
                <a:effectLst/>
                <a:latin typeface="Times New Roman" panose="02020603050405020304" pitchFamily="18" charset="0"/>
                <a:ea typeface="DengXian" panose="02010600030101010101" pitchFamily="2" charset="-122"/>
                <a:cs typeface="Times New Roman" panose="02020603050405020304" pitchFamily="18" charset="0"/>
              </a:rPr>
              <a:t>[27]</a:t>
            </a:r>
            <a:r>
              <a:rPr lang="en-US" sz="900" dirty="0">
                <a:solidFill>
                  <a:srgbClr val="2E414F"/>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sz="900" dirty="0" err="1">
                <a:solidFill>
                  <a:srgbClr val="2E414F"/>
                </a:solidFill>
                <a:effectLst/>
                <a:latin typeface="Times New Roman" panose="02020603050405020304" pitchFamily="18" charset="0"/>
                <a:ea typeface="DengXian" panose="02010600030101010101" pitchFamily="2" charset="-122"/>
                <a:cs typeface="Times New Roman" panose="02020603050405020304" pitchFamily="18" charset="0"/>
              </a:rPr>
              <a:t>Syahrir</a:t>
            </a:r>
            <a:r>
              <a:rPr lang="en-US" sz="900" dirty="0">
                <a:solidFill>
                  <a:srgbClr val="2E414F"/>
                </a:solidFill>
                <a:effectLst/>
                <a:latin typeface="Times New Roman" panose="02020603050405020304" pitchFamily="18" charset="0"/>
                <a:ea typeface="DengXian" panose="02010600030101010101" pitchFamily="2" charset="-122"/>
                <a:cs typeface="Times New Roman" panose="02020603050405020304" pitchFamily="18" charset="0"/>
              </a:rPr>
              <a:t>, I. et al. “Healthcare and Disaster Supply Chain: Literature Review and Future Research.” </a:t>
            </a:r>
            <a:r>
              <a:rPr lang="en-US" sz="900" i="1" dirty="0">
                <a:solidFill>
                  <a:srgbClr val="2E414F"/>
                </a:solidFill>
                <a:effectLst/>
                <a:latin typeface="Times New Roman" panose="02020603050405020304" pitchFamily="18" charset="0"/>
                <a:ea typeface="DengXian" panose="02010600030101010101" pitchFamily="2" charset="-122"/>
                <a:cs typeface="Times New Roman" panose="02020603050405020304" pitchFamily="18" charset="0"/>
              </a:rPr>
              <a:t>Procedia Manufacturing</a:t>
            </a:r>
            <a:r>
              <a:rPr lang="en-US" sz="900" dirty="0">
                <a:solidFill>
                  <a:srgbClr val="2E414F"/>
                </a:solidFill>
                <a:effectLst/>
                <a:latin typeface="Times New Roman" panose="02020603050405020304" pitchFamily="18" charset="0"/>
                <a:ea typeface="DengXian" panose="02010600030101010101" pitchFamily="2" charset="-122"/>
                <a:cs typeface="Times New Roman" panose="02020603050405020304" pitchFamily="18" charset="0"/>
              </a:rPr>
              <a:t> 4 (2015): 2-9.</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900" dirty="0">
                <a:solidFill>
                  <a:srgbClr val="2E414F"/>
                </a:solidFill>
                <a:effectLst/>
                <a:latin typeface="Times New Roman" panose="02020603050405020304" pitchFamily="18" charset="0"/>
                <a:ea typeface="DengXian" panose="02010600030101010101" pitchFamily="2" charset="-122"/>
                <a:cs typeface="Times New Roman" panose="02020603050405020304" pitchFamily="18" charset="0"/>
              </a:rPr>
              <a:t>[28] </a:t>
            </a:r>
            <a:r>
              <a:rPr lang="en-US" sz="900" dirty="0" err="1">
                <a:solidFill>
                  <a:srgbClr val="2E414F"/>
                </a:solidFill>
                <a:effectLst/>
                <a:latin typeface="Times New Roman" panose="02020603050405020304" pitchFamily="18" charset="0"/>
                <a:ea typeface="DengXian" panose="02010600030101010101" pitchFamily="2" charset="-122"/>
                <a:cs typeface="Times New Roman" panose="02020603050405020304" pitchFamily="18" charset="0"/>
              </a:rPr>
              <a:t>Brintrup</a:t>
            </a:r>
            <a:r>
              <a:rPr lang="en-US" sz="900" dirty="0">
                <a:solidFill>
                  <a:srgbClr val="2E414F"/>
                </a:solidFill>
                <a:effectLst/>
                <a:latin typeface="Times New Roman" panose="02020603050405020304" pitchFamily="18" charset="0"/>
                <a:ea typeface="DengXian" panose="02010600030101010101" pitchFamily="2" charset="-122"/>
                <a:cs typeface="Times New Roman" panose="02020603050405020304" pitchFamily="18" charset="0"/>
              </a:rPr>
              <a:t>, A. et al. “Supply chain data analytics for predicting supplier disruptions: a case study in complex asset manufacturing.” </a:t>
            </a:r>
            <a:r>
              <a:rPr lang="en-US" sz="900" i="1" dirty="0">
                <a:solidFill>
                  <a:srgbClr val="2E414F"/>
                </a:solidFill>
                <a:effectLst/>
                <a:latin typeface="Times New Roman" panose="02020603050405020304" pitchFamily="18" charset="0"/>
                <a:ea typeface="DengXian" panose="02010600030101010101" pitchFamily="2" charset="-122"/>
                <a:cs typeface="Times New Roman" panose="02020603050405020304" pitchFamily="18" charset="0"/>
              </a:rPr>
              <a:t>International Journal of Production Research</a:t>
            </a:r>
            <a:r>
              <a:rPr lang="en-US" sz="900" dirty="0">
                <a:solidFill>
                  <a:srgbClr val="2E414F"/>
                </a:solidFill>
                <a:effectLst/>
                <a:latin typeface="Times New Roman" panose="02020603050405020304" pitchFamily="18" charset="0"/>
                <a:ea typeface="DengXian" panose="02010600030101010101" pitchFamily="2" charset="-122"/>
                <a:cs typeface="Times New Roman" panose="02020603050405020304" pitchFamily="18" charset="0"/>
              </a:rPr>
              <a:t> 58 (2020): 3330 - 3341.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900" dirty="0">
                <a:solidFill>
                  <a:srgbClr val="333333"/>
                </a:solidFill>
                <a:effectLst/>
                <a:latin typeface="Times New Roman" panose="02020603050405020304" pitchFamily="18" charset="0"/>
                <a:ea typeface="DengXian" panose="02010600030101010101" pitchFamily="2" charset="-122"/>
                <a:cs typeface="Times New Roman" panose="02020603050405020304" pitchFamily="18" charset="0"/>
              </a:rPr>
              <a:t>[29] </a:t>
            </a:r>
            <a:r>
              <a:rPr lang="en-US" sz="900" dirty="0" err="1">
                <a:solidFill>
                  <a:srgbClr val="2E414F"/>
                </a:solidFill>
                <a:effectLst/>
                <a:latin typeface="Times New Roman" panose="02020603050405020304" pitchFamily="18" charset="0"/>
                <a:ea typeface="DengXian" panose="02010600030101010101" pitchFamily="2" charset="-122"/>
                <a:cs typeface="Times New Roman" panose="02020603050405020304" pitchFamily="18" charset="0"/>
              </a:rPr>
              <a:t>Baryannis</a:t>
            </a:r>
            <a:r>
              <a:rPr lang="en-US" sz="900" dirty="0">
                <a:solidFill>
                  <a:srgbClr val="2E414F"/>
                </a:solidFill>
                <a:effectLst/>
                <a:latin typeface="Times New Roman" panose="02020603050405020304" pitchFamily="18" charset="0"/>
                <a:ea typeface="DengXian" panose="02010600030101010101" pitchFamily="2" charset="-122"/>
                <a:cs typeface="Times New Roman" panose="02020603050405020304" pitchFamily="18" charset="0"/>
              </a:rPr>
              <a:t>, George et al. “Supply chain risk management and artificial intelligence: state of the art and future research directions.” </a:t>
            </a:r>
            <a:r>
              <a:rPr lang="en-US" sz="900" i="1" dirty="0">
                <a:solidFill>
                  <a:srgbClr val="2E414F"/>
                </a:solidFill>
                <a:effectLst/>
                <a:latin typeface="Times New Roman" panose="02020603050405020304" pitchFamily="18" charset="0"/>
                <a:ea typeface="DengXian" panose="02010600030101010101" pitchFamily="2" charset="-122"/>
                <a:cs typeface="Times New Roman" panose="02020603050405020304" pitchFamily="18" charset="0"/>
              </a:rPr>
              <a:t>International Journal of Production Research</a:t>
            </a:r>
            <a:r>
              <a:rPr lang="en-US" sz="900" dirty="0">
                <a:solidFill>
                  <a:srgbClr val="2E414F"/>
                </a:solidFill>
                <a:effectLst/>
                <a:latin typeface="Times New Roman" panose="02020603050405020304" pitchFamily="18" charset="0"/>
                <a:ea typeface="DengXian" panose="02010600030101010101" pitchFamily="2" charset="-122"/>
                <a:cs typeface="Times New Roman" panose="02020603050405020304" pitchFamily="18" charset="0"/>
              </a:rPr>
              <a:t> 57 (2019): 2179 - 2202.</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900" dirty="0">
                <a:solidFill>
                  <a:srgbClr val="2E414F"/>
                </a:solidFill>
                <a:effectLst/>
                <a:latin typeface="Times New Roman" panose="02020603050405020304" pitchFamily="18" charset="0"/>
                <a:ea typeface="DengXian" panose="02010600030101010101" pitchFamily="2" charset="-122"/>
                <a:cs typeface="Times New Roman" panose="02020603050405020304" pitchFamily="18" charset="0"/>
              </a:rPr>
              <a:t> </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900" dirty="0">
                <a:effectLst/>
                <a:latin typeface="Calibri" panose="020F0502020204030204" pitchFamily="34" charset="0"/>
                <a:ea typeface="DengXian" panose="02010600030101010101" pitchFamily="2" charset="-122"/>
                <a:cs typeface="Times New Roman" panose="02020603050405020304" pitchFamily="18" charset="0"/>
              </a:rPr>
              <a:t> </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7" name="TextBox 6">
            <a:extLst>
              <a:ext uri="{FF2B5EF4-FFF2-40B4-BE49-F238E27FC236}">
                <a16:creationId xmlns:a16="http://schemas.microsoft.com/office/drawing/2014/main" id="{92988382-66B0-4348-B037-69BBAF4255B4}"/>
              </a:ext>
            </a:extLst>
          </p:cNvPr>
          <p:cNvSpPr txBox="1"/>
          <p:nvPr/>
        </p:nvSpPr>
        <p:spPr>
          <a:xfrm>
            <a:off x="1097280" y="1407927"/>
            <a:ext cx="9997440" cy="461665"/>
          </a:xfrm>
          <a:prstGeom prst="rect">
            <a:avLst/>
          </a:prstGeom>
          <a:noFill/>
        </p:spPr>
        <p:txBody>
          <a:bodyPr wrap="square">
            <a:spAutoFit/>
          </a:bodyPr>
          <a:lstStyle/>
          <a:p>
            <a:pPr algn="ctr"/>
            <a:r>
              <a:rPr kumimoji="0" lang="en-US" sz="2400" b="1" i="0" u="none" strike="noStrike" kern="1200" cap="none" spc="-50" normalizeH="0" baseline="0" noProof="0" dirty="0">
                <a:ln>
                  <a:noFill/>
                </a:ln>
                <a:solidFill>
                  <a:srgbClr val="000000">
                    <a:lumMod val="75000"/>
                    <a:lumOff val="25000"/>
                  </a:srgbClr>
                </a:solidFill>
                <a:effectLst/>
                <a:uLnTx/>
                <a:uFillTx/>
                <a:latin typeface="Times New Roman" panose="02020603050405020304" pitchFamily="18" charset="0"/>
                <a:ea typeface="+mj-ea"/>
                <a:cs typeface="Times New Roman" panose="02020603050405020304" pitchFamily="18" charset="0"/>
              </a:rPr>
              <a:t>Reference</a:t>
            </a:r>
            <a:endParaRPr lang="en-US" sz="2400" dirty="0"/>
          </a:p>
        </p:txBody>
      </p:sp>
    </p:spTree>
    <p:extLst>
      <p:ext uri="{BB962C8B-B14F-4D97-AF65-F5344CB8AC3E}">
        <p14:creationId xmlns:p14="http://schemas.microsoft.com/office/powerpoint/2010/main" val="852594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1097280" y="410428"/>
            <a:ext cx="10058400" cy="1450757"/>
          </a:xfrm>
        </p:spPr>
        <p:txBody>
          <a:bodyPr anchor="b">
            <a:normAutofit/>
          </a:bodyPr>
          <a:lstStyle/>
          <a:p>
            <a:pPr marL="457200" lvl="1" algn="ctr">
              <a:lnSpc>
                <a:spcPct val="90000"/>
              </a:lnSpc>
            </a:pPr>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Abstract</a:t>
            </a:r>
            <a:endParaRPr lang="en-US" sz="2400" b="1" dirty="0">
              <a:solidFill>
                <a:schemeClr val="tx1">
                  <a:lumMod val="75000"/>
                  <a:lumOff val="25000"/>
                </a:schemeClr>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A1B04DF-2FB4-4478-B110-A0DE45E302A2}"/>
              </a:ext>
            </a:extLst>
          </p:cNvPr>
          <p:cNvSpPr txBox="1"/>
          <p:nvPr/>
        </p:nvSpPr>
        <p:spPr>
          <a:xfrm>
            <a:off x="1036320" y="1968982"/>
            <a:ext cx="9955034" cy="4150367"/>
          </a:xfrm>
          <a:prstGeom prst="rect">
            <a:avLst/>
          </a:prstGeom>
          <a:noFill/>
        </p:spPr>
        <p:txBody>
          <a:bodyPr wrap="square">
            <a:spAutoFit/>
          </a:bodyPr>
          <a:lstStyle/>
          <a:p>
            <a:pPr>
              <a:lnSpc>
                <a:spcPct val="150000"/>
              </a:lnSpc>
            </a:pPr>
            <a:r>
              <a:rPr kumimoji="0" lang="en-US" sz="1600" b="1" i="0" u="none" strike="noStrike" kern="0" cap="none" spc="0" normalizeH="0" baseline="0" noProof="0" dirty="0">
                <a:ln>
                  <a:noFill/>
                </a:ln>
                <a:solidFill>
                  <a:srgbClr val="000000"/>
                </a:solidFill>
                <a:effectLst/>
                <a:uLnTx/>
                <a:uFillTx/>
                <a:latin typeface="Times New Roman" panose="02020603050405020304" pitchFamily="18" charset="0"/>
                <a:ea typeface="DengXian" panose="02010600030101010101" pitchFamily="2" charset="-122"/>
                <a:cs typeface="Times New Roman" panose="02020603050405020304" pitchFamily="18" charset="0"/>
              </a:rPr>
              <a:t> </a:t>
            </a:r>
            <a:r>
              <a:rPr lang="en-US" sz="1600" kern="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Accurate </a:t>
            </a: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DengXian" panose="02010600030101010101" pitchFamily="2" charset="-122"/>
                <a:cs typeface="Times New Roman" panose="02020603050405020304" pitchFamily="18" charset="0"/>
              </a:rPr>
              <a:t>demand forecasting is always critical to supply chain management. However, many uncertain factors</a:t>
            </a:r>
          </a:p>
          <a:p>
            <a:pPr>
              <a:lnSpc>
                <a:spcPct val="150000"/>
              </a:lnSpc>
            </a:pP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DengXian" panose="02010600030101010101" pitchFamily="2" charset="-122"/>
                <a:cs typeface="Times New Roman" panose="02020603050405020304" pitchFamily="18" charset="0"/>
              </a:rPr>
              <a:t>in the market make this issue a huge challenge. Especially during the current COVID-19 outbreak, the</a:t>
            </a:r>
          </a:p>
          <a:p>
            <a:pPr>
              <a:lnSpc>
                <a:spcPct val="150000"/>
              </a:lnSpc>
            </a:pP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DengXian" panose="02010600030101010101" pitchFamily="2" charset="-122"/>
                <a:cs typeface="Times New Roman" panose="02020603050405020304" pitchFamily="18" charset="0"/>
              </a:rPr>
              <a:t>shortage of certain types of medical consumables has become a global problem. </a:t>
            </a:r>
            <a:r>
              <a:rPr kumimoji="0" lang="en-US" sz="1600" b="1" i="0" u="none" strike="noStrike" kern="0" cap="none" spc="0" normalizeH="0" baseline="0" noProof="0" dirty="0">
                <a:ln>
                  <a:noFill/>
                </a:ln>
                <a:solidFill>
                  <a:srgbClr val="000000"/>
                </a:solidFill>
                <a:effectLst/>
                <a:uLnTx/>
                <a:uFillTx/>
                <a:latin typeface="Times New Roman" panose="02020603050405020304" pitchFamily="18" charset="0"/>
                <a:ea typeface="DengXian" panose="02010600030101010101" pitchFamily="2" charset="-122"/>
                <a:cs typeface="Times New Roman" panose="02020603050405020304" pitchFamily="18" charset="0"/>
              </a:rPr>
              <a:t>The intermittent demand</a:t>
            </a:r>
          </a:p>
          <a:p>
            <a:pPr>
              <a:lnSpc>
                <a:spcPct val="150000"/>
              </a:lnSpc>
            </a:pPr>
            <a:r>
              <a:rPr kumimoji="0" lang="en-US" sz="1600" b="1" i="0" u="none" strike="noStrike" kern="0" cap="none" spc="0" normalizeH="0" baseline="0" noProof="0" dirty="0">
                <a:ln>
                  <a:noFill/>
                </a:ln>
                <a:solidFill>
                  <a:srgbClr val="000000"/>
                </a:solidFill>
                <a:effectLst/>
                <a:uLnTx/>
                <a:uFillTx/>
                <a:latin typeface="Times New Roman" panose="02020603050405020304" pitchFamily="18" charset="0"/>
                <a:ea typeface="DengXian" panose="02010600030101010101" pitchFamily="2" charset="-122"/>
                <a:cs typeface="Times New Roman" panose="02020603050405020304" pitchFamily="18" charset="0"/>
              </a:rPr>
              <a:t>forecast o</a:t>
            </a: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DengXian" panose="02010600030101010101" pitchFamily="2" charset="-122"/>
                <a:cs typeface="Times New Roman" panose="02020603050405020304" pitchFamily="18" charset="0"/>
              </a:rPr>
              <a:t>f medical consumables with a short life cycle brings some new challenges, such as the demand</a:t>
            </a:r>
          </a:p>
          <a:p>
            <a:pPr>
              <a:lnSpc>
                <a:spcPct val="150000"/>
              </a:lnSpc>
            </a:pP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DengXian" panose="02010600030101010101" pitchFamily="2" charset="-122"/>
                <a:cs typeface="Times New Roman" panose="02020603050405020304" pitchFamily="18" charset="0"/>
              </a:rPr>
              <a:t>occurring randomly in many time periods with zero demand. After review, </a:t>
            </a:r>
            <a:r>
              <a:rPr kumimoji="0" lang="en-US" sz="1600" b="1" i="0" u="none" strike="noStrike" kern="0" cap="none" spc="0" normalizeH="0" baseline="0" noProof="0" dirty="0">
                <a:ln>
                  <a:noFill/>
                </a:ln>
                <a:solidFill>
                  <a:srgbClr val="000000"/>
                </a:solidFill>
                <a:effectLst/>
                <a:uLnTx/>
                <a:uFillTx/>
                <a:latin typeface="Times New Roman" panose="02020603050405020304" pitchFamily="18" charset="0"/>
                <a:ea typeface="DengXian" panose="02010600030101010101" pitchFamily="2" charset="-122"/>
                <a:cs typeface="Times New Roman" panose="02020603050405020304" pitchFamily="18" charset="0"/>
              </a:rPr>
              <a:t>a dynamic neural network model </a:t>
            </a:r>
            <a:r>
              <a:rPr lang="en-US" sz="1600" kern="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is found </a:t>
            </a: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DengXian" panose="02010600030101010101" pitchFamily="2" charset="-122"/>
                <a:cs typeface="Times New Roman" panose="02020603050405020304" pitchFamily="18" charset="0"/>
              </a:rPr>
              <a:t>as the main forecasting model. Experimental results [1]show that the proposed forecasting framework is superior to other intermittent demand models.</a:t>
            </a:r>
          </a:p>
          <a:p>
            <a:pPr>
              <a:lnSpc>
                <a:spcPct val="150000"/>
              </a:lnSpc>
            </a:pPr>
            <a:endPar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DengXian" panose="02010600030101010101" pitchFamily="2" charset="-122"/>
              <a:cs typeface="Times New Roman" panose="02020603050405020304" pitchFamily="18" charset="0"/>
            </a:endParaRPr>
          </a:p>
          <a:p>
            <a:pPr>
              <a:lnSpc>
                <a:spcPct val="150000"/>
              </a:lnSpc>
            </a:pPr>
            <a:r>
              <a:rPr kumimoji="0" lang="en-US" sz="1600" b="1" i="0" u="none" strike="noStrike" kern="0" cap="none" spc="0" normalizeH="0" baseline="0" noProof="0" dirty="0">
                <a:ln>
                  <a:noFill/>
                </a:ln>
                <a:solidFill>
                  <a:srgbClr val="000000"/>
                </a:solidFill>
                <a:effectLst/>
                <a:uLnTx/>
                <a:uFillTx/>
                <a:latin typeface="Times New Roman" panose="02020603050405020304" pitchFamily="18" charset="0"/>
                <a:ea typeface="DengXian" panose="02010600030101010101" pitchFamily="2" charset="-122"/>
                <a:cs typeface="Times New Roman" panose="02020603050405020304" pitchFamily="18" charset="0"/>
              </a:rPr>
              <a:t>Keywords:</a:t>
            </a: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DengXian" panose="02010600030101010101" pitchFamily="2" charset="-122"/>
                <a:cs typeface="Times New Roman" panose="02020603050405020304" pitchFamily="18" charset="0"/>
              </a:rPr>
              <a:t> intermittent demand forecasting, medical supply chain, dynamic neural network, optimized model selection</a:t>
            </a:r>
          </a:p>
          <a:p>
            <a:pPr>
              <a:lnSpc>
                <a:spcPct val="150000"/>
              </a:lnSpc>
            </a:pPr>
            <a:endParaRPr lang="en-US" dirty="0"/>
          </a:p>
        </p:txBody>
      </p:sp>
    </p:spTree>
    <p:extLst>
      <p:ext uri="{BB962C8B-B14F-4D97-AF65-F5344CB8AC3E}">
        <p14:creationId xmlns:p14="http://schemas.microsoft.com/office/powerpoint/2010/main" val="1832872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4F6D-52AB-4A3D-AC69-A88470692125}"/>
              </a:ext>
            </a:extLst>
          </p:cNvPr>
          <p:cNvSpPr>
            <a:spLocks noGrp="1"/>
          </p:cNvSpPr>
          <p:nvPr>
            <p:ph type="title"/>
          </p:nvPr>
        </p:nvSpPr>
        <p:spPr>
          <a:xfrm>
            <a:off x="1097280" y="815926"/>
            <a:ext cx="10058400" cy="998806"/>
          </a:xfrm>
        </p:spPr>
        <p:txBody>
          <a:bodyPr>
            <a:normAutofit/>
          </a:bodyPr>
          <a:lstStyle/>
          <a:p>
            <a:pPr algn="ctr"/>
            <a:endParaRPr lang="en-US" sz="40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02977537-2774-46F6-91C1-B83DC75A142A}"/>
              </a:ext>
            </a:extLst>
          </p:cNvPr>
          <p:cNvSpPr>
            <a:spLocks noGrp="1"/>
          </p:cNvSpPr>
          <p:nvPr>
            <p:ph sz="half" idx="1"/>
          </p:nvPr>
        </p:nvSpPr>
        <p:spPr>
          <a:xfrm>
            <a:off x="801858" y="2120900"/>
            <a:ext cx="10888394" cy="3748193"/>
          </a:xfrm>
        </p:spPr>
        <p:txBody>
          <a:bodyPr>
            <a:normAutofit/>
          </a:bodyPr>
          <a:lstStyle/>
          <a:p>
            <a:pPr>
              <a:lnSpc>
                <a:spcPct val="170000"/>
              </a:lnSpc>
            </a:pPr>
            <a:r>
              <a:rPr lang="en-US" dirty="0">
                <a:latin typeface="Times New Roman" panose="02020603050405020304" pitchFamily="18" charset="0"/>
                <a:cs typeface="Times New Roman" panose="02020603050405020304" pitchFamily="18" charset="0"/>
              </a:rPr>
              <a:t>                                        Thank you ! </a:t>
            </a:r>
          </a:p>
          <a:p>
            <a:pPr>
              <a:lnSpc>
                <a:spcPct val="170000"/>
              </a:lnSpc>
            </a:pPr>
            <a:r>
              <a:rPr lang="en-US" dirty="0">
                <a:latin typeface="Times New Roman" panose="02020603050405020304" pitchFamily="18" charset="0"/>
                <a:cs typeface="Times New Roman" panose="02020603050405020304" pitchFamily="18" charset="0"/>
              </a:rPr>
              <a:t>Q &amp; A </a:t>
            </a:r>
          </a:p>
        </p:txBody>
      </p:sp>
      <p:pic>
        <p:nvPicPr>
          <p:cNvPr id="3" name="Picture 2">
            <a:extLst>
              <a:ext uri="{FF2B5EF4-FFF2-40B4-BE49-F238E27FC236}">
                <a16:creationId xmlns:a16="http://schemas.microsoft.com/office/drawing/2014/main" id="{655EC5DA-D878-4975-B52D-55E2D2BD9AD3}"/>
              </a:ext>
            </a:extLst>
          </p:cNvPr>
          <p:cNvPicPr>
            <a:picLocks noChangeAspect="1"/>
          </p:cNvPicPr>
          <p:nvPr/>
        </p:nvPicPr>
        <p:blipFill>
          <a:blip r:embed="rId2"/>
          <a:stretch>
            <a:fillRect/>
          </a:stretch>
        </p:blipFill>
        <p:spPr>
          <a:xfrm>
            <a:off x="95250" y="0"/>
            <a:ext cx="12001500" cy="6858000"/>
          </a:xfrm>
          <a:prstGeom prst="rect">
            <a:avLst/>
          </a:prstGeom>
        </p:spPr>
      </p:pic>
    </p:spTree>
    <p:extLst>
      <p:ext uri="{BB962C8B-B14F-4D97-AF65-F5344CB8AC3E}">
        <p14:creationId xmlns:p14="http://schemas.microsoft.com/office/powerpoint/2010/main" val="1283086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1097280" y="286603"/>
            <a:ext cx="10058400" cy="1450757"/>
          </a:xfrm>
        </p:spPr>
        <p:txBody>
          <a:bodyPr anchor="b">
            <a:normAutofit/>
          </a:bodyPr>
          <a:lstStyle/>
          <a:p>
            <a:pPr marL="457200" lvl="1" algn="ctr">
              <a:lnSpc>
                <a:spcPct val="90000"/>
              </a:lnSpc>
            </a:pPr>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Definition of I</a:t>
            </a:r>
            <a:r>
              <a:rPr lang="en-US" sz="2400" b="1" dirty="0">
                <a:solidFill>
                  <a:schemeClr val="tx1">
                    <a:lumMod val="75000"/>
                    <a:lumOff val="25000"/>
                  </a:schemeClr>
                </a:solidFill>
                <a:effectLst/>
                <a:latin typeface="Times New Roman" panose="02020603050405020304" pitchFamily="18" charset="0"/>
                <a:cs typeface="Times New Roman" panose="02020603050405020304" pitchFamily="18" charset="0"/>
              </a:rPr>
              <a:t>ntermittent Demand Forecasting</a:t>
            </a:r>
            <a:r>
              <a:rPr lang="en-US" sz="2400" b="1" dirty="0">
                <a:solidFill>
                  <a:schemeClr val="tx1">
                    <a:lumMod val="75000"/>
                    <a:lumOff val="25000"/>
                  </a:schemeClr>
                </a:solidFill>
                <a:effectLst/>
              </a:rPr>
              <a:t> </a:t>
            </a:r>
          </a:p>
        </p:txBody>
      </p:sp>
      <p:sp>
        <p:nvSpPr>
          <p:cNvPr id="6" name="TextBox 5">
            <a:extLst>
              <a:ext uri="{FF2B5EF4-FFF2-40B4-BE49-F238E27FC236}">
                <a16:creationId xmlns:a16="http://schemas.microsoft.com/office/drawing/2014/main" id="{DA1B04DF-2FB4-4478-B110-A0DE45E302A2}"/>
              </a:ext>
            </a:extLst>
          </p:cNvPr>
          <p:cNvSpPr txBox="1"/>
          <p:nvPr/>
        </p:nvSpPr>
        <p:spPr>
          <a:xfrm>
            <a:off x="1294726" y="2112020"/>
            <a:ext cx="10287178" cy="6375591"/>
          </a:xfrm>
          <a:prstGeom prst="rect">
            <a:avLst/>
          </a:prstGeom>
          <a:noFill/>
        </p:spPr>
        <p:txBody>
          <a:bodyPr wrap="square">
            <a:spAutoFit/>
          </a:bodyPr>
          <a:lstStyle/>
          <a:p>
            <a:pPr>
              <a:lnSpc>
                <a:spcPct val="150000"/>
              </a:lnSpc>
            </a:pPr>
            <a:r>
              <a:rPr kumimoji="0" lang="en-US" sz="1600" b="1" i="0" u="none" strike="noStrike" kern="0" cap="none" spc="0" normalizeH="0" baseline="0" noProof="0" dirty="0">
                <a:ln>
                  <a:noFill/>
                </a:ln>
                <a:solidFill>
                  <a:srgbClr val="000000"/>
                </a:solidFill>
                <a:effectLst/>
                <a:uLnTx/>
                <a:uFillTx/>
                <a:latin typeface="Times New Roman" panose="02020603050405020304" pitchFamily="18" charset="0"/>
                <a:ea typeface="DengXian" panose="02010600030101010101" pitchFamily="2" charset="-122"/>
                <a:cs typeface="Times New Roman" panose="02020603050405020304" pitchFamily="18" charset="0"/>
              </a:rPr>
              <a:t> </a:t>
            </a:r>
            <a:br>
              <a:rPr kumimoji="0" lang="en-US"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DengXian" panose="02010600030101010101" pitchFamily="2" charset="-122"/>
                <a:cs typeface="Times New Roman" panose="02020603050405020304" pitchFamily="18" charset="0"/>
              </a:rPr>
            </a:b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DengXian" panose="02010600030101010101" pitchFamily="2" charset="-122"/>
                <a:cs typeface="Times New Roman" panose="02020603050405020304" pitchFamily="18" charset="0"/>
              </a:rPr>
              <a:t>Intermittent demand or ID (also known as sporadic demand) comes about when a product experiences several periods of zero demand. Often in these situations, when demand occurs it is small, and sometimes highly variable in size. [4]</a:t>
            </a:r>
          </a:p>
          <a:p>
            <a:pPr>
              <a:lnSpc>
                <a:spcPct val="150000"/>
              </a:lnSpc>
            </a:pPr>
            <a:endParaRPr lang="en-US" sz="1600" b="0" i="0" dirty="0">
              <a:solidFill>
                <a:srgbClr val="242021"/>
              </a:solidFill>
              <a:effectLst/>
              <a:latin typeface="TimesNewRomanPSMT"/>
            </a:endParaRPr>
          </a:p>
          <a:p>
            <a:pPr>
              <a:lnSpc>
                <a:spcPct val="150000"/>
              </a:lnSpc>
            </a:pPr>
            <a:r>
              <a:rPr lang="en-US" sz="1600" b="0" i="0" dirty="0">
                <a:solidFill>
                  <a:srgbClr val="242021"/>
                </a:solidFill>
                <a:effectLst/>
                <a:latin typeface="TimesNewRomanPSMT"/>
              </a:rPr>
              <a:t>The main characteristics of </a:t>
            </a:r>
            <a:r>
              <a:rPr lang="en-US" sz="1600" kern="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t</a:t>
            </a:r>
            <a:r>
              <a:rPr kumimoji="0" lang="en-US" sz="1600" i="0" u="none" strike="noStrike" kern="0" cap="none" spc="0" normalizeH="0" baseline="0" noProof="0" dirty="0">
                <a:ln>
                  <a:noFill/>
                </a:ln>
                <a:solidFill>
                  <a:srgbClr val="000000"/>
                </a:solidFill>
                <a:effectLst/>
                <a:uLnTx/>
                <a:uFillTx/>
                <a:latin typeface="Times New Roman" panose="02020603050405020304" pitchFamily="18" charset="0"/>
                <a:ea typeface="DengXian" panose="02010600030101010101" pitchFamily="2" charset="-122"/>
                <a:cs typeface="Times New Roman" panose="02020603050405020304" pitchFamily="18" charset="0"/>
              </a:rPr>
              <a:t>he intermittent demand forecast of </a:t>
            </a: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DengXian" panose="02010600030101010101" pitchFamily="2" charset="-122"/>
                <a:cs typeface="Times New Roman" panose="02020603050405020304" pitchFamily="18" charset="0"/>
              </a:rPr>
              <a:t>medical consumables:</a:t>
            </a:r>
            <a:r>
              <a:rPr lang="en-US" sz="1600" b="0" i="0" dirty="0">
                <a:solidFill>
                  <a:srgbClr val="242021"/>
                </a:solidFill>
                <a:effectLst/>
                <a:latin typeface="TimesNewRomanPSMT"/>
              </a:rPr>
              <a:t> </a:t>
            </a:r>
          </a:p>
          <a:p>
            <a:pPr>
              <a:lnSpc>
                <a:spcPct val="120000"/>
              </a:lnSpc>
              <a:spcBef>
                <a:spcPts val="0"/>
              </a:spcBef>
              <a:spcAft>
                <a:spcPts val="0"/>
              </a:spcAft>
              <a:buFont typeface="Wingdings" panose="05000000000000000000" pitchFamily="2" charset="2"/>
              <a:buChar char="Ø"/>
            </a:pPr>
            <a:r>
              <a:rPr lang="en-US" sz="1600" dirty="0">
                <a:solidFill>
                  <a:srgbClr val="242021"/>
                </a:solidFill>
                <a:latin typeface="TimesNewRomanPSMT"/>
              </a:rPr>
              <a:t> L</a:t>
            </a:r>
            <a:r>
              <a:rPr lang="en-US" sz="1600" b="0" i="0" dirty="0">
                <a:solidFill>
                  <a:srgbClr val="242021"/>
                </a:solidFill>
                <a:effectLst/>
                <a:latin typeface="TimesNewRomanPSMT"/>
              </a:rPr>
              <a:t>arge proportion of zero daily demands,</a:t>
            </a:r>
          </a:p>
          <a:p>
            <a:pPr>
              <a:lnSpc>
                <a:spcPct val="120000"/>
              </a:lnSpc>
              <a:spcBef>
                <a:spcPts val="0"/>
              </a:spcBef>
              <a:spcAft>
                <a:spcPts val="0"/>
              </a:spcAft>
              <a:buFont typeface="Wingdings" panose="05000000000000000000" pitchFamily="2" charset="2"/>
              <a:buChar char="Ø"/>
            </a:pPr>
            <a:r>
              <a:rPr lang="en-US" sz="1600" b="0" i="0" dirty="0">
                <a:solidFill>
                  <a:srgbClr val="242021"/>
                </a:solidFill>
                <a:effectLst/>
                <a:latin typeface="TimesNewRomanPSMT"/>
              </a:rPr>
              <a:t> </a:t>
            </a:r>
            <a:r>
              <a:rPr lang="en-US" sz="1600" dirty="0">
                <a:solidFill>
                  <a:srgbClr val="242021"/>
                </a:solidFill>
                <a:latin typeface="TimesNewRomanPSMT"/>
              </a:rPr>
              <a:t>A</a:t>
            </a:r>
            <a:r>
              <a:rPr lang="en-US" sz="1600" b="0" i="0" dirty="0">
                <a:solidFill>
                  <a:srgbClr val="242021"/>
                </a:solidFill>
                <a:effectLst/>
                <a:latin typeface="TimesNewRomanPSMT"/>
              </a:rPr>
              <a:t> large number of different products</a:t>
            </a:r>
          </a:p>
          <a:p>
            <a:pPr>
              <a:lnSpc>
                <a:spcPct val="120000"/>
              </a:lnSpc>
              <a:spcBef>
                <a:spcPts val="0"/>
              </a:spcBef>
              <a:spcAft>
                <a:spcPts val="0"/>
              </a:spcAft>
              <a:buFont typeface="Wingdings" panose="05000000000000000000" pitchFamily="2" charset="2"/>
              <a:buChar char="Ø"/>
            </a:pPr>
            <a:r>
              <a:rPr lang="en-US" sz="1600" b="0" i="0" dirty="0">
                <a:solidFill>
                  <a:srgbClr val="242021"/>
                </a:solidFill>
                <a:effectLst/>
                <a:latin typeface="TimesNewRomanPSMT"/>
              </a:rPr>
              <a:t> </a:t>
            </a:r>
            <a:r>
              <a:rPr lang="en-US" sz="1600" dirty="0">
                <a:solidFill>
                  <a:srgbClr val="242021"/>
                </a:solidFill>
                <a:latin typeface="TimesNewRomanPSMT"/>
              </a:rPr>
              <a:t>S</a:t>
            </a:r>
            <a:r>
              <a:rPr lang="en-US" sz="1600" b="0" i="0" dirty="0">
                <a:solidFill>
                  <a:srgbClr val="242021"/>
                </a:solidFill>
                <a:effectLst/>
                <a:latin typeface="TimesNewRomanPSMT"/>
              </a:rPr>
              <a:t>hort life cycle</a:t>
            </a:r>
          </a:p>
          <a:p>
            <a:pPr>
              <a:lnSpc>
                <a:spcPct val="120000"/>
              </a:lnSpc>
              <a:spcBef>
                <a:spcPts val="0"/>
              </a:spcBef>
              <a:spcAft>
                <a:spcPts val="0"/>
              </a:spcAft>
              <a:buFont typeface="Wingdings" panose="05000000000000000000" pitchFamily="2" charset="2"/>
              <a:buChar char="Ø"/>
            </a:pPr>
            <a:r>
              <a:rPr lang="en-US" sz="1600" dirty="0">
                <a:solidFill>
                  <a:srgbClr val="242021"/>
                </a:solidFill>
                <a:latin typeface="TimesNewRomanPSMT"/>
              </a:rPr>
              <a:t> Short sell seasons </a:t>
            </a:r>
            <a:endParaRPr lang="en-US" sz="1600" b="0" i="0" dirty="0">
              <a:solidFill>
                <a:srgbClr val="242021"/>
              </a:solidFill>
              <a:effectLst/>
              <a:latin typeface="TimesNewRomanPSMT"/>
            </a:endParaRPr>
          </a:p>
          <a:p>
            <a:pPr>
              <a:lnSpc>
                <a:spcPct val="120000"/>
              </a:lnSpc>
              <a:spcBef>
                <a:spcPts val="0"/>
              </a:spcBef>
              <a:spcAft>
                <a:spcPts val="0"/>
              </a:spcAft>
              <a:buFont typeface="Wingdings" panose="05000000000000000000" pitchFamily="2" charset="2"/>
              <a:buChar char="Ø"/>
            </a:pPr>
            <a:r>
              <a:rPr lang="en-US" sz="1600" b="0" i="0" dirty="0">
                <a:solidFill>
                  <a:srgbClr val="242021"/>
                </a:solidFill>
                <a:effectLst/>
                <a:latin typeface="TimesNewRomanPSMT"/>
              </a:rPr>
              <a:t> Long replenishment lead time,</a:t>
            </a:r>
          </a:p>
          <a:p>
            <a:pPr marL="0" indent="0">
              <a:lnSpc>
                <a:spcPct val="120000"/>
              </a:lnSpc>
              <a:spcBef>
                <a:spcPts val="0"/>
              </a:spcBef>
              <a:spcAft>
                <a:spcPts val="0"/>
              </a:spcAft>
              <a:buNone/>
            </a:pPr>
            <a:endParaRPr lang="en-US" sz="1600" dirty="0">
              <a:solidFill>
                <a:srgbClr val="242021"/>
              </a:solidFill>
              <a:latin typeface="TimesNewRomanPSMT"/>
            </a:endParaRPr>
          </a:p>
          <a:p>
            <a:pPr marL="0" indent="0">
              <a:lnSpc>
                <a:spcPct val="120000"/>
              </a:lnSpc>
              <a:spcBef>
                <a:spcPts val="0"/>
              </a:spcBef>
              <a:spcAft>
                <a:spcPts val="0"/>
              </a:spcAft>
              <a:buNone/>
            </a:pPr>
            <a:r>
              <a:rPr lang="en-US" sz="1600" b="0" i="0" dirty="0">
                <a:solidFill>
                  <a:srgbClr val="242021"/>
                </a:solidFill>
                <a:effectLst/>
                <a:latin typeface="TimesNewRomanPSMT"/>
              </a:rPr>
              <a:t>Therefore, the intermittent and slow-moving nature of demand makes forecasting particularly difficult.</a:t>
            </a:r>
            <a:r>
              <a:rPr lang="en-US" sz="1600" dirty="0"/>
              <a:t> </a:t>
            </a:r>
            <a:br>
              <a:rPr lang="en-US" sz="1600" dirty="0"/>
            </a:br>
            <a:endParaRPr lang="en-US" sz="1600" kern="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endParaRPr>
          </a:p>
          <a:p>
            <a:pPr>
              <a:lnSpc>
                <a:spcPct val="150000"/>
              </a:lnSpc>
            </a:pPr>
            <a:endParaRPr lang="en-US" sz="1600" kern="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endParaRPr>
          </a:p>
          <a:p>
            <a:pPr>
              <a:lnSpc>
                <a:spcPct val="150000"/>
              </a:lnSpc>
            </a:pPr>
            <a:endParaRPr lang="en-US" sz="1600" kern="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endParaRPr>
          </a:p>
          <a:p>
            <a:pPr>
              <a:lnSpc>
                <a:spcPct val="150000"/>
              </a:lnSpc>
            </a:pPr>
            <a:endParaRPr lang="en-US" sz="1600" kern="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endParaRPr>
          </a:p>
          <a:p>
            <a:pPr>
              <a:lnSpc>
                <a:spcPct val="150000"/>
              </a:lnSpc>
            </a:pPr>
            <a:endParaRPr lang="en-US" sz="1600" kern="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endParaRPr>
          </a:p>
          <a:p>
            <a:pPr>
              <a:lnSpc>
                <a:spcPct val="150000"/>
              </a:lnSpc>
            </a:pPr>
            <a:r>
              <a:rPr lang="en-US" sz="1000" dirty="0"/>
              <a:t>[4] Waller, D.. “Methods for Intermittent Demand Forecasting.” (2015).</a:t>
            </a:r>
          </a:p>
          <a:p>
            <a:pPr>
              <a:lnSpc>
                <a:spcPct val="150000"/>
              </a:lnSpc>
            </a:pPr>
            <a:endParaRPr lang="en-US" dirty="0"/>
          </a:p>
        </p:txBody>
      </p:sp>
    </p:spTree>
    <p:extLst>
      <p:ext uri="{BB962C8B-B14F-4D97-AF65-F5344CB8AC3E}">
        <p14:creationId xmlns:p14="http://schemas.microsoft.com/office/powerpoint/2010/main" val="3256902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4F6D-52AB-4A3D-AC69-A88470692125}"/>
              </a:ext>
            </a:extLst>
          </p:cNvPr>
          <p:cNvSpPr>
            <a:spLocks noGrp="1"/>
          </p:cNvSpPr>
          <p:nvPr>
            <p:ph type="title"/>
          </p:nvPr>
        </p:nvSpPr>
        <p:spPr>
          <a:xfrm>
            <a:off x="1097280" y="864705"/>
            <a:ext cx="10058400" cy="872655"/>
          </a:xfrm>
        </p:spPr>
        <p:txBody>
          <a:bodyPr>
            <a:normAutofit/>
          </a:bodyPr>
          <a:lstStyle/>
          <a:p>
            <a:pPr algn="ctr"/>
            <a:r>
              <a:rPr lang="en-US" sz="2400" b="1" dirty="0">
                <a:solidFill>
                  <a:srgbClr val="242021"/>
                </a:solidFill>
                <a:effectLst/>
                <a:latin typeface="Times New Roman" panose="02020603050405020304" pitchFamily="18" charset="0"/>
                <a:ea typeface="DengXian" panose="02010600030101010101" pitchFamily="2" charset="-122"/>
                <a:cs typeface="Times New Roman" panose="02020603050405020304" pitchFamily="18" charset="0"/>
              </a:rPr>
              <a:t>Classification methodology </a:t>
            </a:r>
            <a:br>
              <a:rPr lang="en-US" sz="2400" dirty="0">
                <a:effectLst/>
                <a:latin typeface="Calibri" panose="020F0502020204030204" pitchFamily="34" charset="0"/>
                <a:ea typeface="DengXian" panose="02010600030101010101" pitchFamily="2" charset="-122"/>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2CECB5A-F6DA-4960-8618-C49C91E6E90C}"/>
              </a:ext>
            </a:extLst>
          </p:cNvPr>
          <p:cNvSpPr txBox="1"/>
          <p:nvPr/>
        </p:nvSpPr>
        <p:spPr>
          <a:xfrm>
            <a:off x="1097280" y="1946846"/>
            <a:ext cx="10551381" cy="3787383"/>
          </a:xfrm>
          <a:prstGeom prst="rect">
            <a:avLst/>
          </a:prstGeom>
          <a:noFill/>
        </p:spPr>
        <p:txBody>
          <a:bodyPr wrap="square">
            <a:spAutoFit/>
          </a:bodyPr>
          <a:lstStyle/>
          <a:p>
            <a:pPr marL="0" marR="0">
              <a:lnSpc>
                <a:spcPct val="150000"/>
              </a:lnSpc>
              <a:spcBef>
                <a:spcPts val="0"/>
              </a:spcBef>
              <a:spcAft>
                <a:spcPts val="0"/>
              </a:spcAft>
            </a:pPr>
            <a:r>
              <a:rPr lang="en-US" sz="18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Papers are obtained</a:t>
            </a:r>
            <a:r>
              <a:rPr lang="en-US"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 </a:t>
            </a:r>
            <a:r>
              <a:rPr lang="en-US" sz="18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through </a:t>
            </a:r>
            <a:r>
              <a:rPr lang="en-US" sz="1800" dirty="0">
                <a:solidFill>
                  <a:srgbClr val="006FBF"/>
                </a:solidFill>
                <a:effectLst/>
                <a:latin typeface="Times New Roman" panose="02020603050405020304" pitchFamily="18" charset="0"/>
                <a:ea typeface="DengXian" panose="02010600030101010101" pitchFamily="2" charset="-122"/>
                <a:cs typeface="Times New Roman" panose="02020603050405020304" pitchFamily="18" charset="0"/>
              </a:rPr>
              <a:t>www.sciencedirect.com </a:t>
            </a:r>
            <a:r>
              <a:rPr lang="en-US" sz="18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with the keyword</a:t>
            </a:r>
            <a:r>
              <a:rPr lang="en-US"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 </a:t>
            </a:r>
            <a:r>
              <a:rPr lang="en-US" sz="18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"Demand forecasting " and "Intermittent demand forecasting", “Supply Chain management” and “medical supply chain management”. Paper in demand forecasting is classified into</a:t>
            </a:r>
            <a:r>
              <a:rPr lang="en-US"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 </a:t>
            </a:r>
            <a:r>
              <a:rPr lang="en-US" sz="18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two types: Demand forecasting (DF) and Intermittent Demand forecasting (IDF) .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285750" marR="0" indent="-285750">
              <a:lnSpc>
                <a:spcPct val="150000"/>
              </a:lnSpc>
              <a:spcBef>
                <a:spcPts val="0"/>
              </a:spcBef>
              <a:spcAft>
                <a:spcPts val="0"/>
              </a:spcAft>
              <a:buFont typeface="Wingdings" panose="05000000000000000000" pitchFamily="2" charset="2"/>
              <a:buChar char="ü"/>
            </a:pPr>
            <a:r>
              <a:rPr lang="en-US" sz="18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DF:  Classification papers in “Demand forecasting “&amp;&amp; “Medical supply chain management”: 11 papers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285750" marR="0" indent="-285750">
              <a:lnSpc>
                <a:spcPct val="150000"/>
              </a:lnSpc>
              <a:spcBef>
                <a:spcPts val="0"/>
              </a:spcBef>
              <a:spcAft>
                <a:spcPts val="0"/>
              </a:spcAft>
              <a:buFont typeface="Wingdings" panose="05000000000000000000" pitchFamily="2" charset="2"/>
              <a:buChar char="ü"/>
            </a:pPr>
            <a:r>
              <a:rPr lang="en-US" sz="18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IDF: Classification papers in “Intermittent Demand forecasting “&amp;&amp; “Medical supply chain management”: 17 papers </a:t>
            </a:r>
          </a:p>
          <a:p>
            <a:pPr marL="285750" marR="0" indent="-285750">
              <a:lnSpc>
                <a:spcPct val="150000"/>
              </a:lnSpc>
              <a:spcBef>
                <a:spcPts val="0"/>
              </a:spcBef>
              <a:spcAft>
                <a:spcPts val="0"/>
              </a:spcAft>
              <a:buFont typeface="Wingdings" panose="05000000000000000000" pitchFamily="2" charset="2"/>
              <a:buChar char="ü"/>
            </a:pP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Date range: 2017-2020</a:t>
            </a:r>
          </a:p>
          <a:p>
            <a:pPr marL="285750" marR="0" indent="-285750">
              <a:lnSpc>
                <a:spcPct val="150000"/>
              </a:lnSpc>
              <a:spcBef>
                <a:spcPts val="0"/>
              </a:spcBef>
              <a:spcAft>
                <a:spcPts val="0"/>
              </a:spcAft>
              <a:buFont typeface="Wingdings" panose="05000000000000000000" pitchFamily="2" charset="2"/>
              <a:buChar char="ü"/>
            </a:pPr>
            <a:r>
              <a:rPr lang="en-US" sz="18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With/Without PDF file</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With PDF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50000"/>
              </a:lnSpc>
              <a:spcBef>
                <a:spcPts val="0"/>
              </a:spcBef>
              <a:spcAft>
                <a:spcPts val="800"/>
              </a:spcAft>
            </a:pPr>
            <a:r>
              <a:rPr lang="en-US" sz="1800" dirty="0">
                <a:solidFill>
                  <a:srgbClr val="242021"/>
                </a:solidFill>
                <a:effectLst/>
                <a:latin typeface="Times New Roman" panose="02020603050405020304" pitchFamily="18" charset="0"/>
                <a:ea typeface="DengXian" panose="02010600030101010101" pitchFamily="2" charset="-122"/>
                <a:cs typeface="Times New Roman" panose="02020603050405020304" pitchFamily="18" charset="0"/>
              </a:rPr>
              <a:t>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9" name="Title 1">
            <a:extLst>
              <a:ext uri="{FF2B5EF4-FFF2-40B4-BE49-F238E27FC236}">
                <a16:creationId xmlns:a16="http://schemas.microsoft.com/office/drawing/2014/main" id="{D8D398FF-85D2-4F87-A4F8-E544CA7BEB63}"/>
              </a:ext>
            </a:extLst>
          </p:cNvPr>
          <p:cNvSpPr txBox="1">
            <a:spLocks/>
          </p:cNvSpPr>
          <p:nvPr/>
        </p:nvSpPr>
        <p:spPr>
          <a:xfrm>
            <a:off x="901048" y="77118"/>
            <a:ext cx="10058400" cy="787587"/>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457200" lvl="1" algn="ctr">
              <a:lnSpc>
                <a:spcPct val="90000"/>
              </a:lnSpc>
            </a:pPr>
            <a:br>
              <a:rPr lang="en-US" sz="2800" b="1" kern="0" dirty="0">
                <a:solidFill>
                  <a:schemeClr val="tx1">
                    <a:lumMod val="75000"/>
                    <a:lumOff val="25000"/>
                  </a:schemeClr>
                </a:solidFill>
                <a:latin typeface="Times New Roman" panose="02020603050405020304" pitchFamily="18" charset="0"/>
                <a:cs typeface="Times New Roman" panose="02020603050405020304" pitchFamily="18" charset="0"/>
              </a:rPr>
            </a:br>
            <a:br>
              <a:rPr lang="en-US" sz="2800" b="1" kern="0" dirty="0">
                <a:solidFill>
                  <a:schemeClr val="tx1">
                    <a:lumMod val="75000"/>
                    <a:lumOff val="25000"/>
                  </a:schemeClr>
                </a:solidFill>
                <a:latin typeface="Times New Roman" panose="02020603050405020304" pitchFamily="18" charset="0"/>
                <a:cs typeface="Times New Roman" panose="02020603050405020304" pitchFamily="18" charset="0"/>
              </a:rPr>
            </a:br>
            <a:endParaRPr lang="en-US" sz="2800" b="1" kern="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9701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91C0F-4127-419D-A51B-48081C98E0EE}"/>
              </a:ext>
            </a:extLst>
          </p:cNvPr>
          <p:cNvSpPr>
            <a:spLocks noGrp="1"/>
          </p:cNvSpPr>
          <p:nvPr>
            <p:ph type="title"/>
          </p:nvPr>
        </p:nvSpPr>
        <p:spPr/>
        <p:txBody>
          <a:bodyPr>
            <a:normAutofit/>
          </a:bodyPr>
          <a:lstStyle/>
          <a:p>
            <a:pPr algn="ctr"/>
            <a:r>
              <a:rPr lang="en-US" sz="2800" b="1" dirty="0">
                <a:solidFill>
                  <a:schemeClr val="tx1">
                    <a:lumMod val="75000"/>
                    <a:lumOff val="25000"/>
                  </a:schemeClr>
                </a:solidFill>
                <a:effectLst/>
                <a:latin typeface="Times New Roman" panose="02020603050405020304" pitchFamily="18" charset="0"/>
                <a:cs typeface="Times New Roman" panose="02020603050405020304" pitchFamily="18" charset="0"/>
              </a:rPr>
              <a:t> </a:t>
            </a:r>
            <a:r>
              <a:rPr lang="en-US" sz="2400" b="1" dirty="0">
                <a:solidFill>
                  <a:schemeClr val="tx1">
                    <a:lumMod val="75000"/>
                    <a:lumOff val="25000"/>
                  </a:schemeClr>
                </a:solidFill>
                <a:effectLst/>
                <a:latin typeface="Times New Roman" panose="02020603050405020304" pitchFamily="18" charset="0"/>
                <a:cs typeface="Times New Roman" panose="02020603050405020304" pitchFamily="18" charset="0"/>
              </a:rPr>
              <a:t>Literature review: Our </a:t>
            </a:r>
            <a:r>
              <a:rPr lang="en-US" sz="2400" b="1" dirty="0">
                <a:latin typeface="Times New Roman" panose="02020603050405020304" pitchFamily="18" charset="0"/>
                <a:cs typeface="Times New Roman" panose="02020603050405020304" pitchFamily="18" charset="0"/>
              </a:rPr>
              <a:t>findings </a:t>
            </a:r>
          </a:p>
        </p:txBody>
      </p:sp>
      <p:sp>
        <p:nvSpPr>
          <p:cNvPr id="3" name="Content Placeholder 2">
            <a:extLst>
              <a:ext uri="{FF2B5EF4-FFF2-40B4-BE49-F238E27FC236}">
                <a16:creationId xmlns:a16="http://schemas.microsoft.com/office/drawing/2014/main" id="{18DCA19E-1526-49F1-926A-0C78340025A6}"/>
              </a:ext>
            </a:extLst>
          </p:cNvPr>
          <p:cNvSpPr>
            <a:spLocks noGrp="1"/>
          </p:cNvSpPr>
          <p:nvPr>
            <p:ph sz="half" idx="1"/>
          </p:nvPr>
        </p:nvSpPr>
        <p:spPr>
          <a:xfrm>
            <a:off x="991518" y="2120900"/>
            <a:ext cx="10319212" cy="3748193"/>
          </a:xfrm>
        </p:spPr>
        <p:txBody>
          <a:bodyPr>
            <a:normAutofit fontScale="25000" lnSpcReduction="20000"/>
          </a:bodyPr>
          <a:lstStyle/>
          <a:p>
            <a:pPr marL="0" indent="0">
              <a:lnSpc>
                <a:spcPct val="150000"/>
              </a:lnSpc>
              <a:spcBef>
                <a:spcPts val="0"/>
              </a:spcBef>
              <a:spcAft>
                <a:spcPts val="0"/>
              </a:spcAft>
              <a:buNone/>
            </a:pPr>
            <a:endParaRPr lang="en-US" dirty="0">
              <a:latin typeface="Times New Roman" panose="02020603050405020304" pitchFamily="18" charset="0"/>
              <a:cs typeface="Times New Roman" panose="02020603050405020304" pitchFamily="18" charset="0"/>
            </a:endParaRPr>
          </a:p>
          <a:p>
            <a:pPr>
              <a:lnSpc>
                <a:spcPct val="150000"/>
              </a:lnSpc>
              <a:spcBef>
                <a:spcPts val="0"/>
              </a:spcBef>
              <a:spcAft>
                <a:spcPts val="0"/>
              </a:spcAft>
              <a:buFont typeface="Wingdings" panose="05000000000000000000" pitchFamily="2" charset="2"/>
              <a:buChar char="ü"/>
            </a:pPr>
            <a:r>
              <a:rPr lang="en-US" sz="1600" b="0" i="0" dirty="0">
                <a:solidFill>
                  <a:srgbClr val="242021"/>
                </a:solidFill>
                <a:effectLst/>
                <a:latin typeface="Times New Roman" panose="02020603050405020304" pitchFamily="18" charset="0"/>
                <a:cs typeface="Times New Roman" panose="02020603050405020304" pitchFamily="18" charset="0"/>
              </a:rPr>
              <a:t> </a:t>
            </a:r>
            <a:endParaRPr lang="en-US" sz="5600" b="0" i="0" dirty="0">
              <a:solidFill>
                <a:srgbClr val="242021"/>
              </a:solidFill>
              <a:effectLst/>
              <a:latin typeface="Times New Roman" panose="02020603050405020304" pitchFamily="18" charset="0"/>
              <a:cs typeface="Times New Roman" panose="02020603050405020304" pitchFamily="18" charset="0"/>
            </a:endParaRPr>
          </a:p>
          <a:p>
            <a:pPr>
              <a:lnSpc>
                <a:spcPct val="150000"/>
              </a:lnSpc>
              <a:spcBef>
                <a:spcPts val="0"/>
              </a:spcBef>
              <a:spcAft>
                <a:spcPts val="0"/>
              </a:spcAft>
              <a:buFont typeface="Wingdings" panose="05000000000000000000" pitchFamily="2" charset="2"/>
              <a:buChar char="ü"/>
            </a:pPr>
            <a:r>
              <a:rPr lang="en-US" sz="5600" b="1" i="0" dirty="0">
                <a:solidFill>
                  <a:srgbClr val="242021"/>
                </a:solidFill>
                <a:effectLst/>
                <a:latin typeface="Times New Roman" panose="02020603050405020304" pitchFamily="18" charset="0"/>
                <a:cs typeface="Times New Roman" panose="02020603050405020304" pitchFamily="18" charset="0"/>
              </a:rPr>
              <a:t> Demand forecasting </a:t>
            </a:r>
            <a:r>
              <a:rPr lang="en-US" sz="5600" b="0" i="0" dirty="0">
                <a:solidFill>
                  <a:srgbClr val="242021"/>
                </a:solidFill>
                <a:effectLst/>
                <a:latin typeface="Times New Roman" panose="02020603050405020304" pitchFamily="18" charset="0"/>
                <a:cs typeface="Times New Roman" panose="02020603050405020304" pitchFamily="18" charset="0"/>
              </a:rPr>
              <a:t>- </a:t>
            </a:r>
            <a:r>
              <a:rPr lang="en-US" sz="5600" b="1" dirty="0">
                <a:latin typeface="Times New Roman" panose="02020603050405020304" pitchFamily="18" charset="0"/>
                <a:cs typeface="Times New Roman" panose="02020603050405020304" pitchFamily="18" charset="0"/>
              </a:rPr>
              <a:t>minimum description length neural network (MDL-NN),</a:t>
            </a:r>
            <a:r>
              <a:rPr lang="en-US" sz="5600" b="0" i="0" dirty="0">
                <a:solidFill>
                  <a:srgbClr val="242021"/>
                </a:solidFill>
                <a:effectLst/>
                <a:latin typeface="Times New Roman" panose="02020603050405020304" pitchFamily="18" charset="0"/>
                <a:cs typeface="Times New Roman" panose="02020603050405020304" pitchFamily="18" charset="0"/>
              </a:rPr>
              <a:t> is selected for </a:t>
            </a:r>
            <a:r>
              <a:rPr lang="en-US" sz="5600" b="1" i="0" dirty="0">
                <a:latin typeface="Times New Roman" panose="02020603050405020304" pitchFamily="18" charset="0"/>
                <a:cs typeface="Times New Roman" panose="02020603050405020304" pitchFamily="18" charset="0"/>
              </a:rPr>
              <a:t>I</a:t>
            </a:r>
            <a:r>
              <a:rPr lang="en-US" sz="5600" b="1" dirty="0">
                <a:solidFill>
                  <a:schemeClr val="tx1">
                    <a:lumMod val="75000"/>
                    <a:lumOff val="25000"/>
                  </a:schemeClr>
                </a:solidFill>
                <a:effectLst/>
                <a:latin typeface="Times New Roman" panose="02020603050405020304" pitchFamily="18" charset="0"/>
                <a:cs typeface="Times New Roman" panose="02020603050405020304" pitchFamily="18" charset="0"/>
              </a:rPr>
              <a:t>ntermittent Demand Forecasting</a:t>
            </a:r>
            <a:r>
              <a:rPr lang="en-US" sz="5600" b="0" i="0" dirty="0">
                <a:solidFill>
                  <a:srgbClr val="242021"/>
                </a:solidFill>
                <a:effectLst/>
                <a:latin typeface="Times New Roman" panose="02020603050405020304" pitchFamily="18" charset="0"/>
                <a:cs typeface="Times New Roman" panose="02020603050405020304" pitchFamily="18" charset="0"/>
              </a:rPr>
              <a:t>.</a:t>
            </a:r>
            <a:r>
              <a:rPr lang="en-US" sz="5600" dirty="0">
                <a:latin typeface="Times New Roman" panose="02020603050405020304" pitchFamily="18" charset="0"/>
                <a:cs typeface="Times New Roman" panose="02020603050405020304" pitchFamily="18" charset="0"/>
              </a:rPr>
              <a:t> </a:t>
            </a:r>
          </a:p>
          <a:p>
            <a:pPr>
              <a:lnSpc>
                <a:spcPct val="150000"/>
              </a:lnSpc>
              <a:spcBef>
                <a:spcPts val="0"/>
              </a:spcBef>
              <a:spcAft>
                <a:spcPts val="0"/>
              </a:spcAft>
              <a:buFont typeface="Wingdings" panose="05000000000000000000" pitchFamily="2" charset="2"/>
              <a:buChar char="ü"/>
            </a:pPr>
            <a:r>
              <a:rPr lang="en-US" sz="5600" dirty="0">
                <a:latin typeface="Times New Roman" panose="02020603050405020304" pitchFamily="18" charset="0"/>
                <a:cs typeface="Times New Roman" panose="02020603050405020304" pitchFamily="18" charset="0"/>
              </a:rPr>
              <a:t> </a:t>
            </a:r>
            <a:r>
              <a:rPr lang="en-US" sz="5600" b="1" dirty="0">
                <a:latin typeface="Times New Roman" panose="02020603050405020304" pitchFamily="18" charset="0"/>
                <a:cs typeface="Times New Roman" panose="02020603050405020304" pitchFamily="18" charset="0"/>
              </a:rPr>
              <a:t>Performance assessment - Smoothed mean square error (MSE) </a:t>
            </a:r>
            <a:r>
              <a:rPr lang="en-US" sz="5600" dirty="0">
                <a:latin typeface="Times New Roman" panose="02020603050405020304" pitchFamily="18" charset="0"/>
                <a:cs typeface="Times New Roman" panose="02020603050405020304" pitchFamily="18" charset="0"/>
              </a:rPr>
              <a:t>has been selected to estimate the variance of demand forecast.</a:t>
            </a:r>
          </a:p>
          <a:p>
            <a:pPr>
              <a:lnSpc>
                <a:spcPct val="150000"/>
              </a:lnSpc>
              <a:spcBef>
                <a:spcPts val="0"/>
              </a:spcBef>
              <a:spcAft>
                <a:spcPts val="0"/>
              </a:spcAft>
              <a:buFont typeface="Wingdings" panose="05000000000000000000" pitchFamily="2" charset="2"/>
              <a:buChar char="ü"/>
            </a:pPr>
            <a:endParaRPr lang="en-US" sz="5600" dirty="0">
              <a:latin typeface="Times New Roman" panose="02020603050405020304" pitchFamily="18" charset="0"/>
              <a:cs typeface="Times New Roman" panose="02020603050405020304" pitchFamily="18" charset="0"/>
            </a:endParaRPr>
          </a:p>
          <a:p>
            <a:pPr marL="0" indent="0">
              <a:lnSpc>
                <a:spcPct val="170000"/>
              </a:lnSpc>
              <a:spcBef>
                <a:spcPts val="0"/>
              </a:spcBef>
              <a:spcAft>
                <a:spcPts val="0"/>
              </a:spcAft>
              <a:buNone/>
            </a:pPr>
            <a:r>
              <a:rPr lang="en-US" sz="5600" dirty="0">
                <a:latin typeface="Times New Roman" panose="02020603050405020304" pitchFamily="18" charset="0"/>
                <a:cs typeface="Times New Roman" panose="02020603050405020304" pitchFamily="18" charset="0"/>
              </a:rPr>
              <a:t>Model election is very important to forecast the demand for such short life cycle products because of the considerable irregularity data. In our research,  a new forecasting accuracy measure for the model to deal with </a:t>
            </a:r>
            <a:r>
              <a:rPr lang="en-US" sz="5600" b="1" dirty="0">
                <a:latin typeface="Times New Roman" panose="02020603050405020304" pitchFamily="18" charset="0"/>
                <a:cs typeface="Times New Roman" panose="02020603050405020304" pitchFamily="18" charset="0"/>
              </a:rPr>
              <a:t>zero demand</a:t>
            </a:r>
            <a:r>
              <a:rPr lang="en-US" sz="5600" dirty="0">
                <a:latin typeface="Times New Roman" panose="02020603050405020304" pitchFamily="18" charset="0"/>
                <a:cs typeface="Times New Roman" panose="02020603050405020304" pitchFamily="18" charset="0"/>
              </a:rPr>
              <a:t>, and introduce a dynamic neural network, </a:t>
            </a:r>
            <a:r>
              <a:rPr lang="en-US" sz="5600" b="1" dirty="0">
                <a:latin typeface="Times New Roman" panose="02020603050405020304" pitchFamily="18" charset="0"/>
                <a:cs typeface="Times New Roman" panose="02020603050405020304" pitchFamily="18" charset="0"/>
              </a:rPr>
              <a:t>minimum description length neural network (MDL-NN), </a:t>
            </a:r>
            <a:r>
              <a:rPr lang="en-US" sz="5600" dirty="0">
                <a:latin typeface="Times New Roman" panose="02020603050405020304" pitchFamily="18" charset="0"/>
                <a:cs typeface="Times New Roman" panose="02020603050405020304" pitchFamily="18" charset="0"/>
              </a:rPr>
              <a:t>as the core part of the forecasting model. MDL was originally used to minimize the sum of length, which includes an effective description of the model and length, and an effective description of the data when coding with the model In time series forecasting, the description length of a model is the sum of the model description length and the model prediction error. </a:t>
            </a:r>
            <a:r>
              <a:rPr lang="en-US" sz="5600" b="1" dirty="0">
                <a:latin typeface="Times New Roman" panose="02020603050405020304" pitchFamily="18" charset="0"/>
                <a:cs typeface="Times New Roman" panose="02020603050405020304" pitchFamily="18" charset="0"/>
              </a:rPr>
              <a:t>MDL-NN searches for the optimal model size (i.e. the number of neurons in neural network),and avoids overfitting or underfitting by minimizing the model’s description length </a:t>
            </a:r>
            <a:r>
              <a:rPr lang="en-US" sz="5600" dirty="0">
                <a:latin typeface="Times New Roman" panose="02020603050405020304" pitchFamily="18" charset="0"/>
                <a:cs typeface="Times New Roman" panose="02020603050405020304" pitchFamily="18" charset="0"/>
              </a:rPr>
              <a:t>and its performance. [1]</a:t>
            </a:r>
          </a:p>
          <a:p>
            <a:pPr>
              <a:lnSpc>
                <a:spcPct val="170000"/>
              </a:lnSpc>
              <a:spcBef>
                <a:spcPts val="0"/>
              </a:spcBef>
              <a:spcAft>
                <a:spcPts val="0"/>
              </a:spcAft>
              <a:buFont typeface="Wingdings" panose="05000000000000000000" pitchFamily="2" charset="2"/>
              <a:buChar char="ü"/>
            </a:pPr>
            <a:endParaRPr lang="en-US" sz="5600" dirty="0">
              <a:latin typeface="Times New Roman" panose="02020603050405020304" pitchFamily="18" charset="0"/>
              <a:cs typeface="Times New Roman" panose="02020603050405020304" pitchFamily="18" charset="0"/>
            </a:endParaRPr>
          </a:p>
          <a:p>
            <a:pPr>
              <a:lnSpc>
                <a:spcPct val="170000"/>
              </a:lnSpc>
              <a:spcBef>
                <a:spcPts val="0"/>
              </a:spcBef>
              <a:spcAft>
                <a:spcPts val="0"/>
              </a:spcAft>
              <a:buFont typeface="Wingdings" panose="05000000000000000000" pitchFamily="2" charset="2"/>
              <a:buChar char="ü"/>
            </a:pPr>
            <a:endParaRPr lang="en-US" sz="5600" dirty="0">
              <a:latin typeface="Times New Roman" panose="02020603050405020304" pitchFamily="18" charset="0"/>
              <a:cs typeface="Times New Roman" panose="02020603050405020304" pitchFamily="18" charset="0"/>
            </a:endParaRPr>
          </a:p>
          <a:p>
            <a:pPr>
              <a:lnSpc>
                <a:spcPct val="150000"/>
              </a:lnSpc>
              <a:spcBef>
                <a:spcPts val="0"/>
              </a:spcBef>
              <a:spcAft>
                <a:spcPts val="0"/>
              </a:spcAft>
              <a:buFont typeface="Wingdings" panose="05000000000000000000" pitchFamily="2" charset="2"/>
              <a:buChar char="ü"/>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4760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4F6D-52AB-4A3D-AC69-A88470692125}"/>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                1  Literature  review: Optimized model selection procedure </a:t>
            </a:r>
          </a:p>
        </p:txBody>
      </p:sp>
      <p:sp>
        <p:nvSpPr>
          <p:cNvPr id="8" name="TextBox 7">
            <a:extLst>
              <a:ext uri="{FF2B5EF4-FFF2-40B4-BE49-F238E27FC236}">
                <a16:creationId xmlns:a16="http://schemas.microsoft.com/office/drawing/2014/main" id="{42CECB5A-F6DA-4960-8618-C49C91E6E90C}"/>
              </a:ext>
            </a:extLst>
          </p:cNvPr>
          <p:cNvSpPr txBox="1"/>
          <p:nvPr/>
        </p:nvSpPr>
        <p:spPr>
          <a:xfrm>
            <a:off x="6096000" y="1859340"/>
            <a:ext cx="5204790" cy="3993209"/>
          </a:xfrm>
          <a:prstGeom prst="rect">
            <a:avLst/>
          </a:prstGeom>
          <a:noFill/>
        </p:spPr>
        <p:txBody>
          <a:bodyPr wrap="square">
            <a:spAutoFit/>
          </a:bodyPr>
          <a:lstStyle/>
          <a:p>
            <a:endParaRPr lang="en-US" sz="1600" dirty="0"/>
          </a:p>
          <a:p>
            <a:endParaRPr lang="en-US" sz="1600" dirty="0"/>
          </a:p>
          <a:p>
            <a:endParaRPr lang="en-US" sz="1400" dirty="0">
              <a:latin typeface="Times New Roman" panose="02020603050405020304" pitchFamily="18" charset="0"/>
              <a:cs typeface="Times New Roman" panose="02020603050405020304" pitchFamily="18" charset="0"/>
            </a:endParaRPr>
          </a:p>
          <a:p>
            <a:pPr>
              <a:lnSpc>
                <a:spcPct val="150000"/>
              </a:lnSpc>
            </a:pPr>
            <a:r>
              <a:rPr lang="en-US" sz="1400" dirty="0">
                <a:latin typeface="Times New Roman" panose="02020603050405020304" pitchFamily="18" charset="0"/>
                <a:cs typeface="Times New Roman" panose="02020603050405020304" pitchFamily="18" charset="0"/>
              </a:rPr>
              <a:t>Literature review on model optimization: [1][3][4][6][7][9], we find optimized model selection procedure. Therefore, the remainder of this study is structured as follows:</a:t>
            </a:r>
          </a:p>
          <a:p>
            <a:pPr>
              <a:lnSpc>
                <a:spcPct val="150000"/>
              </a:lnSpc>
            </a:pPr>
            <a:r>
              <a:rPr lang="en-US" sz="1400" dirty="0">
                <a:latin typeface="Times New Roman" panose="02020603050405020304" pitchFamily="18" charset="0"/>
                <a:cs typeface="Times New Roman" panose="02020603050405020304" pitchFamily="18" charset="0"/>
              </a:rPr>
              <a:t> </a:t>
            </a:r>
          </a:p>
          <a:p>
            <a:pPr>
              <a:lnSpc>
                <a:spcPct val="150000"/>
              </a:lnSpc>
            </a:pPr>
            <a:r>
              <a:rPr lang="en-US" sz="1400" dirty="0">
                <a:latin typeface="Times New Roman" panose="02020603050405020304" pitchFamily="18" charset="0"/>
                <a:cs typeface="Times New Roman" panose="02020603050405020304" pitchFamily="18" charset="0"/>
              </a:rPr>
              <a:t>Section 2: Literature review in data aggregation  </a:t>
            </a:r>
          </a:p>
          <a:p>
            <a:pPr>
              <a:lnSpc>
                <a:spcPct val="150000"/>
              </a:lnSpc>
            </a:pPr>
            <a:r>
              <a:rPr lang="en-US" sz="1400" dirty="0">
                <a:latin typeface="Times New Roman" panose="02020603050405020304" pitchFamily="18" charset="0"/>
                <a:cs typeface="Times New Roman" panose="02020603050405020304" pitchFamily="18" charset="0"/>
              </a:rPr>
              <a:t>Section 3: Literature review in  demand forecasting and selection </a:t>
            </a:r>
          </a:p>
          <a:p>
            <a:pPr>
              <a:lnSpc>
                <a:spcPct val="150000"/>
              </a:lnSpc>
            </a:pPr>
            <a:r>
              <a:rPr lang="en-US" sz="1400" dirty="0">
                <a:latin typeface="Times New Roman" panose="02020603050405020304" pitchFamily="18" charset="0"/>
                <a:cs typeface="Times New Roman" panose="02020603050405020304" pitchFamily="18" charset="0"/>
              </a:rPr>
              <a:t>Section 4. Literature review in performance assessment </a:t>
            </a:r>
          </a:p>
          <a:p>
            <a:pPr>
              <a:lnSpc>
                <a:spcPct val="150000"/>
              </a:lnSpc>
            </a:pPr>
            <a:r>
              <a:rPr lang="en-US" sz="1400" dirty="0">
                <a:latin typeface="Times New Roman" panose="02020603050405020304" pitchFamily="18" charset="0"/>
                <a:cs typeface="Times New Roman" panose="02020603050405020304" pitchFamily="18" charset="0"/>
              </a:rPr>
              <a:t>Section 5: Literature review in experiment result </a:t>
            </a:r>
          </a:p>
          <a:p>
            <a:pPr>
              <a:lnSpc>
                <a:spcPct val="150000"/>
              </a:lnSpc>
            </a:pPr>
            <a:r>
              <a:rPr lang="en-US" sz="1400" dirty="0">
                <a:latin typeface="Times New Roman" panose="02020603050405020304" pitchFamily="18" charset="0"/>
                <a:cs typeface="Times New Roman" panose="02020603050405020304" pitchFamily="18" charset="0"/>
              </a:rPr>
              <a:t>Section 6:  Conclusion and future research directions.</a:t>
            </a:r>
          </a:p>
          <a:p>
            <a:pPr>
              <a:lnSpc>
                <a:spcPct val="150000"/>
              </a:lnSpc>
            </a:pPr>
            <a:endParaRPr lang="en-US" sz="1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B558D34-E5E2-4F6A-8299-4FCE32E12B2D}"/>
              </a:ext>
            </a:extLst>
          </p:cNvPr>
          <p:cNvPicPr>
            <a:picLocks noChangeAspect="1"/>
          </p:cNvPicPr>
          <p:nvPr/>
        </p:nvPicPr>
        <p:blipFill>
          <a:blip r:embed="rId2"/>
          <a:stretch>
            <a:fillRect/>
          </a:stretch>
        </p:blipFill>
        <p:spPr>
          <a:xfrm>
            <a:off x="1097280" y="2387397"/>
            <a:ext cx="4487594" cy="3295951"/>
          </a:xfrm>
          <a:prstGeom prst="rect">
            <a:avLst/>
          </a:prstGeom>
        </p:spPr>
      </p:pic>
      <p:sp>
        <p:nvSpPr>
          <p:cNvPr id="9" name="Title 1">
            <a:extLst>
              <a:ext uri="{FF2B5EF4-FFF2-40B4-BE49-F238E27FC236}">
                <a16:creationId xmlns:a16="http://schemas.microsoft.com/office/drawing/2014/main" id="{D8D398FF-85D2-4F87-A4F8-E544CA7BEB63}"/>
              </a:ext>
            </a:extLst>
          </p:cNvPr>
          <p:cNvSpPr txBox="1">
            <a:spLocks/>
          </p:cNvSpPr>
          <p:nvPr/>
        </p:nvSpPr>
        <p:spPr>
          <a:xfrm>
            <a:off x="901048" y="77118"/>
            <a:ext cx="10058400" cy="787587"/>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457200" lvl="1" algn="ctr">
              <a:lnSpc>
                <a:spcPct val="90000"/>
              </a:lnSpc>
            </a:pPr>
            <a:br>
              <a:rPr lang="en-US" sz="2800" b="1" kern="0" dirty="0">
                <a:solidFill>
                  <a:schemeClr val="tx1">
                    <a:lumMod val="75000"/>
                    <a:lumOff val="25000"/>
                  </a:schemeClr>
                </a:solidFill>
                <a:latin typeface="Times New Roman" panose="02020603050405020304" pitchFamily="18" charset="0"/>
                <a:cs typeface="Times New Roman" panose="02020603050405020304" pitchFamily="18" charset="0"/>
              </a:rPr>
            </a:br>
            <a:br>
              <a:rPr lang="en-US" sz="2800" b="1" kern="0" dirty="0">
                <a:solidFill>
                  <a:schemeClr val="tx1">
                    <a:lumMod val="75000"/>
                    <a:lumOff val="25000"/>
                  </a:schemeClr>
                </a:solidFill>
                <a:latin typeface="Times New Roman" panose="02020603050405020304" pitchFamily="18" charset="0"/>
                <a:cs typeface="Times New Roman" panose="02020603050405020304" pitchFamily="18" charset="0"/>
              </a:rPr>
            </a:br>
            <a:endParaRPr lang="en-US" sz="2800" b="1" kern="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0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FDD8C-A821-43EC-8E4D-FAC934F1B29E}"/>
              </a:ext>
            </a:extLst>
          </p:cNvPr>
          <p:cNvSpPr>
            <a:spLocks noGrp="1"/>
          </p:cNvSpPr>
          <p:nvPr>
            <p:ph type="title"/>
          </p:nvPr>
        </p:nvSpPr>
        <p:spPr/>
        <p:txBody>
          <a:bodyPr>
            <a:normAutofit/>
          </a:bodyPr>
          <a:lstStyle/>
          <a:p>
            <a:pPr algn="ctr"/>
            <a:r>
              <a:rPr lang="en-US" sz="2400" b="1" dirty="0">
                <a:latin typeface="Times New Roman" panose="02020603050405020304" pitchFamily="18" charset="0"/>
                <a:cs typeface="Times New Roman" panose="02020603050405020304" pitchFamily="18" charset="0"/>
              </a:rPr>
              <a:t>Demand classification </a:t>
            </a:r>
          </a:p>
        </p:txBody>
      </p:sp>
      <p:sp>
        <p:nvSpPr>
          <p:cNvPr id="3" name="Content Placeholder 2">
            <a:extLst>
              <a:ext uri="{FF2B5EF4-FFF2-40B4-BE49-F238E27FC236}">
                <a16:creationId xmlns:a16="http://schemas.microsoft.com/office/drawing/2014/main" id="{4D0C42E3-A14C-49AA-AC8F-729088DAEFC1}"/>
              </a:ext>
            </a:extLst>
          </p:cNvPr>
          <p:cNvSpPr>
            <a:spLocks noGrp="1"/>
          </p:cNvSpPr>
          <p:nvPr>
            <p:ph sz="half" idx="1"/>
          </p:nvPr>
        </p:nvSpPr>
        <p:spPr>
          <a:xfrm>
            <a:off x="1097280" y="2286000"/>
            <a:ext cx="5190978" cy="2722098"/>
          </a:xfrm>
        </p:spPr>
        <p:txBody>
          <a:bodyPr>
            <a:normAutofit fontScale="55000" lnSpcReduction="20000"/>
          </a:bodyPr>
          <a:lstStyle/>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pPr>
              <a:lnSpc>
                <a:spcPct val="120000"/>
              </a:lnSpc>
            </a:pPr>
            <a:r>
              <a:rPr lang="en-US" sz="2000" dirty="0">
                <a:latin typeface="Times New Roman" panose="02020603050405020304" pitchFamily="18" charset="0"/>
                <a:cs typeface="Times New Roman" panose="02020603050405020304" pitchFamily="18" charset="0"/>
              </a:rPr>
              <a:t>Demand could be smooth, intermittent, lumpy, erratic and slow-moving. The two most popular indicators are Average inter-Demand Interval (ADI) and Coefficient of Variation (CV).Traditional method SES and MA are not good for intermittent demand. We look for </a:t>
            </a:r>
            <a:r>
              <a:rPr lang="en-US" sz="2000" b="0" i="0" dirty="0">
                <a:solidFill>
                  <a:srgbClr val="242021"/>
                </a:solidFill>
                <a:effectLst/>
                <a:latin typeface="TimesNewRomanPSMT"/>
              </a:rPr>
              <a:t>new methods that can</a:t>
            </a:r>
            <a:r>
              <a:rPr lang="en-US" sz="2000" dirty="0">
                <a:solidFill>
                  <a:srgbClr val="242021"/>
                </a:solidFill>
                <a:latin typeface="TimesNewRomanPSMT"/>
              </a:rPr>
              <a:t> </a:t>
            </a:r>
            <a:r>
              <a:rPr lang="en-US" sz="2000" b="0" i="0" dirty="0">
                <a:solidFill>
                  <a:srgbClr val="242021"/>
                </a:solidFill>
                <a:effectLst/>
                <a:latin typeface="TimesNewRomanPSMT"/>
              </a:rPr>
              <a:t>supply chain decisions during the COVID-19 epidemic</a:t>
            </a:r>
            <a:r>
              <a:rPr lang="en-US" sz="2000" dirty="0"/>
              <a:t> </a:t>
            </a:r>
          </a:p>
          <a:p>
            <a:pPr>
              <a:lnSpc>
                <a:spcPct val="120000"/>
              </a:lnSpc>
            </a:pPr>
            <a:br>
              <a:rPr lang="en-US" sz="2000" dirty="0"/>
            </a:br>
            <a:endParaRPr lang="en-US" sz="2000" dirty="0">
              <a:latin typeface="Times New Roman" panose="02020603050405020304" pitchFamily="18" charset="0"/>
              <a:cs typeface="Times New Roman" panose="02020603050405020304" pitchFamily="18" charset="0"/>
            </a:endParaRPr>
          </a:p>
          <a:p>
            <a:pPr marL="0" indent="0">
              <a:buNone/>
            </a:pPr>
            <a:r>
              <a:rPr lang="en-US" sz="4400" dirty="0">
                <a:latin typeface="Times New Roman" panose="02020603050405020304" pitchFamily="18" charset="0"/>
                <a:cs typeface="Times New Roman" panose="02020603050405020304" pitchFamily="18" charset="0"/>
              </a:rPr>
              <a:t>[</a:t>
            </a:r>
            <a:r>
              <a:rPr lang="en-US" sz="2200" b="0" i="0" dirty="0">
                <a:solidFill>
                  <a:srgbClr val="242021"/>
                </a:solidFill>
                <a:effectLst/>
                <a:latin typeface="TimesNewRomanPSMT"/>
              </a:rPr>
              <a:t>The purpose of model specification and selection is to find the most suitable model for a given data set.</a:t>
            </a:r>
            <a:r>
              <a:rPr lang="en-US" sz="2200" dirty="0"/>
              <a:t> </a:t>
            </a:r>
            <a:br>
              <a:rPr lang="en-US" sz="1400" dirty="0"/>
            </a:b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9C2A09CF-B2FA-49C3-9328-27FC341D5B4E}"/>
              </a:ext>
            </a:extLst>
          </p:cNvPr>
          <p:cNvPicPr>
            <a:picLocks noGrp="1" noChangeAspect="1"/>
          </p:cNvPicPr>
          <p:nvPr>
            <p:ph sz="half" idx="2"/>
          </p:nvPr>
        </p:nvPicPr>
        <p:blipFill>
          <a:blip r:embed="rId2"/>
          <a:stretch>
            <a:fillRect/>
          </a:stretch>
        </p:blipFill>
        <p:spPr>
          <a:xfrm>
            <a:off x="6606140" y="2461846"/>
            <a:ext cx="4638675" cy="2190784"/>
          </a:xfrm>
          <a:prstGeom prst="rect">
            <a:avLst/>
          </a:prstGeom>
        </p:spPr>
      </p:pic>
    </p:spTree>
    <p:extLst>
      <p:ext uri="{BB962C8B-B14F-4D97-AF65-F5344CB8AC3E}">
        <p14:creationId xmlns:p14="http://schemas.microsoft.com/office/powerpoint/2010/main" val="2953925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DC4DB-8579-4E72-B3A8-B9679413EC9C}"/>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                         An example of erratic data ---medical epidemic [9]</a:t>
            </a:r>
          </a:p>
        </p:txBody>
      </p:sp>
      <p:pic>
        <p:nvPicPr>
          <p:cNvPr id="5" name="Content Placeholder 4" descr="Chart, bar chart, line chart&#10;&#10;Description automatically generated">
            <a:extLst>
              <a:ext uri="{FF2B5EF4-FFF2-40B4-BE49-F238E27FC236}">
                <a16:creationId xmlns:a16="http://schemas.microsoft.com/office/drawing/2014/main" id="{43703018-581B-4E14-94E7-A774BE977436}"/>
              </a:ext>
            </a:extLst>
          </p:cNvPr>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a:xfrm>
            <a:off x="1331843" y="2438400"/>
            <a:ext cx="9670774" cy="1759051"/>
          </a:xfrm>
          <a:prstGeom prst="rect">
            <a:avLst/>
          </a:prstGeom>
        </p:spPr>
      </p:pic>
    </p:spTree>
    <p:extLst>
      <p:ext uri="{BB962C8B-B14F-4D97-AF65-F5344CB8AC3E}">
        <p14:creationId xmlns:p14="http://schemas.microsoft.com/office/powerpoint/2010/main" val="2013457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4F6D-52AB-4A3D-AC69-A88470692125}"/>
              </a:ext>
            </a:extLst>
          </p:cNvPr>
          <p:cNvSpPr>
            <a:spLocks noGrp="1"/>
          </p:cNvSpPr>
          <p:nvPr>
            <p:ph type="title"/>
          </p:nvPr>
        </p:nvSpPr>
        <p:spPr/>
        <p:txBody>
          <a:bodyPr>
            <a:normAutofit/>
          </a:bodyPr>
          <a:lstStyle/>
          <a:p>
            <a:pPr algn="ctr"/>
            <a:r>
              <a:rPr lang="en-US" sz="2400" b="1" dirty="0">
                <a:latin typeface="Times New Roman" panose="02020603050405020304" pitchFamily="18" charset="0"/>
                <a:cs typeface="Times New Roman" panose="02020603050405020304" pitchFamily="18" charset="0"/>
              </a:rPr>
              <a:t>  </a:t>
            </a:r>
            <a:r>
              <a:rPr lang="en-US" sz="2400" b="1" dirty="0">
                <a:solidFill>
                  <a:schemeClr val="tx1">
                    <a:lumMod val="75000"/>
                    <a:lumOff val="25000"/>
                  </a:schemeClr>
                </a:solidFill>
                <a:effectLst/>
                <a:latin typeface="Times New Roman" panose="02020603050405020304" pitchFamily="18" charset="0"/>
                <a:cs typeface="Times New Roman" panose="02020603050405020304" pitchFamily="18" charset="0"/>
              </a:rPr>
              <a:t>Literature review:  </a:t>
            </a:r>
            <a:r>
              <a:rPr lang="en-US" sz="2400" b="1" dirty="0">
                <a:latin typeface="Times New Roman" panose="02020603050405020304" pitchFamily="18" charset="0"/>
                <a:cs typeface="Times New Roman" panose="02020603050405020304" pitchFamily="18" charset="0"/>
              </a:rPr>
              <a:t>Data Aggregation</a:t>
            </a:r>
          </a:p>
        </p:txBody>
      </p:sp>
      <p:pic>
        <p:nvPicPr>
          <p:cNvPr id="6" name="Content Placeholder 5">
            <a:extLst>
              <a:ext uri="{FF2B5EF4-FFF2-40B4-BE49-F238E27FC236}">
                <a16:creationId xmlns:a16="http://schemas.microsoft.com/office/drawing/2014/main" id="{7AE0685A-639A-4781-A160-1C9D42BE0077}"/>
              </a:ext>
            </a:extLst>
          </p:cNvPr>
          <p:cNvPicPr>
            <a:picLocks noGrp="1" noChangeAspect="1"/>
          </p:cNvPicPr>
          <p:nvPr>
            <p:ph sz="half" idx="1"/>
          </p:nvPr>
        </p:nvPicPr>
        <p:blipFill>
          <a:blip r:embed="rId2"/>
          <a:stretch>
            <a:fillRect/>
          </a:stretch>
        </p:blipFill>
        <p:spPr>
          <a:xfrm>
            <a:off x="1406769" y="2590799"/>
            <a:ext cx="3680774" cy="2731477"/>
          </a:xfrm>
          <a:prstGeom prst="rect">
            <a:avLst/>
          </a:prstGeom>
        </p:spPr>
      </p:pic>
      <p:sp>
        <p:nvSpPr>
          <p:cNvPr id="8" name="TextBox 7">
            <a:extLst>
              <a:ext uri="{FF2B5EF4-FFF2-40B4-BE49-F238E27FC236}">
                <a16:creationId xmlns:a16="http://schemas.microsoft.com/office/drawing/2014/main" id="{42CECB5A-F6DA-4960-8618-C49C91E6E90C}"/>
              </a:ext>
            </a:extLst>
          </p:cNvPr>
          <p:cNvSpPr txBox="1"/>
          <p:nvPr/>
        </p:nvSpPr>
        <p:spPr>
          <a:xfrm>
            <a:off x="5502584" y="2468071"/>
            <a:ext cx="6133763" cy="5052665"/>
          </a:xfrm>
          <a:prstGeom prst="rect">
            <a:avLst/>
          </a:prstGeom>
          <a:noFill/>
        </p:spPr>
        <p:txBody>
          <a:bodyPr wrap="square">
            <a:spAutoFit/>
          </a:bodyPr>
          <a:lstStyle/>
          <a:p>
            <a:endParaRPr lang="en-US" sz="1600" dirty="0"/>
          </a:p>
          <a:p>
            <a:r>
              <a:rPr lang="en-US" sz="1200" dirty="0">
                <a:solidFill>
                  <a:srgbClr val="242021"/>
                </a:solidFill>
                <a:latin typeface="Times New Roman" panose="02020603050405020304" pitchFamily="18" charset="0"/>
                <a:cs typeface="Times New Roman" panose="02020603050405020304" pitchFamily="18" charset="0"/>
              </a:rPr>
              <a:t>I</a:t>
            </a:r>
            <a:r>
              <a:rPr lang="en-US" sz="1200" b="0" i="0" dirty="0">
                <a:solidFill>
                  <a:srgbClr val="242021"/>
                </a:solidFill>
                <a:effectLst/>
                <a:latin typeface="Times New Roman" panose="02020603050405020304" pitchFamily="18" charset="0"/>
                <a:cs typeface="Times New Roman" panose="02020603050405020304" pitchFamily="18" charset="0"/>
              </a:rPr>
              <a:t>ntermittent demand forecasting-large proportion of zero demands</a:t>
            </a:r>
            <a:r>
              <a:rPr lang="en-US" sz="1200" dirty="0">
                <a:latin typeface="Times New Roman" panose="02020603050405020304" pitchFamily="18" charset="0"/>
                <a:cs typeface="Times New Roman" panose="02020603050405020304" pitchFamily="18" charset="0"/>
              </a:rPr>
              <a:t> =&gt;</a:t>
            </a:r>
            <a:r>
              <a:rPr lang="en-US" sz="1200" dirty="0">
                <a:latin typeface="Times New Roman" panose="02020603050405020304" pitchFamily="18" charset="0"/>
                <a:cs typeface="Times New Roman" panose="02020603050405020304" pitchFamily="18" charset="0"/>
                <a:sym typeface="Wingdings" panose="05000000000000000000" pitchFamily="2" charset="2"/>
              </a:rPr>
              <a:t> Solution: </a:t>
            </a:r>
            <a:r>
              <a:rPr lang="en-US" sz="1200" dirty="0">
                <a:solidFill>
                  <a:srgbClr val="242021"/>
                </a:solidFill>
                <a:latin typeface="Times New Roman" panose="02020603050405020304" pitchFamily="18" charset="0"/>
                <a:cs typeface="Times New Roman" panose="02020603050405020304" pitchFamily="18" charset="0"/>
                <a:sym typeface="Wingdings" panose="05000000000000000000" pitchFamily="2" charset="2"/>
              </a:rPr>
              <a:t>A</a:t>
            </a:r>
            <a:r>
              <a:rPr lang="en-US" sz="1200" b="0" i="0" dirty="0">
                <a:solidFill>
                  <a:srgbClr val="242021"/>
                </a:solidFill>
                <a:effectLst/>
                <a:latin typeface="Times New Roman" panose="02020603050405020304" pitchFamily="18" charset="0"/>
                <a:cs typeface="Times New Roman" panose="02020603050405020304" pitchFamily="18" charset="0"/>
              </a:rPr>
              <a:t>ggregate demands.</a:t>
            </a:r>
          </a:p>
          <a:p>
            <a:endParaRPr lang="en-US" sz="1200" dirty="0">
              <a:solidFill>
                <a:srgbClr val="242021"/>
              </a:solidFill>
              <a:latin typeface="Times New Roman" panose="02020603050405020304" pitchFamily="18" charset="0"/>
              <a:cs typeface="Times New Roman" panose="02020603050405020304" pitchFamily="18" charset="0"/>
            </a:endParaRPr>
          </a:p>
          <a:p>
            <a:pPr>
              <a:lnSpc>
                <a:spcPct val="150000"/>
              </a:lnSpc>
            </a:pPr>
            <a:r>
              <a:rPr lang="en-US" sz="1200" b="0" i="0" dirty="0">
                <a:solidFill>
                  <a:srgbClr val="242021"/>
                </a:solidFill>
                <a:effectLst/>
                <a:latin typeface="Times New Roman" panose="02020603050405020304" pitchFamily="18" charset="0"/>
                <a:cs typeface="Times New Roman" panose="02020603050405020304" pitchFamily="18" charset="0"/>
              </a:rPr>
              <a:t> Data aggregation is a systematic work, and various aspects should be considered. </a:t>
            </a:r>
            <a:r>
              <a:rPr lang="en-US" sz="1200" b="0" i="0" dirty="0" err="1">
                <a:solidFill>
                  <a:srgbClr val="242021"/>
                </a:solidFill>
                <a:effectLst/>
                <a:latin typeface="Times New Roman" panose="02020603050405020304" pitchFamily="18" charset="0"/>
                <a:cs typeface="Times New Roman" panose="02020603050405020304" pitchFamily="18" charset="0"/>
              </a:rPr>
              <a:t>Syntetos</a:t>
            </a:r>
            <a:r>
              <a:rPr lang="en-US" sz="1200" b="0" i="0" dirty="0">
                <a:solidFill>
                  <a:srgbClr val="242021"/>
                </a:solidFill>
                <a:effectLst/>
                <a:latin typeface="Times New Roman" panose="02020603050405020304" pitchFamily="18" charset="0"/>
                <a:cs typeface="Times New Roman" panose="02020603050405020304" pitchFamily="18" charset="0"/>
              </a:rPr>
              <a:t> et al.[22] established a supply chain structure, which includes four dimensions for supply chain forecasting, namely product dimension, location dimension, time dimension and echelon dimension. Figure 1 depicts the three dimensions of data aggregation, where each small</a:t>
            </a:r>
            <a:r>
              <a:rPr lang="en-US" sz="1200" dirty="0">
                <a:latin typeface="Times New Roman" panose="02020603050405020304" pitchFamily="18" charset="0"/>
                <a:cs typeface="Times New Roman" panose="02020603050405020304" pitchFamily="18" charset="0"/>
              </a:rPr>
              <a:t> </a:t>
            </a:r>
            <a:r>
              <a:rPr lang="en-US" sz="1200" b="0" i="0" dirty="0">
                <a:solidFill>
                  <a:srgbClr val="242021"/>
                </a:solidFill>
                <a:effectLst/>
                <a:latin typeface="Times New Roman" panose="02020603050405020304" pitchFamily="18" charset="0"/>
                <a:cs typeface="Times New Roman" panose="02020603050405020304" pitchFamily="18" charset="0"/>
              </a:rPr>
              <a:t>block represents one choice of data aggregation. In this study, we select SKU-Day-Chain level to aggregate the demand</a:t>
            </a: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p>
            <a:pPr>
              <a:lnSpc>
                <a:spcPct val="150000"/>
              </a:lnSpc>
            </a:pPr>
            <a:endParaRPr lang="en-US" sz="1200" dirty="0">
              <a:latin typeface="Times New Roman" panose="02020603050405020304" pitchFamily="18" charset="0"/>
              <a:cs typeface="Times New Roman" panose="02020603050405020304" pitchFamily="18" charset="0"/>
            </a:endParaRPr>
          </a:p>
          <a:p>
            <a:pPr marL="0" marR="0">
              <a:lnSpc>
                <a:spcPct val="150000"/>
              </a:lnSpc>
              <a:spcBef>
                <a:spcPts val="0"/>
              </a:spcBef>
              <a:spcAft>
                <a:spcPts val="800"/>
              </a:spcAft>
            </a:pPr>
            <a:r>
              <a:rPr lang="en-US" sz="1800" b="0" i="0" dirty="0">
                <a:solidFill>
                  <a:srgbClr val="242021"/>
                </a:solidFill>
                <a:effectLst/>
                <a:latin typeface="TimesNewRomanPSMT"/>
              </a:rPr>
              <a:t> </a:t>
            </a:r>
          </a:p>
          <a:p>
            <a:pPr marL="0" marR="0">
              <a:lnSpc>
                <a:spcPct val="150000"/>
              </a:lnSpc>
              <a:spcBef>
                <a:spcPts val="0"/>
              </a:spcBef>
              <a:spcAft>
                <a:spcPts val="800"/>
              </a:spcAft>
            </a:pPr>
            <a:r>
              <a:rPr lang="en-US" sz="1200" dirty="0"/>
              <a:t> </a:t>
            </a:r>
            <a:br>
              <a:rPr lang="en-US" sz="1200" dirty="0"/>
            </a:br>
            <a:br>
              <a:rPr lang="en-US" sz="1200" dirty="0"/>
            </a:br>
            <a:r>
              <a:rPr lang="en-US" sz="1200" dirty="0"/>
              <a:t> </a:t>
            </a:r>
            <a:r>
              <a:rPr lang="en-US" sz="1200" b="1"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 </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519902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{439819DD-9C16-47CB-9C72-E966574F26EA}tf56160789_win32</Template>
  <TotalTime>2218</TotalTime>
  <Words>3912</Words>
  <Application>Microsoft Office PowerPoint</Application>
  <PresentationFormat>Widescreen</PresentationFormat>
  <Paragraphs>183</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TimesNewRomanPSMT</vt:lpstr>
      <vt:lpstr>Bookman Old Style</vt:lpstr>
      <vt:lpstr>Calibri</vt:lpstr>
      <vt:lpstr>Franklin Gothic Book</vt:lpstr>
      <vt:lpstr>Times New Roman</vt:lpstr>
      <vt:lpstr>Wingdings</vt:lpstr>
      <vt:lpstr>1_RetrospectVTI</vt:lpstr>
      <vt:lpstr>INTERMITTENT DEMAND FORCASTING FOR MEDICAL SUPPLY CHAIN  DURING COVID -19 EPIDEMIC: REVIEW   Intermittent demand forecasting for medical supply chains during the COVID-19 epidemic     </vt:lpstr>
      <vt:lpstr>Abstract</vt:lpstr>
      <vt:lpstr>Definition of Intermittent Demand Forecasting </vt:lpstr>
      <vt:lpstr>Classification methodology  </vt:lpstr>
      <vt:lpstr> Literature review: Our findings </vt:lpstr>
      <vt:lpstr>                1  Literature  review: Optimized model selection procedure </vt:lpstr>
      <vt:lpstr>Demand classification </vt:lpstr>
      <vt:lpstr>                         An example of erratic data ---medical epidemic [9]</vt:lpstr>
      <vt:lpstr>  Literature review:  Data Aggregation</vt:lpstr>
      <vt:lpstr>                        Literature review: Previous Intermittent Demand Forecasting Methods</vt:lpstr>
      <vt:lpstr>     Literature review: Demand Forecasting Model Selection [[1][4][6][7][8][9][12][13][14][16]] </vt:lpstr>
      <vt:lpstr>     Literature review: Demand Forecasting Model Selection –Summary </vt:lpstr>
      <vt:lpstr>4. Literature review: Demand Forecasting Performance Assessment  </vt:lpstr>
      <vt:lpstr>4. Literature review: Demand Forecasting Performance Assessment  - Continue</vt:lpstr>
      <vt:lpstr>5. Literature review -Experiment result [1]&amp;[14]</vt:lpstr>
      <vt:lpstr>6. Conclusion &amp; Further research </vt:lpstr>
      <vt:lpstr>                                                  Reference</vt:lpstr>
      <vt:lpstr>Reference </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INTERMITTENT DEMAND FORCASTING FOR MEDICAL SUPPLY CHAIN MANAGEMENT: REVIEW      </dc:title>
  <dc:creator>Jonathan Hu</dc:creator>
  <cp:lastModifiedBy>Yu Jin</cp:lastModifiedBy>
  <cp:revision>91</cp:revision>
  <dcterms:created xsi:type="dcterms:W3CDTF">2020-12-16T06:18:51Z</dcterms:created>
  <dcterms:modified xsi:type="dcterms:W3CDTF">2022-04-21T00:59:12Z</dcterms:modified>
</cp:coreProperties>
</file>