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7"/>
  </p:notesMasterIdLst>
  <p:sldIdLst>
    <p:sldId id="256" r:id="rId2"/>
    <p:sldId id="257" r:id="rId3"/>
    <p:sldId id="289" r:id="rId4"/>
    <p:sldId id="290" r:id="rId5"/>
    <p:sldId id="263" r:id="rId6"/>
    <p:sldId id="292" r:id="rId7"/>
    <p:sldId id="275" r:id="rId8"/>
    <p:sldId id="279" r:id="rId9"/>
    <p:sldId id="280" r:id="rId10"/>
    <p:sldId id="281" r:id="rId11"/>
    <p:sldId id="258" r:id="rId12"/>
    <p:sldId id="283" r:id="rId13"/>
    <p:sldId id="291" r:id="rId14"/>
    <p:sldId id="284" r:id="rId15"/>
    <p:sldId id="28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643"/>
  </p:normalViewPr>
  <p:slideViewPr>
    <p:cSldViewPr>
      <p:cViewPr>
        <p:scale>
          <a:sx n="86" d="100"/>
          <a:sy n="86" d="100"/>
        </p:scale>
        <p:origin x="-135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694FE-1654-4235-922D-D89E428E4EA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92811-3564-423B-8E32-D0D3F1CE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5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6A0B-21EC-40EB-85F1-11D9B3F7F0C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7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92811-3564-423B-8E32-D0D3F1CE19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3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074-8DAC-4926-9D88-86F2F2DB3B2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8E-5A9A-4FAE-B521-0346BABF8B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074-8DAC-4926-9D88-86F2F2DB3B2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8E-5A9A-4FAE-B521-0346BABF8B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074-8DAC-4926-9D88-86F2F2DB3B2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8E-5A9A-4FAE-B521-0346BABF8B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074-8DAC-4926-9D88-86F2F2DB3B2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8E-5A9A-4FAE-B521-0346BABF8B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8E-5A9A-4FAE-B521-0346BABF8B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FB7C074-8DAC-4926-9D88-86F2F2DB3B28}" type="datetimeFigureOut">
              <a:rPr lang="ko-KR" altLang="en-US" smtClean="0"/>
              <a:t>2020-06-11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074-8DAC-4926-9D88-86F2F2DB3B2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8E-5A9A-4FAE-B521-0346BABF8B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074-8DAC-4926-9D88-86F2F2DB3B2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8E-5A9A-4FAE-B521-0346BABF8B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074-8DAC-4926-9D88-86F2F2DB3B2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8E-5A9A-4FAE-B521-0346BABF8B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074-8DAC-4926-9D88-86F2F2DB3B2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8E-5A9A-4FAE-B521-0346BABF8B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074-8DAC-4926-9D88-86F2F2DB3B2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8E-5A9A-4FAE-B521-0346BABF8B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074-8DAC-4926-9D88-86F2F2DB3B2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8E-5A9A-4FAE-B521-0346BABF8B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FB7C074-8DAC-4926-9D88-86F2F2DB3B2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616678E-5A9A-4FAE-B521-0346BABF8B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호텔 예약 사이트</a:t>
            </a:r>
            <a:r>
              <a:rPr lang="en-US" altLang="ko-KR" dirty="0"/>
              <a:t>(3</a:t>
            </a:r>
            <a:r>
              <a:rPr lang="ko-KR" altLang="en-US" dirty="0"/>
              <a:t>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권유진</a:t>
            </a:r>
            <a:r>
              <a:rPr lang="en-US" altLang="ko-KR" dirty="0"/>
              <a:t>, </a:t>
            </a:r>
            <a:r>
              <a:rPr lang="ko-KR" altLang="en-US" dirty="0"/>
              <a:t>배정모</a:t>
            </a:r>
            <a:r>
              <a:rPr lang="en-US" altLang="ko-KR" dirty="0"/>
              <a:t>, </a:t>
            </a:r>
            <a:r>
              <a:rPr lang="ko-KR" altLang="en-US" dirty="0"/>
              <a:t>오선미</a:t>
            </a:r>
            <a:r>
              <a:rPr lang="en-US" altLang="ko-KR" dirty="0"/>
              <a:t>, </a:t>
            </a:r>
            <a:r>
              <a:rPr lang="ko-KR" altLang="en-US" dirty="0"/>
              <a:t>한현탁</a:t>
            </a:r>
          </a:p>
        </p:txBody>
      </p:sp>
    </p:spTree>
    <p:extLst>
      <p:ext uri="{BB962C8B-B14F-4D97-AF65-F5344CB8AC3E}">
        <p14:creationId xmlns:p14="http://schemas.microsoft.com/office/powerpoint/2010/main" val="3337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xmlns="" id="{EC0ACF88-263A-6041-88D6-B1E754277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252" y="1455907"/>
            <a:ext cx="4837974" cy="1362956"/>
          </a:xfrm>
        </p:spPr>
      </p:pic>
      <p:sp>
        <p:nvSpPr>
          <p:cNvPr id="4" name="TextBox 3"/>
          <p:cNvSpPr txBox="1"/>
          <p:nvPr/>
        </p:nvSpPr>
        <p:spPr>
          <a:xfrm>
            <a:off x="5503953" y="3209494"/>
            <a:ext cx="219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대시보드</a:t>
            </a:r>
            <a:r>
              <a:rPr lang="ko-KR" altLang="en-US" sz="1400" b="1" dirty="0"/>
              <a:t> 클래스</a:t>
            </a:r>
            <a:r>
              <a:rPr lang="en-US" altLang="ko-KR" sz="1400" b="1" dirty="0"/>
              <a:t>(VO)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6277" y="627588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ko-KR" altLang="en-US" sz="1400" b="1" dirty="0" err="1"/>
              <a:t>대시보드</a:t>
            </a:r>
            <a:r>
              <a:rPr lang="ko-KR" altLang="en-US" sz="1400" b="1" dirty="0"/>
              <a:t> 테이블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61D5B3C-30B2-D04E-A847-09CC359BA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6" y="1040577"/>
            <a:ext cx="3155062" cy="21936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95CCF9-94E7-5A49-88E7-AC9990F9FFD7}"/>
              </a:ext>
            </a:extLst>
          </p:cNvPr>
          <p:cNvSpPr txBox="1"/>
          <p:nvPr/>
        </p:nvSpPr>
        <p:spPr>
          <a:xfrm>
            <a:off x="303475" y="3519006"/>
            <a:ext cx="60564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x-none" sz="1200" dirty="0"/>
              <a:t>"D_NO1" NUMBER, </a:t>
            </a:r>
          </a:p>
          <a:p>
            <a:r>
              <a:rPr kumimoji="1" lang="en" altLang="x-none" sz="1200" dirty="0"/>
              <a:t>"D_NO2" NUMBER, </a:t>
            </a:r>
          </a:p>
          <a:p>
            <a:r>
              <a:rPr kumimoji="1" lang="en" altLang="x-none" sz="1200" dirty="0"/>
              <a:t>"D_U_ID" NUMBER CONSTRAINT DUID_FK REFERENCES USERLIST(U_ID),</a:t>
            </a:r>
          </a:p>
          <a:p>
            <a:r>
              <a:rPr kumimoji="1" lang="en" altLang="x-none" sz="1200" dirty="0"/>
              <a:t>"D_U_NAME" VARCHAR2(20 BYTE), </a:t>
            </a:r>
          </a:p>
          <a:p>
            <a:r>
              <a:rPr kumimoji="1" lang="en" altLang="x-none" sz="1200" dirty="0"/>
              <a:t>"D_H_ID" NUMBER CONSTRAINT DHID_FK REFERENCES HOTEL(H_ID),</a:t>
            </a:r>
          </a:p>
          <a:p>
            <a:r>
              <a:rPr kumimoji="1" lang="en" altLang="x-none" sz="1200" dirty="0"/>
              <a:t>"D_R_ID" NUMBER CONSTRAINT DRID_FK REFERENCES ROOM(R_ID),</a:t>
            </a:r>
          </a:p>
          <a:p>
            <a:r>
              <a:rPr kumimoji="1" lang="en" altLang="x-none" sz="1200" dirty="0"/>
              <a:t>"D_B_NO" NUMBER CONSTRAINT DBNO_FK REFERENCES BOOKING(B_NO),</a:t>
            </a:r>
          </a:p>
          <a:p>
            <a:r>
              <a:rPr kumimoji="1" lang="en" altLang="x-none" sz="1200" dirty="0"/>
              <a:t>"D_REP_LEV" NUMBER, </a:t>
            </a:r>
          </a:p>
          <a:p>
            <a:r>
              <a:rPr kumimoji="1" lang="en" altLang="x-none" sz="1200" dirty="0"/>
              <a:t>"D_AVAILABLE" NUMBER, </a:t>
            </a:r>
          </a:p>
          <a:p>
            <a:r>
              <a:rPr kumimoji="1" lang="en" altLang="x-none" sz="1200" dirty="0"/>
              <a:t>"D_SPOINT" NUMBER, </a:t>
            </a:r>
          </a:p>
          <a:p>
            <a:r>
              <a:rPr kumimoji="1" lang="en" altLang="x-none" sz="1200" dirty="0"/>
              <a:t>"D_TITLE" VARCHAR2(50 BYTE), </a:t>
            </a:r>
          </a:p>
          <a:p>
            <a:r>
              <a:rPr kumimoji="1" lang="en" altLang="x-none" sz="1200" dirty="0"/>
              <a:t>"D_CONTENT" VARCHAR2(2048 BYTE), </a:t>
            </a:r>
          </a:p>
          <a:p>
            <a:r>
              <a:rPr kumimoji="1" lang="en" altLang="x-none" sz="1200" dirty="0"/>
              <a:t>"D_DATE" DATE, </a:t>
            </a:r>
          </a:p>
          <a:p>
            <a:r>
              <a:rPr kumimoji="1" lang="en" altLang="x-none" sz="1200" dirty="0"/>
              <a:t>"D_PASS" VARCHAR2(20 BYTE),</a:t>
            </a:r>
          </a:p>
          <a:p>
            <a:r>
              <a:rPr kumimoji="1" lang="en" altLang="x-none" sz="1200" dirty="0"/>
              <a:t>CONSTRAINT "DASHBOARD_PK" PRIMARY KEY ("D_NO1", "D_NO2")</a:t>
            </a:r>
            <a:endParaRPr kumimoji="1" lang="x-none" altLang="en-US" sz="1200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xmlns="" id="{1F63CE1E-737D-8C48-997C-205AEF40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설계도</a:t>
            </a:r>
            <a:r>
              <a:rPr lang="en-US" altLang="ko-KR" dirty="0"/>
              <a:t>(DASHBOARD)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0AAC53-F10A-AD4B-9E5B-7DCB20561F3B}"/>
              </a:ext>
            </a:extLst>
          </p:cNvPr>
          <p:cNvSpPr txBox="1"/>
          <p:nvPr/>
        </p:nvSpPr>
        <p:spPr>
          <a:xfrm>
            <a:off x="1518305" y="322271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대시보드 </a:t>
            </a:r>
            <a:r>
              <a:rPr lang="en-US" altLang="ko-KR" sz="1400" b="1" dirty="0"/>
              <a:t>ERD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05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구조도</a:t>
            </a:r>
            <a:r>
              <a:rPr lang="en-US" altLang="ko-KR" dirty="0"/>
              <a:t>(</a:t>
            </a:r>
            <a:r>
              <a:rPr lang="ko-KR" altLang="en-US" dirty="0"/>
              <a:t>경로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76467" y="2564904"/>
            <a:ext cx="1530800" cy="32730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/uc/index.do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181133" y="2924944"/>
            <a:ext cx="1852268" cy="32730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/uc/aboutus.do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76467" y="2204260"/>
            <a:ext cx="864096" cy="32730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(/</a:t>
            </a:r>
            <a:r>
              <a:rPr lang="en-US" altLang="ko-KR" dirty="0" err="1"/>
              <a:t>uc</a:t>
            </a:r>
            <a:r>
              <a:rPr lang="en-US" altLang="ko-KR" dirty="0"/>
              <a:t>/*)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76467" y="3284984"/>
            <a:ext cx="864096" cy="32730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(/</a:t>
            </a:r>
            <a:r>
              <a:rPr lang="en-US" altLang="ko-KR" dirty="0" err="1"/>
              <a:t>hc</a:t>
            </a:r>
            <a:r>
              <a:rPr lang="en-US" altLang="ko-KR" dirty="0"/>
              <a:t>/*)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644502" y="3612293"/>
            <a:ext cx="1530800" cy="32730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/hc/hotel.do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76467" y="3939602"/>
            <a:ext cx="864096" cy="3273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(/</a:t>
            </a:r>
            <a:r>
              <a:rPr lang="en-US" altLang="ko-KR" dirty="0" err="1"/>
              <a:t>rc</a:t>
            </a:r>
            <a:r>
              <a:rPr lang="en-US" altLang="ko-KR" dirty="0"/>
              <a:t>/*)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483768" y="4280619"/>
            <a:ext cx="1852268" cy="327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/rc/roomlist.do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391155" y="4607928"/>
            <a:ext cx="2037495" cy="327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/rc/roomdetail.do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76467" y="4935237"/>
            <a:ext cx="864096" cy="327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(/</a:t>
            </a:r>
            <a:r>
              <a:rPr lang="en-US" altLang="ko-KR" dirty="0" err="1"/>
              <a:t>bc</a:t>
            </a:r>
            <a:r>
              <a:rPr lang="en-US" altLang="ko-KR" dirty="0"/>
              <a:t>/*)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76467" y="5589855"/>
            <a:ext cx="864096" cy="3273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(/dc/*)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877400" y="5917164"/>
            <a:ext cx="1265124" cy="32730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/dc/list.do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572000" y="2564904"/>
            <a:ext cx="1852268" cy="32730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/uc/contact.do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904802" y="2939821"/>
            <a:ext cx="1530800" cy="2975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/uc/login.do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912914" y="2579781"/>
            <a:ext cx="1852268" cy="2975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/uc/register.do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36784" y="1436166"/>
            <a:ext cx="962743" cy="548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585485" y="1436166"/>
            <a:ext cx="1059017" cy="548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818383" y="1436166"/>
            <a:ext cx="1059017" cy="548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980453" y="1436166"/>
            <a:ext cx="1059017" cy="548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35767" y="1436166"/>
            <a:ext cx="723323" cy="548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164762" y="1416287"/>
            <a:ext cx="1010880" cy="548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224636" y="1416287"/>
            <a:ext cx="1210187" cy="548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꺾인 연결선 66"/>
          <p:cNvCxnSpPr>
            <a:stCxn id="50" idx="2"/>
            <a:endCxn id="28" idx="3"/>
          </p:cNvCxnSpPr>
          <p:nvPr/>
        </p:nvCxnSpPr>
        <p:spPr>
          <a:xfrm rot="16200000" flipH="1">
            <a:off x="2022188" y="2077386"/>
            <a:ext cx="1104018" cy="918407"/>
          </a:xfrm>
          <a:prstGeom prst="bentConnector4">
            <a:avLst>
              <a:gd name="adj1" fmla="val 42588"/>
              <a:gd name="adj2" fmla="val 124891"/>
            </a:avLst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49" idx="1"/>
            <a:endCxn id="26" idx="1"/>
          </p:cNvCxnSpPr>
          <p:nvPr/>
        </p:nvCxnSpPr>
        <p:spPr>
          <a:xfrm rot="10800000" flipH="1" flipV="1">
            <a:off x="536783" y="1710373"/>
            <a:ext cx="39683" cy="1018185"/>
          </a:xfrm>
          <a:prstGeom prst="bentConnector3">
            <a:avLst>
              <a:gd name="adj1" fmla="val -576065"/>
            </a:avLst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>
            <a:off x="3347890" y="1984581"/>
            <a:ext cx="0" cy="1627712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76"/>
          <p:cNvCxnSpPr>
            <a:stCxn id="52" idx="2"/>
            <a:endCxn id="43" idx="0"/>
          </p:cNvCxnSpPr>
          <p:nvPr/>
        </p:nvCxnSpPr>
        <p:spPr>
          <a:xfrm>
            <a:off x="4509962" y="1984581"/>
            <a:ext cx="0" cy="393258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77217" y="5262546"/>
            <a:ext cx="2465370" cy="3273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/bc/bookingInsert.do</a:t>
            </a:r>
            <a:endParaRPr lang="ko-KR" altLang="en-US" dirty="0"/>
          </a:p>
        </p:txBody>
      </p:sp>
      <p:cxnSp>
        <p:nvCxnSpPr>
          <p:cNvPr id="89" name="꺾인 연결선 76"/>
          <p:cNvCxnSpPr>
            <a:stCxn id="54" idx="2"/>
            <a:endCxn id="44" idx="0"/>
          </p:cNvCxnSpPr>
          <p:nvPr/>
        </p:nvCxnSpPr>
        <p:spPr>
          <a:xfrm>
            <a:off x="5497429" y="1984581"/>
            <a:ext cx="705" cy="58032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76"/>
          <p:cNvCxnSpPr>
            <a:stCxn id="57" idx="2"/>
            <a:endCxn id="46" idx="0"/>
          </p:cNvCxnSpPr>
          <p:nvPr/>
        </p:nvCxnSpPr>
        <p:spPr>
          <a:xfrm>
            <a:off x="6670202" y="1964702"/>
            <a:ext cx="0" cy="975119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76"/>
          <p:cNvCxnSpPr>
            <a:stCxn id="60" idx="2"/>
            <a:endCxn id="48" idx="0"/>
          </p:cNvCxnSpPr>
          <p:nvPr/>
        </p:nvCxnSpPr>
        <p:spPr>
          <a:xfrm>
            <a:off x="7829730" y="1964702"/>
            <a:ext cx="9318" cy="615079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76"/>
          <p:cNvCxnSpPr>
            <a:stCxn id="32" idx="2"/>
            <a:endCxn id="37" idx="0"/>
          </p:cNvCxnSpPr>
          <p:nvPr/>
        </p:nvCxnSpPr>
        <p:spPr>
          <a:xfrm>
            <a:off x="3409902" y="3939602"/>
            <a:ext cx="0" cy="341017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37" idx="1"/>
            <a:endCxn id="38" idx="1"/>
          </p:cNvCxnSpPr>
          <p:nvPr/>
        </p:nvCxnSpPr>
        <p:spPr>
          <a:xfrm rot="10800000" flipV="1">
            <a:off x="2391156" y="4444273"/>
            <a:ext cx="92613" cy="327309"/>
          </a:xfrm>
          <a:prstGeom prst="bentConnector3">
            <a:avLst>
              <a:gd name="adj1" fmla="val 346834"/>
            </a:avLst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76"/>
          <p:cNvCxnSpPr>
            <a:stCxn id="38" idx="2"/>
            <a:endCxn id="41" idx="0"/>
          </p:cNvCxnSpPr>
          <p:nvPr/>
        </p:nvCxnSpPr>
        <p:spPr>
          <a:xfrm flipH="1">
            <a:off x="3409902" y="4935237"/>
            <a:ext cx="1" cy="327309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47" y="1268760"/>
            <a:ext cx="8187809" cy="88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5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일정관리</a:t>
            </a:r>
            <a:r>
              <a:rPr lang="en-US" altLang="ko-KR" dirty="0"/>
              <a:t>(Gantt Chart)</a:t>
            </a:r>
            <a:endParaRPr lang="ko-KR" alt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45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3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467544" y="1988840"/>
            <a:ext cx="1886843" cy="2683860"/>
            <a:chOff x="1316172" y="2217166"/>
            <a:chExt cx="1886843" cy="2683860"/>
          </a:xfrm>
        </p:grpSpPr>
        <p:sp>
          <p:nvSpPr>
            <p:cNvPr id="55" name="Rectangle 920"/>
            <p:cNvSpPr>
              <a:spLocks noChangeArrowheads="1"/>
            </p:cNvSpPr>
            <p:nvPr/>
          </p:nvSpPr>
          <p:spPr bwMode="auto">
            <a:xfrm>
              <a:off x="1595175" y="2494165"/>
              <a:ext cx="9040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400" b="1" i="0" u="none" strike="noStrike" cap="none" normalizeH="0" baseline="0" dirty="0">
                  <a:ln>
                    <a:noFill/>
                  </a:ln>
                  <a:solidFill>
                    <a:srgbClr val="726F6F"/>
                  </a:solidFill>
                  <a:effectLst/>
                  <a:latin typeface="+mj-ea"/>
                  <a:ea typeface="+mj-ea"/>
                </a:rPr>
                <a:t>권유진</a:t>
              </a:r>
              <a:endPara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316172" y="2869701"/>
              <a:ext cx="188684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A7A5A6"/>
                  </a:solidFill>
                </a:rPr>
                <a:t>프로젝트 총괄</a:t>
              </a:r>
              <a:endParaRPr lang="en-US" altLang="ko-KR" dirty="0">
                <a:solidFill>
                  <a:srgbClr val="A7A5A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A7A5A6"/>
                  </a:solidFill>
                </a:rPr>
                <a:t>DB </a:t>
              </a:r>
              <a:r>
                <a:rPr lang="ko-KR" altLang="en-US" dirty="0">
                  <a:solidFill>
                    <a:srgbClr val="A7A5A6"/>
                  </a:solidFill>
                </a:rPr>
                <a:t>설계</a:t>
              </a:r>
              <a:endParaRPr lang="en-US" altLang="ko-KR" dirty="0">
                <a:solidFill>
                  <a:srgbClr val="A7A5A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A7A5A6"/>
                  </a:solidFill>
                </a:rPr>
                <a:t>페이지 분기 관련 </a:t>
              </a:r>
              <a:r>
                <a:rPr lang="ko-KR" altLang="en-US" dirty="0" err="1">
                  <a:solidFill>
                    <a:srgbClr val="A7A5A6"/>
                  </a:solidFill>
                </a:rPr>
                <a:t>서블릿</a:t>
              </a:r>
              <a:r>
                <a:rPr lang="ko-KR" altLang="en-US" dirty="0">
                  <a:solidFill>
                    <a:srgbClr val="A7A5A6"/>
                  </a:solidFill>
                </a:rPr>
                <a:t> 처리</a:t>
              </a:r>
              <a:endParaRPr lang="en-US" altLang="ko-KR" dirty="0">
                <a:solidFill>
                  <a:srgbClr val="A7A5A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rgbClr val="A7A5A6"/>
                  </a:solidFill>
                </a:rPr>
                <a:t>호텔룸</a:t>
              </a:r>
              <a:r>
                <a:rPr lang="ko-KR" altLang="en-US" dirty="0">
                  <a:solidFill>
                    <a:srgbClr val="A7A5A6"/>
                  </a:solidFill>
                </a:rPr>
                <a:t> 검색 관련 기능 구현</a:t>
              </a:r>
              <a:endParaRPr lang="en-US" altLang="ko-KR" dirty="0">
                <a:solidFill>
                  <a:srgbClr val="A7A5A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rgbClr val="A7A5A6"/>
                </a:solidFill>
              </a:endParaRPr>
            </a:p>
          </p:txBody>
        </p:sp>
        <p:sp>
          <p:nvSpPr>
            <p:cNvPr id="57" name="Freeform 379"/>
            <p:cNvSpPr>
              <a:spLocks noEditPoints="1"/>
            </p:cNvSpPr>
            <p:nvPr/>
          </p:nvSpPr>
          <p:spPr bwMode="auto">
            <a:xfrm>
              <a:off x="2588804" y="2335599"/>
              <a:ext cx="344752" cy="489065"/>
            </a:xfrm>
            <a:custGeom>
              <a:avLst/>
              <a:gdLst>
                <a:gd name="T0" fmla="*/ 94 w 187"/>
                <a:gd name="T1" fmla="*/ 0 h 267"/>
                <a:gd name="T2" fmla="*/ 0 w 187"/>
                <a:gd name="T3" fmla="*/ 94 h 267"/>
                <a:gd name="T4" fmla="*/ 94 w 187"/>
                <a:gd name="T5" fmla="*/ 267 h 267"/>
                <a:gd name="T6" fmla="*/ 187 w 187"/>
                <a:gd name="T7" fmla="*/ 94 h 267"/>
                <a:gd name="T8" fmla="*/ 94 w 187"/>
                <a:gd name="T9" fmla="*/ 0 h 267"/>
                <a:gd name="T10" fmla="*/ 94 w 187"/>
                <a:gd name="T11" fmla="*/ 0 h 267"/>
                <a:gd name="T12" fmla="*/ 94 w 187"/>
                <a:gd name="T13" fmla="*/ 127 h 267"/>
                <a:gd name="T14" fmla="*/ 60 w 187"/>
                <a:gd name="T15" fmla="*/ 94 h 267"/>
                <a:gd name="T16" fmla="*/ 94 w 187"/>
                <a:gd name="T17" fmla="*/ 60 h 267"/>
                <a:gd name="T18" fmla="*/ 127 w 187"/>
                <a:gd name="T19" fmla="*/ 94 h 267"/>
                <a:gd name="T20" fmla="*/ 94 w 187"/>
                <a:gd name="T21" fmla="*/ 127 h 267"/>
                <a:gd name="T22" fmla="*/ 94 w 187"/>
                <a:gd name="T23" fmla="*/ 12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267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49B18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919"/>
            <p:cNvSpPr>
              <a:spLocks noChangeArrowheads="1"/>
            </p:cNvSpPr>
            <p:nvPr/>
          </p:nvSpPr>
          <p:spPr bwMode="auto">
            <a:xfrm>
              <a:off x="1471563" y="2217166"/>
              <a:ext cx="4616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0" i="0" u="none" strike="noStrike" cap="none" normalizeH="0" baseline="0" dirty="0">
                  <a:ln>
                    <a:noFill/>
                  </a:ln>
                  <a:solidFill>
                    <a:srgbClr val="726F6F"/>
                  </a:solidFill>
                  <a:effectLst/>
                  <a:latin typeface="+mj-ea"/>
                  <a:ea typeface="+mj-ea"/>
                </a:rPr>
                <a:t>조장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549883" y="1988840"/>
            <a:ext cx="1886843" cy="3237858"/>
            <a:chOff x="3765276" y="2217166"/>
            <a:chExt cx="1886843" cy="3237858"/>
          </a:xfrm>
        </p:grpSpPr>
        <p:sp>
          <p:nvSpPr>
            <p:cNvPr id="60" name="Rectangle 920"/>
            <p:cNvSpPr>
              <a:spLocks noChangeArrowheads="1"/>
            </p:cNvSpPr>
            <p:nvPr/>
          </p:nvSpPr>
          <p:spPr bwMode="auto">
            <a:xfrm>
              <a:off x="4044279" y="2494165"/>
              <a:ext cx="9040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400" b="1" dirty="0">
                  <a:solidFill>
                    <a:srgbClr val="726F6F"/>
                  </a:solidFill>
                  <a:latin typeface="+mj-ea"/>
                  <a:ea typeface="+mj-ea"/>
                </a:rPr>
                <a:t>배정모</a:t>
              </a:r>
              <a:endPara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5276" y="2869701"/>
              <a:ext cx="188684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A7A5A6"/>
                  </a:solidFill>
                </a:rPr>
                <a:t>회원가입</a:t>
              </a:r>
              <a:r>
                <a:rPr lang="en-US" altLang="ko-KR" dirty="0">
                  <a:solidFill>
                    <a:srgbClr val="A7A5A6"/>
                  </a:solidFill>
                </a:rPr>
                <a:t>, </a:t>
              </a:r>
              <a:r>
                <a:rPr lang="ko-KR" altLang="en-US" dirty="0">
                  <a:solidFill>
                    <a:srgbClr val="A7A5A6"/>
                  </a:solidFill>
                </a:rPr>
                <a:t>로그인 관련 기능 구현</a:t>
              </a:r>
              <a:endParaRPr lang="en-US" altLang="ko-KR" dirty="0">
                <a:solidFill>
                  <a:srgbClr val="A7A5A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A7A5A6"/>
                  </a:solidFill>
                </a:rPr>
                <a:t>임시비밀번호 발송 기능 구현</a:t>
              </a:r>
              <a:endParaRPr lang="en-US" altLang="ko-KR" dirty="0">
                <a:solidFill>
                  <a:srgbClr val="A7A5A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rgbClr val="A7A5A6"/>
                  </a:solidFill>
                </a:rPr>
                <a:t>마이페이지</a:t>
              </a:r>
              <a:r>
                <a:rPr lang="ko-KR" altLang="en-US" dirty="0">
                  <a:solidFill>
                    <a:srgbClr val="A7A5A6"/>
                  </a:solidFill>
                </a:rPr>
                <a:t> 기능 구현</a:t>
              </a:r>
              <a:endParaRPr lang="en-US" altLang="ko-KR" dirty="0">
                <a:solidFill>
                  <a:srgbClr val="A7A5A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A7A5A6"/>
                  </a:solidFill>
                </a:rPr>
                <a:t>예약기능 구현</a:t>
              </a:r>
              <a:endParaRPr lang="en-US" altLang="ko-KR" dirty="0">
                <a:solidFill>
                  <a:srgbClr val="A7A5A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rgbClr val="A7A5A6"/>
                </a:solidFill>
              </a:endParaRPr>
            </a:p>
          </p:txBody>
        </p:sp>
        <p:sp>
          <p:nvSpPr>
            <p:cNvPr id="62" name="Freeform 379"/>
            <p:cNvSpPr>
              <a:spLocks noEditPoints="1"/>
            </p:cNvSpPr>
            <p:nvPr/>
          </p:nvSpPr>
          <p:spPr bwMode="auto">
            <a:xfrm>
              <a:off x="4973217" y="2335599"/>
              <a:ext cx="344752" cy="489065"/>
            </a:xfrm>
            <a:custGeom>
              <a:avLst/>
              <a:gdLst>
                <a:gd name="T0" fmla="*/ 94 w 187"/>
                <a:gd name="T1" fmla="*/ 0 h 267"/>
                <a:gd name="T2" fmla="*/ 0 w 187"/>
                <a:gd name="T3" fmla="*/ 94 h 267"/>
                <a:gd name="T4" fmla="*/ 94 w 187"/>
                <a:gd name="T5" fmla="*/ 267 h 267"/>
                <a:gd name="T6" fmla="*/ 187 w 187"/>
                <a:gd name="T7" fmla="*/ 94 h 267"/>
                <a:gd name="T8" fmla="*/ 94 w 187"/>
                <a:gd name="T9" fmla="*/ 0 h 267"/>
                <a:gd name="T10" fmla="*/ 94 w 187"/>
                <a:gd name="T11" fmla="*/ 0 h 267"/>
                <a:gd name="T12" fmla="*/ 94 w 187"/>
                <a:gd name="T13" fmla="*/ 127 h 267"/>
                <a:gd name="T14" fmla="*/ 60 w 187"/>
                <a:gd name="T15" fmla="*/ 94 h 267"/>
                <a:gd name="T16" fmla="*/ 94 w 187"/>
                <a:gd name="T17" fmla="*/ 60 h 267"/>
                <a:gd name="T18" fmla="*/ 127 w 187"/>
                <a:gd name="T19" fmla="*/ 94 h 267"/>
                <a:gd name="T20" fmla="*/ 94 w 187"/>
                <a:gd name="T21" fmla="*/ 127 h 267"/>
                <a:gd name="T22" fmla="*/ 94 w 187"/>
                <a:gd name="T23" fmla="*/ 12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267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3ABD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919"/>
            <p:cNvSpPr>
              <a:spLocks noChangeArrowheads="1"/>
            </p:cNvSpPr>
            <p:nvPr/>
          </p:nvSpPr>
          <p:spPr bwMode="auto">
            <a:xfrm>
              <a:off x="3920667" y="2217166"/>
              <a:ext cx="4616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solidFill>
                    <a:srgbClr val="726F6F"/>
                  </a:solidFill>
                  <a:latin typeface="+mj-ea"/>
                  <a:ea typeface="+mj-ea"/>
                </a:rPr>
                <a:t>조원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632222" y="1988840"/>
            <a:ext cx="2173545" cy="3237858"/>
            <a:chOff x="5997525" y="2206605"/>
            <a:chExt cx="2390899" cy="3237858"/>
          </a:xfrm>
        </p:grpSpPr>
        <p:sp>
          <p:nvSpPr>
            <p:cNvPr id="65" name="Rectangle 920"/>
            <p:cNvSpPr>
              <a:spLocks noChangeArrowheads="1"/>
            </p:cNvSpPr>
            <p:nvPr/>
          </p:nvSpPr>
          <p:spPr bwMode="auto">
            <a:xfrm>
              <a:off x="6276528" y="2483604"/>
              <a:ext cx="9040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400" b="1" i="0" u="none" strike="noStrike" cap="none" normalizeH="0" baseline="0" dirty="0">
                  <a:ln>
                    <a:noFill/>
                  </a:ln>
                  <a:solidFill>
                    <a:srgbClr val="726F6F"/>
                  </a:solidFill>
                  <a:effectLst/>
                  <a:latin typeface="+mj-ea"/>
                  <a:ea typeface="+mj-ea"/>
                </a:rPr>
                <a:t>오선미</a:t>
              </a:r>
              <a:endPara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97525" y="2859140"/>
              <a:ext cx="239089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A7A5A6"/>
                  </a:solidFill>
                </a:rPr>
                <a:t>템플릿 선별</a:t>
              </a:r>
              <a:endParaRPr lang="en-US" altLang="ko-KR" dirty="0">
                <a:solidFill>
                  <a:srgbClr val="A7A5A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rgbClr val="A7A5A6"/>
                  </a:solidFill>
                </a:rPr>
                <a:t>메인페이지</a:t>
              </a:r>
              <a:r>
                <a:rPr lang="ko-KR" altLang="en-US" dirty="0">
                  <a:solidFill>
                    <a:srgbClr val="A7A5A6"/>
                  </a:solidFill>
                </a:rPr>
                <a:t> </a:t>
              </a:r>
              <a:r>
                <a:rPr lang="ko-KR" altLang="en-US" dirty="0" err="1">
                  <a:solidFill>
                    <a:srgbClr val="A7A5A6"/>
                  </a:solidFill>
                </a:rPr>
                <a:t>호텔룸</a:t>
              </a:r>
              <a:r>
                <a:rPr lang="ko-KR" altLang="en-US" dirty="0">
                  <a:solidFill>
                    <a:srgbClr val="A7A5A6"/>
                  </a:solidFill>
                </a:rPr>
                <a:t> 검색 양식 구현</a:t>
              </a:r>
              <a:endParaRPr lang="en-US" altLang="ko-KR" dirty="0">
                <a:solidFill>
                  <a:srgbClr val="A7A5A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A7A5A6"/>
                  </a:solidFill>
                </a:rPr>
                <a:t>문의게시판 관련 기능 구현</a:t>
              </a:r>
              <a:endParaRPr lang="en-US" altLang="ko-KR" dirty="0">
                <a:solidFill>
                  <a:srgbClr val="A7A5A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A7A5A6"/>
                  </a:solidFill>
                </a:rPr>
                <a:t>DB </a:t>
              </a:r>
              <a:r>
                <a:rPr lang="ko-KR" altLang="en-US" dirty="0">
                  <a:solidFill>
                    <a:srgbClr val="A7A5A6"/>
                  </a:solidFill>
                </a:rPr>
                <a:t>수정 및 기능 테스트</a:t>
              </a:r>
              <a:endParaRPr lang="en-US" altLang="ko-KR" dirty="0">
                <a:solidFill>
                  <a:srgbClr val="A7A5A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rgbClr val="A7A5A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srgbClr val="A7A5A6"/>
                </a:solidFill>
              </a:endParaRPr>
            </a:p>
          </p:txBody>
        </p:sp>
        <p:sp>
          <p:nvSpPr>
            <p:cNvPr id="67" name="Freeform 379"/>
            <p:cNvSpPr>
              <a:spLocks noEditPoints="1"/>
            </p:cNvSpPr>
            <p:nvPr/>
          </p:nvSpPr>
          <p:spPr bwMode="auto">
            <a:xfrm>
              <a:off x="7354208" y="2325038"/>
              <a:ext cx="344752" cy="489065"/>
            </a:xfrm>
            <a:custGeom>
              <a:avLst/>
              <a:gdLst>
                <a:gd name="T0" fmla="*/ 94 w 187"/>
                <a:gd name="T1" fmla="*/ 0 h 267"/>
                <a:gd name="T2" fmla="*/ 0 w 187"/>
                <a:gd name="T3" fmla="*/ 94 h 267"/>
                <a:gd name="T4" fmla="*/ 94 w 187"/>
                <a:gd name="T5" fmla="*/ 267 h 267"/>
                <a:gd name="T6" fmla="*/ 187 w 187"/>
                <a:gd name="T7" fmla="*/ 94 h 267"/>
                <a:gd name="T8" fmla="*/ 94 w 187"/>
                <a:gd name="T9" fmla="*/ 0 h 267"/>
                <a:gd name="T10" fmla="*/ 94 w 187"/>
                <a:gd name="T11" fmla="*/ 0 h 267"/>
                <a:gd name="T12" fmla="*/ 94 w 187"/>
                <a:gd name="T13" fmla="*/ 127 h 267"/>
                <a:gd name="T14" fmla="*/ 60 w 187"/>
                <a:gd name="T15" fmla="*/ 94 h 267"/>
                <a:gd name="T16" fmla="*/ 94 w 187"/>
                <a:gd name="T17" fmla="*/ 60 h 267"/>
                <a:gd name="T18" fmla="*/ 127 w 187"/>
                <a:gd name="T19" fmla="*/ 94 h 267"/>
                <a:gd name="T20" fmla="*/ 94 w 187"/>
                <a:gd name="T21" fmla="*/ 127 h 267"/>
                <a:gd name="T22" fmla="*/ 94 w 187"/>
                <a:gd name="T23" fmla="*/ 12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267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919"/>
            <p:cNvSpPr>
              <a:spLocks noChangeArrowheads="1"/>
            </p:cNvSpPr>
            <p:nvPr/>
          </p:nvSpPr>
          <p:spPr bwMode="auto">
            <a:xfrm>
              <a:off x="6152916" y="2206605"/>
              <a:ext cx="4616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solidFill>
                    <a:srgbClr val="726F6F"/>
                  </a:solidFill>
                  <a:latin typeface="+mj-ea"/>
                  <a:ea typeface="+mj-ea"/>
                </a:rPr>
                <a:t>조원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001262" y="1988840"/>
            <a:ext cx="1814294" cy="3514857"/>
            <a:chOff x="3779912" y="4290373"/>
            <a:chExt cx="2414825" cy="3514857"/>
          </a:xfrm>
        </p:grpSpPr>
        <p:sp>
          <p:nvSpPr>
            <p:cNvPr id="70" name="Rectangle 920"/>
            <p:cNvSpPr>
              <a:spLocks noChangeArrowheads="1"/>
            </p:cNvSpPr>
            <p:nvPr/>
          </p:nvSpPr>
          <p:spPr bwMode="auto">
            <a:xfrm>
              <a:off x="4058915" y="4567372"/>
              <a:ext cx="12033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400" b="1" i="0" u="none" strike="noStrike" cap="none" normalizeH="0" baseline="0" dirty="0">
                  <a:ln>
                    <a:noFill/>
                  </a:ln>
                  <a:solidFill>
                    <a:srgbClr val="726F6F"/>
                  </a:solidFill>
                  <a:effectLst/>
                  <a:latin typeface="+mj-ea"/>
                  <a:ea typeface="+mj-ea"/>
                </a:rPr>
                <a:t>한현탁</a:t>
              </a:r>
              <a:endPara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79912" y="4942908"/>
              <a:ext cx="241482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rgbClr val="A7A5A6"/>
                  </a:solidFill>
                </a:rPr>
                <a:t>콘택트</a:t>
              </a:r>
              <a:r>
                <a:rPr lang="ko-KR" altLang="en-US" dirty="0">
                  <a:solidFill>
                    <a:srgbClr val="A7A5A6"/>
                  </a:solidFill>
                </a:rPr>
                <a:t> 페이지 작성</a:t>
              </a:r>
              <a:endParaRPr lang="en-US" altLang="ko-KR" dirty="0">
                <a:solidFill>
                  <a:srgbClr val="A7A5A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A7A5A6"/>
                  </a:solidFill>
                </a:rPr>
                <a:t>VO, DAO </a:t>
              </a:r>
              <a:r>
                <a:rPr lang="ko-KR" altLang="en-US" dirty="0">
                  <a:solidFill>
                    <a:srgbClr val="A7A5A6"/>
                  </a:solidFill>
                </a:rPr>
                <a:t>틀 작업</a:t>
              </a:r>
              <a:endParaRPr lang="en-US" altLang="ko-KR" dirty="0">
                <a:solidFill>
                  <a:srgbClr val="A7A5A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A7A5A6"/>
                  </a:solidFill>
                </a:rPr>
                <a:t>호텔 후기 게시판 기능 구현</a:t>
              </a:r>
              <a:endParaRPr lang="en-US" altLang="ko-KR" dirty="0">
                <a:solidFill>
                  <a:srgbClr val="A7A5A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A7A5A6"/>
                  </a:solidFill>
                </a:rPr>
                <a:t>구조도 작업</a:t>
              </a:r>
              <a:r>
                <a:rPr lang="en-US" altLang="ko-KR" dirty="0">
                  <a:solidFill>
                    <a:srgbClr val="A7A5A6"/>
                  </a:solidFill>
                </a:rPr>
                <a:t>(</a:t>
              </a:r>
              <a:r>
                <a:rPr lang="ko-KR" altLang="en-US" dirty="0">
                  <a:solidFill>
                    <a:srgbClr val="A7A5A6"/>
                  </a:solidFill>
                </a:rPr>
                <a:t>오븐</a:t>
              </a:r>
              <a:r>
                <a:rPr lang="en-US" altLang="ko-KR" dirty="0">
                  <a:solidFill>
                    <a:srgbClr val="A7A5A6"/>
                  </a:solidFill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srgbClr val="A7A5A6"/>
                </a:solidFill>
              </a:endParaRPr>
            </a:p>
          </p:txBody>
        </p:sp>
        <p:sp>
          <p:nvSpPr>
            <p:cNvPr id="72" name="Freeform 379"/>
            <p:cNvSpPr>
              <a:spLocks noEditPoints="1"/>
            </p:cNvSpPr>
            <p:nvPr/>
          </p:nvSpPr>
          <p:spPr bwMode="auto">
            <a:xfrm>
              <a:off x="5403245" y="4408806"/>
              <a:ext cx="458865" cy="489065"/>
            </a:xfrm>
            <a:custGeom>
              <a:avLst/>
              <a:gdLst>
                <a:gd name="T0" fmla="*/ 94 w 187"/>
                <a:gd name="T1" fmla="*/ 0 h 267"/>
                <a:gd name="T2" fmla="*/ 0 w 187"/>
                <a:gd name="T3" fmla="*/ 94 h 267"/>
                <a:gd name="T4" fmla="*/ 94 w 187"/>
                <a:gd name="T5" fmla="*/ 267 h 267"/>
                <a:gd name="T6" fmla="*/ 187 w 187"/>
                <a:gd name="T7" fmla="*/ 94 h 267"/>
                <a:gd name="T8" fmla="*/ 94 w 187"/>
                <a:gd name="T9" fmla="*/ 0 h 267"/>
                <a:gd name="T10" fmla="*/ 94 w 187"/>
                <a:gd name="T11" fmla="*/ 0 h 267"/>
                <a:gd name="T12" fmla="*/ 94 w 187"/>
                <a:gd name="T13" fmla="*/ 127 h 267"/>
                <a:gd name="T14" fmla="*/ 60 w 187"/>
                <a:gd name="T15" fmla="*/ 94 h 267"/>
                <a:gd name="T16" fmla="*/ 94 w 187"/>
                <a:gd name="T17" fmla="*/ 60 h 267"/>
                <a:gd name="T18" fmla="*/ 127 w 187"/>
                <a:gd name="T19" fmla="*/ 94 h 267"/>
                <a:gd name="T20" fmla="*/ 94 w 187"/>
                <a:gd name="T21" fmla="*/ 127 h 267"/>
                <a:gd name="T22" fmla="*/ 94 w 187"/>
                <a:gd name="T23" fmla="*/ 12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267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FABE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919"/>
            <p:cNvSpPr>
              <a:spLocks noChangeArrowheads="1"/>
            </p:cNvSpPr>
            <p:nvPr/>
          </p:nvSpPr>
          <p:spPr bwMode="auto">
            <a:xfrm>
              <a:off x="3935303" y="4290373"/>
              <a:ext cx="4616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0" i="0" u="none" strike="noStrike" cap="none" normalizeH="0" baseline="0" dirty="0">
                  <a:ln>
                    <a:noFill/>
                  </a:ln>
                  <a:solidFill>
                    <a:srgbClr val="726F6F"/>
                  </a:solidFill>
                  <a:effectLst/>
                  <a:latin typeface="+mj-ea"/>
                  <a:ea typeface="+mj-ea"/>
                </a:rPr>
                <a:t>조원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5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시연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0737" y="3994865"/>
            <a:ext cx="8251089" cy="43990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http://192.168.0.107:8080/tp_hotel_booking/uc/index.do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70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3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ko-KR" altLang="en-US" dirty="0"/>
              <a:t>기능 구조도</a:t>
            </a:r>
            <a:endParaRPr lang="en-US" altLang="ko-KR" dirty="0"/>
          </a:p>
          <a:p>
            <a:r>
              <a:rPr lang="ko-KR" altLang="en-US" dirty="0"/>
              <a:t>상세화면</a:t>
            </a:r>
            <a:endParaRPr lang="en-US" altLang="ko-KR" dirty="0"/>
          </a:p>
          <a:p>
            <a:r>
              <a:rPr lang="ko-KR" altLang="en-US" dirty="0"/>
              <a:t>일정 및 역할분담</a:t>
            </a:r>
            <a:endParaRPr lang="en-US" altLang="ko-KR" dirty="0"/>
          </a:p>
          <a:p>
            <a:r>
              <a:rPr lang="ko-KR" altLang="en-US" dirty="0"/>
              <a:t>시연</a:t>
            </a:r>
            <a:endParaRPr lang="en-US" altLang="ko-KR" dirty="0"/>
          </a:p>
          <a:p>
            <a:r>
              <a:rPr lang="ko-KR" altLang="en-US" dirty="0"/>
              <a:t>한계점</a:t>
            </a:r>
            <a:r>
              <a:rPr lang="en-US" altLang="ko-KR" dirty="0"/>
              <a:t>(</a:t>
            </a:r>
            <a:r>
              <a:rPr lang="ko-KR" altLang="en-US" dirty="0"/>
              <a:t>보완사항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39092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83254" y="1225512"/>
            <a:ext cx="118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소개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950594" y="3131407"/>
            <a:ext cx="888642" cy="0"/>
          </a:xfrm>
          <a:prstGeom prst="line">
            <a:avLst/>
          </a:prstGeom>
          <a:ln w="190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407085" y="2524258"/>
            <a:ext cx="9659" cy="1275009"/>
          </a:xfrm>
          <a:prstGeom prst="line">
            <a:avLst/>
          </a:prstGeom>
          <a:ln w="190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3078" y="5014263"/>
            <a:ext cx="7765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고객이 원하는 호텔을 선택하는 예약 웹 사이트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고객들이 서로 편리하게 소통하고 예약정보를 관리할 수 있는 사이트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20431"/>
            <a:ext cx="3084050" cy="17788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04" y="2427938"/>
            <a:ext cx="2652819" cy="1338007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03475" y="285728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3593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80151"/>
            <a:ext cx="8064896" cy="444221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015952" y="5380552"/>
            <a:ext cx="4849586" cy="576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26670" y="2002127"/>
            <a:ext cx="4849586" cy="138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135148" y="1816156"/>
            <a:ext cx="1597092" cy="1080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rot="10800000">
            <a:off x="1464262" y="5668584"/>
            <a:ext cx="527957" cy="1088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1704020" y="1996176"/>
            <a:ext cx="347700" cy="595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433456" y="1533518"/>
            <a:ext cx="5444" cy="21771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444341" y="1533516"/>
            <a:ext cx="892628" cy="1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20602" y="1350438"/>
            <a:ext cx="113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536" y="5515276"/>
            <a:ext cx="113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예약기능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9552" y="1770860"/>
            <a:ext cx="127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호텔 소개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03475" y="285728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660" y="1225512"/>
            <a:ext cx="190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벤치마킹</a:t>
            </a:r>
          </a:p>
        </p:txBody>
      </p:sp>
    </p:spTree>
    <p:extLst>
      <p:ext uri="{BB962C8B-B14F-4D97-AF65-F5344CB8AC3E}">
        <p14:creationId xmlns:p14="http://schemas.microsoft.com/office/powerpoint/2010/main" val="24939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설계도</a:t>
            </a:r>
            <a:r>
              <a:rPr lang="en-US" altLang="ko-KR" dirty="0"/>
              <a:t>(ERD)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30" name="Picture 6" descr="C:\Users\kosta\Desktop\erd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1"/>
            <a:ext cx="8208912" cy="450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설계도</a:t>
            </a:r>
            <a:r>
              <a:rPr lang="en-US" altLang="ko-KR" dirty="0"/>
              <a:t>(USERLIST)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7988" y="3298374"/>
            <a:ext cx="202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유저리스트 클래스</a:t>
            </a:r>
            <a:r>
              <a:rPr lang="en-US" altLang="ko-KR" sz="1400" b="1" dirty="0"/>
              <a:t>(VO)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636" y="327511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유저리스트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ERD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CB5AFE8-EB95-EE40-9AF0-C0F54C66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8" y="1225512"/>
            <a:ext cx="2768600" cy="1993900"/>
          </a:xfrm>
          <a:prstGeom prst="rect">
            <a:avLst/>
          </a:prstGeo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xmlns="" id="{5A7857D8-B1DB-5047-855B-3BE34D765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25" y="1593812"/>
            <a:ext cx="4584700" cy="12573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0A044D5-1A71-8842-AEAD-F4377529A6BF}"/>
              </a:ext>
            </a:extLst>
          </p:cNvPr>
          <p:cNvSpPr txBox="1"/>
          <p:nvPr/>
        </p:nvSpPr>
        <p:spPr>
          <a:xfrm>
            <a:off x="421735" y="3858539"/>
            <a:ext cx="41857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x-none" sz="1200" dirty="0"/>
              <a:t>"U_ID" NUMBER, </a:t>
            </a:r>
          </a:p>
          <a:p>
            <a:r>
              <a:rPr kumimoji="1" lang="en" altLang="x-none" sz="1200" dirty="0"/>
              <a:t>"U_PWD" VARCHAR2(20 BYTE), </a:t>
            </a:r>
          </a:p>
          <a:p>
            <a:r>
              <a:rPr kumimoji="1" lang="en" altLang="x-none" sz="1200" dirty="0"/>
              <a:t>"U_NAME" VARCHAR2(20 BYTE), </a:t>
            </a:r>
          </a:p>
          <a:p>
            <a:r>
              <a:rPr kumimoji="1" lang="en" altLang="x-none" sz="1200" dirty="0"/>
              <a:t>"U_PHONE" VARCHAR2(20 BYTE), </a:t>
            </a:r>
          </a:p>
          <a:p>
            <a:r>
              <a:rPr kumimoji="1" lang="en" altLang="x-none" sz="1200" dirty="0"/>
              <a:t>"U_ADDRESS" VARCHAR2(50 BYTE), </a:t>
            </a:r>
          </a:p>
          <a:p>
            <a:r>
              <a:rPr kumimoji="1" lang="en" altLang="x-none" sz="1200" dirty="0"/>
              <a:t>"U_GRADE" NUMBER, </a:t>
            </a:r>
          </a:p>
          <a:p>
            <a:r>
              <a:rPr kumimoji="1" lang="en" altLang="x-none" sz="1200" dirty="0"/>
              <a:t>"U_EMAIL" VARCHAR2(50 BYTE), </a:t>
            </a:r>
          </a:p>
          <a:p>
            <a:r>
              <a:rPr kumimoji="1" lang="en" altLang="x-none" sz="1200" dirty="0"/>
              <a:t> CONSTRAINT "USERLIST_PK" PRIMARY KEY ("U_ID")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6613C9-CBCB-3046-828E-6C1ECE51643C}"/>
              </a:ext>
            </a:extLst>
          </p:cNvPr>
          <p:cNvSpPr txBox="1"/>
          <p:nvPr/>
        </p:nvSpPr>
        <p:spPr>
          <a:xfrm>
            <a:off x="1295636" y="570385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유저리스트 테이블</a:t>
            </a:r>
          </a:p>
        </p:txBody>
      </p:sp>
    </p:spTree>
    <p:extLst>
      <p:ext uri="{BB962C8B-B14F-4D97-AF65-F5344CB8AC3E}">
        <p14:creationId xmlns:p14="http://schemas.microsoft.com/office/powerpoint/2010/main" val="16951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xmlns="" id="{12AFCF8E-44AD-DB45-98DE-22781B329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44" y="1351845"/>
            <a:ext cx="4824536" cy="143593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설계도</a:t>
            </a:r>
            <a:r>
              <a:rPr lang="en-US" altLang="ko-KR" dirty="0"/>
              <a:t>(HOTEL)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3099770"/>
            <a:ext cx="2194571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호텔 클래스</a:t>
            </a:r>
            <a:r>
              <a:rPr lang="en-US" altLang="ko-KR" sz="1400" b="1" dirty="0"/>
              <a:t>(VO)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6292475"/>
            <a:ext cx="2160240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호텔 테이블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78CF4EF-52BE-9744-A455-16CFEC3E8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4" y="1052736"/>
            <a:ext cx="3184188" cy="20341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9DFC33D-5F9A-DD4E-A726-85AD57D7EB3B}"/>
              </a:ext>
            </a:extLst>
          </p:cNvPr>
          <p:cNvSpPr txBox="1"/>
          <p:nvPr/>
        </p:nvSpPr>
        <p:spPr>
          <a:xfrm>
            <a:off x="531756" y="3262332"/>
            <a:ext cx="29642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x-none" sz="1200" dirty="0"/>
              <a:t>    ("H_ID" NUMBER, </a:t>
            </a:r>
          </a:p>
          <a:p>
            <a:r>
              <a:rPr kumimoji="1" lang="en" altLang="x-none" sz="1200" dirty="0"/>
              <a:t>"H_NAME" VARCHAR2(20 BYTE),</a:t>
            </a:r>
          </a:p>
          <a:p>
            <a:r>
              <a:rPr kumimoji="1" lang="en" altLang="x-none" sz="1200" dirty="0"/>
              <a:t>"H_LOCATION" VARCHAR2(50 BYTE),</a:t>
            </a:r>
          </a:p>
          <a:p>
            <a:r>
              <a:rPr kumimoji="1" lang="en" altLang="x-none" sz="1200" dirty="0"/>
              <a:t>"H_XPOINT" NUMBER,</a:t>
            </a:r>
          </a:p>
          <a:p>
            <a:r>
              <a:rPr kumimoji="1" lang="en" altLang="x-none" sz="1200" dirty="0"/>
              <a:t>"H_YPOINT" NUMBER,</a:t>
            </a:r>
          </a:p>
          <a:p>
            <a:r>
              <a:rPr kumimoji="1" lang="en" altLang="x-none" sz="1200" dirty="0"/>
              <a:t>"H_TEL" VARCHAR2(20 BYTE),</a:t>
            </a:r>
          </a:p>
          <a:p>
            <a:r>
              <a:rPr kumimoji="1" lang="en" altLang="x-none" sz="1200" dirty="0"/>
              <a:t>"H_WIFI" NUMBER,</a:t>
            </a:r>
          </a:p>
          <a:p>
            <a:r>
              <a:rPr kumimoji="1" lang="en" altLang="x-none" sz="1200" dirty="0"/>
              <a:t>"H_PARKING" NUMBER,</a:t>
            </a:r>
          </a:p>
          <a:p>
            <a:r>
              <a:rPr kumimoji="1" lang="en" altLang="x-none" sz="1200" dirty="0"/>
              <a:t>"H_SWIMMING" NUMBER,</a:t>
            </a:r>
          </a:p>
          <a:p>
            <a:r>
              <a:rPr kumimoji="1" lang="en" altLang="x-none" sz="1200" dirty="0"/>
              <a:t>"H_ROOMSERVICE" NUMBER,</a:t>
            </a:r>
          </a:p>
          <a:p>
            <a:r>
              <a:rPr kumimoji="1" lang="en" altLang="x-none" sz="1200" dirty="0"/>
              <a:t>"H_BUS" NUMBER,</a:t>
            </a:r>
          </a:p>
          <a:p>
            <a:r>
              <a:rPr kumimoji="1" lang="en" altLang="x-none" sz="1200" dirty="0"/>
              <a:t>"H_GRADE" NUMBER,</a:t>
            </a:r>
          </a:p>
          <a:p>
            <a:r>
              <a:rPr kumimoji="1" lang="en" altLang="x-none" sz="1200" dirty="0"/>
              <a:t>"H_RATE" NUMBER,</a:t>
            </a:r>
          </a:p>
          <a:p>
            <a:r>
              <a:rPr kumimoji="1" lang="en" altLang="x-none" sz="1200" dirty="0"/>
              <a:t>"H_IMG" VARCHAR2(50 BYTE),</a:t>
            </a:r>
          </a:p>
          <a:p>
            <a:r>
              <a:rPr kumimoji="1" lang="en" altLang="x-none" sz="1200" dirty="0"/>
              <a:t>"H_DESC" VARCHAR2(1024 BYTE),</a:t>
            </a:r>
          </a:p>
          <a:p>
            <a:r>
              <a:rPr kumimoji="1" lang="en" altLang="x-none" sz="1200" dirty="0"/>
              <a:t> PRIMARY KEY ("H_ID")</a:t>
            </a:r>
            <a:endParaRPr kumimoji="1" lang="x-none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7821ED-A7CC-E34E-89DE-4FDAD6A26E9F}"/>
              </a:ext>
            </a:extLst>
          </p:cNvPr>
          <p:cNvSpPr txBox="1"/>
          <p:nvPr/>
        </p:nvSpPr>
        <p:spPr>
          <a:xfrm>
            <a:off x="1356268" y="307179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호텔 </a:t>
            </a:r>
            <a:r>
              <a:rPr lang="en-US" altLang="ko-KR" sz="1400" b="1" dirty="0"/>
              <a:t>ERD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651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xmlns="" id="{CAA86543-BEAF-2C40-B743-1CF71989B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80" y="1706621"/>
            <a:ext cx="4787900" cy="133350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설계도</a:t>
            </a:r>
            <a:r>
              <a:rPr lang="en-US" altLang="ko-KR" dirty="0"/>
              <a:t>(ROOM)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3409255"/>
            <a:ext cx="219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룸 클래스</a:t>
            </a:r>
            <a:r>
              <a:rPr lang="en-US" altLang="ko-KR" sz="1400" b="1" dirty="0"/>
              <a:t>(VO)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688" y="614713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룸 테이블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C461963-76A4-884A-98BD-E3B58E2DD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8" y="1052736"/>
            <a:ext cx="3053184" cy="2376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88EFE0-11E8-204C-9C9E-AF11CD47CED7}"/>
              </a:ext>
            </a:extLst>
          </p:cNvPr>
          <p:cNvSpPr txBox="1"/>
          <p:nvPr/>
        </p:nvSpPr>
        <p:spPr>
          <a:xfrm>
            <a:off x="395536" y="3798134"/>
            <a:ext cx="54264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x-none" sz="1200" dirty="0"/>
              <a:t> "R_ID" number PRIMARY KEY,</a:t>
            </a:r>
          </a:p>
          <a:p>
            <a:r>
              <a:rPr kumimoji="1" lang="en" altLang="x-none" sz="1200" dirty="0"/>
              <a:t>    "R_NAME" VARCHAR2(20),</a:t>
            </a:r>
          </a:p>
          <a:p>
            <a:r>
              <a:rPr kumimoji="1" lang="en" altLang="x-none" sz="1200" dirty="0"/>
              <a:t>    "H_ID" NUMBER CONSTRAINT HID_FK REFERENCES HOTEL(H_ID),</a:t>
            </a:r>
          </a:p>
          <a:p>
            <a:r>
              <a:rPr kumimoji="1" lang="en" altLang="x-none" sz="1200" dirty="0"/>
              <a:t>    "R_NO" NUMBER,</a:t>
            </a:r>
          </a:p>
          <a:p>
            <a:r>
              <a:rPr kumimoji="1" lang="en" altLang="x-none" sz="1200" dirty="0"/>
              <a:t>    "R_PEOPLE" NUMBER,</a:t>
            </a:r>
          </a:p>
          <a:p>
            <a:r>
              <a:rPr kumimoji="1" lang="en" altLang="x-none" sz="1200" dirty="0"/>
              <a:t>    "R_TYPE" VARCHAR2(20),</a:t>
            </a:r>
          </a:p>
          <a:p>
            <a:r>
              <a:rPr kumimoji="1" lang="en" altLang="x-none" sz="1200" dirty="0"/>
              <a:t>    "R_COST" NUMBER,</a:t>
            </a:r>
          </a:p>
          <a:p>
            <a:r>
              <a:rPr kumimoji="1" lang="en" altLang="x-none" sz="1200" dirty="0"/>
              <a:t>    "R_ABLE" NUMBER,</a:t>
            </a:r>
          </a:p>
          <a:p>
            <a:r>
              <a:rPr kumimoji="1" lang="en" altLang="x-none" sz="1200" dirty="0"/>
              <a:t>    "R_B_COUNT" NUMBER,</a:t>
            </a:r>
          </a:p>
          <a:p>
            <a:r>
              <a:rPr kumimoji="1" lang="en" altLang="x-none" sz="1200" dirty="0"/>
              <a:t>    "R_IMG1" VARCHAR2(50),</a:t>
            </a:r>
          </a:p>
          <a:p>
            <a:r>
              <a:rPr kumimoji="1" lang="en" altLang="x-none" sz="1200" dirty="0"/>
              <a:t>    "R_IMG2" VARCHAR2(50),</a:t>
            </a:r>
          </a:p>
          <a:p>
            <a:r>
              <a:rPr kumimoji="1" lang="en" altLang="x-none" sz="1200" dirty="0"/>
              <a:t>    "R_IMG3" VARCHAR2(50)</a:t>
            </a:r>
            <a:endParaRPr kumimoji="1" lang="x-none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6AC2666-B406-CE48-B3B3-3828DD8504E8}"/>
              </a:ext>
            </a:extLst>
          </p:cNvPr>
          <p:cNvSpPr txBox="1"/>
          <p:nvPr/>
        </p:nvSpPr>
        <p:spPr>
          <a:xfrm>
            <a:off x="1369317" y="34496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룸 </a:t>
            </a:r>
            <a:r>
              <a:rPr lang="en-US" altLang="ko-KR" sz="1400" b="1" dirty="0"/>
              <a:t>ERD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620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xmlns="" id="{8F59C1AF-B519-9F49-9269-D18CEA8F5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57507"/>
            <a:ext cx="5222384" cy="153884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설계도</a:t>
            </a:r>
            <a:r>
              <a:rPr lang="en-US" altLang="ko-KR" dirty="0"/>
              <a:t>(BOOKING)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3955" y="3717032"/>
            <a:ext cx="219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부킹</a:t>
            </a:r>
            <a:r>
              <a:rPr lang="ko-KR" altLang="en-US" sz="1400" b="1" dirty="0"/>
              <a:t> 클래스</a:t>
            </a:r>
            <a:r>
              <a:rPr lang="en-US" altLang="ko-KR" sz="1400" b="1" dirty="0"/>
              <a:t>(VO)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6214" y="593853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부킹</a:t>
            </a:r>
            <a:r>
              <a:rPr lang="ko-KR" altLang="en-US" sz="1400" b="1" dirty="0"/>
              <a:t> 테이블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4110C8C-B1DF-F74C-9D48-2A66C06F6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6" y="980728"/>
            <a:ext cx="2146300" cy="269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B211CA4-7E77-C94A-A489-F2159DA5328F}"/>
              </a:ext>
            </a:extLst>
          </p:cNvPr>
          <p:cNvSpPr txBox="1"/>
          <p:nvPr/>
        </p:nvSpPr>
        <p:spPr>
          <a:xfrm>
            <a:off x="580851" y="4122946"/>
            <a:ext cx="5811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x-none" sz="1200" dirty="0"/>
              <a:t>"B_NO" NUMBER PRIMARY KEY,</a:t>
            </a:r>
          </a:p>
          <a:p>
            <a:r>
              <a:rPr kumimoji="1" lang="en" altLang="x-none" sz="1200" dirty="0"/>
              <a:t>"B_U_ID" NUMBER CONSTRAINT BUID_FK REFERENCES USERLIST(U_ID), </a:t>
            </a:r>
          </a:p>
          <a:p>
            <a:r>
              <a:rPr kumimoji="1" lang="en" altLang="x-none" sz="1200" dirty="0"/>
              <a:t>"B_H_ID" NUMBER CONSTRAINT BHID_FK REFERENCES HOTEL(H_ID),</a:t>
            </a:r>
          </a:p>
          <a:p>
            <a:r>
              <a:rPr kumimoji="1" lang="en" altLang="x-none" sz="1200" dirty="0"/>
              <a:t>"B_R_ID" NUMBER CONSTRAINT BRID_FK REFERENCES ROOM(R_ID), </a:t>
            </a:r>
          </a:p>
          <a:p>
            <a:r>
              <a:rPr kumimoji="1" lang="en" altLang="x-none" sz="1200" dirty="0"/>
              <a:t>"B_CHECKIN" DATE, </a:t>
            </a:r>
          </a:p>
          <a:p>
            <a:r>
              <a:rPr kumimoji="1" lang="en" altLang="x-none" sz="1200" dirty="0"/>
              <a:t>"B_CHECKOUT" DATE, </a:t>
            </a:r>
          </a:p>
          <a:p>
            <a:r>
              <a:rPr kumimoji="1" lang="en" altLang="x-none" sz="1200" dirty="0"/>
              <a:t>"B_PEOPLE" NUMBER, </a:t>
            </a:r>
          </a:p>
          <a:p>
            <a:r>
              <a:rPr kumimoji="1" lang="en" altLang="x-none" sz="1200" dirty="0"/>
              <a:t>"B_DATE" DATE, </a:t>
            </a:r>
          </a:p>
          <a:p>
            <a:r>
              <a:rPr kumimoji="1" lang="en" altLang="x-none" sz="1200" dirty="0"/>
              <a:t>"B_PLUS" NUMBER </a:t>
            </a:r>
            <a:endParaRPr kumimoji="1" lang="x-none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070A10-6313-AF45-AFFD-15A34A1164B9}"/>
              </a:ext>
            </a:extLst>
          </p:cNvPr>
          <p:cNvSpPr txBox="1"/>
          <p:nvPr/>
        </p:nvSpPr>
        <p:spPr>
          <a:xfrm>
            <a:off x="971600" y="3716943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부킹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ERD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099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243</TotalTime>
  <Words>642</Words>
  <Application>Microsoft Office PowerPoint</Application>
  <PresentationFormat>화면 슬라이드 쇼(4:3)</PresentationFormat>
  <Paragraphs>149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고구려 벽화</vt:lpstr>
      <vt:lpstr>호텔 예약 사이트(3팀)</vt:lpstr>
      <vt:lpstr>목  차</vt:lpstr>
      <vt:lpstr>PowerPoint 프레젠테이션</vt:lpstr>
      <vt:lpstr>PowerPoint 프레젠테이션</vt:lpstr>
      <vt:lpstr>DB 설계도(ERD)</vt:lpstr>
      <vt:lpstr>DB 설계도(USERLIST)</vt:lpstr>
      <vt:lpstr>DB 설계도(HOTEL)</vt:lpstr>
      <vt:lpstr>DB 설계도(ROOM)</vt:lpstr>
      <vt:lpstr>DB 설계도(BOOKING)</vt:lpstr>
      <vt:lpstr>DB 설계도(DASHBOARD)</vt:lpstr>
      <vt:lpstr>프로젝트 구조도(경로)</vt:lpstr>
      <vt:lpstr>일정관리(Gantt Chart)</vt:lpstr>
      <vt:lpstr>역할 분담</vt:lpstr>
      <vt:lpstr>프로젝트 시연</vt:lpstr>
      <vt:lpstr>QnA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껍데기</dc:title>
  <dc:creator>kosta</dc:creator>
  <cp:lastModifiedBy>kosta</cp:lastModifiedBy>
  <cp:revision>141</cp:revision>
  <dcterms:created xsi:type="dcterms:W3CDTF">2020-06-11T05:13:46Z</dcterms:created>
  <dcterms:modified xsi:type="dcterms:W3CDTF">2020-06-11T09:41:58Z</dcterms:modified>
</cp:coreProperties>
</file>