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65" r:id="rId5"/>
    <p:sldId id="285" r:id="rId6"/>
    <p:sldId id="296" r:id="rId7"/>
    <p:sldId id="282" r:id="rId8"/>
    <p:sldId id="260" r:id="rId9"/>
    <p:sldId id="291" r:id="rId10"/>
    <p:sldId id="288" r:id="rId11"/>
    <p:sldId id="294" r:id="rId12"/>
    <p:sldId id="295" r:id="rId13"/>
    <p:sldId id="304" r:id="rId14"/>
    <p:sldId id="262" r:id="rId15"/>
    <p:sldId id="292" r:id="rId16"/>
    <p:sldId id="307" r:id="rId17"/>
    <p:sldId id="311" r:id="rId18"/>
    <p:sldId id="308" r:id="rId19"/>
    <p:sldId id="309" r:id="rId20"/>
    <p:sldId id="310" r:id="rId21"/>
    <p:sldId id="293" r:id="rId22"/>
    <p:sldId id="297" r:id="rId23"/>
    <p:sldId id="298" r:id="rId24"/>
    <p:sldId id="305" r:id="rId25"/>
    <p:sldId id="299" r:id="rId26"/>
    <p:sldId id="30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D47"/>
    <a:srgbClr val="F3F4F2"/>
    <a:srgbClr val="F0FAF9"/>
    <a:srgbClr val="D6E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82696-C315-4D19-9F0C-EC87953EA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75C9D5-EACF-419B-86DF-FBA867BA5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7C067-C156-4640-822C-D3FA3F3E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62F0-0BF5-4AD8-A8CA-A06B0D7E98D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EE19B-671D-4B74-90E8-95CCE110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1C2B2-9D95-4A62-8B1E-58E0D485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30B3-34E1-4EBD-9617-EDEC8627F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27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DF99F-16B5-4B6D-94CC-0552662A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876E17-5861-43AD-BD42-418A40E22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8F345-732A-4B42-AE02-4F2429F8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62F0-0BF5-4AD8-A8CA-A06B0D7E98D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6D6C27-1A02-4D0E-A35E-BE192E15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EDDF0-86D6-48F6-927D-A2552DC9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30B3-34E1-4EBD-9617-EDEC8627F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78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8196FA-0565-4EC8-AE76-B2354EE17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DDA1E3-C925-4AA0-ACDF-A697874BD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DF222-6507-43B1-8697-7E0A6548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62F0-0BF5-4AD8-A8CA-A06B0D7E98D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3254F-B271-46E1-ABCE-2672D7E5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E7DFAD-29BF-4AFF-A178-B173C3D2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30B3-34E1-4EBD-9617-EDEC8627F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07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46A74-D2AB-4179-AD54-05ED5C9A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557D6-B4A3-43E0-B986-3ED2BB0F1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530B8-416B-4A69-B7FB-6E7B6B6F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62F0-0BF5-4AD8-A8CA-A06B0D7E98D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17382-B6A2-46FF-A221-9CA0913E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21E86-7BF4-44BD-A8FB-F2871D07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30B3-34E1-4EBD-9617-EDEC8627F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0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4F35-FAF1-4CA4-AD38-A5B65C2B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2F8C5F-8B1E-4AD5-A3CA-8E05883DF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851FC-4299-41B0-BEB8-B1885304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62F0-0BF5-4AD8-A8CA-A06B0D7E98D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B989C-C4C5-4783-8D4F-A863F79F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28A34-B750-4C96-8A45-7BC539FA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30B3-34E1-4EBD-9617-EDEC8627F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1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0F671-080A-4642-BD0D-D3F2E785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A10E1-FBC5-448C-BFD5-81AD08FBC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079D34-8D49-4D23-AB03-9A5DDB863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869297-6127-4F49-A09C-FD9ACECA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62F0-0BF5-4AD8-A8CA-A06B0D7E98D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5DD5DD-0453-4639-8E89-458C7DD3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9A5D35-D5CC-4102-8523-5E58BBB4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30B3-34E1-4EBD-9617-EDEC8627F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39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E9356-F62A-4934-A6A7-B9D6F552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150806-1478-40F6-8858-97B122AD9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132B7E-41D6-4503-8F62-7BADC7CD8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0AF572-3B2E-443D-BC21-1AADE9808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D11AA8-7EF7-4A6A-936B-A26935A75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1073B3-C3B8-4F94-AB9C-B576F961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62F0-0BF5-4AD8-A8CA-A06B0D7E98D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3CC04-EB97-4A40-95A8-AB60F42C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CB2F7E-6F60-476E-AEB1-DEB05B44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30B3-34E1-4EBD-9617-EDEC8627F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69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37AD0-7D09-4F46-B412-EBF78D6D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C95F61-3C6D-471D-B3CC-40CF7B4C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62F0-0BF5-4AD8-A8CA-A06B0D7E98D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636C41-EF45-4150-9987-AEB5883C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95F80D-4779-47F0-AA1D-A75FE9ED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30B3-34E1-4EBD-9617-EDEC8627F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6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CFBCBB-AFF0-46FF-A857-DFDCABD9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62F0-0BF5-4AD8-A8CA-A06B0D7E98D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26E224-9CBE-45EA-8781-C8061C87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4392BD-0AD2-428E-8676-85A29710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30B3-34E1-4EBD-9617-EDEC8627F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5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9D0B-CB8A-42A8-BEA5-A96375EA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FEFA9-6B4F-4882-B639-FAD6A2CD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946C14-1EDA-45DF-887E-078C32688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E8CC0D-7650-47AA-BD4F-1234DC76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62F0-0BF5-4AD8-A8CA-A06B0D7E98D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88E708-396F-4832-97E7-1820B1D0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377127-9059-4B40-966B-F1702B55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30B3-34E1-4EBD-9617-EDEC8627F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2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E4041-FC3F-4891-9126-DB01B01FA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B714D0-FE0C-41F6-9A6A-C7A7688A9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5AA538-1548-4FAB-B533-01945EA6A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911774-E84B-448D-84A7-F085FC59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62F0-0BF5-4AD8-A8CA-A06B0D7E98D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0F320A-CCDE-4EEA-976E-9E2A916B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1D2FB2-4859-48BF-9CED-1920FFE5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30B3-34E1-4EBD-9617-EDEC8627F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80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CB32BB-134D-4544-AAA2-7F838AE6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6C857-1E66-4A13-AE6E-5CB0D8574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131D8-BE92-41DA-88FE-243CE822E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B62F0-0BF5-4AD8-A8CA-A06B0D7E98D6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28CE8-36E8-4340-9E01-1AB061917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0CB23-763F-49B8-AE59-0E44197E5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30B3-34E1-4EBD-9617-EDEC8627F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9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4D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5D8EB-56D0-4B68-960F-18F7E6937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973" y="1941973"/>
            <a:ext cx="9144000" cy="1790021"/>
          </a:xfrm>
        </p:spPr>
        <p:txBody>
          <a:bodyPr/>
          <a:lstStyle/>
          <a:p>
            <a:pPr algn="l"/>
            <a:r>
              <a:rPr lang="en-US" altLang="ko-KR" b="1" dirty="0">
                <a:solidFill>
                  <a:schemeClr val="bg1"/>
                </a:solidFill>
              </a:rPr>
              <a:t>ERP Software for 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b="1" dirty="0">
                <a:solidFill>
                  <a:schemeClr val="bg1"/>
                </a:solidFill>
              </a:rPr>
              <a:t>Bus Operator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5D2A1A-3B06-4B27-8935-EFBCC9B44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7289" y="4483778"/>
            <a:ext cx="5159835" cy="839336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1400" b="1" dirty="0">
                <a:solidFill>
                  <a:schemeClr val="bg1"/>
                </a:solidFill>
              </a:rPr>
              <a:t>팀장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  <a:r>
              <a:rPr lang="ko-KR" altLang="en-US" sz="1600" b="1" dirty="0">
                <a:solidFill>
                  <a:schemeClr val="bg1"/>
                </a:solidFill>
              </a:rPr>
              <a:t>권유진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</a:rPr>
              <a:t>부팀장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  <a:r>
              <a:rPr lang="ko-KR" altLang="en-US" sz="1600" b="1" dirty="0">
                <a:solidFill>
                  <a:schemeClr val="bg1"/>
                </a:solidFill>
              </a:rPr>
              <a:t>오선미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l"/>
            <a:r>
              <a:rPr lang="ko-KR" altLang="en-US" sz="1400" b="1" dirty="0">
                <a:solidFill>
                  <a:schemeClr val="bg1"/>
                </a:solidFill>
              </a:rPr>
              <a:t>팀원</a:t>
            </a:r>
            <a:r>
              <a:rPr lang="ko-KR" altLang="en-US" b="1" dirty="0">
                <a:solidFill>
                  <a:schemeClr val="bg1"/>
                </a:solidFill>
              </a:rPr>
              <a:t>  </a:t>
            </a:r>
            <a:r>
              <a:rPr lang="ko-KR" altLang="en-US" sz="1600" b="1" dirty="0">
                <a:solidFill>
                  <a:schemeClr val="bg1"/>
                </a:solidFill>
              </a:rPr>
              <a:t>김다운  </a:t>
            </a:r>
            <a:r>
              <a:rPr lang="ko-KR" altLang="en-US" sz="1600" b="1" dirty="0" err="1">
                <a:solidFill>
                  <a:schemeClr val="bg1"/>
                </a:solidFill>
              </a:rPr>
              <a:t>유희민</a:t>
            </a:r>
            <a:r>
              <a:rPr lang="en-US" altLang="ko-KR" sz="1600" b="1" dirty="0">
                <a:solidFill>
                  <a:schemeClr val="bg1"/>
                </a:solidFill>
              </a:rPr>
              <a:t>  </a:t>
            </a:r>
            <a:r>
              <a:rPr lang="ko-KR" altLang="en-US" sz="1600" b="1" dirty="0" err="1">
                <a:solidFill>
                  <a:schemeClr val="bg1"/>
                </a:solidFill>
              </a:rPr>
              <a:t>이희섭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r>
              <a:rPr lang="ko-KR" altLang="en-US" sz="1600" b="1" dirty="0" err="1">
                <a:solidFill>
                  <a:schemeClr val="bg1"/>
                </a:solidFill>
              </a:rPr>
              <a:t>임채성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8F546D87-E8C4-4B65-AE23-413AEB52E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768" y="600654"/>
            <a:ext cx="934235" cy="934235"/>
          </a:xfrm>
          <a:prstGeom prst="rect">
            <a:avLst/>
          </a:prstGeom>
          <a:solidFill>
            <a:srgbClr val="184D47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8D9AE5-F588-46CF-8D5E-CE97CAA4E099}"/>
              </a:ext>
            </a:extLst>
          </p:cNvPr>
          <p:cNvSpPr txBox="1"/>
          <p:nvPr/>
        </p:nvSpPr>
        <p:spPr>
          <a:xfrm>
            <a:off x="8469084" y="902996"/>
            <a:ext cx="155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2020. 08. 04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24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EE71A1F-4CF7-4FA5-9294-BA3B18C003A9}"/>
              </a:ext>
            </a:extLst>
          </p:cNvPr>
          <p:cNvSpPr txBox="1"/>
          <p:nvPr/>
        </p:nvSpPr>
        <p:spPr>
          <a:xfrm>
            <a:off x="402771" y="6183089"/>
            <a:ext cx="59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ERP for BUS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     You need to make better choices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B13A968-D3EF-49A5-B13F-455FB75C2F3C}"/>
              </a:ext>
            </a:extLst>
          </p:cNvPr>
          <p:cNvGrpSpPr/>
          <p:nvPr/>
        </p:nvGrpSpPr>
        <p:grpSpPr>
          <a:xfrm>
            <a:off x="1949070" y="1401927"/>
            <a:ext cx="8293860" cy="4005180"/>
            <a:chOff x="395536" y="1916832"/>
            <a:chExt cx="8293860" cy="400518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C82E68A-DEF3-478B-B9E1-781E09618AE8}"/>
                </a:ext>
              </a:extLst>
            </p:cNvPr>
            <p:cNvSpPr/>
            <p:nvPr/>
          </p:nvSpPr>
          <p:spPr>
            <a:xfrm>
              <a:off x="3419872" y="1916832"/>
              <a:ext cx="2153770" cy="778454"/>
            </a:xfrm>
            <a:prstGeom prst="rect">
              <a:avLst/>
            </a:prstGeom>
            <a:solidFill>
              <a:srgbClr val="184D4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대표이사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24B7C42-B817-4E9F-A666-45CCE18C31EC}"/>
                </a:ext>
              </a:extLst>
            </p:cNvPr>
            <p:cNvSpPr/>
            <p:nvPr/>
          </p:nvSpPr>
          <p:spPr>
            <a:xfrm>
              <a:off x="3419872" y="3343358"/>
              <a:ext cx="2153770" cy="7784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전무이사</a:t>
              </a:r>
              <a:r>
                <a:rPr lang="en-US" altLang="ko-KR" dirty="0"/>
                <a:t>/</a:t>
              </a:r>
              <a:r>
                <a:rPr lang="ko-KR" altLang="en-US" dirty="0"/>
                <a:t>상무이사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CB2E8C-7705-401E-8988-53C1168B2764}"/>
                </a:ext>
              </a:extLst>
            </p:cNvPr>
            <p:cNvSpPr/>
            <p:nvPr/>
          </p:nvSpPr>
          <p:spPr>
            <a:xfrm>
              <a:off x="2581935" y="5143558"/>
              <a:ext cx="1734662" cy="778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184D47"/>
                  </a:solidFill>
                </a:rPr>
                <a:t>총무팀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21054D3-78FA-4D18-AC88-13E84BE5BE29}"/>
                </a:ext>
              </a:extLst>
            </p:cNvPr>
            <p:cNvSpPr/>
            <p:nvPr/>
          </p:nvSpPr>
          <p:spPr>
            <a:xfrm>
              <a:off x="395536" y="5143558"/>
              <a:ext cx="1734662" cy="778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184D47"/>
                  </a:solidFill>
                </a:rPr>
                <a:t>인사팀</a:t>
              </a:r>
              <a:endParaRPr lang="en-US" altLang="ko-KR" dirty="0">
                <a:solidFill>
                  <a:srgbClr val="184D47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55A1B02-1DE2-4F37-8052-7DD83CE250DD}"/>
                </a:ext>
              </a:extLst>
            </p:cNvPr>
            <p:cNvSpPr/>
            <p:nvPr/>
          </p:nvSpPr>
          <p:spPr>
            <a:xfrm>
              <a:off x="4768334" y="5143558"/>
              <a:ext cx="1734662" cy="778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184D47"/>
                  </a:solidFill>
                </a:rPr>
                <a:t>배차팀</a:t>
              </a:r>
              <a:endParaRPr lang="en-US" altLang="ko-KR" dirty="0">
                <a:solidFill>
                  <a:srgbClr val="184D47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3407E84-B107-469B-92E4-F5D5417F753E}"/>
                </a:ext>
              </a:extLst>
            </p:cNvPr>
            <p:cNvSpPr/>
            <p:nvPr/>
          </p:nvSpPr>
          <p:spPr>
            <a:xfrm>
              <a:off x="6954734" y="5143558"/>
              <a:ext cx="1734662" cy="778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184D47"/>
                  </a:solidFill>
                </a:rPr>
                <a:t>정비팀</a:t>
              </a:r>
              <a:endParaRPr lang="en-US" altLang="ko-KR" dirty="0">
                <a:solidFill>
                  <a:srgbClr val="184D47"/>
                </a:solidFill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2EFBC2C4-66F2-4DFF-AEEF-F174D1880951}"/>
                </a:ext>
              </a:extLst>
            </p:cNvPr>
            <p:cNvCxnSpPr>
              <a:stCxn id="35" idx="2"/>
              <a:endCxn id="37" idx="0"/>
            </p:cNvCxnSpPr>
            <p:nvPr/>
          </p:nvCxnSpPr>
          <p:spPr>
            <a:xfrm>
              <a:off x="4496757" y="2695286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739E48FD-4D09-42CC-8B28-640C75720F2C}"/>
                </a:ext>
              </a:extLst>
            </p:cNvPr>
            <p:cNvCxnSpPr>
              <a:stCxn id="37" idx="2"/>
            </p:cNvCxnSpPr>
            <p:nvPr/>
          </p:nvCxnSpPr>
          <p:spPr>
            <a:xfrm>
              <a:off x="4496757" y="4121812"/>
              <a:ext cx="0" cy="5176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C9BD71F-39F2-494C-B844-44F88D113887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3449266" y="4639502"/>
              <a:ext cx="0" cy="504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AE9DE8B2-C058-4902-A909-BAC8D0F0D3A9}"/>
                </a:ext>
              </a:extLst>
            </p:cNvPr>
            <p:cNvCxnSpPr/>
            <p:nvPr/>
          </p:nvCxnSpPr>
          <p:spPr>
            <a:xfrm flipH="1">
              <a:off x="1262868" y="4639502"/>
              <a:ext cx="65591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AFCB6A1F-936E-4D85-B7B8-B850A4702497}"/>
                </a:ext>
              </a:extLst>
            </p:cNvPr>
            <p:cNvCxnSpPr>
              <a:endCxn id="40" idx="0"/>
            </p:cNvCxnSpPr>
            <p:nvPr/>
          </p:nvCxnSpPr>
          <p:spPr>
            <a:xfrm>
              <a:off x="1262867" y="4639502"/>
              <a:ext cx="0" cy="504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D106127-38D2-4BC9-A035-2FA87A89CFDE}"/>
                </a:ext>
              </a:extLst>
            </p:cNvPr>
            <p:cNvCxnSpPr>
              <a:endCxn id="41" idx="0"/>
            </p:cNvCxnSpPr>
            <p:nvPr/>
          </p:nvCxnSpPr>
          <p:spPr>
            <a:xfrm>
              <a:off x="5635665" y="4639502"/>
              <a:ext cx="0" cy="504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B81EF61-87B1-4BA9-95F8-9E968AC9E2A3}"/>
                </a:ext>
              </a:extLst>
            </p:cNvPr>
            <p:cNvCxnSpPr>
              <a:endCxn id="42" idx="0"/>
            </p:cNvCxnSpPr>
            <p:nvPr/>
          </p:nvCxnSpPr>
          <p:spPr>
            <a:xfrm>
              <a:off x="7822065" y="4639502"/>
              <a:ext cx="0" cy="504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CEEEFBA-5323-4CEA-B805-59E46DAC8D1C}"/>
              </a:ext>
            </a:extLst>
          </p:cNvPr>
          <p:cNvSpPr txBox="1">
            <a:spLocks/>
          </p:cNvSpPr>
          <p:nvPr/>
        </p:nvSpPr>
        <p:spPr>
          <a:xfrm>
            <a:off x="402770" y="354113"/>
            <a:ext cx="5919095" cy="684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/>
              <a:t>02   </a:t>
            </a:r>
            <a:r>
              <a:rPr lang="en-US" altLang="ko-KR" sz="3200" b="1" dirty="0">
                <a:solidFill>
                  <a:srgbClr val="184D47"/>
                </a:solidFill>
              </a:rPr>
              <a:t>System Analysis</a:t>
            </a:r>
            <a:r>
              <a:rPr lang="ko-KR" altLang="en-US" sz="3200" b="1" dirty="0">
                <a:solidFill>
                  <a:srgbClr val="184D47"/>
                </a:solidFill>
              </a:rPr>
              <a:t> </a:t>
            </a:r>
            <a:r>
              <a:rPr lang="en-US" altLang="ko-KR" sz="3200" b="1" dirty="0">
                <a:solidFill>
                  <a:srgbClr val="184D47"/>
                </a:solidFill>
              </a:rPr>
              <a:t>- </a:t>
            </a:r>
            <a:r>
              <a:rPr lang="ko-KR" altLang="en-US" sz="3200" b="1" dirty="0">
                <a:solidFill>
                  <a:srgbClr val="184D47"/>
                </a:solidFill>
              </a:rPr>
              <a:t>조직도</a:t>
            </a:r>
          </a:p>
        </p:txBody>
      </p:sp>
    </p:spTree>
    <p:extLst>
      <p:ext uri="{BB962C8B-B14F-4D97-AF65-F5344CB8AC3E}">
        <p14:creationId xmlns:p14="http://schemas.microsoft.com/office/powerpoint/2010/main" val="190205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EE71A1F-4CF7-4FA5-9294-BA3B18C003A9}"/>
              </a:ext>
            </a:extLst>
          </p:cNvPr>
          <p:cNvSpPr txBox="1"/>
          <p:nvPr/>
        </p:nvSpPr>
        <p:spPr>
          <a:xfrm>
            <a:off x="402771" y="6183089"/>
            <a:ext cx="59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ERP for BUS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     You need to make better choices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786497-525C-4BB7-B5DF-836A3AA2931B}"/>
              </a:ext>
            </a:extLst>
          </p:cNvPr>
          <p:cNvSpPr txBox="1">
            <a:spLocks/>
          </p:cNvSpPr>
          <p:nvPr/>
        </p:nvSpPr>
        <p:spPr>
          <a:xfrm>
            <a:off x="402770" y="354113"/>
            <a:ext cx="6750505" cy="684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/>
              <a:t>02   </a:t>
            </a:r>
            <a:r>
              <a:rPr lang="en-US" altLang="ko-KR" sz="3200" b="1" dirty="0">
                <a:solidFill>
                  <a:srgbClr val="184D47"/>
                </a:solidFill>
              </a:rPr>
              <a:t>System Analysis</a:t>
            </a:r>
            <a:r>
              <a:rPr lang="ko-KR" altLang="en-US" sz="3200" b="1" dirty="0">
                <a:solidFill>
                  <a:srgbClr val="184D47"/>
                </a:solidFill>
              </a:rPr>
              <a:t> </a:t>
            </a:r>
            <a:r>
              <a:rPr lang="en-US" altLang="ko-KR" sz="3200" b="1" dirty="0">
                <a:solidFill>
                  <a:srgbClr val="184D47"/>
                </a:solidFill>
              </a:rPr>
              <a:t>- </a:t>
            </a:r>
            <a:r>
              <a:rPr lang="ko-KR" altLang="en-US" sz="3200" b="1" dirty="0" err="1">
                <a:solidFill>
                  <a:srgbClr val="184D47"/>
                </a:solidFill>
              </a:rPr>
              <a:t>유스케이스</a:t>
            </a:r>
            <a:endParaRPr lang="ko-KR" altLang="en-US" sz="3200" b="1" dirty="0">
              <a:solidFill>
                <a:srgbClr val="184D47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8F445D0-9C5C-4C87-8BF7-00F34120B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78" y="1006781"/>
            <a:ext cx="10949331" cy="502474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9184C35-3C18-4221-9936-8A882F95B129}"/>
              </a:ext>
            </a:extLst>
          </p:cNvPr>
          <p:cNvSpPr/>
          <p:nvPr/>
        </p:nvSpPr>
        <p:spPr>
          <a:xfrm>
            <a:off x="5888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F3F4F2"/>
                </a:solidFill>
              </a:rPr>
              <a:t>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47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EE71A1F-4CF7-4FA5-9294-BA3B18C003A9}"/>
              </a:ext>
            </a:extLst>
          </p:cNvPr>
          <p:cNvSpPr txBox="1"/>
          <p:nvPr/>
        </p:nvSpPr>
        <p:spPr>
          <a:xfrm>
            <a:off x="402771" y="6183089"/>
            <a:ext cx="59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ERP for BUS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     You need to make better choices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76A4A8-F2BF-459D-ABD3-AD88FC1072CA}"/>
              </a:ext>
            </a:extLst>
          </p:cNvPr>
          <p:cNvSpPr txBox="1">
            <a:spLocks/>
          </p:cNvSpPr>
          <p:nvPr/>
        </p:nvSpPr>
        <p:spPr>
          <a:xfrm>
            <a:off x="402769" y="354113"/>
            <a:ext cx="8560255" cy="684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/>
              <a:t>02   </a:t>
            </a:r>
            <a:r>
              <a:rPr lang="en-US" altLang="ko-KR" sz="3200" b="1" dirty="0">
                <a:solidFill>
                  <a:srgbClr val="184D47"/>
                </a:solidFill>
              </a:rPr>
              <a:t>System Analysis</a:t>
            </a:r>
            <a:r>
              <a:rPr lang="ko-KR" altLang="en-US" sz="3200" b="1" dirty="0">
                <a:solidFill>
                  <a:srgbClr val="184D47"/>
                </a:solidFill>
              </a:rPr>
              <a:t> </a:t>
            </a:r>
            <a:r>
              <a:rPr lang="en-US" altLang="ko-KR" sz="3200" b="1" dirty="0">
                <a:solidFill>
                  <a:srgbClr val="184D47"/>
                </a:solidFill>
              </a:rPr>
              <a:t>- </a:t>
            </a:r>
            <a:r>
              <a:rPr lang="ko-KR" altLang="en-US" sz="3200" b="1" dirty="0" err="1">
                <a:solidFill>
                  <a:srgbClr val="184D47"/>
                </a:solidFill>
              </a:rPr>
              <a:t>클래스다이어그램</a:t>
            </a:r>
            <a:endParaRPr lang="ko-KR" altLang="en-US" sz="3200" b="1" dirty="0">
              <a:solidFill>
                <a:srgbClr val="184D47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2B431E-F3BE-4416-BC21-09B4401EA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1" y="1038757"/>
            <a:ext cx="10964009" cy="51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8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EE71A1F-4CF7-4FA5-9294-BA3B18C003A9}"/>
              </a:ext>
            </a:extLst>
          </p:cNvPr>
          <p:cNvSpPr txBox="1"/>
          <p:nvPr/>
        </p:nvSpPr>
        <p:spPr>
          <a:xfrm>
            <a:off x="402771" y="6183089"/>
            <a:ext cx="59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ERP for BUS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     You need to make better choices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476506-8503-491D-9745-87591C2BA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01" y="1044687"/>
            <a:ext cx="10780199" cy="5138401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AF16A4F1-966A-4F8B-9E2F-30E38914A665}"/>
              </a:ext>
            </a:extLst>
          </p:cNvPr>
          <p:cNvSpPr txBox="1">
            <a:spLocks/>
          </p:cNvSpPr>
          <p:nvPr/>
        </p:nvSpPr>
        <p:spPr>
          <a:xfrm>
            <a:off x="402769" y="354113"/>
            <a:ext cx="8560255" cy="684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/>
              <a:t>02   </a:t>
            </a:r>
            <a:r>
              <a:rPr lang="en-US" altLang="ko-KR" sz="3200" b="1" dirty="0">
                <a:solidFill>
                  <a:srgbClr val="184D47"/>
                </a:solidFill>
              </a:rPr>
              <a:t>System Analysis</a:t>
            </a:r>
            <a:r>
              <a:rPr lang="ko-KR" altLang="en-US" sz="3200" b="1" dirty="0">
                <a:solidFill>
                  <a:srgbClr val="184D47"/>
                </a:solidFill>
              </a:rPr>
              <a:t> </a:t>
            </a:r>
            <a:r>
              <a:rPr lang="en-US" altLang="ko-KR" sz="3200" b="1" dirty="0">
                <a:solidFill>
                  <a:srgbClr val="184D47"/>
                </a:solidFill>
              </a:rPr>
              <a:t>- </a:t>
            </a:r>
            <a:r>
              <a:rPr lang="ko-KR" altLang="en-US" sz="3200" b="1" dirty="0" err="1">
                <a:solidFill>
                  <a:srgbClr val="184D47"/>
                </a:solidFill>
              </a:rPr>
              <a:t>클래스다이어그램</a:t>
            </a:r>
            <a:endParaRPr lang="ko-KR" altLang="en-US" sz="3200" b="1" dirty="0">
              <a:solidFill>
                <a:srgbClr val="184D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14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0C663-878A-4674-A959-3D4AE893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281927"/>
            <a:ext cx="4493079" cy="3147074"/>
          </a:xfrm>
        </p:spPr>
        <p:txBody>
          <a:bodyPr>
            <a:noAutofit/>
          </a:bodyPr>
          <a:lstStyle/>
          <a:p>
            <a:r>
              <a:rPr lang="en-US" altLang="ko-KR" sz="5400" b="1" dirty="0"/>
              <a:t>03</a:t>
            </a:r>
            <a:r>
              <a:rPr lang="en-US" altLang="ko-KR" sz="3200" b="1" dirty="0"/>
              <a:t>   </a:t>
            </a:r>
            <a:br>
              <a:rPr lang="en-US" altLang="ko-KR" sz="3200" b="1" dirty="0"/>
            </a:br>
            <a:br>
              <a:rPr lang="en-US" altLang="ko-KR" sz="3200" b="1" dirty="0"/>
            </a:br>
            <a:r>
              <a:rPr lang="en-US" altLang="ko-KR" sz="3600" b="1" dirty="0">
                <a:solidFill>
                  <a:srgbClr val="184D47"/>
                </a:solidFill>
              </a:rPr>
              <a:t>Database Structure</a:t>
            </a:r>
            <a:br>
              <a:rPr lang="en-US" altLang="ko-KR" sz="3600" b="1" dirty="0">
                <a:solidFill>
                  <a:srgbClr val="184D47"/>
                </a:solidFill>
              </a:rPr>
            </a:br>
            <a:r>
              <a:rPr lang="ko-KR" altLang="en-US" sz="1800" b="1" dirty="0" err="1">
                <a:solidFill>
                  <a:srgbClr val="F3F4F2"/>
                </a:solidFill>
              </a:rPr>
              <a:t>ㅇ</a:t>
            </a:r>
            <a:br>
              <a:rPr lang="en-US" altLang="ko-KR" sz="3600" b="1" dirty="0">
                <a:solidFill>
                  <a:srgbClr val="184D47"/>
                </a:solidFill>
              </a:rPr>
            </a:br>
            <a:r>
              <a:rPr lang="en-US" altLang="ko-KR" sz="3600" b="1" dirty="0">
                <a:solidFill>
                  <a:srgbClr val="184D47"/>
                </a:solidFill>
              </a:rPr>
              <a:t>- </a:t>
            </a:r>
            <a:r>
              <a:rPr lang="ko-KR" altLang="en-US" sz="3600" b="1" dirty="0">
                <a:solidFill>
                  <a:srgbClr val="184D47"/>
                </a:solidFill>
              </a:rPr>
              <a:t>테이블명세서</a:t>
            </a:r>
            <a:br>
              <a:rPr lang="en-US" altLang="ko-KR" sz="3600" b="1" dirty="0">
                <a:solidFill>
                  <a:srgbClr val="184D47"/>
                </a:solidFill>
              </a:rPr>
            </a:br>
            <a:r>
              <a:rPr lang="en-US" altLang="ko-KR" sz="3600" b="1" dirty="0">
                <a:solidFill>
                  <a:srgbClr val="184D47"/>
                </a:solidFill>
              </a:rPr>
              <a:t>- ERD</a:t>
            </a:r>
            <a:endParaRPr lang="ko-KR" altLang="en-US" sz="3600" b="1" dirty="0">
              <a:solidFill>
                <a:srgbClr val="184D47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B32C3-339B-4EA9-A6DA-6A2391213F2A}"/>
              </a:ext>
            </a:extLst>
          </p:cNvPr>
          <p:cNvSpPr txBox="1"/>
          <p:nvPr/>
        </p:nvSpPr>
        <p:spPr>
          <a:xfrm>
            <a:off x="402771" y="6183089"/>
            <a:ext cx="59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ERP for BUS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     You need to make better choices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277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EE71A1F-4CF7-4FA5-9294-BA3B18C003A9}"/>
              </a:ext>
            </a:extLst>
          </p:cNvPr>
          <p:cNvSpPr txBox="1"/>
          <p:nvPr/>
        </p:nvSpPr>
        <p:spPr>
          <a:xfrm>
            <a:off x="402771" y="6183089"/>
            <a:ext cx="59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ERP for BUS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     You need to make better choices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A9D1170D-1D55-460A-92A4-709C3E3662EA}"/>
              </a:ext>
            </a:extLst>
          </p:cNvPr>
          <p:cNvSpPr txBox="1">
            <a:spLocks/>
          </p:cNvSpPr>
          <p:nvPr/>
        </p:nvSpPr>
        <p:spPr>
          <a:xfrm>
            <a:off x="402770" y="354113"/>
            <a:ext cx="7864930" cy="684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/>
              <a:t>03   </a:t>
            </a:r>
            <a:r>
              <a:rPr lang="en-US" altLang="ko-KR" sz="3200" b="1" dirty="0">
                <a:solidFill>
                  <a:srgbClr val="184D47"/>
                </a:solidFill>
              </a:rPr>
              <a:t>Database Structure</a:t>
            </a:r>
            <a:r>
              <a:rPr lang="ko-KR" altLang="en-US" sz="3200" b="1" dirty="0">
                <a:solidFill>
                  <a:srgbClr val="184D47"/>
                </a:solidFill>
              </a:rPr>
              <a:t> </a:t>
            </a:r>
            <a:r>
              <a:rPr lang="en-US" altLang="ko-KR" sz="3200" b="1" dirty="0">
                <a:solidFill>
                  <a:srgbClr val="184D47"/>
                </a:solidFill>
              </a:rPr>
              <a:t>- </a:t>
            </a:r>
            <a:r>
              <a:rPr lang="ko-KR" altLang="en-US" sz="3200" b="1" dirty="0">
                <a:solidFill>
                  <a:srgbClr val="184D47"/>
                </a:solidFill>
              </a:rPr>
              <a:t>테이블 명세서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3B8921-D5C1-4658-B02A-E78C53AC3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0" y="1038814"/>
            <a:ext cx="4273550" cy="457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1ECB38-BE46-474F-BFF2-A28486D7E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70" y="1598662"/>
            <a:ext cx="4539782" cy="26910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E15CFF-D5C0-4456-A85D-0198395D4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372" y="1490946"/>
            <a:ext cx="3965472" cy="28824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D690D3-3B63-4849-9AB8-012567976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70" y="4640657"/>
            <a:ext cx="4063925" cy="154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3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EE71A1F-4CF7-4FA5-9294-BA3B18C003A9}"/>
              </a:ext>
            </a:extLst>
          </p:cNvPr>
          <p:cNvSpPr txBox="1"/>
          <p:nvPr/>
        </p:nvSpPr>
        <p:spPr>
          <a:xfrm>
            <a:off x="402771" y="6183089"/>
            <a:ext cx="59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ERP for BUS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     You need to make better choices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A9D1170D-1D55-460A-92A4-709C3E3662EA}"/>
              </a:ext>
            </a:extLst>
          </p:cNvPr>
          <p:cNvSpPr txBox="1">
            <a:spLocks/>
          </p:cNvSpPr>
          <p:nvPr/>
        </p:nvSpPr>
        <p:spPr>
          <a:xfrm>
            <a:off x="402770" y="354113"/>
            <a:ext cx="7864930" cy="684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/>
              <a:t>03   </a:t>
            </a:r>
            <a:r>
              <a:rPr lang="en-US" altLang="ko-KR" sz="3200" b="1" dirty="0">
                <a:solidFill>
                  <a:srgbClr val="184D47"/>
                </a:solidFill>
              </a:rPr>
              <a:t>Database Structure</a:t>
            </a:r>
            <a:r>
              <a:rPr lang="ko-KR" altLang="en-US" sz="3200" b="1" dirty="0">
                <a:solidFill>
                  <a:srgbClr val="184D47"/>
                </a:solidFill>
              </a:rPr>
              <a:t> </a:t>
            </a:r>
            <a:r>
              <a:rPr lang="en-US" altLang="ko-KR" sz="3200" b="1" dirty="0">
                <a:solidFill>
                  <a:srgbClr val="184D47"/>
                </a:solidFill>
              </a:rPr>
              <a:t>- </a:t>
            </a:r>
            <a:r>
              <a:rPr lang="ko-KR" altLang="en-US" sz="3200" b="1" dirty="0">
                <a:solidFill>
                  <a:srgbClr val="184D47"/>
                </a:solidFill>
              </a:rPr>
              <a:t>테이블 명세서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22B55E-CF78-42DF-B682-584FE7438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0" y="1038814"/>
            <a:ext cx="4273550" cy="457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A86A79-CC9A-49AD-8053-1B3ED4D9B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70" y="1495690"/>
            <a:ext cx="4426405" cy="46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48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EE71A1F-4CF7-4FA5-9294-BA3B18C003A9}"/>
              </a:ext>
            </a:extLst>
          </p:cNvPr>
          <p:cNvSpPr txBox="1"/>
          <p:nvPr/>
        </p:nvSpPr>
        <p:spPr>
          <a:xfrm>
            <a:off x="402771" y="6183089"/>
            <a:ext cx="59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ERP for BUS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     You need to make better choices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A9D1170D-1D55-460A-92A4-709C3E3662EA}"/>
              </a:ext>
            </a:extLst>
          </p:cNvPr>
          <p:cNvSpPr txBox="1">
            <a:spLocks/>
          </p:cNvSpPr>
          <p:nvPr/>
        </p:nvSpPr>
        <p:spPr>
          <a:xfrm>
            <a:off x="402770" y="354113"/>
            <a:ext cx="7864930" cy="684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/>
              <a:t>03   </a:t>
            </a:r>
            <a:r>
              <a:rPr lang="en-US" altLang="ko-KR" sz="3200" b="1" dirty="0">
                <a:solidFill>
                  <a:srgbClr val="184D47"/>
                </a:solidFill>
              </a:rPr>
              <a:t>Database Structure</a:t>
            </a:r>
            <a:r>
              <a:rPr lang="ko-KR" altLang="en-US" sz="3200" b="1" dirty="0">
                <a:solidFill>
                  <a:srgbClr val="184D47"/>
                </a:solidFill>
              </a:rPr>
              <a:t> </a:t>
            </a:r>
            <a:r>
              <a:rPr lang="en-US" altLang="ko-KR" sz="3200" b="1" dirty="0">
                <a:solidFill>
                  <a:srgbClr val="184D47"/>
                </a:solidFill>
              </a:rPr>
              <a:t>- </a:t>
            </a:r>
            <a:r>
              <a:rPr lang="ko-KR" altLang="en-US" sz="3200" b="1" dirty="0">
                <a:solidFill>
                  <a:srgbClr val="184D47"/>
                </a:solidFill>
              </a:rPr>
              <a:t>테이블 명세서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22B55E-CF78-42DF-B682-584FE7438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0" y="1038814"/>
            <a:ext cx="4273550" cy="457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EE2AB8-9A05-4A3B-9892-7998D981F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1496014"/>
            <a:ext cx="4718050" cy="2901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03B46B-C95B-4797-A9B0-C503B2056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70" y="1495365"/>
            <a:ext cx="4402331" cy="468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44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EE71A1F-4CF7-4FA5-9294-BA3B18C003A9}"/>
              </a:ext>
            </a:extLst>
          </p:cNvPr>
          <p:cNvSpPr txBox="1"/>
          <p:nvPr/>
        </p:nvSpPr>
        <p:spPr>
          <a:xfrm>
            <a:off x="402771" y="6183089"/>
            <a:ext cx="59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ERP for BUS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     You need to make better choices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A9D1170D-1D55-460A-92A4-709C3E3662EA}"/>
              </a:ext>
            </a:extLst>
          </p:cNvPr>
          <p:cNvSpPr txBox="1">
            <a:spLocks/>
          </p:cNvSpPr>
          <p:nvPr/>
        </p:nvSpPr>
        <p:spPr>
          <a:xfrm>
            <a:off x="402770" y="354113"/>
            <a:ext cx="7864930" cy="684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/>
              <a:t>03   </a:t>
            </a:r>
            <a:r>
              <a:rPr lang="en-US" altLang="ko-KR" sz="3200" b="1" dirty="0">
                <a:solidFill>
                  <a:srgbClr val="184D47"/>
                </a:solidFill>
              </a:rPr>
              <a:t>Database Structure</a:t>
            </a:r>
            <a:r>
              <a:rPr lang="ko-KR" altLang="en-US" sz="3200" b="1" dirty="0">
                <a:solidFill>
                  <a:srgbClr val="184D47"/>
                </a:solidFill>
              </a:rPr>
              <a:t> </a:t>
            </a:r>
            <a:r>
              <a:rPr lang="en-US" altLang="ko-KR" sz="3200" b="1" dirty="0">
                <a:solidFill>
                  <a:srgbClr val="184D47"/>
                </a:solidFill>
              </a:rPr>
              <a:t>- </a:t>
            </a:r>
            <a:r>
              <a:rPr lang="ko-KR" altLang="en-US" sz="3200" b="1" dirty="0">
                <a:solidFill>
                  <a:srgbClr val="184D47"/>
                </a:solidFill>
              </a:rPr>
              <a:t>테이블 명세서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62DF74-E435-45B2-A9F6-74AC2E364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0" y="1546814"/>
            <a:ext cx="5270500" cy="2247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441468-8846-47E6-8D0F-B27A3EA0A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1546814"/>
            <a:ext cx="4603750" cy="2692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E0389F-FEE2-4892-AEA0-0FD17A550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70" y="1038814"/>
            <a:ext cx="42735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89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EE71A1F-4CF7-4FA5-9294-BA3B18C003A9}"/>
              </a:ext>
            </a:extLst>
          </p:cNvPr>
          <p:cNvSpPr txBox="1"/>
          <p:nvPr/>
        </p:nvSpPr>
        <p:spPr>
          <a:xfrm>
            <a:off x="402771" y="6183089"/>
            <a:ext cx="59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ERP for BUS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     You need to make better choices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A9D1170D-1D55-460A-92A4-709C3E3662EA}"/>
              </a:ext>
            </a:extLst>
          </p:cNvPr>
          <p:cNvSpPr txBox="1">
            <a:spLocks/>
          </p:cNvSpPr>
          <p:nvPr/>
        </p:nvSpPr>
        <p:spPr>
          <a:xfrm>
            <a:off x="402770" y="354113"/>
            <a:ext cx="7864930" cy="684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/>
              <a:t>03   </a:t>
            </a:r>
            <a:r>
              <a:rPr lang="en-US" altLang="ko-KR" sz="3200" b="1" dirty="0">
                <a:solidFill>
                  <a:srgbClr val="184D47"/>
                </a:solidFill>
              </a:rPr>
              <a:t>Database Structure</a:t>
            </a:r>
            <a:r>
              <a:rPr lang="ko-KR" altLang="en-US" sz="3200" b="1" dirty="0">
                <a:solidFill>
                  <a:srgbClr val="184D47"/>
                </a:solidFill>
              </a:rPr>
              <a:t> </a:t>
            </a:r>
            <a:r>
              <a:rPr lang="en-US" altLang="ko-KR" sz="3200" b="1" dirty="0">
                <a:solidFill>
                  <a:srgbClr val="184D47"/>
                </a:solidFill>
              </a:rPr>
              <a:t>- </a:t>
            </a:r>
            <a:r>
              <a:rPr lang="ko-KR" altLang="en-US" sz="3200" b="1" dirty="0">
                <a:solidFill>
                  <a:srgbClr val="184D47"/>
                </a:solidFill>
              </a:rPr>
              <a:t>테이블 명세서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1E5656-F4C6-447A-AB97-F9FADB839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0" y="1038814"/>
            <a:ext cx="4273550" cy="457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88F4CC-EF58-4E6B-B3CA-B08E54808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93227"/>
            <a:ext cx="4603750" cy="2457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1F1AB3-1CF7-4EC1-A605-954D23704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70" y="1493227"/>
            <a:ext cx="5270500" cy="2679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E798CD-45CA-45BF-8C30-0E3147DE1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70" y="4627340"/>
            <a:ext cx="4718050" cy="1346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4C9C6AB-9B72-48CF-A01E-1E780DB22D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627340"/>
            <a:ext cx="3987800" cy="15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9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FC5A1-213A-4B7E-9BE8-4D75AEFEB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772" y="1607909"/>
            <a:ext cx="729343" cy="34321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3200" b="1" dirty="0"/>
              <a:t>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200" b="1" dirty="0"/>
              <a:t>02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200" b="1" dirty="0"/>
              <a:t>03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200" b="1" dirty="0"/>
              <a:t>04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200" b="1" dirty="0"/>
              <a:t>05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3C64B25-2F2D-43AC-BD30-D79DB2DD7913}"/>
              </a:ext>
            </a:extLst>
          </p:cNvPr>
          <p:cNvSpPr txBox="1">
            <a:spLocks/>
          </p:cNvSpPr>
          <p:nvPr/>
        </p:nvSpPr>
        <p:spPr>
          <a:xfrm>
            <a:off x="3167745" y="1607910"/>
            <a:ext cx="6814456" cy="3432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3200" b="1" dirty="0">
                <a:solidFill>
                  <a:srgbClr val="184D47"/>
                </a:solidFill>
              </a:rPr>
              <a:t>The</a:t>
            </a:r>
            <a:r>
              <a:rPr lang="ko-KR" altLang="en-US" sz="3200" b="1" dirty="0">
                <a:solidFill>
                  <a:srgbClr val="184D47"/>
                </a:solidFill>
              </a:rPr>
              <a:t> </a:t>
            </a:r>
            <a:r>
              <a:rPr lang="en-US" altLang="ko-KR" sz="3200" b="1" dirty="0">
                <a:solidFill>
                  <a:srgbClr val="184D47"/>
                </a:solidFill>
              </a:rPr>
              <a:t>Purpose</a:t>
            </a:r>
            <a:r>
              <a:rPr lang="ko-KR" altLang="en-US" sz="3200" b="1" dirty="0">
                <a:solidFill>
                  <a:srgbClr val="184D47"/>
                </a:solidFill>
              </a:rPr>
              <a:t> </a:t>
            </a:r>
            <a:r>
              <a:rPr lang="en-US" altLang="ko-KR" sz="3200" b="1" dirty="0">
                <a:solidFill>
                  <a:srgbClr val="184D47"/>
                </a:solidFill>
              </a:rPr>
              <a:t>of Planning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3200" b="1" dirty="0">
                <a:solidFill>
                  <a:srgbClr val="184D47"/>
                </a:solidFill>
              </a:rPr>
              <a:t>System Analysis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3200" b="1" dirty="0">
                <a:solidFill>
                  <a:srgbClr val="184D47"/>
                </a:solidFill>
              </a:rPr>
              <a:t>Database Structure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200" b="1" dirty="0">
                <a:solidFill>
                  <a:srgbClr val="184D47"/>
                </a:solidFill>
              </a:rPr>
              <a:t>Work Breakdown Structure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200" b="1" dirty="0">
                <a:solidFill>
                  <a:srgbClr val="184D47"/>
                </a:solidFill>
              </a:rPr>
              <a:t>Demonstration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4A0E9-0111-40F4-8E43-73F116537FEC}"/>
              </a:ext>
            </a:extLst>
          </p:cNvPr>
          <p:cNvSpPr txBox="1"/>
          <p:nvPr/>
        </p:nvSpPr>
        <p:spPr>
          <a:xfrm>
            <a:off x="402771" y="6183089"/>
            <a:ext cx="59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ERP for BUS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     You need to make better choices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011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EE71A1F-4CF7-4FA5-9294-BA3B18C003A9}"/>
              </a:ext>
            </a:extLst>
          </p:cNvPr>
          <p:cNvSpPr txBox="1"/>
          <p:nvPr/>
        </p:nvSpPr>
        <p:spPr>
          <a:xfrm>
            <a:off x="402771" y="6183089"/>
            <a:ext cx="59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ERP for BUS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     You need to make better choices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A9D1170D-1D55-460A-92A4-709C3E3662EA}"/>
              </a:ext>
            </a:extLst>
          </p:cNvPr>
          <p:cNvSpPr txBox="1">
            <a:spLocks/>
          </p:cNvSpPr>
          <p:nvPr/>
        </p:nvSpPr>
        <p:spPr>
          <a:xfrm>
            <a:off x="402770" y="354113"/>
            <a:ext cx="7864930" cy="684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/>
              <a:t>03   </a:t>
            </a:r>
            <a:r>
              <a:rPr lang="en-US" altLang="ko-KR" sz="3200" b="1" dirty="0">
                <a:solidFill>
                  <a:srgbClr val="184D47"/>
                </a:solidFill>
              </a:rPr>
              <a:t>Database Structure</a:t>
            </a:r>
            <a:r>
              <a:rPr lang="ko-KR" altLang="en-US" sz="3200" b="1" dirty="0">
                <a:solidFill>
                  <a:srgbClr val="184D47"/>
                </a:solidFill>
              </a:rPr>
              <a:t> </a:t>
            </a:r>
            <a:r>
              <a:rPr lang="en-US" altLang="ko-KR" sz="3200" b="1" dirty="0">
                <a:solidFill>
                  <a:srgbClr val="184D47"/>
                </a:solidFill>
              </a:rPr>
              <a:t>- </a:t>
            </a:r>
            <a:r>
              <a:rPr lang="ko-KR" altLang="en-US" sz="3200" b="1" dirty="0">
                <a:solidFill>
                  <a:srgbClr val="184D47"/>
                </a:solidFill>
              </a:rPr>
              <a:t>테이블 명세서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98B4D6-F665-4305-B534-87C22B357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0" y="1038814"/>
            <a:ext cx="4273550" cy="457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5AC3D6-1303-4D28-8DFA-65731D2DC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70" y="1496014"/>
            <a:ext cx="5055055" cy="21438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6646F7-0426-42CA-951F-C94F1E23B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96014"/>
            <a:ext cx="4603750" cy="3124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87E613-15B5-4741-B9A4-F5C40BE51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70" y="3850828"/>
            <a:ext cx="4477700" cy="23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25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EE71A1F-4CF7-4FA5-9294-BA3B18C003A9}"/>
              </a:ext>
            </a:extLst>
          </p:cNvPr>
          <p:cNvSpPr txBox="1"/>
          <p:nvPr/>
        </p:nvSpPr>
        <p:spPr>
          <a:xfrm>
            <a:off x="402771" y="6183089"/>
            <a:ext cx="59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ERP for BUS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     You need to make better choices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5600539-9D78-4C40-AC92-71F263814F95}"/>
              </a:ext>
            </a:extLst>
          </p:cNvPr>
          <p:cNvSpPr txBox="1">
            <a:spLocks/>
          </p:cNvSpPr>
          <p:nvPr/>
        </p:nvSpPr>
        <p:spPr>
          <a:xfrm>
            <a:off x="402770" y="354113"/>
            <a:ext cx="6083755" cy="684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/>
              <a:t>03   </a:t>
            </a:r>
            <a:r>
              <a:rPr lang="en-US" altLang="ko-KR" sz="3200" b="1" dirty="0">
                <a:solidFill>
                  <a:srgbClr val="184D47"/>
                </a:solidFill>
              </a:rPr>
              <a:t>Database Structure</a:t>
            </a:r>
            <a:r>
              <a:rPr lang="ko-KR" altLang="en-US" sz="3200" b="1" dirty="0">
                <a:solidFill>
                  <a:srgbClr val="184D47"/>
                </a:solidFill>
              </a:rPr>
              <a:t> </a:t>
            </a:r>
            <a:r>
              <a:rPr lang="en-US" altLang="ko-KR" sz="3200" b="1" dirty="0">
                <a:solidFill>
                  <a:srgbClr val="184D47"/>
                </a:solidFill>
              </a:rPr>
              <a:t>- ERD</a:t>
            </a:r>
            <a:endParaRPr lang="ko-KR" altLang="en-US" sz="3200" b="1" dirty="0">
              <a:solidFill>
                <a:srgbClr val="184D47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80D196-07C2-4330-B0C1-EB511603B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3" y="1039075"/>
            <a:ext cx="11229975" cy="514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40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0C663-878A-4674-A959-3D4AE893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281927"/>
            <a:ext cx="6464754" cy="2689872"/>
          </a:xfrm>
        </p:spPr>
        <p:txBody>
          <a:bodyPr>
            <a:noAutofit/>
          </a:bodyPr>
          <a:lstStyle/>
          <a:p>
            <a:r>
              <a:rPr lang="en-US" altLang="ko-KR" sz="5400" b="1" dirty="0"/>
              <a:t>04</a:t>
            </a:r>
            <a:r>
              <a:rPr lang="en-US" altLang="ko-KR" sz="3200" b="1" dirty="0"/>
              <a:t>   </a:t>
            </a:r>
            <a:br>
              <a:rPr lang="en-US" altLang="ko-KR" sz="3200" b="1" dirty="0"/>
            </a:br>
            <a:br>
              <a:rPr lang="en-US" altLang="ko-KR" sz="3200" b="1" dirty="0"/>
            </a:br>
            <a:r>
              <a:rPr lang="en-US" altLang="ko-KR" sz="3600" b="1" dirty="0">
                <a:solidFill>
                  <a:srgbClr val="184D47"/>
                </a:solidFill>
              </a:rPr>
              <a:t>Work Breakdown Structure</a:t>
            </a:r>
            <a:br>
              <a:rPr lang="en-US" altLang="ko-KR" sz="3600" b="1" dirty="0">
                <a:solidFill>
                  <a:srgbClr val="184D47"/>
                </a:solidFill>
              </a:rPr>
            </a:br>
            <a:r>
              <a:rPr lang="ko-KR" altLang="en-US" sz="1800" b="1" dirty="0" err="1">
                <a:solidFill>
                  <a:srgbClr val="F3F4F2"/>
                </a:solidFill>
              </a:rPr>
              <a:t>ㅇ</a:t>
            </a:r>
            <a:br>
              <a:rPr lang="en-US" altLang="ko-KR" sz="3600" b="1" dirty="0">
                <a:solidFill>
                  <a:srgbClr val="184D47"/>
                </a:solidFill>
              </a:rPr>
            </a:br>
            <a:r>
              <a:rPr lang="en-US" altLang="ko-KR" sz="3600" b="1" dirty="0">
                <a:solidFill>
                  <a:srgbClr val="184D47"/>
                </a:solidFill>
              </a:rPr>
              <a:t>(</a:t>
            </a:r>
            <a:r>
              <a:rPr lang="ko-KR" altLang="en-US" sz="3600" b="1" dirty="0">
                <a:solidFill>
                  <a:srgbClr val="184D47"/>
                </a:solidFill>
              </a:rPr>
              <a:t>작업 분할 구조도</a:t>
            </a:r>
            <a:r>
              <a:rPr lang="en-US" altLang="ko-KR" sz="3600" b="1" dirty="0">
                <a:solidFill>
                  <a:srgbClr val="184D47"/>
                </a:solidFill>
              </a:rPr>
              <a:t>)</a:t>
            </a:r>
            <a:endParaRPr lang="ko-KR" altLang="en-US" sz="3600" b="1" dirty="0">
              <a:solidFill>
                <a:srgbClr val="184D47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B32C3-339B-4EA9-A6DA-6A2391213F2A}"/>
              </a:ext>
            </a:extLst>
          </p:cNvPr>
          <p:cNvSpPr txBox="1"/>
          <p:nvPr/>
        </p:nvSpPr>
        <p:spPr>
          <a:xfrm>
            <a:off x="402771" y="6183089"/>
            <a:ext cx="59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ERP for BUS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You need to make better choices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145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EE71A1F-4CF7-4FA5-9294-BA3B18C003A9}"/>
              </a:ext>
            </a:extLst>
          </p:cNvPr>
          <p:cNvSpPr txBox="1"/>
          <p:nvPr/>
        </p:nvSpPr>
        <p:spPr>
          <a:xfrm>
            <a:off x="402771" y="6183089"/>
            <a:ext cx="59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ERP for BUS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     You need to make better choices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76A4A8-F2BF-459D-ABD3-AD88FC1072CA}"/>
              </a:ext>
            </a:extLst>
          </p:cNvPr>
          <p:cNvSpPr txBox="1">
            <a:spLocks/>
          </p:cNvSpPr>
          <p:nvPr/>
        </p:nvSpPr>
        <p:spPr>
          <a:xfrm>
            <a:off x="402769" y="354113"/>
            <a:ext cx="6569531" cy="684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/>
              <a:t>04   </a:t>
            </a:r>
            <a:r>
              <a:rPr lang="en-US" altLang="ko-KR" sz="3200" b="1" dirty="0">
                <a:solidFill>
                  <a:srgbClr val="184D47"/>
                </a:solidFill>
              </a:rPr>
              <a:t>Work Breakdown Structure</a:t>
            </a:r>
            <a:endParaRPr lang="ko-KR" altLang="en-US" sz="3200" b="1" dirty="0">
              <a:solidFill>
                <a:srgbClr val="184D47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919B50-A975-4C2B-8610-0AA14D5F3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69" y="1038814"/>
            <a:ext cx="11386460" cy="514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2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EE71A1F-4CF7-4FA5-9294-BA3B18C003A9}"/>
              </a:ext>
            </a:extLst>
          </p:cNvPr>
          <p:cNvSpPr txBox="1"/>
          <p:nvPr/>
        </p:nvSpPr>
        <p:spPr>
          <a:xfrm>
            <a:off x="402771" y="6183089"/>
            <a:ext cx="59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ERP for BUS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     You need to make better choices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76A4A8-F2BF-459D-ABD3-AD88FC1072CA}"/>
              </a:ext>
            </a:extLst>
          </p:cNvPr>
          <p:cNvSpPr txBox="1">
            <a:spLocks/>
          </p:cNvSpPr>
          <p:nvPr/>
        </p:nvSpPr>
        <p:spPr>
          <a:xfrm>
            <a:off x="402769" y="354113"/>
            <a:ext cx="6569531" cy="684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/>
              <a:t>04   </a:t>
            </a:r>
            <a:r>
              <a:rPr lang="en-US" altLang="ko-KR" sz="3200" b="1" dirty="0">
                <a:solidFill>
                  <a:srgbClr val="184D47"/>
                </a:solidFill>
              </a:rPr>
              <a:t>Work Breakdown Structure</a:t>
            </a:r>
            <a:endParaRPr lang="ko-KR" altLang="en-US" sz="3200" b="1" dirty="0">
              <a:solidFill>
                <a:srgbClr val="184D47"/>
              </a:solidFill>
            </a:endParaRPr>
          </a:p>
        </p:txBody>
      </p:sp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D9F7DB06-2686-482F-A9F5-DE2EA6DADD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160819"/>
              </p:ext>
            </p:extLst>
          </p:nvPr>
        </p:nvGraphicFramePr>
        <p:xfrm>
          <a:off x="962025" y="1135212"/>
          <a:ext cx="10267950" cy="4951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3" imgW="17830701" imgH="8597725" progId="Excel.Sheet.12">
                  <p:embed/>
                </p:oleObj>
              </mc:Choice>
              <mc:Fallback>
                <p:oleObj name="Worksheet" r:id="rId3" imgW="17830701" imgH="85977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2025" y="1135212"/>
                        <a:ext cx="10267950" cy="49514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4449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EE71A1F-4CF7-4FA5-9294-BA3B18C003A9}"/>
              </a:ext>
            </a:extLst>
          </p:cNvPr>
          <p:cNvSpPr txBox="1"/>
          <p:nvPr/>
        </p:nvSpPr>
        <p:spPr>
          <a:xfrm>
            <a:off x="402771" y="6183089"/>
            <a:ext cx="59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ERP for BUS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     You need to make better choices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76A4A8-F2BF-459D-ABD3-AD88FC1072CA}"/>
              </a:ext>
            </a:extLst>
          </p:cNvPr>
          <p:cNvSpPr txBox="1">
            <a:spLocks/>
          </p:cNvSpPr>
          <p:nvPr/>
        </p:nvSpPr>
        <p:spPr>
          <a:xfrm>
            <a:off x="402770" y="354113"/>
            <a:ext cx="8462098" cy="684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/>
              <a:t>04   </a:t>
            </a:r>
            <a:r>
              <a:rPr lang="en-US" altLang="ko-KR" sz="3200" b="1" dirty="0">
                <a:solidFill>
                  <a:srgbClr val="184D47"/>
                </a:solidFill>
              </a:rPr>
              <a:t>Work </a:t>
            </a:r>
            <a:r>
              <a:rPr lang="en-US" altLang="ko-KR" sz="3200" b="1">
                <a:solidFill>
                  <a:srgbClr val="184D47"/>
                </a:solidFill>
              </a:rPr>
              <a:t>Breakdown Structure - </a:t>
            </a:r>
            <a:r>
              <a:rPr lang="ko-KR" altLang="en-US" sz="3200" b="1" dirty="0">
                <a:solidFill>
                  <a:srgbClr val="184D47"/>
                </a:solidFill>
              </a:rPr>
              <a:t>역할분담</a:t>
            </a:r>
          </a:p>
        </p:txBody>
      </p:sp>
      <p:grpSp>
        <p:nvGrpSpPr>
          <p:cNvPr id="44" name="그룹 10">
            <a:extLst>
              <a:ext uri="{FF2B5EF4-FFF2-40B4-BE49-F238E27FC236}">
                <a16:creationId xmlns:a16="http://schemas.microsoft.com/office/drawing/2014/main" id="{8AE75F55-AB23-44A6-98CE-86051390BF6C}"/>
              </a:ext>
            </a:extLst>
          </p:cNvPr>
          <p:cNvGrpSpPr/>
          <p:nvPr/>
        </p:nvGrpSpPr>
        <p:grpSpPr>
          <a:xfrm>
            <a:off x="1399491" y="1516563"/>
            <a:ext cx="8991600" cy="4445496"/>
            <a:chOff x="152400" y="1844824"/>
            <a:chExt cx="8991600" cy="4445496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963ED8F-C8FE-45DE-9204-484829E7ACC4}"/>
                </a:ext>
              </a:extLst>
            </p:cNvPr>
            <p:cNvSpPr/>
            <p:nvPr/>
          </p:nvSpPr>
          <p:spPr>
            <a:xfrm>
              <a:off x="152400" y="4634136"/>
              <a:ext cx="2664296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344F2C5-0360-4D42-B61B-39237BCC9F7A}"/>
                </a:ext>
              </a:extLst>
            </p:cNvPr>
            <p:cNvSpPr/>
            <p:nvPr/>
          </p:nvSpPr>
          <p:spPr>
            <a:xfrm>
              <a:off x="1475656" y="1844824"/>
              <a:ext cx="2664296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736ED971-325B-47CF-A2CC-02F3106168A5}"/>
                </a:ext>
              </a:extLst>
            </p:cNvPr>
            <p:cNvSpPr/>
            <p:nvPr/>
          </p:nvSpPr>
          <p:spPr>
            <a:xfrm>
              <a:off x="6479704" y="2276872"/>
              <a:ext cx="2664296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FDB72367-F70E-4C9A-8E1D-7F98379DF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58921"/>
              </p:ext>
            </p:extLst>
          </p:nvPr>
        </p:nvGraphicFramePr>
        <p:xfrm>
          <a:off x="1399492" y="3719315"/>
          <a:ext cx="8991599" cy="2196087"/>
        </p:xfrm>
        <a:graphic>
          <a:graphicData uri="http://schemas.openxmlformats.org/drawingml/2006/table">
            <a:tbl>
              <a:tblPr/>
              <a:tblGrid>
                <a:gridCol w="1329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2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0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직책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역할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권유진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팀장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프로젝트 총괄 및 근태관리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급여정보 기능 개발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3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오선미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부팀장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교통사고관리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범칙금관리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민원관리 기능 개발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김다운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팀원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정산관리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매입매출 기능 개발 및 디자인작업 메인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9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유희민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팀원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정비관리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연료관리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자재관리 기능 개발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9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이희섭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팀원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인사관리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및 스프링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시큐리티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관련 기능 개발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9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임채성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팀원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차량관리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노선관리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배차정보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운행정보 기능 개발 및 코딩 에러 점검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7F5CD6CD-C9CB-40EC-8016-0D87A715A4DD}"/>
              </a:ext>
            </a:extLst>
          </p:cNvPr>
          <p:cNvSpPr/>
          <p:nvPr/>
        </p:nvSpPr>
        <p:spPr>
          <a:xfrm>
            <a:off x="2737014" y="2216295"/>
            <a:ext cx="1728192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인사 기능 파트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8E7A174-9558-4173-99AC-4D5282EDCF3C}"/>
              </a:ext>
            </a:extLst>
          </p:cNvPr>
          <p:cNvSpPr/>
          <p:nvPr/>
        </p:nvSpPr>
        <p:spPr>
          <a:xfrm>
            <a:off x="4856548" y="2216295"/>
            <a:ext cx="1728192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회계 기능 파트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1445CF5-7342-43FF-B138-79D173ECAA7E}"/>
              </a:ext>
            </a:extLst>
          </p:cNvPr>
          <p:cNvSpPr/>
          <p:nvPr/>
        </p:nvSpPr>
        <p:spPr>
          <a:xfrm>
            <a:off x="6976082" y="2216295"/>
            <a:ext cx="1728192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정비 기능 파트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8AB7C416-7BD3-48C6-BC74-CAD13CD0C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409976"/>
              </p:ext>
            </p:extLst>
          </p:nvPr>
        </p:nvGraphicFramePr>
        <p:xfrm>
          <a:off x="2737014" y="2891791"/>
          <a:ext cx="1728192" cy="548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 </a:t>
                      </a:r>
                      <a:r>
                        <a:rPr lang="en-US" altLang="ko-KR" sz="1200" dirty="0"/>
                        <a:t>: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 err="1"/>
                        <a:t>이희섭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부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권유진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F7CF8CC5-7632-4769-9150-74DD22124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08431"/>
              </p:ext>
            </p:extLst>
          </p:nvPr>
        </p:nvGraphicFramePr>
        <p:xfrm>
          <a:off x="6976082" y="2864367"/>
          <a:ext cx="1728192" cy="274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 </a:t>
                      </a:r>
                      <a:r>
                        <a:rPr lang="en-US" altLang="ko-KR" sz="1200" dirty="0"/>
                        <a:t>: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 err="1"/>
                        <a:t>유희민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FD7FB72-B7C9-4E26-94BC-7DBB78EDA361}"/>
              </a:ext>
            </a:extLst>
          </p:cNvPr>
          <p:cNvSpPr/>
          <p:nvPr/>
        </p:nvSpPr>
        <p:spPr>
          <a:xfrm>
            <a:off x="5031196" y="1208183"/>
            <a:ext cx="13681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팀장 </a:t>
            </a:r>
            <a:r>
              <a:rPr lang="en-US" altLang="ko-KR" sz="1400" dirty="0"/>
              <a:t>: </a:t>
            </a:r>
            <a:r>
              <a:rPr lang="ko-KR" altLang="en-US" sz="1400" dirty="0"/>
              <a:t>권유진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8B87306-4D49-41DF-8AB0-3D8458B79438}"/>
              </a:ext>
            </a:extLst>
          </p:cNvPr>
          <p:cNvSpPr/>
          <p:nvPr/>
        </p:nvSpPr>
        <p:spPr>
          <a:xfrm>
            <a:off x="612778" y="2216295"/>
            <a:ext cx="1728192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배차 기능 파트</a:t>
            </a:r>
            <a:endParaRPr lang="en-US" altLang="ko-KR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F604A4-26F4-4603-842E-5DB863D3A7EE}"/>
              </a:ext>
            </a:extLst>
          </p:cNvPr>
          <p:cNvSpPr/>
          <p:nvPr/>
        </p:nvSpPr>
        <p:spPr>
          <a:xfrm>
            <a:off x="9095616" y="2216295"/>
            <a:ext cx="1728192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사고</a:t>
            </a:r>
            <a:r>
              <a:rPr lang="en-US" altLang="ko-KR" sz="1200" dirty="0"/>
              <a:t>/</a:t>
            </a:r>
            <a:r>
              <a:rPr lang="ko-KR" altLang="en-US" sz="1200" dirty="0"/>
              <a:t>범칙금 기능 파트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FC42A002-FDD4-4AF1-9940-901D89EC6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56054"/>
              </p:ext>
            </p:extLst>
          </p:nvPr>
        </p:nvGraphicFramePr>
        <p:xfrm>
          <a:off x="9095616" y="2864367"/>
          <a:ext cx="1728192" cy="274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 </a:t>
                      </a:r>
                      <a:r>
                        <a:rPr lang="en-US" altLang="ko-KR" sz="1200" dirty="0"/>
                        <a:t>: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오선미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385DC403-0C33-4FC1-BE62-9C7964C35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118369"/>
              </p:ext>
            </p:extLst>
          </p:nvPr>
        </p:nvGraphicFramePr>
        <p:xfrm>
          <a:off x="4856548" y="2864366"/>
          <a:ext cx="1728192" cy="274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 </a:t>
                      </a:r>
                      <a:r>
                        <a:rPr lang="en-US" altLang="ko-KR" sz="1200" dirty="0"/>
                        <a:t>: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김다운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21263ED0-E63D-4A86-A989-5C95F9E2C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023029"/>
              </p:ext>
            </p:extLst>
          </p:nvPr>
        </p:nvGraphicFramePr>
        <p:xfrm>
          <a:off x="612778" y="2864366"/>
          <a:ext cx="1728192" cy="274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 </a:t>
                      </a:r>
                      <a:r>
                        <a:rPr lang="en-US" altLang="ko-KR" sz="1200" dirty="0"/>
                        <a:t>: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 err="1"/>
                        <a:t>임채성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E6DBE0C-70AC-4762-8DA1-7D3915169053}"/>
              </a:ext>
            </a:extLst>
          </p:cNvPr>
          <p:cNvCxnSpPr>
            <a:cxnSpLocks/>
            <a:stCxn id="3" idx="2"/>
            <a:endCxn id="30" idx="0"/>
          </p:cNvCxnSpPr>
          <p:nvPr/>
        </p:nvCxnSpPr>
        <p:spPr>
          <a:xfrm rot="5400000">
            <a:off x="3272037" y="-226940"/>
            <a:ext cx="648072" cy="42383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A82C5705-68DE-4522-BFF6-7A75C6F8895F}"/>
              </a:ext>
            </a:extLst>
          </p:cNvPr>
          <p:cNvCxnSpPr>
            <a:cxnSpLocks/>
            <a:stCxn id="3" idx="2"/>
            <a:endCxn id="56" idx="0"/>
          </p:cNvCxnSpPr>
          <p:nvPr/>
        </p:nvCxnSpPr>
        <p:spPr>
          <a:xfrm rot="5400000">
            <a:off x="4334155" y="835178"/>
            <a:ext cx="648072" cy="21141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C5914D68-8871-440A-8525-A979C4FA1EE4}"/>
              </a:ext>
            </a:extLst>
          </p:cNvPr>
          <p:cNvCxnSpPr>
            <a:cxnSpLocks/>
            <a:stCxn id="3" idx="2"/>
            <a:endCxn id="58" idx="0"/>
          </p:cNvCxnSpPr>
          <p:nvPr/>
        </p:nvCxnSpPr>
        <p:spPr>
          <a:xfrm rot="16200000" flipH="1">
            <a:off x="6453689" y="829806"/>
            <a:ext cx="648072" cy="21249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D488DEC7-640A-40EB-A5BF-B075866566B3}"/>
              </a:ext>
            </a:extLst>
          </p:cNvPr>
          <p:cNvCxnSpPr>
            <a:cxnSpLocks/>
            <a:stCxn id="3" idx="2"/>
            <a:endCxn id="47" idx="7"/>
          </p:cNvCxnSpPr>
          <p:nvPr/>
        </p:nvCxnSpPr>
        <p:spPr>
          <a:xfrm rot="16200000" flipH="1">
            <a:off x="7546628" y="-263133"/>
            <a:ext cx="622931" cy="4285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671FBB-EF0C-42DA-A8DB-CA180516E4DC}"/>
              </a:ext>
            </a:extLst>
          </p:cNvPr>
          <p:cNvCxnSpPr>
            <a:cxnSpLocks/>
            <a:stCxn id="36" idx="0"/>
            <a:endCxn id="30" idx="2"/>
          </p:cNvCxnSpPr>
          <p:nvPr/>
        </p:nvCxnSpPr>
        <p:spPr>
          <a:xfrm flipV="1">
            <a:off x="1476874" y="2648343"/>
            <a:ext cx="0" cy="21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189877B-F449-4C0A-8083-64E3FE4BB057}"/>
              </a:ext>
            </a:extLst>
          </p:cNvPr>
          <p:cNvCxnSpPr>
            <a:cxnSpLocks/>
            <a:stCxn id="59" idx="0"/>
            <a:endCxn id="56" idx="2"/>
          </p:cNvCxnSpPr>
          <p:nvPr/>
        </p:nvCxnSpPr>
        <p:spPr>
          <a:xfrm flipV="1">
            <a:off x="3601110" y="2648343"/>
            <a:ext cx="0" cy="24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C420BD1-542F-421A-8797-92DA06F11F11}"/>
              </a:ext>
            </a:extLst>
          </p:cNvPr>
          <p:cNvCxnSpPr>
            <a:cxnSpLocks/>
            <a:stCxn id="35" idx="0"/>
            <a:endCxn id="57" idx="2"/>
          </p:cNvCxnSpPr>
          <p:nvPr/>
        </p:nvCxnSpPr>
        <p:spPr>
          <a:xfrm flipV="1">
            <a:off x="5720644" y="2648343"/>
            <a:ext cx="0" cy="21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639426A-5049-4258-A20E-720090CC42B8}"/>
              </a:ext>
            </a:extLst>
          </p:cNvPr>
          <p:cNvCxnSpPr>
            <a:cxnSpLocks/>
          </p:cNvCxnSpPr>
          <p:nvPr/>
        </p:nvCxnSpPr>
        <p:spPr>
          <a:xfrm flipV="1">
            <a:off x="7840178" y="2648343"/>
            <a:ext cx="0" cy="21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250F4BB-1910-441D-BC87-2F158E68486E}"/>
              </a:ext>
            </a:extLst>
          </p:cNvPr>
          <p:cNvCxnSpPr>
            <a:cxnSpLocks/>
          </p:cNvCxnSpPr>
          <p:nvPr/>
        </p:nvCxnSpPr>
        <p:spPr>
          <a:xfrm flipV="1">
            <a:off x="9959712" y="2648343"/>
            <a:ext cx="0" cy="21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550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0C663-878A-4674-A959-3D4AE893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281927"/>
            <a:ext cx="6464754" cy="2689872"/>
          </a:xfrm>
        </p:spPr>
        <p:txBody>
          <a:bodyPr>
            <a:noAutofit/>
          </a:bodyPr>
          <a:lstStyle/>
          <a:p>
            <a:r>
              <a:rPr lang="en-US" altLang="ko-KR" sz="5400" b="1" dirty="0"/>
              <a:t>05</a:t>
            </a:r>
            <a:r>
              <a:rPr lang="en-US" altLang="ko-KR" sz="3200" b="1" dirty="0"/>
              <a:t>   </a:t>
            </a:r>
            <a:br>
              <a:rPr lang="en-US" altLang="ko-KR" sz="3200" b="1" dirty="0"/>
            </a:br>
            <a:br>
              <a:rPr lang="en-US" altLang="ko-KR" sz="3200" b="1" dirty="0"/>
            </a:br>
            <a:r>
              <a:rPr lang="en-US" altLang="ko-KR" sz="3600" b="1" dirty="0">
                <a:solidFill>
                  <a:srgbClr val="184D47"/>
                </a:solidFill>
              </a:rPr>
              <a:t>Demonstration</a:t>
            </a:r>
            <a:br>
              <a:rPr lang="en-US" altLang="ko-KR" sz="3600" b="1" dirty="0">
                <a:solidFill>
                  <a:srgbClr val="184D47"/>
                </a:solidFill>
              </a:rPr>
            </a:br>
            <a:r>
              <a:rPr lang="ko-KR" altLang="en-US" sz="1800" b="1" dirty="0" err="1">
                <a:solidFill>
                  <a:srgbClr val="F3F4F2"/>
                </a:solidFill>
              </a:rPr>
              <a:t>ㅇ</a:t>
            </a:r>
            <a:br>
              <a:rPr lang="en-US" altLang="ko-KR" sz="3600" b="1" dirty="0">
                <a:solidFill>
                  <a:srgbClr val="184D47"/>
                </a:solidFill>
              </a:rPr>
            </a:br>
            <a:r>
              <a:rPr lang="en-US" altLang="ko-KR" sz="3600" b="1" dirty="0">
                <a:solidFill>
                  <a:srgbClr val="184D47"/>
                </a:solidFill>
              </a:rPr>
              <a:t>- </a:t>
            </a:r>
            <a:r>
              <a:rPr lang="ko-KR" altLang="en-US" sz="3600" b="1" dirty="0">
                <a:solidFill>
                  <a:srgbClr val="184D47"/>
                </a:solidFill>
              </a:rPr>
              <a:t>시연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B32C3-339B-4EA9-A6DA-6A2391213F2A}"/>
              </a:ext>
            </a:extLst>
          </p:cNvPr>
          <p:cNvSpPr txBox="1"/>
          <p:nvPr/>
        </p:nvSpPr>
        <p:spPr>
          <a:xfrm>
            <a:off x="402771" y="6183089"/>
            <a:ext cx="59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ERP for BUS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You need to make better choices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69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0C663-878A-4674-A959-3D4AE893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281926"/>
            <a:ext cx="9078580" cy="3147074"/>
          </a:xfrm>
        </p:spPr>
        <p:txBody>
          <a:bodyPr>
            <a:noAutofit/>
          </a:bodyPr>
          <a:lstStyle/>
          <a:p>
            <a:r>
              <a:rPr lang="en-US" altLang="ko-KR" sz="5400" b="1" dirty="0"/>
              <a:t>01</a:t>
            </a:r>
            <a:r>
              <a:rPr lang="en-US" altLang="ko-KR" sz="3200" b="1" dirty="0"/>
              <a:t>   </a:t>
            </a:r>
            <a:br>
              <a:rPr lang="en-US" altLang="ko-KR" sz="3200" b="1" dirty="0"/>
            </a:br>
            <a:br>
              <a:rPr lang="en-US" altLang="ko-KR" sz="3200" b="1" dirty="0"/>
            </a:br>
            <a:r>
              <a:rPr lang="en-US" altLang="ko-KR" sz="3600" b="1" dirty="0">
                <a:solidFill>
                  <a:srgbClr val="184D47"/>
                </a:solidFill>
              </a:rPr>
              <a:t>The</a:t>
            </a:r>
            <a:r>
              <a:rPr lang="ko-KR" altLang="en-US" sz="3600" b="1" dirty="0">
                <a:solidFill>
                  <a:srgbClr val="184D47"/>
                </a:solidFill>
              </a:rPr>
              <a:t> </a:t>
            </a:r>
            <a:r>
              <a:rPr lang="en-US" altLang="ko-KR" sz="3600" b="1" dirty="0">
                <a:solidFill>
                  <a:srgbClr val="184D47"/>
                </a:solidFill>
              </a:rPr>
              <a:t>Purpose</a:t>
            </a:r>
            <a:r>
              <a:rPr lang="ko-KR" altLang="en-US" sz="3600" b="1" dirty="0">
                <a:solidFill>
                  <a:srgbClr val="184D47"/>
                </a:solidFill>
              </a:rPr>
              <a:t> </a:t>
            </a:r>
            <a:r>
              <a:rPr lang="en-US" altLang="ko-KR" sz="3600" b="1" dirty="0">
                <a:solidFill>
                  <a:srgbClr val="184D47"/>
                </a:solidFill>
              </a:rPr>
              <a:t>of Planning</a:t>
            </a:r>
            <a:br>
              <a:rPr lang="en-US" altLang="ko-KR" sz="3600" b="1" dirty="0">
                <a:solidFill>
                  <a:srgbClr val="184D47"/>
                </a:solidFill>
              </a:rPr>
            </a:br>
            <a:r>
              <a:rPr lang="ko-KR" altLang="en-US" sz="1800" b="1" dirty="0">
                <a:solidFill>
                  <a:srgbClr val="F3F4F2"/>
                </a:solidFill>
              </a:rPr>
              <a:t>ㅇ</a:t>
            </a:r>
            <a:br>
              <a:rPr lang="en-US" altLang="ko-KR" sz="3600" b="1" dirty="0">
                <a:solidFill>
                  <a:srgbClr val="184D47"/>
                </a:solidFill>
              </a:rPr>
            </a:br>
            <a:r>
              <a:rPr lang="en-US" altLang="ko-KR" sz="3600" b="1" dirty="0">
                <a:solidFill>
                  <a:srgbClr val="184D47"/>
                </a:solidFill>
              </a:rPr>
              <a:t>- </a:t>
            </a:r>
            <a:r>
              <a:rPr lang="ko-KR" altLang="en-US" sz="3600" b="1" dirty="0">
                <a:solidFill>
                  <a:srgbClr val="184D47"/>
                </a:solidFill>
              </a:rPr>
              <a:t>기획 의도</a:t>
            </a:r>
            <a:br>
              <a:rPr lang="en-US" altLang="ko-KR" sz="3600" b="1" dirty="0">
                <a:solidFill>
                  <a:srgbClr val="184D47"/>
                </a:solidFill>
              </a:rPr>
            </a:br>
            <a:r>
              <a:rPr lang="en-US" altLang="ko-KR" sz="3600" b="1" dirty="0">
                <a:solidFill>
                  <a:srgbClr val="184D47"/>
                </a:solidFill>
              </a:rPr>
              <a:t>- </a:t>
            </a:r>
            <a:r>
              <a:rPr lang="ko-KR" altLang="en-US" sz="3600" b="1" dirty="0">
                <a:solidFill>
                  <a:srgbClr val="184D47"/>
                </a:solidFill>
              </a:rPr>
              <a:t>벤치마킹</a:t>
            </a:r>
            <a:br>
              <a:rPr lang="en-US" altLang="ko-KR" sz="3600" b="1" dirty="0">
                <a:solidFill>
                  <a:srgbClr val="184D47"/>
                </a:solidFill>
              </a:rPr>
            </a:br>
            <a:r>
              <a:rPr lang="en-US" altLang="ko-KR" sz="3600" b="1" dirty="0">
                <a:solidFill>
                  <a:srgbClr val="184D47"/>
                </a:solidFill>
              </a:rPr>
              <a:t>- </a:t>
            </a:r>
            <a:r>
              <a:rPr lang="ko-KR" altLang="en-US" sz="3600" b="1" dirty="0">
                <a:solidFill>
                  <a:srgbClr val="184D47"/>
                </a:solidFill>
              </a:rPr>
              <a:t>개발환경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B32C3-339B-4EA9-A6DA-6A2391213F2A}"/>
              </a:ext>
            </a:extLst>
          </p:cNvPr>
          <p:cNvSpPr txBox="1"/>
          <p:nvPr/>
        </p:nvSpPr>
        <p:spPr>
          <a:xfrm>
            <a:off x="402771" y="6183089"/>
            <a:ext cx="59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ERP for BUS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     You need to make better choices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9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0C663-878A-4674-A959-3D4AE893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336357"/>
            <a:ext cx="8767862" cy="421455"/>
          </a:xfrm>
        </p:spPr>
        <p:txBody>
          <a:bodyPr>
            <a:noAutofit/>
          </a:bodyPr>
          <a:lstStyle/>
          <a:p>
            <a:r>
              <a:rPr lang="en-US" altLang="ko-KR" sz="3200" b="1" dirty="0"/>
              <a:t>01   </a:t>
            </a:r>
            <a:r>
              <a:rPr lang="en-US" altLang="ko-KR" sz="3200" b="1" dirty="0">
                <a:solidFill>
                  <a:srgbClr val="184D47"/>
                </a:solidFill>
              </a:rPr>
              <a:t>The</a:t>
            </a:r>
            <a:r>
              <a:rPr lang="ko-KR" altLang="en-US" sz="3200" b="1" dirty="0">
                <a:solidFill>
                  <a:srgbClr val="184D47"/>
                </a:solidFill>
              </a:rPr>
              <a:t> </a:t>
            </a:r>
            <a:r>
              <a:rPr lang="en-US" altLang="ko-KR" sz="3200" b="1" dirty="0">
                <a:solidFill>
                  <a:srgbClr val="184D47"/>
                </a:solidFill>
              </a:rPr>
              <a:t>Purpose</a:t>
            </a:r>
            <a:r>
              <a:rPr lang="ko-KR" altLang="en-US" sz="3200" b="1" dirty="0">
                <a:solidFill>
                  <a:srgbClr val="184D47"/>
                </a:solidFill>
              </a:rPr>
              <a:t> </a:t>
            </a:r>
            <a:r>
              <a:rPr lang="en-US" altLang="ko-KR" sz="3200" b="1" dirty="0">
                <a:solidFill>
                  <a:srgbClr val="184D47"/>
                </a:solidFill>
              </a:rPr>
              <a:t>of</a:t>
            </a:r>
            <a:r>
              <a:rPr lang="ko-KR" altLang="en-US" sz="3200" b="1" dirty="0">
                <a:solidFill>
                  <a:srgbClr val="184D47"/>
                </a:solidFill>
              </a:rPr>
              <a:t> </a:t>
            </a:r>
            <a:r>
              <a:rPr lang="en-US" altLang="ko-KR" sz="3200" b="1" dirty="0">
                <a:solidFill>
                  <a:srgbClr val="184D47"/>
                </a:solidFill>
              </a:rPr>
              <a:t>Planning – </a:t>
            </a:r>
            <a:r>
              <a:rPr lang="ko-KR" altLang="en-US" sz="3200" b="1" dirty="0">
                <a:solidFill>
                  <a:srgbClr val="184D47"/>
                </a:solidFill>
              </a:rPr>
              <a:t>기획의도</a:t>
            </a:r>
            <a:r>
              <a:rPr lang="en-US" altLang="ko-KR" sz="3200" b="1" dirty="0">
                <a:solidFill>
                  <a:srgbClr val="184D47"/>
                </a:solidFill>
              </a:rPr>
              <a:t> </a:t>
            </a:r>
            <a:endParaRPr lang="ko-KR" altLang="en-US" sz="3200" b="1" dirty="0">
              <a:solidFill>
                <a:srgbClr val="184D47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B32C3-339B-4EA9-A6DA-6A2391213F2A}"/>
              </a:ext>
            </a:extLst>
          </p:cNvPr>
          <p:cNvSpPr txBox="1"/>
          <p:nvPr/>
        </p:nvSpPr>
        <p:spPr>
          <a:xfrm>
            <a:off x="402771" y="6183089"/>
            <a:ext cx="59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ERP for BUS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     You need to make better choices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36EC335-DC4A-4652-A95C-295126FEC5C2}"/>
              </a:ext>
            </a:extLst>
          </p:cNvPr>
          <p:cNvSpPr txBox="1">
            <a:spLocks/>
          </p:cNvSpPr>
          <p:nvPr/>
        </p:nvSpPr>
        <p:spPr>
          <a:xfrm>
            <a:off x="1997462" y="2085500"/>
            <a:ext cx="8229600" cy="388843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outerShdw dist="50800" sx="1000" sy="1000" algn="ctr" rotWithShape="0">
              <a:srgbClr val="000000">
                <a:alpha val="43137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차량정보</a:t>
            </a:r>
            <a:r>
              <a:rPr lang="en-US" altLang="ko-KR" sz="1800" dirty="0"/>
              <a:t>DB</a:t>
            </a:r>
            <a:r>
              <a:rPr lang="ko-KR" altLang="en-US" sz="1800" dirty="0"/>
              <a:t>와 기사정보</a:t>
            </a:r>
            <a:r>
              <a:rPr lang="en-US" altLang="ko-KR" sz="1800" dirty="0"/>
              <a:t>DB</a:t>
            </a:r>
            <a:r>
              <a:rPr lang="ko-KR" altLang="en-US" sz="1800" dirty="0"/>
              <a:t>를 통한 배차와 근무시간표 처리</a:t>
            </a:r>
          </a:p>
          <a:p>
            <a:r>
              <a:rPr lang="ko-KR" altLang="en-US" sz="1800" dirty="0"/>
              <a:t>버스회사 내 인사 관리</a:t>
            </a:r>
            <a:r>
              <a:rPr lang="en-US" altLang="ko-KR" sz="1800" dirty="0"/>
              <a:t>, </a:t>
            </a:r>
            <a:r>
              <a:rPr lang="ko-KR" altLang="en-US" sz="1800" dirty="0"/>
              <a:t>근태 관리</a:t>
            </a:r>
            <a:r>
              <a:rPr lang="en-US" altLang="ko-KR" sz="1800" dirty="0"/>
              <a:t>, </a:t>
            </a:r>
            <a:r>
              <a:rPr lang="ko-KR" altLang="en-US" sz="1800" dirty="0"/>
              <a:t>급여 관리</a:t>
            </a:r>
          </a:p>
          <a:p>
            <a:r>
              <a:rPr lang="ko-KR" altLang="en-US" sz="1800" dirty="0"/>
              <a:t>정비</a:t>
            </a:r>
            <a:r>
              <a:rPr lang="en-US" altLang="ko-KR" sz="1800" dirty="0"/>
              <a:t>, </a:t>
            </a:r>
            <a:r>
              <a:rPr lang="ko-KR" altLang="en-US" sz="1800" dirty="0"/>
              <a:t>연료</a:t>
            </a:r>
            <a:r>
              <a:rPr lang="en-US" altLang="ko-KR" sz="1800" dirty="0"/>
              <a:t>, </a:t>
            </a:r>
            <a:r>
              <a:rPr lang="ko-KR" altLang="en-US" sz="1800" dirty="0"/>
              <a:t>사고의 기록 및 처리와 그에 따른 회계 관리</a:t>
            </a:r>
          </a:p>
          <a:p>
            <a:endParaRPr lang="ko-KR" altLang="en-US" sz="18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C32AD4-C1DA-4852-A5BF-A44646407101}"/>
              </a:ext>
            </a:extLst>
          </p:cNvPr>
          <p:cNvSpPr txBox="1">
            <a:spLocks/>
          </p:cNvSpPr>
          <p:nvPr/>
        </p:nvSpPr>
        <p:spPr>
          <a:xfrm>
            <a:off x="2008415" y="1151467"/>
            <a:ext cx="8229600" cy="79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184D47"/>
                </a:solidFill>
                <a:latin typeface="HY나무M" pitchFamily="18" charset="-127"/>
                <a:ea typeface="HY나무M" pitchFamily="18" charset="-127"/>
              </a:rPr>
              <a:t>일상 생활과 관련이 깊은 주제 선정 </a:t>
            </a:r>
            <a:r>
              <a:rPr lang="en-US" altLang="ko-KR" sz="1800" dirty="0">
                <a:solidFill>
                  <a:srgbClr val="184D47"/>
                </a:solidFill>
                <a:latin typeface="HY나무M" pitchFamily="18" charset="-127"/>
                <a:ea typeface="HY나무M" pitchFamily="18" charset="-127"/>
              </a:rPr>
              <a:t>:</a:t>
            </a:r>
          </a:p>
          <a:p>
            <a:r>
              <a:rPr lang="en-US" altLang="ko-KR" sz="600" dirty="0">
                <a:solidFill>
                  <a:srgbClr val="184D47"/>
                </a:solidFill>
                <a:latin typeface="HY나무M" pitchFamily="18" charset="-127"/>
                <a:ea typeface="HY나무M" pitchFamily="18" charset="-127"/>
              </a:rPr>
              <a:t> </a:t>
            </a:r>
          </a:p>
          <a:p>
            <a:r>
              <a:rPr lang="ko-KR" altLang="en-US" sz="1800" dirty="0">
                <a:solidFill>
                  <a:srgbClr val="184D47"/>
                </a:solidFill>
                <a:latin typeface="HY나무M" pitchFamily="18" charset="-127"/>
                <a:ea typeface="HY나무M" pitchFamily="18" charset="-127"/>
              </a:rPr>
              <a:t>일상 생활에 없어서는 안 될 버스 </a:t>
            </a:r>
            <a:r>
              <a:rPr lang="en-US" altLang="ko-KR" sz="1800" dirty="0">
                <a:solidFill>
                  <a:srgbClr val="184D47"/>
                </a:solidFill>
                <a:latin typeface="HY나무M" pitchFamily="18" charset="-127"/>
                <a:ea typeface="HY나무M" pitchFamily="18" charset="-127"/>
              </a:rPr>
              <a:t>ERP</a:t>
            </a:r>
            <a:endParaRPr lang="ko-KR" altLang="en-US" sz="1800" dirty="0">
              <a:solidFill>
                <a:srgbClr val="184D47"/>
              </a:solidFill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2183338-2A55-4446-BE1A-DA15FEBB4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783" y="2328906"/>
            <a:ext cx="3582114" cy="203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AE3987D0-9265-4C17-92C4-D2258FEBE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359" y="2479155"/>
            <a:ext cx="2522624" cy="209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덧셈 기호 4">
            <a:extLst>
              <a:ext uri="{FF2B5EF4-FFF2-40B4-BE49-F238E27FC236}">
                <a16:creationId xmlns:a16="http://schemas.microsoft.com/office/drawing/2014/main" id="{43B092FD-035B-4A87-9BC5-BF4670347F32}"/>
              </a:ext>
            </a:extLst>
          </p:cNvPr>
          <p:cNvSpPr/>
          <p:nvPr/>
        </p:nvSpPr>
        <p:spPr>
          <a:xfrm>
            <a:off x="6176936" y="3005829"/>
            <a:ext cx="720080" cy="720080"/>
          </a:xfrm>
          <a:prstGeom prst="mathPlus">
            <a:avLst>
              <a:gd name="adj1" fmla="val 15745"/>
            </a:avLst>
          </a:prstGeom>
          <a:solidFill>
            <a:srgbClr val="184D4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54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0C663-878A-4674-A959-3D4AE893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336357"/>
            <a:ext cx="8767862" cy="421455"/>
          </a:xfrm>
        </p:spPr>
        <p:txBody>
          <a:bodyPr>
            <a:noAutofit/>
          </a:bodyPr>
          <a:lstStyle/>
          <a:p>
            <a:r>
              <a:rPr lang="en-US" altLang="ko-KR" sz="3200" b="1" dirty="0"/>
              <a:t>01   </a:t>
            </a:r>
            <a:r>
              <a:rPr lang="en-US" altLang="ko-KR" sz="3200" b="1" dirty="0">
                <a:solidFill>
                  <a:srgbClr val="184D47"/>
                </a:solidFill>
              </a:rPr>
              <a:t>The</a:t>
            </a:r>
            <a:r>
              <a:rPr lang="ko-KR" altLang="en-US" sz="3200" b="1" dirty="0">
                <a:solidFill>
                  <a:srgbClr val="184D47"/>
                </a:solidFill>
              </a:rPr>
              <a:t> </a:t>
            </a:r>
            <a:r>
              <a:rPr lang="en-US" altLang="ko-KR" sz="3200" b="1" dirty="0">
                <a:solidFill>
                  <a:srgbClr val="184D47"/>
                </a:solidFill>
              </a:rPr>
              <a:t>Purpose</a:t>
            </a:r>
            <a:r>
              <a:rPr lang="ko-KR" altLang="en-US" sz="3200" b="1" dirty="0">
                <a:solidFill>
                  <a:srgbClr val="184D47"/>
                </a:solidFill>
              </a:rPr>
              <a:t> </a:t>
            </a:r>
            <a:r>
              <a:rPr lang="en-US" altLang="ko-KR" sz="3200" b="1" dirty="0">
                <a:solidFill>
                  <a:srgbClr val="184D47"/>
                </a:solidFill>
              </a:rPr>
              <a:t>of</a:t>
            </a:r>
            <a:r>
              <a:rPr lang="ko-KR" altLang="en-US" sz="3200" b="1" dirty="0">
                <a:solidFill>
                  <a:srgbClr val="184D47"/>
                </a:solidFill>
              </a:rPr>
              <a:t> </a:t>
            </a:r>
            <a:r>
              <a:rPr lang="en-US" altLang="ko-KR" sz="3200" b="1" dirty="0">
                <a:solidFill>
                  <a:srgbClr val="184D47"/>
                </a:solidFill>
              </a:rPr>
              <a:t>Planning – </a:t>
            </a:r>
            <a:r>
              <a:rPr lang="ko-KR" altLang="en-US" sz="3200" b="1" dirty="0">
                <a:solidFill>
                  <a:srgbClr val="184D47"/>
                </a:solidFill>
              </a:rPr>
              <a:t>벤치마킹</a:t>
            </a:r>
            <a:r>
              <a:rPr lang="en-US" altLang="ko-KR" sz="3200" b="1" dirty="0">
                <a:solidFill>
                  <a:srgbClr val="184D47"/>
                </a:solidFill>
              </a:rPr>
              <a:t> </a:t>
            </a:r>
            <a:endParaRPr lang="ko-KR" altLang="en-US" sz="3200" b="1" dirty="0">
              <a:solidFill>
                <a:srgbClr val="184D47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B32C3-339B-4EA9-A6DA-6A2391213F2A}"/>
              </a:ext>
            </a:extLst>
          </p:cNvPr>
          <p:cNvSpPr txBox="1"/>
          <p:nvPr/>
        </p:nvSpPr>
        <p:spPr>
          <a:xfrm>
            <a:off x="402771" y="6183089"/>
            <a:ext cx="59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ERP for BUS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     You need to make better choices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C32AD4-C1DA-4852-A5BF-A44646407101}"/>
              </a:ext>
            </a:extLst>
          </p:cNvPr>
          <p:cNvSpPr txBox="1">
            <a:spLocks/>
          </p:cNvSpPr>
          <p:nvPr/>
        </p:nvSpPr>
        <p:spPr>
          <a:xfrm>
            <a:off x="7950060" y="5929353"/>
            <a:ext cx="3839169" cy="79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184D47"/>
                </a:solidFill>
                <a:latin typeface="HY나무M" pitchFamily="18" charset="-127"/>
                <a:ea typeface="HY나무M" pitchFamily="18" charset="-127"/>
              </a:rPr>
              <a:t>Ref: </a:t>
            </a:r>
            <a:r>
              <a:rPr lang="ko-KR" altLang="en-US" sz="1800" dirty="0">
                <a:solidFill>
                  <a:srgbClr val="184D47"/>
                </a:solidFill>
                <a:latin typeface="HY나무M" pitchFamily="18" charset="-127"/>
                <a:ea typeface="HY나무M" pitchFamily="18" charset="-127"/>
              </a:rPr>
              <a:t>서울소프트社의 </a:t>
            </a:r>
            <a:r>
              <a:rPr lang="en-US" altLang="ko-KR" sz="1800" dirty="0">
                <a:solidFill>
                  <a:srgbClr val="184D47"/>
                </a:solidFill>
                <a:latin typeface="HY나무M" pitchFamily="18" charset="-127"/>
                <a:ea typeface="HY나무M" pitchFamily="18" charset="-127"/>
              </a:rPr>
              <a:t>Q-ERP </a:t>
            </a:r>
            <a:r>
              <a:rPr lang="ko-KR" altLang="en-US" sz="1800" dirty="0">
                <a:solidFill>
                  <a:srgbClr val="184D47"/>
                </a:solidFill>
                <a:latin typeface="HY나무M" pitchFamily="18" charset="-127"/>
                <a:ea typeface="HY나무M" pitchFamily="18" charset="-127"/>
              </a:rPr>
              <a:t>시스템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CB8EE9-93ED-4A5E-8C51-D0B649542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7" y="928647"/>
            <a:ext cx="9817716" cy="525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0C663-878A-4674-A959-3D4AE893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336357"/>
            <a:ext cx="8767862" cy="421455"/>
          </a:xfrm>
        </p:spPr>
        <p:txBody>
          <a:bodyPr>
            <a:noAutofit/>
          </a:bodyPr>
          <a:lstStyle/>
          <a:p>
            <a:r>
              <a:rPr lang="en-US" altLang="ko-KR" sz="3200" b="1" dirty="0"/>
              <a:t>01   </a:t>
            </a:r>
            <a:r>
              <a:rPr lang="en-US" altLang="ko-KR" sz="3200" b="1" dirty="0">
                <a:solidFill>
                  <a:srgbClr val="184D47"/>
                </a:solidFill>
              </a:rPr>
              <a:t>The</a:t>
            </a:r>
            <a:r>
              <a:rPr lang="ko-KR" altLang="en-US" sz="3200" b="1" dirty="0">
                <a:solidFill>
                  <a:srgbClr val="184D47"/>
                </a:solidFill>
              </a:rPr>
              <a:t> </a:t>
            </a:r>
            <a:r>
              <a:rPr lang="en-US" altLang="ko-KR" sz="3200" b="1" dirty="0">
                <a:solidFill>
                  <a:srgbClr val="184D47"/>
                </a:solidFill>
              </a:rPr>
              <a:t>Purpose</a:t>
            </a:r>
            <a:r>
              <a:rPr lang="ko-KR" altLang="en-US" sz="3200" b="1" dirty="0">
                <a:solidFill>
                  <a:srgbClr val="184D47"/>
                </a:solidFill>
              </a:rPr>
              <a:t> </a:t>
            </a:r>
            <a:r>
              <a:rPr lang="en-US" altLang="ko-KR" sz="3200" b="1" dirty="0">
                <a:solidFill>
                  <a:srgbClr val="184D47"/>
                </a:solidFill>
              </a:rPr>
              <a:t>of</a:t>
            </a:r>
            <a:r>
              <a:rPr lang="ko-KR" altLang="en-US" sz="3200" b="1" dirty="0">
                <a:solidFill>
                  <a:srgbClr val="184D47"/>
                </a:solidFill>
              </a:rPr>
              <a:t> </a:t>
            </a:r>
            <a:r>
              <a:rPr lang="en-US" altLang="ko-KR" sz="3200" b="1" dirty="0">
                <a:solidFill>
                  <a:srgbClr val="184D47"/>
                </a:solidFill>
              </a:rPr>
              <a:t>Planning – </a:t>
            </a:r>
            <a:r>
              <a:rPr lang="ko-KR" altLang="en-US" sz="3200" b="1" dirty="0">
                <a:solidFill>
                  <a:srgbClr val="184D47"/>
                </a:solidFill>
              </a:rPr>
              <a:t>개발환경</a:t>
            </a:r>
            <a:r>
              <a:rPr lang="en-US" altLang="ko-KR" sz="3200" b="1" dirty="0">
                <a:solidFill>
                  <a:srgbClr val="184D47"/>
                </a:solidFill>
              </a:rPr>
              <a:t> </a:t>
            </a:r>
            <a:endParaRPr lang="ko-KR" altLang="en-US" sz="3200" b="1" dirty="0">
              <a:solidFill>
                <a:srgbClr val="184D47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B32C3-339B-4EA9-A6DA-6A2391213F2A}"/>
              </a:ext>
            </a:extLst>
          </p:cNvPr>
          <p:cNvSpPr txBox="1"/>
          <p:nvPr/>
        </p:nvSpPr>
        <p:spPr>
          <a:xfrm>
            <a:off x="402771" y="6183089"/>
            <a:ext cx="59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ERP for BUS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     You need to make better choices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E376BC6-AA77-4359-8732-5F8FAE467974}"/>
              </a:ext>
            </a:extLst>
          </p:cNvPr>
          <p:cNvGrpSpPr/>
          <p:nvPr/>
        </p:nvGrpSpPr>
        <p:grpSpPr>
          <a:xfrm>
            <a:off x="2511299" y="1277081"/>
            <a:ext cx="7169403" cy="4303838"/>
            <a:chOff x="2981325" y="1981200"/>
            <a:chExt cx="6219825" cy="37338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E09A305-8956-4839-A2FD-4AC79C48C242}"/>
                </a:ext>
              </a:extLst>
            </p:cNvPr>
            <p:cNvSpPr/>
            <p:nvPr/>
          </p:nvSpPr>
          <p:spPr>
            <a:xfrm>
              <a:off x="2981325" y="5124450"/>
              <a:ext cx="6219825" cy="5905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1훈정글북 Regular" pitchFamily="18" charset="-127"/>
                  <a:ea typeface="1훈정글북 Regular" pitchFamily="18" charset="-127"/>
                </a:rPr>
                <a:t>Windows10</a:t>
              </a:r>
              <a:endParaRPr lang="ko-KR" altLang="en-US" sz="2400" dirty="0">
                <a:latin typeface="1훈정글북 Regular" pitchFamily="18" charset="-127"/>
                <a:ea typeface="1훈정글북 Regular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2B07DB-CE19-42F8-93F5-890FBC3A1192}"/>
                </a:ext>
              </a:extLst>
            </p:cNvPr>
            <p:cNvSpPr/>
            <p:nvPr/>
          </p:nvSpPr>
          <p:spPr>
            <a:xfrm>
              <a:off x="2981325" y="4495800"/>
              <a:ext cx="6219825" cy="5905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latin typeface="1훈정글북 Regular" pitchFamily="18" charset="-127"/>
                  <a:ea typeface="1훈정글북 Regular" pitchFamily="18" charset="-127"/>
                </a:rPr>
                <a:t>TomCat</a:t>
              </a:r>
              <a:r>
                <a:rPr lang="en-US" altLang="ko-KR" sz="2400" dirty="0">
                  <a:latin typeface="1훈정글북 Regular" pitchFamily="18" charset="-127"/>
                  <a:ea typeface="1훈정글북 Regular" pitchFamily="18" charset="-127"/>
                </a:rPr>
                <a:t> 8.5  /  Oracle 18c</a:t>
              </a:r>
              <a:endParaRPr lang="ko-KR" altLang="en-US" sz="2400" dirty="0">
                <a:latin typeface="1훈정글북 Regular" pitchFamily="18" charset="-127"/>
                <a:ea typeface="1훈정글북 Regular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4C76EC1-306D-413E-A00A-9CD8212C13C5}"/>
                </a:ext>
              </a:extLst>
            </p:cNvPr>
            <p:cNvSpPr/>
            <p:nvPr/>
          </p:nvSpPr>
          <p:spPr>
            <a:xfrm>
              <a:off x="2981325" y="3867150"/>
              <a:ext cx="6219825" cy="5905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1훈정글북 Regular" pitchFamily="18" charset="-127"/>
                  <a:ea typeface="1훈정글북 Regular" pitchFamily="18" charset="-127"/>
                </a:rPr>
                <a:t>Spring Tool Suite</a:t>
              </a:r>
              <a:endParaRPr lang="ko-KR" altLang="en-US" sz="2400" dirty="0">
                <a:latin typeface="1훈정글북 Regular" pitchFamily="18" charset="-127"/>
                <a:ea typeface="1훈정글북 Regular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AECB1A3-281D-4ED0-8EA8-54B56739B997}"/>
                </a:ext>
              </a:extLst>
            </p:cNvPr>
            <p:cNvSpPr/>
            <p:nvPr/>
          </p:nvSpPr>
          <p:spPr>
            <a:xfrm>
              <a:off x="2981325" y="2609850"/>
              <a:ext cx="2016000" cy="5905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1훈정글북 Regular" pitchFamily="18" charset="-127"/>
                  <a:ea typeface="1훈정글북 Regular" pitchFamily="18" charset="-127"/>
                </a:rPr>
                <a:t>JDK 1.8</a:t>
              </a:r>
              <a:endParaRPr lang="ko-KR" altLang="en-US" dirty="0">
                <a:latin typeface="1훈정글북 Regular" pitchFamily="18" charset="-127"/>
                <a:ea typeface="1훈정글북 Regular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589F77-46B4-46BD-A45E-8AA54F47CBD4}"/>
                </a:ext>
              </a:extLst>
            </p:cNvPr>
            <p:cNvSpPr/>
            <p:nvPr/>
          </p:nvSpPr>
          <p:spPr>
            <a:xfrm>
              <a:off x="5086351" y="2609850"/>
              <a:ext cx="2016000" cy="5905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latin typeface="1훈정글북 Regular" pitchFamily="18" charset="-127"/>
                  <a:ea typeface="1훈정글북 Regular" pitchFamily="18" charset="-127"/>
                </a:rPr>
                <a:t>Javascript</a:t>
              </a:r>
              <a:endParaRPr lang="ko-KR" altLang="en-US" sz="2000" dirty="0">
                <a:latin typeface="1훈정글북 Regular" pitchFamily="18" charset="-127"/>
                <a:ea typeface="1훈정글북 Regular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4AAC05C-3BB5-43BB-9101-F82AC99F953C}"/>
                </a:ext>
              </a:extLst>
            </p:cNvPr>
            <p:cNvSpPr/>
            <p:nvPr/>
          </p:nvSpPr>
          <p:spPr>
            <a:xfrm>
              <a:off x="7181850" y="2609850"/>
              <a:ext cx="2016000" cy="5905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latin typeface="1훈정글북 Regular" pitchFamily="18" charset="-127"/>
                  <a:ea typeface="1훈정글북 Regular" pitchFamily="18" charset="-127"/>
                </a:rPr>
                <a:t>jQuery</a:t>
              </a:r>
              <a:endParaRPr lang="ko-KR" altLang="en-US" sz="2000" dirty="0">
                <a:latin typeface="1훈정글북 Regular" pitchFamily="18" charset="-127"/>
                <a:ea typeface="1훈정글북 Regular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F2C6C18-D2E9-4EC7-BBA2-F1191D791A3E}"/>
                </a:ext>
              </a:extLst>
            </p:cNvPr>
            <p:cNvSpPr/>
            <p:nvPr/>
          </p:nvSpPr>
          <p:spPr>
            <a:xfrm>
              <a:off x="2981325" y="1981200"/>
              <a:ext cx="2016000" cy="5905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1훈정글북 Regular" pitchFamily="18" charset="-127"/>
                  <a:ea typeface="1훈정글북 Regular" pitchFamily="18" charset="-127"/>
                </a:rPr>
                <a:t>CSS</a:t>
              </a:r>
              <a:endParaRPr lang="ko-KR" altLang="en-US" dirty="0">
                <a:latin typeface="1훈정글북 Regular" pitchFamily="18" charset="-127"/>
                <a:ea typeface="1훈정글북 Regular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56660C6-33FD-4054-96A0-EFDE3AC795AF}"/>
                </a:ext>
              </a:extLst>
            </p:cNvPr>
            <p:cNvSpPr/>
            <p:nvPr/>
          </p:nvSpPr>
          <p:spPr>
            <a:xfrm>
              <a:off x="5086350" y="1981200"/>
              <a:ext cx="2016000" cy="5905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1훈정글북 Regular" pitchFamily="18" charset="-127"/>
                  <a:ea typeface="1훈정글북 Regular" pitchFamily="18" charset="-127"/>
                </a:rPr>
                <a:t>JSP</a:t>
              </a:r>
              <a:endParaRPr lang="ko-KR" altLang="en-US" dirty="0">
                <a:latin typeface="1훈정글북 Regular" pitchFamily="18" charset="-127"/>
                <a:ea typeface="1훈정글북 Regular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57BA433-F3A7-4CDD-9EB9-D1B11F281FD7}"/>
                </a:ext>
              </a:extLst>
            </p:cNvPr>
            <p:cNvSpPr/>
            <p:nvPr/>
          </p:nvSpPr>
          <p:spPr>
            <a:xfrm>
              <a:off x="7181850" y="1981200"/>
              <a:ext cx="2016000" cy="5905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1훈정글북 Regular" pitchFamily="18" charset="-127"/>
                  <a:ea typeface="1훈정글북 Regular" pitchFamily="18" charset="-127"/>
                </a:rPr>
                <a:t>HTML</a:t>
              </a:r>
              <a:endParaRPr lang="ko-KR" altLang="en-US" dirty="0">
                <a:latin typeface="1훈정글북 Regular" pitchFamily="18" charset="-127"/>
                <a:ea typeface="1훈정글북 Regular" pitchFamily="18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0DAA427-0970-485F-A896-80FF2CAAB003}"/>
                </a:ext>
              </a:extLst>
            </p:cNvPr>
            <p:cNvSpPr/>
            <p:nvPr/>
          </p:nvSpPr>
          <p:spPr>
            <a:xfrm>
              <a:off x="2981325" y="3238500"/>
              <a:ext cx="6219825" cy="5905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1훈정글북 Regular" pitchFamily="18" charset="-127"/>
                  <a:ea typeface="1훈정글북 Regular" pitchFamily="18" charset="-127"/>
                </a:rPr>
                <a:t>Spring </a:t>
              </a:r>
              <a:r>
                <a:rPr lang="en-US" altLang="ko-KR" sz="2400" dirty="0" err="1">
                  <a:latin typeface="1훈정글북 Regular" pitchFamily="18" charset="-127"/>
                  <a:ea typeface="1훈정글북 Regular" pitchFamily="18" charset="-127"/>
                </a:rPr>
                <a:t>FrameWork</a:t>
              </a:r>
              <a:r>
                <a:rPr lang="en-US" altLang="ko-KR" sz="2400" dirty="0">
                  <a:latin typeface="1훈정글북 Regular" pitchFamily="18" charset="-127"/>
                  <a:ea typeface="1훈정글북 Regular" pitchFamily="18" charset="-127"/>
                </a:rPr>
                <a:t>  /  </a:t>
              </a:r>
              <a:r>
                <a:rPr lang="en-US" altLang="ko-KR" sz="2400" dirty="0" err="1">
                  <a:latin typeface="1훈정글북 Regular" pitchFamily="18" charset="-127"/>
                  <a:ea typeface="1훈정글북 Regular" pitchFamily="18" charset="-127"/>
                </a:rPr>
                <a:t>myBatis</a:t>
              </a:r>
              <a:endParaRPr lang="ko-KR" altLang="en-US" sz="2400" dirty="0">
                <a:latin typeface="1훈정글북 Regular" pitchFamily="18" charset="-127"/>
                <a:ea typeface="1훈정글북 Regular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639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0C663-878A-4674-A959-3D4AE893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0" y="281926"/>
            <a:ext cx="6749143" cy="3794773"/>
          </a:xfrm>
        </p:spPr>
        <p:txBody>
          <a:bodyPr>
            <a:noAutofit/>
          </a:bodyPr>
          <a:lstStyle/>
          <a:p>
            <a:r>
              <a:rPr lang="en-US" altLang="ko-KR" sz="5400" b="1" dirty="0"/>
              <a:t>02</a:t>
            </a:r>
            <a:r>
              <a:rPr lang="en-US" altLang="ko-KR" sz="3200" b="1" dirty="0"/>
              <a:t>   </a:t>
            </a:r>
            <a:br>
              <a:rPr lang="en-US" altLang="ko-KR" sz="3200" b="1" dirty="0"/>
            </a:br>
            <a:br>
              <a:rPr lang="en-US" altLang="ko-KR" sz="3200" b="1" dirty="0"/>
            </a:br>
            <a:r>
              <a:rPr lang="en-US" altLang="ko-KR" sz="3600" b="1" dirty="0">
                <a:solidFill>
                  <a:srgbClr val="184D47"/>
                </a:solidFill>
              </a:rPr>
              <a:t>System Analysis</a:t>
            </a:r>
            <a:br>
              <a:rPr lang="en-US" altLang="ko-KR" sz="3600" b="1" dirty="0">
                <a:solidFill>
                  <a:srgbClr val="184D47"/>
                </a:solidFill>
              </a:rPr>
            </a:br>
            <a:r>
              <a:rPr lang="ko-KR" altLang="en-US" sz="1800" b="1" dirty="0" err="1">
                <a:solidFill>
                  <a:srgbClr val="F3F4F2"/>
                </a:solidFill>
              </a:rPr>
              <a:t>ㅇ</a:t>
            </a:r>
            <a:br>
              <a:rPr lang="en-US" altLang="ko-KR" sz="3600" b="1" dirty="0">
                <a:solidFill>
                  <a:srgbClr val="184D47"/>
                </a:solidFill>
              </a:rPr>
            </a:br>
            <a:r>
              <a:rPr lang="en-US" altLang="ko-KR" sz="3600" b="1" dirty="0">
                <a:solidFill>
                  <a:srgbClr val="184D47"/>
                </a:solidFill>
              </a:rPr>
              <a:t>- </a:t>
            </a:r>
            <a:r>
              <a:rPr lang="ko-KR" altLang="en-US" sz="3600" b="1" dirty="0">
                <a:solidFill>
                  <a:srgbClr val="184D47"/>
                </a:solidFill>
              </a:rPr>
              <a:t>메뉴구조도</a:t>
            </a:r>
            <a:br>
              <a:rPr lang="en-US" altLang="ko-KR" sz="3600" b="1" dirty="0">
                <a:solidFill>
                  <a:srgbClr val="184D47"/>
                </a:solidFill>
              </a:rPr>
            </a:br>
            <a:r>
              <a:rPr lang="en-US" altLang="ko-KR" sz="3600" b="1" dirty="0">
                <a:solidFill>
                  <a:srgbClr val="184D47"/>
                </a:solidFill>
              </a:rPr>
              <a:t>- </a:t>
            </a:r>
            <a:r>
              <a:rPr lang="ko-KR" altLang="en-US" sz="3600" b="1" dirty="0">
                <a:solidFill>
                  <a:srgbClr val="184D47"/>
                </a:solidFill>
              </a:rPr>
              <a:t>기능정의서</a:t>
            </a:r>
            <a:br>
              <a:rPr lang="en-US" altLang="ko-KR" sz="3600" b="1" dirty="0">
                <a:solidFill>
                  <a:srgbClr val="184D47"/>
                </a:solidFill>
              </a:rPr>
            </a:br>
            <a:r>
              <a:rPr lang="en-US" altLang="ko-KR" sz="3600" b="1" dirty="0">
                <a:solidFill>
                  <a:srgbClr val="184D47"/>
                </a:solidFill>
              </a:rPr>
              <a:t>- </a:t>
            </a:r>
            <a:r>
              <a:rPr lang="ko-KR" altLang="en-US" sz="3600" b="1" dirty="0">
                <a:solidFill>
                  <a:srgbClr val="184D47"/>
                </a:solidFill>
              </a:rPr>
              <a:t>조직도</a:t>
            </a:r>
            <a:br>
              <a:rPr lang="en-US" altLang="ko-KR" sz="3600" b="1" dirty="0">
                <a:solidFill>
                  <a:srgbClr val="184D47"/>
                </a:solidFill>
              </a:rPr>
            </a:br>
            <a:r>
              <a:rPr lang="en-US" altLang="ko-KR" sz="3600" b="1" dirty="0">
                <a:solidFill>
                  <a:srgbClr val="184D47"/>
                </a:solidFill>
              </a:rPr>
              <a:t>- </a:t>
            </a:r>
            <a:r>
              <a:rPr lang="ko-KR" altLang="en-US" sz="3600" b="1" dirty="0" err="1">
                <a:solidFill>
                  <a:srgbClr val="184D47"/>
                </a:solidFill>
              </a:rPr>
              <a:t>유스케이스</a:t>
            </a:r>
            <a:endParaRPr lang="ko-KR" altLang="en-US" sz="3600" b="1" dirty="0">
              <a:solidFill>
                <a:srgbClr val="184D47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B32C3-339B-4EA9-A6DA-6A2391213F2A}"/>
              </a:ext>
            </a:extLst>
          </p:cNvPr>
          <p:cNvSpPr txBox="1"/>
          <p:nvPr/>
        </p:nvSpPr>
        <p:spPr>
          <a:xfrm>
            <a:off x="402771" y="6183089"/>
            <a:ext cx="59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ERP for BUS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     You need to make better choices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60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A0F7936-2097-417A-B3A8-567B17B9C624}"/>
              </a:ext>
            </a:extLst>
          </p:cNvPr>
          <p:cNvCxnSpPr>
            <a:cxnSpLocks/>
            <a:stCxn id="4" idx="2"/>
            <a:endCxn id="17" idx="2"/>
          </p:cNvCxnSpPr>
          <p:nvPr/>
        </p:nvCxnSpPr>
        <p:spPr>
          <a:xfrm>
            <a:off x="1875459" y="2164707"/>
            <a:ext cx="4663" cy="368559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A6EFF0E-49A0-4880-9A75-DB30ECEDE815}"/>
              </a:ext>
            </a:extLst>
          </p:cNvPr>
          <p:cNvCxnSpPr>
            <a:cxnSpLocks/>
            <a:endCxn id="20" idx="2"/>
          </p:cNvCxnSpPr>
          <p:nvPr/>
        </p:nvCxnSpPr>
        <p:spPr>
          <a:xfrm flipH="1">
            <a:off x="3928200" y="2164706"/>
            <a:ext cx="4666" cy="280851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8A642CD-7681-4B9C-8ED0-4D9E1649068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980945" y="2164707"/>
            <a:ext cx="0" cy="159553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99AB7B7-79AB-4F56-BF0A-402A396DEE4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031354" y="2164707"/>
            <a:ext cx="2334" cy="226441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510F36D-358C-49ED-8591-9F5C1FD17A98}"/>
              </a:ext>
            </a:extLst>
          </p:cNvPr>
          <p:cNvCxnSpPr>
            <a:cxnSpLocks/>
            <a:stCxn id="11" idx="2"/>
            <a:endCxn id="24" idx="2"/>
          </p:cNvCxnSpPr>
          <p:nvPr/>
        </p:nvCxnSpPr>
        <p:spPr>
          <a:xfrm flipH="1">
            <a:off x="10086429" y="2164707"/>
            <a:ext cx="2" cy="280851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5BC957-34EC-4D42-8795-0F3AB98BC721}"/>
              </a:ext>
            </a:extLst>
          </p:cNvPr>
          <p:cNvSpPr/>
          <p:nvPr/>
        </p:nvSpPr>
        <p:spPr>
          <a:xfrm>
            <a:off x="5148183" y="2547260"/>
            <a:ext cx="1670185" cy="671805"/>
          </a:xfrm>
          <a:prstGeom prst="rect">
            <a:avLst/>
          </a:prstGeom>
          <a:solidFill>
            <a:srgbClr val="D6E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정산관리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3DACAA-7963-4BB4-A338-C8EA8E811250}"/>
              </a:ext>
            </a:extLst>
          </p:cNvPr>
          <p:cNvSpPr/>
          <p:nvPr/>
        </p:nvSpPr>
        <p:spPr>
          <a:xfrm>
            <a:off x="1045029" y="2547262"/>
            <a:ext cx="1670185" cy="671805"/>
          </a:xfrm>
          <a:prstGeom prst="rect">
            <a:avLst/>
          </a:prstGeom>
          <a:solidFill>
            <a:srgbClr val="D6E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차량관리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C53E1B-1EE5-4BE2-AEED-C0906841E216}"/>
              </a:ext>
            </a:extLst>
          </p:cNvPr>
          <p:cNvSpPr/>
          <p:nvPr/>
        </p:nvSpPr>
        <p:spPr>
          <a:xfrm>
            <a:off x="1045029" y="3424339"/>
            <a:ext cx="1670185" cy="671805"/>
          </a:xfrm>
          <a:prstGeom prst="rect">
            <a:avLst/>
          </a:prstGeom>
          <a:solidFill>
            <a:srgbClr val="D6E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노선관리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75DEF3-E8EC-44F2-8BA3-6D383CD607C9}"/>
              </a:ext>
            </a:extLst>
          </p:cNvPr>
          <p:cNvSpPr/>
          <p:nvPr/>
        </p:nvSpPr>
        <p:spPr>
          <a:xfrm>
            <a:off x="1045029" y="4301416"/>
            <a:ext cx="1670185" cy="671805"/>
          </a:xfrm>
          <a:prstGeom prst="rect">
            <a:avLst/>
          </a:prstGeom>
          <a:solidFill>
            <a:srgbClr val="D6E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배차정보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4FE31B-4094-4152-B56D-84376AA74671}"/>
              </a:ext>
            </a:extLst>
          </p:cNvPr>
          <p:cNvSpPr/>
          <p:nvPr/>
        </p:nvSpPr>
        <p:spPr>
          <a:xfrm>
            <a:off x="1045029" y="5178493"/>
            <a:ext cx="1670185" cy="671805"/>
          </a:xfrm>
          <a:prstGeom prst="rect">
            <a:avLst/>
          </a:prstGeom>
          <a:solidFill>
            <a:srgbClr val="D6E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운행정보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A7B647-B667-4642-8D3E-8EC1CAD67183}"/>
              </a:ext>
            </a:extLst>
          </p:cNvPr>
          <p:cNvSpPr/>
          <p:nvPr/>
        </p:nvSpPr>
        <p:spPr>
          <a:xfrm>
            <a:off x="3093108" y="2547262"/>
            <a:ext cx="1670185" cy="671805"/>
          </a:xfrm>
          <a:prstGeom prst="rect">
            <a:avLst/>
          </a:prstGeom>
          <a:solidFill>
            <a:srgbClr val="D6E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인사관리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F15ABE-5CCC-49CB-92B9-472CD9F380B4}"/>
              </a:ext>
            </a:extLst>
          </p:cNvPr>
          <p:cNvSpPr/>
          <p:nvPr/>
        </p:nvSpPr>
        <p:spPr>
          <a:xfrm>
            <a:off x="3093108" y="3424339"/>
            <a:ext cx="1670185" cy="671805"/>
          </a:xfrm>
          <a:prstGeom prst="rect">
            <a:avLst/>
          </a:prstGeom>
          <a:solidFill>
            <a:srgbClr val="D6E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근태관리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75F000-0606-4E96-9B68-F6080F5C0C82}"/>
              </a:ext>
            </a:extLst>
          </p:cNvPr>
          <p:cNvSpPr/>
          <p:nvPr/>
        </p:nvSpPr>
        <p:spPr>
          <a:xfrm>
            <a:off x="3093107" y="4301416"/>
            <a:ext cx="1670185" cy="671805"/>
          </a:xfrm>
          <a:prstGeom prst="rect">
            <a:avLst/>
          </a:prstGeom>
          <a:solidFill>
            <a:srgbClr val="D6E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급여정보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2EF89D-E799-4682-A172-B2AA573B6140}"/>
              </a:ext>
            </a:extLst>
          </p:cNvPr>
          <p:cNvSpPr/>
          <p:nvPr/>
        </p:nvSpPr>
        <p:spPr>
          <a:xfrm>
            <a:off x="5155179" y="3424338"/>
            <a:ext cx="1670185" cy="671805"/>
          </a:xfrm>
          <a:prstGeom prst="rect">
            <a:avLst/>
          </a:prstGeom>
          <a:solidFill>
            <a:srgbClr val="D6E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7CB49F-CDCA-4BFC-888A-AABDB31F3697}"/>
              </a:ext>
            </a:extLst>
          </p:cNvPr>
          <p:cNvSpPr/>
          <p:nvPr/>
        </p:nvSpPr>
        <p:spPr>
          <a:xfrm>
            <a:off x="942397" y="1371605"/>
            <a:ext cx="1866123" cy="793102"/>
          </a:xfrm>
          <a:prstGeom prst="rect">
            <a:avLst/>
          </a:prstGeom>
          <a:solidFill>
            <a:srgbClr val="184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6695B8-5DF3-42D3-8F8B-4A1EFD485DC6}"/>
              </a:ext>
            </a:extLst>
          </p:cNvPr>
          <p:cNvSpPr/>
          <p:nvPr/>
        </p:nvSpPr>
        <p:spPr>
          <a:xfrm>
            <a:off x="2995140" y="1371605"/>
            <a:ext cx="1866123" cy="793102"/>
          </a:xfrm>
          <a:prstGeom prst="rect">
            <a:avLst/>
          </a:prstGeom>
          <a:solidFill>
            <a:srgbClr val="184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D995A3-6931-476A-9D8B-1CFA2FBD08B2}"/>
              </a:ext>
            </a:extLst>
          </p:cNvPr>
          <p:cNvSpPr/>
          <p:nvPr/>
        </p:nvSpPr>
        <p:spPr>
          <a:xfrm>
            <a:off x="9153369" y="1371605"/>
            <a:ext cx="1866123" cy="793102"/>
          </a:xfrm>
          <a:prstGeom prst="rect">
            <a:avLst/>
          </a:prstGeom>
          <a:solidFill>
            <a:srgbClr val="184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사고 및 범칙금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E14F1A-6E94-47ED-A858-14C69D22A111}"/>
              </a:ext>
            </a:extLst>
          </p:cNvPr>
          <p:cNvSpPr/>
          <p:nvPr/>
        </p:nvSpPr>
        <p:spPr>
          <a:xfrm>
            <a:off x="7100626" y="1371605"/>
            <a:ext cx="1866123" cy="793102"/>
          </a:xfrm>
          <a:prstGeom prst="rect">
            <a:avLst/>
          </a:prstGeom>
          <a:solidFill>
            <a:srgbClr val="184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3A7E75-90AB-4BCA-9FB2-502B70606240}"/>
              </a:ext>
            </a:extLst>
          </p:cNvPr>
          <p:cNvSpPr/>
          <p:nvPr/>
        </p:nvSpPr>
        <p:spPr>
          <a:xfrm>
            <a:off x="5047883" y="1371605"/>
            <a:ext cx="1866123" cy="793102"/>
          </a:xfrm>
          <a:prstGeom prst="rect">
            <a:avLst/>
          </a:prstGeom>
          <a:solidFill>
            <a:srgbClr val="184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AF0FFCD-61A9-4107-A001-77499105F957}"/>
              </a:ext>
            </a:extLst>
          </p:cNvPr>
          <p:cNvSpPr/>
          <p:nvPr/>
        </p:nvSpPr>
        <p:spPr>
          <a:xfrm>
            <a:off x="7203258" y="2547260"/>
            <a:ext cx="1670185" cy="671805"/>
          </a:xfrm>
          <a:prstGeom prst="rect">
            <a:avLst/>
          </a:prstGeom>
          <a:solidFill>
            <a:srgbClr val="D6E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정비관리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52B298-00AC-4BF0-B190-AEE73369E4AE}"/>
              </a:ext>
            </a:extLst>
          </p:cNvPr>
          <p:cNvSpPr/>
          <p:nvPr/>
        </p:nvSpPr>
        <p:spPr>
          <a:xfrm>
            <a:off x="7203258" y="3424338"/>
            <a:ext cx="1670185" cy="671805"/>
          </a:xfrm>
          <a:prstGeom prst="rect">
            <a:avLst/>
          </a:prstGeom>
          <a:solidFill>
            <a:srgbClr val="D6E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연료관리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8E877E-AF2B-4346-9AF4-AC4D563D06BE}"/>
              </a:ext>
            </a:extLst>
          </p:cNvPr>
          <p:cNvSpPr/>
          <p:nvPr/>
        </p:nvSpPr>
        <p:spPr>
          <a:xfrm>
            <a:off x="9251337" y="2547261"/>
            <a:ext cx="1670185" cy="671805"/>
          </a:xfrm>
          <a:prstGeom prst="rect">
            <a:avLst/>
          </a:prstGeom>
          <a:solidFill>
            <a:srgbClr val="D6E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교통사고관리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D930593-23B4-4586-B99E-28A671918B62}"/>
              </a:ext>
            </a:extLst>
          </p:cNvPr>
          <p:cNvSpPr/>
          <p:nvPr/>
        </p:nvSpPr>
        <p:spPr>
          <a:xfrm>
            <a:off x="9251337" y="3424339"/>
            <a:ext cx="1670185" cy="671805"/>
          </a:xfrm>
          <a:prstGeom prst="rect">
            <a:avLst/>
          </a:prstGeom>
          <a:solidFill>
            <a:srgbClr val="D6E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범칙금관리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93E9F0-8CBB-495E-BC95-38F6CE8FBBA2}"/>
              </a:ext>
            </a:extLst>
          </p:cNvPr>
          <p:cNvSpPr/>
          <p:nvPr/>
        </p:nvSpPr>
        <p:spPr>
          <a:xfrm>
            <a:off x="9251336" y="4301416"/>
            <a:ext cx="1670185" cy="671805"/>
          </a:xfrm>
          <a:prstGeom prst="rect">
            <a:avLst/>
          </a:prstGeom>
          <a:solidFill>
            <a:srgbClr val="D6E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민원관리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E71A1F-4CF7-4FA5-9294-BA3B18C003A9}"/>
              </a:ext>
            </a:extLst>
          </p:cNvPr>
          <p:cNvSpPr txBox="1"/>
          <p:nvPr/>
        </p:nvSpPr>
        <p:spPr>
          <a:xfrm>
            <a:off x="402771" y="6183089"/>
            <a:ext cx="59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ERP for BUS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     You need to make better choices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A9D1170D-1D55-460A-92A4-709C3E3662EA}"/>
              </a:ext>
            </a:extLst>
          </p:cNvPr>
          <p:cNvSpPr txBox="1">
            <a:spLocks/>
          </p:cNvSpPr>
          <p:nvPr/>
        </p:nvSpPr>
        <p:spPr>
          <a:xfrm>
            <a:off x="402770" y="354113"/>
            <a:ext cx="6800488" cy="684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/>
              <a:t>02   </a:t>
            </a:r>
            <a:r>
              <a:rPr lang="en-US" altLang="ko-KR" sz="3200" b="1" dirty="0">
                <a:solidFill>
                  <a:srgbClr val="184D47"/>
                </a:solidFill>
              </a:rPr>
              <a:t>System Analysis</a:t>
            </a:r>
            <a:r>
              <a:rPr lang="ko-KR" altLang="en-US" sz="3200" b="1" dirty="0">
                <a:solidFill>
                  <a:srgbClr val="184D47"/>
                </a:solidFill>
              </a:rPr>
              <a:t> </a:t>
            </a:r>
            <a:r>
              <a:rPr lang="en-US" altLang="ko-KR" sz="3200" b="1" dirty="0">
                <a:solidFill>
                  <a:srgbClr val="184D47"/>
                </a:solidFill>
              </a:rPr>
              <a:t>- </a:t>
            </a:r>
            <a:r>
              <a:rPr lang="ko-KR" altLang="en-US" sz="3200" b="1" dirty="0">
                <a:solidFill>
                  <a:srgbClr val="184D47"/>
                </a:solidFill>
              </a:rPr>
              <a:t>메뉴구조도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DD41780-7F70-49DD-91E4-4F51E320F1CE}"/>
              </a:ext>
            </a:extLst>
          </p:cNvPr>
          <p:cNvSpPr/>
          <p:nvPr/>
        </p:nvSpPr>
        <p:spPr>
          <a:xfrm>
            <a:off x="7189264" y="4301416"/>
            <a:ext cx="1670185" cy="671805"/>
          </a:xfrm>
          <a:prstGeom prst="rect">
            <a:avLst/>
          </a:prstGeom>
          <a:solidFill>
            <a:srgbClr val="D6E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자재관리</a:t>
            </a:r>
          </a:p>
        </p:txBody>
      </p:sp>
    </p:spTree>
    <p:extLst>
      <p:ext uri="{BB962C8B-B14F-4D97-AF65-F5344CB8AC3E}">
        <p14:creationId xmlns:p14="http://schemas.microsoft.com/office/powerpoint/2010/main" val="415598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EE71A1F-4CF7-4FA5-9294-BA3B18C003A9}"/>
              </a:ext>
            </a:extLst>
          </p:cNvPr>
          <p:cNvSpPr txBox="1"/>
          <p:nvPr/>
        </p:nvSpPr>
        <p:spPr>
          <a:xfrm>
            <a:off x="402771" y="6183089"/>
            <a:ext cx="599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ERP for BUS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     You need to make better choices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7A30DD3-056B-48D1-AA7D-0FDE73AB05E5}"/>
              </a:ext>
            </a:extLst>
          </p:cNvPr>
          <p:cNvSpPr txBox="1">
            <a:spLocks/>
          </p:cNvSpPr>
          <p:nvPr/>
        </p:nvSpPr>
        <p:spPr>
          <a:xfrm>
            <a:off x="402770" y="354113"/>
            <a:ext cx="6800488" cy="684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/>
              <a:t>02   </a:t>
            </a:r>
            <a:r>
              <a:rPr lang="en-US" altLang="ko-KR" sz="3200" b="1" dirty="0">
                <a:solidFill>
                  <a:srgbClr val="184D47"/>
                </a:solidFill>
              </a:rPr>
              <a:t>System Analysis</a:t>
            </a:r>
            <a:r>
              <a:rPr lang="ko-KR" altLang="en-US" sz="3200" b="1" dirty="0">
                <a:solidFill>
                  <a:srgbClr val="184D47"/>
                </a:solidFill>
              </a:rPr>
              <a:t> </a:t>
            </a:r>
            <a:r>
              <a:rPr lang="en-US" altLang="ko-KR" sz="3200" b="1" dirty="0">
                <a:solidFill>
                  <a:srgbClr val="184D47"/>
                </a:solidFill>
              </a:rPr>
              <a:t>- </a:t>
            </a:r>
            <a:r>
              <a:rPr lang="ko-KR" altLang="en-US" sz="3200" b="1" dirty="0">
                <a:solidFill>
                  <a:srgbClr val="184D47"/>
                </a:solidFill>
              </a:rPr>
              <a:t>기능정의서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9AC29C-7ED6-420D-9EAB-78439586A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45" y="1368246"/>
            <a:ext cx="8588910" cy="448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650</Words>
  <Application>Microsoft Office PowerPoint</Application>
  <PresentationFormat>와이드스크린</PresentationFormat>
  <Paragraphs>147</Paragraphs>
  <Slides>26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1훈정글북 Regular</vt:lpstr>
      <vt:lpstr>HY나무M</vt:lpstr>
      <vt:lpstr>맑은 고딕</vt:lpstr>
      <vt:lpstr>Arial</vt:lpstr>
      <vt:lpstr>Office 테마</vt:lpstr>
      <vt:lpstr>Worksheet</vt:lpstr>
      <vt:lpstr>ERP Software for  Bus Operator</vt:lpstr>
      <vt:lpstr>PowerPoint 프레젠테이션</vt:lpstr>
      <vt:lpstr>01     The Purpose of Planning ㅇ - 기획 의도 - 벤치마킹 - 개발환경</vt:lpstr>
      <vt:lpstr>01   The Purpose of Planning – 기획의도 </vt:lpstr>
      <vt:lpstr>01   The Purpose of Planning – 벤치마킹 </vt:lpstr>
      <vt:lpstr>01   The Purpose of Planning – 개발환경 </vt:lpstr>
      <vt:lpstr>02     System Analysis ㅇ - 메뉴구조도 - 기능정의서 - 조직도 - 유스케이스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     Database Structure ㅇ - 테이블명세서 - ERD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04     Work Breakdown Structure ㅇ (작업 분할 구조도)</vt:lpstr>
      <vt:lpstr>PowerPoint 프레젠테이션</vt:lpstr>
      <vt:lpstr>PowerPoint 프레젠테이션</vt:lpstr>
      <vt:lpstr>PowerPoint 프레젠테이션</vt:lpstr>
      <vt:lpstr>05     Demonstration ㅇ -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Software for  Bus Operator</dc:title>
  <dc:creator>김아름</dc:creator>
  <cp:lastModifiedBy>newjin</cp:lastModifiedBy>
  <cp:revision>177</cp:revision>
  <dcterms:created xsi:type="dcterms:W3CDTF">2020-07-07T01:13:28Z</dcterms:created>
  <dcterms:modified xsi:type="dcterms:W3CDTF">2020-10-04T23:49:37Z</dcterms:modified>
</cp:coreProperties>
</file>