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37" r:id="rId1"/>
    <p:sldMasterId id="2147484138" r:id="rId2"/>
    <p:sldMasterId id="2147484139" r:id="rId3"/>
    <p:sldMasterId id="2147484140" r:id="rId4"/>
    <p:sldMasterId id="2147484141" r:id="rId5"/>
  </p:sldMasterIdLst>
  <p:notesMasterIdLst>
    <p:notesMasterId r:id="rId34"/>
  </p:notesMasterIdLst>
  <p:sldIdLst>
    <p:sldId id="293" r:id="rId6"/>
    <p:sldId id="333" r:id="rId7"/>
    <p:sldId id="347" r:id="rId8"/>
    <p:sldId id="357" r:id="rId9"/>
    <p:sldId id="302" r:id="rId10"/>
    <p:sldId id="285" r:id="rId11"/>
    <p:sldId id="360" r:id="rId12"/>
    <p:sldId id="361" r:id="rId13"/>
    <p:sldId id="362" r:id="rId14"/>
    <p:sldId id="349" r:id="rId15"/>
    <p:sldId id="307" r:id="rId16"/>
    <p:sldId id="336" r:id="rId17"/>
    <p:sldId id="331" r:id="rId18"/>
    <p:sldId id="334" r:id="rId19"/>
    <p:sldId id="332" r:id="rId20"/>
    <p:sldId id="352" r:id="rId21"/>
    <p:sldId id="344" r:id="rId22"/>
    <p:sldId id="319" r:id="rId23"/>
    <p:sldId id="353" r:id="rId24"/>
    <p:sldId id="358" r:id="rId25"/>
    <p:sldId id="363" r:id="rId26"/>
    <p:sldId id="359" r:id="rId27"/>
    <p:sldId id="354" r:id="rId28"/>
    <p:sldId id="290" r:id="rId29"/>
    <p:sldId id="355" r:id="rId30"/>
    <p:sldId id="291" r:id="rId31"/>
    <p:sldId id="356" r:id="rId32"/>
    <p:sldId id="292" r:id="rId3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맑은 고딕 Semilight" panose="020B0502040204020203" pitchFamily="50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1"/>
    <a:srgbClr val="FCE892"/>
    <a:srgbClr val="73D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9623" autoAdjust="0"/>
  </p:normalViewPr>
  <p:slideViewPr>
    <p:cSldViewPr snapToObjects="1">
      <p:cViewPr varScale="1">
        <p:scale>
          <a:sx n="114" d="100"/>
          <a:sy n="114" d="100"/>
        </p:scale>
        <p:origin x="826" y="77"/>
      </p:cViewPr>
      <p:guideLst>
        <p:guide orient="horz" pos="1613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629DB-8995-43E7-BBC5-FBC9A635BF08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C9C97-E3DA-4777-872A-3811BA90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8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910D-6805-4E6F-AF39-F1B5CD0BFB46}" type="datetime1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84DA-2788-4BC8-8843-CC092FF7A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5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D47-D230-406F-9F6C-F757FBD63B52}" type="datetime1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84DA-2788-4BC8-8843-CC092FF7A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6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2850-0F20-4666-A4D0-621F5BFB5375}" type="datetime1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84DA-2788-4BC8-8843-CC092FF7A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11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1597660"/>
            <a:ext cx="7773670" cy="11036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2914650"/>
            <a:ext cx="6402070" cy="13157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0870" cy="8585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200150"/>
            <a:ext cx="8230870" cy="33959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3305175"/>
            <a:ext cx="7773670" cy="10229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179955"/>
            <a:ext cx="7773670" cy="11264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0870" cy="8585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200150"/>
            <a:ext cx="4039870" cy="33959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200150"/>
            <a:ext cx="4039870" cy="33959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0870" cy="8585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151255"/>
            <a:ext cx="4041775" cy="4813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1631315"/>
            <a:ext cx="4041775" cy="29648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151255"/>
            <a:ext cx="4043045" cy="4813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1631315"/>
            <a:ext cx="4043045" cy="29648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0870" cy="8585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4470"/>
            <a:ext cx="3009900" cy="87312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05105"/>
            <a:ext cx="5113020" cy="43910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076325"/>
            <a:ext cx="3009900" cy="35198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B55-8A6A-4A3B-BB72-F374537D72DE}" type="datetime1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76256" y="4767263"/>
            <a:ext cx="2133600" cy="273844"/>
          </a:xfrm>
        </p:spPr>
        <p:txBody>
          <a:bodyPr/>
          <a:lstStyle/>
          <a:p>
            <a:fld id="{50CA84DA-2788-4BC8-8843-CC092FF7AA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426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3600450"/>
            <a:ext cx="5487670" cy="4260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459740"/>
            <a:ext cx="5487670" cy="30873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4025265"/>
            <a:ext cx="5487670" cy="6051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0870" cy="8585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200150"/>
            <a:ext cx="8230870" cy="339598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05740"/>
            <a:ext cx="2058670" cy="43897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05740"/>
            <a:ext cx="6021070" cy="43897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1597660"/>
            <a:ext cx="7773670" cy="11036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2914650"/>
            <a:ext cx="6402070" cy="13157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0870" cy="8585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200150"/>
            <a:ext cx="8230870" cy="33959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3305175"/>
            <a:ext cx="7773670" cy="10229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179955"/>
            <a:ext cx="7773670" cy="11264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0870" cy="8585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200150"/>
            <a:ext cx="4039870" cy="33959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200150"/>
            <a:ext cx="4039870" cy="33959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0870" cy="8585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151255"/>
            <a:ext cx="4041775" cy="4813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1631315"/>
            <a:ext cx="4041775" cy="29648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151255"/>
            <a:ext cx="4043045" cy="4813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1631315"/>
            <a:ext cx="4043045" cy="29648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0870" cy="8585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0871-2473-4C63-AD0E-05D228E2CA27}" type="datetime1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84DA-2788-4BC8-8843-CC092FF7A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6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4470"/>
            <a:ext cx="3009900" cy="87312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05105"/>
            <a:ext cx="5113020" cy="43910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076325"/>
            <a:ext cx="3009900" cy="35198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3600450"/>
            <a:ext cx="5487670" cy="4260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459740"/>
            <a:ext cx="5487670" cy="30873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4025265"/>
            <a:ext cx="5487670" cy="6051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0870" cy="8585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200150"/>
            <a:ext cx="8230870" cy="339598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05740"/>
            <a:ext cx="2058670" cy="43897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05740"/>
            <a:ext cx="6021070" cy="43897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143000" y="842010"/>
            <a:ext cx="6858635" cy="17913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143000" y="2701290"/>
            <a:ext cx="6858635" cy="1242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369060"/>
            <a:ext cx="78873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3570" y="1282065"/>
            <a:ext cx="7887335" cy="21399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3570" y="3442335"/>
            <a:ext cx="7887335" cy="1125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369060"/>
            <a:ext cx="38868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29150" y="1369060"/>
            <a:ext cx="38868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9920" y="1261110"/>
            <a:ext cx="3868420" cy="617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29920" y="1878330"/>
            <a:ext cx="3868420" cy="27647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29150" y="1261110"/>
            <a:ext cx="3888105" cy="617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29150" y="1878330"/>
            <a:ext cx="3888105" cy="27647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2AE4-5951-48B9-928C-0CFB6FD561F6}" type="datetime1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84DA-2788-4BC8-8843-CC092FF7A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81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342900"/>
            <a:ext cx="2949575" cy="12007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887470" y="740410"/>
            <a:ext cx="4629785" cy="3655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1543050"/>
            <a:ext cx="2949575" cy="28594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342900"/>
            <a:ext cx="2949575" cy="12007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3887470" y="740410"/>
            <a:ext cx="4629785" cy="3655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1543050"/>
            <a:ext cx="2949575" cy="28594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1369060"/>
            <a:ext cx="7887335" cy="326453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543675" y="273685"/>
            <a:ext cx="1972310" cy="435991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273685"/>
            <a:ext cx="5801360" cy="435991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143000" y="842010"/>
            <a:ext cx="6858635" cy="17913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143000" y="2701290"/>
            <a:ext cx="6858635" cy="1242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369060"/>
            <a:ext cx="78873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3570" y="1282065"/>
            <a:ext cx="7887335" cy="21399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3570" y="3442335"/>
            <a:ext cx="7887335" cy="1125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369060"/>
            <a:ext cx="38868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29150" y="1369060"/>
            <a:ext cx="38868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9920" y="1261110"/>
            <a:ext cx="3868420" cy="617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29920" y="1878330"/>
            <a:ext cx="3868420" cy="27647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29150" y="1261110"/>
            <a:ext cx="3888105" cy="617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29150" y="1878330"/>
            <a:ext cx="3888105" cy="276479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FFD5-A159-4642-A4A9-48C2F699C262}" type="datetime1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84DA-2788-4BC8-8843-CC092FF7A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765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342900"/>
            <a:ext cx="2949575" cy="12007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887470" y="740410"/>
            <a:ext cx="4629785" cy="3655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1543050"/>
            <a:ext cx="2949575" cy="28594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342900"/>
            <a:ext cx="2949575" cy="12007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3887470" y="740410"/>
            <a:ext cx="4629785" cy="3655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1543050"/>
            <a:ext cx="2949575" cy="28594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1369060"/>
            <a:ext cx="7887335" cy="326453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543675" y="273685"/>
            <a:ext cx="1972310" cy="435991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273685"/>
            <a:ext cx="5801360" cy="435991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0E81-989C-4EB5-A558-4337D856F47B}" type="datetime1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84DA-2788-4BC8-8843-CC092FF7A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E011-D991-4A37-BBDC-C51A6FE1EEF9}" type="datetime1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84DA-2788-4BC8-8843-CC092FF7A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8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450A-260F-4B14-B5D1-CDC910D52E8C}" type="datetime1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84DA-2788-4BC8-8843-CC092FF7A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9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9D3-3CEF-44EE-B140-250A3F793AF3}" type="datetime1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84DA-2788-4BC8-8843-CC092FF7A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2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2FEF-5CD7-4853-A71F-B81CF39E3B05}" type="datetime1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84DA-2788-4BC8-8843-CC092FF7A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0870" cy="8585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200150"/>
            <a:ext cx="8230870" cy="33959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0870" cy="8585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200150"/>
            <a:ext cx="8230870" cy="33959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8650" y="1369060"/>
            <a:ext cx="78873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8650" y="1369060"/>
            <a:ext cx="78873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5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2017-04-19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4A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4745" y="2538730"/>
            <a:ext cx="4385310" cy="431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Augmented Reality Movie Poster</a:t>
            </a:r>
            <a:endParaRPr lang="ko-KR" altLang="en-US" sz="2200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1685" y="1995805"/>
            <a:ext cx="5040630" cy="11518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36265" y="2145030"/>
            <a:ext cx="2922905" cy="431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증강현실 영화 포스터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00470" y="4013835"/>
            <a:ext cx="2715895" cy="646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2014152048 </a:t>
            </a:r>
            <a:r>
              <a:rPr lang="ko-KR" altLang="en-US" sz="12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손유진 지도교수</a:t>
            </a:r>
            <a:r>
              <a:rPr lang="en-US" altLang="ko-KR" sz="12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dirty="0" err="1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한익주</a:t>
            </a:r>
            <a:endParaRPr lang="en-US" altLang="ko-KR" sz="1200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2014152051 </a:t>
            </a:r>
            <a:r>
              <a:rPr lang="ko-KR" altLang="en-US" sz="12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정수민 지도교수</a:t>
            </a:r>
            <a:r>
              <a:rPr lang="en-US" altLang="ko-KR" sz="12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dirty="0" err="1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한익주</a:t>
            </a:r>
            <a:endParaRPr lang="en-US" altLang="ko-KR" sz="1200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2014154048 </a:t>
            </a:r>
            <a:r>
              <a:rPr lang="ko-KR" altLang="en-US" sz="12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조은영 지도교수</a:t>
            </a:r>
            <a:r>
              <a:rPr lang="en-US" altLang="ko-KR" sz="12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dirty="0" err="1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한익주</a:t>
            </a:r>
            <a:endParaRPr lang="ko-KR" altLang="en-US" sz="1200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876415" y="4767580"/>
            <a:ext cx="2134235" cy="274320"/>
          </a:xfrm>
        </p:spPr>
        <p:txBody>
          <a:bodyPr/>
          <a:lstStyle/>
          <a:p>
            <a:fld id="{50CA84DA-2788-4BC8-8843-CC092FF7AAB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49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-1270" y="-1270"/>
            <a:ext cx="9145905" cy="5145405"/>
          </a:xfrm>
          <a:prstGeom prst="rect">
            <a:avLst/>
          </a:prstGeom>
          <a:solidFill>
            <a:srgbClr val="014A81">
              <a:alpha val="6790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marL="0" indent="0" algn="ctr" defTabSz="1219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1223010" y="2006356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1223010" y="3363838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13"/>
          <p:cNvSpPr txBox="1">
            <a:spLocks/>
          </p:cNvSpPr>
          <p:nvPr/>
        </p:nvSpPr>
        <p:spPr>
          <a:xfrm>
            <a:off x="2407786" y="2393027"/>
            <a:ext cx="5004896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03 | </a:t>
            </a:r>
            <a:r>
              <a:rPr lang="ko-KR" altLang="en-US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시스템 수행 시나리오</a:t>
            </a:r>
          </a:p>
        </p:txBody>
      </p:sp>
    </p:spTree>
    <p:extLst>
      <p:ext uri="{BB962C8B-B14F-4D97-AF65-F5344CB8AC3E}">
        <p14:creationId xmlns:p14="http://schemas.microsoft.com/office/powerpoint/2010/main" val="345251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8930" y="411480"/>
            <a:ext cx="267271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8"/>
            <a:r>
              <a:rPr lang="ko-KR" altLang="en-US" sz="2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시스템 수행 시나리오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360" y="907415"/>
            <a:ext cx="360045" cy="0"/>
          </a:xfrm>
          <a:prstGeom prst="line">
            <a:avLst/>
          </a:prstGeom>
          <a:ln w="19050">
            <a:solidFill>
              <a:srgbClr val="73DA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0"/>
            <a:ext cx="9144000" cy="20574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040630"/>
            <a:ext cx="9144000" cy="10287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415" y="4767580"/>
            <a:ext cx="2134235" cy="274320"/>
          </a:xfrm>
        </p:spPr>
        <p:txBody>
          <a:bodyPr/>
          <a:lstStyle/>
          <a:p>
            <a:pPr defTabSz="914378"/>
            <a:fld id="{50CA84DA-2788-4BC8-8843-CC092FF7AAB7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defTabSz="914378"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2810839" y="2647713"/>
            <a:ext cx="504056" cy="421875"/>
          </a:xfrm>
          <a:prstGeom prst="rightArrow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5743773" y="2647713"/>
            <a:ext cx="504056" cy="421875"/>
          </a:xfrm>
          <a:prstGeom prst="rightArrow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467360" y="4297680"/>
            <a:ext cx="7446010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 panose="020B0502040204020203" pitchFamily="50" charset="-127"/>
              <a:buChar char="-"/>
            </a:pP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메인화면으로 로그인통해 서버에 접속 </a:t>
            </a:r>
            <a:endParaRPr lang="ko-KR" altLang="en-US" sz="1400" b="0" cap="none" dirty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55355" y="1521460"/>
            <a:ext cx="1452880" cy="2582545"/>
            <a:chOff x="413385" y="1521460"/>
            <a:chExt cx="1452880" cy="2582545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385" y="1521460"/>
              <a:ext cx="1452880" cy="2582545"/>
            </a:xfrm>
            <a:prstGeom prst="rect">
              <a:avLst/>
            </a:prstGeom>
            <a:noFill/>
          </p:spPr>
        </p:pic>
        <p:sp>
          <p:nvSpPr>
            <p:cNvPr id="30" name="도형 29"/>
            <p:cNvSpPr>
              <a:spLocks/>
            </p:cNvSpPr>
            <p:nvPr/>
          </p:nvSpPr>
          <p:spPr>
            <a:xfrm>
              <a:off x="805815" y="2319020"/>
              <a:ext cx="655320" cy="191770"/>
            </a:xfrm>
            <a:prstGeom prst="rect">
              <a:avLst/>
            </a:prstGeom>
            <a:noFill/>
            <a:ln w="254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817499" y="1527809"/>
            <a:ext cx="1423670" cy="2569845"/>
            <a:chOff x="3811270" y="1534795"/>
            <a:chExt cx="1423670" cy="25698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270" y="1534795"/>
              <a:ext cx="1423670" cy="2569845"/>
            </a:xfrm>
            <a:prstGeom prst="rect">
              <a:avLst/>
            </a:prstGeom>
            <a:noFill/>
          </p:spPr>
        </p:pic>
        <p:sp>
          <p:nvSpPr>
            <p:cNvPr id="31" name="도형 30"/>
            <p:cNvSpPr>
              <a:spLocks/>
            </p:cNvSpPr>
            <p:nvPr/>
          </p:nvSpPr>
          <p:spPr>
            <a:xfrm>
              <a:off x="3913505" y="2441575"/>
              <a:ext cx="1252220" cy="184150"/>
            </a:xfrm>
            <a:prstGeom prst="rect">
              <a:avLst/>
            </a:prstGeom>
            <a:noFill/>
            <a:ln w="254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2" name="그림 31" descr="C:/Users/sumin/AppData/Roaming/PolarisOffice/ETemp/5888_21284616/fImage59632815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79" y="1532890"/>
            <a:ext cx="1442720" cy="2574925"/>
          </a:xfrm>
          <a:prstGeom prst="rect">
            <a:avLst/>
          </a:prstGeom>
          <a:noFill/>
        </p:spPr>
      </p:pic>
      <p:sp>
        <p:nvSpPr>
          <p:cNvPr id="16" name="도형 23"/>
          <p:cNvSpPr>
            <a:spLocks/>
          </p:cNvSpPr>
          <p:nvPr/>
        </p:nvSpPr>
        <p:spPr>
          <a:xfrm>
            <a:off x="448310" y="1081068"/>
            <a:ext cx="2848610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Arial" panose="020B0604020202020204" pitchFamily="34" charset="0"/>
              <a:buChar char="•"/>
            </a:pPr>
            <a:r>
              <a:rPr lang="ko-KR" altLang="en-US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로그인 시나리오</a:t>
            </a:r>
          </a:p>
        </p:txBody>
      </p:sp>
    </p:spTree>
    <p:extLst>
      <p:ext uri="{BB962C8B-B14F-4D97-AF65-F5344CB8AC3E}">
        <p14:creationId xmlns:p14="http://schemas.microsoft.com/office/powerpoint/2010/main" val="288488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328930" y="411480"/>
            <a:ext cx="2673350" cy="40068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" charset="0"/>
                <a:ea typeface="맑은 고딕" charset="0"/>
              </a:rPr>
              <a:t>시스템 수행 시나리오</a:t>
            </a:r>
            <a:endParaRPr lang="ko-KR" altLang="en-US" sz="20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360" y="907415"/>
            <a:ext cx="360680" cy="635"/>
          </a:xfrm>
          <a:prstGeom prst="line">
            <a:avLst/>
          </a:prstGeom>
          <a:ln w="19050" cap="flat" cmpd="sng">
            <a:solidFill>
              <a:srgbClr val="73D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>
            <a:spLocks/>
          </p:cNvSpPr>
          <p:nvPr/>
        </p:nvSpPr>
        <p:spPr>
          <a:xfrm>
            <a:off x="0" y="0"/>
            <a:ext cx="9144635" cy="20637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0" y="5040630"/>
            <a:ext cx="9144635" cy="10350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12</a:t>
            </a:fld>
            <a:endParaRPr lang="ko-KR" altLang="en-US" sz="1200" b="0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" name="그림 30" descr="C:/Users/sumin/AppData/Roaming/PolarisOffice/ETemp/5888_21284616/fImage36340812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59" y="1695167"/>
            <a:ext cx="3867150" cy="2245995"/>
          </a:xfrm>
          <a:prstGeom prst="rect">
            <a:avLst/>
          </a:prstGeom>
          <a:noFill/>
        </p:spPr>
      </p:pic>
      <p:grpSp>
        <p:nvGrpSpPr>
          <p:cNvPr id="3" name="그룹 2"/>
          <p:cNvGrpSpPr/>
          <p:nvPr/>
        </p:nvGrpSpPr>
        <p:grpSpPr>
          <a:xfrm>
            <a:off x="1284739" y="1590675"/>
            <a:ext cx="1442720" cy="2574925"/>
            <a:chOff x="939800" y="1590675"/>
            <a:chExt cx="1442720" cy="2574925"/>
          </a:xfrm>
        </p:grpSpPr>
        <p:pic>
          <p:nvPicPr>
            <p:cNvPr id="33" name="그림 32" descr="C:/Users/sumin/AppData/Roaming/PolarisOffice/ETemp/5888_21284616/fImage59632819633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800" y="1590675"/>
              <a:ext cx="1442720" cy="2574925"/>
            </a:xfrm>
            <a:prstGeom prst="rect">
              <a:avLst/>
            </a:prstGeom>
            <a:noFill/>
          </p:spPr>
        </p:pic>
        <p:sp>
          <p:nvSpPr>
            <p:cNvPr id="34" name="도형 33"/>
            <p:cNvSpPr>
              <a:spLocks/>
            </p:cNvSpPr>
            <p:nvPr/>
          </p:nvSpPr>
          <p:spPr>
            <a:xfrm>
              <a:off x="1028700" y="2599055"/>
              <a:ext cx="1273810" cy="170815"/>
            </a:xfrm>
            <a:prstGeom prst="rect">
              <a:avLst/>
            </a:prstGeom>
            <a:noFill/>
            <a:ln w="254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5" name="텍스트 상자 34"/>
          <p:cNvSpPr txBox="1">
            <a:spLocks/>
          </p:cNvSpPr>
          <p:nvPr/>
        </p:nvSpPr>
        <p:spPr>
          <a:xfrm>
            <a:off x="962211" y="4305935"/>
            <a:ext cx="2087776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</a:pP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카메라를 </a:t>
            </a: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구동시켜</a:t>
            </a: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</a:t>
            </a: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작동</a:t>
            </a:r>
            <a:endParaRPr lang="ko-KR" altLang="en-US" sz="14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4319801" y="4083918"/>
            <a:ext cx="392062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</a:pP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주변에 있는 영화관을 카메라를 통해 볼 수 있</a:t>
            </a:r>
            <a:r>
              <a:rPr lang="ko-KR" altLang="en-US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고 </a:t>
            </a: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지도상에</a:t>
            </a: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보이는 위치로 이동</a:t>
            </a:r>
            <a:endParaRPr lang="ko-KR" altLang="en-US" sz="14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sp>
        <p:nvSpPr>
          <p:cNvPr id="14" name="도형 23"/>
          <p:cNvSpPr>
            <a:spLocks/>
          </p:cNvSpPr>
          <p:nvPr/>
        </p:nvSpPr>
        <p:spPr>
          <a:xfrm>
            <a:off x="448310" y="1081068"/>
            <a:ext cx="3115578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Arial" panose="020B0604020202020204" pitchFamily="34" charset="0"/>
              <a:buChar char="•"/>
            </a:pPr>
            <a:r>
              <a:rPr lang="ko-KR" altLang="en-US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근처 영화관 검색 시나리오</a:t>
            </a:r>
          </a:p>
        </p:txBody>
      </p:sp>
      <p:sp>
        <p:nvSpPr>
          <p:cNvPr id="16" name="도형 25"/>
          <p:cNvSpPr>
            <a:spLocks/>
          </p:cNvSpPr>
          <p:nvPr/>
        </p:nvSpPr>
        <p:spPr>
          <a:xfrm>
            <a:off x="3288131" y="2647713"/>
            <a:ext cx="504056" cy="421875"/>
          </a:xfrm>
          <a:prstGeom prst="rightArrow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12"/>
          <p:cNvSpPr>
            <a:spLocks/>
          </p:cNvSpPr>
          <p:nvPr/>
        </p:nvSpPr>
        <p:spPr>
          <a:xfrm>
            <a:off x="328930" y="411480"/>
            <a:ext cx="2673985" cy="40132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" charset="0"/>
                <a:ea typeface="맑은 고딕" charset="0"/>
              </a:rPr>
              <a:t>시스템 수행 시나리오</a:t>
            </a:r>
            <a:endParaRPr lang="ko-KR" altLang="en-US" sz="20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flipH="1">
            <a:off x="467360" y="907415"/>
            <a:ext cx="361315" cy="1270"/>
          </a:xfrm>
          <a:prstGeom prst="line">
            <a:avLst/>
          </a:prstGeom>
          <a:ln w="19050" cap="flat" cmpd="sng">
            <a:solidFill>
              <a:srgbClr val="73D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0"/>
          <p:cNvSpPr>
            <a:spLocks/>
          </p:cNvSpPr>
          <p:nvPr/>
        </p:nvSpPr>
        <p:spPr>
          <a:xfrm>
            <a:off x="0" y="0"/>
            <a:ext cx="9145270" cy="207010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0" y="5040630"/>
            <a:ext cx="9145270" cy="104140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5505" cy="2755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1200" b="0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>
            <a:off x="1353026" y="4350923"/>
            <a:ext cx="1302286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</a:pP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목적지</a:t>
            </a: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설정</a:t>
            </a:r>
            <a:endParaRPr lang="ko-KR" altLang="en-US" sz="14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3653087" y="3860800"/>
            <a:ext cx="5333300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Tx/>
              <a:buChar char="-"/>
            </a:pP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비콘을 이용하여 목적지 인식 및 목적지 까지 남은 거리 측정</a:t>
            </a:r>
            <a:endParaRPr lang="ko-KR" altLang="en-US" sz="1400" b="0" cap="none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Tx/>
              <a:buChar char="-"/>
            </a:pP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목적지로 향하는 방향을 나타내는 화살표를 증강현실로 구현</a:t>
            </a:r>
            <a:endParaRPr lang="ko-KR" altLang="en-US" sz="1400" b="0" cap="none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51262" y="1761942"/>
            <a:ext cx="3536950" cy="1923415"/>
            <a:chOff x="3982720" y="1664335"/>
            <a:chExt cx="3536950" cy="1923415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982720" y="1664335"/>
              <a:ext cx="3536950" cy="1923415"/>
            </a:xfrm>
            <a:prstGeom prst="rect">
              <a:avLst/>
            </a:prstGeom>
            <a:noFill/>
          </p:spPr>
        </p:pic>
        <p:sp>
          <p:nvSpPr>
            <p:cNvPr id="34" name="도형 33"/>
            <p:cNvSpPr>
              <a:spLocks/>
            </p:cNvSpPr>
            <p:nvPr/>
          </p:nvSpPr>
          <p:spPr>
            <a:xfrm rot="5400000">
              <a:off x="5609892" y="2181930"/>
              <a:ext cx="608330" cy="523875"/>
            </a:xfrm>
            <a:prstGeom prst="lef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59632" y="1563638"/>
            <a:ext cx="1515110" cy="2689860"/>
            <a:chOff x="1327785" y="1360170"/>
            <a:chExt cx="1515110" cy="2689860"/>
          </a:xfrm>
        </p:grpSpPr>
        <p:pic>
          <p:nvPicPr>
            <p:cNvPr id="41" name="그림 40" descr="C:/Users/sumin/AppData/Roaming/PolarisOffice/ETemp/5888_21284616/fImage596328166500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785" y="1360170"/>
              <a:ext cx="1515110" cy="268986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>
              <a:spLocks/>
            </p:cNvSpPr>
            <p:nvPr/>
          </p:nvSpPr>
          <p:spPr>
            <a:xfrm>
              <a:off x="1395730" y="1779270"/>
              <a:ext cx="1353185" cy="149225"/>
            </a:xfrm>
            <a:prstGeom prst="rect">
              <a:avLst/>
            </a:prstGeom>
            <a:noFill/>
            <a:ln w="254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6" name="도형 23"/>
          <p:cNvSpPr>
            <a:spLocks/>
          </p:cNvSpPr>
          <p:nvPr/>
        </p:nvSpPr>
        <p:spPr>
          <a:xfrm>
            <a:off x="448310" y="1081068"/>
            <a:ext cx="3115578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Arial" panose="020B0604020202020204" pitchFamily="34" charset="0"/>
              <a:buChar char="•"/>
            </a:pPr>
            <a:r>
              <a:rPr lang="ko-KR" altLang="en-US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메인 시나리오</a:t>
            </a:r>
          </a:p>
        </p:txBody>
      </p:sp>
      <p:sp>
        <p:nvSpPr>
          <p:cNvPr id="20" name="도형 25"/>
          <p:cNvSpPr>
            <a:spLocks/>
          </p:cNvSpPr>
          <p:nvPr/>
        </p:nvSpPr>
        <p:spPr>
          <a:xfrm>
            <a:off x="3410974" y="2647713"/>
            <a:ext cx="504056" cy="421875"/>
          </a:xfrm>
          <a:prstGeom prst="rightArrow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12"/>
          <p:cNvSpPr>
            <a:spLocks/>
          </p:cNvSpPr>
          <p:nvPr/>
        </p:nvSpPr>
        <p:spPr>
          <a:xfrm>
            <a:off x="328930" y="411480"/>
            <a:ext cx="2672526" cy="4001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1219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" charset="0"/>
                <a:ea typeface="맑은 고딕" charset="0"/>
              </a:rPr>
              <a:t>시스템 수행 시나리오</a:t>
            </a:r>
            <a:endParaRPr lang="ko-KR" altLang="en-US" sz="20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flipH="1">
            <a:off x="466725" y="906780"/>
            <a:ext cx="360680" cy="635"/>
          </a:xfrm>
          <a:prstGeom prst="line">
            <a:avLst/>
          </a:prstGeom>
          <a:ln w="19050" cap="flat" cmpd="sng">
            <a:solidFill>
              <a:srgbClr val="73D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21"/>
          <p:cNvSpPr>
            <a:spLocks/>
          </p:cNvSpPr>
          <p:nvPr/>
        </p:nvSpPr>
        <p:spPr>
          <a:xfrm>
            <a:off x="0" y="5040630"/>
            <a:ext cx="9144635" cy="10350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219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1219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14</a:t>
            </a:fld>
            <a:endParaRPr lang="ko-KR" altLang="en-US" sz="900" b="0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5981700" y="1897007"/>
            <a:ext cx="683260" cy="2768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360º</a:t>
            </a:r>
            <a:endParaRPr lang="ko-KR" altLang="en-US" sz="1200" b="1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59" y="2269490"/>
            <a:ext cx="4828540" cy="1139825"/>
          </a:xfrm>
          <a:prstGeom prst="rect">
            <a:avLst/>
          </a:prstGeom>
          <a:noFill/>
        </p:spPr>
      </p:pic>
      <p:grpSp>
        <p:nvGrpSpPr>
          <p:cNvPr id="3" name="그룹 2"/>
          <p:cNvGrpSpPr/>
          <p:nvPr/>
        </p:nvGrpSpPr>
        <p:grpSpPr>
          <a:xfrm>
            <a:off x="824496" y="1576070"/>
            <a:ext cx="1557020" cy="2769235"/>
            <a:chOff x="824496" y="1576070"/>
            <a:chExt cx="1557020" cy="2769235"/>
          </a:xfrm>
        </p:grpSpPr>
        <p:pic>
          <p:nvPicPr>
            <p:cNvPr id="27" name="그림 26" descr="C:/Users/sumin/AppData/Roaming/PolarisOffice/ETemp/5888_21284616/fImage596328179169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96" y="1576070"/>
              <a:ext cx="1557020" cy="2769235"/>
            </a:xfrm>
            <a:prstGeom prst="rect">
              <a:avLst/>
            </a:prstGeom>
            <a:noFill/>
          </p:spPr>
        </p:pic>
        <p:sp>
          <p:nvSpPr>
            <p:cNvPr id="25" name="도형 24"/>
            <p:cNvSpPr>
              <a:spLocks/>
            </p:cNvSpPr>
            <p:nvPr/>
          </p:nvSpPr>
          <p:spPr>
            <a:xfrm>
              <a:off x="899592" y="2240280"/>
              <a:ext cx="1389380" cy="149225"/>
            </a:xfrm>
            <a:prstGeom prst="rect">
              <a:avLst/>
            </a:prstGeom>
            <a:noFill/>
            <a:ln w="254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8" name="텍스트 상자 27"/>
          <p:cNvSpPr txBox="1">
            <a:spLocks/>
          </p:cNvSpPr>
          <p:nvPr/>
        </p:nvSpPr>
        <p:spPr>
          <a:xfrm>
            <a:off x="3820677" y="3600561"/>
            <a:ext cx="5071803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</a:pP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영화관</a:t>
            </a: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</a:t>
            </a: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내부</a:t>
            </a: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</a:t>
            </a: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모습을</a:t>
            </a:r>
            <a:r>
              <a:rPr lang="en-US" altLang="ko-KR" sz="14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</a:t>
            </a: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360º로 </a:t>
            </a: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회전하면서</a:t>
            </a: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감</a:t>
            </a:r>
            <a:r>
              <a:rPr lang="ko-KR" altLang="en-US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상</a:t>
            </a:r>
          </a:p>
        </p:txBody>
      </p:sp>
      <p:sp>
        <p:nvSpPr>
          <p:cNvPr id="14" name="도형 23"/>
          <p:cNvSpPr>
            <a:spLocks/>
          </p:cNvSpPr>
          <p:nvPr/>
        </p:nvSpPr>
        <p:spPr>
          <a:xfrm>
            <a:off x="448310" y="1081068"/>
            <a:ext cx="3115578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Arial" panose="020B0604020202020204" pitchFamily="34" charset="0"/>
              <a:buChar char="•"/>
            </a:pPr>
            <a:r>
              <a:rPr lang="ko-KR" altLang="en-US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영화관 미리보기 시나리오</a:t>
            </a:r>
          </a:p>
        </p:txBody>
      </p:sp>
      <p:sp>
        <p:nvSpPr>
          <p:cNvPr id="16" name="도형 25"/>
          <p:cNvSpPr>
            <a:spLocks/>
          </p:cNvSpPr>
          <p:nvPr/>
        </p:nvSpPr>
        <p:spPr>
          <a:xfrm>
            <a:off x="2890968" y="2647713"/>
            <a:ext cx="504056" cy="421875"/>
          </a:xfrm>
          <a:prstGeom prst="rightArrow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20"/>
          <p:cNvSpPr>
            <a:spLocks/>
          </p:cNvSpPr>
          <p:nvPr/>
        </p:nvSpPr>
        <p:spPr>
          <a:xfrm>
            <a:off x="0" y="0"/>
            <a:ext cx="9145270" cy="207010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12"/>
          <p:cNvSpPr>
            <a:spLocks/>
          </p:cNvSpPr>
          <p:nvPr/>
        </p:nvSpPr>
        <p:spPr>
          <a:xfrm>
            <a:off x="328930" y="411480"/>
            <a:ext cx="2674620" cy="40195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" charset="0"/>
                <a:ea typeface="맑은 고딕" charset="0"/>
              </a:rPr>
              <a:t>시스템 수행 시나리오</a:t>
            </a:r>
            <a:endParaRPr lang="ko-KR" altLang="en-US" sz="20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flipH="1">
            <a:off x="467360" y="907415"/>
            <a:ext cx="361950" cy="1905"/>
          </a:xfrm>
          <a:prstGeom prst="line">
            <a:avLst/>
          </a:prstGeom>
          <a:ln w="19050" cap="flat" cmpd="sng">
            <a:solidFill>
              <a:srgbClr val="73D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0"/>
          <p:cNvSpPr>
            <a:spLocks/>
          </p:cNvSpPr>
          <p:nvPr/>
        </p:nvSpPr>
        <p:spPr>
          <a:xfrm>
            <a:off x="0" y="0"/>
            <a:ext cx="9145905" cy="20764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0" y="5040630"/>
            <a:ext cx="9145905" cy="10477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6140" cy="2762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15</a:t>
            </a:fld>
            <a:endParaRPr lang="ko-KR" altLang="en-US" sz="1200" b="0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8" name="그림 27" descr="C:/Users/sumin/AppData/Roaming/PolarisOffice/ETemp/5888_21284616/image1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2131" y="1579916"/>
            <a:ext cx="1672697" cy="2497195"/>
          </a:xfrm>
          <a:prstGeom prst="rect">
            <a:avLst/>
          </a:prstGeom>
          <a:noFill/>
        </p:spPr>
      </p:pic>
      <p:sp>
        <p:nvSpPr>
          <p:cNvPr id="29" name="텍스트 상자 28"/>
          <p:cNvSpPr txBox="1">
            <a:spLocks/>
          </p:cNvSpPr>
          <p:nvPr/>
        </p:nvSpPr>
        <p:spPr>
          <a:xfrm>
            <a:off x="3308728" y="4180840"/>
            <a:ext cx="2119502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</a:pP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마커로 </a:t>
            </a: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지정된</a:t>
            </a: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</a:t>
            </a: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포스터를</a:t>
            </a:r>
            <a:endParaRPr lang="en-US" altLang="ko-KR" sz="14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</a:pP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카메라로</a:t>
            </a: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</a:t>
            </a: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인식</a:t>
            </a:r>
            <a:endParaRPr lang="ko-KR" altLang="en-US" sz="14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pic>
        <p:nvPicPr>
          <p:cNvPr id="30" name="그림 29" descr="C:/Users/sumin/AppData/Roaming/PolarisOffice/ETemp/5888_21284616/image2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2240" y="1549828"/>
            <a:ext cx="1440159" cy="2538501"/>
          </a:xfrm>
          <a:prstGeom prst="rect">
            <a:avLst/>
          </a:prstGeom>
          <a:noFill/>
        </p:spPr>
      </p:pic>
      <p:sp>
        <p:nvSpPr>
          <p:cNvPr id="31" name="텍스트 상자 30"/>
          <p:cNvSpPr txBox="1">
            <a:spLocks/>
          </p:cNvSpPr>
          <p:nvPr/>
        </p:nvSpPr>
        <p:spPr>
          <a:xfrm>
            <a:off x="5987897" y="4182745"/>
            <a:ext cx="2932261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</a:pP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카메라가 </a:t>
            </a: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포스터를</a:t>
            </a: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</a:t>
            </a: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인식하여</a:t>
            </a:r>
            <a:endParaRPr lang="en-US" altLang="ko-KR" sz="14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</a:pPr>
            <a:r>
              <a:rPr lang="en-US" altLang="ko-KR" sz="14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증강현실</a:t>
            </a:r>
            <a:r>
              <a:rPr lang="en-US" altLang="ko-KR" sz="14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캐럭터가 자기 소개를 함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60487" y="1568450"/>
            <a:ext cx="1442720" cy="2574925"/>
            <a:chOff x="860487" y="1568450"/>
            <a:chExt cx="1442720" cy="2574925"/>
          </a:xfrm>
        </p:grpSpPr>
        <p:pic>
          <p:nvPicPr>
            <p:cNvPr id="38" name="그림 37" descr="C:/Users/sumin/AppData/Roaming/PolarisOffice/ETemp/5888_21284616/fImage596328185724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87" y="1568450"/>
              <a:ext cx="1442720" cy="2574925"/>
            </a:xfrm>
            <a:prstGeom prst="rect">
              <a:avLst/>
            </a:prstGeom>
            <a:noFill/>
          </p:spPr>
        </p:pic>
        <p:sp>
          <p:nvSpPr>
            <p:cNvPr id="36" name="도형 35"/>
            <p:cNvSpPr>
              <a:spLocks/>
            </p:cNvSpPr>
            <p:nvPr/>
          </p:nvSpPr>
          <p:spPr>
            <a:xfrm>
              <a:off x="948434" y="2371823"/>
              <a:ext cx="1266825" cy="154800"/>
            </a:xfrm>
            <a:prstGeom prst="rect">
              <a:avLst/>
            </a:prstGeom>
            <a:noFill/>
            <a:ln w="25400" cap="flat" cmpd="sng">
              <a:solidFill>
                <a:schemeClr val="accent2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6" name="도형 23"/>
          <p:cNvSpPr>
            <a:spLocks/>
          </p:cNvSpPr>
          <p:nvPr/>
        </p:nvSpPr>
        <p:spPr>
          <a:xfrm>
            <a:off x="448310" y="1081068"/>
            <a:ext cx="3115578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Arial" panose="020B0604020202020204" pitchFamily="34" charset="0"/>
              <a:buChar char="•"/>
            </a:pPr>
            <a:r>
              <a:rPr lang="ko-KR" altLang="en-US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마커 인식 시나리오</a:t>
            </a:r>
          </a:p>
        </p:txBody>
      </p:sp>
      <p:sp>
        <p:nvSpPr>
          <p:cNvPr id="18" name="도형 25"/>
          <p:cNvSpPr>
            <a:spLocks/>
          </p:cNvSpPr>
          <p:nvPr/>
        </p:nvSpPr>
        <p:spPr>
          <a:xfrm>
            <a:off x="2665641" y="2509915"/>
            <a:ext cx="504056" cy="421875"/>
          </a:xfrm>
          <a:prstGeom prst="rightArrow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도형 25"/>
          <p:cNvSpPr>
            <a:spLocks/>
          </p:cNvSpPr>
          <p:nvPr/>
        </p:nvSpPr>
        <p:spPr>
          <a:xfrm>
            <a:off x="5724128" y="2509915"/>
            <a:ext cx="504056" cy="421875"/>
          </a:xfrm>
          <a:prstGeom prst="rightArrow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-1270" y="-1270"/>
            <a:ext cx="9145905" cy="5145405"/>
          </a:xfrm>
          <a:prstGeom prst="rect">
            <a:avLst/>
          </a:prstGeom>
          <a:solidFill>
            <a:srgbClr val="014A81">
              <a:alpha val="6790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marL="0" indent="0" algn="ctr" defTabSz="1219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16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1223010" y="2006356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1223010" y="3363838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13"/>
          <p:cNvSpPr txBox="1">
            <a:spLocks/>
          </p:cNvSpPr>
          <p:nvPr/>
        </p:nvSpPr>
        <p:spPr>
          <a:xfrm>
            <a:off x="2069552" y="2393027"/>
            <a:ext cx="5004896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04 | </a:t>
            </a:r>
            <a:r>
              <a:rPr lang="ko-KR" altLang="en-US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개발환경 및 개발방법</a:t>
            </a:r>
          </a:p>
        </p:txBody>
      </p:sp>
    </p:spTree>
    <p:extLst>
      <p:ext uri="{BB962C8B-B14F-4D97-AF65-F5344CB8AC3E}">
        <p14:creationId xmlns:p14="http://schemas.microsoft.com/office/powerpoint/2010/main" val="42064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8930" y="411480"/>
            <a:ext cx="267271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개발환경 및 개발방법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360" y="907415"/>
            <a:ext cx="360045" cy="0"/>
          </a:xfrm>
          <a:prstGeom prst="line">
            <a:avLst/>
          </a:prstGeom>
          <a:ln w="19050">
            <a:solidFill>
              <a:srgbClr val="73DA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259840" y="1292860"/>
            <a:ext cx="1184910" cy="33845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Application</a:t>
            </a:r>
            <a:endParaRPr lang="ko-KR" altLang="en-US" sz="1600" b="1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20574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259840" y="1627505"/>
            <a:ext cx="4681220" cy="120032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1450" indent="-1714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Android Studio를 이용한 Android App 구현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Android moblie 기기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안드로이드 4.4 이상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Beacon은 구글 최신 </a:t>
            </a:r>
            <a:r>
              <a:rPr lang="en-US" altLang="ko-KR" sz="12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API를</a:t>
            </a: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</a:t>
            </a:r>
            <a:r>
              <a:rPr lang="en-US" altLang="ko-KR" sz="12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참고하여</a:t>
            </a: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</a:t>
            </a:r>
            <a:r>
              <a:rPr lang="en-US" altLang="ko-KR" sz="12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구현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61720" y="1367155"/>
            <a:ext cx="198120" cy="198120"/>
            <a:chOff x="1061720" y="1367155"/>
            <a:chExt cx="198120" cy="198120"/>
          </a:xfrm>
        </p:grpSpPr>
        <p:sp>
          <p:nvSpPr>
            <p:cNvPr id="9" name="타원 8"/>
            <p:cNvSpPr/>
            <p:nvPr/>
          </p:nvSpPr>
          <p:spPr>
            <a:xfrm>
              <a:off x="1061720" y="1367155"/>
              <a:ext cx="198120" cy="198120"/>
            </a:xfrm>
            <a:prstGeom prst="ellipse">
              <a:avLst/>
            </a:prstGeom>
            <a:noFill/>
            <a:ln w="19050"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rot="13526353">
              <a:off x="1085215" y="1412240"/>
              <a:ext cx="107950" cy="107950"/>
            </a:xfrm>
            <a:prstGeom prst="rtTriangle">
              <a:avLst/>
            </a:prstGeom>
            <a:solidFill>
              <a:srgbClr val="014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직사각형 17"/>
          <p:cNvSpPr>
            <a:spLocks/>
          </p:cNvSpPr>
          <p:nvPr/>
        </p:nvSpPr>
        <p:spPr>
          <a:xfrm>
            <a:off x="1259840" y="3184525"/>
            <a:ext cx="1849755" cy="3390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Web Server 및  DB</a:t>
            </a:r>
            <a:endParaRPr lang="ko-KR" altLang="en-US" sz="1600" b="1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61720" y="3281045"/>
            <a:ext cx="198120" cy="198120"/>
            <a:chOff x="1061720" y="3281045"/>
            <a:chExt cx="198120" cy="198120"/>
          </a:xfrm>
        </p:grpSpPr>
        <p:sp>
          <p:nvSpPr>
            <p:cNvPr id="41" name="타원 40"/>
            <p:cNvSpPr/>
            <p:nvPr/>
          </p:nvSpPr>
          <p:spPr>
            <a:xfrm>
              <a:off x="1061720" y="3281045"/>
              <a:ext cx="198120" cy="198120"/>
            </a:xfrm>
            <a:prstGeom prst="ellipse">
              <a:avLst/>
            </a:prstGeom>
            <a:noFill/>
            <a:ln w="19050"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직각 삼각형 41"/>
            <p:cNvSpPr/>
            <p:nvPr/>
          </p:nvSpPr>
          <p:spPr>
            <a:xfrm rot="13526353">
              <a:off x="1085215" y="3326130"/>
              <a:ext cx="107950" cy="107950"/>
            </a:xfrm>
            <a:prstGeom prst="rtTriangle">
              <a:avLst/>
            </a:prstGeom>
            <a:solidFill>
              <a:srgbClr val="014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415" y="4767580"/>
            <a:ext cx="2134235" cy="274320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A84DA-2788-4BC8-8843-CC092FF7A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1259840" y="3551331"/>
            <a:ext cx="4681220" cy="64633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1450" indent="-171450" eaLnBrk="0">
              <a:lnSpc>
                <a:spcPct val="1500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PHP, Apache2</a:t>
            </a:r>
            <a:r>
              <a:rPr lang="ko-KR" altLang="en-US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를 이용한 서버 구축</a:t>
            </a:r>
          </a:p>
          <a:p>
            <a:pPr marL="171450" indent="-171450" eaLnBrk="0">
              <a:lnSpc>
                <a:spcPct val="1500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MySQL</a:t>
            </a:r>
            <a:r>
              <a:rPr lang="ko-KR" altLang="en-US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을 이용한 </a:t>
            </a: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DB </a:t>
            </a:r>
            <a:r>
              <a:rPr lang="ko-KR" altLang="en-US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구축</a:t>
            </a: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0" y="5040630"/>
            <a:ext cx="9145905" cy="10477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328930" y="411480"/>
            <a:ext cx="2673350" cy="40068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" charset="0"/>
                <a:ea typeface="맑은 고딕" charset="0"/>
              </a:rPr>
              <a:t>개발환경 및 개발방법</a:t>
            </a:r>
            <a:endParaRPr lang="ko-KR" altLang="en-US" sz="20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360" y="907415"/>
            <a:ext cx="360680" cy="635"/>
          </a:xfrm>
          <a:prstGeom prst="line">
            <a:avLst/>
          </a:prstGeom>
          <a:ln w="19050" cap="flat" cmpd="sng">
            <a:solidFill>
              <a:srgbClr val="73D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>
            <a:spLocks/>
          </p:cNvSpPr>
          <p:nvPr/>
        </p:nvSpPr>
        <p:spPr>
          <a:xfrm>
            <a:off x="1259840" y="1292860"/>
            <a:ext cx="1047115" cy="33845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개발 환경</a:t>
            </a:r>
            <a:endParaRPr lang="ko-KR" altLang="en-US" sz="1600" b="1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0" y="0"/>
            <a:ext cx="9144635" cy="20637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n w="9525" cap="flat" cmpd="sng"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259840" y="1627505"/>
            <a:ext cx="2943860" cy="13874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1450" indent="-17145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chemeClr val="tx2"/>
                </a:solidFill>
                <a:latin typeface="맑은 고딕 Semilight" charset="0"/>
                <a:ea typeface="맑은 고딕 Semilight" charset="0"/>
              </a:rPr>
              <a:t>os: Windows8 &amp; Windows 10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chemeClr val="tx2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chemeClr val="tx2"/>
                </a:solidFill>
                <a:latin typeface="맑은 고딕 Semilight" charset="0"/>
                <a:ea typeface="맑은 고딕 Semilight" charset="0"/>
              </a:rPr>
              <a:t>server : Eclips Neon,Tomcat8.5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chemeClr val="tx2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chemeClr val="tx2"/>
                </a:solidFill>
                <a:latin typeface="맑은 고딕 Semilight" charset="0"/>
                <a:ea typeface="맑은 고딕 Semilight" charset="0"/>
              </a:rPr>
              <a:t>application : Android Studio 2.2.3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chemeClr val="tx2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chemeClr val="tx2"/>
                </a:solidFill>
                <a:latin typeface="맑은 고딕 Semilight" charset="0"/>
                <a:ea typeface="맑은 고딕 Semilight" charset="0"/>
              </a:rPr>
              <a:t>DataBase : MySQL 5.7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chemeClr val="tx2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chemeClr val="tx2"/>
                </a:solidFill>
                <a:latin typeface="맑은 고딕 Semilight" charset="0"/>
                <a:ea typeface="맑은 고딕 Semilight" charset="0"/>
              </a:rPr>
              <a:t>AR Marker : Unity 5.5.1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chemeClr val="tx2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chemeClr val="tx2"/>
                </a:solidFill>
                <a:latin typeface="맑은 고딕 Semilight" charset="0"/>
                <a:ea typeface="맑은 고딕 Semilight" charset="0"/>
              </a:rPr>
              <a:t>Beacon : Beacon i3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chemeClr val="tx2"/>
              </a:solidFill>
              <a:latin typeface="맑은 고딕 Semilight" charset="0"/>
              <a:ea typeface="맑은 고딕 Semilight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61720" y="1367155"/>
            <a:ext cx="198755" cy="198755"/>
            <a:chOff x="1061720" y="1367155"/>
            <a:chExt cx="198755" cy="198755"/>
          </a:xfrm>
        </p:grpSpPr>
        <p:sp>
          <p:nvSpPr>
            <p:cNvPr id="9" name="타원 8"/>
            <p:cNvSpPr>
              <a:spLocks/>
            </p:cNvSpPr>
            <p:nvPr/>
          </p:nvSpPr>
          <p:spPr>
            <a:xfrm>
              <a:off x="1061720" y="1367155"/>
              <a:ext cx="198755" cy="198755"/>
            </a:xfrm>
            <a:prstGeom prst="ellipse">
              <a:avLst/>
            </a:prstGeom>
            <a:noFill/>
            <a:ln w="19050" cap="flat" cmpd="sng">
              <a:solidFill>
                <a:srgbClr val="014A81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n w="9525" cap="flat" cmpd="sng"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직각 삼각형 9"/>
            <p:cNvSpPr>
              <a:spLocks/>
            </p:cNvSpPr>
            <p:nvPr/>
          </p:nvSpPr>
          <p:spPr>
            <a:xfrm rot="13500000">
              <a:off x="1085215" y="1412240"/>
              <a:ext cx="108585" cy="108585"/>
            </a:xfrm>
            <a:prstGeom prst="rtTriangle">
              <a:avLst/>
            </a:prstGeom>
            <a:solidFill>
              <a:srgbClr val="014A8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n w="9525" cap="flat" cmpd="sng"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6864350" y="479171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ln w="9525" cap="flat" cmpd="sng"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18</a:t>
            </a:fld>
            <a:endParaRPr lang="ko-KR" altLang="en-US" sz="1200" b="0" cap="none" dirty="0">
              <a:ln w="9525" cap="flat" cmpd="sng"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1257300" y="3446145"/>
            <a:ext cx="2139315" cy="3390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졸업작품 GitHub 주소</a:t>
            </a:r>
            <a:endParaRPr lang="ko-KR" altLang="en-US" sz="1600" b="1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57275" y="3515360"/>
            <a:ext cx="198755" cy="198755"/>
            <a:chOff x="1057275" y="3515360"/>
            <a:chExt cx="198755" cy="198755"/>
          </a:xfrm>
        </p:grpSpPr>
        <p:sp>
          <p:nvSpPr>
            <p:cNvPr id="25" name="타원 24"/>
            <p:cNvSpPr>
              <a:spLocks/>
            </p:cNvSpPr>
            <p:nvPr/>
          </p:nvSpPr>
          <p:spPr>
            <a:xfrm>
              <a:off x="1057275" y="3515360"/>
              <a:ext cx="198755" cy="198755"/>
            </a:xfrm>
            <a:prstGeom prst="ellipse">
              <a:avLst/>
            </a:prstGeom>
            <a:noFill/>
            <a:ln w="19050" cap="flat" cmpd="sng">
              <a:solidFill>
                <a:srgbClr val="014A81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n w="9525" cap="flat" cmpd="sng"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직각 삼각형 25"/>
            <p:cNvSpPr>
              <a:spLocks/>
            </p:cNvSpPr>
            <p:nvPr/>
          </p:nvSpPr>
          <p:spPr>
            <a:xfrm rot="13500000">
              <a:off x="1080770" y="3560445"/>
              <a:ext cx="108585" cy="108585"/>
            </a:xfrm>
            <a:prstGeom prst="rtTriangle">
              <a:avLst/>
            </a:prstGeom>
            <a:solidFill>
              <a:srgbClr val="014A8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n w="9525" cap="flat" cmpd="sng"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직사각형 26"/>
          <p:cNvSpPr>
            <a:spLocks/>
          </p:cNvSpPr>
          <p:nvPr/>
        </p:nvSpPr>
        <p:spPr>
          <a:xfrm>
            <a:off x="1268730" y="3862070"/>
            <a:ext cx="4681220" cy="5283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1450" indent="-17145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https://github.com/yujinSon/hello-AR.git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5155565" y="1302385"/>
            <a:ext cx="1710055" cy="3390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팀원별 GitHub ID</a:t>
            </a:r>
            <a:endParaRPr lang="ko-KR" altLang="en-US" sz="1600" b="1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955540" y="1372235"/>
            <a:ext cx="198755" cy="198755"/>
            <a:chOff x="4955540" y="1372235"/>
            <a:chExt cx="198755" cy="198755"/>
          </a:xfrm>
        </p:grpSpPr>
        <p:sp>
          <p:nvSpPr>
            <p:cNvPr id="30" name="타원 29"/>
            <p:cNvSpPr>
              <a:spLocks/>
            </p:cNvSpPr>
            <p:nvPr/>
          </p:nvSpPr>
          <p:spPr>
            <a:xfrm>
              <a:off x="4955540" y="1372235"/>
              <a:ext cx="198755" cy="198755"/>
            </a:xfrm>
            <a:prstGeom prst="ellipse">
              <a:avLst/>
            </a:prstGeom>
            <a:noFill/>
            <a:ln w="19050" cap="flat" cmpd="sng">
              <a:solidFill>
                <a:srgbClr val="014A81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n w="9525" cap="flat" cmpd="sng"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직각 삼각형 30"/>
            <p:cNvSpPr>
              <a:spLocks/>
            </p:cNvSpPr>
            <p:nvPr/>
          </p:nvSpPr>
          <p:spPr>
            <a:xfrm rot="13500000">
              <a:off x="4979035" y="1417320"/>
              <a:ext cx="108585" cy="108585"/>
            </a:xfrm>
            <a:prstGeom prst="rtTriangle">
              <a:avLst/>
            </a:prstGeom>
            <a:solidFill>
              <a:srgbClr val="014A8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n w="9525" cap="flat" cmpd="sng"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2" name="직사각형 31"/>
          <p:cNvSpPr>
            <a:spLocks/>
          </p:cNvSpPr>
          <p:nvPr/>
        </p:nvSpPr>
        <p:spPr>
          <a:xfrm>
            <a:off x="5154930" y="1718945"/>
            <a:ext cx="1738630" cy="13874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1450" indent="-17145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팀장</a:t>
            </a: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: 정수민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628650" indent="-17145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ID : doslxk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팀원 : 손유진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628650" indent="-17145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ID : yujinSon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팀원 : 조은영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628650" indent="-17145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ID : eoeoo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0" y="5040630"/>
            <a:ext cx="9145905" cy="10477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-1270" y="-1270"/>
            <a:ext cx="9145905" cy="5145405"/>
          </a:xfrm>
          <a:prstGeom prst="rect">
            <a:avLst/>
          </a:prstGeom>
          <a:solidFill>
            <a:srgbClr val="014A81">
              <a:alpha val="6790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marL="0" indent="0" algn="ctr" defTabSz="1219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19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1223010" y="2006356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1223010" y="3363838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13"/>
          <p:cNvSpPr txBox="1">
            <a:spLocks/>
          </p:cNvSpPr>
          <p:nvPr/>
        </p:nvSpPr>
        <p:spPr>
          <a:xfrm>
            <a:off x="3167609" y="2393027"/>
            <a:ext cx="2808782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05 | </a:t>
            </a:r>
            <a:r>
              <a:rPr lang="ko-KR" altLang="en-US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개발 현황</a:t>
            </a:r>
          </a:p>
        </p:txBody>
      </p:sp>
    </p:spTree>
    <p:extLst>
      <p:ext uri="{BB962C8B-B14F-4D97-AF65-F5344CB8AC3E}">
        <p14:creationId xmlns:p14="http://schemas.microsoft.com/office/powerpoint/2010/main" val="393427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-1270" y="-1270"/>
            <a:ext cx="9145905" cy="5145405"/>
          </a:xfrm>
          <a:prstGeom prst="rect">
            <a:avLst/>
          </a:prstGeom>
          <a:solidFill>
            <a:srgbClr val="014A81">
              <a:alpha val="6790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marL="0" indent="0" algn="ctr" defTabSz="1219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1223010" y="1342390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>
            <a:off x="1196340" y="1028700"/>
            <a:ext cx="526415" cy="29972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차례</a:t>
            </a:r>
            <a:endParaRPr lang="ko-KR" altLang="en-US" sz="135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610225" y="1568450"/>
            <a:ext cx="2103461" cy="2972237"/>
            <a:chOff x="5610225" y="1568450"/>
            <a:chExt cx="2103461" cy="2972237"/>
          </a:xfrm>
        </p:grpSpPr>
        <p:sp>
          <p:nvSpPr>
            <p:cNvPr id="14" name="텍스트 상자 13"/>
            <p:cNvSpPr txBox="1">
              <a:spLocks/>
            </p:cNvSpPr>
            <p:nvPr/>
          </p:nvSpPr>
          <p:spPr>
            <a:xfrm>
              <a:off x="5610225" y="1568450"/>
              <a:ext cx="1532792" cy="276999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cap="none" dirty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01 | </a:t>
              </a:r>
              <a:r>
                <a:rPr lang="en-US" altLang="ko-KR" sz="1200" b="0" cap="none" dirty="0" err="1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종합</a:t>
              </a:r>
              <a:r>
                <a:rPr lang="en-US" altLang="ko-KR" sz="1200" b="0" cap="none" dirty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0" cap="none" dirty="0" err="1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설계</a:t>
              </a:r>
              <a:r>
                <a:rPr lang="en-US" altLang="ko-KR" sz="1200" b="0" cap="none" dirty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개요</a:t>
              </a:r>
              <a:endParaRPr lang="ko-KR" altLang="en-US" sz="1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텍스트 상자 15"/>
            <p:cNvSpPr txBox="1">
              <a:spLocks/>
            </p:cNvSpPr>
            <p:nvPr/>
          </p:nvSpPr>
          <p:spPr>
            <a:xfrm>
              <a:off x="5610860" y="1944690"/>
              <a:ext cx="1840568" cy="276999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cap="none" dirty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02 | </a:t>
              </a:r>
              <a:r>
                <a:rPr lang="ko-KR" altLang="en-US" sz="1200" b="0" cap="none" dirty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전체 시스템 구성도</a:t>
              </a: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>
              <a:off x="5610225" y="2320930"/>
              <a:ext cx="1994457" cy="276999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eaLnBrk="0"/>
              <a:r>
                <a:rPr lang="en-US" altLang="ko-KR" sz="1200" b="0" cap="none" dirty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03 | </a:t>
              </a:r>
              <a:r>
                <a:rPr lang="en-US" altLang="ko-KR" sz="1200" dirty="0" err="1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시스템</a:t>
              </a:r>
              <a:r>
                <a:rPr lang="en-US" altLang="ko-KR" sz="1200" dirty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dirty="0" err="1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수행</a:t>
              </a:r>
              <a:r>
                <a:rPr lang="en-US" altLang="ko-KR" sz="1200" dirty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dirty="0" err="1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시나리오</a:t>
              </a:r>
              <a:endParaRPr lang="ko-KR" altLang="en-US" sz="1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텍스트 상자 17"/>
            <p:cNvSpPr txBox="1">
              <a:spLocks/>
            </p:cNvSpPr>
            <p:nvPr/>
          </p:nvSpPr>
          <p:spPr>
            <a:xfrm>
              <a:off x="5610225" y="2697170"/>
              <a:ext cx="2103461" cy="276999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cap="none" dirty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04 | 개발 환경 및 개발 방법</a:t>
              </a:r>
              <a:endParaRPr lang="ko-KR" altLang="en-US" sz="1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텍스트 상자 18"/>
            <p:cNvSpPr txBox="1">
              <a:spLocks/>
            </p:cNvSpPr>
            <p:nvPr/>
          </p:nvSpPr>
          <p:spPr>
            <a:xfrm>
              <a:off x="5610225" y="3449650"/>
              <a:ext cx="1170513" cy="276999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cap="none" dirty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06 | 업무 분담</a:t>
              </a:r>
              <a:endParaRPr lang="ko-KR" altLang="en-US" sz="1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텍스트 상자 19"/>
            <p:cNvSpPr txBox="1">
              <a:spLocks/>
            </p:cNvSpPr>
            <p:nvPr/>
          </p:nvSpPr>
          <p:spPr>
            <a:xfrm>
              <a:off x="5610225" y="3825890"/>
              <a:ext cx="1847622" cy="307777"/>
            </a:xfrm>
            <a:prstGeom prst="rect">
              <a:avLst/>
            </a:prstGeom>
            <a:noFill/>
          </p:spPr>
          <p:txBody>
            <a:bodyPr vert="horz" wrap="none" lIns="121920" tIns="60960" rIns="121920" bIns="60960" anchor="t">
              <a:spAutoFit/>
            </a:bodyPr>
            <a:lstStyle/>
            <a:p>
              <a:pPr marL="0" indent="0" algn="l" defTabSz="1219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cap="none" dirty="0">
                  <a:ln w="9525" cap="flat" cmpd="sng">
                    <a:solidFill>
                      <a:schemeClr val="bg1">
                        <a:alpha val="48627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07 | 종합설계 수행일정</a:t>
              </a:r>
              <a:endParaRPr lang="ko-KR" altLang="en-US" sz="1200" b="0" cap="none" dirty="0">
                <a:ln w="9525" cap="flat" cmpd="sng">
                  <a:solidFill>
                    <a:schemeClr val="bg1">
                      <a:alpha val="48627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0"/>
            <p:cNvSpPr txBox="1">
              <a:spLocks/>
            </p:cNvSpPr>
            <p:nvPr/>
          </p:nvSpPr>
          <p:spPr>
            <a:xfrm>
              <a:off x="5610225" y="4232910"/>
              <a:ext cx="2056012" cy="307777"/>
            </a:xfrm>
            <a:prstGeom prst="rect">
              <a:avLst/>
            </a:prstGeom>
            <a:noFill/>
          </p:spPr>
          <p:txBody>
            <a:bodyPr vert="horz" wrap="none" lIns="121920" tIns="60960" rIns="121920" bIns="60960" anchor="t">
              <a:spAutoFit/>
            </a:bodyPr>
            <a:lstStyle/>
            <a:p>
              <a:pPr marL="0" indent="0" algn="l" defTabSz="12192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dirty="0">
                  <a:ln w="9525" cap="flat" cmpd="sng">
                    <a:solidFill>
                      <a:schemeClr val="bg1">
                        <a:alpha val="48627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08</a:t>
              </a:r>
              <a:r>
                <a:rPr lang="en-US" altLang="ko-KR" sz="1200" b="0" cap="none" dirty="0">
                  <a:ln w="9525" cap="flat" cmpd="sng">
                    <a:solidFill>
                      <a:schemeClr val="bg1">
                        <a:alpha val="48627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| 필요기술 및 참고문헌</a:t>
              </a:r>
              <a:endParaRPr lang="ko-KR" altLang="en-US" sz="1200" b="0" cap="none" dirty="0">
                <a:ln w="9525" cap="flat" cmpd="sng">
                  <a:solidFill>
                    <a:schemeClr val="bg1">
                      <a:alpha val="48627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>
              <a:off x="5610225" y="3073410"/>
              <a:ext cx="1116011" cy="276999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cap="none" dirty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05 | </a:t>
              </a:r>
              <a:r>
                <a:rPr lang="ko-KR" altLang="en-US" sz="1200" b="0" cap="none" dirty="0">
                  <a:ln w="9525" cap="flat" cmpd="sng">
                    <a:solidFill>
                      <a:schemeClr val="bg1">
                        <a:alpha val="49803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개발현황</a:t>
              </a:r>
            </a:p>
          </p:txBody>
        </p:sp>
      </p:grpSp>
      <p:cxnSp>
        <p:nvCxnSpPr>
          <p:cNvPr id="22" name="도형 21"/>
          <p:cNvCxnSpPr/>
          <p:nvPr/>
        </p:nvCxnSpPr>
        <p:spPr>
          <a:xfrm>
            <a:off x="1223010" y="4803775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8930" y="411480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개발 현황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360" y="907415"/>
            <a:ext cx="360045" cy="0"/>
          </a:xfrm>
          <a:prstGeom prst="line">
            <a:avLst/>
          </a:prstGeom>
          <a:ln w="19050">
            <a:solidFill>
              <a:srgbClr val="73DA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259840" y="1132892"/>
            <a:ext cx="1736373" cy="338554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개발 완료한 기능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20574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259840" y="1467537"/>
            <a:ext cx="4681220" cy="120032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1450" indent="-171450" eaLnBrk="0">
              <a:lnSpc>
                <a:spcPct val="1500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AR</a:t>
            </a:r>
            <a:r>
              <a:rPr lang="ko-KR" altLang="en-US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로 제작한 영화예고편</a:t>
            </a:r>
            <a:endParaRPr lang="en-US" altLang="ko-KR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eaLnBrk="0">
              <a:lnSpc>
                <a:spcPct val="1500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VR</a:t>
            </a:r>
            <a:r>
              <a:rPr lang="ko-KR" altLang="en-US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을 통한 영화관 미리보기</a:t>
            </a:r>
            <a:endParaRPr lang="en-US" altLang="ko-KR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eaLnBrk="0">
              <a:lnSpc>
                <a:spcPct val="1500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ko-KR" altLang="en-US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서버</a:t>
            </a: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, DB</a:t>
            </a:r>
            <a:r>
              <a:rPr lang="ko-KR" altLang="en-US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연동 </a:t>
            </a: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(</a:t>
            </a:r>
            <a:r>
              <a:rPr lang="ko-KR" altLang="en-US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회원가입</a:t>
            </a: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)</a:t>
            </a:r>
          </a:p>
          <a:p>
            <a:pPr marL="171450" indent="-171450" eaLnBrk="0">
              <a:lnSpc>
                <a:spcPct val="1500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ko-KR" altLang="en-US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어플리케이션 </a:t>
            </a: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UI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61720" y="1207187"/>
            <a:ext cx="198120" cy="198120"/>
            <a:chOff x="1061720" y="1367155"/>
            <a:chExt cx="198120" cy="198120"/>
          </a:xfrm>
        </p:grpSpPr>
        <p:sp>
          <p:nvSpPr>
            <p:cNvPr id="9" name="타원 8"/>
            <p:cNvSpPr/>
            <p:nvPr/>
          </p:nvSpPr>
          <p:spPr>
            <a:xfrm>
              <a:off x="1061720" y="1367155"/>
              <a:ext cx="198120" cy="198120"/>
            </a:xfrm>
            <a:prstGeom prst="ellipse">
              <a:avLst/>
            </a:prstGeom>
            <a:noFill/>
            <a:ln w="19050"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rot="13526353">
              <a:off x="1085215" y="1412240"/>
              <a:ext cx="107950" cy="107950"/>
            </a:xfrm>
            <a:prstGeom prst="rtTriangle">
              <a:avLst/>
            </a:prstGeom>
            <a:solidFill>
              <a:srgbClr val="014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415" y="4767580"/>
            <a:ext cx="2134235" cy="274320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A84DA-2788-4BC8-8843-CC092FF7A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0" y="5093017"/>
            <a:ext cx="9145905" cy="10477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388739"/>
            <a:ext cx="1307051" cy="2323648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579761" y="2388739"/>
            <a:ext cx="4058876" cy="2323647"/>
            <a:chOff x="-235595" y="2375106"/>
            <a:chExt cx="4835745" cy="276839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929" y="2375106"/>
              <a:ext cx="1557221" cy="276839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67" y="2375106"/>
              <a:ext cx="1557221" cy="2768393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5595" y="2375106"/>
              <a:ext cx="1557221" cy="2768393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074308"/>
            <a:ext cx="5364088" cy="12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46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8930" y="411480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개발 현황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360" y="907415"/>
            <a:ext cx="360045" cy="0"/>
          </a:xfrm>
          <a:prstGeom prst="line">
            <a:avLst/>
          </a:prstGeom>
          <a:ln w="19050">
            <a:solidFill>
              <a:srgbClr val="73DA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259840" y="1132892"/>
            <a:ext cx="1268296" cy="338554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개발할 기능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20574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259840" y="1467537"/>
            <a:ext cx="4681220" cy="120032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1450" indent="-171450" eaLnBrk="0">
              <a:lnSpc>
                <a:spcPct val="1500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ko-KR" altLang="en-US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구글 </a:t>
            </a: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API</a:t>
            </a:r>
            <a:r>
              <a:rPr lang="ko-KR" altLang="en-US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를 통한 증강현실에서 영화관 찾기</a:t>
            </a:r>
            <a:endParaRPr lang="en-US" altLang="ko-KR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eaLnBrk="0">
              <a:lnSpc>
                <a:spcPct val="1500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ko-KR" altLang="en-US" sz="1200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비콘을</a:t>
            </a:r>
            <a:r>
              <a:rPr lang="ko-KR" altLang="en-US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통한 실내 길 찾기</a:t>
            </a:r>
            <a:endParaRPr lang="en-US" altLang="ko-KR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eaLnBrk="0">
              <a:lnSpc>
                <a:spcPct val="150000"/>
              </a:lnSpc>
              <a:buClr>
                <a:srgbClr val="014A81"/>
              </a:buClr>
              <a:buFont typeface="맑은 고딕 Semilight"/>
              <a:buChar char="-"/>
            </a:pPr>
            <a:endParaRPr lang="en-US" altLang="ko-KR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eaLnBrk="0">
              <a:lnSpc>
                <a:spcPct val="150000"/>
              </a:lnSpc>
              <a:buClr>
                <a:srgbClr val="014A81"/>
              </a:buClr>
              <a:buFont typeface="맑은 고딕 Semilight"/>
              <a:buChar char="-"/>
            </a:pPr>
            <a:endParaRPr lang="ko-KR" altLang="en-US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61720" y="1207187"/>
            <a:ext cx="198120" cy="198120"/>
            <a:chOff x="1061720" y="1367155"/>
            <a:chExt cx="198120" cy="198120"/>
          </a:xfrm>
        </p:grpSpPr>
        <p:sp>
          <p:nvSpPr>
            <p:cNvPr id="9" name="타원 8"/>
            <p:cNvSpPr/>
            <p:nvPr/>
          </p:nvSpPr>
          <p:spPr>
            <a:xfrm>
              <a:off x="1061720" y="1367155"/>
              <a:ext cx="198120" cy="198120"/>
            </a:xfrm>
            <a:prstGeom prst="ellipse">
              <a:avLst/>
            </a:prstGeom>
            <a:noFill/>
            <a:ln w="19050"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rot="13526353">
              <a:off x="1085215" y="1412240"/>
              <a:ext cx="107950" cy="107950"/>
            </a:xfrm>
            <a:prstGeom prst="rtTriangle">
              <a:avLst/>
            </a:prstGeom>
            <a:solidFill>
              <a:srgbClr val="014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415" y="4767580"/>
            <a:ext cx="2134235" cy="274320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A84DA-2788-4BC8-8843-CC092FF7A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0" y="5093017"/>
            <a:ext cx="9145905" cy="10477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264882" y="3181184"/>
            <a:ext cx="2146742" cy="338554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개발에서 제외할 기능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066762" y="3277704"/>
            <a:ext cx="198120" cy="198120"/>
            <a:chOff x="1061720" y="3281045"/>
            <a:chExt cx="198120" cy="198120"/>
          </a:xfrm>
        </p:grpSpPr>
        <p:sp>
          <p:nvSpPr>
            <p:cNvPr id="24" name="타원 23"/>
            <p:cNvSpPr/>
            <p:nvPr/>
          </p:nvSpPr>
          <p:spPr>
            <a:xfrm>
              <a:off x="1061720" y="3281045"/>
              <a:ext cx="198120" cy="198120"/>
            </a:xfrm>
            <a:prstGeom prst="ellipse">
              <a:avLst/>
            </a:prstGeom>
            <a:noFill/>
            <a:ln w="19050"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각 삼각형 24"/>
            <p:cNvSpPr/>
            <p:nvPr/>
          </p:nvSpPr>
          <p:spPr>
            <a:xfrm rot="13526353">
              <a:off x="1085215" y="3326130"/>
              <a:ext cx="107950" cy="107950"/>
            </a:xfrm>
            <a:prstGeom prst="rtTriangle">
              <a:avLst/>
            </a:prstGeom>
            <a:solidFill>
              <a:srgbClr val="014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직사각형 25"/>
          <p:cNvSpPr>
            <a:spLocks/>
          </p:cNvSpPr>
          <p:nvPr/>
        </p:nvSpPr>
        <p:spPr>
          <a:xfrm>
            <a:off x="1264882" y="3547990"/>
            <a:ext cx="4681220" cy="64633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1450" indent="-171450" eaLnBrk="0">
              <a:lnSpc>
                <a:spcPct val="1500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ko-KR" altLang="en-US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증강현실을 이용한 실내 길 찾기</a:t>
            </a:r>
            <a:endParaRPr lang="en-US" altLang="ko-KR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eaLnBrk="0">
              <a:lnSpc>
                <a:spcPct val="150000"/>
              </a:lnSpc>
              <a:buClr>
                <a:srgbClr val="014A81"/>
              </a:buClr>
            </a:pPr>
            <a:endParaRPr lang="ko-KR" altLang="en-US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99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8930" y="411480"/>
            <a:ext cx="1688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개발 현황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(2)</a:t>
            </a:r>
            <a:endParaRPr kumimoji="0" lang="ko-KR" altLang="en-US" sz="2000" b="0" i="0" u="none" strike="noStrike" kern="1200" cap="none" spc="0" normalizeH="0" baseline="0" noProof="0" dirty="0">
              <a:ln>
                <a:solidFill>
                  <a:srgbClr val="014A81">
                    <a:alpha val="40000"/>
                  </a:srgbClr>
                </a:solidFill>
              </a:ln>
              <a:solidFill>
                <a:srgbClr val="014A8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360" y="907415"/>
            <a:ext cx="360045" cy="0"/>
          </a:xfrm>
          <a:prstGeom prst="line">
            <a:avLst/>
          </a:prstGeom>
          <a:ln w="19050">
            <a:solidFill>
              <a:srgbClr val="73DA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259840" y="1132098"/>
            <a:ext cx="2167581" cy="338554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졸업작품 </a:t>
            </a:r>
            <a:r>
              <a:rPr lang="en-US" altLang="ko-KR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GitHub </a:t>
            </a:r>
            <a:r>
              <a:rPr lang="ko-KR" altLang="en-US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주소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20574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259840" y="1466743"/>
            <a:ext cx="4681220" cy="33361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1450" indent="-171450" eaLnBrk="0">
              <a:lnSpc>
                <a:spcPct val="1500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https://github.com/yujinSon/hello-AR.git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61720" y="1206393"/>
            <a:ext cx="198120" cy="198120"/>
            <a:chOff x="1061720" y="1367155"/>
            <a:chExt cx="198120" cy="198120"/>
          </a:xfrm>
        </p:grpSpPr>
        <p:sp>
          <p:nvSpPr>
            <p:cNvPr id="9" name="타원 8"/>
            <p:cNvSpPr/>
            <p:nvPr/>
          </p:nvSpPr>
          <p:spPr>
            <a:xfrm>
              <a:off x="1061720" y="1367155"/>
              <a:ext cx="198120" cy="198120"/>
            </a:xfrm>
            <a:prstGeom prst="ellipse">
              <a:avLst/>
            </a:prstGeom>
            <a:noFill/>
            <a:ln w="19050"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rot="13526353">
              <a:off x="1085215" y="1412240"/>
              <a:ext cx="107950" cy="107950"/>
            </a:xfrm>
            <a:prstGeom prst="rtTriangle">
              <a:avLst/>
            </a:prstGeom>
            <a:solidFill>
              <a:srgbClr val="014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직사각형 17"/>
          <p:cNvSpPr>
            <a:spLocks/>
          </p:cNvSpPr>
          <p:nvPr/>
        </p:nvSpPr>
        <p:spPr>
          <a:xfrm>
            <a:off x="1259840" y="2094999"/>
            <a:ext cx="1747594" cy="338554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팀원별</a:t>
            </a:r>
            <a:r>
              <a:rPr lang="ko-KR" altLang="en-US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</a:t>
            </a:r>
            <a:r>
              <a:rPr lang="en-US" altLang="ko-KR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GitHub ID</a:t>
            </a:r>
            <a:endParaRPr lang="ko-KR" altLang="en-US" sz="1600" b="1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61720" y="2191519"/>
            <a:ext cx="198120" cy="198120"/>
            <a:chOff x="1061720" y="3281045"/>
            <a:chExt cx="198120" cy="198120"/>
          </a:xfrm>
        </p:grpSpPr>
        <p:sp>
          <p:nvSpPr>
            <p:cNvPr id="41" name="타원 40"/>
            <p:cNvSpPr/>
            <p:nvPr/>
          </p:nvSpPr>
          <p:spPr>
            <a:xfrm>
              <a:off x="1061720" y="3281045"/>
              <a:ext cx="198120" cy="198120"/>
            </a:xfrm>
            <a:prstGeom prst="ellipse">
              <a:avLst/>
            </a:prstGeom>
            <a:noFill/>
            <a:ln w="19050"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직각 삼각형 41"/>
            <p:cNvSpPr/>
            <p:nvPr/>
          </p:nvSpPr>
          <p:spPr>
            <a:xfrm rot="13526353">
              <a:off x="1085215" y="3326130"/>
              <a:ext cx="107950" cy="107950"/>
            </a:xfrm>
            <a:prstGeom prst="rtTriangle">
              <a:avLst/>
            </a:prstGeom>
            <a:solidFill>
              <a:srgbClr val="014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415" y="4767580"/>
            <a:ext cx="2134235" cy="274320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A84DA-2788-4BC8-8843-CC092FF7A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1259840" y="2461805"/>
            <a:ext cx="4681220" cy="137941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1450" indent="-171450" eaLnBrk="0">
              <a:lnSpc>
                <a:spcPts val="17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팀장</a:t>
            </a: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: </a:t>
            </a:r>
            <a:r>
              <a:rPr lang="en-US" altLang="ko-KR" sz="1200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정수민</a:t>
            </a:r>
            <a:endParaRPr lang="ko-KR" altLang="en-US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628650" indent="-171450" eaLnBrk="0">
              <a:lnSpc>
                <a:spcPts val="17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ID : </a:t>
            </a:r>
            <a:r>
              <a:rPr lang="en-US" altLang="ko-KR" sz="1200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doslxk</a:t>
            </a:r>
            <a:endParaRPr lang="ko-KR" altLang="en-US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eaLnBrk="0">
              <a:lnSpc>
                <a:spcPts val="17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팀원</a:t>
            </a: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: </a:t>
            </a:r>
            <a:r>
              <a:rPr lang="en-US" altLang="ko-KR" sz="1200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손유진</a:t>
            </a:r>
            <a:endParaRPr lang="ko-KR" altLang="en-US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628650" indent="-171450" eaLnBrk="0">
              <a:lnSpc>
                <a:spcPts val="17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ID : </a:t>
            </a:r>
            <a:r>
              <a:rPr lang="en-US" altLang="ko-KR" sz="1200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yujinSon</a:t>
            </a:r>
            <a:endParaRPr lang="ko-KR" altLang="en-US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171450" indent="-171450" eaLnBrk="0">
              <a:lnSpc>
                <a:spcPts val="17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팀원</a:t>
            </a: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 : </a:t>
            </a:r>
            <a:r>
              <a:rPr lang="en-US" altLang="ko-KR" sz="1200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조은영</a:t>
            </a:r>
            <a:endParaRPr lang="ko-KR" altLang="en-US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628650" indent="-171450" eaLnBrk="0">
              <a:lnSpc>
                <a:spcPts val="1700"/>
              </a:lnSpc>
              <a:buClr>
                <a:srgbClr val="014A81"/>
              </a:buClr>
              <a:buFont typeface="맑은 고딕 Semilight"/>
              <a:buChar char="-"/>
            </a:pPr>
            <a:r>
              <a:rPr lang="en-US" altLang="ko-KR" sz="1200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ID : </a:t>
            </a:r>
            <a:r>
              <a:rPr lang="en-US" altLang="ko-KR" sz="1200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eoeoo</a:t>
            </a:r>
            <a:endParaRPr lang="ko-KR" altLang="en-US" sz="1200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0" y="5093017"/>
            <a:ext cx="9145905" cy="10477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88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-1270" y="-1270"/>
            <a:ext cx="9145905" cy="5145405"/>
          </a:xfrm>
          <a:prstGeom prst="rect">
            <a:avLst/>
          </a:prstGeom>
          <a:solidFill>
            <a:srgbClr val="014A81">
              <a:alpha val="6790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marL="0" indent="0" algn="ctr" defTabSz="1219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23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1223010" y="2006356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1223010" y="3363838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13"/>
          <p:cNvSpPr txBox="1">
            <a:spLocks/>
          </p:cNvSpPr>
          <p:nvPr/>
        </p:nvSpPr>
        <p:spPr>
          <a:xfrm>
            <a:off x="3167609" y="2393027"/>
            <a:ext cx="2808782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06 | </a:t>
            </a:r>
            <a:r>
              <a:rPr lang="ko-KR" altLang="en-US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업무 분담</a:t>
            </a:r>
          </a:p>
        </p:txBody>
      </p:sp>
    </p:spTree>
    <p:extLst>
      <p:ext uri="{BB962C8B-B14F-4D97-AF65-F5344CB8AC3E}">
        <p14:creationId xmlns:p14="http://schemas.microsoft.com/office/powerpoint/2010/main" val="87814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8930" y="411480"/>
            <a:ext cx="130048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업무 분담</a:t>
            </a:r>
            <a:endParaRPr kumimoji="0" lang="ko-KR" altLang="en-US" sz="2000" b="0" i="0" u="none" strike="noStrike" kern="1200" cap="none" spc="0" normalizeH="0" baseline="0" noProof="0" dirty="0">
              <a:ln>
                <a:solidFill>
                  <a:srgbClr val="014A81">
                    <a:alpha val="40000"/>
                  </a:srgbClr>
                </a:solidFill>
              </a:ln>
              <a:solidFill>
                <a:srgbClr val="014A8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360" y="907415"/>
            <a:ext cx="360045" cy="0"/>
          </a:xfrm>
          <a:prstGeom prst="line">
            <a:avLst/>
          </a:prstGeom>
          <a:ln w="19050">
            <a:solidFill>
              <a:srgbClr val="73DA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0"/>
            <a:ext cx="9144000" cy="20574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040630"/>
            <a:ext cx="9144000" cy="10287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415" y="4767580"/>
            <a:ext cx="2134235" cy="274320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A84DA-2788-4BC8-8843-CC092FF7A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77777"/>
              </p:ext>
            </p:extLst>
          </p:nvPr>
        </p:nvGraphicFramePr>
        <p:xfrm>
          <a:off x="1508760" y="1059815"/>
          <a:ext cx="6126480" cy="368427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2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rgbClr val="FFFFFF"/>
                          </a:solidFill>
                          <a:latin typeface="맑은 고딕 Semilight" charset="0"/>
                          <a:ea typeface="맑은 고딕 Semilight" charset="0"/>
                        </a:rPr>
                        <a:t>손유진</a:t>
                      </a:r>
                      <a:endParaRPr lang="ko-KR" altLang="en-US" sz="1100" b="1" kern="1200" dirty="0">
                        <a:solidFill>
                          <a:srgbClr val="FFFFFF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rgbClr val="FFFFFF"/>
                          </a:solidFill>
                          <a:latin typeface="맑은 고딕 Semilight" charset="0"/>
                          <a:ea typeface="맑은 고딕 Semilight" charset="0"/>
                        </a:rPr>
                        <a:t>정수민</a:t>
                      </a:r>
                      <a:endParaRPr lang="ko-KR" altLang="en-US" sz="1100" b="1" kern="1200" dirty="0">
                        <a:solidFill>
                          <a:srgbClr val="FFFFFF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dirty="0">
                          <a:solidFill>
                            <a:srgbClr val="FFFFFF"/>
                          </a:solidFill>
                          <a:latin typeface="맑은 고딕 Semilight" charset="0"/>
                          <a:ea typeface="맑은 고딕 Semilight" charset="0"/>
                        </a:rPr>
                        <a:t>조은영</a:t>
                      </a:r>
                      <a:endParaRPr lang="ko-KR" altLang="en-US" sz="1100" b="1" kern="1200" dirty="0">
                        <a:solidFill>
                          <a:srgbClr val="FFFFFF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820">
                <a:tc>
                  <a:txBody>
                    <a:bodyPr/>
                    <a:lstStyle/>
                    <a:p>
                      <a:pPr marL="0" indent="0" algn="ctr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FFFFFF"/>
                          </a:solidFill>
                          <a:latin typeface="맑은 고딕 Semilight" charset="0"/>
                          <a:ea typeface="맑은 고딕 Semilight" charset="0"/>
                        </a:rPr>
                        <a:t>자료수집</a:t>
                      </a:r>
                      <a:endParaRPr lang="ko-KR" altLang="en-US" sz="1100" b="0" kern="1200" dirty="0">
                        <a:solidFill>
                          <a:srgbClr val="FFFFFF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서버 및 데이터 베이스 구축을 위한 자료 수집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PHP,Apache2, MySQL 사용법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 Android Studio 사용법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영상처리를 위한 자료구조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카메라, 방향센서, GPS의 환경설정 및 사용법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Unity 사용법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Beacon 사용법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marL="0" indent="0" algn="ctr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FFFFFF"/>
                          </a:solidFill>
                          <a:latin typeface="맑은 고딕 Semilight" charset="0"/>
                          <a:ea typeface="맑은 고딕 Semilight" charset="0"/>
                        </a:rPr>
                        <a:t>설   계</a:t>
                      </a:r>
                      <a:endParaRPr lang="ko-KR" altLang="en-US" sz="1100" b="0" kern="1200" dirty="0">
                        <a:solidFill>
                          <a:srgbClr val="FFFFFF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데이터베이스 설계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서버 설계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자료 설계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알고리즘 설계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인터페이스 설계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380">
                <a:tc>
                  <a:txBody>
                    <a:bodyPr/>
                    <a:lstStyle/>
                    <a:p>
                      <a:pPr marL="0" indent="0" algn="ctr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FFFFFF"/>
                          </a:solidFill>
                          <a:latin typeface="맑은 고딕 Semilight" charset="0"/>
                          <a:ea typeface="맑은 고딕 Semilight" charset="0"/>
                        </a:rPr>
                        <a:t>구   현</a:t>
                      </a:r>
                      <a:endParaRPr lang="ko-KR" altLang="en-US" sz="1100" b="0" kern="1200" dirty="0">
                        <a:solidFill>
                          <a:srgbClr val="FFFFFF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데이터 베이스 구축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171450" indent="-17145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서버 구축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카메라를 통한 마커 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코드 인식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어플리케이션 제작 및 인터페이스 구현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극장 내 길찾기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가상현실 View 출력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indent="0" algn="ctr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FFFFFF"/>
                          </a:solidFill>
                          <a:latin typeface="맑은 고딕 Semilight" charset="0"/>
                          <a:ea typeface="맑은 고딕 Semilight" charset="0"/>
                        </a:rPr>
                        <a:t>테스트</a:t>
                      </a:r>
                      <a:endParaRPr lang="ko-KR" altLang="en-US" sz="1100" b="0" kern="1200" dirty="0">
                        <a:solidFill>
                          <a:srgbClr val="FFFFFF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APP 작동/제어 테스트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l" defTabSz="958850" eaLnBrk="0" fontAlgn="base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Font typeface="Wingdings"/>
                        <a:buChar char="v"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맑은 고딕 Semilight" charset="0"/>
                          <a:ea typeface="맑은 고딕 Semilight" charset="0"/>
                        </a:rPr>
                        <a:t> 통합테스트 / 유지보수</a:t>
                      </a:r>
                      <a:endParaRPr lang="ko-KR" altLang="en-US" sz="1100" b="0" kern="1200" dirty="0">
                        <a:solidFill>
                          <a:srgbClr val="000000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81280" marR="81280" marT="41910" marB="4191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405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-1270" y="-1270"/>
            <a:ext cx="9145905" cy="5145405"/>
          </a:xfrm>
          <a:prstGeom prst="rect">
            <a:avLst/>
          </a:prstGeom>
          <a:solidFill>
            <a:srgbClr val="014A81">
              <a:alpha val="6790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marL="0" indent="0" algn="ctr" defTabSz="1219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25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1223010" y="2006356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1223010" y="3363838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13"/>
          <p:cNvSpPr txBox="1">
            <a:spLocks/>
          </p:cNvSpPr>
          <p:nvPr/>
        </p:nvSpPr>
        <p:spPr>
          <a:xfrm>
            <a:off x="2346872" y="2393027"/>
            <a:ext cx="4450257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07 | </a:t>
            </a:r>
            <a:r>
              <a:rPr lang="ko-KR" altLang="en-US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종합설계 수행일정</a:t>
            </a:r>
          </a:p>
        </p:txBody>
      </p:sp>
    </p:spTree>
    <p:extLst>
      <p:ext uri="{BB962C8B-B14F-4D97-AF65-F5344CB8AC3E}">
        <p14:creationId xmlns:p14="http://schemas.microsoft.com/office/powerpoint/2010/main" val="559906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8930" y="411480"/>
            <a:ext cx="232600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noProof="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종합설계 수행일정</a:t>
            </a:r>
            <a:endParaRPr kumimoji="0" lang="ko-KR" altLang="en-US" sz="2000" b="0" i="0" u="none" strike="noStrike" kern="1200" cap="none" spc="0" normalizeH="0" baseline="0" noProof="0" dirty="0">
              <a:ln>
                <a:solidFill>
                  <a:srgbClr val="014A81">
                    <a:alpha val="40000"/>
                  </a:srgbClr>
                </a:solidFill>
              </a:ln>
              <a:solidFill>
                <a:srgbClr val="014A8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360" y="907415"/>
            <a:ext cx="360045" cy="0"/>
          </a:xfrm>
          <a:prstGeom prst="line">
            <a:avLst/>
          </a:prstGeom>
          <a:ln w="19050">
            <a:solidFill>
              <a:srgbClr val="73DA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0"/>
            <a:ext cx="9144000" cy="20574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040630"/>
            <a:ext cx="9144000" cy="10287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415" y="4767580"/>
            <a:ext cx="2134235" cy="274320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A84DA-2788-4BC8-8843-CC092FF7A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727835" y="1371600"/>
          <a:ext cx="5690235" cy="296100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4490">
                <a:tc rowSpan="25"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추진일정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추진사항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12월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1월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2월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3월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4월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5월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6월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7-9월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사전조사 및 제안서 발표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자료수집 및 스터디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설계 발표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시스템 구현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프로토타입 완성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통합 테스트 및 보안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최종 보고서 발표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논문 작성</a:t>
                      </a:r>
                      <a:endParaRPr lang="ko-KR" altLang="en-US" sz="8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0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0" fontAlgn="base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13970" marR="13970" marT="13970" marB="139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885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-1270" y="-1270"/>
            <a:ext cx="9145905" cy="5145405"/>
          </a:xfrm>
          <a:prstGeom prst="rect">
            <a:avLst/>
          </a:prstGeom>
          <a:solidFill>
            <a:srgbClr val="014A81">
              <a:alpha val="6790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marL="0" indent="0" algn="ctr" defTabSz="1219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27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1223010" y="2006356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1223010" y="3363838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13"/>
          <p:cNvSpPr txBox="1">
            <a:spLocks/>
          </p:cNvSpPr>
          <p:nvPr/>
        </p:nvSpPr>
        <p:spPr>
          <a:xfrm>
            <a:off x="1997417" y="2393027"/>
            <a:ext cx="5149167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08 | </a:t>
            </a:r>
            <a:r>
              <a:rPr lang="ko-KR" altLang="en-US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필요기술 및 참고 문헌</a:t>
            </a:r>
          </a:p>
        </p:txBody>
      </p:sp>
    </p:spTree>
    <p:extLst>
      <p:ext uri="{BB962C8B-B14F-4D97-AF65-F5344CB8AC3E}">
        <p14:creationId xmlns:p14="http://schemas.microsoft.com/office/powerpoint/2010/main" val="138956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90875" y="957580"/>
            <a:ext cx="27622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 문헌</a:t>
            </a:r>
            <a:endParaRPr lang="ko-KR" altLang="en-US" sz="2000" dirty="0">
              <a:ln>
                <a:solidFill>
                  <a:srgbClr val="014A81">
                    <a:alpha val="40000"/>
                  </a:srgbClr>
                </a:solidFill>
              </a:ln>
              <a:solidFill>
                <a:srgbClr val="014A8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392295" y="1452880"/>
            <a:ext cx="360045" cy="0"/>
          </a:xfrm>
          <a:prstGeom prst="line">
            <a:avLst/>
          </a:prstGeom>
          <a:ln w="19050">
            <a:solidFill>
              <a:srgbClr val="73DA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0"/>
            <a:ext cx="9144000" cy="20574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0" y="5040630"/>
            <a:ext cx="9144000" cy="10287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25015" y="1821180"/>
            <a:ext cx="5094605" cy="246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증강현실의 기술원리 및 프레임 워크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014220" y="2286635"/>
            <a:ext cx="5094605" cy="246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모바일  </a:t>
            </a:r>
            <a:r>
              <a:rPr lang="en-US" altLang="ko-KR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AR </a:t>
            </a:r>
            <a:r>
              <a:rPr lang="ko-KR" altLang="en-US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 및 산업동향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415" y="4767580"/>
            <a:ext cx="2134235" cy="274320"/>
          </a:xfrm>
        </p:spPr>
        <p:txBody>
          <a:bodyPr/>
          <a:lstStyle/>
          <a:p>
            <a:fld id="{50CA84DA-2788-4BC8-8843-CC092FF7AAB7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25015" y="2748280"/>
            <a:ext cx="5094605" cy="246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절대강좌</a:t>
            </a:r>
            <a:r>
              <a:rPr lang="en-US" altLang="ko-KR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 </a:t>
            </a:r>
            <a:r>
              <a:rPr lang="ko-KR" altLang="en-US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유니티</a:t>
            </a:r>
            <a:r>
              <a:rPr lang="en-US" altLang="ko-KR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 (</a:t>
            </a:r>
            <a:r>
              <a:rPr lang="ko-KR" altLang="en-US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이재현 저</a:t>
            </a:r>
            <a:r>
              <a:rPr lang="en-US" altLang="ko-KR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000" dirty="0" err="1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위키북스</a:t>
            </a:r>
            <a:r>
              <a:rPr lang="ko-KR" altLang="en-US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출판</a:t>
            </a:r>
            <a:r>
              <a:rPr lang="en-US" altLang="ko-KR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000" dirty="0">
              <a:ln>
                <a:solidFill>
                  <a:srgbClr val="014A81">
                    <a:alpha val="40000"/>
                  </a:srgbClr>
                </a:solidFill>
              </a:ln>
              <a:solidFill>
                <a:srgbClr val="014A8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14220" y="3209925"/>
            <a:ext cx="5094605" cy="246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실전 안드로이드 증강현실 </a:t>
            </a:r>
            <a:r>
              <a:rPr lang="en-US" altLang="ko-KR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000" dirty="0" err="1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라지하브</a:t>
            </a:r>
            <a:r>
              <a:rPr lang="ko-KR" altLang="en-US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수드</a:t>
            </a:r>
            <a:r>
              <a:rPr lang="ko-KR" altLang="en-US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저</a:t>
            </a:r>
            <a:r>
              <a:rPr lang="en-US" altLang="ko-KR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길벗 출판</a:t>
            </a:r>
            <a:r>
              <a:rPr lang="en-US" altLang="ko-KR" sz="1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000" dirty="0">
              <a:ln>
                <a:solidFill>
                  <a:srgbClr val="014A81">
                    <a:alpha val="40000"/>
                  </a:srgbClr>
                </a:solidFill>
              </a:ln>
              <a:solidFill>
                <a:srgbClr val="014A8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28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-1270" y="-1270"/>
            <a:ext cx="9145905" cy="5145405"/>
          </a:xfrm>
          <a:prstGeom prst="rect">
            <a:avLst/>
          </a:prstGeom>
          <a:solidFill>
            <a:srgbClr val="014A81">
              <a:alpha val="6790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marL="0" indent="0" algn="ctr" defTabSz="1219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1223010" y="2006356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1223010" y="3363838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13"/>
          <p:cNvSpPr txBox="1">
            <a:spLocks/>
          </p:cNvSpPr>
          <p:nvPr/>
        </p:nvSpPr>
        <p:spPr>
          <a:xfrm>
            <a:off x="2757240" y="2393027"/>
            <a:ext cx="3773790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01 | </a:t>
            </a:r>
            <a:r>
              <a:rPr lang="en-US" altLang="ko-KR" sz="3200" b="0" cap="none" dirty="0" err="1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종합</a:t>
            </a: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200" b="0" cap="none" dirty="0" err="1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설계</a:t>
            </a: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 개요</a:t>
            </a:r>
            <a:endParaRPr lang="ko-KR" altLang="en-US" sz="3200" b="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0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8833" y="411510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종합설계 개요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544" y="907159"/>
            <a:ext cx="360040" cy="0"/>
          </a:xfrm>
          <a:prstGeom prst="line">
            <a:avLst/>
          </a:prstGeom>
          <a:ln w="19050">
            <a:solidFill>
              <a:srgbClr val="73DA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0"/>
            <a:ext cx="9144000" cy="205755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040622"/>
            <a:ext cx="9144000" cy="102878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99792" y="1542152"/>
            <a:ext cx="5328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개발내용이 많아 보이나 하겠다고 했으니 완성도를 높이 시요</a:t>
            </a:r>
            <a:endParaRPr lang="en-US" altLang="ko-KR" sz="1200" dirty="0">
              <a:ln>
                <a:solidFill>
                  <a:srgbClr val="014A81">
                    <a:alpha val="40000"/>
                  </a:srgbClr>
                </a:solidFill>
              </a:ln>
              <a:solidFill>
                <a:srgbClr val="014A8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구현의 내용을 잘 정리해서 구현할 것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1959" y="1131590"/>
            <a:ext cx="2842909" cy="338554"/>
            <a:chOff x="2843808" y="1275606"/>
            <a:chExt cx="2842909" cy="338554"/>
          </a:xfrm>
        </p:grpSpPr>
        <p:sp>
          <p:nvSpPr>
            <p:cNvPr id="19" name="직사각형 18"/>
            <p:cNvSpPr/>
            <p:nvPr/>
          </p:nvSpPr>
          <p:spPr>
            <a:xfrm>
              <a:off x="3071899" y="1275606"/>
              <a:ext cx="26148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solidFill>
                      <a:srgbClr val="014A81">
                        <a:alpha val="40000"/>
                      </a:srgbClr>
                    </a:solidFill>
                  </a:ln>
                  <a:solidFill>
                    <a:srgbClr val="014A81"/>
                  </a:soli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지난 발표에서의 지적 사항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843808" y="1349774"/>
              <a:ext cx="198000" cy="198000"/>
              <a:chOff x="1136492" y="1565231"/>
              <a:chExt cx="198000" cy="198000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136492" y="1565231"/>
                <a:ext cx="198000" cy="198000"/>
              </a:xfrm>
              <a:prstGeom prst="ellipse">
                <a:avLst/>
              </a:prstGeom>
              <a:noFill/>
              <a:ln w="19050"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3526353">
                <a:off x="1160226" y="1610231"/>
                <a:ext cx="108000" cy="108000"/>
              </a:xfrm>
              <a:prstGeom prst="rtTriangle">
                <a:avLst/>
              </a:prstGeom>
              <a:solidFill>
                <a:srgbClr val="014A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2699792" y="3354546"/>
            <a:ext cx="554461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프로토 타입 데모 발표 때 설명하겠습니다</a:t>
            </a:r>
            <a:endParaRPr lang="en-US" altLang="ko-KR" sz="1200" dirty="0">
              <a:ln>
                <a:solidFill>
                  <a:srgbClr val="014A81">
                    <a:alpha val="40000"/>
                  </a:srgbClr>
                </a:solidFill>
              </a:ln>
              <a:solidFill>
                <a:srgbClr val="014A8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01959" y="2948621"/>
            <a:ext cx="2374833" cy="338554"/>
            <a:chOff x="3150546" y="2948621"/>
            <a:chExt cx="2374833" cy="338554"/>
          </a:xfrm>
        </p:grpSpPr>
        <p:sp>
          <p:nvSpPr>
            <p:cNvPr id="18" name="직사각형 17"/>
            <p:cNvSpPr/>
            <p:nvPr/>
          </p:nvSpPr>
          <p:spPr>
            <a:xfrm>
              <a:off x="3378637" y="2948621"/>
              <a:ext cx="21467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solidFill>
                      <a:srgbClr val="014A81">
                        <a:alpha val="40000"/>
                      </a:srgbClr>
                    </a:solidFill>
                  </a:ln>
                  <a:solidFill>
                    <a:srgbClr val="014A81"/>
                  </a:soli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지적사항에 대한 답변</a:t>
              </a: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150546" y="3017913"/>
              <a:ext cx="198000" cy="198000"/>
              <a:chOff x="1136492" y="1565231"/>
              <a:chExt cx="198000" cy="19800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1136492" y="1565231"/>
                <a:ext cx="198000" cy="198000"/>
              </a:xfrm>
              <a:prstGeom prst="ellipse">
                <a:avLst/>
              </a:prstGeom>
              <a:noFill/>
              <a:ln w="19050"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직각 삼각형 41"/>
              <p:cNvSpPr/>
              <p:nvPr/>
            </p:nvSpPr>
            <p:spPr>
              <a:xfrm rot="13526353">
                <a:off x="1160226" y="1610231"/>
                <a:ext cx="108000" cy="108000"/>
              </a:xfrm>
              <a:prstGeom prst="rtTriangle">
                <a:avLst/>
              </a:prstGeom>
              <a:solidFill>
                <a:srgbClr val="014A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72503" y="4752781"/>
            <a:ext cx="2058035" cy="274320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A84DA-2788-4BC8-8843-CC092FF7A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04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328930" y="411480"/>
            <a:ext cx="1903095" cy="40005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err="1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" charset="0"/>
                <a:ea typeface="맑은 고딕" charset="0"/>
              </a:rPr>
              <a:t>종합설계</a:t>
            </a:r>
            <a:r>
              <a:rPr lang="en-US" altLang="ko-KR" sz="20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" charset="0"/>
                <a:ea typeface="맑은 고딕" charset="0"/>
              </a:rPr>
              <a:t>개요</a:t>
            </a:r>
            <a:r>
              <a:rPr lang="en-US" altLang="ko-KR" sz="20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360" y="907415"/>
            <a:ext cx="360680" cy="635"/>
          </a:xfrm>
          <a:prstGeom prst="line">
            <a:avLst/>
          </a:prstGeom>
          <a:ln w="19050" cap="flat" cmpd="sng">
            <a:solidFill>
              <a:srgbClr val="73D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>
            <a:spLocks/>
          </p:cNvSpPr>
          <p:nvPr/>
        </p:nvSpPr>
        <p:spPr>
          <a:xfrm>
            <a:off x="3792220" y="1080770"/>
            <a:ext cx="1299845" cy="33845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VR 가상현실</a:t>
            </a:r>
            <a:endParaRPr lang="ko-KR" altLang="en-US" sz="1600" b="1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0" y="0"/>
            <a:ext cx="9144635" cy="20637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0" y="5040630"/>
            <a:ext cx="9144635" cy="10350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-9525" y="1491615"/>
            <a:ext cx="9154160" cy="6464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- 컴퓨터 등을 사용한 인공적인 기술로 만들어낸 실제와 유사하지만 실제가 아닌 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어떤 특정한 환경이나 상황 혹은 그 자체. (위키피디아)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- 컴퓨터에서 생성한 3D 가상공간과 사용자간의 상호 작용을 의미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63620" y="1155065"/>
            <a:ext cx="198755" cy="198755"/>
            <a:chOff x="3563620" y="1155065"/>
            <a:chExt cx="198755" cy="198755"/>
          </a:xfrm>
        </p:grpSpPr>
        <p:sp>
          <p:nvSpPr>
            <p:cNvPr id="9" name="타원 8"/>
            <p:cNvSpPr>
              <a:spLocks/>
            </p:cNvSpPr>
            <p:nvPr/>
          </p:nvSpPr>
          <p:spPr>
            <a:xfrm>
              <a:off x="3563620" y="1155065"/>
              <a:ext cx="198755" cy="198755"/>
            </a:xfrm>
            <a:prstGeom prst="ellipse">
              <a:avLst/>
            </a:prstGeom>
            <a:noFill/>
            <a:ln w="19050" cap="flat" cmpd="sng">
              <a:solidFill>
                <a:srgbClr val="014A81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직각 삼각형 9"/>
            <p:cNvSpPr>
              <a:spLocks/>
            </p:cNvSpPr>
            <p:nvPr/>
          </p:nvSpPr>
          <p:spPr>
            <a:xfrm rot="13500000">
              <a:off x="3587750" y="1200150"/>
              <a:ext cx="108585" cy="108585"/>
            </a:xfrm>
            <a:prstGeom prst="rtTriangle">
              <a:avLst/>
            </a:prstGeom>
            <a:solidFill>
              <a:srgbClr val="014A8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8" name="직사각형 17"/>
          <p:cNvSpPr>
            <a:spLocks/>
          </p:cNvSpPr>
          <p:nvPr/>
        </p:nvSpPr>
        <p:spPr>
          <a:xfrm>
            <a:off x="3792220" y="2206625"/>
            <a:ext cx="1304925" cy="33845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AR 증강현실</a:t>
            </a:r>
            <a:endParaRPr lang="ko-KR" altLang="en-US" sz="1600" b="1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0" y="2574925"/>
            <a:ext cx="9144635" cy="101600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- 가상현실의 한 분야로 실제 환경에 가상 사물을 합성하여 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원래의 환경에 존재하는 사물처럼 보이도록 하는 컴퓨터 그래픽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- 실 세계 위에 부가된 가상의 대상과 상호 작용 수행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- 컴퓨터로 생성된 가상의 데이터와 실 세계의 결합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- 실제 환경에 가상 사물을 합성하여 원래의 환경에 존재하는 사물처럼 보이도록 하는 기술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563620" y="2275840"/>
            <a:ext cx="198755" cy="198755"/>
            <a:chOff x="3563620" y="2275840"/>
            <a:chExt cx="198755" cy="198755"/>
          </a:xfrm>
        </p:grpSpPr>
        <p:sp>
          <p:nvSpPr>
            <p:cNvPr id="41" name="타원 40"/>
            <p:cNvSpPr>
              <a:spLocks/>
            </p:cNvSpPr>
            <p:nvPr/>
          </p:nvSpPr>
          <p:spPr>
            <a:xfrm>
              <a:off x="3563620" y="2275840"/>
              <a:ext cx="198755" cy="198755"/>
            </a:xfrm>
            <a:prstGeom prst="ellipse">
              <a:avLst/>
            </a:prstGeom>
            <a:noFill/>
            <a:ln w="19050" cap="flat" cmpd="sng">
              <a:solidFill>
                <a:srgbClr val="014A81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직각 삼각형 41"/>
            <p:cNvSpPr>
              <a:spLocks/>
            </p:cNvSpPr>
            <p:nvPr/>
          </p:nvSpPr>
          <p:spPr>
            <a:xfrm rot="13500000">
              <a:off x="3587750" y="2320925"/>
              <a:ext cx="108585" cy="108585"/>
            </a:xfrm>
            <a:prstGeom prst="rtTriangle">
              <a:avLst/>
            </a:prstGeom>
            <a:solidFill>
              <a:srgbClr val="014A8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5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50" y="3657600"/>
            <a:ext cx="1956435" cy="1305560"/>
          </a:xfrm>
          <a:prstGeom prst="rect">
            <a:avLst/>
          </a:prstGeom>
          <a:noFill/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38550"/>
            <a:ext cx="1829435" cy="1362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462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8930" y="411480"/>
            <a:ext cx="181356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>
                  <a:solidFill>
                    <a:srgbClr val="014A81">
                      <a:alpha val="40000"/>
                    </a:srgbClr>
                  </a:solidFill>
                </a:ln>
                <a:solidFill>
                  <a:srgbClr val="014A8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종합설계 개요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360" y="907415"/>
            <a:ext cx="360680" cy="635"/>
          </a:xfrm>
          <a:prstGeom prst="line">
            <a:avLst/>
          </a:prstGeom>
          <a:ln w="19050" cap="flat" cmpd="sng">
            <a:solidFill>
              <a:srgbClr val="73D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>
            <a:spLocks/>
          </p:cNvSpPr>
          <p:nvPr/>
        </p:nvSpPr>
        <p:spPr>
          <a:xfrm>
            <a:off x="3928745" y="1030605"/>
            <a:ext cx="1510665" cy="3390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연구 개발 배경</a:t>
            </a:r>
            <a:endParaRPr lang="ko-KR" altLang="en-US" sz="1600" b="1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20574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0" y="5040630"/>
            <a:ext cx="9144000" cy="102870"/>
          </a:xfrm>
          <a:prstGeom prst="rect">
            <a:avLst/>
          </a:prstGeom>
          <a:solidFill>
            <a:srgbClr val="014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399540" y="1506220"/>
            <a:ext cx="6580505" cy="528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영화에 대한 관심과 흥미를 유발할 매체가 부족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0" indent="0" algn="ctr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영화관 내의 시설에 대한 상세한 설명이 부족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0145" y="1104900"/>
            <a:ext cx="198120" cy="198120"/>
            <a:chOff x="3700145" y="1104900"/>
            <a:chExt cx="198120" cy="198120"/>
          </a:xfrm>
        </p:grpSpPr>
        <p:sp>
          <p:nvSpPr>
            <p:cNvPr id="9" name="타원 8"/>
            <p:cNvSpPr/>
            <p:nvPr/>
          </p:nvSpPr>
          <p:spPr>
            <a:xfrm>
              <a:off x="3700145" y="1104900"/>
              <a:ext cx="198120" cy="198120"/>
            </a:xfrm>
            <a:prstGeom prst="ellipse">
              <a:avLst/>
            </a:prstGeom>
            <a:noFill/>
            <a:ln w="19050"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3526353">
              <a:off x="3724275" y="1149985"/>
              <a:ext cx="107950" cy="107950"/>
            </a:xfrm>
            <a:prstGeom prst="rtTriangle">
              <a:avLst/>
            </a:prstGeom>
            <a:solidFill>
              <a:srgbClr val="014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>
            <a:spLocks/>
          </p:cNvSpPr>
          <p:nvPr/>
        </p:nvSpPr>
        <p:spPr>
          <a:xfrm>
            <a:off x="3928745" y="2337435"/>
            <a:ext cx="1517015" cy="3390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연구 개발 목표</a:t>
            </a:r>
            <a:endParaRPr lang="ko-KR" altLang="en-US" sz="1600" b="1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1399540" y="2794000"/>
            <a:ext cx="6580505" cy="528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증강현실을 이용해 영화와 영화관에 대한 정보를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0" indent="0" algn="ctr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하나로 담은 어플리케이션을 개발하는 것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3928745" y="3500120"/>
            <a:ext cx="1517015" cy="3390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연구 개발 효과</a:t>
            </a:r>
            <a:endParaRPr lang="ko-KR" altLang="en-US" sz="1600" b="1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1399540" y="3946525"/>
            <a:ext cx="6580505" cy="746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1. AR 코드 인식 한번으로 해당 영화에 대한 각종 정보를 얻을 수 있음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0" indent="0" algn="ctr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2. 관람할 영화관을 직접 가보지 않아도 영화관 내부를 알 수 있음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  <a:p>
            <a:pPr marL="0" indent="0" algn="ctr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3. 매표소, 화장실, 비상시 탈출 경로 등을 빠르고 쉽게 알아볼 수 있음</a:t>
            </a:r>
            <a:endParaRPr lang="ko-KR" altLang="en-US" sz="12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 Semilight" charset="0"/>
              <a:ea typeface="맑은 고딕 Semilight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700145" y="2406650"/>
            <a:ext cx="198120" cy="198120"/>
            <a:chOff x="3700145" y="2406650"/>
            <a:chExt cx="198120" cy="198120"/>
          </a:xfrm>
        </p:grpSpPr>
        <p:sp>
          <p:nvSpPr>
            <p:cNvPr id="41" name="타원 40"/>
            <p:cNvSpPr/>
            <p:nvPr/>
          </p:nvSpPr>
          <p:spPr>
            <a:xfrm>
              <a:off x="3700145" y="2406650"/>
              <a:ext cx="198120" cy="198120"/>
            </a:xfrm>
            <a:prstGeom prst="ellipse">
              <a:avLst/>
            </a:prstGeom>
            <a:noFill/>
            <a:ln w="19050"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 rot="13526353">
              <a:off x="3724275" y="2451735"/>
              <a:ext cx="107950" cy="107950"/>
            </a:xfrm>
            <a:prstGeom prst="rtTriangle">
              <a:avLst/>
            </a:prstGeom>
            <a:solidFill>
              <a:srgbClr val="014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700145" y="3570605"/>
            <a:ext cx="198120" cy="198120"/>
            <a:chOff x="3700145" y="3570605"/>
            <a:chExt cx="198120" cy="198120"/>
          </a:xfrm>
        </p:grpSpPr>
        <p:sp>
          <p:nvSpPr>
            <p:cNvPr id="44" name="타원 43"/>
            <p:cNvSpPr/>
            <p:nvPr/>
          </p:nvSpPr>
          <p:spPr>
            <a:xfrm>
              <a:off x="3700145" y="3570605"/>
              <a:ext cx="198120" cy="198120"/>
            </a:xfrm>
            <a:prstGeom prst="ellipse">
              <a:avLst/>
            </a:prstGeom>
            <a:noFill/>
            <a:ln w="19050"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44"/>
            <p:cNvSpPr/>
            <p:nvPr/>
          </p:nvSpPr>
          <p:spPr>
            <a:xfrm rot="13526353">
              <a:off x="3724275" y="3615690"/>
              <a:ext cx="107950" cy="107950"/>
            </a:xfrm>
            <a:prstGeom prst="rtTriangle">
              <a:avLst/>
            </a:prstGeom>
            <a:solidFill>
              <a:srgbClr val="014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415" y="4767580"/>
            <a:ext cx="2134235" cy="274320"/>
          </a:xfrm>
        </p:spPr>
        <p:txBody>
          <a:bodyPr/>
          <a:lstStyle/>
          <a:p>
            <a:fld id="{50CA84DA-2788-4BC8-8843-CC092FF7AAB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90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-1270" y="-1270"/>
            <a:ext cx="9145905" cy="5145405"/>
          </a:xfrm>
          <a:prstGeom prst="rect">
            <a:avLst/>
          </a:prstGeom>
          <a:solidFill>
            <a:srgbClr val="014A81">
              <a:alpha val="6790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marL="0" indent="0" algn="ctr" defTabSz="1219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9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1223010" y="2006356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1223010" y="3363838"/>
            <a:ext cx="6697345" cy="635"/>
          </a:xfrm>
          <a:prstGeom prst="line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13"/>
          <p:cNvSpPr txBox="1">
            <a:spLocks/>
          </p:cNvSpPr>
          <p:nvPr/>
        </p:nvSpPr>
        <p:spPr>
          <a:xfrm>
            <a:off x="2274736" y="2393027"/>
            <a:ext cx="4594528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02 | </a:t>
            </a:r>
            <a:r>
              <a:rPr lang="ko-KR" altLang="en-US" sz="3200" b="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전체 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372644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4" r="50565"/>
          <a:stretch/>
        </p:blipFill>
        <p:spPr>
          <a:xfrm>
            <a:off x="4043791" y="152702"/>
            <a:ext cx="1015310" cy="2053827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328930" y="411480"/>
            <a:ext cx="2394585" cy="39941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" charset="0"/>
                <a:ea typeface="맑은 고딕" charset="0"/>
              </a:rPr>
              <a:t>전체 시스템 구성도</a:t>
            </a:r>
            <a:endParaRPr lang="ko-KR" altLang="en-US" sz="20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360" y="907415"/>
            <a:ext cx="361950" cy="1905"/>
          </a:xfrm>
          <a:prstGeom prst="line">
            <a:avLst/>
          </a:prstGeom>
          <a:ln w="19050" cap="flat" cmpd="sng">
            <a:solidFill>
              <a:srgbClr val="73D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>
            <a:spLocks/>
          </p:cNvSpPr>
          <p:nvPr/>
        </p:nvSpPr>
        <p:spPr>
          <a:xfrm>
            <a:off x="0" y="0"/>
            <a:ext cx="9145905" cy="20764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0" y="5040630"/>
            <a:ext cx="9145905" cy="10477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5505" cy="27559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4691" y="1055370"/>
          <a:ext cx="1799590" cy="3479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07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dirty="0">
                          <a:solidFill>
                            <a:schemeClr val="lt1"/>
                          </a:solidFill>
                          <a:latin typeface="맑은 고딕 Semilight" charset="0"/>
                          <a:ea typeface="맑은 고딕 Semilight" charset="0"/>
                        </a:rPr>
                        <a:t>Smart Phone client</a:t>
                      </a:r>
                      <a:endParaRPr lang="ko-KR" altLang="en-US" sz="1300" b="1" kern="1200" dirty="0">
                        <a:solidFill>
                          <a:schemeClr val="lt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75565" marR="75565" marT="39370" marB="3937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636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실내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위치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 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module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75565" marR="75565" marT="39370" marB="3937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0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환경설정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module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75565" marR="75565" marT="39370" marB="3937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88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AR</a:t>
                      </a:r>
                      <a:b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module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75565" marR="75565" marT="39370" marB="3937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VR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module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75565" marR="75565" marT="39370" marB="3937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39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Data I/O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module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75565" marR="75565" marT="39370" marB="3937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5241290" y="1200785"/>
          <a:ext cx="1799590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54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dirty="0">
                          <a:solidFill>
                            <a:schemeClr val="lt1"/>
                          </a:solidFill>
                          <a:latin typeface="맑은 고딕 Semilight" charset="0"/>
                          <a:ea typeface="맑은 고딕 Semilight" charset="0"/>
                        </a:rPr>
                        <a:t>PHP Web Server</a:t>
                      </a:r>
                      <a:endParaRPr lang="ko-KR" altLang="en-US" sz="1300" b="1" kern="1200" dirty="0">
                        <a:solidFill>
                          <a:schemeClr val="lt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75565" marR="75565" marT="39370" marB="3937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9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비콘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module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75565" marR="75565" marT="39370" marB="3937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7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지도 관리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module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75565" marR="75565" marT="39370" marB="3937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Data I/O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charset="0"/>
                          <a:ea typeface="맑은 고딕 Semilight" charset="0"/>
                        </a:rPr>
                        <a:t>module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charset="0"/>
                        <a:ea typeface="맑은 고딕 Semilight" charset="0"/>
                      </a:endParaRPr>
                    </a:p>
                  </a:txBody>
                  <a:tcPr marL="75565" marR="75565" marT="39370" marB="3937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0670" y="2179955"/>
            <a:ext cx="971550" cy="97155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6" name="도형 25"/>
          <p:cNvSpPr>
            <a:spLocks/>
          </p:cNvSpPr>
          <p:nvPr/>
        </p:nvSpPr>
        <p:spPr>
          <a:xfrm>
            <a:off x="7507605" y="2316480"/>
            <a:ext cx="1210310" cy="10960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DB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>
            <a:endCxn id="26" idx="1"/>
          </p:cNvCxnSpPr>
          <p:nvPr/>
        </p:nvCxnSpPr>
        <p:spPr>
          <a:xfrm>
            <a:off x="7063105" y="1992630"/>
            <a:ext cx="1049655" cy="324485"/>
          </a:xfrm>
          <a:prstGeom prst="straightConnector1">
            <a:avLst/>
          </a:prstGeom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>
            <a:endCxn id="26" idx="2"/>
          </p:cNvCxnSpPr>
          <p:nvPr/>
        </p:nvCxnSpPr>
        <p:spPr>
          <a:xfrm flipV="1">
            <a:off x="3930650" y="2864485"/>
            <a:ext cx="3577590" cy="1328420"/>
          </a:xfrm>
          <a:prstGeom prst="straightConnector1">
            <a:avLst/>
          </a:prstGeom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34"/>
          <p:cNvSpPr txBox="1">
            <a:spLocks/>
          </p:cNvSpPr>
          <p:nvPr/>
        </p:nvSpPr>
        <p:spPr>
          <a:xfrm>
            <a:off x="7740015" y="1875790"/>
            <a:ext cx="762000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MySql</a:t>
            </a:r>
            <a:endParaRPr lang="ko-KR" altLang="en-US" sz="1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30"/>
          <p:cNvCxnSpPr>
            <a:endCxn id="26" idx="2"/>
          </p:cNvCxnSpPr>
          <p:nvPr/>
        </p:nvCxnSpPr>
        <p:spPr>
          <a:xfrm flipV="1">
            <a:off x="3911901" y="2864485"/>
            <a:ext cx="3595704" cy="781368"/>
          </a:xfrm>
          <a:prstGeom prst="straightConnector1">
            <a:avLst/>
          </a:prstGeom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endCxn id="26" idx="3"/>
          </p:cNvCxnSpPr>
          <p:nvPr/>
        </p:nvCxnSpPr>
        <p:spPr>
          <a:xfrm flipV="1">
            <a:off x="7048500" y="3411855"/>
            <a:ext cx="1064260" cy="610870"/>
          </a:xfrm>
          <a:prstGeom prst="straightConnector1">
            <a:avLst/>
          </a:prstGeom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/>
        </p:nvSpPr>
        <p:spPr>
          <a:xfrm rot="17357557">
            <a:off x="6638441" y="3099634"/>
            <a:ext cx="994072" cy="1722884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31" y="3772954"/>
            <a:ext cx="1363515" cy="911164"/>
          </a:xfrm>
          <a:prstGeom prst="rect">
            <a:avLst/>
          </a:prstGeom>
        </p:spPr>
      </p:pic>
      <p:sp>
        <p:nvSpPr>
          <p:cNvPr id="38" name="이등변 삼각형 37"/>
          <p:cNvSpPr/>
          <p:nvPr/>
        </p:nvSpPr>
        <p:spPr>
          <a:xfrm rot="6841621">
            <a:off x="1357113" y="1908922"/>
            <a:ext cx="1062182" cy="1794642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4" r="50565"/>
          <a:stretch/>
        </p:blipFill>
        <p:spPr>
          <a:xfrm>
            <a:off x="434061" y="1245266"/>
            <a:ext cx="1015310" cy="205382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806" y="1490806"/>
            <a:ext cx="874750" cy="1542208"/>
          </a:xfrm>
          <a:prstGeom prst="rect">
            <a:avLst/>
          </a:prstGeom>
          <a:noFill/>
        </p:spPr>
      </p:pic>
      <p:grpSp>
        <p:nvGrpSpPr>
          <p:cNvPr id="3" name="그룹 2"/>
          <p:cNvGrpSpPr/>
          <p:nvPr/>
        </p:nvGrpSpPr>
        <p:grpSpPr>
          <a:xfrm>
            <a:off x="-127873" y="3277647"/>
            <a:ext cx="2325601" cy="992831"/>
            <a:chOff x="-180527" y="3255169"/>
            <a:chExt cx="2378255" cy="1015310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4" r="50565"/>
            <a:stretch/>
          </p:blipFill>
          <p:spPr>
            <a:xfrm rot="16200000">
              <a:off x="500946" y="2573696"/>
              <a:ext cx="1015310" cy="237825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48" y="3299093"/>
              <a:ext cx="1855351" cy="893812"/>
            </a:xfrm>
            <a:prstGeom prst="rect">
              <a:avLst/>
            </a:prstGeom>
            <a:noFill/>
          </p:spPr>
        </p:pic>
      </p:grpSp>
      <p:sp>
        <p:nvSpPr>
          <p:cNvPr id="43" name="이등변 삼각형 42"/>
          <p:cNvSpPr/>
          <p:nvPr/>
        </p:nvSpPr>
        <p:spPr>
          <a:xfrm rot="14306507">
            <a:off x="3332522" y="948125"/>
            <a:ext cx="1062182" cy="1443824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098608" y="317756"/>
            <a:ext cx="905675" cy="1642745"/>
            <a:chOff x="7316186" y="305999"/>
            <a:chExt cx="2368381" cy="3699166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6186" y="305999"/>
              <a:ext cx="2368381" cy="3699166"/>
            </a:xfrm>
            <a:prstGeom prst="rect">
              <a:avLst/>
            </a:prstGeom>
            <a:noFill/>
          </p:spPr>
        </p:pic>
        <p:sp>
          <p:nvSpPr>
            <p:cNvPr id="8" name="직사각형 7"/>
            <p:cNvSpPr/>
            <p:nvPr/>
          </p:nvSpPr>
          <p:spPr>
            <a:xfrm>
              <a:off x="7452321" y="907415"/>
              <a:ext cx="2088232" cy="166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63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328930" y="411480"/>
            <a:ext cx="1814195" cy="40068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" charset="0"/>
                <a:ea typeface="맑은 고딕" charset="0"/>
              </a:rPr>
              <a:t>시스템 구성도</a:t>
            </a:r>
            <a:endParaRPr lang="ko-KR" altLang="en-US" sz="2000" b="0" cap="none" dirty="0">
              <a:ln w="9525" cap="flat" cmpd="sng">
                <a:solidFill>
                  <a:srgbClr val="014A81">
                    <a:alpha val="40000"/>
                  </a:srgbClr>
                </a:solidFill>
                <a:prstDash val="solid"/>
              </a:ln>
              <a:solidFill>
                <a:srgbClr val="014A8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67360" y="907415"/>
            <a:ext cx="360680" cy="635"/>
          </a:xfrm>
          <a:prstGeom prst="line">
            <a:avLst/>
          </a:prstGeom>
          <a:ln w="19050" cap="flat" cmpd="sng">
            <a:solidFill>
              <a:srgbClr val="73DA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>
            <a:spLocks/>
          </p:cNvSpPr>
          <p:nvPr/>
        </p:nvSpPr>
        <p:spPr>
          <a:xfrm>
            <a:off x="0" y="0"/>
            <a:ext cx="9144635" cy="20637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0" y="5040630"/>
            <a:ext cx="9144635" cy="103505"/>
          </a:xfrm>
          <a:prstGeom prst="rect">
            <a:avLst/>
          </a:prstGeom>
          <a:solidFill>
            <a:srgbClr val="014A8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6876415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790789" y="1707654"/>
          <a:ext cx="3334628" cy="2287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466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dirty="0">
                          <a:solidFill>
                            <a:schemeClr val="lt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모바일 단말형</a:t>
                      </a:r>
                      <a:endParaRPr lang="ko-KR" altLang="en-US" sz="1300" b="1" kern="1200" dirty="0">
                        <a:solidFill>
                          <a:schemeClr val="lt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dirty="0">
                          <a:solidFill>
                            <a:schemeClr val="lt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(HandHeld)</a:t>
                      </a:r>
                      <a:endParaRPr lang="ko-KR" altLang="en-US" sz="1300" b="1" kern="1200" dirty="0">
                        <a:solidFill>
                          <a:schemeClr val="lt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dirty="0">
                          <a:solidFill>
                            <a:schemeClr val="lt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소프트 웨어</a:t>
                      </a:r>
                      <a:endParaRPr lang="ko-KR" altLang="en-US" sz="1300" b="1" kern="1200" dirty="0">
                        <a:solidFill>
                          <a:schemeClr val="lt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dirty="0">
                          <a:solidFill>
                            <a:schemeClr val="lt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(Software)</a:t>
                      </a:r>
                      <a:endParaRPr lang="ko-KR" altLang="en-US" sz="1300" b="1" kern="1200" dirty="0">
                        <a:solidFill>
                          <a:schemeClr val="lt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8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디스플레이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방향센서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08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트랙킹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가속도계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08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입력 장치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GPS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088">
                <a:tc row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카메라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오버레이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08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레이아웃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982565" y="1707658"/>
          <a:ext cx="1333851" cy="2287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971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1" kern="1200" dirty="0">
                        <a:solidFill>
                          <a:schemeClr val="lt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dirty="0" err="1">
                          <a:solidFill>
                            <a:schemeClr val="lt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시각적</a:t>
                      </a:r>
                      <a:r>
                        <a:rPr lang="en-US" altLang="ko-KR" sz="1300" b="1" kern="1200" dirty="0">
                          <a:solidFill>
                            <a:schemeClr val="lt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요소</a:t>
                      </a:r>
                      <a:endParaRPr lang="ko-KR" altLang="en-US" sz="1300" b="1" kern="1200" dirty="0">
                        <a:solidFill>
                          <a:schemeClr val="lt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316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dirty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눈</a:t>
                      </a:r>
                      <a:endParaRPr lang="ko-KR" altLang="en-US" sz="13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1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dirty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인식</a:t>
                      </a:r>
                      <a:endParaRPr lang="ko-KR" altLang="en-US" sz="1300" b="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6067" marR="76067" marT="39640" marB="396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도형 29"/>
          <p:cNvCxnSpPr/>
          <p:nvPr/>
        </p:nvCxnSpPr>
        <p:spPr>
          <a:xfrm flipV="1">
            <a:off x="4291330" y="2332990"/>
            <a:ext cx="2534285" cy="101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flipH="1" flipV="1">
            <a:off x="4243705" y="3475355"/>
            <a:ext cx="2581910" cy="101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31"/>
          <p:cNvSpPr txBox="1">
            <a:spLocks/>
          </p:cNvSpPr>
          <p:nvPr/>
        </p:nvSpPr>
        <p:spPr>
          <a:xfrm>
            <a:off x="4572000" y="2067560"/>
            <a:ext cx="216027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환경에 따른 영상물 출력</a:t>
            </a:r>
            <a:endParaRPr lang="ko-KR" altLang="en-US" sz="1200" b="0" cap="none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4704080" y="3209925"/>
            <a:ext cx="189547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사용자는 인식 후 감상</a:t>
            </a:r>
            <a:endParaRPr lang="ko-KR" altLang="en-US" sz="1200" b="0" cap="none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>
            <a:off x="2286000" y="1428750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차별성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2286000" y="1428750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n w="9525" cap="flat" cmpd="sng">
                  <a:solidFill>
                    <a:srgbClr val="014A81">
                      <a:alpha val="40000"/>
                    </a:srgbClr>
                  </a:solidFill>
                  <a:prstDash val="solid"/>
                </a:ln>
                <a:solidFill>
                  <a:srgbClr val="014A81"/>
                </a:solidFill>
                <a:latin typeface="맑은 고딕 Semilight" charset="0"/>
                <a:ea typeface="맑은 고딕 Semilight" charset="0"/>
              </a:rPr>
              <a:t>차별성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0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Pages>30</Pages>
  <Words>856</Words>
  <Characters>0</Characters>
  <Application>Microsoft Office PowerPoint</Application>
  <DocSecurity>0</DocSecurity>
  <PresentationFormat>화면 슬라이드 쇼(16:9)</PresentationFormat>
  <Lines>0</Lines>
  <Paragraphs>246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±¼¸²</vt:lpstr>
      <vt:lpstr>맑은 고딕</vt:lpstr>
      <vt:lpstr>Arial</vt:lpstr>
      <vt:lpstr>Wingdings</vt:lpstr>
      <vt:lpstr>맑은 고딕 Semilight</vt:lpstr>
      <vt:lpstr>Office 테마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Sumin Sam</dc:creator>
  <cp:lastModifiedBy>EO</cp:lastModifiedBy>
  <cp:revision>54</cp:revision>
  <dcterms:modified xsi:type="dcterms:W3CDTF">2017-04-19T07:33:51Z</dcterms:modified>
</cp:coreProperties>
</file>