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Nixie One"/>
      <p:regular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uJbmEfCRgoPMq57HzssBygTX5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Montserrat-regular.fntdata"/><Relationship Id="rId21" Type="http://schemas.openxmlformats.org/officeDocument/2006/relationships/font" Target="fonts/NixieOne-regular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e10944cc60_0_7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e10944cc60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e10944cc60_0_7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3" name="Google Shape;753;ge10944cc60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e10944cc60_0_7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ge10944cc60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10944cc60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10944cc6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e10944cc60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e10944cc60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1" name="Google Shape;7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9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9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9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9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9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9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9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9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9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1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04" name="Google Shape;304;p1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9" name="Google Shape;309;p1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1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1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13" name="Google Shape;313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1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22" name="Google Shape;322;p1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1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1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32" name="Google Shape;332;p1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1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10944cc60_0_375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ge10944cc60_0_375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ge10944cc60_0_375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8" name="Google Shape;348;ge10944cc60_0_375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e10944cc60_0_375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e10944cc60_0_375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e10944cc60_0_375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ge10944cc60_0_375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353" name="Google Shape;353;ge10944cc60_0_37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ge10944cc60_0_37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ge10944cc60_0_375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ge10944cc60_0_375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357" name="Google Shape;357;ge10944cc60_0_37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ge10944cc60_0_37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ge10944cc60_0_37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ge10944cc60_0_37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ge10944cc60_0_37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ge10944cc60_0_37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ge10944cc60_0_37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ge10944cc60_0_37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ge10944cc60_0_375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66" name="Google Shape;366;ge10944cc60_0_37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ge10944cc60_0_37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ge10944cc60_0_37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ge10944cc60_0_37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ge10944cc60_0_375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e10944cc60_0_375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e10944cc60_0_375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e10944cc60_0_375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e10944cc60_0_375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ge10944cc60_0_375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376" name="Google Shape;376;ge10944cc60_0_37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ge10944cc60_0_37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ge10944cc60_0_37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ge10944cc60_0_37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ge10944cc60_0_37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ge10944cc60_0_37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ge10944cc60_0_375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10944cc60_0_414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5" name="Google Shape;385;ge10944cc60_0_414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6" name="Google Shape;386;ge10944cc60_0_41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7" name="Google Shape;387;ge10944cc60_0_41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ge10944cc60_0_414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e10944cc60_0_414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e10944cc60_0_414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e10944cc60_0_414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" name="Google Shape;392;ge10944cc60_0_414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393" name="Google Shape;393;ge10944cc60_0_41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ge10944cc60_0_41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ge10944cc60_0_414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ge10944cc60_0_414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397" name="Google Shape;397;ge10944cc60_0_4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ge10944cc60_0_4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ge10944cc60_0_4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ge10944cc60_0_4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ge10944cc60_0_4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ge10944cc60_0_4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ge10944cc60_0_4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ge10944cc60_0_4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ge10944cc60_0_414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406" name="Google Shape;406;ge10944cc60_0_41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ge10944cc60_0_41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ge10944cc60_0_41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ge10944cc60_0_41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ge10944cc60_0_414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e10944cc60_0_414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e10944cc60_0_414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e10944cc60_0_414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e10944cc60_0_414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ge10944cc60_0_414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416" name="Google Shape;416;ge10944cc60_0_41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ge10944cc60_0_41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ge10944cc60_0_41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ge10944cc60_0_41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ge10944cc60_0_41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ge10944cc60_0_41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ge10944cc60_0_414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10944cc60_0_45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" name="Google Shape;425;ge10944cc60_0_45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" name="Google Shape;426;ge10944cc60_0_45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427" name="Google Shape;427;ge10944cc60_0_45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e10944cc60_0_45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e10944cc60_0_45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e10944cc60_0_45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ge10944cc60_0_45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432" name="Google Shape;432;ge10944cc60_0_45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ge10944cc60_0_45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ge10944cc60_0_45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ge10944cc60_0_45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436" name="Google Shape;436;ge10944cc60_0_45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ge10944cc60_0_45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ge10944cc60_0_45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ge10944cc60_0_45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ge10944cc60_0_45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ge10944cc60_0_45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ge10944cc60_0_45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ge10944cc60_0_45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ge10944cc60_0_45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445" name="Google Shape;445;ge10944cc60_0_45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ge10944cc60_0_45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ge10944cc60_0_45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ge10944cc60_0_45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ge10944cc60_0_45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e10944cc60_0_45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e10944cc60_0_45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e10944cc60_0_45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e10944cc60_0_45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ge10944cc60_0_45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455" name="Google Shape;455;ge10944cc60_0_45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ge10944cc60_0_45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ge10944cc60_0_45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ge10944cc60_0_45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ge10944cc60_0_45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ge10944cc60_0_45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ge10944cc60_0_45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e10944cc60_0_45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63" name="Google Shape;463;ge10944cc60_0_45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10944cc60_0_49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6" name="Google Shape;466;ge10944cc60_0_49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7" name="Google Shape;467;ge10944cc60_0_49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68" name="Google Shape;468;ge10944cc60_0_49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69" name="Google Shape;469;ge10944cc60_0_49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e10944cc60_0_49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e10944cc60_0_49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e10944cc60_0_49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e10944cc60_0_49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e10944cc60_0_49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e10944cc60_0_49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e10944cc60_0_49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ge10944cc60_0_49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478" name="Google Shape;478;ge10944cc60_0_49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ge10944cc60_0_49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ge10944cc60_0_49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e10944cc60_0_49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ge10944cc60_0_49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483" name="Google Shape;483;ge10944cc60_0_49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ge10944cc60_0_49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ge10944cc60_0_49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ge10944cc60_0_49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ge10944cc60_0_49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ge10944cc60_0_49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ge10944cc60_0_49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ge10944cc60_0_495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491" name="Google Shape;491;ge10944cc60_0_49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ge10944cc60_0_49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ge10944cc60_0_49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ge10944cc60_0_49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ge10944cc60_0_49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ge10944cc60_0_49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ge10944cc60_0_49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ge10944cc60_0_49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ge10944cc60_0_49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500" name="Google Shape;500;ge10944cc60_0_49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ge10944cc60_0_49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ge10944cc60_0_49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ge10944cc60_0_49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ge10944cc60_0_49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e10944cc60_0_53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7" name="Google Shape;507;ge10944cc60_0_53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8" name="Google Shape;508;ge10944cc60_0_53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09" name="Google Shape;509;ge10944cc60_0_53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0" name="Google Shape;510;ge10944cc60_0_53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1" name="Google Shape;511;ge10944cc60_0_53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e10944cc60_0_53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e10944cc60_0_53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e10944cc60_0_53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ge10944cc60_0_53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516" name="Google Shape;516;ge10944cc60_0_53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ge10944cc60_0_53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ge10944cc60_0_53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ge10944cc60_0_536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520" name="Google Shape;520;ge10944cc60_0_53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ge10944cc60_0_53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ge10944cc60_0_53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ge10944cc60_0_53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ge10944cc60_0_53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ge10944cc60_0_53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ge10944cc60_0_53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ge10944cc60_0_53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ge10944cc60_0_53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529" name="Google Shape;529;ge10944cc60_0_53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ge10944cc60_0_53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ge10944cc60_0_53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ge10944cc60_0_53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ge10944cc60_0_53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e10944cc60_0_53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e10944cc60_0_53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e10944cc60_0_53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e10944cc60_0_53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ge10944cc60_0_53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539" name="Google Shape;539;ge10944cc60_0_53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ge10944cc60_0_53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ge10944cc60_0_53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ge10944cc60_0_53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ge10944cc60_0_53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ge10944cc60_0_53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ge10944cc60_0_53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e10944cc60_0_53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e10944cc60_0_57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9" name="Google Shape;549;ge10944cc60_0_57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50" name="Google Shape;550;ge10944cc60_0_578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1" name="Google Shape;551;ge10944cc60_0_578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2" name="Google Shape;552;ge10944cc60_0_578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3" name="Google Shape;553;ge10944cc60_0_57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e10944cc60_0_57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e10944cc60_0_57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e10944cc60_0_57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ge10944cc60_0_57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558" name="Google Shape;558;ge10944cc60_0_57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ge10944cc60_0_57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ge10944cc60_0_57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ge10944cc60_0_57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562" name="Google Shape;562;ge10944cc60_0_57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ge10944cc60_0_57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ge10944cc60_0_57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ge10944cc60_0_57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ge10944cc60_0_57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ge10944cc60_0_57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ge10944cc60_0_57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ge10944cc60_0_57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ge10944cc60_0_57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571" name="Google Shape;571;ge10944cc60_0_57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ge10944cc60_0_57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ge10944cc60_0_57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ge10944cc60_0_57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ge10944cc60_0_57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e10944cc60_0_60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8" name="Google Shape;578;ge10944cc60_0_60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9" name="Google Shape;579;ge10944cc60_0_607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80" name="Google Shape;580;ge10944cc60_0_60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e10944cc60_0_60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e10944cc60_0_60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e10944cc60_0_60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ge10944cc60_0_60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585" name="Google Shape;585;ge10944cc60_0_60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ge10944cc60_0_60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ge10944cc60_0_60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ge10944cc60_0_60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589" name="Google Shape;589;ge10944cc60_0_60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ge10944cc60_0_60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ge10944cc60_0_60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ge10944cc60_0_60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ge10944cc60_0_60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ge10944cc60_0_60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ge10944cc60_0_60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ge10944cc60_0_60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ge10944cc60_0_60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598" name="Google Shape;598;ge10944cc60_0_60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ge10944cc60_0_60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ge10944cc60_0_60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ge10944cc60_0_60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ge10944cc60_0_60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e10944cc60_0_60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e10944cc60_0_60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e10944cc60_0_60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e10944cc60_0_60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ge10944cc60_0_60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608" name="Google Shape;608;ge10944cc60_0_60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ge10944cc60_0_60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ge10944cc60_0_60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ge10944cc60_0_60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ge10944cc60_0_60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ge10944cc60_0_60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ge10944cc60_0_60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e10944cc60_0_60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e10944cc60_0_64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8" name="Google Shape;618;ge10944cc60_0_64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9" name="Google Shape;619;ge10944cc60_0_64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620" name="Google Shape;620;ge10944cc60_0_64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e10944cc60_0_64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e10944cc60_0_64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e10944cc60_0_64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ge10944cc60_0_64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625" name="Google Shape;625;ge10944cc60_0_64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ge10944cc60_0_64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Google Shape;627;ge10944cc60_0_64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8" name="Google Shape;628;ge10944cc60_0_64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629" name="Google Shape;629;ge10944cc60_0_64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ge10944cc60_0_64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ge10944cc60_0_64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ge10944cc60_0_64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ge10944cc60_0_64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ge10944cc60_0_64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ge10944cc60_0_64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ge10944cc60_0_64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ge10944cc60_0_64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638" name="Google Shape;638;ge10944cc60_0_64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ge10944cc60_0_64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ge10944cc60_0_64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ge10944cc60_0_64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2" name="Google Shape;642;ge10944cc60_0_64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ge10944cc60_0_64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e10944cc60_0_64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e10944cc60_0_64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e10944cc60_0_64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7" name="Google Shape;647;ge10944cc60_0_64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648" name="Google Shape;648;ge10944cc60_0_64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ge10944cc60_0_64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ge10944cc60_0_64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ge10944cc60_0_64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ge10944cc60_0_64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ge10944cc60_0_64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ge10944cc60_0_64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e10944cc60_0_64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10944cc60_0_687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8" name="Google Shape;658;ge10944cc60_0_687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9" name="Google Shape;659;ge10944cc60_0_687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ge10944cc60_0_687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ge10944cc60_0_687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e10944cc60_0_687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ge10944cc60_0_687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e10944cc60_0_687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ge10944cc60_0_687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ge10944cc60_0_687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ge10944cc60_0_68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" name="Google Shape;50;p10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1" name="Google Shape;51;p10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10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e10944cc60_0_699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70" name="Google Shape;670;ge10944cc60_0_699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671" name="Google Shape;671;ge10944cc60_0_699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2" name="Google Shape;672;ge10944cc60_0_69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73" name="Google Shape;673;ge10944cc60_0_699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74" name="Google Shape;674;ge10944cc60_0_6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11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11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1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1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65" name="Google Shape;65;p1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1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11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9" name="Google Shape;69;p1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11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8" name="Google Shape;78;p1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1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1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8" name="Google Shape;88;p1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1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2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2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3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1" name="Google Shape;111;p1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16" name="Google Shape;116;p1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3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3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20" name="Google Shape;120;p1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13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29" name="Google Shape;129;p1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3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39" name="Google Shape;139;p1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3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1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51" name="Google Shape;151;p1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56" name="Google Shape;156;p1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1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60" name="Google Shape;160;p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1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69" name="Google Shape;169;p1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1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1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79" name="Google Shape;179;p1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pt-BR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1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1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1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1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02" name="Google Shape;202;p1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1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1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7" name="Google Shape;207;p1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1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15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15" name="Google Shape;215;p1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1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24" name="Google Shape;224;p1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p1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1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3" name="Google Shape;233;p1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4" name="Google Shape;234;p1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5" name="Google Shape;235;p1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0" name="Google Shape;240;p1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1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16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44" name="Google Shape;244;p1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1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3" name="Google Shape;253;p1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1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1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3" name="Google Shape;263;p1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1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p1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4" name="Google Shape;274;p1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p1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p1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p1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2" name="Google Shape;282;p1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1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1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86" name="Google Shape;286;p1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1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5" name="Google Shape;295;p1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10944cc60_0_37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342" name="Google Shape;342;ge10944cc60_0_37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43" name="Google Shape;343;ge10944cc60_0_37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ostgresql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t.wikipedia.org/wiki/Desenvolvimento_%C3%A1gil_de_software" TargetMode="External"/><Relationship Id="rId4" Type="http://schemas.openxmlformats.org/officeDocument/2006/relationships/hyperlink" Target="https://pt.wikipedia.org/wiki/Licen%C3%A7a_livre" TargetMode="External"/><Relationship Id="rId5" Type="http://schemas.openxmlformats.org/officeDocument/2006/relationships/hyperlink" Target="https://pt.wikipedia.org/wiki/C%C3%B3digo_aberto#cite_note-1" TargetMode="External"/><Relationship Id="rId6" Type="http://schemas.openxmlformats.org/officeDocument/2006/relationships/hyperlink" Target="https://pt.wikipedia.org/wiki/Licen%C3%A7a_de_software" TargetMode="Externa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3.png"/><Relationship Id="rId13" Type="http://schemas.openxmlformats.org/officeDocument/2006/relationships/image" Target="../media/image10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11.jpg"/><Relationship Id="rId6" Type="http://schemas.openxmlformats.org/officeDocument/2006/relationships/image" Target="../media/image14.png"/><Relationship Id="rId7" Type="http://schemas.openxmlformats.org/officeDocument/2006/relationships/image" Target="../media/image9.jpg"/><Relationship Id="rId8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ighonscore.com/rockstar-slash-cartoon/" TargetMode="External"/><Relationship Id="rId4" Type="http://schemas.openxmlformats.org/officeDocument/2006/relationships/hyperlink" Target="https://pypl.github.io/PYPL.html" TargetMode="External"/><Relationship Id="rId5" Type="http://schemas.openxmlformats.org/officeDocument/2006/relationships/hyperlink" Target="https://insights.stackoverflow.com/survey/2020#developer-profile--survey-respond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Módulo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e10944cc60_0_706"/>
          <p:cNvSpPr txBox="1"/>
          <p:nvPr/>
        </p:nvSpPr>
        <p:spPr>
          <a:xfrm>
            <a:off x="129025" y="1666950"/>
            <a:ext cx="82962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➔"/>
            </a:pPr>
            <a:r>
              <a:rPr b="1" lang="pt-B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Eclipse: 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◆"/>
            </a:pPr>
            <a:r>
              <a:rPr b="1" lang="pt-B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https://www.eclipse.org/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➔"/>
            </a:pPr>
            <a:r>
              <a:rPr b="1" lang="pt-B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Spring-STS</a:t>
            </a:r>
            <a:r>
              <a:rPr b="1" i="0" lang="pt-BR" sz="1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◆"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https://spring.io/tools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➔"/>
            </a:pPr>
            <a:r>
              <a:rPr b="1" lang="pt-B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IntelliJ</a:t>
            </a:r>
            <a:r>
              <a:rPr b="1" i="0" lang="pt-BR" sz="1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◆"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https://www.jetbrains.com/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➔"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Java Oracle</a:t>
            </a:r>
            <a:r>
              <a:rPr b="1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◆"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https://www.oracle.com/java/technologies/javase-downloads.html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➔"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Java Open Jdk</a:t>
            </a:r>
            <a:r>
              <a:rPr b="1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◆"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https://openjdk.java.net/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➔"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Postgresql</a:t>
            </a:r>
            <a:r>
              <a:rPr b="1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◆"/>
            </a:pPr>
            <a:r>
              <a:rPr b="1" lang="pt-BR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https://www.postgresql.org/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➔"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MongoDB: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◆"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https://www.mongodb.com/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ge10944cc60_0_706"/>
          <p:cNvSpPr txBox="1"/>
          <p:nvPr>
            <p:ph idx="4294967295" type="title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e10944cc60_0_718"/>
          <p:cNvSpPr txBox="1"/>
          <p:nvPr/>
        </p:nvSpPr>
        <p:spPr>
          <a:xfrm>
            <a:off x="129025" y="1666950"/>
            <a:ext cx="82962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➔"/>
            </a:pPr>
            <a:r>
              <a:rPr b="1" lang="pt-B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r>
              <a:rPr b="1" lang="pt-B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◆"/>
            </a:pPr>
            <a:r>
              <a:rPr b="1" lang="pt-B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https://git-scm.com/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➔"/>
            </a:pPr>
            <a:r>
              <a:rPr b="1" lang="pt-B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GitLab</a:t>
            </a:r>
            <a:r>
              <a:rPr b="1" i="0" lang="pt-BR" sz="1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◆"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https://about.gitlab.com/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➔"/>
            </a:pPr>
            <a:r>
              <a:rPr b="1" lang="pt-B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r>
              <a:rPr b="1" i="0" lang="pt-BR" sz="1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◆"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➔"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Bitbucket</a:t>
            </a:r>
            <a:r>
              <a:rPr b="1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◆"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https://bitbucket.org/product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➔"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VisualCode</a:t>
            </a:r>
            <a:r>
              <a:rPr b="1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◆"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https://code.visualstudio.com/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➔"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Angular</a:t>
            </a:r>
            <a:r>
              <a:rPr b="1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◆"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https://angular.io/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➔"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React: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◆"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https://reactjs.org/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ge10944cc60_0_718"/>
          <p:cNvSpPr txBox="1"/>
          <p:nvPr>
            <p:ph idx="4294967295" type="title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e10944cc60_0_730"/>
          <p:cNvSpPr txBox="1"/>
          <p:nvPr/>
        </p:nvSpPr>
        <p:spPr>
          <a:xfrm>
            <a:off x="129025" y="1666950"/>
            <a:ext cx="82962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➔"/>
            </a:pPr>
            <a:r>
              <a:rPr b="1" lang="pt-B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Vue</a:t>
            </a:r>
            <a:r>
              <a:rPr b="1" lang="pt-B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◆"/>
            </a:pPr>
            <a:r>
              <a:rPr b="1" lang="pt-B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https://vuejs.org/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➔"/>
            </a:pPr>
            <a:r>
              <a:rPr b="1" lang="pt-B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Primefaces</a:t>
            </a:r>
            <a:r>
              <a:rPr b="1" i="0" lang="pt-BR" sz="1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◆"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https://www.primefaces.org/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ge10944cc60_0_730"/>
          <p:cNvSpPr txBox="1"/>
          <p:nvPr>
            <p:ph idx="4294967295" type="title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BackEnd Java</a:t>
            </a:r>
            <a:endParaRPr/>
          </a:p>
        </p:txBody>
      </p:sp>
      <p:sp>
        <p:nvSpPr>
          <p:cNvPr id="685" name="Google Shape;685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Rodrigo Pires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Começando</a:t>
            </a:r>
            <a:endParaRPr/>
          </a:p>
        </p:txBody>
      </p:sp>
      <p:sp>
        <p:nvSpPr>
          <p:cNvPr id="691" name="Google Shape;691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Quem está usando Java.</a:t>
            </a:r>
            <a:endParaRPr/>
          </a:p>
        </p:txBody>
      </p:sp>
      <p:sp>
        <p:nvSpPr>
          <p:cNvPr id="692" name="Google Shape;692;p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98" name="Google Shape;698;p4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Quem está usando Java?</a:t>
            </a:r>
            <a:endParaRPr/>
          </a:p>
        </p:txBody>
      </p:sp>
      <p:sp>
        <p:nvSpPr>
          <p:cNvPr id="699" name="Google Shape;699;p4"/>
          <p:cNvSpPr txBox="1"/>
          <p:nvPr>
            <p:ph idx="4294967295" type="subTitle"/>
          </p:nvPr>
        </p:nvSpPr>
        <p:spPr>
          <a:xfrm>
            <a:off x="1645275" y="1013550"/>
            <a:ext cx="3686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Estatística de utilização de linguagens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0" name="Google Shape;7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019" y="1745175"/>
            <a:ext cx="5121971" cy="30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4"/>
          <p:cNvSpPr txBox="1"/>
          <p:nvPr/>
        </p:nvSpPr>
        <p:spPr>
          <a:xfrm>
            <a:off x="6335000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Figura 3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07" name="Google Shape;707;p5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Quem está usando Java?</a:t>
            </a:r>
            <a:endParaRPr/>
          </a:p>
        </p:txBody>
      </p:sp>
      <p:sp>
        <p:nvSpPr>
          <p:cNvPr id="708" name="Google Shape;708;p5"/>
          <p:cNvSpPr txBox="1"/>
          <p:nvPr>
            <p:ph idx="4294967295" type="subTitle"/>
          </p:nvPr>
        </p:nvSpPr>
        <p:spPr>
          <a:xfrm>
            <a:off x="1645275" y="1013550"/>
            <a:ext cx="3686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Estatística backend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9" name="Google Shape;7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313" y="1878300"/>
            <a:ext cx="7193375" cy="2304749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5"/>
          <p:cNvSpPr txBox="1"/>
          <p:nvPr/>
        </p:nvSpPr>
        <p:spPr>
          <a:xfrm>
            <a:off x="7370675" y="4237700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Figura 4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"/>
          <p:cNvSpPr txBox="1"/>
          <p:nvPr>
            <p:ph type="title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Além do mercado de trabalho</a:t>
            </a:r>
            <a:endParaRPr/>
          </a:p>
        </p:txBody>
      </p:sp>
      <p:sp>
        <p:nvSpPr>
          <p:cNvPr id="716" name="Google Shape;716;p6"/>
          <p:cNvSpPr txBox="1"/>
          <p:nvPr>
            <p:ph idx="4294967295" type="subTitle"/>
          </p:nvPr>
        </p:nvSpPr>
        <p:spPr>
          <a:xfrm>
            <a:off x="1801725" y="2573224"/>
            <a:ext cx="5696100" cy="17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Código aberto (do inglês Open Source) é um modelo de </a:t>
            </a:r>
            <a:r>
              <a:rPr b="0" i="0" lang="pt-BR" sz="1400" u="none" cap="none" strike="noStrike">
                <a:solidFill>
                  <a:srgbClr val="C6DAE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desenvolvimento</a:t>
            </a: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criado em 1998, que promove o </a:t>
            </a:r>
            <a:r>
              <a:rPr b="0" i="0" lang="pt-BR" sz="1400" u="none" cap="none" strike="noStrike">
                <a:solidFill>
                  <a:srgbClr val="C6DAE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licenciamento livre</a:t>
            </a: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para o design ou esquematização de um produto, e a redistribuição universal desses, com a possibilidade de livre consulta, examinação ou modificação do produto,</a:t>
            </a:r>
            <a:r>
              <a:rPr b="0" i="0" lang="pt-BR" sz="1400" u="none" cap="none" strike="noStrike">
                <a:solidFill>
                  <a:srgbClr val="C6DAE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sem a necessidade de pagar uma </a:t>
            </a:r>
            <a:r>
              <a:rPr b="0" i="0" lang="pt-BR" sz="1400" u="none" cap="none" strike="noStrike">
                <a:solidFill>
                  <a:srgbClr val="C6DAE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licença comercial</a:t>
            </a: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, promovendo um modelo colaborativo de produção intelectual.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6"/>
          <p:cNvSpPr txBox="1"/>
          <p:nvPr>
            <p:ph idx="4294967295" type="subTitle"/>
          </p:nvPr>
        </p:nvSpPr>
        <p:spPr>
          <a:xfrm>
            <a:off x="1797675" y="2004150"/>
            <a:ext cx="3686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Open Source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6"/>
          <p:cNvSpPr txBox="1"/>
          <p:nvPr/>
        </p:nvSpPr>
        <p:spPr>
          <a:xfrm>
            <a:off x="6204600" y="4384800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1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ge10944cc60_0_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375" y="468225"/>
            <a:ext cx="2286350" cy="8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ge10944cc60_0_3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025" y="1809037"/>
            <a:ext cx="2170774" cy="9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ge10944cc60_0_3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8775" y="260000"/>
            <a:ext cx="1074600" cy="10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ge10944cc60_0_3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1350" y="1856375"/>
            <a:ext cx="1074601" cy="107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ge10944cc60_0_3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825" y="3138400"/>
            <a:ext cx="1960900" cy="9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ge10944cc60_0_3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01100" y="1618963"/>
            <a:ext cx="1110275" cy="11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ge10944cc60_0_3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73962" y="3228738"/>
            <a:ext cx="2067376" cy="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ge10944cc60_0_3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6450" y="3339694"/>
            <a:ext cx="1074600" cy="1019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ge10944cc60_0_3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39250" y="414399"/>
            <a:ext cx="920219" cy="9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ge10944cc60_0_35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07725" y="4031724"/>
            <a:ext cx="1015125" cy="92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ge10944cc60_0_35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81601" y="1683525"/>
            <a:ext cx="1960899" cy="1307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" name="Google Shape;738;ge10944cc60_0_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600" y="1049450"/>
            <a:ext cx="6221826" cy="35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"/>
          <p:cNvSpPr txBox="1"/>
          <p:nvPr/>
        </p:nvSpPr>
        <p:spPr>
          <a:xfrm>
            <a:off x="129025" y="1666950"/>
            <a:ext cx="82962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➔"/>
            </a:pPr>
            <a:r>
              <a:rPr b="1" i="0" lang="pt-BR" sz="1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Templates para apresentações: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◆"/>
            </a:pPr>
            <a:r>
              <a:rPr b="1" i="0" lang="pt-BR" sz="1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https://www.slidescarnival.com/?utm_source=template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➔"/>
            </a:pPr>
            <a:r>
              <a:rPr b="1" i="0" lang="pt-BR" sz="1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Figura 1: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◆"/>
            </a:pPr>
            <a:r>
              <a:rPr b="1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https://henriquecer.com/2015/11/01/a-lei-da-oferta-e-da-demanda/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➔"/>
            </a:pPr>
            <a:r>
              <a:rPr b="1" i="0" lang="pt-BR" sz="1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Figura 2: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◆"/>
            </a:pPr>
            <a:r>
              <a:rPr b="1" i="0" lang="pt-BR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https://highonscore.com/rockstar-slash-cartoon/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➔"/>
            </a:pPr>
            <a:r>
              <a:rPr b="1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Figura 3: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◆"/>
            </a:pPr>
            <a:r>
              <a:rPr b="1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Fonte: </a:t>
            </a:r>
            <a:r>
              <a:rPr b="1" i="0" lang="pt-BR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https://pypl.github.io/PYPL.html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➔"/>
            </a:pPr>
            <a:r>
              <a:rPr b="1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Figura 4: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◆"/>
            </a:pPr>
            <a:r>
              <a:rPr b="1" i="0" lang="pt-BR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https://insights.stackoverflow.com/survey/2020#developer-profile--survey-respondents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➔"/>
            </a:pPr>
            <a:r>
              <a:rPr b="1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Texto 1: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◆"/>
            </a:pPr>
            <a:r>
              <a:rPr b="1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Fonte: https://pt.wikipedia.org/wiki/C%C3%B3digo_aberto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4" name="Google Shape;744;p7"/>
          <p:cNvSpPr txBox="1"/>
          <p:nvPr>
            <p:ph idx="4294967295" type="title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