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88080" y="148968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388080" y="309816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604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38808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642400" y="1489680"/>
            <a:ext cx="3859200" cy="3078720"/>
          </a:xfrm>
          <a:prstGeom prst="rect">
            <a:avLst/>
          </a:prstGeom>
          <a:ln>
            <a:noFill/>
          </a:ln>
        </p:spPr>
      </p:pic>
      <p:pic>
        <p:nvPicPr>
          <p:cNvPr id="39" name="" descr=""/>
          <p:cNvPicPr/>
          <p:nvPr/>
        </p:nvPicPr>
        <p:blipFill>
          <a:blip r:embed="rId3"/>
          <a:stretch/>
        </p:blipFill>
        <p:spPr>
          <a:xfrm>
            <a:off x="2642400" y="1489680"/>
            <a:ext cx="3859200" cy="3078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388080" y="1489680"/>
            <a:ext cx="8367840" cy="3078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38808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7604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88080" y="457920"/>
            <a:ext cx="8367840" cy="3180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38808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604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388080" y="1489680"/>
            <a:ext cx="8367840" cy="3078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8808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604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388080" y="309816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88080" y="148968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388080" y="309816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7604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38808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642400" y="1489680"/>
            <a:ext cx="3859200" cy="3078720"/>
          </a:xfrm>
          <a:prstGeom prst="rect">
            <a:avLst/>
          </a:prstGeom>
          <a:ln>
            <a:noFill/>
          </a:ln>
        </p:spPr>
      </p:pic>
      <p:pic>
        <p:nvPicPr>
          <p:cNvPr id="77" name="" descr=""/>
          <p:cNvPicPr/>
          <p:nvPr/>
        </p:nvPicPr>
        <p:blipFill>
          <a:blip r:embed="rId3"/>
          <a:stretch/>
        </p:blipFill>
        <p:spPr>
          <a:xfrm>
            <a:off x="2642400" y="1489680"/>
            <a:ext cx="3859200" cy="3078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388080" y="1489680"/>
            <a:ext cx="836784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8808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604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8080" y="457920"/>
            <a:ext cx="8367840" cy="3180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38808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604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88080" y="1489680"/>
            <a:ext cx="4083480" cy="3078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6040" y="309816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080" y="457920"/>
            <a:ext cx="8367840" cy="6858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8808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6040" y="1489680"/>
            <a:ext cx="408348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388080" y="3098160"/>
            <a:ext cx="8367840" cy="14684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CustomShape 1"/>
          <p:cNvSpPr/>
          <p:nvPr/>
        </p:nvSpPr>
        <p:spPr>
          <a:xfrm>
            <a:off x="1524960" y="67248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1" name="CustomShape 2"/>
          <p:cNvSpPr/>
          <p:nvPr/>
        </p:nvSpPr>
        <p:spPr>
          <a:xfrm rot="10800000">
            <a:off x="7619040" y="4467960"/>
            <a:ext cx="1081440" cy="112464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2" name="CustomShape 3"/>
          <p:cNvSpPr/>
          <p:nvPr/>
        </p:nvSpPr>
        <p:spPr>
          <a:xfrm>
            <a:off x="4359600" y="2817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3" name="PlaceHolder 4"/>
          <p:cNvSpPr>
            <a:spLocks noGrp="1"/>
          </p:cNvSpPr>
          <p:nvPr>
            <p:ph type="title"/>
          </p:nvPr>
        </p:nvSpPr>
        <p:spPr>
          <a:xfrm>
            <a:off x="1680480" y="1189080"/>
            <a:ext cx="5783040" cy="1456920"/>
          </a:xfrm>
          <a:prstGeom prst="rect">
            <a:avLst/>
          </a:prstGeom>
        </p:spPr>
        <p:txBody>
          <a:bodyPr tIns="91440" bIns="91440" anchor="b"/>
          <a:p>
            <a:r>
              <a:rPr b="0" lang="en-US" sz="4000" spc="-1" strike="noStrike">
                <a:solidFill>
                  <a:srgbClr val="000000"/>
                </a:solidFill>
                <a:uFill>
                  <a:solidFill>
                    <a:srgbClr val="ffffff"/>
                  </a:solidFill>
                </a:uFill>
                <a:latin typeface="Arial"/>
              </a:rPr>
              <a:t>Click to edit the title text format</a:t>
            </a:r>
            <a:endParaRPr b="0" lang="en-US" sz="40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472600" y="4663080"/>
            <a:ext cx="548280" cy="393120"/>
          </a:xfrm>
          <a:prstGeom prst="rect">
            <a:avLst/>
          </a:prstGeom>
        </p:spPr>
        <p:txBody>
          <a:bodyPr tIns="91440" bIns="91440" anchor="ctr"/>
          <a:p>
            <a:pPr>
              <a:lnSpc>
                <a:spcPct val="100000"/>
              </a:lnSpc>
            </a:pPr>
            <a:fld id="{847C7F9F-22D8-4089-A7EB-1ADFBFD525CD}" type="slidenum">
              <a:rPr b="0" lang="en-US" sz="1400" spc="-1" strike="noStrike">
                <a:solidFill>
                  <a:srgbClr val="000000"/>
                </a:solidFill>
                <a:uFill>
                  <a:solidFill>
                    <a:srgbClr val="ffffff"/>
                  </a:solidFill>
                </a:uFill>
                <a:latin typeface="Arial"/>
                <a:ea typeface="Arial"/>
              </a:rPr>
              <a:t>16</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0" name="CustomShape 1"/>
          <p:cNvSpPr/>
          <p:nvPr/>
        </p:nvSpPr>
        <p:spPr>
          <a:xfrm>
            <a:off x="492480" y="1260360"/>
            <a:ext cx="42444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41" name="PlaceHolder 2"/>
          <p:cNvSpPr>
            <a:spLocks noGrp="1"/>
          </p:cNvSpPr>
          <p:nvPr>
            <p:ph type="title"/>
          </p:nvPr>
        </p:nvSpPr>
        <p:spPr>
          <a:xfrm>
            <a:off x="388080" y="457920"/>
            <a:ext cx="8367840" cy="685800"/>
          </a:xfrm>
          <a:prstGeom prst="rect">
            <a:avLst/>
          </a:prstGeom>
        </p:spPr>
        <p:txBody>
          <a:bodyPr tIns="91440" bIns="91440" anchor="b"/>
          <a:p>
            <a:r>
              <a:rPr b="0" lang="en-US" sz="3000" spc="-1" strike="noStrike">
                <a:solidFill>
                  <a:srgbClr val="000000"/>
                </a:solidFill>
                <a:uFill>
                  <a:solidFill>
                    <a:srgbClr val="ffffff"/>
                  </a:solidFill>
                </a:uFill>
                <a:latin typeface="Arial"/>
              </a:rPr>
              <a:t>Click to edit the title text format</a:t>
            </a:r>
            <a:endParaRPr b="0" lang="en-US" sz="30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388080" y="1489680"/>
            <a:ext cx="8367840" cy="307872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43"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50D47AA2-B89C-46E7-9E23-01CB8897606E}"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hyperlink" Target="https://www.kaggle.com/wiki/LogarithmicLoss" TargetMode="External"/><Relationship Id="rId2" Type="http://schemas.openxmlformats.org/officeDocument/2006/relationships/hyperlink" Target="https://www.kaggle.com/wiki/LogarithmicLoss" TargetMode="External"/><Relationship Id="rId3" Type="http://schemas.openxmlformats.org/officeDocument/2006/relationships/image" Target="../media/image14.png"/><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1680480" y="1189080"/>
            <a:ext cx="5783040" cy="1456920"/>
          </a:xfrm>
          <a:prstGeom prst="rect">
            <a:avLst/>
          </a:prstGeom>
          <a:noFill/>
          <a:ln>
            <a:noFill/>
          </a:ln>
        </p:spPr>
        <p:txBody>
          <a:bodyPr tIns="91440" bIns="91440" anchor="b"/>
          <a:p>
            <a:pPr algn="ctr">
              <a:lnSpc>
                <a:spcPct val="100000"/>
              </a:lnSpc>
            </a:pPr>
            <a:r>
              <a:rPr b="0" lang="en-US" sz="4000" spc="-1" strike="noStrike">
                <a:solidFill>
                  <a:srgbClr val="ffffff"/>
                </a:solidFill>
                <a:uFill>
                  <a:solidFill>
                    <a:srgbClr val="ffffff"/>
                  </a:solidFill>
                </a:uFill>
                <a:latin typeface="Roboto Slab"/>
                <a:ea typeface="Roboto Slab"/>
              </a:rPr>
              <a:t>Big Data Analytics:</a:t>
            </a:r>
            <a:r>
              <a:rPr b="0" lang="en-US" sz="4000" spc="-1" strike="noStrike">
                <a:solidFill>
                  <a:srgbClr val="ffffff"/>
                </a:solidFill>
                <a:uFill>
                  <a:solidFill>
                    <a:srgbClr val="ffffff"/>
                  </a:solidFill>
                </a:uFill>
                <a:latin typeface="Roboto Slab"/>
                <a:ea typeface="Roboto Slab"/>
              </a:rPr>
              <a:t>
</a:t>
            </a:r>
            <a:r>
              <a:rPr b="0" lang="en-US" sz="4000" spc="-1" strike="noStrike">
                <a:solidFill>
                  <a:srgbClr val="ffffff"/>
                </a:solidFill>
                <a:uFill>
                  <a:solidFill>
                    <a:srgbClr val="ffffff"/>
                  </a:solidFill>
                </a:uFill>
                <a:latin typeface="Roboto Slab"/>
                <a:ea typeface="Roboto Slab"/>
              </a:rPr>
              <a:t>Santander Product Recommendation</a:t>
            </a:r>
            <a:endParaRPr b="0" lang="en-US" sz="1400" spc="-1" strike="noStrike">
              <a:solidFill>
                <a:srgbClr val="000000"/>
              </a:solidFill>
              <a:uFill>
                <a:solidFill>
                  <a:srgbClr val="ffffff"/>
                </a:solidFill>
              </a:uFill>
              <a:latin typeface="Arial"/>
            </a:endParaRPr>
          </a:p>
        </p:txBody>
      </p:sp>
      <p:sp>
        <p:nvSpPr>
          <p:cNvPr id="79" name="TextShape 2"/>
          <p:cNvSpPr txBox="1"/>
          <p:nvPr/>
        </p:nvSpPr>
        <p:spPr>
          <a:xfrm>
            <a:off x="1680480" y="3049560"/>
            <a:ext cx="5783040" cy="908640"/>
          </a:xfrm>
          <a:prstGeom prst="rect">
            <a:avLst/>
          </a:prstGeom>
          <a:noFill/>
          <a:ln>
            <a:noFill/>
          </a:ln>
        </p:spPr>
        <p:txBody>
          <a:bodyPr tIns="91440" bIns="91440"/>
          <a:p>
            <a:pPr algn="ctr">
              <a:lnSpc>
                <a:spcPct val="100000"/>
              </a:lnSpc>
            </a:pPr>
            <a:r>
              <a:rPr b="0" lang="en-US" sz="2400" spc="-1" strike="noStrike">
                <a:solidFill>
                  <a:srgbClr val="8bc34a"/>
                </a:solidFill>
                <a:uFill>
                  <a:solidFill>
                    <a:srgbClr val="ffffff"/>
                  </a:solidFill>
                </a:uFill>
                <a:latin typeface="Roboto Slab"/>
                <a:ea typeface="Roboto Slab"/>
              </a:rPr>
              <a:t>Albert Bastian (1303029)</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8bc34a"/>
                </a:solidFill>
                <a:uFill>
                  <a:solidFill>
                    <a:srgbClr val="ffffff"/>
                  </a:solidFill>
                </a:uFill>
                <a:latin typeface="Roboto Slab"/>
                <a:ea typeface="Roboto Slab"/>
              </a:rPr>
              <a:t>Supervisor: Dr. Li Gang Min</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88080" y="162360"/>
            <a:ext cx="8367840" cy="98136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Crucial Insights based on June 2015 Record (Indicators)</a:t>
            </a:r>
            <a:endParaRPr b="0" lang="en-US" sz="1400" spc="-1" strike="noStrike">
              <a:solidFill>
                <a:srgbClr val="000000"/>
              </a:solidFill>
              <a:uFill>
                <a:solidFill>
                  <a:srgbClr val="ffffff"/>
                </a:solidFill>
              </a:uFill>
              <a:latin typeface="Arial"/>
            </a:endParaRPr>
          </a:p>
        </p:txBody>
      </p:sp>
      <p:sp>
        <p:nvSpPr>
          <p:cNvPr id="112" name="TextShape 2"/>
          <p:cNvSpPr txBox="1"/>
          <p:nvPr/>
        </p:nvSpPr>
        <p:spPr>
          <a:xfrm>
            <a:off x="388080" y="1489680"/>
            <a:ext cx="8367840" cy="3078720"/>
          </a:xfrm>
          <a:prstGeom prst="rect">
            <a:avLst/>
          </a:prstGeom>
          <a:noFill/>
          <a:ln>
            <a:noFill/>
          </a:ln>
        </p:spPr>
        <p:txBody>
          <a:bodyPr tIns="91440" bIns="91440"/>
          <a:p>
            <a:pPr marL="457200" indent="-228240">
              <a:lnSpc>
                <a:spcPct val="100000"/>
              </a:lnSpc>
              <a:spcAft>
                <a:spcPts val="1599"/>
              </a:spcAft>
            </a:pPr>
            <a:r>
              <a:rPr b="0" lang="en-US" sz="1800" spc="-1" strike="noStrike">
                <a:solidFill>
                  <a:srgbClr val="ffffff"/>
                </a:solidFill>
                <a:uFill>
                  <a:solidFill>
                    <a:srgbClr val="ffffff"/>
                  </a:solidFill>
                </a:uFill>
                <a:latin typeface="Roboto"/>
                <a:ea typeface="Roboto"/>
              </a:rPr>
              <a:t>Products owned in June contains a </a:t>
            </a:r>
            <a:r>
              <a:rPr b="1" i="1" lang="en-US" sz="1800" spc="-1" strike="noStrike">
                <a:solidFill>
                  <a:srgbClr val="ffffff"/>
                </a:solidFill>
                <a:uFill>
                  <a:solidFill>
                    <a:srgbClr val="ffffff"/>
                  </a:solidFill>
                </a:uFill>
                <a:latin typeface="Roboto"/>
                <a:ea typeface="Roboto"/>
              </a:rPr>
              <a:t>unique product distribution</a:t>
            </a:r>
            <a:r>
              <a:rPr b="0" lang="en-US" sz="1800" spc="-1" strike="noStrike">
                <a:solidFill>
                  <a:srgbClr val="ffffff"/>
                </a:solidFill>
                <a:uFill>
                  <a:solidFill>
                    <a:srgbClr val="ffffff"/>
                  </a:solidFill>
                </a:uFill>
                <a:latin typeface="Roboto"/>
                <a:ea typeface="Roboto"/>
              </a:rPr>
              <a:t> than other months (probably because it </a:t>
            </a:r>
            <a:r>
              <a:rPr b="0" i="1" lang="en-US" sz="1800" spc="-1" strike="noStrike">
                <a:solidFill>
                  <a:srgbClr val="ffffff"/>
                </a:solidFill>
                <a:uFill>
                  <a:solidFill>
                    <a:srgbClr val="ffffff"/>
                  </a:solidFill>
                </a:uFill>
                <a:latin typeface="Roboto"/>
                <a:ea typeface="Roboto"/>
              </a:rPr>
              <a:t>marks the end of tax year in spain</a:t>
            </a:r>
            <a:r>
              <a:rPr b="0" lang="en-US" sz="18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r>
              <a:rPr b="0" lang="en-US" sz="1800" spc="-1" strike="noStrike">
                <a:solidFill>
                  <a:srgbClr val="ffffff"/>
                </a:solidFill>
                <a:uFill>
                  <a:solidFill>
                    <a:srgbClr val="ffffff"/>
                  </a:solidFill>
                </a:uFill>
                <a:latin typeface="Roboto"/>
                <a:ea typeface="Roboto"/>
              </a:rPr>
              <a:t>*Cco_fin (current account) and Reca_fin (taxes) in particular has a unique product distribution than others in June 2015.</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Pearson (Correlation)similarity measurement</a:t>
            </a:r>
            <a:endParaRPr b="0" lang="en-US" sz="1400" spc="-1" strike="noStrike">
              <a:solidFill>
                <a:srgbClr val="000000"/>
              </a:solidFill>
              <a:uFill>
                <a:solidFill>
                  <a:srgbClr val="ffffff"/>
                </a:solidFill>
              </a:uFill>
              <a:latin typeface="Arial"/>
            </a:endParaRPr>
          </a:p>
        </p:txBody>
      </p:sp>
      <p:sp>
        <p:nvSpPr>
          <p:cNvPr id="114" name="TextShape 2"/>
          <p:cNvSpPr txBox="1"/>
          <p:nvPr/>
        </p:nvSpPr>
        <p:spPr>
          <a:xfrm>
            <a:off x="388080" y="1489680"/>
            <a:ext cx="8367840" cy="3078720"/>
          </a:xfrm>
          <a:prstGeom prst="rect">
            <a:avLst/>
          </a:prstGeom>
          <a:noFill/>
          <a:ln>
            <a:noFill/>
          </a:ln>
        </p:spPr>
        <p:txBody>
          <a:bodyPr tIns="91440" bIns="91440"/>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r>
              <a:rPr b="1" lang="en-US" sz="1400" spc="-1" strike="noStrike">
                <a:solidFill>
                  <a:srgbClr val="ffffff"/>
                </a:solidFill>
                <a:uFill>
                  <a:solidFill>
                    <a:srgbClr val="ffffff"/>
                  </a:solidFill>
                </a:uFill>
                <a:latin typeface="Roboto"/>
                <a:ea typeface="Roboto"/>
              </a:rPr>
              <a:t>Pearson or Correlation similarity</a:t>
            </a:r>
            <a:r>
              <a:rPr b="0" lang="en-US" sz="1400" spc="-1" strike="noStrike">
                <a:solidFill>
                  <a:srgbClr val="ffffff"/>
                </a:solidFill>
                <a:uFill>
                  <a:solidFill>
                    <a:srgbClr val="ffffff"/>
                  </a:solidFill>
                </a:uFill>
                <a:latin typeface="Roboto"/>
                <a:ea typeface="Roboto"/>
              </a:rPr>
              <a:t> measurement that works by comparing how much does a pair of own products (“i” and “j” are products) owned by a customer deviates from the average owned product (or most commonly owned products by all customers)</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pic>
        <p:nvPicPr>
          <p:cNvPr id="115" name="Shape 140" descr=""/>
          <p:cNvPicPr/>
          <p:nvPr/>
        </p:nvPicPr>
        <p:blipFill>
          <a:blip r:embed="rId1"/>
          <a:stretch/>
        </p:blipFill>
        <p:spPr>
          <a:xfrm>
            <a:off x="1450800" y="1561680"/>
            <a:ext cx="4696560" cy="923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Product-to-Product Correlations</a:t>
            </a:r>
            <a:endParaRPr b="0" lang="en-US" sz="1400" spc="-1" strike="noStrike">
              <a:solidFill>
                <a:srgbClr val="000000"/>
              </a:solidFill>
              <a:uFill>
                <a:solidFill>
                  <a:srgbClr val="ffffff"/>
                </a:solidFill>
              </a:uFill>
              <a:latin typeface="Arial"/>
            </a:endParaRPr>
          </a:p>
        </p:txBody>
      </p:sp>
      <p:sp>
        <p:nvSpPr>
          <p:cNvPr id="117" name="TextShape 2"/>
          <p:cNvSpPr txBox="1"/>
          <p:nvPr/>
        </p:nvSpPr>
        <p:spPr>
          <a:xfrm>
            <a:off x="388080" y="14896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18" name="Shape 147" descr=""/>
          <p:cNvPicPr/>
          <p:nvPr/>
        </p:nvPicPr>
        <p:blipFill>
          <a:blip r:embed="rId1"/>
          <a:stretch/>
        </p:blipFill>
        <p:spPr>
          <a:xfrm>
            <a:off x="72000" y="1410480"/>
            <a:ext cx="9143640" cy="3533760"/>
          </a:xfrm>
          <a:prstGeom prst="rect">
            <a:avLst/>
          </a:prstGeom>
          <a:ln>
            <a:noFill/>
          </a:ln>
        </p:spPr>
      </p:pic>
      <p:sp>
        <p:nvSpPr>
          <p:cNvPr id="119" name="CustomShape 3"/>
          <p:cNvSpPr/>
          <p:nvPr/>
        </p:nvSpPr>
        <p:spPr>
          <a:xfrm>
            <a:off x="5152320" y="2881440"/>
            <a:ext cx="124560" cy="124560"/>
          </a:xfrm>
          <a:prstGeom prst="star4">
            <a:avLst>
              <a:gd name="adj" fmla="val 12500"/>
            </a:avLst>
          </a:prstGeom>
          <a:solidFill>
            <a:schemeClr val="lt2"/>
          </a:solidFill>
          <a:ln w="9360">
            <a:solidFill>
              <a:schemeClr val="dk2"/>
            </a:solidFill>
            <a:round/>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 </a:t>
            </a:r>
            <a:r>
              <a:rPr b="0" lang="en-US" sz="3000" spc="-1" strike="noStrike">
                <a:solidFill>
                  <a:srgbClr val="ffffff"/>
                </a:solidFill>
                <a:uFill>
                  <a:solidFill>
                    <a:srgbClr val="ffffff"/>
                  </a:solidFill>
                </a:uFill>
                <a:latin typeface="Roboto Slab"/>
                <a:ea typeface="Roboto Slab"/>
              </a:rPr>
              <a:t>Insights</a:t>
            </a:r>
            <a:endParaRPr b="0" lang="en-US" sz="1400" spc="-1" strike="noStrike">
              <a:solidFill>
                <a:srgbClr val="000000"/>
              </a:solidFill>
              <a:uFill>
                <a:solidFill>
                  <a:srgbClr val="ffffff"/>
                </a:solidFill>
              </a:uFill>
              <a:latin typeface="Arial"/>
            </a:endParaRPr>
          </a:p>
        </p:txBody>
      </p:sp>
      <p:sp>
        <p:nvSpPr>
          <p:cNvPr id="121" name="TextShape 2"/>
          <p:cNvSpPr txBox="1"/>
          <p:nvPr/>
        </p:nvSpPr>
        <p:spPr>
          <a:xfrm>
            <a:off x="388080" y="1489680"/>
            <a:ext cx="8367840" cy="3078720"/>
          </a:xfrm>
          <a:prstGeom prst="rect">
            <a:avLst/>
          </a:prstGeom>
          <a:noFill/>
          <a:ln>
            <a:noFill/>
          </a:ln>
        </p:spPr>
        <p:txBody>
          <a:bodyPr tIns="91440" bIns="91440"/>
          <a:p>
            <a:pPr marL="457200" indent="-228240">
              <a:lnSpc>
                <a:spcPct val="100000"/>
              </a:lnSpc>
              <a:spcAft>
                <a:spcPts val="1599"/>
              </a:spcAft>
            </a:pPr>
            <a:r>
              <a:rPr b="0" lang="en-US" sz="1800" spc="-1" strike="noStrike">
                <a:solidFill>
                  <a:srgbClr val="ffffff"/>
                </a:solidFill>
                <a:uFill>
                  <a:solidFill>
                    <a:srgbClr val="ffffff"/>
                  </a:solidFill>
                </a:uFill>
                <a:latin typeface="Roboto"/>
                <a:ea typeface="Roboto"/>
              </a:rPr>
              <a:t>Relation between </a:t>
            </a:r>
            <a:r>
              <a:rPr b="0" i="1" lang="en-US" sz="1800" spc="-1" strike="noStrike">
                <a:solidFill>
                  <a:srgbClr val="ffffff"/>
                </a:solidFill>
                <a:uFill>
                  <a:solidFill>
                    <a:srgbClr val="ffffff"/>
                  </a:solidFill>
                </a:uFill>
                <a:latin typeface="Roboto"/>
                <a:ea typeface="Roboto"/>
              </a:rPr>
              <a:t>Nom_pens (pensions) </a:t>
            </a:r>
            <a:r>
              <a:rPr b="0" lang="en-US" sz="1800" spc="-1" strike="noStrike">
                <a:solidFill>
                  <a:srgbClr val="ffffff"/>
                </a:solidFill>
                <a:uFill>
                  <a:solidFill>
                    <a:srgbClr val="ffffff"/>
                  </a:solidFill>
                </a:uFill>
                <a:latin typeface="Roboto"/>
                <a:ea typeface="Roboto"/>
              </a:rPr>
              <a:t>and </a:t>
            </a:r>
            <a:r>
              <a:rPr b="0" i="1" lang="en-US" sz="1800" spc="-1" strike="noStrike">
                <a:solidFill>
                  <a:srgbClr val="ffffff"/>
                </a:solidFill>
                <a:uFill>
                  <a:solidFill>
                    <a:srgbClr val="ffffff"/>
                  </a:solidFill>
                </a:uFill>
                <a:latin typeface="Roboto"/>
                <a:ea typeface="Roboto"/>
              </a:rPr>
              <a:t>Nomina </a:t>
            </a:r>
            <a:r>
              <a:rPr b="0" lang="en-US" sz="1800" spc="-1" strike="noStrike">
                <a:solidFill>
                  <a:srgbClr val="ffffff"/>
                </a:solidFill>
                <a:uFill>
                  <a:solidFill>
                    <a:srgbClr val="ffffff"/>
                  </a:solidFill>
                </a:uFill>
                <a:latin typeface="Roboto"/>
                <a:ea typeface="Roboto"/>
              </a:rPr>
              <a:t>(Payroll), </a:t>
            </a:r>
            <a:r>
              <a:rPr b="0" lang="en-US" sz="1800" spc="-1" strike="noStrike" u="sng">
                <a:solidFill>
                  <a:srgbClr val="ffffff"/>
                </a:solidFill>
                <a:uFill>
                  <a:solidFill>
                    <a:srgbClr val="ffffff"/>
                  </a:solidFill>
                </a:uFill>
                <a:latin typeface="Roboto"/>
                <a:ea typeface="Roboto"/>
              </a:rPr>
              <a:t>Nomina</a:t>
            </a:r>
            <a:r>
              <a:rPr b="0" lang="en-US" sz="1800" spc="-1" strike="noStrike">
                <a:solidFill>
                  <a:srgbClr val="ffffff"/>
                </a:solidFill>
                <a:uFill>
                  <a:solidFill>
                    <a:srgbClr val="ffffff"/>
                  </a:solidFill>
                </a:uFill>
                <a:latin typeface="Roboto"/>
                <a:ea typeface="Roboto"/>
              </a:rPr>
              <a:t> product are bought iff Nom_pens was owned in the previous month or if it is bought together in the same month with </a:t>
            </a:r>
            <a:r>
              <a:rPr b="0" i="1" lang="en-US" sz="1800" spc="-1" strike="noStrike">
                <a:solidFill>
                  <a:srgbClr val="ffffff"/>
                </a:solidFill>
                <a:uFill>
                  <a:solidFill>
                    <a:srgbClr val="ffffff"/>
                  </a:solidFill>
                </a:uFill>
                <a:latin typeface="Roboto"/>
                <a:ea typeface="Roboto"/>
              </a:rPr>
              <a:t>Nom_pens</a:t>
            </a:r>
            <a:r>
              <a:rPr b="0" lang="en-US" sz="1800" spc="-1" strike="noStrike">
                <a:solidFill>
                  <a:srgbClr val="000000"/>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B Feature Engineering</a:t>
            </a:r>
            <a:endParaRPr b="0" lang="en-US" sz="1400" spc="-1" strike="noStrike">
              <a:solidFill>
                <a:srgbClr val="000000"/>
              </a:solidFill>
              <a:uFill>
                <a:solidFill>
                  <a:srgbClr val="ffffff"/>
                </a:solidFill>
              </a:uFill>
              <a:latin typeface="Arial"/>
            </a:endParaRPr>
          </a:p>
        </p:txBody>
      </p:sp>
      <p:sp>
        <p:nvSpPr>
          <p:cNvPr id="123" name="TextShape 2"/>
          <p:cNvSpPr txBox="1"/>
          <p:nvPr/>
        </p:nvSpPr>
        <p:spPr>
          <a:xfrm>
            <a:off x="388080" y="1489680"/>
            <a:ext cx="8367840" cy="3309120"/>
          </a:xfrm>
          <a:prstGeom prst="rect">
            <a:avLst/>
          </a:prstGeom>
          <a:noFill/>
          <a:ln>
            <a:noFill/>
          </a:ln>
        </p:spPr>
        <p:txBody>
          <a:bodyPr tIns="91440" bIns="91440"/>
          <a:p>
            <a:pPr marL="457200" indent="-317160">
              <a:lnSpc>
                <a:spcPct val="115000"/>
              </a:lnSpc>
              <a:spcAft>
                <a:spcPts val="1599"/>
              </a:spcAft>
              <a:buClr>
                <a:srgbClr val="ffffff"/>
              </a:buClr>
              <a:buFont typeface="Roboto"/>
              <a:buAutoNum type="arabicPeriod"/>
            </a:pPr>
            <a:r>
              <a:rPr b="0" lang="en-US" sz="1400" spc="-1" strike="noStrike">
                <a:solidFill>
                  <a:srgbClr val="ffffff"/>
                </a:solidFill>
                <a:uFill>
                  <a:solidFill>
                    <a:srgbClr val="ffffff"/>
                  </a:solidFill>
                </a:uFill>
                <a:latin typeface="Roboto"/>
                <a:ea typeface="Roboto"/>
              </a:rPr>
              <a:t>Data Split (for data training):</a:t>
            </a:r>
            <a:endParaRPr b="0" lang="en-US" sz="1400" spc="-1" strike="noStrike">
              <a:solidFill>
                <a:srgbClr val="000000"/>
              </a:solidFill>
              <a:uFill>
                <a:solidFill>
                  <a:srgbClr val="ffffff"/>
                </a:solidFill>
              </a:uFill>
              <a:latin typeface="Arial"/>
            </a:endParaRPr>
          </a:p>
          <a:p>
            <a:pPr lvl="1" marL="914400" indent="-228240">
              <a:lnSpc>
                <a:spcPct val="115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By Months (7 Lags/split): </a:t>
            </a:r>
            <a:r>
              <a:rPr b="0" i="1" lang="en-US" sz="1400" spc="-1" strike="noStrike">
                <a:solidFill>
                  <a:srgbClr val="ffffff"/>
                </a:solidFill>
                <a:uFill>
                  <a:solidFill>
                    <a:srgbClr val="ffffff"/>
                  </a:solidFill>
                </a:uFill>
                <a:latin typeface="Roboto"/>
                <a:ea typeface="Roboto"/>
              </a:rPr>
              <a:t>June 2015, December 2015, January 2016 - March 2016, and May 2016.</a:t>
            </a:r>
            <a:endParaRPr b="0" lang="en-US" sz="1400" spc="-1" strike="noStrike">
              <a:solidFill>
                <a:srgbClr val="000000"/>
              </a:solidFill>
              <a:uFill>
                <a:solidFill>
                  <a:srgbClr val="ffffff"/>
                </a:solidFill>
              </a:uFill>
              <a:latin typeface="Arial"/>
            </a:endParaRPr>
          </a:p>
          <a:p>
            <a:pPr lvl="1" marL="914400" indent="-228240">
              <a:lnSpc>
                <a:spcPct val="115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By new customer records: </a:t>
            </a:r>
            <a:r>
              <a:rPr b="0" i="1" lang="en-US" sz="1400" spc="-1" strike="noStrike">
                <a:solidFill>
                  <a:srgbClr val="ffffff"/>
                </a:solidFill>
                <a:uFill>
                  <a:solidFill>
                    <a:srgbClr val="ffffff"/>
                  </a:solidFill>
                </a:uFill>
                <a:latin typeface="Roboto"/>
                <a:ea typeface="Roboto"/>
              </a:rPr>
              <a:t>merge all data between above January 2016 - April 2016  and exclude records which have new product into different split (i.e. 1 split).</a:t>
            </a:r>
            <a:endParaRPr b="0" lang="en-US" sz="1400" spc="-1" strike="noStrike">
              <a:solidFill>
                <a:srgbClr val="000000"/>
              </a:solidFill>
              <a:uFill>
                <a:solidFill>
                  <a:srgbClr val="ffffff"/>
                </a:solidFill>
              </a:uFill>
              <a:latin typeface="Arial"/>
            </a:endParaRPr>
          </a:p>
          <a:p>
            <a:pPr marL="457200" indent="-317160">
              <a:lnSpc>
                <a:spcPct val="100000"/>
              </a:lnSpc>
              <a:spcAft>
                <a:spcPts val="1599"/>
              </a:spcAft>
              <a:buClr>
                <a:srgbClr val="ffffff"/>
              </a:buClr>
              <a:buFont typeface="Roboto"/>
              <a:buAutoNum type="arabicPeriod"/>
            </a:pPr>
            <a:r>
              <a:rPr b="0" lang="en-US" sz="1400" spc="-1" strike="noStrike">
                <a:solidFill>
                  <a:srgbClr val="ffffff"/>
                </a:solidFill>
                <a:uFill>
                  <a:solidFill>
                    <a:srgbClr val="ffffff"/>
                  </a:solidFill>
                </a:uFill>
                <a:latin typeface="Roboto"/>
                <a:ea typeface="Roboto"/>
              </a:rPr>
              <a:t>Validation:</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Cco_fin prediction is validated based on December’s 2015 (2015-12-28) data only</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While reca_fin is based on June 2015 data (2015-06-28) only</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Others were based on May 2016 (2016-05-28) data only</a:t>
            </a:r>
            <a:endParaRPr b="0" lang="en-US" sz="1400" spc="-1" strike="noStrike">
              <a:solidFill>
                <a:srgbClr val="000000"/>
              </a:solidFill>
              <a:uFill>
                <a:solidFill>
                  <a:srgbClr val="ffffff"/>
                </a:solidFill>
              </a:uFill>
              <a:latin typeface="Arial"/>
            </a:endParaRPr>
          </a:p>
          <a:p>
            <a:pPr>
              <a:lnSpc>
                <a:spcPct val="115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88080" y="457920"/>
            <a:ext cx="8367840" cy="685800"/>
          </a:xfrm>
          <a:prstGeom prst="rect">
            <a:avLst/>
          </a:prstGeom>
          <a:noFill/>
          <a:ln>
            <a:noFill/>
          </a:ln>
        </p:spPr>
        <p:txBody>
          <a:bodyPr tIns="91440" bIns="91440" anchor="b"/>
          <a:p>
            <a:endParaRPr b="0" lang="en-US" sz="1400" spc="-1" strike="noStrike">
              <a:solidFill>
                <a:srgbClr val="000000"/>
              </a:solidFill>
              <a:uFill>
                <a:solidFill>
                  <a:srgbClr val="ffffff"/>
                </a:solidFill>
              </a:uFill>
              <a:latin typeface="Arial"/>
            </a:endParaRPr>
          </a:p>
        </p:txBody>
      </p:sp>
      <p:sp>
        <p:nvSpPr>
          <p:cNvPr id="125" name="TextShape 2"/>
          <p:cNvSpPr txBox="1"/>
          <p:nvPr/>
        </p:nvSpPr>
        <p:spPr>
          <a:xfrm>
            <a:off x="388080" y="14896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26" name="Shape 167" descr=""/>
          <p:cNvPicPr/>
          <p:nvPr/>
        </p:nvPicPr>
        <p:blipFill>
          <a:blip r:embed="rId1"/>
          <a:stretch/>
        </p:blipFill>
        <p:spPr>
          <a:xfrm>
            <a:off x="0" y="35640"/>
            <a:ext cx="9143640" cy="5071680"/>
          </a:xfrm>
          <a:prstGeom prst="rect">
            <a:avLst/>
          </a:prstGeom>
          <a:ln>
            <a:noFill/>
          </a:ln>
        </p:spPr>
      </p:pic>
      <p:sp>
        <p:nvSpPr>
          <p:cNvPr id="127" name="CustomShape 3"/>
          <p:cNvSpPr/>
          <p:nvPr/>
        </p:nvSpPr>
        <p:spPr>
          <a:xfrm>
            <a:off x="1353960" y="644040"/>
            <a:ext cx="1162800" cy="953280"/>
          </a:xfrm>
          <a:custGeom>
            <a:avLst/>
            <a:gdLst/>
            <a:ahLst/>
            <a:rect l="l" t="t" r="r" b="b"/>
            <a:pathLst>
              <a:path w="46525" h="38140">
                <a:moveTo>
                  <a:pt x="1586" y="6776"/>
                </a:moveTo>
                <a:cubicBezTo>
                  <a:pt x="-210" y="15402"/>
                  <a:pt x="-1629" y="27051"/>
                  <a:pt x="4865" y="33006"/>
                </a:cubicBezTo>
                <a:cubicBezTo>
                  <a:pt x="10611" y="38274"/>
                  <a:pt x="20125" y="38795"/>
                  <a:pt x="27816" y="37514"/>
                </a:cubicBezTo>
                <a:cubicBezTo>
                  <a:pt x="31967" y="36822"/>
                  <a:pt x="34408" y="32225"/>
                  <a:pt x="38062" y="30137"/>
                </a:cubicBezTo>
                <a:cubicBezTo>
                  <a:pt x="40290" y="28863"/>
                  <a:pt x="44107" y="29254"/>
                  <a:pt x="45029" y="26859"/>
                </a:cubicBezTo>
                <a:cubicBezTo>
                  <a:pt x="48121" y="18817"/>
                  <a:pt x="46178" y="5710"/>
                  <a:pt x="38472" y="1858"/>
                </a:cubicBezTo>
                <a:cubicBezTo>
                  <a:pt x="31994" y="-1380"/>
                  <a:pt x="23933" y="527"/>
                  <a:pt x="16750" y="1448"/>
                </a:cubicBezTo>
                <a:cubicBezTo>
                  <a:pt x="11169" y="2163"/>
                  <a:pt x="3776" y="4308"/>
                  <a:pt x="1996" y="9645"/>
                </a:cubicBezTo>
              </a:path>
            </a:pathLst>
          </a:custGeom>
          <a:noFill/>
          <a:ln w="9360">
            <a:solidFill>
              <a:schemeClr val="dk2"/>
            </a:solidFill>
            <a:round/>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C. Base Model</a:t>
            </a:r>
            <a:endParaRPr b="0" lang="en-US" sz="1400" spc="-1" strike="noStrike">
              <a:solidFill>
                <a:srgbClr val="000000"/>
              </a:solidFill>
              <a:uFill>
                <a:solidFill>
                  <a:srgbClr val="ffffff"/>
                </a:solidFill>
              </a:uFill>
              <a:latin typeface="Arial"/>
            </a:endParaRPr>
          </a:p>
        </p:txBody>
      </p:sp>
      <p:sp>
        <p:nvSpPr>
          <p:cNvPr id="129" name="TextShape 2"/>
          <p:cNvSpPr txBox="1"/>
          <p:nvPr/>
        </p:nvSpPr>
        <p:spPr>
          <a:xfrm>
            <a:off x="274320" y="1371600"/>
            <a:ext cx="8046720" cy="3383280"/>
          </a:xfrm>
          <a:prstGeom prst="rect">
            <a:avLst/>
          </a:prstGeom>
          <a:noFill/>
          <a:ln>
            <a:noFill/>
          </a:ln>
        </p:spPr>
        <p:txBody>
          <a:bodyPr tIns="91440" bIns="91440"/>
          <a:p>
            <a:pPr marL="457200" indent="-228240">
              <a:lnSpc>
                <a:spcPct val="100000"/>
              </a:lnSpc>
              <a:spcAft>
                <a:spcPts val="1599"/>
              </a:spcAft>
              <a:buClr>
                <a:srgbClr val="ffffff"/>
              </a:buClr>
              <a:buFont typeface="Roboto"/>
              <a:buAutoNum type="arabicPeriod"/>
            </a:pPr>
            <a:r>
              <a:rPr b="1" i="1" lang="en-US" sz="1800" spc="-1" strike="noStrike">
                <a:solidFill>
                  <a:srgbClr val="ffffff"/>
                </a:solidFill>
                <a:uFill>
                  <a:solidFill>
                    <a:srgbClr val="ffffff"/>
                  </a:solidFill>
                </a:uFill>
                <a:latin typeface="Roboto"/>
                <a:ea typeface="Roboto"/>
              </a:rPr>
              <a:t>XgBoost</a:t>
            </a:r>
            <a:r>
              <a:rPr b="0" i="1" lang="en-US" sz="1800" spc="-1" strike="noStrike">
                <a:solidFill>
                  <a:srgbClr val="ffffff"/>
                </a:solidFill>
                <a:uFill>
                  <a:solidFill>
                    <a:srgbClr val="ffffff"/>
                  </a:solidFill>
                </a:uFill>
                <a:latin typeface="Roboto"/>
                <a:ea typeface="Roboto"/>
              </a:rPr>
              <a:t>, an implementation of gradient boosted decision trees designed for speed and performance. (performed better with well-structured or well-defined data).</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i="1" lang="en-US" sz="1400" spc="-1" strike="noStrike">
                <a:solidFill>
                  <a:srgbClr val="ffffff"/>
                </a:solidFill>
                <a:uFill>
                  <a:solidFill>
                    <a:srgbClr val="ffffff"/>
                  </a:solidFill>
                </a:uFill>
                <a:latin typeface="Roboto"/>
                <a:ea typeface="Roboto"/>
              </a:rPr>
              <a:t>Classification Model: </a:t>
            </a:r>
            <a:r>
              <a:rPr b="1" i="1" lang="en-US" sz="1400" spc="-1" strike="noStrike">
                <a:solidFill>
                  <a:srgbClr val="ffffff"/>
                </a:solidFill>
                <a:uFill>
                  <a:solidFill>
                    <a:srgbClr val="ffffff"/>
                  </a:solidFill>
                </a:uFill>
                <a:latin typeface="Roboto"/>
                <a:ea typeface="Roboto"/>
              </a:rPr>
              <a:t>Binary</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i="1" lang="en-US" sz="1400" spc="-1" strike="noStrike">
                <a:solidFill>
                  <a:srgbClr val="ffffff"/>
                </a:solidFill>
                <a:uFill>
                  <a:solidFill>
                    <a:srgbClr val="ffffff"/>
                  </a:solidFill>
                </a:uFill>
                <a:latin typeface="Roboto"/>
                <a:ea typeface="Roboto"/>
              </a:rPr>
              <a:t>2 types of Metrics used:</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1" lang="en-US" sz="1400" spc="-1" strike="noStrike">
                <a:solidFill>
                  <a:srgbClr val="ffffff"/>
                </a:solidFill>
                <a:uFill>
                  <a:solidFill>
                    <a:srgbClr val="ffffff"/>
                  </a:solidFill>
                </a:uFill>
                <a:latin typeface="Roboto"/>
                <a:ea typeface="Roboto"/>
              </a:rPr>
              <a:t>Logloss (</a:t>
            </a:r>
            <a:r>
              <a:rPr b="1" i="1" lang="en-US" sz="1400" spc="-1" strike="noStrike">
                <a:solidFill>
                  <a:srgbClr val="ffffff"/>
                </a:solidFill>
                <a:uFill>
                  <a:solidFill>
                    <a:srgbClr val="ffffff"/>
                  </a:solidFill>
                </a:uFill>
                <a:latin typeface="Roboto"/>
                <a:ea typeface="Roboto"/>
              </a:rPr>
              <a:t>for records that have new products)</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1" lang="en-US" sz="1400" spc="-1" strike="noStrike">
                <a:solidFill>
                  <a:srgbClr val="ffffff"/>
                </a:solidFill>
                <a:uFill>
                  <a:solidFill>
                    <a:srgbClr val="ffffff"/>
                  </a:solidFill>
                </a:uFill>
                <a:latin typeface="Roboto"/>
                <a:ea typeface="Roboto"/>
              </a:rPr>
              <a:t>Area Under the Curve (AUC)</a:t>
            </a:r>
            <a:endParaRPr b="0" lang="en-US" sz="1400" spc="-1" strike="noStrike">
              <a:solidFill>
                <a:srgbClr val="000000"/>
              </a:solidFill>
              <a:uFill>
                <a:solidFill>
                  <a:srgbClr val="ffffff"/>
                </a:solidFill>
              </a:uFill>
              <a:latin typeface="Arial"/>
            </a:endParaRPr>
          </a:p>
          <a:p>
            <a:pPr lvl="1" marL="914400" indent="-228240">
              <a:lnSpc>
                <a:spcPct val="100000"/>
              </a:lnSpc>
              <a:spcAft>
                <a:spcPts val="1599"/>
              </a:spcAft>
              <a:buClr>
                <a:srgbClr val="ffffff"/>
              </a:buClr>
              <a:buFont typeface="Roboto"/>
              <a:buAutoNum type="alphaLcPeriod"/>
            </a:pPr>
            <a:r>
              <a:rPr b="0" lang="en-US" sz="1400" spc="-1" strike="noStrike">
                <a:solidFill>
                  <a:srgbClr val="ffffff"/>
                </a:solidFill>
                <a:uFill>
                  <a:solidFill>
                    <a:srgbClr val="ffffff"/>
                  </a:solidFill>
                </a:uFill>
                <a:latin typeface="Roboto"/>
                <a:ea typeface="Roboto"/>
              </a:rPr>
              <a:t>Product Prediction basis: </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0" i="1" lang="en-US" sz="1400" spc="-1" strike="noStrike">
                <a:solidFill>
                  <a:srgbClr val="ffffff"/>
                </a:solidFill>
                <a:uFill>
                  <a:solidFill>
                    <a:srgbClr val="ffffff"/>
                  </a:solidFill>
                </a:uFill>
                <a:latin typeface="Roboto"/>
                <a:ea typeface="Roboto"/>
              </a:rPr>
              <a:t>2015-06-28 record for “reca_fin (taxes)”</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0" i="1" lang="en-US" sz="1400" spc="-1" strike="noStrike">
                <a:solidFill>
                  <a:srgbClr val="ffffff"/>
                </a:solidFill>
                <a:uFill>
                  <a:solidFill>
                    <a:srgbClr val="ffffff"/>
                  </a:solidFill>
                </a:uFill>
                <a:latin typeface="Roboto"/>
                <a:ea typeface="Roboto"/>
              </a:rPr>
              <a:t>2015-12-28 record for “cco_fin (current account)”</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0" i="1" lang="en-US" sz="1400" spc="-1" strike="noStrike">
                <a:solidFill>
                  <a:srgbClr val="ffffff"/>
                </a:solidFill>
                <a:uFill>
                  <a:solidFill>
                    <a:srgbClr val="ffffff"/>
                  </a:solidFill>
                </a:uFill>
                <a:latin typeface="Roboto"/>
                <a:ea typeface="Roboto"/>
              </a:rPr>
              <a:t>2016-05-28 record for the remaining products (18 in total)</a:t>
            </a:r>
            <a:endParaRPr b="0" lang="en-US" sz="1400" spc="-1" strike="noStrike">
              <a:solidFill>
                <a:srgbClr val="000000"/>
              </a:solidFill>
              <a:uFill>
                <a:solidFill>
                  <a:srgbClr val="ffffff"/>
                </a:solidFill>
              </a:uFill>
              <a:latin typeface="Arial"/>
            </a:endParaRPr>
          </a:p>
          <a:p>
            <a:pPr lvl="2" marL="1371600" indent="-228240">
              <a:lnSpc>
                <a:spcPct val="100000"/>
              </a:lnSpc>
              <a:spcAft>
                <a:spcPts val="1599"/>
              </a:spcAft>
              <a:buClr>
                <a:srgbClr val="ffffff"/>
              </a:buClr>
              <a:buFont typeface="Roboto"/>
              <a:buAutoNum type="romanLcPeriod"/>
            </a:pPr>
            <a:r>
              <a:rPr b="0" i="1" lang="en-US" sz="1400" spc="-1" strike="noStrike">
                <a:solidFill>
                  <a:srgbClr val="ffffff"/>
                </a:solidFill>
                <a:uFill>
                  <a:solidFill>
                    <a:srgbClr val="ffffff"/>
                  </a:solidFill>
                </a:uFill>
                <a:latin typeface="Roboto"/>
                <a:ea typeface="Roboto"/>
              </a:rPr>
              <a:t>In addition, the remaining records which has new purchased products will also be predicted by data from 2015-12-28 to 2016-04-28 (5 lags).</a:t>
            </a:r>
            <a:endParaRPr b="0" lang="en-US" sz="1400" spc="-1" strike="noStrike">
              <a:solidFill>
                <a:srgbClr val="000000"/>
              </a:solidFill>
              <a:uFill>
                <a:solidFill>
                  <a:srgbClr val="ffffff"/>
                </a:solidFill>
              </a:uFill>
              <a:latin typeface="Arial"/>
            </a:endParaRPr>
          </a:p>
          <a:p>
            <a:pPr marL="914400">
              <a:lnSpc>
                <a:spcPct val="100000"/>
              </a:lnSpc>
              <a:spcAft>
                <a:spcPts val="1599"/>
              </a:spcAft>
            </a:pPr>
            <a:endParaRPr b="0" lang="en-US" sz="1400" spc="-1" strike="noStrike">
              <a:solidFill>
                <a:srgbClr val="000000"/>
              </a:solidFill>
              <a:uFill>
                <a:solidFill>
                  <a:srgbClr val="ffffff"/>
                </a:solidFill>
              </a:uFill>
              <a:latin typeface="Arial"/>
            </a:endParaRPr>
          </a:p>
          <a:p>
            <a:pPr marL="914400">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88080" y="457920"/>
            <a:ext cx="8367840" cy="685800"/>
          </a:xfrm>
          <a:prstGeom prst="rect">
            <a:avLst/>
          </a:prstGeom>
          <a:noFill/>
          <a:ln>
            <a:noFill/>
          </a:ln>
        </p:spPr>
        <p:txBody>
          <a:bodyPr tIns="91440" bIns="91440" anchor="b"/>
          <a:p>
            <a:pPr>
              <a:lnSpc>
                <a:spcPct val="100000"/>
              </a:lnSpc>
            </a:pPr>
            <a:r>
              <a:rPr b="0" i="1" lang="en-US" sz="3000" spc="-1" strike="noStrike">
                <a:solidFill>
                  <a:srgbClr val="ffffff"/>
                </a:solidFill>
                <a:uFill>
                  <a:solidFill>
                    <a:srgbClr val="ffffff"/>
                  </a:solidFill>
                </a:uFill>
                <a:latin typeface="Roboto Slab"/>
                <a:ea typeface="Roboto Slab"/>
              </a:rPr>
              <a:t>Xgboost Model</a:t>
            </a:r>
            <a:r>
              <a:rPr b="0" lang="en-US" sz="3000" spc="-1" strike="noStrike">
                <a:solidFill>
                  <a:srgbClr val="ffffff"/>
                </a:solidFill>
                <a:uFill>
                  <a:solidFill>
                    <a:srgbClr val="ffffff"/>
                  </a:solidFill>
                </a:uFill>
                <a:latin typeface="Roboto Slab"/>
                <a:ea typeface="Roboto Slab"/>
              </a:rPr>
              <a:t> : Model and Parameters</a:t>
            </a:r>
            <a:endParaRPr b="0" lang="en-US" sz="1400" spc="-1" strike="noStrike">
              <a:solidFill>
                <a:srgbClr val="000000"/>
              </a:solidFill>
              <a:uFill>
                <a:solidFill>
                  <a:srgbClr val="ffffff"/>
                </a:solidFill>
              </a:uFill>
              <a:latin typeface="Arial"/>
            </a:endParaRPr>
          </a:p>
        </p:txBody>
      </p:sp>
      <p:sp>
        <p:nvSpPr>
          <p:cNvPr id="131" name="TextShape 2"/>
          <p:cNvSpPr txBox="1"/>
          <p:nvPr/>
        </p:nvSpPr>
        <p:spPr>
          <a:xfrm>
            <a:off x="388080" y="1489680"/>
            <a:ext cx="8367840" cy="3078720"/>
          </a:xfrm>
          <a:prstGeom prst="rect">
            <a:avLst/>
          </a:prstGeom>
          <a:noFill/>
          <a:ln>
            <a:noFill/>
          </a:ln>
        </p:spPr>
        <p:txBody>
          <a:bodyPr tIns="91440" bIns="91440"/>
          <a:p>
            <a:pPr algn="ctr">
              <a:lnSpc>
                <a:spcPct val="100000"/>
              </a:lnSpc>
              <a:spcAft>
                <a:spcPts val="1599"/>
              </a:spcAft>
            </a:pPr>
            <a:r>
              <a:rPr b="0" lang="en-US" sz="1400" spc="-1" strike="noStrike">
                <a:solidFill>
                  <a:srgbClr val="ffffff"/>
                </a:solidFill>
                <a:uFill>
                  <a:solidFill>
                    <a:srgbClr val="ffffff"/>
                  </a:solidFill>
                </a:uFill>
                <a:latin typeface="Arial"/>
                <a:ea typeface="Arial"/>
              </a:rPr>
              <a:t>The </a:t>
            </a:r>
            <a:r>
              <a:rPr b="1" i="1" lang="en-US" sz="1400" spc="-1" strike="noStrike">
                <a:solidFill>
                  <a:srgbClr val="ffffff"/>
                </a:solidFill>
                <a:uFill>
                  <a:solidFill>
                    <a:srgbClr val="ffffff"/>
                  </a:solidFill>
                </a:uFill>
                <a:latin typeface="Arial"/>
                <a:ea typeface="Arial"/>
              </a:rPr>
              <a:t>model</a:t>
            </a:r>
            <a:r>
              <a:rPr b="0" lang="en-US" sz="1400" spc="-1" strike="noStrike">
                <a:solidFill>
                  <a:srgbClr val="ffffff"/>
                </a:solidFill>
                <a:uFill>
                  <a:solidFill>
                    <a:srgbClr val="ffffff"/>
                  </a:solidFill>
                </a:uFill>
                <a:latin typeface="Arial"/>
                <a:ea typeface="Arial"/>
              </a:rPr>
              <a:t> in supervised learning usually refers to the mathematical structure of how to make the prediction </a:t>
            </a:r>
            <a:r>
              <a:rPr b="0" i="1" lang="en-US" sz="1400" spc="-1" strike="noStrike">
                <a:solidFill>
                  <a:srgbClr val="ffffff"/>
                </a:solidFill>
                <a:uFill>
                  <a:solidFill>
                    <a:srgbClr val="ffffff"/>
                  </a:solidFill>
                </a:uFill>
                <a:latin typeface="Arial"/>
                <a:ea typeface="Arial"/>
              </a:rPr>
              <a:t>yi</a:t>
            </a:r>
            <a:r>
              <a:rPr b="0" lang="en-US" sz="1400" spc="-1" strike="noStrike">
                <a:solidFill>
                  <a:srgbClr val="ffffff"/>
                </a:solidFill>
                <a:uFill>
                  <a:solidFill>
                    <a:srgbClr val="ffffff"/>
                  </a:solidFill>
                </a:uFill>
                <a:latin typeface="Arial"/>
                <a:ea typeface="Arial"/>
              </a:rPr>
              <a:t> given </a:t>
            </a:r>
            <a:r>
              <a:rPr b="0" i="1" lang="en-US" sz="1400" spc="-1" strike="noStrike">
                <a:solidFill>
                  <a:srgbClr val="ffffff"/>
                </a:solidFill>
                <a:uFill>
                  <a:solidFill>
                    <a:srgbClr val="ffffff"/>
                  </a:solidFill>
                </a:uFill>
                <a:latin typeface="Arial"/>
                <a:ea typeface="Arial"/>
              </a:rPr>
              <a:t>xi</a:t>
            </a:r>
            <a:r>
              <a:rPr b="0" lang="en-US" sz="1400" spc="-1" strike="noStrike">
                <a:solidFill>
                  <a:srgbClr val="ffffff"/>
                </a:solidFill>
                <a:uFill>
                  <a:solidFill>
                    <a:srgbClr val="ffffff"/>
                  </a:solidFill>
                </a:uFill>
                <a:latin typeface="Arial"/>
                <a:ea typeface="Arial"/>
              </a:rPr>
              <a:t>. For example, a common model is a </a:t>
            </a:r>
            <a:r>
              <a:rPr b="0" i="1" lang="en-US" sz="1400" spc="-1" strike="noStrike">
                <a:solidFill>
                  <a:srgbClr val="ffffff"/>
                </a:solidFill>
                <a:uFill>
                  <a:solidFill>
                    <a:srgbClr val="ffffff"/>
                  </a:solidFill>
                </a:uFill>
                <a:latin typeface="Arial"/>
                <a:ea typeface="Arial"/>
              </a:rPr>
              <a:t>linear model</a:t>
            </a:r>
            <a:r>
              <a:rPr b="0" lang="en-US" sz="1400" spc="-1" strike="noStrike">
                <a:solidFill>
                  <a:srgbClr val="ffffff"/>
                </a:solidFill>
                <a:uFill>
                  <a:solidFill>
                    <a:srgbClr val="ffffff"/>
                  </a:solidFill>
                </a:uFill>
                <a:latin typeface="Arial"/>
                <a:ea typeface="Arial"/>
              </a:rPr>
              <a:t>, where the </a:t>
            </a:r>
            <a:r>
              <a:rPr b="0" i="1" lang="en-US" sz="1400" spc="-1" strike="noStrike">
                <a:solidFill>
                  <a:srgbClr val="ffffff"/>
                </a:solidFill>
                <a:uFill>
                  <a:solidFill>
                    <a:srgbClr val="ffffff"/>
                  </a:solidFill>
                </a:uFill>
                <a:latin typeface="Arial"/>
                <a:ea typeface="Arial"/>
              </a:rPr>
              <a:t>prediction</a:t>
            </a:r>
            <a:r>
              <a:rPr b="0" lang="en-US" sz="1400" spc="-1" strike="noStrike">
                <a:solidFill>
                  <a:srgbClr val="ffffff"/>
                </a:solidFill>
                <a:uFill>
                  <a:solidFill>
                    <a:srgbClr val="ffffff"/>
                  </a:solidFill>
                </a:uFill>
                <a:latin typeface="Arial"/>
                <a:ea typeface="Arial"/>
              </a:rPr>
              <a:t> is given by</a:t>
            </a:r>
            <a:endParaRPr b="0" lang="en-US" sz="1400" spc="-1" strike="noStrike">
              <a:solidFill>
                <a:srgbClr val="000000"/>
              </a:solidFill>
              <a:uFill>
                <a:solidFill>
                  <a:srgbClr val="ffffff"/>
                </a:solidFill>
              </a:uFill>
              <a:latin typeface="Arial"/>
            </a:endParaRPr>
          </a:p>
          <a:p>
            <a:pPr algn="ctr">
              <a:lnSpc>
                <a:spcPct val="100000"/>
              </a:lnSpc>
              <a:spcAft>
                <a:spcPts val="1599"/>
              </a:spcAft>
            </a:pPr>
            <a:r>
              <a:rPr b="0" lang="en-US" sz="2400" spc="-1" strike="noStrike">
                <a:solidFill>
                  <a:srgbClr val="ffffff"/>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ffffff"/>
                </a:solidFill>
                <a:uFill>
                  <a:solidFill>
                    <a:srgbClr val="ffffff"/>
                  </a:solidFill>
                </a:uFill>
                <a:latin typeface="Arial"/>
                <a:ea typeface="Arial"/>
              </a:rPr>
              <a:t>a linear combination of weighted input features</a:t>
            </a:r>
            <a:r>
              <a:rPr b="0" lang="en-US" sz="1400" spc="-1" strike="noStrike">
                <a:solidFill>
                  <a:srgbClr val="ffffff"/>
                </a:solidFill>
                <a:uFill>
                  <a:solidFill>
                    <a:srgbClr val="ffffff"/>
                  </a:solidFill>
                </a:uFill>
                <a:latin typeface="Arial"/>
                <a:ea typeface="Arial"/>
              </a:rPr>
              <a:t>. The prediction value can have different interpretations, depending on the task, i.e., </a:t>
            </a:r>
            <a:r>
              <a:rPr b="1" lang="en-US" sz="1400" spc="-1" strike="noStrike">
                <a:solidFill>
                  <a:srgbClr val="ffffff"/>
                </a:solidFill>
                <a:uFill>
                  <a:solidFill>
                    <a:srgbClr val="ffffff"/>
                  </a:solidFill>
                </a:uFill>
                <a:latin typeface="Arial"/>
                <a:ea typeface="Arial"/>
              </a:rPr>
              <a:t>regression or classification</a:t>
            </a:r>
            <a:r>
              <a:rPr b="0" lang="en-US" sz="1400" spc="-1" strike="noStrike">
                <a:solidFill>
                  <a:srgbClr val="ffffff"/>
                </a:solidFill>
                <a:uFill>
                  <a:solidFill>
                    <a:srgbClr val="ffffff"/>
                  </a:solidFill>
                </a:uFill>
                <a:latin typeface="Arial"/>
                <a:ea typeface="Arial"/>
              </a:rPr>
              <a:t>. For example, it can be l</a:t>
            </a:r>
            <a:r>
              <a:rPr b="1" lang="en-US" sz="1400" spc="-1" strike="noStrike">
                <a:solidFill>
                  <a:srgbClr val="ffffff"/>
                </a:solidFill>
                <a:uFill>
                  <a:solidFill>
                    <a:srgbClr val="ffffff"/>
                  </a:solidFill>
                </a:uFill>
                <a:latin typeface="Arial"/>
                <a:ea typeface="Arial"/>
              </a:rPr>
              <a:t>ogistic transformed</a:t>
            </a:r>
            <a:r>
              <a:rPr b="0" lang="en-US" sz="1400" spc="-1" strike="noStrike">
                <a:solidFill>
                  <a:srgbClr val="ffffff"/>
                </a:solidFill>
                <a:uFill>
                  <a:solidFill>
                    <a:srgbClr val="ffffff"/>
                  </a:solidFill>
                </a:uFill>
                <a:latin typeface="Arial"/>
                <a:ea typeface="Arial"/>
              </a:rPr>
              <a:t> to get the </a:t>
            </a:r>
            <a:r>
              <a:rPr b="1" lang="en-US" sz="1400" spc="-1" strike="noStrike">
                <a:solidFill>
                  <a:srgbClr val="ffffff"/>
                </a:solidFill>
                <a:uFill>
                  <a:solidFill>
                    <a:srgbClr val="ffffff"/>
                  </a:solidFill>
                </a:uFill>
                <a:latin typeface="Arial"/>
                <a:ea typeface="Arial"/>
              </a:rPr>
              <a:t>probability of positive class </a:t>
            </a:r>
            <a:r>
              <a:rPr b="0" lang="en-US" sz="1400" spc="-1" strike="noStrike">
                <a:solidFill>
                  <a:srgbClr val="ffffff"/>
                </a:solidFill>
                <a:uFill>
                  <a:solidFill>
                    <a:srgbClr val="ffffff"/>
                  </a:solidFill>
                </a:uFill>
                <a:latin typeface="Arial"/>
                <a:ea typeface="Arial"/>
              </a:rPr>
              <a:t>in logistic regression, and it can also be </a:t>
            </a:r>
            <a:r>
              <a:rPr b="1" lang="en-US" sz="1400" spc="-1" strike="noStrike">
                <a:solidFill>
                  <a:srgbClr val="ffffff"/>
                </a:solidFill>
                <a:uFill>
                  <a:solidFill>
                    <a:srgbClr val="ffffff"/>
                  </a:solidFill>
                </a:uFill>
                <a:latin typeface="Arial"/>
                <a:ea typeface="Arial"/>
              </a:rPr>
              <a:t>used as a ranking score</a:t>
            </a:r>
            <a:r>
              <a:rPr b="0" lang="en-US" sz="1400" spc="-1" strike="noStrike">
                <a:solidFill>
                  <a:srgbClr val="ffffff"/>
                </a:solidFill>
                <a:uFill>
                  <a:solidFill>
                    <a:srgbClr val="ffffff"/>
                  </a:solidFill>
                </a:uFill>
                <a:latin typeface="Arial"/>
                <a:ea typeface="Arial"/>
              </a:rPr>
              <a:t> when we want to rank the outputs.</a:t>
            </a:r>
            <a:endParaRPr b="0" lang="en-US" sz="1400" spc="-1" strike="noStrike">
              <a:solidFill>
                <a:srgbClr val="000000"/>
              </a:solidFill>
              <a:uFill>
                <a:solidFill>
                  <a:srgbClr val="ffffff"/>
                </a:solidFill>
              </a:uFill>
              <a:latin typeface="Arial"/>
            </a:endParaRPr>
          </a:p>
        </p:txBody>
      </p:sp>
      <p:pic>
        <p:nvPicPr>
          <p:cNvPr id="132" name="Shape 181" descr=""/>
          <p:cNvPicPr/>
          <p:nvPr/>
        </p:nvPicPr>
        <p:blipFill>
          <a:blip r:embed="rId1"/>
          <a:stretch/>
        </p:blipFill>
        <p:spPr>
          <a:xfrm>
            <a:off x="4107240" y="2268360"/>
            <a:ext cx="2418840" cy="4813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88080" y="457920"/>
            <a:ext cx="8367840" cy="685800"/>
          </a:xfrm>
          <a:prstGeom prst="rect">
            <a:avLst/>
          </a:prstGeom>
          <a:noFill/>
          <a:ln>
            <a:noFill/>
          </a:ln>
        </p:spPr>
        <p:txBody>
          <a:bodyPr tIns="91440" bIns="91440" anchor="b"/>
          <a:p>
            <a:pPr>
              <a:lnSpc>
                <a:spcPct val="115000"/>
              </a:lnSpc>
              <a:spcBef>
                <a:spcPts val="1400"/>
              </a:spcBef>
              <a:spcAft>
                <a:spcPts val="400"/>
              </a:spcAft>
            </a:pPr>
            <a:r>
              <a:rPr b="1" lang="en-US" sz="2400" spc="-1" strike="noStrike">
                <a:solidFill>
                  <a:srgbClr val="ffffff"/>
                </a:solidFill>
                <a:uFill>
                  <a:solidFill>
                    <a:srgbClr val="ffffff"/>
                  </a:solidFill>
                </a:uFill>
                <a:latin typeface="Arial"/>
                <a:ea typeface="Arial"/>
              </a:rPr>
              <a:t>
</a:t>
            </a:r>
            <a:r>
              <a:rPr b="1" lang="en-US" sz="2400" spc="-1" strike="noStrike">
                <a:solidFill>
                  <a:srgbClr val="ffffff"/>
                </a:solidFill>
                <a:uFill>
                  <a:solidFill>
                    <a:srgbClr val="ffffff"/>
                  </a:solidFill>
                </a:uFill>
                <a:latin typeface="Arial"/>
                <a:ea typeface="Arial"/>
              </a:rPr>
              <a:t>Objective Function : Training Loss + Regularization</a:t>
            </a:r>
            <a:endParaRPr b="0" lang="en-US" sz="1400" spc="-1" strike="noStrike">
              <a:solidFill>
                <a:srgbClr val="000000"/>
              </a:solidFill>
              <a:uFill>
                <a:solidFill>
                  <a:srgbClr val="ffffff"/>
                </a:solidFill>
              </a:uFill>
              <a:latin typeface="Arial"/>
            </a:endParaRPr>
          </a:p>
        </p:txBody>
      </p:sp>
      <p:sp>
        <p:nvSpPr>
          <p:cNvPr id="134" name="TextShape 2"/>
          <p:cNvSpPr txBox="1"/>
          <p:nvPr/>
        </p:nvSpPr>
        <p:spPr>
          <a:xfrm>
            <a:off x="388080" y="1489680"/>
            <a:ext cx="8367840" cy="3544920"/>
          </a:xfrm>
          <a:prstGeom prst="rect">
            <a:avLst/>
          </a:prstGeom>
          <a:noFill/>
          <a:ln>
            <a:noFill/>
          </a:ln>
        </p:spPr>
        <p:txBody>
          <a:bodyPr tIns="91440" bIns="91440"/>
          <a:p>
            <a:pPr>
              <a:lnSpc>
                <a:spcPct val="100000"/>
              </a:lnSpc>
              <a:spcAft>
                <a:spcPts val="1599"/>
              </a:spcAft>
            </a:pPr>
            <a:r>
              <a:rPr b="0" lang="en-US" sz="1200" spc="-1" strike="noStrike">
                <a:solidFill>
                  <a:srgbClr val="ffffff"/>
                </a:solidFill>
                <a:uFill>
                  <a:solidFill>
                    <a:srgbClr val="ffffff"/>
                  </a:solidFill>
                </a:uFill>
                <a:latin typeface="Roboto"/>
                <a:ea typeface="Roboto"/>
              </a:rPr>
              <a:t>Based on different understandings of </a:t>
            </a:r>
            <a:r>
              <a:rPr b="1" i="1" lang="en-US" sz="1200" spc="-1" strike="noStrike">
                <a:solidFill>
                  <a:srgbClr val="ffffff"/>
                </a:solidFill>
                <a:uFill>
                  <a:solidFill>
                    <a:srgbClr val="ffffff"/>
                  </a:solidFill>
                </a:uFill>
                <a:latin typeface="Roboto"/>
                <a:ea typeface="Roboto"/>
              </a:rPr>
              <a:t>yi</a:t>
            </a:r>
            <a:r>
              <a:rPr b="0" i="1" lang="en-US" sz="1200" spc="-1" strike="noStrike">
                <a:solidFill>
                  <a:srgbClr val="ffffff"/>
                </a:solidFill>
                <a:uFill>
                  <a:solidFill>
                    <a:srgbClr val="ffffff"/>
                  </a:solidFill>
                </a:uFill>
                <a:latin typeface="Roboto"/>
                <a:ea typeface="Roboto"/>
              </a:rPr>
              <a:t>, </a:t>
            </a:r>
            <a:r>
              <a:rPr b="0" lang="en-US" sz="1200" spc="-1" strike="noStrike">
                <a:solidFill>
                  <a:srgbClr val="ffffff"/>
                </a:solidFill>
                <a:uFill>
                  <a:solidFill>
                    <a:srgbClr val="ffffff"/>
                  </a:solidFill>
                </a:uFill>
                <a:latin typeface="Roboto"/>
                <a:ea typeface="Roboto"/>
              </a:rPr>
              <a:t>we can have different problems, such as </a:t>
            </a:r>
            <a:r>
              <a:rPr b="1" lang="en-US" sz="1200" spc="-1" strike="noStrike">
                <a:solidFill>
                  <a:srgbClr val="ffffff"/>
                </a:solidFill>
                <a:uFill>
                  <a:solidFill>
                    <a:srgbClr val="ffffff"/>
                  </a:solidFill>
                </a:uFill>
                <a:latin typeface="Roboto"/>
                <a:ea typeface="Roboto"/>
              </a:rPr>
              <a:t>regression, classification, ordering</a:t>
            </a:r>
            <a:r>
              <a:rPr b="0" lang="en-US" sz="1200" spc="-1" strike="noStrike">
                <a:solidFill>
                  <a:srgbClr val="ffffff"/>
                </a:solidFill>
                <a:uFill>
                  <a:solidFill>
                    <a:srgbClr val="ffffff"/>
                  </a:solidFill>
                </a:uFill>
                <a:latin typeface="Roboto"/>
                <a:ea typeface="Roboto"/>
              </a:rPr>
              <a:t>, etc. We need to find a way to find the best parameters given the training data. In order to do so, we need to define a so-called </a:t>
            </a:r>
            <a:r>
              <a:rPr b="1" i="1" lang="en-US" sz="1200" spc="-1" strike="noStrike">
                <a:solidFill>
                  <a:srgbClr val="ffffff"/>
                </a:solidFill>
                <a:uFill>
                  <a:solidFill>
                    <a:srgbClr val="ffffff"/>
                  </a:solidFill>
                </a:uFill>
                <a:latin typeface="Roboto"/>
                <a:ea typeface="Roboto"/>
              </a:rPr>
              <a:t>objective function</a:t>
            </a:r>
            <a:r>
              <a:rPr b="0" lang="en-US" sz="1200" spc="-1" strike="noStrike">
                <a:solidFill>
                  <a:srgbClr val="ffffff"/>
                </a:solidFill>
                <a:uFill>
                  <a:solidFill>
                    <a:srgbClr val="ffffff"/>
                  </a:solidFill>
                </a:uFill>
                <a:latin typeface="Roboto"/>
                <a:ea typeface="Roboto"/>
              </a:rPr>
              <a:t>, to measure the performance of the model given a certain set of parameters. A very important fact about objective functions is they </a:t>
            </a:r>
            <a:r>
              <a:rPr b="1" i="1" lang="en-US" sz="1200" spc="-1" strike="noStrike">
                <a:solidFill>
                  <a:srgbClr val="ffffff"/>
                </a:solidFill>
                <a:uFill>
                  <a:solidFill>
                    <a:srgbClr val="ffffff"/>
                  </a:solidFill>
                </a:uFill>
                <a:latin typeface="Roboto"/>
                <a:ea typeface="Roboto"/>
              </a:rPr>
              <a:t>must always</a:t>
            </a:r>
            <a:r>
              <a:rPr b="0" lang="en-US" sz="1200" spc="-1" strike="noStrike">
                <a:solidFill>
                  <a:srgbClr val="ffffff"/>
                </a:solidFill>
                <a:uFill>
                  <a:solidFill>
                    <a:srgbClr val="ffffff"/>
                  </a:solidFill>
                </a:uFill>
                <a:latin typeface="Roboto"/>
                <a:ea typeface="Roboto"/>
              </a:rPr>
              <a:t> contain two parts: </a:t>
            </a:r>
            <a:r>
              <a:rPr b="1" lang="en-US" sz="1200" spc="-1" strike="noStrike">
                <a:solidFill>
                  <a:srgbClr val="ffffff"/>
                </a:solidFill>
                <a:uFill>
                  <a:solidFill>
                    <a:srgbClr val="ffffff"/>
                  </a:solidFill>
                </a:uFill>
                <a:latin typeface="Roboto"/>
                <a:ea typeface="Roboto"/>
              </a:rPr>
              <a:t>training loss and regularization</a:t>
            </a:r>
            <a:r>
              <a:rPr b="0" lang="en-US" sz="12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100" spc="-1" strike="noStrike">
                <a:solidFill>
                  <a:srgbClr val="ffffff"/>
                </a:solidFill>
                <a:uFill>
                  <a:solidFill>
                    <a:srgbClr val="ffffff"/>
                  </a:solidFill>
                </a:uFill>
                <a:latin typeface="Roboto"/>
                <a:ea typeface="Roboto"/>
              </a:rPr>
              <a:t>where</a:t>
            </a:r>
            <a:r>
              <a:rPr b="1" lang="en-US" sz="1100" spc="-1" strike="noStrike">
                <a:solidFill>
                  <a:srgbClr val="ffffff"/>
                </a:solidFill>
                <a:uFill>
                  <a:solidFill>
                    <a:srgbClr val="ffffff"/>
                  </a:solidFill>
                </a:uFill>
                <a:latin typeface="Roboto"/>
                <a:ea typeface="Roboto"/>
              </a:rPr>
              <a:t> </a:t>
            </a:r>
            <a:r>
              <a:rPr b="1" i="1" lang="en-US" sz="1100" spc="-1" strike="noStrike">
                <a:solidFill>
                  <a:srgbClr val="ffffff"/>
                </a:solidFill>
                <a:uFill>
                  <a:solidFill>
                    <a:srgbClr val="ffffff"/>
                  </a:solidFill>
                </a:uFill>
                <a:latin typeface="Roboto"/>
                <a:ea typeface="Roboto"/>
              </a:rPr>
              <a:t>L</a:t>
            </a:r>
            <a:r>
              <a:rPr b="0" lang="en-US" sz="1100" spc="-1" strike="noStrike">
                <a:solidFill>
                  <a:srgbClr val="ffffff"/>
                </a:solidFill>
                <a:uFill>
                  <a:solidFill>
                    <a:srgbClr val="ffffff"/>
                  </a:solidFill>
                </a:uFill>
                <a:latin typeface="Roboto"/>
                <a:ea typeface="Roboto"/>
              </a:rPr>
              <a:t> is the training loss function, and </a:t>
            </a:r>
            <a:r>
              <a:rPr b="1" lang="en-US" sz="1100" spc="-1" strike="noStrike">
                <a:solidFill>
                  <a:srgbClr val="ffffff"/>
                </a:solidFill>
                <a:uFill>
                  <a:solidFill>
                    <a:srgbClr val="ffffff"/>
                  </a:solidFill>
                </a:uFill>
                <a:latin typeface="Roboto"/>
                <a:ea typeface="Roboto"/>
              </a:rPr>
              <a:t>Ω </a:t>
            </a:r>
            <a:r>
              <a:rPr b="0" lang="en-US" sz="1100" spc="-1" strike="noStrike">
                <a:solidFill>
                  <a:srgbClr val="ffffff"/>
                </a:solidFill>
                <a:uFill>
                  <a:solidFill>
                    <a:srgbClr val="ffffff"/>
                  </a:solidFill>
                </a:uFill>
                <a:latin typeface="Roboto"/>
                <a:ea typeface="Roboto"/>
              </a:rPr>
              <a:t>is the regularization term. The training loss measures how </a:t>
            </a:r>
            <a:r>
              <a:rPr b="0" i="1" lang="en-US" sz="1100" spc="-1" strike="noStrike">
                <a:solidFill>
                  <a:srgbClr val="ffffff"/>
                </a:solidFill>
                <a:uFill>
                  <a:solidFill>
                    <a:srgbClr val="ffffff"/>
                  </a:solidFill>
                </a:uFill>
                <a:latin typeface="Roboto"/>
                <a:ea typeface="Roboto"/>
              </a:rPr>
              <a:t>predictive</a:t>
            </a:r>
            <a:r>
              <a:rPr b="0" lang="en-US" sz="1100" spc="-1" strike="noStrike">
                <a:solidFill>
                  <a:srgbClr val="ffffff"/>
                </a:solidFill>
                <a:uFill>
                  <a:solidFill>
                    <a:srgbClr val="ffffff"/>
                  </a:solidFill>
                </a:uFill>
                <a:latin typeface="Roboto"/>
                <a:ea typeface="Roboto"/>
              </a:rPr>
              <a:t> our model is on training data. For example, a commonly used training loss is mean squared error.</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100" spc="-1" strike="noStrike">
                <a:solidFill>
                  <a:srgbClr val="ffffff"/>
                </a:solidFill>
                <a:uFill>
                  <a:solidFill>
                    <a:srgbClr val="ffffff"/>
                  </a:solidFill>
                </a:uFill>
                <a:latin typeface="Arial"/>
                <a:ea typeface="Arial"/>
              </a:rPr>
              <a:t>The </a:t>
            </a:r>
            <a:r>
              <a:rPr b="1" i="1" lang="en-US" sz="1100" spc="-1" strike="noStrike">
                <a:solidFill>
                  <a:srgbClr val="ffffff"/>
                </a:solidFill>
                <a:uFill>
                  <a:solidFill>
                    <a:srgbClr val="ffffff"/>
                  </a:solidFill>
                </a:uFill>
                <a:latin typeface="Arial"/>
                <a:ea typeface="Arial"/>
              </a:rPr>
              <a:t>regularization term</a:t>
            </a:r>
            <a:r>
              <a:rPr b="0" lang="en-US" sz="1100" spc="-1" strike="noStrike">
                <a:solidFill>
                  <a:srgbClr val="ffffff"/>
                </a:solidFill>
                <a:uFill>
                  <a:solidFill>
                    <a:srgbClr val="ffffff"/>
                  </a:solidFill>
                </a:uFill>
                <a:latin typeface="Arial"/>
                <a:ea typeface="Arial"/>
              </a:rPr>
              <a:t> is what people usually forget to add. The regularization term controls the complexity of the model, which helps us to avoid overfitting</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pic>
        <p:nvPicPr>
          <p:cNvPr id="135" name="Shape 188" descr=""/>
          <p:cNvPicPr/>
          <p:nvPr/>
        </p:nvPicPr>
        <p:blipFill>
          <a:blip r:embed="rId1"/>
          <a:stretch/>
        </p:blipFill>
        <p:spPr>
          <a:xfrm>
            <a:off x="3791880" y="2446560"/>
            <a:ext cx="1720080" cy="538920"/>
          </a:xfrm>
          <a:prstGeom prst="rect">
            <a:avLst/>
          </a:prstGeom>
          <a:ln>
            <a:noFill/>
          </a:ln>
        </p:spPr>
      </p:pic>
      <p:pic>
        <p:nvPicPr>
          <p:cNvPr id="136" name="Shape 189" descr=""/>
          <p:cNvPicPr/>
          <p:nvPr/>
        </p:nvPicPr>
        <p:blipFill>
          <a:blip r:embed="rId2"/>
          <a:stretch/>
        </p:blipFill>
        <p:spPr>
          <a:xfrm>
            <a:off x="3061440" y="3582720"/>
            <a:ext cx="2857320" cy="7236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Logarithmic Loss (LogLoss)</a:t>
            </a:r>
            <a:endParaRPr b="0" lang="en-US" sz="1400" spc="-1" strike="noStrike">
              <a:solidFill>
                <a:srgbClr val="000000"/>
              </a:solidFill>
              <a:uFill>
                <a:solidFill>
                  <a:srgbClr val="ffffff"/>
                </a:solidFill>
              </a:uFill>
              <a:latin typeface="Arial"/>
            </a:endParaRPr>
          </a:p>
        </p:txBody>
      </p:sp>
      <p:sp>
        <p:nvSpPr>
          <p:cNvPr id="138" name="TextShape 2"/>
          <p:cNvSpPr txBox="1"/>
          <p:nvPr/>
        </p:nvSpPr>
        <p:spPr>
          <a:xfrm>
            <a:off x="388080" y="1489680"/>
            <a:ext cx="8367840" cy="3585960"/>
          </a:xfrm>
          <a:prstGeom prst="rect">
            <a:avLst/>
          </a:prstGeom>
          <a:noFill/>
          <a:ln>
            <a:noFill/>
          </a:ln>
        </p:spPr>
        <p:txBody>
          <a:bodyPr tIns="91440" bIns="91440"/>
          <a:p>
            <a:pPr>
              <a:lnSpc>
                <a:spcPct val="100000"/>
              </a:lnSpc>
              <a:spcAft>
                <a:spcPts val="1599"/>
              </a:spcAft>
            </a:pPr>
            <a:r>
              <a:rPr b="0" lang="en-US" sz="1200" spc="-1" strike="noStrike">
                <a:solidFill>
                  <a:srgbClr val="ffffff"/>
                </a:solidFill>
                <a:uFill>
                  <a:solidFill>
                    <a:srgbClr val="ffffff"/>
                  </a:solidFill>
                </a:uFill>
                <a:latin typeface="Roboto"/>
                <a:ea typeface="Roboto"/>
              </a:rPr>
              <a:t>This is the multi-class version of the</a:t>
            </a:r>
            <a:r>
              <a:rPr b="0" lang="en-US" sz="1200" spc="-1" strike="noStrike" u="sng">
                <a:solidFill>
                  <a:srgbClr val="8bc34a"/>
                </a:solidFill>
                <a:uFill>
                  <a:solidFill>
                    <a:srgbClr val="ffffff"/>
                  </a:solidFill>
                </a:uFill>
                <a:latin typeface="Roboto"/>
                <a:ea typeface="Roboto"/>
                <a:hlinkClick r:id="rId1"/>
              </a:rPr>
              <a:t> </a:t>
            </a:r>
            <a:r>
              <a:rPr b="0" lang="en-US" sz="1200" spc="-1" strike="noStrike" u="sng">
                <a:solidFill>
                  <a:srgbClr val="8bc34a"/>
                </a:solidFill>
                <a:uFill>
                  <a:solidFill>
                    <a:srgbClr val="ffffff"/>
                  </a:solidFill>
                </a:uFill>
                <a:latin typeface="Roboto"/>
                <a:ea typeface="Roboto"/>
                <a:hlinkClick r:id="rId2"/>
              </a:rPr>
              <a:t>Logarithmic Loss</a:t>
            </a:r>
            <a:r>
              <a:rPr b="0" lang="en-US" sz="1200" spc="-1" strike="noStrike">
                <a:solidFill>
                  <a:srgbClr val="ffffff"/>
                </a:solidFill>
                <a:uFill>
                  <a:solidFill>
                    <a:srgbClr val="ffffff"/>
                  </a:solidFill>
                </a:uFill>
                <a:latin typeface="Roboto"/>
                <a:ea typeface="Roboto"/>
              </a:rPr>
              <a:t> metric. Each observation is in one class and for each observation, a predicted probability will be submitted for each class.</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200" spc="-1" strike="noStrike">
                <a:solidFill>
                  <a:srgbClr val="ffffff"/>
                </a:solidFill>
                <a:uFill>
                  <a:solidFill>
                    <a:srgbClr val="ffffff"/>
                  </a:solidFill>
                </a:uFill>
                <a:latin typeface="Roboto"/>
                <a:ea typeface="Roboto"/>
              </a:rPr>
              <a:t>Where N is the number of observations, M is the number of class labels, </a:t>
            </a:r>
            <a:r>
              <a:rPr b="0" i="1" lang="en-US" sz="1200" spc="-1" strike="noStrike">
                <a:solidFill>
                  <a:srgbClr val="ffffff"/>
                </a:solidFill>
                <a:uFill>
                  <a:solidFill>
                    <a:srgbClr val="ffffff"/>
                  </a:solidFill>
                </a:uFill>
                <a:latin typeface="Roboto"/>
                <a:ea typeface="Roboto"/>
              </a:rPr>
              <a:t>log</a:t>
            </a:r>
            <a:r>
              <a:rPr b="0" lang="en-US" sz="1200" spc="-1" strike="noStrike">
                <a:solidFill>
                  <a:srgbClr val="ffffff"/>
                </a:solidFill>
                <a:uFill>
                  <a:solidFill>
                    <a:srgbClr val="ffffff"/>
                  </a:solidFill>
                </a:uFill>
                <a:latin typeface="Roboto"/>
                <a:ea typeface="Roboto"/>
              </a:rPr>
              <a:t> is the natural logarithm, </a:t>
            </a:r>
            <a:r>
              <a:rPr b="0" i="1" lang="en-US" sz="1200" spc="-1" strike="noStrike">
                <a:solidFill>
                  <a:srgbClr val="ffffff"/>
                </a:solidFill>
                <a:uFill>
                  <a:solidFill>
                    <a:srgbClr val="ffffff"/>
                  </a:solidFill>
                </a:uFill>
                <a:latin typeface="Roboto"/>
                <a:ea typeface="Roboto"/>
              </a:rPr>
              <a:t>yi</a:t>
            </a:r>
            <a:r>
              <a:rPr b="0" lang="en-US" sz="1200" spc="-1" strike="noStrike">
                <a:solidFill>
                  <a:srgbClr val="ffffff"/>
                </a:solidFill>
                <a:uFill>
                  <a:solidFill>
                    <a:srgbClr val="ffffff"/>
                  </a:solidFill>
                </a:uFill>
                <a:latin typeface="Roboto"/>
                <a:ea typeface="Roboto"/>
              </a:rPr>
              <a:t>,</a:t>
            </a:r>
            <a:r>
              <a:rPr b="0" i="1" lang="en-US" sz="1200" spc="-1" strike="noStrike">
                <a:solidFill>
                  <a:srgbClr val="ffffff"/>
                </a:solidFill>
                <a:uFill>
                  <a:solidFill>
                    <a:srgbClr val="ffffff"/>
                  </a:solidFill>
                </a:uFill>
                <a:latin typeface="Roboto"/>
                <a:ea typeface="Roboto"/>
              </a:rPr>
              <a:t>j</a:t>
            </a:r>
            <a:r>
              <a:rPr b="0" lang="en-US" sz="1200" spc="-1" strike="noStrike">
                <a:solidFill>
                  <a:srgbClr val="ffffff"/>
                </a:solidFill>
                <a:uFill>
                  <a:solidFill>
                    <a:srgbClr val="ffffff"/>
                  </a:solidFill>
                </a:uFill>
                <a:latin typeface="Roboto"/>
                <a:ea typeface="Roboto"/>
              </a:rPr>
              <a:t> is 1 if observation </a:t>
            </a:r>
            <a:r>
              <a:rPr b="0" i="1" lang="en-US" sz="1200" spc="-1" strike="noStrike">
                <a:solidFill>
                  <a:srgbClr val="ffffff"/>
                </a:solidFill>
                <a:uFill>
                  <a:solidFill>
                    <a:srgbClr val="ffffff"/>
                  </a:solidFill>
                </a:uFill>
                <a:latin typeface="Roboto"/>
                <a:ea typeface="Roboto"/>
              </a:rPr>
              <a:t>i</a:t>
            </a:r>
            <a:r>
              <a:rPr b="0" lang="en-US" sz="1200" spc="-1" strike="noStrike">
                <a:solidFill>
                  <a:srgbClr val="ffffff"/>
                </a:solidFill>
                <a:uFill>
                  <a:solidFill>
                    <a:srgbClr val="ffffff"/>
                  </a:solidFill>
                </a:uFill>
                <a:latin typeface="Roboto"/>
                <a:ea typeface="Roboto"/>
              </a:rPr>
              <a:t> is in class </a:t>
            </a:r>
            <a:r>
              <a:rPr b="0" i="1" lang="en-US" sz="1200" spc="-1" strike="noStrike">
                <a:solidFill>
                  <a:srgbClr val="ffffff"/>
                </a:solidFill>
                <a:uFill>
                  <a:solidFill>
                    <a:srgbClr val="ffffff"/>
                  </a:solidFill>
                </a:uFill>
                <a:latin typeface="Roboto"/>
                <a:ea typeface="Roboto"/>
              </a:rPr>
              <a:t>j</a:t>
            </a:r>
            <a:r>
              <a:rPr b="0" lang="en-US" sz="1200" spc="-1" strike="noStrike">
                <a:solidFill>
                  <a:srgbClr val="ffffff"/>
                </a:solidFill>
                <a:uFill>
                  <a:solidFill>
                    <a:srgbClr val="ffffff"/>
                  </a:solidFill>
                </a:uFill>
                <a:latin typeface="Roboto"/>
                <a:ea typeface="Roboto"/>
              </a:rPr>
              <a:t> and 0 otherwise, and </a:t>
            </a:r>
            <a:r>
              <a:rPr b="0" i="1" lang="en-US" sz="1200" spc="-1" strike="noStrike">
                <a:solidFill>
                  <a:srgbClr val="ffffff"/>
                </a:solidFill>
                <a:uFill>
                  <a:solidFill>
                    <a:srgbClr val="ffffff"/>
                  </a:solidFill>
                </a:uFill>
                <a:latin typeface="Roboto"/>
                <a:ea typeface="Roboto"/>
              </a:rPr>
              <a:t>pi</a:t>
            </a:r>
            <a:r>
              <a:rPr b="0" lang="en-US" sz="1200" spc="-1" strike="noStrike">
                <a:solidFill>
                  <a:srgbClr val="ffffff"/>
                </a:solidFill>
                <a:uFill>
                  <a:solidFill>
                    <a:srgbClr val="ffffff"/>
                  </a:solidFill>
                </a:uFill>
                <a:latin typeface="Roboto"/>
                <a:ea typeface="Roboto"/>
              </a:rPr>
              <a:t>,</a:t>
            </a:r>
            <a:r>
              <a:rPr b="0" i="1" lang="en-US" sz="1200" spc="-1" strike="noStrike">
                <a:solidFill>
                  <a:srgbClr val="ffffff"/>
                </a:solidFill>
                <a:uFill>
                  <a:solidFill>
                    <a:srgbClr val="ffffff"/>
                  </a:solidFill>
                </a:uFill>
                <a:latin typeface="Roboto"/>
                <a:ea typeface="Roboto"/>
              </a:rPr>
              <a:t>j</a:t>
            </a:r>
            <a:r>
              <a:rPr b="0" lang="en-US" sz="1200" spc="-1" strike="noStrike">
                <a:solidFill>
                  <a:srgbClr val="ffffff"/>
                </a:solidFill>
                <a:uFill>
                  <a:solidFill>
                    <a:srgbClr val="ffffff"/>
                  </a:solidFill>
                </a:uFill>
                <a:latin typeface="Roboto"/>
                <a:ea typeface="Roboto"/>
              </a:rPr>
              <a:t> is the predicted probability that observation </a:t>
            </a:r>
            <a:r>
              <a:rPr b="0" i="1" lang="en-US" sz="1200" spc="-1" strike="noStrike">
                <a:solidFill>
                  <a:srgbClr val="ffffff"/>
                </a:solidFill>
                <a:uFill>
                  <a:solidFill>
                    <a:srgbClr val="ffffff"/>
                  </a:solidFill>
                </a:uFill>
                <a:latin typeface="Roboto"/>
                <a:ea typeface="Roboto"/>
              </a:rPr>
              <a:t>i</a:t>
            </a:r>
            <a:r>
              <a:rPr b="0" lang="en-US" sz="1200" spc="-1" strike="noStrike">
                <a:solidFill>
                  <a:srgbClr val="ffffff"/>
                </a:solidFill>
                <a:uFill>
                  <a:solidFill>
                    <a:srgbClr val="ffffff"/>
                  </a:solidFill>
                </a:uFill>
                <a:latin typeface="Roboto"/>
                <a:ea typeface="Roboto"/>
              </a:rPr>
              <a:t> is in class </a:t>
            </a:r>
            <a:r>
              <a:rPr b="0" i="1" lang="en-US" sz="1200" spc="-1" strike="noStrike">
                <a:solidFill>
                  <a:srgbClr val="ffffff"/>
                </a:solidFill>
                <a:uFill>
                  <a:solidFill>
                    <a:srgbClr val="ffffff"/>
                  </a:solidFill>
                </a:uFill>
                <a:latin typeface="Roboto"/>
                <a:ea typeface="Roboto"/>
              </a:rPr>
              <a:t>j</a:t>
            </a:r>
            <a:r>
              <a:rPr b="0" lang="en-US" sz="12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i="1" lang="en-US" sz="1200" spc="-1" strike="noStrike">
                <a:solidFill>
                  <a:srgbClr val="ffffff"/>
                </a:solidFill>
                <a:uFill>
                  <a:solidFill>
                    <a:srgbClr val="ffffff"/>
                  </a:solidFill>
                </a:uFill>
                <a:latin typeface="Roboto"/>
                <a:ea typeface="Roboto"/>
              </a:rPr>
              <a:t>Note: Both the solution file and the submission file are CSV's where each row corresponds to one observation, and each column corresponds to a class. The solution has 1's and 0's (exactly one "1" in each row), while the submission consists of predicted probabilities.</a:t>
            </a:r>
            <a:endParaRPr b="0" lang="en-US" sz="1400" spc="-1" strike="noStrike">
              <a:solidFill>
                <a:srgbClr val="000000"/>
              </a:solidFill>
              <a:uFill>
                <a:solidFill>
                  <a:srgbClr val="ffffff"/>
                </a:solidFill>
              </a:uFill>
              <a:latin typeface="Arial"/>
            </a:endParaRPr>
          </a:p>
        </p:txBody>
      </p:sp>
      <p:pic>
        <p:nvPicPr>
          <p:cNvPr id="139" name="Shape 196" descr=""/>
          <p:cNvPicPr/>
          <p:nvPr/>
        </p:nvPicPr>
        <p:blipFill>
          <a:blip r:embed="rId3"/>
          <a:stretch/>
        </p:blipFill>
        <p:spPr>
          <a:xfrm>
            <a:off x="1715040" y="2109600"/>
            <a:ext cx="3971520" cy="9234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65760" y="13716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Overview</a:t>
            </a:r>
            <a:endParaRPr b="0" lang="en-US" sz="1400" spc="-1" strike="noStrike">
              <a:solidFill>
                <a:srgbClr val="000000"/>
              </a:solidFill>
              <a:uFill>
                <a:solidFill>
                  <a:srgbClr val="ffffff"/>
                </a:solidFill>
              </a:uFill>
              <a:latin typeface="Arial"/>
            </a:endParaRPr>
          </a:p>
        </p:txBody>
      </p:sp>
      <p:sp>
        <p:nvSpPr>
          <p:cNvPr id="81" name="TextShape 2"/>
          <p:cNvSpPr txBox="1"/>
          <p:nvPr/>
        </p:nvSpPr>
        <p:spPr>
          <a:xfrm>
            <a:off x="318960" y="1371600"/>
            <a:ext cx="8367840" cy="3457440"/>
          </a:xfrm>
          <a:prstGeom prst="rect">
            <a:avLst/>
          </a:prstGeom>
          <a:noFill/>
          <a:ln>
            <a:noFill/>
          </a:ln>
        </p:spPr>
        <p:txBody>
          <a:bodyPr tIns="91440" bIns="91440"/>
          <a:p>
            <a:pPr marL="432000" indent="-324000">
              <a:spcBef>
                <a:spcPts val="1417"/>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Introduction (About the project &amp; Data)</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Project &amp; Data Description</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Goals/Objectives</a:t>
            </a:r>
            <a:endParaRPr b="0" lang="en-US" sz="1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Project Work Flow </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Exploratory Data Analysis (EDA)</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Feature Engineering (i.e. data training) and selection</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Data Split (7 Lags: June 2015, December 2015, Jan 2016 - May 2016 &amp; new customer)</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Validation</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Base Model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Xgboost model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Base Model Combination</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1" lang="en-US" sz="1800" spc="-1" strike="noStrike">
                <a:solidFill>
                  <a:srgbClr val="ffffff"/>
                </a:solidFill>
                <a:uFill>
                  <a:solidFill>
                    <a:srgbClr val="ffffff"/>
                  </a:solidFill>
                </a:uFill>
                <a:latin typeface="Arial"/>
              </a:rPr>
              <a:t>Submission</a:t>
            </a:r>
            <a:endParaRPr b="0" lang="en-US" sz="1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1" lang="en-US" sz="1800" spc="-1" strike="noStrike">
                <a:solidFill>
                  <a:srgbClr val="ffffff"/>
                </a:solidFill>
                <a:uFill>
                  <a:solidFill>
                    <a:srgbClr val="ffffff"/>
                  </a:solidFill>
                </a:uFill>
                <a:latin typeface="Arial"/>
              </a:rPr>
              <a:t>Conclusion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88080" y="178200"/>
            <a:ext cx="8367840" cy="96552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Which solution among the three do you think is the best fit?</a:t>
            </a:r>
            <a:endParaRPr b="0" lang="en-US" sz="1400" spc="-1" strike="noStrike">
              <a:solidFill>
                <a:srgbClr val="000000"/>
              </a:solidFill>
              <a:uFill>
                <a:solidFill>
                  <a:srgbClr val="ffffff"/>
                </a:solidFill>
              </a:uFill>
              <a:latin typeface="Arial"/>
            </a:endParaRPr>
          </a:p>
        </p:txBody>
      </p:sp>
      <p:sp>
        <p:nvSpPr>
          <p:cNvPr id="141" name="TextShape 2"/>
          <p:cNvSpPr txBox="1"/>
          <p:nvPr/>
        </p:nvSpPr>
        <p:spPr>
          <a:xfrm>
            <a:off x="388080" y="1489680"/>
            <a:ext cx="8367840" cy="3078720"/>
          </a:xfrm>
          <a:prstGeom prst="rect">
            <a:avLst/>
          </a:prstGeom>
          <a:noFill/>
          <a:ln>
            <a:noFill/>
          </a:ln>
        </p:spPr>
        <p:txBody>
          <a:bodyPr tIns="91440" bIns="91440"/>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100" spc="-1" strike="noStrike">
                <a:solidFill>
                  <a:srgbClr val="ffffff"/>
                </a:solidFill>
                <a:uFill>
                  <a:solidFill>
                    <a:srgbClr val="ffffff"/>
                  </a:solidFill>
                </a:uFill>
                <a:latin typeface="Roboto"/>
                <a:ea typeface="Roboto"/>
              </a:rPr>
              <a:t>The correct answer is marked in red. Please consider if this visually seems a reasonable fit to you. The general principle is we want both a </a:t>
            </a:r>
            <a:r>
              <a:rPr b="1" i="1" lang="en-US" sz="1100" spc="-1" strike="noStrike">
                <a:solidFill>
                  <a:srgbClr val="ffffff"/>
                </a:solidFill>
                <a:uFill>
                  <a:solidFill>
                    <a:srgbClr val="ffffff"/>
                  </a:solidFill>
                </a:uFill>
                <a:latin typeface="Roboto"/>
                <a:ea typeface="Roboto"/>
              </a:rPr>
              <a:t>simple</a:t>
            </a:r>
            <a:r>
              <a:rPr b="0" lang="en-US" sz="1100" spc="-1" strike="noStrike">
                <a:solidFill>
                  <a:srgbClr val="ffffff"/>
                </a:solidFill>
                <a:uFill>
                  <a:solidFill>
                    <a:srgbClr val="ffffff"/>
                  </a:solidFill>
                </a:uFill>
                <a:latin typeface="Roboto"/>
                <a:ea typeface="Roboto"/>
              </a:rPr>
              <a:t> and </a:t>
            </a:r>
            <a:r>
              <a:rPr b="1" i="1" lang="en-US" sz="1100" spc="-1" strike="noStrike">
                <a:solidFill>
                  <a:srgbClr val="ffffff"/>
                </a:solidFill>
                <a:uFill>
                  <a:solidFill>
                    <a:srgbClr val="ffffff"/>
                  </a:solidFill>
                </a:uFill>
                <a:latin typeface="Roboto"/>
                <a:ea typeface="Roboto"/>
              </a:rPr>
              <a:t>predictive</a:t>
            </a:r>
            <a:r>
              <a:rPr b="0" lang="en-US" sz="1100" spc="-1" strike="noStrike">
                <a:solidFill>
                  <a:srgbClr val="ffffff"/>
                </a:solidFill>
                <a:uFill>
                  <a:solidFill>
                    <a:srgbClr val="ffffff"/>
                  </a:solidFill>
                </a:uFill>
                <a:latin typeface="Roboto"/>
                <a:ea typeface="Roboto"/>
              </a:rPr>
              <a:t> model. The tradeoff between the two is also referred as bias-variance tradeoff in machine learning.</a:t>
            </a:r>
            <a:endParaRPr b="0" lang="en-US" sz="1400" spc="-1" strike="noStrike">
              <a:solidFill>
                <a:srgbClr val="000000"/>
              </a:solidFill>
              <a:uFill>
                <a:solidFill>
                  <a:srgbClr val="ffffff"/>
                </a:solidFill>
              </a:uFill>
              <a:latin typeface="Arial"/>
            </a:endParaRPr>
          </a:p>
        </p:txBody>
      </p:sp>
      <p:pic>
        <p:nvPicPr>
          <p:cNvPr id="142" name="Shape 203" descr=""/>
          <p:cNvPicPr/>
          <p:nvPr/>
        </p:nvPicPr>
        <p:blipFill>
          <a:blip r:embed="rId1"/>
          <a:stretch/>
        </p:blipFill>
        <p:spPr>
          <a:xfrm>
            <a:off x="574920" y="1325880"/>
            <a:ext cx="7994160" cy="21819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Best Fit Model Sample (Product: Recibo)</a:t>
            </a:r>
            <a:endParaRPr b="0" lang="en-US" sz="1400" spc="-1" strike="noStrike">
              <a:solidFill>
                <a:srgbClr val="000000"/>
              </a:solidFill>
              <a:uFill>
                <a:solidFill>
                  <a:srgbClr val="ffffff"/>
                </a:solidFill>
              </a:uFill>
              <a:latin typeface="Arial"/>
            </a:endParaRPr>
          </a:p>
        </p:txBody>
      </p:sp>
      <p:sp>
        <p:nvSpPr>
          <p:cNvPr id="144" name="TextShape 2"/>
          <p:cNvSpPr txBox="1"/>
          <p:nvPr/>
        </p:nvSpPr>
        <p:spPr>
          <a:xfrm>
            <a:off x="388080" y="1489680"/>
            <a:ext cx="8367840" cy="346284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45" name="Shape 210" descr=""/>
          <p:cNvPicPr/>
          <p:nvPr/>
        </p:nvPicPr>
        <p:blipFill>
          <a:blip r:embed="rId1"/>
          <a:stretch/>
        </p:blipFill>
        <p:spPr>
          <a:xfrm>
            <a:off x="388080" y="1428480"/>
            <a:ext cx="7950960" cy="2948040"/>
          </a:xfrm>
          <a:prstGeom prst="rect">
            <a:avLst/>
          </a:prstGeom>
          <a:ln>
            <a:noFill/>
          </a:ln>
        </p:spPr>
      </p:pic>
      <p:sp>
        <p:nvSpPr>
          <p:cNvPr id="146" name="CustomShape 3"/>
          <p:cNvSpPr/>
          <p:nvPr/>
        </p:nvSpPr>
        <p:spPr>
          <a:xfrm>
            <a:off x="430200" y="4379040"/>
            <a:ext cx="8196480" cy="450720"/>
          </a:xfrm>
          <a:prstGeom prst="rect">
            <a:avLst/>
          </a:prstGeom>
          <a:noFill/>
          <a:ln>
            <a:noFill/>
          </a:ln>
        </p:spPr>
        <p:style>
          <a:lnRef idx="0"/>
          <a:fillRef idx="0"/>
          <a:effectRef idx="0"/>
          <a:fontRef idx="minor"/>
        </p:style>
        <p:txBody>
          <a:bodyPr tIns="91440" bIns="91440"/>
          <a:p>
            <a:pPr>
              <a:lnSpc>
                <a:spcPct val="100000"/>
              </a:lnSpc>
            </a:pPr>
            <a:r>
              <a:rPr b="0" i="1" lang="en-US" sz="1400" spc="-1" strike="noStrike">
                <a:solidFill>
                  <a:srgbClr val="ffffff"/>
                </a:solidFill>
                <a:uFill>
                  <a:solidFill>
                    <a:srgbClr val="ffffff"/>
                  </a:solidFill>
                </a:uFill>
                <a:latin typeface="Arial"/>
                <a:ea typeface="Arial"/>
              </a:rPr>
              <a:t>Iteration takes place in the training process until it produces the best fit!</a:t>
            </a:r>
            <a:endParaRPr b="0" lang="en-US" sz="1800" spc="-1" strike="noStrike">
              <a:solidFill>
                <a:srgbClr val="000000"/>
              </a:solidFill>
              <a:uFill>
                <a:solidFill>
                  <a:srgbClr val="ffffff"/>
                </a:solidFill>
              </a:uFill>
              <a:latin typeface="Arial"/>
            </a:endParaRPr>
          </a:p>
        </p:txBody>
      </p:sp>
      <p:sp>
        <p:nvSpPr>
          <p:cNvPr id="147" name="CustomShape 4"/>
          <p:cNvSpPr/>
          <p:nvPr/>
        </p:nvSpPr>
        <p:spPr>
          <a:xfrm>
            <a:off x="6741720" y="1100520"/>
            <a:ext cx="1536480" cy="634680"/>
          </a:xfrm>
          <a:prstGeom prst="wedgeRectCallout">
            <a:avLst>
              <a:gd name="adj1" fmla="val -20833"/>
              <a:gd name="adj2" fmla="val 62500"/>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Regression</a:t>
            </a: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Base Model Correlation</a:t>
            </a:r>
            <a:endParaRPr b="0" lang="en-US" sz="1400" spc="-1" strike="noStrike">
              <a:solidFill>
                <a:srgbClr val="000000"/>
              </a:solidFill>
              <a:uFill>
                <a:solidFill>
                  <a:srgbClr val="ffffff"/>
                </a:solidFill>
              </a:uFill>
              <a:latin typeface="Arial"/>
            </a:endParaRPr>
          </a:p>
        </p:txBody>
      </p:sp>
      <p:sp>
        <p:nvSpPr>
          <p:cNvPr id="149" name="TextShape 2"/>
          <p:cNvSpPr txBox="1"/>
          <p:nvPr/>
        </p:nvSpPr>
        <p:spPr>
          <a:xfrm>
            <a:off x="500760" y="12952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50" name="Shape 219" descr=""/>
          <p:cNvPicPr/>
          <p:nvPr/>
        </p:nvPicPr>
        <p:blipFill>
          <a:blip r:embed="rId1"/>
          <a:stretch/>
        </p:blipFill>
        <p:spPr>
          <a:xfrm>
            <a:off x="444240" y="1082520"/>
            <a:ext cx="8255160" cy="3861720"/>
          </a:xfrm>
          <a:prstGeom prst="rect">
            <a:avLst/>
          </a:prstGeom>
          <a:ln w="9360">
            <a:solidFill>
              <a:srgbClr val="ffff00"/>
            </a:solidFill>
            <a:round/>
          </a:ln>
        </p:spPr>
      </p:pic>
      <p:sp>
        <p:nvSpPr>
          <p:cNvPr id="151" name="CustomShape 3"/>
          <p:cNvSpPr/>
          <p:nvPr/>
        </p:nvSpPr>
        <p:spPr>
          <a:xfrm>
            <a:off x="4641480" y="3354480"/>
            <a:ext cx="450720" cy="142920"/>
          </a:xfrm>
          <a:prstGeom prst="star5">
            <a:avLst>
              <a:gd name="adj" fmla="val 19098"/>
              <a:gd name="hf" fmla="val 105146"/>
              <a:gd name="vf" fmla="val 110557"/>
            </a:avLst>
          </a:prstGeom>
          <a:solidFill>
            <a:schemeClr val="lt2"/>
          </a:solidFill>
          <a:ln w="9360">
            <a:solidFill>
              <a:schemeClr val="dk2"/>
            </a:solidFill>
            <a:round/>
          </a:ln>
        </p:spPr>
        <p:style>
          <a:lnRef idx="0"/>
          <a:fillRef idx="0"/>
          <a:effectRef idx="0"/>
          <a:fontRef idx="minor"/>
        </p:style>
      </p:sp>
      <p:sp>
        <p:nvSpPr>
          <p:cNvPr id="152" name="CustomShape 4"/>
          <p:cNvSpPr/>
          <p:nvPr/>
        </p:nvSpPr>
        <p:spPr>
          <a:xfrm>
            <a:off x="4885920" y="4269240"/>
            <a:ext cx="2778480" cy="817560"/>
          </a:xfrm>
          <a:custGeom>
            <a:avLst/>
            <a:gdLst/>
            <a:ahLst/>
            <a:rect l="l" t="t" r="r" b="b"/>
            <a:pathLst>
              <a:path w="111153" h="32714">
                <a:moveTo>
                  <a:pt x="21371" y="1120"/>
                </a:moveTo>
                <a:cubicBezTo>
                  <a:pt x="14106" y="2573"/>
                  <a:pt x="4192" y="3100"/>
                  <a:pt x="879" y="9727"/>
                </a:cubicBezTo>
                <a:cubicBezTo>
                  <a:pt x="-728" y="12941"/>
                  <a:pt x="72" y="17749"/>
                  <a:pt x="2518" y="20383"/>
                </a:cubicBezTo>
                <a:cubicBezTo>
                  <a:pt x="6180" y="24326"/>
                  <a:pt x="12027" y="25729"/>
                  <a:pt x="17272" y="26940"/>
                </a:cubicBezTo>
                <a:cubicBezTo>
                  <a:pt x="31356" y="30189"/>
                  <a:pt x="45856" y="31915"/>
                  <a:pt x="60306" y="32268"/>
                </a:cubicBezTo>
                <a:cubicBezTo>
                  <a:pt x="71504" y="32541"/>
                  <a:pt x="82735" y="33023"/>
                  <a:pt x="93912" y="32268"/>
                </a:cubicBezTo>
                <a:cubicBezTo>
                  <a:pt x="99531" y="31888"/>
                  <a:pt x="107894" y="33260"/>
                  <a:pt x="110306" y="28170"/>
                </a:cubicBezTo>
                <a:cubicBezTo>
                  <a:pt x="116065" y="16012"/>
                  <a:pt x="89937" y="9269"/>
                  <a:pt x="77109" y="5219"/>
                </a:cubicBezTo>
                <a:cubicBezTo>
                  <a:pt x="58338" y="-708"/>
                  <a:pt x="37190" y="-1596"/>
                  <a:pt x="18092" y="3169"/>
                </a:cubicBezTo>
              </a:path>
            </a:pathLst>
          </a:custGeom>
          <a:noFill/>
          <a:ln w="9360">
            <a:solidFill>
              <a:schemeClr val="dk2"/>
            </a:solidFill>
            <a:round/>
          </a:ln>
        </p:spPr>
        <p:style>
          <a:lnRef idx="0"/>
          <a:fillRef idx="0"/>
          <a:effectRef idx="0"/>
          <a:fontRef idx="minor"/>
        </p:style>
      </p:sp>
      <p:sp>
        <p:nvSpPr>
          <p:cNvPr id="153" name="CustomShape 5"/>
          <p:cNvSpPr/>
          <p:nvPr/>
        </p:nvSpPr>
        <p:spPr>
          <a:xfrm>
            <a:off x="4929480" y="2345400"/>
            <a:ext cx="2099520" cy="812160"/>
          </a:xfrm>
          <a:custGeom>
            <a:avLst/>
            <a:gdLst/>
            <a:ahLst/>
            <a:rect l="l" t="t" r="r" b="b"/>
            <a:pathLst>
              <a:path w="83994" h="32505">
                <a:moveTo>
                  <a:pt x="6919" y="2253"/>
                </a:moveTo>
                <a:cubicBezTo>
                  <a:pt x="20171" y="2253"/>
                  <a:pt x="33457" y="2822"/>
                  <a:pt x="46673" y="1843"/>
                </a:cubicBezTo>
                <a:cubicBezTo>
                  <a:pt x="56619" y="1105"/>
                  <a:pt x="67058" y="-1499"/>
                  <a:pt x="76592" y="1433"/>
                </a:cubicBezTo>
                <a:cubicBezTo>
                  <a:pt x="83945" y="3695"/>
                  <a:pt x="85015" y="16099"/>
                  <a:pt x="83149" y="23564"/>
                </a:cubicBezTo>
                <a:cubicBezTo>
                  <a:pt x="80375" y="34654"/>
                  <a:pt x="61383" y="32171"/>
                  <a:pt x="49952" y="32171"/>
                </a:cubicBezTo>
                <a:cubicBezTo>
                  <a:pt x="40799" y="32171"/>
                  <a:pt x="31646" y="32171"/>
                  <a:pt x="22493" y="32171"/>
                </a:cubicBezTo>
                <a:cubicBezTo>
                  <a:pt x="17137" y="32171"/>
                  <a:pt x="10964" y="33504"/>
                  <a:pt x="6509" y="30532"/>
                </a:cubicBezTo>
                <a:cubicBezTo>
                  <a:pt x="638" y="26614"/>
                  <a:pt x="-1441" y="16592"/>
                  <a:pt x="1181" y="10040"/>
                </a:cubicBezTo>
                <a:cubicBezTo>
                  <a:pt x="2054" y="7857"/>
                  <a:pt x="4535" y="6531"/>
                  <a:pt x="5279" y="4302"/>
                </a:cubicBezTo>
              </a:path>
            </a:pathLst>
          </a:custGeom>
          <a:noFill/>
          <a:ln w="9360">
            <a:solidFill>
              <a:schemeClr val="dk2"/>
            </a:solidFill>
            <a:round/>
          </a:ln>
        </p:spPr>
        <p:style>
          <a:lnRef idx="0"/>
          <a:fillRef idx="0"/>
          <a:effectRef idx="0"/>
          <a:fontRef idx="minor"/>
        </p:style>
      </p:sp>
      <p:sp>
        <p:nvSpPr>
          <p:cNvPr id="154" name="CustomShape 6"/>
          <p:cNvSpPr/>
          <p:nvPr/>
        </p:nvSpPr>
        <p:spPr>
          <a:xfrm>
            <a:off x="3596400" y="1082520"/>
            <a:ext cx="1782720" cy="501480"/>
          </a:xfrm>
          <a:prstGeom prst="wedgeRectCallout">
            <a:avLst>
              <a:gd name="adj1" fmla="val -20833"/>
              <a:gd name="adj2" fmla="val 62500"/>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Classification</a:t>
            </a: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Lag predictions comparison (Cco_fin)</a:t>
            </a:r>
            <a:endParaRPr b="0" lang="en-US" sz="1400" spc="-1" strike="noStrike">
              <a:solidFill>
                <a:srgbClr val="000000"/>
              </a:solidFill>
              <a:uFill>
                <a:solidFill>
                  <a:srgbClr val="ffffff"/>
                </a:solidFill>
              </a:uFill>
              <a:latin typeface="Arial"/>
            </a:endParaRPr>
          </a:p>
        </p:txBody>
      </p:sp>
      <p:pic>
        <p:nvPicPr>
          <p:cNvPr id="156" name="Shape 229" descr=""/>
          <p:cNvPicPr/>
          <p:nvPr/>
        </p:nvPicPr>
        <p:blipFill>
          <a:blip r:embed="rId1"/>
          <a:stretch/>
        </p:blipFill>
        <p:spPr>
          <a:xfrm>
            <a:off x="152280" y="1296360"/>
            <a:ext cx="7956000" cy="2918160"/>
          </a:xfrm>
          <a:prstGeom prst="rect">
            <a:avLst/>
          </a:prstGeom>
          <a:ln>
            <a:noFill/>
          </a:ln>
        </p:spPr>
      </p:pic>
      <p:sp>
        <p:nvSpPr>
          <p:cNvPr id="157" name="CustomShape 2"/>
          <p:cNvSpPr/>
          <p:nvPr/>
        </p:nvSpPr>
        <p:spPr>
          <a:xfrm>
            <a:off x="7397640" y="803160"/>
            <a:ext cx="1680120" cy="645120"/>
          </a:xfrm>
          <a:prstGeom prst="wedgeRectCallout">
            <a:avLst>
              <a:gd name="adj1" fmla="val -20833"/>
              <a:gd name="adj2" fmla="val 62500"/>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Ordering/Ranking</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2400" spc="-1" strike="noStrike">
                <a:solidFill>
                  <a:srgbClr val="ffffff"/>
                </a:solidFill>
                <a:uFill>
                  <a:solidFill>
                    <a:srgbClr val="ffffff"/>
                  </a:solidFill>
                </a:uFill>
                <a:latin typeface="Roboto Slab"/>
                <a:ea typeface="Roboto Slab"/>
              </a:rPr>
              <a:t>Logloss vs Area Under Curve (AUC) </a:t>
            </a:r>
            <a:endParaRPr b="0" lang="en-US" sz="1400" spc="-1" strike="noStrike">
              <a:solidFill>
                <a:srgbClr val="000000"/>
              </a:solidFill>
              <a:uFill>
                <a:solidFill>
                  <a:srgbClr val="ffffff"/>
                </a:solidFill>
              </a:uFill>
              <a:latin typeface="Arial"/>
            </a:endParaRPr>
          </a:p>
        </p:txBody>
      </p:sp>
      <p:sp>
        <p:nvSpPr>
          <p:cNvPr id="159" name="TextShape 2"/>
          <p:cNvSpPr txBox="1"/>
          <p:nvPr/>
        </p:nvSpPr>
        <p:spPr>
          <a:xfrm>
            <a:off x="388080" y="1489680"/>
            <a:ext cx="8367840" cy="3078720"/>
          </a:xfrm>
          <a:prstGeom prst="rect">
            <a:avLst/>
          </a:prstGeom>
          <a:noFill/>
          <a:ln>
            <a:noFill/>
          </a:ln>
        </p:spPr>
        <p:txBody>
          <a:bodyPr tIns="91440" bIns="91440"/>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Logloss, is used as a </a:t>
            </a:r>
            <a:r>
              <a:rPr b="0" i="1" lang="en-US" sz="1800" spc="-1" strike="noStrike">
                <a:solidFill>
                  <a:srgbClr val="ffffff"/>
                </a:solidFill>
                <a:uFill>
                  <a:solidFill>
                    <a:srgbClr val="ffffff"/>
                  </a:solidFill>
                </a:uFill>
                <a:latin typeface="Roboto"/>
                <a:ea typeface="Roboto"/>
              </a:rPr>
              <a:t>error metric for classification problem</a:t>
            </a:r>
            <a:r>
              <a:rPr b="0" lang="en-US" sz="18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Area Under Curve (AUC), a metric type that is only sensitive to the order (i.e. used when we are concerned with the data order).</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ffffff"/>
                </a:solidFill>
                <a:uFill>
                  <a:solidFill>
                    <a:srgbClr val="ffffff"/>
                  </a:solidFill>
                </a:uFill>
                <a:latin typeface="Roboto"/>
                <a:ea typeface="Roboto"/>
              </a:rPr>
              <a:t>It is used based on two different problems: </a:t>
            </a:r>
            <a:r>
              <a:rPr b="0" i="1" lang="en-US" sz="1800" spc="-1" strike="noStrike">
                <a:solidFill>
                  <a:srgbClr val="ffffff"/>
                </a:solidFill>
                <a:uFill>
                  <a:solidFill>
                    <a:srgbClr val="ffffff"/>
                  </a:solidFill>
                </a:uFill>
                <a:latin typeface="Roboto"/>
                <a:ea typeface="Roboto"/>
              </a:rPr>
              <a:t>regression (linear regression, e.g. to get probability of positive flanks) </a:t>
            </a:r>
            <a:r>
              <a:rPr b="0" lang="en-US" sz="1800" spc="-1" strike="noStrike">
                <a:solidFill>
                  <a:srgbClr val="ffffff"/>
                </a:solidFill>
                <a:uFill>
                  <a:solidFill>
                    <a:srgbClr val="ffffff"/>
                  </a:solidFill>
                </a:uFill>
                <a:latin typeface="Roboto"/>
                <a:ea typeface="Roboto"/>
              </a:rPr>
              <a:t>or </a:t>
            </a:r>
            <a:r>
              <a:rPr b="0" i="1" lang="en-US" sz="1800" spc="-1" strike="noStrike">
                <a:solidFill>
                  <a:srgbClr val="ffffff"/>
                </a:solidFill>
                <a:uFill>
                  <a:solidFill>
                    <a:srgbClr val="ffffff"/>
                  </a:solidFill>
                </a:uFill>
                <a:latin typeface="Roboto"/>
                <a:ea typeface="Roboto"/>
              </a:rPr>
              <a:t>classification (ordering, e.g. ranking score when outputs needs to be ranked</a:t>
            </a:r>
            <a:r>
              <a:rPr b="0" lang="en-US" sz="18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2400" spc="-1" strike="noStrike">
                <a:solidFill>
                  <a:srgbClr val="ffffff"/>
                </a:solidFill>
                <a:uFill>
                  <a:solidFill>
                    <a:srgbClr val="ffffff"/>
                  </a:solidFill>
                </a:uFill>
                <a:latin typeface="Roboto Slab"/>
                <a:ea typeface="Roboto Slab"/>
              </a:rPr>
              <a:t>Logloss output vs Area Under Curve (AUC) Output</a:t>
            </a:r>
            <a:endParaRPr b="0" lang="en-US" sz="1400" spc="-1" strike="noStrike">
              <a:solidFill>
                <a:srgbClr val="000000"/>
              </a:solidFill>
              <a:uFill>
                <a:solidFill>
                  <a:srgbClr val="ffffff"/>
                </a:solidFill>
              </a:uFill>
              <a:latin typeface="Arial"/>
            </a:endParaRPr>
          </a:p>
        </p:txBody>
      </p:sp>
      <p:pic>
        <p:nvPicPr>
          <p:cNvPr id="161" name="Shape 242" descr=""/>
          <p:cNvPicPr/>
          <p:nvPr/>
        </p:nvPicPr>
        <p:blipFill>
          <a:blip r:embed="rId1"/>
          <a:stretch/>
        </p:blipFill>
        <p:spPr>
          <a:xfrm>
            <a:off x="2100600" y="1295280"/>
            <a:ext cx="2427840" cy="3472920"/>
          </a:xfrm>
          <a:prstGeom prst="rect">
            <a:avLst/>
          </a:prstGeom>
          <a:ln>
            <a:noFill/>
          </a:ln>
        </p:spPr>
      </p:pic>
      <p:pic>
        <p:nvPicPr>
          <p:cNvPr id="162" name="Shape 243" descr=""/>
          <p:cNvPicPr/>
          <p:nvPr/>
        </p:nvPicPr>
        <p:blipFill>
          <a:blip r:embed="rId2"/>
          <a:stretch/>
        </p:blipFill>
        <p:spPr>
          <a:xfrm>
            <a:off x="5008320" y="1256760"/>
            <a:ext cx="2282760" cy="34729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D. Submission</a:t>
            </a:r>
            <a:endParaRPr b="0" lang="en-US" sz="1400" spc="-1" strike="noStrike">
              <a:solidFill>
                <a:srgbClr val="000000"/>
              </a:solidFill>
              <a:uFill>
                <a:solidFill>
                  <a:srgbClr val="ffffff"/>
                </a:solidFill>
              </a:uFill>
              <a:latin typeface="Arial"/>
            </a:endParaRPr>
          </a:p>
        </p:txBody>
      </p:sp>
      <p:sp>
        <p:nvSpPr>
          <p:cNvPr id="164" name="TextShape 2"/>
          <p:cNvSpPr txBox="1"/>
          <p:nvPr/>
        </p:nvSpPr>
        <p:spPr>
          <a:xfrm>
            <a:off x="388080" y="1489680"/>
            <a:ext cx="8367840" cy="3078720"/>
          </a:xfrm>
          <a:prstGeom prst="rect">
            <a:avLst/>
          </a:prstGeom>
          <a:noFill/>
          <a:ln>
            <a:noFill/>
          </a:ln>
        </p:spPr>
        <p:txBody>
          <a:bodyPr tIns="91440" bIns="91440"/>
          <a:p>
            <a:pPr>
              <a:lnSpc>
                <a:spcPct val="100000"/>
              </a:lnSpc>
              <a:spcAft>
                <a:spcPts val="1599"/>
              </a:spcAft>
            </a:pPr>
            <a:r>
              <a:rPr b="1" lang="en-US" sz="1400" spc="-1" strike="noStrike">
                <a:solidFill>
                  <a:srgbClr val="ffffff"/>
                </a:solidFill>
                <a:uFill>
                  <a:solidFill>
                    <a:srgbClr val="ffffff"/>
                  </a:solidFill>
                </a:uFill>
                <a:latin typeface="Roboto"/>
                <a:ea typeface="Roboto"/>
              </a:rPr>
              <a:t>Submissions are evaluated according to the Mean Average Precision @ 7 </a:t>
            </a:r>
            <a:r>
              <a:rPr b="1" i="1" lang="en-US" sz="1400" spc="-1" strike="noStrike">
                <a:solidFill>
                  <a:srgbClr val="ffffff"/>
                </a:solidFill>
                <a:uFill>
                  <a:solidFill>
                    <a:srgbClr val="ffffff"/>
                  </a:solidFill>
                </a:uFill>
                <a:latin typeface="Roboto"/>
                <a:ea typeface="Roboto"/>
              </a:rPr>
              <a:t>MAP</a:t>
            </a:r>
            <a:r>
              <a:rPr b="1" lang="en-US" sz="1400" spc="-1" strike="noStrike">
                <a:solidFill>
                  <a:srgbClr val="ffffff"/>
                </a:solidFill>
                <a:uFill>
                  <a:solidFill>
                    <a:srgbClr val="ffffff"/>
                  </a:solidFill>
                </a:uFill>
                <a:latin typeface="Roboto"/>
                <a:ea typeface="Roboto"/>
              </a:rPr>
              <a:t>@7:</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ffffff"/>
                </a:solidFill>
                <a:uFill>
                  <a:solidFill>
                    <a:srgbClr val="ffffff"/>
                  </a:solidFill>
                </a:uFill>
                <a:latin typeface="Roboto"/>
                <a:ea typeface="Roboto"/>
              </a:rPr>
              <a:t>where |U| is the number of rows </a:t>
            </a:r>
            <a:r>
              <a:rPr b="0" i="1" lang="en-US" sz="1400" spc="-1" strike="noStrike">
                <a:solidFill>
                  <a:srgbClr val="ffffff"/>
                </a:solidFill>
                <a:uFill>
                  <a:solidFill>
                    <a:srgbClr val="ffffff"/>
                  </a:solidFill>
                </a:uFill>
                <a:latin typeface="Roboto"/>
                <a:ea typeface="Roboto"/>
              </a:rPr>
              <a:t>usersintwotimepoints</a:t>
            </a:r>
            <a:r>
              <a:rPr b="0" lang="en-US" sz="1400" spc="-1" strike="noStrike">
                <a:solidFill>
                  <a:srgbClr val="ffffff"/>
                </a:solidFill>
                <a:uFill>
                  <a:solidFill>
                    <a:srgbClr val="ffffff"/>
                  </a:solidFill>
                </a:uFill>
                <a:latin typeface="Roboto"/>
                <a:ea typeface="Roboto"/>
              </a:rPr>
              <a:t>, P</a:t>
            </a:r>
            <a:r>
              <a:rPr b="0" i="1" lang="en-US" sz="1400" spc="-1" strike="noStrike">
                <a:solidFill>
                  <a:srgbClr val="ffffff"/>
                </a:solidFill>
                <a:uFill>
                  <a:solidFill>
                    <a:srgbClr val="ffffff"/>
                  </a:solidFill>
                </a:uFill>
                <a:latin typeface="Roboto"/>
                <a:ea typeface="Roboto"/>
              </a:rPr>
              <a:t>k</a:t>
            </a:r>
            <a:r>
              <a:rPr b="0" lang="en-US" sz="1400" spc="-1" strike="noStrike">
                <a:solidFill>
                  <a:srgbClr val="ffffff"/>
                </a:solidFill>
                <a:uFill>
                  <a:solidFill>
                    <a:srgbClr val="ffffff"/>
                  </a:solidFill>
                </a:uFill>
                <a:latin typeface="Roboto"/>
                <a:ea typeface="Roboto"/>
              </a:rPr>
              <a:t> is the precision at cutoff k, n is the number of predicted products, and m is the number of added products for the given user at that time point. If m = 0, the precision is defined to be 0.</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pic>
        <p:nvPicPr>
          <p:cNvPr id="165" name="Shape 250" descr=""/>
          <p:cNvPicPr/>
          <p:nvPr/>
        </p:nvPicPr>
        <p:blipFill>
          <a:blip r:embed="rId1"/>
          <a:stretch/>
        </p:blipFill>
        <p:spPr>
          <a:xfrm>
            <a:off x="2030760" y="1987200"/>
            <a:ext cx="4733640" cy="7999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D. Submission (Single Product Sample)</a:t>
            </a:r>
            <a:endParaRPr b="0" lang="en-US" sz="1400" spc="-1" strike="noStrike">
              <a:solidFill>
                <a:srgbClr val="000000"/>
              </a:solidFill>
              <a:uFill>
                <a:solidFill>
                  <a:srgbClr val="ffffff"/>
                </a:solidFill>
              </a:uFill>
              <a:latin typeface="Arial"/>
            </a:endParaRPr>
          </a:p>
        </p:txBody>
      </p:sp>
      <p:pic>
        <p:nvPicPr>
          <p:cNvPr id="167" name="Shape 256" descr=""/>
          <p:cNvPicPr/>
          <p:nvPr/>
        </p:nvPicPr>
        <p:blipFill>
          <a:blip r:embed="rId1"/>
          <a:stretch/>
        </p:blipFill>
        <p:spPr>
          <a:xfrm>
            <a:off x="1724400" y="1144080"/>
            <a:ext cx="3664800" cy="394164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D. Submission (Final Merge Sample)</a:t>
            </a:r>
            <a:endParaRPr b="0" lang="en-US" sz="1400" spc="-1" strike="noStrike">
              <a:solidFill>
                <a:srgbClr val="000000"/>
              </a:solidFill>
              <a:uFill>
                <a:solidFill>
                  <a:srgbClr val="ffffff"/>
                </a:solidFill>
              </a:uFill>
              <a:latin typeface="Arial"/>
            </a:endParaRPr>
          </a:p>
        </p:txBody>
      </p:sp>
      <p:pic>
        <p:nvPicPr>
          <p:cNvPr id="169" name="Shape 262" descr=""/>
          <p:cNvPicPr/>
          <p:nvPr/>
        </p:nvPicPr>
        <p:blipFill>
          <a:blip r:embed="rId1"/>
          <a:stretch/>
        </p:blipFill>
        <p:spPr>
          <a:xfrm>
            <a:off x="152280" y="1296360"/>
            <a:ext cx="5893200" cy="36943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3. Conclusion</a:t>
            </a:r>
            <a:endParaRPr b="0" lang="en-US" sz="1400" spc="-1" strike="noStrike">
              <a:solidFill>
                <a:srgbClr val="000000"/>
              </a:solidFill>
              <a:uFill>
                <a:solidFill>
                  <a:srgbClr val="ffffff"/>
                </a:solidFill>
              </a:uFill>
              <a:latin typeface="Arial"/>
            </a:endParaRPr>
          </a:p>
        </p:txBody>
      </p:sp>
      <p:sp>
        <p:nvSpPr>
          <p:cNvPr id="171" name="TextShape 2"/>
          <p:cNvSpPr txBox="1"/>
          <p:nvPr/>
        </p:nvSpPr>
        <p:spPr>
          <a:xfrm>
            <a:off x="254880" y="1489680"/>
            <a:ext cx="8367840" cy="3653280"/>
          </a:xfrm>
          <a:prstGeom prst="rect">
            <a:avLst/>
          </a:prstGeom>
          <a:noFill/>
          <a:ln>
            <a:noFill/>
          </a:ln>
        </p:spPr>
        <p:txBody>
          <a:bodyPr tIns="91440" bIns="91440"/>
          <a:p>
            <a:pPr>
              <a:lnSpc>
                <a:spcPct val="100000"/>
              </a:lnSpc>
            </a:pPr>
            <a:r>
              <a:rPr b="0" lang="en-US" sz="1800" spc="-1" strike="noStrike">
                <a:solidFill>
                  <a:srgbClr val="ffffff"/>
                </a:solidFill>
                <a:uFill>
                  <a:solidFill>
                    <a:srgbClr val="ffffff"/>
                  </a:solidFill>
                </a:uFill>
                <a:latin typeface="Roboto"/>
                <a:ea typeface="Roboto"/>
              </a:rPr>
              <a:t>To summarize, the key steps are: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Observation (EDA)</a:t>
            </a:r>
            <a:endParaRPr b="0" lang="en-US" sz="1400" spc="-1" strike="noStrike">
              <a:solidFill>
                <a:srgbClr val="000000"/>
              </a:solidFill>
              <a:uFill>
                <a:solidFill>
                  <a:srgbClr val="ffffff"/>
                </a:solidFill>
              </a:uFill>
              <a:latin typeface="Arial"/>
            </a:endParaRPr>
          </a:p>
          <a:p>
            <a:pPr marL="457200" indent="-228240">
              <a:lnSpc>
                <a:spcPct val="100000"/>
              </a:lnSpc>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Data classification (i.e. record split)</a:t>
            </a:r>
            <a:endParaRPr b="0" lang="en-US" sz="1400" spc="-1" strike="noStrike">
              <a:solidFill>
                <a:srgbClr val="000000"/>
              </a:solidFill>
              <a:uFill>
                <a:solidFill>
                  <a:srgbClr val="ffffff"/>
                </a:solidFill>
              </a:uFill>
              <a:latin typeface="Arial"/>
            </a:endParaRPr>
          </a:p>
          <a:p>
            <a:pPr marL="457200" indent="-228240">
              <a:lnSpc>
                <a:spcPct val="100000"/>
              </a:lnSpc>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Base Modelling (</a:t>
            </a:r>
            <a:r>
              <a:rPr b="0" i="1" lang="en-US" sz="1800" spc="-1" strike="noStrike">
                <a:solidFill>
                  <a:srgbClr val="ffffff"/>
                </a:solidFill>
                <a:uFill>
                  <a:solidFill>
                    <a:srgbClr val="ffffff"/>
                  </a:solidFill>
                </a:uFill>
                <a:latin typeface="Roboto"/>
                <a:ea typeface="Roboto"/>
              </a:rPr>
              <a:t>Xgboost</a:t>
            </a:r>
            <a:r>
              <a:rPr b="0" lang="en-US" sz="18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marL="457200" indent="-228240">
              <a:lnSpc>
                <a:spcPct val="100000"/>
              </a:lnSpc>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Training data selection (e.g. to find the </a:t>
            </a:r>
            <a:r>
              <a:rPr b="0" i="1" lang="en-US" sz="1800" spc="-1" strike="noStrike">
                <a:solidFill>
                  <a:srgbClr val="ffffff"/>
                </a:solidFill>
                <a:uFill>
                  <a:solidFill>
                    <a:srgbClr val="ffffff"/>
                  </a:solidFill>
                </a:uFill>
                <a:latin typeface="Roboto"/>
                <a:ea typeface="Roboto"/>
              </a:rPr>
              <a:t>best fit Model and produce final prediction based on the assigned value/record)</a:t>
            </a:r>
            <a:endParaRPr b="0" lang="en-US" sz="1400" spc="-1" strike="noStrike">
              <a:solidFill>
                <a:srgbClr val="000000"/>
              </a:solidFill>
              <a:uFill>
                <a:solidFill>
                  <a:srgbClr val="ffffff"/>
                </a:solidFill>
              </a:uFill>
              <a:latin typeface="Arial"/>
            </a:endParaRPr>
          </a:p>
          <a:p>
            <a:pPr marL="457200" indent="-228240">
              <a:lnSpc>
                <a:spcPct val="100000"/>
              </a:lnSpc>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Final Submission (in </a:t>
            </a:r>
            <a:r>
              <a:rPr b="0" i="1" lang="en-US" sz="1800" spc="-1" strike="noStrike">
                <a:solidFill>
                  <a:srgbClr val="ffffff"/>
                </a:solidFill>
                <a:uFill>
                  <a:solidFill>
                    <a:srgbClr val="ffffff"/>
                  </a:solidFill>
                </a:uFill>
                <a:latin typeface="Roboto"/>
                <a:ea typeface="Roboto"/>
              </a:rPr>
              <a:t>.csv format)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ffffff"/>
                </a:solidFill>
                <a:uFill>
                  <a:solidFill>
                    <a:srgbClr val="ffffff"/>
                  </a:solidFill>
                </a:uFill>
                <a:latin typeface="Roboto"/>
                <a:ea typeface="Roboto"/>
              </a:rPr>
              <a:t>All of these steps are based on the Product ownership history/records.</a:t>
            </a:r>
            <a:endParaRPr b="0" lang="en-US" sz="1400" spc="-1" strike="noStrike">
              <a:solidFill>
                <a:srgbClr val="000000"/>
              </a:solidFill>
              <a:uFill>
                <a:solidFill>
                  <a:srgbClr val="ffffff"/>
                </a:solidFill>
              </a:uFill>
              <a:latin typeface="Arial"/>
            </a:endParaRPr>
          </a:p>
          <a:p>
            <a:pPr>
              <a:lnSpc>
                <a:spcPct val="100000"/>
              </a:lnSpc>
            </a:pPr>
            <a:r>
              <a:rPr b="0" i="1" lang="en-US" sz="1200" spc="-1" strike="noStrike">
                <a:solidFill>
                  <a:srgbClr val="ffffff"/>
                </a:solidFill>
                <a:uFill>
                  <a:solidFill>
                    <a:srgbClr val="ffffff"/>
                  </a:solidFill>
                </a:uFill>
                <a:latin typeface="Roboto"/>
                <a:ea typeface="Roboto"/>
              </a:rPr>
              <a:t>// Final Submission Score (based on MAP@7): </a:t>
            </a:r>
            <a:r>
              <a:rPr b="1" i="1" lang="en-US" sz="1200" spc="-1" strike="noStrike">
                <a:solidFill>
                  <a:srgbClr val="ffffff"/>
                </a:solidFill>
                <a:uFill>
                  <a:solidFill>
                    <a:srgbClr val="ffffff"/>
                  </a:solidFill>
                </a:uFill>
                <a:latin typeface="Roboto"/>
                <a:ea typeface="Roboto"/>
              </a:rPr>
              <a:t>0.0306103 in public LB and 0.0311074 in private LB</a:t>
            </a:r>
            <a:endParaRPr b="0" lang="en-US" sz="1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88080" y="457920"/>
            <a:ext cx="8367840" cy="685800"/>
          </a:xfrm>
          <a:prstGeom prst="rect">
            <a:avLst/>
          </a:prstGeom>
          <a:noFill/>
          <a:ln>
            <a:noFill/>
          </a:ln>
        </p:spPr>
        <p:txBody>
          <a:bodyPr tIns="91440" bIns="91440" anchor="b"/>
          <a:p>
            <a:pPr marL="457200" indent="-228240">
              <a:lnSpc>
                <a:spcPct val="100000"/>
              </a:lnSpc>
              <a:buClr>
                <a:srgbClr val="ffffff"/>
              </a:buClr>
              <a:buFont typeface="Roboto Slab"/>
              <a:buAutoNum type="arabicPeriod"/>
            </a:pPr>
            <a:r>
              <a:rPr b="0" lang="en-US" sz="3000" spc="-1" strike="noStrike">
                <a:solidFill>
                  <a:srgbClr val="ffffff"/>
                </a:solidFill>
                <a:uFill>
                  <a:solidFill>
                    <a:srgbClr val="ffffff"/>
                  </a:solidFill>
                </a:uFill>
                <a:latin typeface="Roboto Slab"/>
                <a:ea typeface="Roboto Slab"/>
              </a:rPr>
              <a:t>Intro</a:t>
            </a:r>
            <a:r>
              <a:rPr b="0" lang="en-US" sz="3000" spc="-1" strike="noStrike">
                <a:solidFill>
                  <a:srgbClr val="ffffff"/>
                </a:solidFill>
                <a:uFill>
                  <a:solidFill>
                    <a:srgbClr val="ffffff"/>
                  </a:solidFill>
                </a:uFill>
                <a:latin typeface="Roboto Slab"/>
                <a:ea typeface="Roboto Slab"/>
              </a:rPr>
              <a:t>
</a:t>
            </a:r>
            <a:r>
              <a:rPr b="0" lang="en-US" sz="3000" spc="-1" strike="noStrike">
                <a:solidFill>
                  <a:srgbClr val="ffffff"/>
                </a:solidFill>
                <a:uFill>
                  <a:solidFill>
                    <a:srgbClr val="ffffff"/>
                  </a:solidFill>
                </a:uFill>
                <a:latin typeface="Roboto Slab"/>
                <a:ea typeface="Roboto Slab"/>
              </a:rPr>
              <a:t> (About the project):</a:t>
            </a:r>
            <a:endParaRPr b="0" lang="en-US" sz="1400" spc="-1" strike="noStrike">
              <a:solidFill>
                <a:srgbClr val="000000"/>
              </a:solidFill>
              <a:uFill>
                <a:solidFill>
                  <a:srgbClr val="ffffff"/>
                </a:solidFill>
              </a:uFill>
              <a:latin typeface="Arial"/>
            </a:endParaRPr>
          </a:p>
        </p:txBody>
      </p:sp>
      <p:sp>
        <p:nvSpPr>
          <p:cNvPr id="83" name="TextShape 2"/>
          <p:cNvSpPr txBox="1"/>
          <p:nvPr/>
        </p:nvSpPr>
        <p:spPr>
          <a:xfrm>
            <a:off x="388080" y="1489680"/>
            <a:ext cx="8367840" cy="3078720"/>
          </a:xfrm>
          <a:prstGeom prst="rect">
            <a:avLst/>
          </a:prstGeom>
          <a:noFill/>
          <a:ln>
            <a:noFill/>
          </a:ln>
        </p:spPr>
        <p:txBody>
          <a:bodyPr tIns="91440" bIns="91440"/>
          <a:p>
            <a:pPr>
              <a:lnSpc>
                <a:spcPct val="100000"/>
              </a:lnSpc>
              <a:spcAft>
                <a:spcPts val="1599"/>
              </a:spcAft>
            </a:pPr>
            <a:r>
              <a:rPr b="0" i="1" lang="en-US" sz="1800" spc="-1" strike="noStrike">
                <a:solidFill>
                  <a:srgbClr val="ffffff"/>
                </a:solidFill>
                <a:uFill>
                  <a:solidFill>
                    <a:srgbClr val="ffffff"/>
                  </a:solidFill>
                </a:uFill>
                <a:latin typeface="Roboto"/>
                <a:ea typeface="Roboto"/>
              </a:rPr>
              <a:t>It is a part of data science competition (hosted by kaggle), where the goal is to predict which new banking products will most likely be purchased by the customer from their past purchase record and their personal data (e.g. age, occupation, etc.).</a:t>
            </a: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88080" y="1489680"/>
            <a:ext cx="8367840" cy="3078720"/>
          </a:xfrm>
          <a:prstGeom prst="rect">
            <a:avLst/>
          </a:prstGeom>
          <a:noFill/>
          <a:ln>
            <a:noFill/>
          </a:ln>
        </p:spPr>
        <p:txBody>
          <a:bodyPr tIns="91440" bIns="91440"/>
          <a:p>
            <a:pPr>
              <a:lnSpc>
                <a:spcPct val="100000"/>
              </a:lnSpc>
              <a:spcAft>
                <a:spcPts val="1599"/>
              </a:spcAft>
            </a:pPr>
            <a:r>
              <a:rPr b="0" lang="en-US" sz="1800" spc="-1" strike="noStrike">
                <a:solidFill>
                  <a:srgbClr val="ffffff"/>
                </a:solidFill>
                <a:uFill>
                  <a:solidFill>
                    <a:srgbClr val="ffffff"/>
                  </a:solidFill>
                </a:uFill>
                <a:latin typeface="Roboto"/>
                <a:ea typeface="Roboto"/>
              </a:rPr>
              <a:t>Any Questions?</a:t>
            </a:r>
            <a:endParaRPr b="0" lang="en-US" sz="1400" spc="-1" strike="noStrike">
              <a:solidFill>
                <a:srgbClr val="000000"/>
              </a:solidFill>
              <a:uFill>
                <a:solidFill>
                  <a:srgbClr val="ffffff"/>
                </a:solidFill>
              </a:uFill>
              <a:latin typeface="Arial"/>
            </a:endParaRPr>
          </a:p>
        </p:txBody>
      </p:sp>
      <p:sp>
        <p:nvSpPr>
          <p:cNvPr id="173" name="TextShape 2"/>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Q &amp; A</a:t>
            </a:r>
            <a:endParaRPr b="0" lang="en-US" sz="14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a. (Intro) About the Data</a:t>
            </a:r>
            <a:endParaRPr b="0" lang="en-US" sz="1400" spc="-1" strike="noStrike">
              <a:solidFill>
                <a:srgbClr val="000000"/>
              </a:solidFill>
              <a:uFill>
                <a:solidFill>
                  <a:srgbClr val="ffffff"/>
                </a:solidFill>
              </a:uFill>
              <a:latin typeface="Arial"/>
            </a:endParaRPr>
          </a:p>
        </p:txBody>
      </p:sp>
      <p:sp>
        <p:nvSpPr>
          <p:cNvPr id="85" name="TextShape 2"/>
          <p:cNvSpPr txBox="1"/>
          <p:nvPr/>
        </p:nvSpPr>
        <p:spPr>
          <a:xfrm>
            <a:off x="388080" y="1489680"/>
            <a:ext cx="8367840" cy="3078720"/>
          </a:xfrm>
          <a:prstGeom prst="rect">
            <a:avLst/>
          </a:prstGeom>
          <a:noFill/>
          <a:ln>
            <a:noFill/>
          </a:ln>
        </p:spPr>
        <p:txBody>
          <a:bodyPr tIns="91440" bIns="91440"/>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Training Data, </a:t>
            </a:r>
            <a:r>
              <a:rPr b="0" i="1" lang="en-US" sz="1800" spc="-1" strike="noStrike">
                <a:solidFill>
                  <a:srgbClr val="ffffff"/>
                </a:solidFill>
                <a:uFill>
                  <a:solidFill>
                    <a:srgbClr val="ffffff"/>
                  </a:solidFill>
                </a:uFill>
                <a:latin typeface="Roboto"/>
                <a:ea typeface="Roboto"/>
              </a:rPr>
              <a:t>contains a monthly record of nearly 1 million users/customers  and their product ownerships from January 2015 to May 2016 (i.e. 16 Months).</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Test Data,  </a:t>
            </a:r>
            <a:r>
              <a:rPr b="0" i="1" lang="en-US" sz="1800" spc="-1" strike="noStrike">
                <a:solidFill>
                  <a:srgbClr val="ffffff"/>
                </a:solidFill>
                <a:uFill>
                  <a:solidFill>
                    <a:srgbClr val="ffffff"/>
                  </a:solidFill>
                </a:uFill>
                <a:latin typeface="Roboto"/>
                <a:ea typeface="Roboto"/>
              </a:rPr>
              <a:t>consist of exactly 929,615  users</a:t>
            </a:r>
            <a:endParaRPr b="0" lang="en-US" sz="1400" spc="-1" strike="noStrike">
              <a:solidFill>
                <a:srgbClr val="000000"/>
              </a:solidFill>
              <a:uFill>
                <a:solidFill>
                  <a:srgbClr val="ffffff"/>
                </a:solidFill>
              </a:uFill>
              <a:latin typeface="Arial"/>
            </a:endParaRPr>
          </a:p>
          <a:p>
            <a:pPr>
              <a:lnSpc>
                <a:spcPct val="100000"/>
              </a:lnSpc>
              <a:spcAft>
                <a:spcPts val="1599"/>
              </a:spcAft>
            </a:pPr>
            <a:r>
              <a:rPr b="0" i="1" lang="en-US" sz="1800" spc="-1" strike="noStrike">
                <a:solidFill>
                  <a:srgbClr val="ffffff"/>
                </a:solidFill>
                <a:uFill>
                  <a:solidFill>
                    <a:srgbClr val="ffffff"/>
                  </a:solidFill>
                </a:uFill>
                <a:latin typeface="Roboto"/>
                <a:ea typeface="Roboto"/>
              </a:rPr>
              <a:t>The data consists of 24 predictors including the age and income of the users. Product data consists of boolean flags (1/0, i.e., true/false)  for all 24 products and indicates whether the user owned the product in the respective months.</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B. Main Objective/Goal</a:t>
            </a:r>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388080" y="1489680"/>
            <a:ext cx="8367840" cy="3078720"/>
          </a:xfrm>
          <a:prstGeom prst="rect">
            <a:avLst/>
          </a:prstGeom>
          <a:noFill/>
          <a:ln>
            <a:noFill/>
          </a:ln>
        </p:spPr>
        <p:txBody>
          <a:bodyPr tIns="91440" bIns="91440"/>
          <a:p>
            <a:pPr>
              <a:lnSpc>
                <a:spcPct val="100000"/>
              </a:lnSpc>
              <a:spcAft>
                <a:spcPts val="1599"/>
              </a:spcAft>
            </a:pPr>
            <a:r>
              <a:rPr b="0" lang="en-US" sz="1800" spc="-1" strike="noStrike">
                <a:solidFill>
                  <a:srgbClr val="ffffff"/>
                </a:solidFill>
                <a:uFill>
                  <a:solidFill>
                    <a:srgbClr val="ffffff"/>
                  </a:solidFill>
                </a:uFill>
                <a:latin typeface="Roboto"/>
                <a:ea typeface="Roboto"/>
              </a:rPr>
              <a:t>Make a prediction on which new product will likely to be used by the users (i.e. </a:t>
            </a:r>
            <a:r>
              <a:rPr b="0" i="1" lang="en-US" sz="1800" spc="-1" strike="noStrike">
                <a:solidFill>
                  <a:srgbClr val="ffffff"/>
                </a:solidFill>
                <a:uFill>
                  <a:solidFill>
                    <a:srgbClr val="ffffff"/>
                  </a:solidFill>
                </a:uFill>
                <a:latin typeface="Roboto"/>
                <a:ea typeface="Roboto"/>
              </a:rPr>
              <a:t>users in the “test data”)</a:t>
            </a:r>
            <a:r>
              <a:rPr b="0" lang="en-US" sz="1800" spc="-1" strike="noStrike">
                <a:solidFill>
                  <a:srgbClr val="ffffff"/>
                </a:solidFill>
                <a:uFill>
                  <a:solidFill>
                    <a:srgbClr val="ffffff"/>
                  </a:solidFill>
                </a:uFill>
                <a:latin typeface="Roboto"/>
                <a:ea typeface="Roboto"/>
              </a:rPr>
              <a:t> in the next month (June 2016) based on their past records or month lags (January 2015 to May 2016) on customer behaviour and their relation/correlation between different monthly records (or product lags).</a:t>
            </a:r>
            <a:endParaRPr b="0" lang="en-US" sz="1400" spc="-1" strike="noStrike">
              <a:solidFill>
                <a:srgbClr val="000000"/>
              </a:solidFill>
              <a:uFill>
                <a:solidFill>
                  <a:srgbClr val="ffffff"/>
                </a:solidFill>
              </a:uFill>
              <a:latin typeface="Arial"/>
            </a:endParaRPr>
          </a:p>
          <a:p>
            <a:pPr>
              <a:lnSpc>
                <a:spcPct val="100000"/>
              </a:lnSpc>
              <a:spcAft>
                <a:spcPts val="1599"/>
              </a:spcAft>
            </a:pPr>
            <a:r>
              <a:rPr b="1" i="1" lang="en-US" sz="1800" spc="-1" strike="noStrike">
                <a:solidFill>
                  <a:srgbClr val="ffffff"/>
                </a:solidFill>
                <a:uFill>
                  <a:solidFill>
                    <a:srgbClr val="ffffff"/>
                  </a:solidFill>
                </a:uFill>
                <a:latin typeface="Roboto"/>
                <a:ea typeface="Roboto"/>
              </a:rPr>
              <a:t>I.e. predict future new products</a:t>
            </a:r>
            <a:r>
              <a:rPr b="1" lang="en-US" sz="1800" spc="-1" strike="noStrike">
                <a:solidFill>
                  <a:srgbClr val="ffffff"/>
                </a:solidFill>
                <a:uFill>
                  <a:solidFill>
                    <a:srgbClr val="ffffff"/>
                  </a:solidFill>
                </a:uFill>
                <a:latin typeface="Roboto"/>
                <a:ea typeface="Roboto"/>
              </a:rPr>
              <a:t> purchase (i.e. in June 2016)</a:t>
            </a:r>
            <a:r>
              <a:rPr b="1" i="1" lang="en-US" sz="1800" spc="-1" strike="noStrike">
                <a:solidFill>
                  <a:srgbClr val="ffffff"/>
                </a:solidFill>
                <a:uFill>
                  <a:solidFill>
                    <a:srgbClr val="ffffff"/>
                  </a:solidFill>
                </a:uFill>
                <a:latin typeface="Roboto"/>
                <a:ea typeface="Roboto"/>
              </a:rPr>
              <a:t> based on the past records (January 2015 - May 2016)</a:t>
            </a:r>
            <a:r>
              <a:rPr b="1" lang="en-US" sz="1800" spc="-1" strike="noStrike">
                <a:solidFill>
                  <a:srgbClr val="ffffff"/>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2. Work Flow </a:t>
            </a:r>
            <a:r>
              <a:rPr b="0" lang="en-US" sz="3000" spc="-1" strike="noStrike">
                <a:solidFill>
                  <a:srgbClr val="ffffff"/>
                </a:solidFill>
                <a:uFill>
                  <a:solidFill>
                    <a:srgbClr val="ffffff"/>
                  </a:solidFill>
                </a:uFill>
                <a:latin typeface="Roboto Slab"/>
                <a:ea typeface="Roboto Slab"/>
              </a:rPr>
              <a:t>
</a:t>
            </a:r>
            <a:r>
              <a:rPr b="0" lang="en-US" sz="3000" spc="-1" strike="noStrike">
                <a:solidFill>
                  <a:srgbClr val="ffffff"/>
                </a:solidFill>
                <a:uFill>
                  <a:solidFill>
                    <a:srgbClr val="ffffff"/>
                  </a:solidFill>
                </a:uFill>
                <a:latin typeface="Roboto Slab"/>
                <a:ea typeface="Roboto Slab"/>
              </a:rPr>
              <a:t>Exploratory Analaysis (EDA)</a:t>
            </a:r>
            <a:endParaRPr b="0" lang="en-US" sz="1400" spc="-1" strike="noStrike">
              <a:solidFill>
                <a:srgbClr val="000000"/>
              </a:solidFill>
              <a:uFill>
                <a:solidFill>
                  <a:srgbClr val="ffffff"/>
                </a:solidFill>
              </a:uFill>
              <a:latin typeface="Arial"/>
            </a:endParaRPr>
          </a:p>
        </p:txBody>
      </p:sp>
      <p:sp>
        <p:nvSpPr>
          <p:cNvPr id="89" name="TextShape 2"/>
          <p:cNvSpPr txBox="1"/>
          <p:nvPr/>
        </p:nvSpPr>
        <p:spPr>
          <a:xfrm>
            <a:off x="388080" y="1489680"/>
            <a:ext cx="8367840" cy="3078720"/>
          </a:xfrm>
          <a:prstGeom prst="rect">
            <a:avLst/>
          </a:prstGeom>
          <a:noFill/>
          <a:ln>
            <a:noFill/>
          </a:ln>
        </p:spPr>
        <p:txBody>
          <a:bodyPr tIns="91440" bIns="91440"/>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Age Distribution (</a:t>
            </a:r>
            <a:r>
              <a:rPr b="0" i="1" lang="en-US" sz="1800" spc="-1" strike="noStrike">
                <a:solidFill>
                  <a:srgbClr val="ffffff"/>
                </a:solidFill>
                <a:uFill>
                  <a:solidFill>
                    <a:srgbClr val="ffffff"/>
                  </a:solidFill>
                </a:uFill>
                <a:latin typeface="Roboto"/>
                <a:ea typeface="Roboto"/>
              </a:rPr>
              <a:t>excluding 2 other top features: income and Customer Seniority)</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Top/Major Products (</a:t>
            </a:r>
            <a:r>
              <a:rPr b="0" i="1" lang="en-US" sz="1800" spc="-1" strike="noStrike">
                <a:solidFill>
                  <a:srgbClr val="ffffff"/>
                </a:solidFill>
                <a:uFill>
                  <a:solidFill>
                    <a:srgbClr val="ffffff"/>
                  </a:solidFill>
                </a:uFill>
                <a:latin typeface="Roboto"/>
                <a:ea typeface="Roboto"/>
              </a:rPr>
              <a:t>From</a:t>
            </a:r>
            <a:r>
              <a:rPr b="0" lang="en-US" sz="1800" spc="-1" strike="noStrike">
                <a:solidFill>
                  <a:srgbClr val="ffffff"/>
                </a:solidFill>
                <a:uFill>
                  <a:solidFill>
                    <a:srgbClr val="ffffff"/>
                  </a:solidFill>
                </a:uFill>
                <a:latin typeface="Roboto"/>
                <a:ea typeface="Roboto"/>
              </a:rPr>
              <a:t> Jan 2015 to May 2016)</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Main Insights (Product Analysis on June 2015)</a:t>
            </a:r>
            <a:endParaRPr b="0" lang="en-US" sz="1400" spc="-1" strike="noStrike">
              <a:solidFill>
                <a:srgbClr val="000000"/>
              </a:solidFill>
              <a:uFill>
                <a:solidFill>
                  <a:srgbClr val="ffffff"/>
                </a:solidFill>
              </a:uFill>
              <a:latin typeface="Arial"/>
            </a:endParaRPr>
          </a:p>
          <a:p>
            <a:pPr marL="457200" indent="-228240">
              <a:lnSpc>
                <a:spcPct val="100000"/>
              </a:lnSpc>
              <a:spcAft>
                <a:spcPts val="1599"/>
              </a:spcAft>
              <a:buClr>
                <a:srgbClr val="ffffff"/>
              </a:buClr>
              <a:buFont typeface="Roboto"/>
              <a:buAutoNum type="arabicPeriod"/>
            </a:pPr>
            <a:r>
              <a:rPr b="0" lang="en-US" sz="1800" spc="-1" strike="noStrike">
                <a:solidFill>
                  <a:srgbClr val="ffffff"/>
                </a:solidFill>
                <a:uFill>
                  <a:solidFill>
                    <a:srgbClr val="ffffff"/>
                  </a:solidFill>
                </a:uFill>
                <a:latin typeface="Roboto"/>
                <a:ea typeface="Roboto"/>
              </a:rPr>
              <a:t>Product-to-Product Correlation</a:t>
            </a: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Age Distribution</a:t>
            </a:r>
            <a:endParaRPr b="0" lang="en-US" sz="1400" spc="-1" strike="noStrike">
              <a:solidFill>
                <a:srgbClr val="000000"/>
              </a:solidFill>
              <a:uFill>
                <a:solidFill>
                  <a:srgbClr val="ffffff"/>
                </a:solidFill>
              </a:uFill>
              <a:latin typeface="Arial"/>
            </a:endParaRPr>
          </a:p>
        </p:txBody>
      </p:sp>
      <p:sp>
        <p:nvSpPr>
          <p:cNvPr id="91" name="TextShape 2"/>
          <p:cNvSpPr txBox="1"/>
          <p:nvPr/>
        </p:nvSpPr>
        <p:spPr>
          <a:xfrm>
            <a:off x="388080" y="14896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92" name="Shape 101" descr=""/>
          <p:cNvPicPr/>
          <p:nvPr/>
        </p:nvPicPr>
        <p:blipFill>
          <a:blip r:embed="rId1"/>
          <a:stretch/>
        </p:blipFill>
        <p:spPr>
          <a:xfrm>
            <a:off x="53640" y="1343160"/>
            <a:ext cx="8967240" cy="3749040"/>
          </a:xfrm>
          <a:prstGeom prst="rect">
            <a:avLst/>
          </a:prstGeom>
          <a:ln>
            <a:noFill/>
          </a:ln>
        </p:spPr>
      </p:pic>
      <p:sp>
        <p:nvSpPr>
          <p:cNvPr id="93" name="CustomShape 3"/>
          <p:cNvSpPr/>
          <p:nvPr/>
        </p:nvSpPr>
        <p:spPr>
          <a:xfrm>
            <a:off x="5731920" y="1856160"/>
            <a:ext cx="2139120" cy="873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Average age (20-50 yrs old): </a:t>
            </a:r>
            <a:r>
              <a:rPr b="0" i="1" lang="en-US" sz="1400" spc="-1" strike="noStrike">
                <a:solidFill>
                  <a:srgbClr val="000000"/>
                </a:solidFill>
                <a:uFill>
                  <a:solidFill>
                    <a:srgbClr val="ffffff"/>
                  </a:solidFill>
                </a:uFill>
                <a:latin typeface="Arial"/>
                <a:ea typeface="Arial"/>
              </a:rPr>
              <a:t>Approx. Mid 30s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88080" y="457920"/>
            <a:ext cx="8367840" cy="685800"/>
          </a:xfrm>
          <a:prstGeom prst="rect">
            <a:avLst/>
          </a:prstGeom>
          <a:noFill/>
          <a:ln>
            <a:noFill/>
          </a:ln>
        </p:spPr>
        <p:txBody>
          <a:bodyPr tIns="91440" bIns="91440" anchor="b"/>
          <a:p>
            <a:pPr>
              <a:lnSpc>
                <a:spcPct val="100000"/>
              </a:lnSpc>
            </a:pPr>
            <a:r>
              <a:rPr b="0" lang="en-US" sz="3000" spc="-1" strike="noStrike">
                <a:solidFill>
                  <a:srgbClr val="ffffff"/>
                </a:solidFill>
                <a:uFill>
                  <a:solidFill>
                    <a:srgbClr val="ffffff"/>
                  </a:solidFill>
                </a:uFill>
                <a:latin typeface="Roboto Slab"/>
                <a:ea typeface="Roboto Slab"/>
              </a:rPr>
              <a:t>Top 9 Products </a:t>
            </a:r>
            <a:endParaRPr b="0" lang="en-US" sz="1400" spc="-1" strike="noStrike">
              <a:solidFill>
                <a:srgbClr val="000000"/>
              </a:solidFill>
              <a:uFill>
                <a:solidFill>
                  <a:srgbClr val="ffffff"/>
                </a:solidFill>
              </a:uFill>
              <a:latin typeface="Arial"/>
            </a:endParaRPr>
          </a:p>
        </p:txBody>
      </p:sp>
      <p:sp>
        <p:nvSpPr>
          <p:cNvPr id="95" name="TextShape 2"/>
          <p:cNvSpPr txBox="1"/>
          <p:nvPr/>
        </p:nvSpPr>
        <p:spPr>
          <a:xfrm>
            <a:off x="388080" y="14896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96" name="Shape 109" descr=""/>
          <p:cNvPicPr/>
          <p:nvPr/>
        </p:nvPicPr>
        <p:blipFill>
          <a:blip r:embed="rId1"/>
          <a:stretch/>
        </p:blipFill>
        <p:spPr>
          <a:xfrm>
            <a:off x="365040" y="1401480"/>
            <a:ext cx="8413920" cy="3458520"/>
          </a:xfrm>
          <a:prstGeom prst="rect">
            <a:avLst/>
          </a:prstGeom>
          <a:ln>
            <a:noFill/>
          </a:ln>
        </p:spPr>
      </p:pic>
      <p:sp>
        <p:nvSpPr>
          <p:cNvPr id="97" name="CustomShape 3"/>
          <p:cNvSpPr/>
          <p:nvPr/>
        </p:nvSpPr>
        <p:spPr>
          <a:xfrm>
            <a:off x="5090760" y="1634400"/>
            <a:ext cx="766080" cy="488880"/>
          </a:xfrm>
          <a:prstGeom prst="wedgeRoundRectCallout">
            <a:avLst>
              <a:gd name="adj1" fmla="val -20833"/>
              <a:gd name="adj2" fmla="val 62500"/>
              <a:gd name="adj3" fmla="val 0"/>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US" sz="800" spc="-1" strike="noStrike">
                <a:solidFill>
                  <a:srgbClr val="000000"/>
                </a:solidFill>
                <a:uFill>
                  <a:solidFill>
                    <a:srgbClr val="ffffff"/>
                  </a:solidFill>
                </a:uFill>
                <a:latin typeface="Arial"/>
                <a:ea typeface="Arial"/>
              </a:rPr>
              <a:t>Products Owned by December 2015</a:t>
            </a:r>
            <a:endParaRPr b="0" lang="en-US" sz="1800" spc="-1" strike="noStrike">
              <a:solidFill>
                <a:srgbClr val="000000"/>
              </a:solidFill>
              <a:uFill>
                <a:solidFill>
                  <a:srgbClr val="ffffff"/>
                </a:solidFill>
              </a:uFill>
              <a:latin typeface="Arial"/>
            </a:endParaRPr>
          </a:p>
        </p:txBody>
      </p:sp>
      <p:sp>
        <p:nvSpPr>
          <p:cNvPr id="98" name="CustomShape 4"/>
          <p:cNvSpPr/>
          <p:nvPr/>
        </p:nvSpPr>
        <p:spPr>
          <a:xfrm>
            <a:off x="2683080" y="1882800"/>
            <a:ext cx="766080" cy="445320"/>
          </a:xfrm>
          <a:prstGeom prst="wedgeRoundRectCallout">
            <a:avLst>
              <a:gd name="adj1" fmla="val -20833"/>
              <a:gd name="adj2" fmla="val 62500"/>
              <a:gd name="adj3" fmla="val 0"/>
            </a:avLst>
          </a:prstGeom>
          <a:solidFill>
            <a:schemeClr val="lt2"/>
          </a:solidFill>
          <a:ln w="9360">
            <a:solidFill>
              <a:schemeClr val="dk2"/>
            </a:solidFill>
            <a:round/>
          </a:ln>
        </p:spPr>
        <p:style>
          <a:lnRef idx="0"/>
          <a:fillRef idx="0"/>
          <a:effectRef idx="0"/>
          <a:fontRef idx="minor"/>
        </p:style>
        <p:txBody>
          <a:bodyPr tIns="91440" bIns="91440" anchor="ctr"/>
          <a:p>
            <a:pPr>
              <a:lnSpc>
                <a:spcPct val="100000"/>
              </a:lnSpc>
            </a:pPr>
            <a:r>
              <a:rPr b="0" lang="en-US" sz="800" spc="-1" strike="noStrike">
                <a:solidFill>
                  <a:srgbClr val="000000"/>
                </a:solidFill>
                <a:uFill>
                  <a:solidFill>
                    <a:srgbClr val="ffffff"/>
                  </a:solidFill>
                </a:uFill>
                <a:latin typeface="Arial"/>
                <a:ea typeface="Arial"/>
              </a:rPr>
              <a:t>Products Owned by June 2015</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43440" y="297720"/>
            <a:ext cx="8367840" cy="685800"/>
          </a:xfrm>
          <a:prstGeom prst="rect">
            <a:avLst/>
          </a:prstGeom>
          <a:noFill/>
          <a:ln>
            <a:noFill/>
          </a:ln>
        </p:spPr>
        <p:txBody>
          <a:bodyPr tIns="91440" bIns="91440" anchor="b"/>
          <a:p>
            <a:pPr>
              <a:lnSpc>
                <a:spcPct val="100000"/>
              </a:lnSpc>
            </a:pPr>
            <a:r>
              <a:rPr b="0" lang="en-US" sz="1800" spc="-1" strike="noStrike">
                <a:solidFill>
                  <a:srgbClr val="ffffff"/>
                </a:solidFill>
                <a:uFill>
                  <a:solidFill>
                    <a:srgbClr val="ffffff"/>
                  </a:solidFill>
                </a:uFill>
                <a:latin typeface="Roboto"/>
                <a:ea typeface="Roboto"/>
              </a:rPr>
              <a:t>Product Analysis on June 2015 (Visualization)</a:t>
            </a:r>
            <a:endParaRPr b="0" lang="en-US" sz="1400" spc="-1" strike="noStrike">
              <a:solidFill>
                <a:srgbClr val="000000"/>
              </a:solidFill>
              <a:uFill>
                <a:solidFill>
                  <a:srgbClr val="ffffff"/>
                </a:solidFill>
              </a:uFill>
              <a:latin typeface="Arial"/>
            </a:endParaRPr>
          </a:p>
        </p:txBody>
      </p:sp>
      <p:sp>
        <p:nvSpPr>
          <p:cNvPr id="100" name="TextShape 2"/>
          <p:cNvSpPr txBox="1"/>
          <p:nvPr/>
        </p:nvSpPr>
        <p:spPr>
          <a:xfrm>
            <a:off x="388080" y="1489680"/>
            <a:ext cx="8367840" cy="307872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01" name="Shape 118" descr=""/>
          <p:cNvPicPr/>
          <p:nvPr/>
        </p:nvPicPr>
        <p:blipFill>
          <a:blip r:embed="rId1"/>
          <a:stretch/>
        </p:blipFill>
        <p:spPr>
          <a:xfrm>
            <a:off x="0" y="1230840"/>
            <a:ext cx="9143640" cy="3706920"/>
          </a:xfrm>
          <a:prstGeom prst="rect">
            <a:avLst/>
          </a:prstGeom>
          <a:ln>
            <a:noFill/>
          </a:ln>
        </p:spPr>
      </p:pic>
      <p:sp>
        <p:nvSpPr>
          <p:cNvPr id="102" name="CustomShape 3"/>
          <p:cNvSpPr/>
          <p:nvPr/>
        </p:nvSpPr>
        <p:spPr>
          <a:xfrm>
            <a:off x="567360" y="1900800"/>
            <a:ext cx="757440" cy="427320"/>
          </a:xfrm>
          <a:prstGeom prst="rect">
            <a:avLst/>
          </a:prstGeom>
          <a:noFill/>
          <a:ln>
            <a:noFill/>
          </a:ln>
        </p:spPr>
        <p:style>
          <a:lnRef idx="0"/>
          <a:fillRef idx="0"/>
          <a:effectRef idx="0"/>
          <a:fontRef idx="minor"/>
        </p:style>
        <p:txBody>
          <a:bodyPr tIns="91440" bIns="91440"/>
          <a:p>
            <a:pPr>
              <a:lnSpc>
                <a:spcPct val="100000"/>
              </a:lnSpc>
            </a:pPr>
            <a:r>
              <a:rPr b="1" lang="en-US" sz="1000" spc="-1" strike="noStrike">
                <a:solidFill>
                  <a:srgbClr val="000000"/>
                </a:solidFill>
                <a:uFill>
                  <a:solidFill>
                    <a:srgbClr val="ffffff"/>
                  </a:solidFill>
                </a:uFill>
                <a:latin typeface="Arial"/>
                <a:ea typeface="Arial"/>
              </a:rPr>
              <a:t>Current Account</a:t>
            </a:r>
            <a:endParaRPr b="0" lang="en-US" sz="1800" spc="-1" strike="noStrike">
              <a:solidFill>
                <a:srgbClr val="000000"/>
              </a:solidFill>
              <a:uFill>
                <a:solidFill>
                  <a:srgbClr val="ffffff"/>
                </a:solidFill>
              </a:uFill>
              <a:latin typeface="Arial"/>
            </a:endParaRPr>
          </a:p>
        </p:txBody>
      </p:sp>
      <p:sp>
        <p:nvSpPr>
          <p:cNvPr id="103" name="CustomShape 4"/>
          <p:cNvSpPr/>
          <p:nvPr/>
        </p:nvSpPr>
        <p:spPr>
          <a:xfrm>
            <a:off x="6472440" y="133992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Direct Debit</a:t>
            </a:r>
            <a:endParaRPr b="0" lang="en-US" sz="1800" spc="-1" strike="noStrike">
              <a:solidFill>
                <a:srgbClr val="000000"/>
              </a:solidFill>
              <a:uFill>
                <a:solidFill>
                  <a:srgbClr val="ffffff"/>
                </a:solidFill>
              </a:uFill>
              <a:latin typeface="Arial"/>
            </a:endParaRPr>
          </a:p>
        </p:txBody>
      </p:sp>
      <p:sp>
        <p:nvSpPr>
          <p:cNvPr id="104" name="CustomShape 5"/>
          <p:cNvSpPr/>
          <p:nvPr/>
        </p:nvSpPr>
        <p:spPr>
          <a:xfrm>
            <a:off x="5662080" y="157284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Pensions</a:t>
            </a:r>
            <a:endParaRPr b="0" lang="en-US" sz="1800" spc="-1" strike="noStrike">
              <a:solidFill>
                <a:srgbClr val="000000"/>
              </a:solidFill>
              <a:uFill>
                <a:solidFill>
                  <a:srgbClr val="ffffff"/>
                </a:solidFill>
              </a:uFill>
              <a:latin typeface="Arial"/>
            </a:endParaRPr>
          </a:p>
        </p:txBody>
      </p:sp>
      <p:sp>
        <p:nvSpPr>
          <p:cNvPr id="105" name="CustomShape 6"/>
          <p:cNvSpPr/>
          <p:nvPr/>
        </p:nvSpPr>
        <p:spPr>
          <a:xfrm>
            <a:off x="4976640" y="253728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Payroll</a:t>
            </a:r>
            <a:endParaRPr b="0" lang="en-US" sz="1800" spc="-1" strike="noStrike">
              <a:solidFill>
                <a:srgbClr val="000000"/>
              </a:solidFill>
              <a:uFill>
                <a:solidFill>
                  <a:srgbClr val="ffffff"/>
                </a:solidFill>
              </a:uFill>
              <a:latin typeface="Arial"/>
            </a:endParaRPr>
          </a:p>
        </p:txBody>
      </p:sp>
      <p:sp>
        <p:nvSpPr>
          <p:cNvPr id="106" name="CustomShape 7"/>
          <p:cNvSpPr/>
          <p:nvPr/>
        </p:nvSpPr>
        <p:spPr>
          <a:xfrm>
            <a:off x="4148640" y="253728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Credit Card</a:t>
            </a:r>
            <a:endParaRPr b="0" lang="en-US" sz="1800" spc="-1" strike="noStrike">
              <a:solidFill>
                <a:srgbClr val="000000"/>
              </a:solidFill>
              <a:uFill>
                <a:solidFill>
                  <a:srgbClr val="ffffff"/>
                </a:solidFill>
              </a:uFill>
              <a:latin typeface="Arial"/>
            </a:endParaRPr>
          </a:p>
        </p:txBody>
      </p:sp>
      <p:sp>
        <p:nvSpPr>
          <p:cNvPr id="107" name="CustomShape 8"/>
          <p:cNvSpPr/>
          <p:nvPr/>
        </p:nvSpPr>
        <p:spPr>
          <a:xfrm>
            <a:off x="3481920" y="3120480"/>
            <a:ext cx="757440" cy="427320"/>
          </a:xfrm>
          <a:prstGeom prst="rect">
            <a:avLst/>
          </a:prstGeom>
          <a:noFill/>
          <a:ln>
            <a:noFill/>
          </a:ln>
        </p:spPr>
        <p:style>
          <a:lnRef idx="0"/>
          <a:fillRef idx="0"/>
          <a:effectRef idx="0"/>
          <a:fontRef idx="minor"/>
        </p:style>
        <p:txBody>
          <a:bodyPr tIns="91440" bIns="91440"/>
          <a:p>
            <a:pPr>
              <a:lnSpc>
                <a:spcPct val="100000"/>
              </a:lnSpc>
            </a:pPr>
            <a:r>
              <a:rPr b="1" lang="en-US" sz="1000" spc="-1" strike="noStrike">
                <a:solidFill>
                  <a:srgbClr val="000000"/>
                </a:solidFill>
                <a:uFill>
                  <a:solidFill>
                    <a:srgbClr val="ffffff"/>
                  </a:solidFill>
                </a:uFill>
                <a:latin typeface="Arial"/>
                <a:ea typeface="Arial"/>
              </a:rPr>
              <a:t>taxes</a:t>
            </a:r>
            <a:endParaRPr b="0" lang="en-US" sz="1800" spc="-1" strike="noStrike">
              <a:solidFill>
                <a:srgbClr val="000000"/>
              </a:solidFill>
              <a:uFill>
                <a:solidFill>
                  <a:srgbClr val="ffffff"/>
                </a:solidFill>
              </a:uFill>
              <a:latin typeface="Arial"/>
            </a:endParaRPr>
          </a:p>
        </p:txBody>
      </p:sp>
      <p:sp>
        <p:nvSpPr>
          <p:cNvPr id="108" name="CustomShape 9"/>
          <p:cNvSpPr/>
          <p:nvPr/>
        </p:nvSpPr>
        <p:spPr>
          <a:xfrm>
            <a:off x="2724120" y="350352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e-account</a:t>
            </a:r>
            <a:endParaRPr b="0" lang="en-US" sz="1800" spc="-1" strike="noStrike">
              <a:solidFill>
                <a:srgbClr val="000000"/>
              </a:solidFill>
              <a:uFill>
                <a:solidFill>
                  <a:srgbClr val="ffffff"/>
                </a:solidFill>
              </a:uFill>
              <a:latin typeface="Arial"/>
            </a:endParaRPr>
          </a:p>
        </p:txBody>
      </p:sp>
      <p:sp>
        <p:nvSpPr>
          <p:cNvPr id="109" name="CustomShape 10"/>
          <p:cNvSpPr/>
          <p:nvPr/>
        </p:nvSpPr>
        <p:spPr>
          <a:xfrm>
            <a:off x="2082960" y="354816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Mas Particular Account</a:t>
            </a:r>
            <a:endParaRPr b="0" lang="en-US" sz="1800" spc="-1" strike="noStrike">
              <a:solidFill>
                <a:srgbClr val="000000"/>
              </a:solidFill>
              <a:uFill>
                <a:solidFill>
                  <a:srgbClr val="ffffff"/>
                </a:solidFill>
              </a:uFill>
              <a:latin typeface="Arial"/>
            </a:endParaRPr>
          </a:p>
        </p:txBody>
      </p:sp>
      <p:sp>
        <p:nvSpPr>
          <p:cNvPr id="110" name="CustomShape 11"/>
          <p:cNvSpPr/>
          <p:nvPr/>
        </p:nvSpPr>
        <p:spPr>
          <a:xfrm>
            <a:off x="1325160" y="3173400"/>
            <a:ext cx="757440" cy="427320"/>
          </a:xfrm>
          <a:prstGeom prst="rect">
            <a:avLst/>
          </a:prstGeom>
          <a:noFill/>
          <a:ln>
            <a:noFill/>
          </a:ln>
        </p:spPr>
        <p:style>
          <a:lnRef idx="0"/>
          <a:fillRef idx="0"/>
          <a:effectRef idx="0"/>
          <a:fontRef idx="minor"/>
        </p:style>
        <p:txBody>
          <a:bodyPr tIns="91440" bIns="91440"/>
          <a:p>
            <a:pPr>
              <a:lnSpc>
                <a:spcPct val="100000"/>
              </a:lnSpc>
            </a:pPr>
            <a:r>
              <a:rPr b="0" lang="en-US" sz="1000" spc="-1" strike="noStrike">
                <a:solidFill>
                  <a:srgbClr val="000000"/>
                </a:solidFill>
                <a:uFill>
                  <a:solidFill>
                    <a:srgbClr val="ffffff"/>
                  </a:solidFill>
                </a:uFill>
                <a:latin typeface="Arial"/>
                <a:ea typeface="Arial"/>
              </a:rPr>
              <a:t>Payroll Account</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LibreOffice/5.2.6.2$Windows_X86_64 LibreOffice_project/a3100ed2409ebf1c212f5048fbe377c281438fdc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2017-05-05T08:20:44Z</dcterms:modified>
  <cp:revision>1</cp:revision>
  <dc:subject/>
  <dc:title/>
</cp:coreProperties>
</file>