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8" r:id="rId2"/>
    <p:sldId id="722" r:id="rId3"/>
    <p:sldId id="496" r:id="rId4"/>
    <p:sldId id="747" r:id="rId5"/>
    <p:sldId id="748" r:id="rId6"/>
    <p:sldId id="750" r:id="rId7"/>
    <p:sldId id="449" r:id="rId8"/>
    <p:sldId id="400" r:id="rId9"/>
    <p:sldId id="726" r:id="rId10"/>
    <p:sldId id="744" r:id="rId11"/>
    <p:sldId id="727" r:id="rId12"/>
    <p:sldId id="745" r:id="rId13"/>
    <p:sldId id="728" r:id="rId14"/>
    <p:sldId id="746" r:id="rId15"/>
    <p:sldId id="732" r:id="rId16"/>
    <p:sldId id="480" r:id="rId17"/>
    <p:sldId id="749" r:id="rId18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0659"/>
    <a:srgbClr val="131415"/>
    <a:srgbClr val="91A3AD"/>
    <a:srgbClr val="1C1F20"/>
    <a:srgbClr val="D9D9D9"/>
    <a:srgbClr val="000000"/>
    <a:srgbClr val="009BEB"/>
    <a:srgbClr val="75838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8" autoAdjust="0"/>
    <p:restoredTop sz="95196"/>
  </p:normalViewPr>
  <p:slideViewPr>
    <p:cSldViewPr>
      <p:cViewPr varScale="1">
        <p:scale>
          <a:sx n="150" d="100"/>
          <a:sy n="150" d="100"/>
        </p:scale>
        <p:origin x="204" y="126"/>
      </p:cViewPr>
      <p:guideLst>
        <p:guide orient="horz" pos="2880"/>
        <p:guide pos="216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O JOSE MACEDO" userId="56119090-7b26-4e2f-b091-dcd5b8b6f799" providerId="ADAL" clId="{024EE4E5-6026-431D-820A-6F3DD40EDED8}"/>
    <pc:docChg chg="undo custSel addSld modSld">
      <pc:chgData name="SILVIO JOSE MACEDO" userId="56119090-7b26-4e2f-b091-dcd5b8b6f799" providerId="ADAL" clId="{024EE4E5-6026-431D-820A-6F3DD40EDED8}" dt="2023-02-05T13:50:01.140" v="154" actId="729"/>
      <pc:docMkLst>
        <pc:docMk/>
      </pc:docMkLst>
      <pc:sldChg chg="modSp mod">
        <pc:chgData name="SILVIO JOSE MACEDO" userId="56119090-7b26-4e2f-b091-dcd5b8b6f799" providerId="ADAL" clId="{024EE4E5-6026-431D-820A-6F3DD40EDED8}" dt="2023-02-05T13:49:45.766" v="153" actId="6549"/>
        <pc:sldMkLst>
          <pc:docMk/>
          <pc:sldMk cId="2738487488" sldId="726"/>
        </pc:sldMkLst>
        <pc:spChg chg="mod">
          <ac:chgData name="SILVIO JOSE MACEDO" userId="56119090-7b26-4e2f-b091-dcd5b8b6f799" providerId="ADAL" clId="{024EE4E5-6026-431D-820A-6F3DD40EDED8}" dt="2023-02-05T13:49:45.766" v="153" actId="6549"/>
          <ac:spMkLst>
            <pc:docMk/>
            <pc:sldMk cId="2738487488" sldId="726"/>
            <ac:spMk id="11" creationId="{00000000-0000-0000-0000-000000000000}"/>
          </ac:spMkLst>
        </pc:spChg>
      </pc:sldChg>
      <pc:sldChg chg="mod modShow">
        <pc:chgData name="SILVIO JOSE MACEDO" userId="56119090-7b26-4e2f-b091-dcd5b8b6f799" providerId="ADAL" clId="{024EE4E5-6026-431D-820A-6F3DD40EDED8}" dt="2023-02-05T13:50:01.140" v="154" actId="729"/>
        <pc:sldMkLst>
          <pc:docMk/>
          <pc:sldMk cId="4221717755" sldId="744"/>
        </pc:sldMkLst>
      </pc:sldChg>
      <pc:sldChg chg="modSp mod">
        <pc:chgData name="SILVIO JOSE MACEDO" userId="56119090-7b26-4e2f-b091-dcd5b8b6f799" providerId="ADAL" clId="{024EE4E5-6026-431D-820A-6F3DD40EDED8}" dt="2023-02-05T13:42:31.975" v="126" actId="1036"/>
        <pc:sldMkLst>
          <pc:docMk/>
          <pc:sldMk cId="1846835594" sldId="748"/>
        </pc:sldMkLst>
        <pc:spChg chg="mod">
          <ac:chgData name="SILVIO JOSE MACEDO" userId="56119090-7b26-4e2f-b091-dcd5b8b6f799" providerId="ADAL" clId="{024EE4E5-6026-431D-820A-6F3DD40EDED8}" dt="2023-02-05T13:42:31.975" v="126" actId="1036"/>
          <ac:spMkLst>
            <pc:docMk/>
            <pc:sldMk cId="1846835594" sldId="748"/>
            <ac:spMk id="2" creationId="{A0E1612D-2811-7C4B-922E-9EA7D647FBFE}"/>
          </ac:spMkLst>
        </pc:spChg>
        <pc:spChg chg="mod">
          <ac:chgData name="SILVIO JOSE MACEDO" userId="56119090-7b26-4e2f-b091-dcd5b8b6f799" providerId="ADAL" clId="{024EE4E5-6026-431D-820A-6F3DD40EDED8}" dt="2023-02-05T13:42:28.848" v="124" actId="1036"/>
          <ac:spMkLst>
            <pc:docMk/>
            <pc:sldMk cId="1846835594" sldId="748"/>
            <ac:spMk id="11" creationId="{00000000-0000-0000-0000-000000000000}"/>
          </ac:spMkLst>
        </pc:spChg>
      </pc:sldChg>
      <pc:sldChg chg="modSp add mod">
        <pc:chgData name="SILVIO JOSE MACEDO" userId="56119090-7b26-4e2f-b091-dcd5b8b6f799" providerId="ADAL" clId="{024EE4E5-6026-431D-820A-6F3DD40EDED8}" dt="2023-02-05T13:44:08.260" v="152" actId="20577"/>
        <pc:sldMkLst>
          <pc:docMk/>
          <pc:sldMk cId="2470260281" sldId="750"/>
        </pc:sldMkLst>
        <pc:spChg chg="mod">
          <ac:chgData name="SILVIO JOSE MACEDO" userId="56119090-7b26-4e2f-b091-dcd5b8b6f799" providerId="ADAL" clId="{024EE4E5-6026-431D-820A-6F3DD40EDED8}" dt="2023-02-05T13:44:08.260" v="152" actId="20577"/>
          <ac:spMkLst>
            <pc:docMk/>
            <pc:sldMk cId="2470260281" sldId="750"/>
            <ac:spMk id="2" creationId="{A0E1612D-2811-7C4B-922E-9EA7D647FBFE}"/>
          </ac:spMkLst>
        </pc:spChg>
        <pc:spChg chg="mod">
          <ac:chgData name="SILVIO JOSE MACEDO" userId="56119090-7b26-4e2f-b091-dcd5b8b6f799" providerId="ADAL" clId="{024EE4E5-6026-431D-820A-6F3DD40EDED8}" dt="2023-02-05T13:43:52.014" v="147" actId="20577"/>
          <ac:spMkLst>
            <pc:docMk/>
            <pc:sldMk cId="2470260281" sldId="75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2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2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5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alendae.com.br/blog/quality-assurance/" TargetMode="External"/><Relationship Id="rId5" Type="http://schemas.openxmlformats.org/officeDocument/2006/relationships/hyperlink" Target="https://pt.wikipedia.org/wiki/ISO/IEC_9126" TargetMode="External"/><Relationship Id="rId4" Type="http://schemas.openxmlformats.org/officeDocument/2006/relationships/hyperlink" Target="https://blog.svlabs.com.br/criterios-para-garantir-a-qualidade-de-um-softwar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silviomacedo04/" TargetMode="External"/><Relationship Id="rId5" Type="http://schemas.openxmlformats.org/officeDocument/2006/relationships/hyperlink" Target="mailto:profsilvio.macedo@fiap.com.br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-19887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36" y="1677017"/>
            <a:ext cx="68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Responsável em manter a qualidade e segurança do Sistema (hacker/cracker)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524000" y="145018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Responsabilidades da Área e do Profissional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64D0158-AFE4-AA40-84BF-3957FBEF3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71614"/>
            <a:ext cx="3569163" cy="21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36" y="1677017"/>
            <a:ext cx="681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Faz a checagem no cumprimento dos processos e requisitos estabelecidos nas outras fases para uma boa execução do Sistema antes que ele seja colocado em produção.</a:t>
            </a:r>
          </a:p>
          <a:p>
            <a:pPr lvl="1">
              <a:buClr>
                <a:schemeClr val="tx1">
                  <a:lumMod val="95000"/>
                </a:schemeClr>
              </a:buClr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tx1">
                  <a:lumMod val="95000"/>
                </a:schemeClr>
              </a:buClr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524000" y="145018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Responsabilidades da Área e do Profissional</a:t>
            </a:r>
          </a:p>
        </p:txBody>
      </p:sp>
      <p:pic>
        <p:nvPicPr>
          <p:cNvPr id="4" name="Imagem 3" descr="Uma imagem contendo material de papelaria, objeto, instrumento, caneta&#10;&#10;Descrição gerada automaticamente">
            <a:extLst>
              <a:ext uri="{FF2B5EF4-FFF2-40B4-BE49-F238E27FC236}">
                <a16:creationId xmlns:a16="http://schemas.microsoft.com/office/drawing/2014/main" id="{1EB12AAC-F7C0-B144-8860-5B50A080DE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23" y="2701835"/>
            <a:ext cx="3297753" cy="21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36" y="1677017"/>
            <a:ext cx="681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 Profissional de QA deve ser um profissional com habilidades aprimoradas, analítico e sistemático. Estas habilidades facilitam  a identificação dos erros</a:t>
            </a:r>
          </a:p>
          <a:p>
            <a:pPr lvl="1">
              <a:buClr>
                <a:schemeClr val="tx1">
                  <a:lumMod val="95000"/>
                </a:schemeClr>
              </a:buClr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524000" y="145018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Responsabilidades da Área e do Profissional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7C53B4-873C-AA4B-B57A-E874A928821D}"/>
              </a:ext>
            </a:extLst>
          </p:cNvPr>
          <p:cNvSpPr/>
          <p:nvPr/>
        </p:nvSpPr>
        <p:spPr>
          <a:xfrm>
            <a:off x="3539187" y="4293118"/>
            <a:ext cx="4191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000" i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MYERS (1979) define teste de software como sendo “a execução de um programa utilizando uma combinação de dados de entrada e posteriormente a analise da saída com a intensão de encontrar um defeito.” </a:t>
            </a:r>
          </a:p>
        </p:txBody>
      </p:sp>
      <p:pic>
        <p:nvPicPr>
          <p:cNvPr id="4" name="Imagem 3" descr="Uma imagem contendo pessoa, lousa, telefone, homem&#10;&#10;Descrição gerada automaticamente">
            <a:extLst>
              <a:ext uri="{FF2B5EF4-FFF2-40B4-BE49-F238E27FC236}">
                <a16:creationId xmlns:a16="http://schemas.microsoft.com/office/drawing/2014/main" id="{B5FB8053-182A-C34B-9ADB-D8F62A3C2A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8" y="2635818"/>
            <a:ext cx="2438400" cy="15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96C335B-FBF0-FB4F-A3C7-08C4BEEBDC8A}"/>
              </a:ext>
            </a:extLst>
          </p:cNvPr>
          <p:cNvSpPr txBox="1"/>
          <p:nvPr/>
        </p:nvSpPr>
        <p:spPr>
          <a:xfrm>
            <a:off x="1524000" y="129271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Responsabilidades da Área e do Profissional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653FC7E-6ED1-BB48-823E-138CEFA15696}"/>
              </a:ext>
            </a:extLst>
          </p:cNvPr>
          <p:cNvSpPr txBox="1"/>
          <p:nvPr/>
        </p:nvSpPr>
        <p:spPr>
          <a:xfrm>
            <a:off x="849783" y="1804490"/>
            <a:ext cx="681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 Profissional de QA deve ser capaz de analisar erros manualmente ou através de ferramentas (criando testes automatizados). Para o primeiro são os testes mais complexos e singulares, para o segundo testes repetitivos.</a:t>
            </a:r>
          </a:p>
        </p:txBody>
      </p:sp>
      <p:pic>
        <p:nvPicPr>
          <p:cNvPr id="4" name="Imagem 3" descr="Texto, Ícone&#10;&#10;Descrição gerada automaticamente">
            <a:extLst>
              <a:ext uri="{FF2B5EF4-FFF2-40B4-BE49-F238E27FC236}">
                <a16:creationId xmlns:a16="http://schemas.microsoft.com/office/drawing/2014/main" id="{2EE0F493-BF10-DD47-AAE0-18F1EDD90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3053186"/>
            <a:ext cx="3746500" cy="1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96C335B-FBF0-FB4F-A3C7-08C4BEEBDC8A}"/>
              </a:ext>
            </a:extLst>
          </p:cNvPr>
          <p:cNvSpPr txBox="1"/>
          <p:nvPr/>
        </p:nvSpPr>
        <p:spPr>
          <a:xfrm>
            <a:off x="1524000" y="129271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Responsabilidades da Área e do Profissional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653FC7E-6ED1-BB48-823E-138CEFA15696}"/>
              </a:ext>
            </a:extLst>
          </p:cNvPr>
          <p:cNvSpPr txBox="1"/>
          <p:nvPr/>
        </p:nvSpPr>
        <p:spPr>
          <a:xfrm>
            <a:off x="849783" y="1804490"/>
            <a:ext cx="681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 Profissional de QA deve conhecer as regras do negócio do projeto e ao menos uma linguagem de programação orientada a objetos</a:t>
            </a: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A9399E1-87CE-B240-8ECA-19F3F0982875}"/>
              </a:ext>
            </a:extLst>
          </p:cNvPr>
          <p:cNvSpPr/>
          <p:nvPr/>
        </p:nvSpPr>
        <p:spPr>
          <a:xfrm>
            <a:off x="3481927" y="4333189"/>
            <a:ext cx="4146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000" i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“Com menos faltas, assume-se que o software falhe menos e, assim há um aumento da confiança do software” (ROCHA, 2001). </a:t>
            </a:r>
          </a:p>
        </p:txBody>
      </p:sp>
      <p:pic>
        <p:nvPicPr>
          <p:cNvPr id="4" name="Imagem 3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96AD3305-D9F2-5149-BE00-E8B39A7F22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94" y="2571750"/>
            <a:ext cx="2641241" cy="16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600200" y="1428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6526" y="1611001"/>
            <a:ext cx="681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Cliente mais satisfeito com a qualidade do Sistema</a:t>
            </a:r>
          </a:p>
          <a:p>
            <a:pPr marL="742950" lvl="1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Redução de Custo e Tempo no desenvolvimento</a:t>
            </a:r>
          </a:p>
          <a:p>
            <a:pPr marL="742950" lvl="1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Diminuição do Retrabalho</a:t>
            </a:r>
          </a:p>
          <a:p>
            <a:pPr marL="742950" lvl="1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Confiabilidade do Sistema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8B5A28A-23C4-5842-B7D7-6532561BD948}"/>
              </a:ext>
            </a:extLst>
          </p:cNvPr>
          <p:cNvSpPr txBox="1"/>
          <p:nvPr/>
        </p:nvSpPr>
        <p:spPr>
          <a:xfrm>
            <a:off x="1497456" y="129271"/>
            <a:ext cx="64622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91A3AD"/>
                </a:solidFill>
                <a:latin typeface="Gotham HTF Light"/>
                <a:cs typeface="Gotham HTF Bold"/>
              </a:rPr>
              <a:t>Benefícios do QA no Desenvolvimento de sistemas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6EB5856D-8327-CF47-AB7B-36890B73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7881"/>
            <a:ext cx="2041596" cy="129266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C3DDA5E-26D8-1041-8BB4-330A06A337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92" y="3138605"/>
            <a:ext cx="1979845" cy="1255828"/>
          </a:xfrm>
          <a:prstGeom prst="rect">
            <a:avLst/>
          </a:prstGeom>
        </p:spPr>
      </p:pic>
      <p:pic>
        <p:nvPicPr>
          <p:cNvPr id="8" name="Imagem 7" descr="Foto preta e branca de lego&#10;&#10;Descrição gerada automaticamente com confiança média">
            <a:extLst>
              <a:ext uri="{FF2B5EF4-FFF2-40B4-BE49-F238E27FC236}">
                <a16:creationId xmlns:a16="http://schemas.microsoft.com/office/drawing/2014/main" id="{95BAF4F3-90B9-214F-A040-274FF4BCD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33" y="3144723"/>
            <a:ext cx="1832567" cy="12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990600" y="2453354"/>
            <a:ext cx="7391400" cy="93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099" dirty="0">
                <a:solidFill>
                  <a:srgbClr val="A2B6C1"/>
                </a:solidFill>
                <a:latin typeface="Gotham HTF Book" charset="0"/>
                <a:cs typeface="Gotham HTF Book" charset="0"/>
                <a:hlinkClick r:id="rId4"/>
              </a:rPr>
              <a:t>https://blog.svlabs.com.br/criterios-para-garantir-a-qualidade-de-um-software/</a:t>
            </a:r>
            <a:endParaRPr lang="pt-BR" sz="1099" dirty="0">
              <a:solidFill>
                <a:srgbClr val="A2B6C1"/>
              </a:solidFill>
              <a:latin typeface="Gotham HTF Book" charset="0"/>
              <a:cs typeface="Gotham HTF Book" charset="0"/>
            </a:endParaRPr>
          </a:p>
          <a:p>
            <a:r>
              <a:rPr lang="pt-BR" sz="1099" dirty="0">
                <a:solidFill>
                  <a:srgbClr val="A2B6C1"/>
                </a:solidFill>
                <a:latin typeface="Gotham HTF Book" charset="0"/>
                <a:cs typeface="Gotham HTF Book" charset="0"/>
                <a:hlinkClick r:id="rId5"/>
              </a:rPr>
              <a:t>https://pt.wikipedia.org/wiki/ISO/IEC_9126</a:t>
            </a:r>
            <a:endParaRPr lang="pt-BR" sz="1099" dirty="0">
              <a:solidFill>
                <a:srgbClr val="A2B6C1"/>
              </a:solidFill>
              <a:latin typeface="Gotham HTF Book" charset="0"/>
              <a:cs typeface="Gotham HTF Book" charset="0"/>
            </a:endParaRPr>
          </a:p>
          <a:p>
            <a:r>
              <a:rPr lang="pt-BR" sz="1099" dirty="0">
                <a:solidFill>
                  <a:srgbClr val="A2B6C1"/>
                </a:solidFill>
                <a:latin typeface="Gotham HTF Book" charset="0"/>
                <a:cs typeface="Gotham HTF Book" charset="0"/>
                <a:hlinkClick r:id="rId6"/>
              </a:rPr>
              <a:t>https://kalendae.com.br/blog/quality-assurance/</a:t>
            </a:r>
            <a:endParaRPr lang="pt-BR" sz="1099" dirty="0">
              <a:solidFill>
                <a:srgbClr val="A2B6C1"/>
              </a:solidFill>
              <a:latin typeface="Gotham HTF Book" charset="0"/>
              <a:cs typeface="Gotham HTF Book" charset="0"/>
            </a:endParaRPr>
          </a:p>
          <a:p>
            <a:endParaRPr lang="pt-BR" sz="1099" dirty="0">
              <a:solidFill>
                <a:srgbClr val="A2B6C1"/>
              </a:solidFill>
              <a:latin typeface="Gotham HTF Book" charset="0"/>
              <a:cs typeface="Gotham HTF Book" charset="0"/>
            </a:endParaRPr>
          </a:p>
          <a:p>
            <a:endParaRPr lang="pt-BR" sz="1099" dirty="0">
              <a:solidFill>
                <a:srgbClr val="A2B6C1"/>
              </a:solidFill>
              <a:latin typeface="Gotham HTF Book" charset="0"/>
              <a:cs typeface="Gotham HTF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0" y="1314510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 err="1">
                <a:solidFill>
                  <a:srgbClr val="91A3AD"/>
                </a:solidFill>
                <a:latin typeface="Gotham HTF Light"/>
                <a:cs typeface="Gotham HTF Light"/>
              </a:rPr>
              <a:t>Referências</a:t>
            </a:r>
            <a:r>
              <a:rPr lang="en-US" sz="3497" dirty="0">
                <a:solidFill>
                  <a:srgbClr val="91A3AD"/>
                </a:solidFill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73538" b="-7050"/>
          <a:stretch/>
        </p:blipFill>
        <p:spPr bwMode="auto">
          <a:xfrm>
            <a:off x="4110212" y="3624803"/>
            <a:ext cx="923576" cy="2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025" y="2138711"/>
            <a:ext cx="3201951" cy="8613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878203" y="742950"/>
            <a:ext cx="338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Obrigado !!! </a:t>
            </a:r>
            <a:r>
              <a:rPr lang="pt-BR" sz="40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57400" y="3602741"/>
            <a:ext cx="515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91A3AD"/>
                </a:solidFill>
                <a:cs typeface="Gotham HTF Light"/>
              </a:rPr>
              <a:t>Professor Silvio Macedo</a:t>
            </a:r>
          </a:p>
        </p:txBody>
      </p:sp>
    </p:spTree>
    <p:extLst>
      <p:ext uri="{BB962C8B-B14F-4D97-AF65-F5344CB8AC3E}">
        <p14:creationId xmlns:p14="http://schemas.microsoft.com/office/powerpoint/2010/main" val="2026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1853417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00659"/>
                </a:solidFill>
                <a:latin typeface="Gotham HTF Medium" pitchFamily="50" charset="0"/>
                <a:cs typeface="Gotham HTF Light"/>
              </a:rPr>
              <a:t>COMPLIANCE &amp; QUALITY ASSURANCE</a:t>
            </a:r>
            <a:endParaRPr lang="en-US" sz="4000" dirty="0">
              <a:solidFill>
                <a:srgbClr val="F00659"/>
              </a:solidFill>
              <a:latin typeface="Gotham HTF Light"/>
              <a:cs typeface="Gotham HTF Light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EB34230-13A4-3A48-B524-1F80EBC8C521}"/>
              </a:ext>
            </a:extLst>
          </p:cNvPr>
          <p:cNvSpPr txBox="1"/>
          <p:nvPr/>
        </p:nvSpPr>
        <p:spPr>
          <a:xfrm>
            <a:off x="5754848" y="4446165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Prof. Silvio Macedo</a:t>
            </a:r>
          </a:p>
        </p:txBody>
      </p:sp>
    </p:spTree>
    <p:extLst>
      <p:ext uri="{BB962C8B-B14F-4D97-AF65-F5344CB8AC3E}">
        <p14:creationId xmlns:p14="http://schemas.microsoft.com/office/powerpoint/2010/main" val="37196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57150"/>
            <a:ext cx="4332017" cy="63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F00659"/>
                </a:solidFill>
                <a:latin typeface="Gotham HTF Light"/>
                <a:cs typeface="Gotham HTF Light"/>
              </a:rPr>
              <a:t>Quem sou eu</a:t>
            </a:r>
            <a:r>
              <a:rPr lang="pt-BR" sz="3497" dirty="0">
                <a:solidFill>
                  <a:srgbClr val="F00659"/>
                </a:solidFill>
                <a:latin typeface="Gotham HTF Medium"/>
                <a:cs typeface="Gotham HTF Medium"/>
              </a:rPr>
              <a:t>?</a:t>
            </a:r>
            <a:endParaRPr lang="pt-BR" sz="3497" dirty="0">
              <a:solidFill>
                <a:srgbClr val="F00659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05000" y="590550"/>
            <a:ext cx="5791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Prof. Silvio Macedo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Pai da Giovanna e da Juliana, marido da Lene</a:t>
            </a:r>
          </a:p>
          <a:p>
            <a:pPr>
              <a:buClr>
                <a:srgbClr val="F00659"/>
              </a:buClr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Software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-apple-system"/>
              </a:rPr>
              <a:t>Engineering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Manager – VIA HUB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Cursando MBA em Gestão da Tecnologia da Informação - FIAP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Pós Graduado em Engenharia da Qualidade de Software</a:t>
            </a:r>
            <a:endParaRPr lang="pt-BR" sz="1000" dirty="0">
              <a:solidFill>
                <a:schemeClr val="bg1"/>
              </a:solidFill>
            </a:endParaRPr>
          </a:p>
          <a:p>
            <a:pPr>
              <a:buClr>
                <a:srgbClr val="F00659"/>
              </a:buClr>
            </a:pPr>
            <a:r>
              <a:rPr lang="pt-BR" sz="1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Graduado em bacharel da Ciência da Computação </a:t>
            </a:r>
          </a:p>
          <a:p>
            <a:pPr>
              <a:buClr>
                <a:srgbClr val="F00659"/>
              </a:buClr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Certificações – CTAL –TM / CTFL / DEPC / SFPC / ITIL V3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Mais de vinte anos de experiência com atuação em TI, voltadas para Desenvolvimento e Qualidade de Software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Contato: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profsilvio.macedo@fiap.com.br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LinkedIn: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https://www.linkedin.com/in/silviomacedo04/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imagem do perfi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5" t="4988" r="23363"/>
          <a:stretch/>
        </p:blipFill>
        <p:spPr bwMode="auto">
          <a:xfrm>
            <a:off x="281104" y="1885950"/>
            <a:ext cx="1600200" cy="25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961" y="2293942"/>
            <a:ext cx="1100568" cy="11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371600" y="1962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6368" y="2114410"/>
            <a:ext cx="6811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Nome</a:t>
            </a: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Qual o objetivo com o curso na FIAP?</a:t>
            </a: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Conhecimentos em programação (quais linguagens)?</a:t>
            </a: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Já ouviu falar sobre testes de software?</a:t>
            </a: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Clr>
                <a:srgbClr val="FFFFFF"/>
              </a:buClr>
              <a:buFont typeface="Wingdings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O que você espera e/ou gostaria de ver na disciplina de </a:t>
            </a:r>
            <a:r>
              <a:rPr lang="pt-BR" sz="2000" dirty="0" err="1">
                <a:solidFill>
                  <a:schemeClr val="bg1"/>
                </a:solidFill>
              </a:rPr>
              <a:t>Compliance</a:t>
            </a:r>
            <a:r>
              <a:rPr lang="pt-BR" sz="2000" dirty="0">
                <a:solidFill>
                  <a:schemeClr val="bg1"/>
                </a:solidFill>
              </a:rPr>
              <a:t> &amp; </a:t>
            </a:r>
            <a:r>
              <a:rPr lang="pt-BR" sz="2000" dirty="0" err="1">
                <a:solidFill>
                  <a:schemeClr val="bg1"/>
                </a:solidFill>
              </a:rPr>
              <a:t>Quality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Assurance</a:t>
            </a:r>
            <a:r>
              <a:rPr lang="pt-BR" sz="2000" dirty="0">
                <a:solidFill>
                  <a:schemeClr val="bg1"/>
                </a:solidFill>
              </a:rPr>
              <a:t>?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245539" y="564334"/>
            <a:ext cx="6404895" cy="1255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endParaRPr lang="pt-BR" sz="2797" dirty="0">
              <a:solidFill>
                <a:srgbClr val="91A3AD"/>
              </a:solidFill>
              <a:latin typeface="Gotham HTF Light"/>
              <a:cs typeface="Gotham HTF Bold"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APRESENTAÇÃO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42045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304983" y="939141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87868" y="1121985"/>
            <a:ext cx="46673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FFFFF"/>
              </a:buClr>
            </a:pP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Unidade I – Introdução ao </a:t>
            </a:r>
            <a:r>
              <a:rPr lang="pt-BR" sz="1200" b="1" i="1" dirty="0" err="1">
                <a:solidFill>
                  <a:schemeClr val="bg1">
                    <a:lumMod val="85000"/>
                  </a:schemeClr>
                </a:solidFill>
              </a:rPr>
              <a:t>compliance</a:t>
            </a: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 - conceitos de qualidade e os Guias da qualidade de software e Governança de TI.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Governança empresarial nos tempos atuais e a contribuição da qualidade de software e Governança de TI, com COBIT.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Alinhamento dos projetos de software com as estratégias de negócio através da arquitetura integrada TOGAF-ADM, descrita no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Archimate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tool.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Dimensões de avaliação da qualidade de produto e processo de software, segundo a ISO 25010 e ISO 12207.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Visão geral dos níveis de qualidade de software segunda a ISO/IEC 15504 (SPICE), o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CMMi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, o MPS.br, seus objetivos e níveis de avaliação e certificação, com estudos de caso.</a:t>
            </a:r>
          </a:p>
          <a:p>
            <a:pPr lvl="1">
              <a:buClr>
                <a:srgbClr val="FFFFFF"/>
              </a:buClr>
            </a:pPr>
            <a:br>
              <a:rPr lang="pt-BR" sz="1000" dirty="0">
                <a:solidFill>
                  <a:schemeClr val="bg1">
                    <a:lumMod val="85000"/>
                  </a:schemeClr>
                </a:solidFill>
              </a:rPr>
            </a:b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304983" y="71211"/>
            <a:ext cx="645721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  <a:endParaRPr lang="pt-BR" sz="2797" dirty="0">
              <a:solidFill>
                <a:srgbClr val="91A3AD"/>
              </a:solidFill>
              <a:latin typeface="Gotham HTF Light"/>
              <a:cs typeface="Gotham HTF Bold"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APRESENTAÇÃO DO CONTEÚDO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E1612D-2811-7C4B-922E-9EA7D647FBFE}"/>
              </a:ext>
            </a:extLst>
          </p:cNvPr>
          <p:cNvSpPr txBox="1"/>
          <p:nvPr/>
        </p:nvSpPr>
        <p:spPr>
          <a:xfrm>
            <a:off x="3962400" y="1055965"/>
            <a:ext cx="5181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FFFFF"/>
              </a:buClr>
            </a:pP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Unidade II – Gestão do processo produtivo de software.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Gestão integrada de backlog de itens de produto, tarefas de projeto, documentações de engenharia e de componentes de software produzidos sob o processo ágil SCRUM.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Controle de fontes e versionamento com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hub,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Bash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flow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Visão geral das etapas para liberação de software.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Prática de planejamento, execução e controle de projeto Scrum com uma plataforma integrada de gestão Azure Boards.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Unidade III – Métricas de estimativa de software.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Introdução aos modelos de estimativa Diretos e Paramétricos.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Medição de tamanho e complexidade de projeto de software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Estimativa de esforço, custo de mão-de-obra e prazo de projetos com APF (análise de pontos de função), aplicado a projetos ágeis com Scrum.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304983" y="939141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87868" y="1145322"/>
            <a:ext cx="4667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FFFFF"/>
              </a:buClr>
            </a:pP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Unidade IV – Teste de software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Estratégia, Níveis, Tipos e Técnicas de teste do Modelo V, acompanhados da definição de planos, roteiros e casos de testes.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Métricas de avaliação da qualidade dos modelos da engenharia do software (acoplamento, coesão, profundidade de árvore de herança, resposta de classe, número de filhos), com uso do software de medição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Souce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Monitor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Planejamento, aplicação e registros de testes unitários com método de avaliação de complexidade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ciclomática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., avaliação de enlaces., avaliação de limites, avaliação de condição e equivalência.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Automação de testes unitários com scripts JUNIT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 Testes automatizados de integração de componentes com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Mockito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Maven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304983" y="71211"/>
            <a:ext cx="645721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  <a:endParaRPr lang="pt-BR" sz="2797" dirty="0">
              <a:solidFill>
                <a:srgbClr val="91A3AD"/>
              </a:solidFill>
              <a:latin typeface="Gotham HTF Light"/>
              <a:cs typeface="Gotham HTF Bold"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APRESENTAÇÃO DO CONTEÚDO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E1612D-2811-7C4B-922E-9EA7D647FBFE}"/>
              </a:ext>
            </a:extLst>
          </p:cNvPr>
          <p:cNvSpPr txBox="1"/>
          <p:nvPr/>
        </p:nvSpPr>
        <p:spPr>
          <a:xfrm>
            <a:off x="3962400" y="1040070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Testes de sistema com automação por BDD (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Behaviour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Driven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Development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), aplicando CUCUMBER 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Maven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Testes não funcionais de portabilidade, desempenho e robustez de sistema, incluindo a prática com ferramentas de automação JMETER, e 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BlazeMeter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>
              <a:buClr>
                <a:srgbClr val="FFFFFF"/>
              </a:buClr>
            </a:pP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Testes funcionais de sistemas com automação na prática: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Smoke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test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, Record &amp; Playback e Data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driven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test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, usando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Xenu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Selenium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IDE,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Katalon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Studio 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Postman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Testes manuais, funcionais e não funcionais de aceitação/homologação, documentados com a ferramenta de apoio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TestLink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b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200" b="1" i="1" dirty="0">
                <a:solidFill>
                  <a:schemeClr val="bg1">
                    <a:lumMod val="85000"/>
                  </a:schemeClr>
                </a:solidFill>
              </a:rPr>
              <a:t>Unidade V – Qualidade de dados</a:t>
            </a:r>
          </a:p>
          <a:p>
            <a:pPr lvl="1">
              <a:buClr>
                <a:srgbClr val="FFFFFF"/>
              </a:buClr>
            </a:pP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  Impacto da qualidade de dados no processamento do software.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  Data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profilling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e data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cleansing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com Data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Cleaner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>
              <a:buClr>
                <a:srgbClr val="FFFFFF"/>
              </a:buClr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●        LGPD (Lei Geral de Proteção de Dados) e a importância da qualidade e gestão dos dados e informações na atualidade</a:t>
            </a:r>
          </a:p>
        </p:txBody>
      </p:sp>
    </p:spTree>
    <p:extLst>
      <p:ext uri="{BB962C8B-B14F-4D97-AF65-F5344CB8AC3E}">
        <p14:creationId xmlns:p14="http://schemas.microsoft.com/office/powerpoint/2010/main" val="247026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19200" y="1071340"/>
            <a:ext cx="71628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10" algn="just">
              <a:lnSpc>
                <a:spcPct val="150000"/>
              </a:lnSpc>
              <a:buSzPts val="1600"/>
            </a:pPr>
            <a:r>
              <a:rPr lang="pt-BR" dirty="0">
                <a:solidFill>
                  <a:srgbClr val="FFFFFF"/>
                </a:solidFill>
              </a:rPr>
              <a:t>Qualidade é uma responsabilidade de todos, sendo o Engenheiro de Qualidade (QA) o guardião da qualidade dentro do processo de desenvolvimento de software como um todo, para que ao final o cliente tenha uma melhor experiência durante a utilização dos nossos produtos</a:t>
            </a:r>
            <a:r>
              <a:rPr lang="pt-BR" sz="1600" dirty="0">
                <a:solidFill>
                  <a:srgbClr val="FFFFFF"/>
                </a:solidFill>
              </a:rPr>
              <a:t>;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B8B75865-5A1C-48D6-BC86-AAB7FDEE5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3750"/>
            <a:ext cx="3738722" cy="126219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219200" y="166776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ED265B"/>
                </a:solidFill>
                <a:latin typeface="Gotham HTF Medium"/>
                <a:cs typeface="Gotham HTF Medium"/>
              </a:rPr>
              <a:t>Cultura de Qualidade</a:t>
            </a:r>
          </a:p>
        </p:txBody>
      </p:sp>
    </p:spTree>
    <p:extLst>
      <p:ext uri="{BB962C8B-B14F-4D97-AF65-F5344CB8AC3E}">
        <p14:creationId xmlns:p14="http://schemas.microsoft.com/office/powerpoint/2010/main" val="645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371600" y="1962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60" y="2742586"/>
            <a:ext cx="485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Introdução a QA – Conceitos Básicos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245539" y="564334"/>
            <a:ext cx="6462218" cy="1255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endParaRPr lang="pt-BR" sz="2797" dirty="0">
              <a:solidFill>
                <a:srgbClr val="91A3AD"/>
              </a:solidFill>
              <a:latin typeface="Gotham HTF Light"/>
              <a:cs typeface="Gotham HTF Bold"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O QUE VEREMOS?</a:t>
            </a:r>
          </a:p>
        </p:txBody>
      </p:sp>
    </p:spTree>
    <p:extLst>
      <p:ext uri="{BB962C8B-B14F-4D97-AF65-F5344CB8AC3E}">
        <p14:creationId xmlns:p14="http://schemas.microsoft.com/office/powerpoint/2010/main" val="3690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524000" y="10477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835" y="1216925"/>
            <a:ext cx="7333165" cy="15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tx1">
                  <a:lumMod val="95000"/>
                </a:schemeClr>
              </a:buClr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Traduzindo: Qualidade</a:t>
            </a:r>
          </a:p>
          <a:p>
            <a:pPr algn="just"/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Basicamente é um processo inserido no desenvolvimento do sistema. Este processo submete a testes a unidade desenvolvida para homologa-la ou não. Se não homologada, as evidências das falhas são colhidas e relatadas para serem entregues ao desenvolvedor até que as falhas sejam corrigidas.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8062A6A-8E34-EA45-BB06-EEEFAD8B737A}"/>
              </a:ext>
            </a:extLst>
          </p:cNvPr>
          <p:cNvSpPr txBox="1"/>
          <p:nvPr/>
        </p:nvSpPr>
        <p:spPr>
          <a:xfrm>
            <a:off x="1454301" y="145018"/>
            <a:ext cx="646221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COMPLIANCE &amp; QUALITY ASSURANCE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91A3AD"/>
                </a:solidFill>
                <a:latin typeface="Gotham HTF Light"/>
                <a:cs typeface="Gotham HTF Bold"/>
              </a:rPr>
              <a:t>Introdução a QA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0237920-2285-9E4A-B4C2-898742FB10FF}"/>
              </a:ext>
            </a:extLst>
          </p:cNvPr>
          <p:cNvSpPr/>
          <p:nvPr/>
        </p:nvSpPr>
        <p:spPr>
          <a:xfrm>
            <a:off x="1398814" y="3013137"/>
            <a:ext cx="1442942" cy="502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Desenvolvimento </a:t>
            </a:r>
          </a:p>
          <a:p>
            <a:pPr algn="ctr"/>
            <a:r>
              <a:rPr lang="pt-BR" sz="1400" dirty="0"/>
              <a:t>da UNIDADE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56E4057-41FC-EC4A-8A57-960944E73D3D}"/>
              </a:ext>
            </a:extLst>
          </p:cNvPr>
          <p:cNvSpPr/>
          <p:nvPr/>
        </p:nvSpPr>
        <p:spPr>
          <a:xfrm>
            <a:off x="3102635" y="3028950"/>
            <a:ext cx="1212408" cy="502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Análise QA</a:t>
            </a:r>
          </a:p>
        </p:txBody>
      </p:sp>
      <p:sp>
        <p:nvSpPr>
          <p:cNvPr id="32" name="Decisão 31">
            <a:extLst>
              <a:ext uri="{FF2B5EF4-FFF2-40B4-BE49-F238E27FC236}">
                <a16:creationId xmlns:a16="http://schemas.microsoft.com/office/drawing/2014/main" id="{B02D5232-9BF0-D44D-B356-BC008711710E}"/>
              </a:ext>
            </a:extLst>
          </p:cNvPr>
          <p:cNvSpPr/>
          <p:nvPr/>
        </p:nvSpPr>
        <p:spPr>
          <a:xfrm>
            <a:off x="4572000" y="2941369"/>
            <a:ext cx="2413046" cy="74106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Homologado?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2CE94A-1C13-064F-9B8F-71BE9D3E0FF0}"/>
              </a:ext>
            </a:extLst>
          </p:cNvPr>
          <p:cNvCxnSpPr>
            <a:cxnSpLocks/>
          </p:cNvCxnSpPr>
          <p:nvPr/>
        </p:nvCxnSpPr>
        <p:spPr>
          <a:xfrm>
            <a:off x="392624" y="3304256"/>
            <a:ext cx="548330" cy="522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8D3E6A7-D423-6941-8058-899077DF504C}"/>
              </a:ext>
            </a:extLst>
          </p:cNvPr>
          <p:cNvCxnSpPr>
            <a:cxnSpLocks/>
          </p:cNvCxnSpPr>
          <p:nvPr/>
        </p:nvCxnSpPr>
        <p:spPr>
          <a:xfrm>
            <a:off x="940954" y="3309483"/>
            <a:ext cx="4578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055E536-7E74-3F4E-800D-12ACF33EF0BD}"/>
              </a:ext>
            </a:extLst>
          </p:cNvPr>
          <p:cNvCxnSpPr>
            <a:cxnSpLocks/>
          </p:cNvCxnSpPr>
          <p:nvPr/>
        </p:nvCxnSpPr>
        <p:spPr>
          <a:xfrm>
            <a:off x="2841756" y="3304256"/>
            <a:ext cx="2600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75830E2-8D5E-D640-B835-CD54D92087D4}"/>
              </a:ext>
            </a:extLst>
          </p:cNvPr>
          <p:cNvCxnSpPr>
            <a:cxnSpLocks/>
          </p:cNvCxnSpPr>
          <p:nvPr/>
        </p:nvCxnSpPr>
        <p:spPr>
          <a:xfrm>
            <a:off x="4315043" y="3304256"/>
            <a:ext cx="2569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44B4A9-8478-444E-B984-C4EB0970ADC7}"/>
              </a:ext>
            </a:extLst>
          </p:cNvPr>
          <p:cNvCxnSpPr>
            <a:cxnSpLocks/>
          </p:cNvCxnSpPr>
          <p:nvPr/>
        </p:nvCxnSpPr>
        <p:spPr>
          <a:xfrm>
            <a:off x="6985046" y="3307884"/>
            <a:ext cx="4578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0440B2-8AFF-7448-9405-07528CCF8D98}"/>
              </a:ext>
            </a:extLst>
          </p:cNvPr>
          <p:cNvSpPr txBox="1"/>
          <p:nvPr/>
        </p:nvSpPr>
        <p:spPr>
          <a:xfrm>
            <a:off x="6895381" y="293492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6EC0DE-A2AD-8B40-A09B-D5454EAAFD6C}"/>
              </a:ext>
            </a:extLst>
          </p:cNvPr>
          <p:cNvSpPr txBox="1"/>
          <p:nvPr/>
        </p:nvSpPr>
        <p:spPr>
          <a:xfrm>
            <a:off x="5793550" y="36266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A90495C-A41F-8B4B-8FE8-FBD456AA005A}"/>
              </a:ext>
            </a:extLst>
          </p:cNvPr>
          <p:cNvSpPr/>
          <p:nvPr/>
        </p:nvSpPr>
        <p:spPr>
          <a:xfrm>
            <a:off x="4094419" y="3752444"/>
            <a:ext cx="1212409" cy="502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Correção das FALHAS</a:t>
            </a:r>
          </a:p>
        </p:txBody>
      </p:sp>
      <p:cxnSp>
        <p:nvCxnSpPr>
          <p:cNvPr id="41" name="Conector Angulado 40">
            <a:extLst>
              <a:ext uri="{FF2B5EF4-FFF2-40B4-BE49-F238E27FC236}">
                <a16:creationId xmlns:a16="http://schemas.microsoft.com/office/drawing/2014/main" id="{B0BBF4AB-2A1B-C34C-9641-360BC3A8F896}"/>
              </a:ext>
            </a:extLst>
          </p:cNvPr>
          <p:cNvCxnSpPr>
            <a:cxnSpLocks/>
            <a:stCxn id="32" idx="2"/>
            <a:endCxn id="40" idx="3"/>
          </p:cNvCxnSpPr>
          <p:nvPr/>
        </p:nvCxnSpPr>
        <p:spPr>
          <a:xfrm rot="5400000">
            <a:off x="5382074" y="3607187"/>
            <a:ext cx="321205" cy="4716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798F447-DFD2-894D-86F7-B731E44B9B44}"/>
              </a:ext>
            </a:extLst>
          </p:cNvPr>
          <p:cNvCxnSpPr>
            <a:cxnSpLocks/>
          </p:cNvCxnSpPr>
          <p:nvPr/>
        </p:nvCxnSpPr>
        <p:spPr>
          <a:xfrm>
            <a:off x="9064837" y="3766557"/>
            <a:ext cx="970816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Angulado 42">
            <a:extLst>
              <a:ext uri="{FF2B5EF4-FFF2-40B4-BE49-F238E27FC236}">
                <a16:creationId xmlns:a16="http://schemas.microsoft.com/office/drawing/2014/main" id="{3C185101-6940-7A4B-AC22-AF0B413E9D6D}"/>
              </a:ext>
            </a:extLst>
          </p:cNvPr>
          <p:cNvCxnSpPr>
            <a:cxnSpLocks/>
            <a:stCxn id="40" idx="1"/>
            <a:endCxn id="30" idx="2"/>
          </p:cNvCxnSpPr>
          <p:nvPr/>
        </p:nvCxnSpPr>
        <p:spPr>
          <a:xfrm rot="10800000">
            <a:off x="2120285" y="3515523"/>
            <a:ext cx="1974134" cy="48811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75FE574-FA68-B541-A56E-5495A448B232}"/>
              </a:ext>
            </a:extLst>
          </p:cNvPr>
          <p:cNvCxnSpPr>
            <a:cxnSpLocks/>
          </p:cNvCxnSpPr>
          <p:nvPr/>
        </p:nvCxnSpPr>
        <p:spPr>
          <a:xfrm>
            <a:off x="7391400" y="3306220"/>
            <a:ext cx="548330" cy="632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A5E68CE-F7C0-3048-95E7-A3B44C73FA73}"/>
              </a:ext>
            </a:extLst>
          </p:cNvPr>
          <p:cNvSpPr txBox="1"/>
          <p:nvPr/>
        </p:nvSpPr>
        <p:spPr>
          <a:xfrm>
            <a:off x="3753505" y="4379130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solidFill>
                  <a:schemeClr val="bg1">
                    <a:lumMod val="85000"/>
                  </a:schemeClr>
                </a:solidFill>
              </a:rPr>
              <a:t>Fluxo dos testes de Sistema</a:t>
            </a:r>
          </a:p>
        </p:txBody>
      </p:sp>
    </p:spTree>
    <p:extLst>
      <p:ext uri="{BB962C8B-B14F-4D97-AF65-F5344CB8AC3E}">
        <p14:creationId xmlns:p14="http://schemas.microsoft.com/office/powerpoint/2010/main" val="27384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25618</TotalTime>
  <Words>1207</Words>
  <Application>Microsoft Office PowerPoint</Application>
  <PresentationFormat>Apresentação na tela (16:9)</PresentationFormat>
  <Paragraphs>146</Paragraphs>
  <Slides>17</Slides>
  <Notes>14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Gotham HTF Book</vt:lpstr>
      <vt:lpstr>Gotham HTF Light</vt:lpstr>
      <vt:lpstr>Gotham HTF Medium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lastModifiedBy>SILVIO JOSE MACEDO</cp:lastModifiedBy>
  <cp:revision>671</cp:revision>
  <cp:lastPrinted>2018-07-02T20:18:36Z</cp:lastPrinted>
  <dcterms:created xsi:type="dcterms:W3CDTF">2018-06-21T14:25:56Z</dcterms:created>
  <dcterms:modified xsi:type="dcterms:W3CDTF">2023-02-05T13:50:03Z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