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98" r:id="rId2"/>
    <p:sldId id="399" r:id="rId3"/>
    <p:sldId id="496" r:id="rId4"/>
    <p:sldId id="400" r:id="rId5"/>
    <p:sldId id="521" r:id="rId6"/>
    <p:sldId id="528" r:id="rId7"/>
    <p:sldId id="520" r:id="rId8"/>
    <p:sldId id="522" r:id="rId9"/>
    <p:sldId id="529" r:id="rId10"/>
    <p:sldId id="523" r:id="rId11"/>
    <p:sldId id="449" r:id="rId12"/>
    <p:sldId id="525" r:id="rId13"/>
    <p:sldId id="524" r:id="rId14"/>
    <p:sldId id="527" r:id="rId15"/>
    <p:sldId id="526" r:id="rId16"/>
    <p:sldId id="481" r:id="rId17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D9D9"/>
    <a:srgbClr val="ED265B"/>
    <a:srgbClr val="F00659"/>
    <a:srgbClr val="131415"/>
    <a:srgbClr val="75838B"/>
    <a:srgbClr val="91A3AD"/>
    <a:srgbClr val="1C1F20"/>
    <a:srgbClr val="000000"/>
    <a:srgbClr val="009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41B6-8E8E-4E1A-B16D-8B3054E1AB0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75C5F-C1A2-4DE4-85B0-A4DA2723F7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1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04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5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7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62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4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8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21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96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7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54B95ED-7F7E-40C8-9123-15E22DF25971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0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53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"/>
            <a:ext cx="9144000" cy="51482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slide" Target="slide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clemma.org/installation.ht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hyperlink" Target="https://bcr.bstqb.org.br/docs/syllabus_ctfl_at_2014br.pdf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-19887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140690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186231" y="1581150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1799" y="1771455"/>
            <a:ext cx="6811264" cy="251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b="1">
                <a:solidFill>
                  <a:srgbClr val="FFFFFF"/>
                </a:solidFill>
                <a:latin typeface="Gotham HTF Light"/>
                <a:cs typeface="Gotham HTF Bold"/>
              </a:rPr>
              <a:t>O 7º princípio dos testes de software fala sobre a ilusão da ausência de defeitos.</a:t>
            </a:r>
          </a:p>
          <a:p>
            <a:pPr>
              <a:lnSpc>
                <a:spcPct val="110000"/>
              </a:lnSpc>
            </a:pPr>
            <a:endParaRPr lang="pt-BR" sz="1600" b="1">
              <a:solidFill>
                <a:srgbClr val="FFFFFF"/>
              </a:solidFill>
              <a:latin typeface="Gotham HTF Light"/>
              <a:cs typeface="Gotham HTF Bold"/>
            </a:endParaRPr>
          </a:p>
          <a:p>
            <a:pPr>
              <a:lnSpc>
                <a:spcPct val="110000"/>
              </a:lnSpc>
            </a:pPr>
            <a:r>
              <a:rPr lang="pt-BR" sz="1600" b="1">
                <a:solidFill>
                  <a:srgbClr val="FFFFFF"/>
                </a:solidFill>
                <a:latin typeface="Gotham HTF Light"/>
                <a:cs typeface="Gotham HTF Bold"/>
              </a:rPr>
              <a:t>Um processo de TDD não garante uma aplicação livre de defeitos,  o TDD consiste basicamente em realizar o desenvolvimento a partir de testes unitários, portanto defeitos ainda podem ser encontrados nas demais camadas da pirâmide de testes ou níveis do Modelo V, então deve complementar os outros tipos de teste e não substituí-los</a:t>
            </a:r>
          </a:p>
          <a:p>
            <a:pPr>
              <a:lnSpc>
                <a:spcPct val="110000"/>
              </a:lnSpc>
            </a:pPr>
            <a:endParaRPr lang="pt-BR" sz="1600" b="1">
              <a:solidFill>
                <a:srgbClr val="91A3AD"/>
              </a:solidFill>
              <a:latin typeface="Gotham HTF Light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431" y="4386164"/>
            <a:ext cx="129145" cy="4955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0258" y="930519"/>
            <a:ext cx="1385316" cy="479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797">
                <a:solidFill>
                  <a:srgbClr val="91A3AD"/>
                </a:solidFill>
                <a:latin typeface="Gotham HTF Light"/>
                <a:cs typeface="Gotham HTF Light"/>
              </a:rPr>
              <a:t>Cuidado</a:t>
            </a:r>
            <a:endParaRPr lang="pt-BR" sz="2797">
              <a:solidFill>
                <a:srgbClr val="91A3AD"/>
              </a:solidFill>
              <a:latin typeface="Gotham HTF Medium" pitchFamily="50" charset="0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3405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pic>
        <p:nvPicPr>
          <p:cNvPr id="3" name="Imagem 2" descr="Placa com texto&#10;&#10;Descrição gerada automaticamente com confiança baixa">
            <a:extLst>
              <a:ext uri="{FF2B5EF4-FFF2-40B4-BE49-F238E27FC236}">
                <a16:creationId xmlns:a16="http://schemas.microsoft.com/office/drawing/2014/main" id="{B91FCDFD-7662-5DAC-54EB-0A512490F1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04" y="1733550"/>
            <a:ext cx="3437253" cy="2209800"/>
          </a:xfrm>
          <a:prstGeom prst="rect">
            <a:avLst/>
          </a:prstGeom>
        </p:spPr>
      </p:pic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39D9ED92-6BB5-BD4B-CE40-1BCF09F0E66B}"/>
              </a:ext>
            </a:extLst>
          </p:cNvPr>
          <p:cNvSpPr/>
          <p:nvPr/>
        </p:nvSpPr>
        <p:spPr>
          <a:xfrm>
            <a:off x="1285917" y="1733550"/>
            <a:ext cx="2872006" cy="2209800"/>
          </a:xfrm>
          <a:prstGeom prst="triangle">
            <a:avLst/>
          </a:prstGeom>
          <a:noFill/>
          <a:ln>
            <a:solidFill>
              <a:srgbClr val="F00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197D4DE-D694-B914-20E2-5C48017214C0}"/>
              </a:ext>
            </a:extLst>
          </p:cNvPr>
          <p:cNvCxnSpPr>
            <a:cxnSpLocks/>
          </p:cNvCxnSpPr>
          <p:nvPr/>
        </p:nvCxnSpPr>
        <p:spPr>
          <a:xfrm>
            <a:off x="1733552" y="3257550"/>
            <a:ext cx="1981200" cy="0"/>
          </a:xfrm>
          <a:prstGeom prst="line">
            <a:avLst/>
          </a:prstGeom>
          <a:ln w="28575">
            <a:solidFill>
              <a:srgbClr val="ED2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2D5C0FE-D6C2-4AFB-9E62-2D88E34254A3}"/>
              </a:ext>
            </a:extLst>
          </p:cNvPr>
          <p:cNvCxnSpPr>
            <a:cxnSpLocks/>
          </p:cNvCxnSpPr>
          <p:nvPr/>
        </p:nvCxnSpPr>
        <p:spPr>
          <a:xfrm>
            <a:off x="2188371" y="2559845"/>
            <a:ext cx="1064419" cy="0"/>
          </a:xfrm>
          <a:prstGeom prst="line">
            <a:avLst/>
          </a:prstGeom>
          <a:ln w="28575">
            <a:solidFill>
              <a:srgbClr val="ED2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C62E7B5-C9B1-7228-D0A1-B67EC5819EED}"/>
              </a:ext>
            </a:extLst>
          </p:cNvPr>
          <p:cNvSpPr txBox="1"/>
          <p:nvPr/>
        </p:nvSpPr>
        <p:spPr>
          <a:xfrm>
            <a:off x="2525655" y="2114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rgbClr val="FFFFFF"/>
                </a:solidFill>
              </a:rPr>
              <a:t>UI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933474-7A4D-E654-C9A6-021CF0397744}"/>
              </a:ext>
            </a:extLst>
          </p:cNvPr>
          <p:cNvSpPr txBox="1"/>
          <p:nvPr/>
        </p:nvSpPr>
        <p:spPr>
          <a:xfrm>
            <a:off x="2289115" y="2729984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rgbClr val="FFFFFF"/>
                </a:solidFill>
              </a:rPr>
              <a:t>Serviço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AB45B4-FA1C-9F08-946D-735101E08578}"/>
              </a:ext>
            </a:extLst>
          </p:cNvPr>
          <p:cNvSpPr txBox="1"/>
          <p:nvPr/>
        </p:nvSpPr>
        <p:spPr>
          <a:xfrm>
            <a:off x="2232304" y="339804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rgbClr val="FFFFFF"/>
                </a:solidFill>
              </a:rPr>
              <a:t>Unidade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7F5A1F0E-07D2-2B3B-DE96-9644A36604FD}"/>
              </a:ext>
            </a:extLst>
          </p:cNvPr>
          <p:cNvSpPr/>
          <p:nvPr/>
        </p:nvSpPr>
        <p:spPr>
          <a:xfrm>
            <a:off x="823790" y="3398045"/>
            <a:ext cx="537131" cy="369332"/>
          </a:xfrm>
          <a:prstGeom prst="rightArrow">
            <a:avLst/>
          </a:prstGeom>
          <a:noFill/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7CFBF814-1EE2-B804-9C8D-6E8A3E4DB875}"/>
              </a:ext>
            </a:extLst>
          </p:cNvPr>
          <p:cNvSpPr/>
          <p:nvPr/>
        </p:nvSpPr>
        <p:spPr>
          <a:xfrm flipH="1">
            <a:off x="7410448" y="3028713"/>
            <a:ext cx="491943" cy="369332"/>
          </a:xfrm>
          <a:prstGeom prst="rightArrow">
            <a:avLst/>
          </a:prstGeom>
          <a:noFill/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6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186231" y="1581150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1799" y="1771455"/>
            <a:ext cx="6811264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b="1">
                <a:solidFill>
                  <a:srgbClr val="91A3AD"/>
                </a:solidFill>
                <a:latin typeface="Gotham HTF Light"/>
                <a:cs typeface="Gotham HTF Bold"/>
              </a:rPr>
              <a:t>Em nosso projeto da Calculadora, vamos escrever alguns testes para funcionalidades que não existem.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431" y="4386164"/>
            <a:ext cx="129145" cy="4955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0258" y="930519"/>
            <a:ext cx="1988942" cy="479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797" err="1">
                <a:solidFill>
                  <a:srgbClr val="91A3AD"/>
                </a:solidFill>
                <a:latin typeface="Gotham HTF Light"/>
                <a:cs typeface="Gotham HTF Light"/>
              </a:rPr>
              <a:t>Hello</a:t>
            </a:r>
            <a:r>
              <a:rPr lang="pt-BR" sz="2797">
                <a:solidFill>
                  <a:srgbClr val="91A3AD"/>
                </a:solidFill>
                <a:latin typeface="Gotham HTF Light"/>
                <a:cs typeface="Gotham HTF Light"/>
              </a:rPr>
              <a:t> Word?</a:t>
            </a:r>
            <a:endParaRPr lang="pt-BR" sz="2797">
              <a:solidFill>
                <a:srgbClr val="91A3AD"/>
              </a:solidFill>
              <a:latin typeface="Gotham HTF Medium" pitchFamily="50" charset="0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71649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186231" y="1581150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1799" y="1771455"/>
            <a:ext cx="6811264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b="1">
                <a:solidFill>
                  <a:srgbClr val="D9D9D9"/>
                </a:solidFill>
                <a:latin typeface="Gotham HTF Light"/>
                <a:cs typeface="Gotham HTF Bold"/>
              </a:rPr>
              <a:t>O plugin do </a:t>
            </a:r>
            <a:r>
              <a:rPr lang="pt-BR" sz="1600" b="1" err="1">
                <a:solidFill>
                  <a:srgbClr val="D9D9D9"/>
                </a:solidFill>
                <a:latin typeface="Gotham HTF Light"/>
                <a:cs typeface="Gotham HTF Bold"/>
              </a:rPr>
              <a:t>Maven</a:t>
            </a:r>
            <a:r>
              <a:rPr lang="pt-BR" sz="1600" b="1">
                <a:solidFill>
                  <a:srgbClr val="D9D9D9"/>
                </a:solidFill>
                <a:latin typeface="Gotham HTF Light"/>
                <a:cs typeface="Gotham HTF Bold"/>
              </a:rPr>
              <a:t> “</a:t>
            </a:r>
            <a:r>
              <a:rPr lang="pt-BR" sz="1600" b="1" err="1">
                <a:solidFill>
                  <a:srgbClr val="D9D9D9"/>
                </a:solidFill>
                <a:latin typeface="Gotham HTF Light"/>
                <a:cs typeface="Gotham HTF Bold"/>
              </a:rPr>
              <a:t>JaCoCo</a:t>
            </a:r>
            <a:r>
              <a:rPr lang="pt-BR" sz="1600" b="1">
                <a:solidFill>
                  <a:srgbClr val="D9D9D9"/>
                </a:solidFill>
                <a:latin typeface="Gotham HTF Light"/>
                <a:cs typeface="Gotham HTF Bold"/>
              </a:rPr>
              <a:t>“ permite a exibição das linhas de código que estão cobertas por testes, além de fornecer relatórios de cobertura, com ele podemos verificar que usando TDD, a aplicação já nasce 100% coberta.</a:t>
            </a:r>
          </a:p>
          <a:p>
            <a:pPr>
              <a:lnSpc>
                <a:spcPct val="110000"/>
              </a:lnSpc>
            </a:pPr>
            <a:endParaRPr lang="pt-BR" sz="1600" b="1">
              <a:solidFill>
                <a:srgbClr val="91A3AD"/>
              </a:solidFill>
              <a:latin typeface="Gotham HTF Light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431" y="4386164"/>
            <a:ext cx="129145" cy="4955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0258" y="930519"/>
            <a:ext cx="1088760" cy="479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797" err="1">
                <a:solidFill>
                  <a:srgbClr val="91A3AD"/>
                </a:solidFill>
                <a:latin typeface="Gotham HTF Light"/>
                <a:cs typeface="Gotham HTF Light"/>
              </a:rPr>
              <a:t>Bonus</a:t>
            </a:r>
            <a:endParaRPr lang="pt-BR" sz="2797">
              <a:solidFill>
                <a:srgbClr val="91A3AD"/>
              </a:solidFill>
              <a:latin typeface="Gotham HTF Medium" pitchFamily="50" charset="0"/>
              <a:cs typeface="Gotham HTF Bold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8C04DC-C3A6-42BE-599C-E1349B5A04CB}"/>
              </a:ext>
            </a:extLst>
          </p:cNvPr>
          <p:cNvSpPr txBox="1"/>
          <p:nvPr/>
        </p:nvSpPr>
        <p:spPr>
          <a:xfrm>
            <a:off x="1120258" y="3002196"/>
            <a:ext cx="211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hlinkClick r:id="rId6"/>
              </a:rPr>
              <a:t>Instalação no Eclipse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25CC06-1398-806A-6A37-3EA34C3074B2}"/>
              </a:ext>
            </a:extLst>
          </p:cNvPr>
          <p:cNvSpPr txBox="1"/>
          <p:nvPr/>
        </p:nvSpPr>
        <p:spPr>
          <a:xfrm>
            <a:off x="1120258" y="3372445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rgbClr val="FFFFFF"/>
                </a:solidFill>
                <a:hlinkClick r:id="rId7" action="ppaction://hlinksldjump"/>
              </a:rPr>
              <a:t>POM.xml</a:t>
            </a: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7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186231" y="1581150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1799" y="1771455"/>
            <a:ext cx="6811264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b="1">
                <a:solidFill>
                  <a:srgbClr val="D9D9D9"/>
                </a:solidFill>
                <a:latin typeface="Gotham HTF Light"/>
                <a:cs typeface="Gotham HTF Bold"/>
                <a:hlinkClick r:id="rId5"/>
              </a:rPr>
              <a:t>https://bcr.bstqb.org.br/docs/syllabus_ctfl_at_2014br.pdf</a:t>
            </a:r>
            <a:endParaRPr lang="pt-BR" sz="1600" b="1">
              <a:solidFill>
                <a:srgbClr val="D9D9D9"/>
              </a:solidFill>
              <a:latin typeface="Gotham HTF Light"/>
              <a:cs typeface="Gotham HTF Bold"/>
            </a:endParaRPr>
          </a:p>
          <a:p>
            <a:pPr>
              <a:lnSpc>
                <a:spcPct val="110000"/>
              </a:lnSpc>
            </a:pPr>
            <a:endParaRPr lang="pt-BR" sz="1600" b="1">
              <a:solidFill>
                <a:srgbClr val="91A3AD"/>
              </a:solidFill>
              <a:latin typeface="Gotham HTF Light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431" y="4386164"/>
            <a:ext cx="129145" cy="4955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0258" y="930519"/>
            <a:ext cx="1718099" cy="479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797">
                <a:solidFill>
                  <a:srgbClr val="91A3AD"/>
                </a:solidFill>
                <a:latin typeface="Gotham HTF Light"/>
                <a:cs typeface="Gotham HTF Light"/>
              </a:rPr>
              <a:t>Referência</a:t>
            </a:r>
            <a:endParaRPr lang="pt-BR" sz="2797">
              <a:solidFill>
                <a:srgbClr val="91A3AD"/>
              </a:solidFill>
              <a:latin typeface="Gotham HTF Medium" pitchFamily="50" charset="0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21303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101799" y="1230432"/>
            <a:ext cx="6811264" cy="342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&lt;build&gt;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&lt;plugins&gt;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&lt;plugin&gt;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    &lt;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groupId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org.jacoco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&lt;/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groupId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    &lt;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artifactId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jacoco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maven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-plugin&lt;/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artifactId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    &lt;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version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&gt;0.7.7.201606060606&lt;/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version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    &lt;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executions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        &lt;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execution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            &lt;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goals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&lt;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goal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&gt;prepare-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agent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&lt;/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goal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            &lt;/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goals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        &lt;/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execution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        &lt;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execution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            &lt;id&gt;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report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&lt;/id&gt;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            &lt;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phase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&gt;prepare-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package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&lt;/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phase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            &lt;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goals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&lt;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goal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report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&lt;/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goal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            &lt;/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goals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        &lt;/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execution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    &lt;/</a:t>
            </a:r>
            <a:r>
              <a:rPr lang="pt-BR" sz="900" err="1">
                <a:solidFill>
                  <a:srgbClr val="FFFFFF"/>
                </a:solidFill>
                <a:latin typeface="Consolas" panose="020B0609020204030204" pitchFamily="49" charset="0"/>
              </a:rPr>
              <a:t>executions</a:t>
            </a:r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    &lt;/plugin&gt;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    &lt;/plugins&gt;</a:t>
            </a:r>
          </a:p>
          <a:p>
            <a:pPr algn="l"/>
            <a:r>
              <a:rPr lang="pt-BR" sz="900">
                <a:solidFill>
                  <a:srgbClr val="FFFFFF"/>
                </a:solidFill>
                <a:latin typeface="Consolas" panose="020B0609020204030204" pitchFamily="49" charset="0"/>
              </a:rPr>
              <a:t>&lt;/build&gt;</a:t>
            </a:r>
          </a:p>
          <a:p>
            <a:pPr>
              <a:lnSpc>
                <a:spcPct val="110000"/>
              </a:lnSpc>
            </a:pPr>
            <a:endParaRPr lang="pt-BR" sz="800" b="1">
              <a:solidFill>
                <a:srgbClr val="FFFFFF"/>
              </a:solidFill>
              <a:latin typeface="Gotham HTF Light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431" y="4386164"/>
            <a:ext cx="129145" cy="4955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1799" y="602686"/>
            <a:ext cx="2991525" cy="479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797">
                <a:solidFill>
                  <a:srgbClr val="91A3AD"/>
                </a:solidFill>
                <a:latin typeface="Gotham HTF Light"/>
                <a:cs typeface="Gotham HTF Light"/>
              </a:rPr>
              <a:t>POM.XML (</a:t>
            </a:r>
            <a:r>
              <a:rPr lang="pt-BR" sz="2797" err="1">
                <a:solidFill>
                  <a:srgbClr val="91A3AD"/>
                </a:solidFill>
                <a:latin typeface="Gotham HTF Light"/>
                <a:cs typeface="Gotham HTF Light"/>
              </a:rPr>
              <a:t>JaCoCo</a:t>
            </a:r>
            <a:r>
              <a:rPr lang="pt-BR" sz="2797">
                <a:solidFill>
                  <a:srgbClr val="91A3AD"/>
                </a:solidFill>
                <a:latin typeface="Gotham HTF Light"/>
                <a:cs typeface="Gotham HTF Light"/>
              </a:rPr>
              <a:t>)</a:t>
            </a:r>
            <a:endParaRPr lang="pt-BR" sz="2797">
              <a:solidFill>
                <a:srgbClr val="91A3AD"/>
              </a:solidFill>
              <a:latin typeface="Gotham HTF Medium" pitchFamily="50" charset="0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206640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" y="2"/>
            <a:ext cx="9135541" cy="5143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6" y="209004"/>
            <a:ext cx="8691450" cy="4704328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1025" y="2138711"/>
            <a:ext cx="3201951" cy="86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69" y="668590"/>
            <a:ext cx="5976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Aula 6</a:t>
            </a:r>
            <a:endParaRPr lang="en-US" sz="3497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en-US" sz="2000">
                <a:solidFill>
                  <a:srgbClr val="FFFFFF"/>
                </a:solidFill>
                <a:latin typeface="Gotham HTF Light"/>
                <a:cs typeface="Gotham HTF Light"/>
              </a:rPr>
              <a:t>Compliance &amp; Quality Assurance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2209800" y="2284796"/>
            <a:ext cx="4964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err="1">
                <a:solidFill>
                  <a:srgbClr val="ED265B"/>
                </a:solidFill>
                <a:latin typeface="Gotham HTF Medium"/>
                <a:cs typeface="Gotham HTF Medium"/>
              </a:rPr>
              <a:t>T</a:t>
            </a:r>
            <a:r>
              <a:rPr lang="pt-BR" sz="3600" err="1">
                <a:solidFill>
                  <a:srgbClr val="75838B"/>
                </a:solidFill>
                <a:latin typeface="Gotham HTF Medium"/>
                <a:cs typeface="Gotham HTF Medium"/>
              </a:rPr>
              <a:t>est</a:t>
            </a:r>
            <a:r>
              <a:rPr lang="pt-BR" sz="3600" err="1">
                <a:solidFill>
                  <a:srgbClr val="ED265B"/>
                </a:solidFill>
                <a:latin typeface="Gotham HTF Medium"/>
                <a:cs typeface="Gotham HTF Medium"/>
              </a:rPr>
              <a:t>D</a:t>
            </a:r>
            <a:r>
              <a:rPr lang="pt-BR" sz="3600" err="1">
                <a:solidFill>
                  <a:srgbClr val="75838B"/>
                </a:solidFill>
                <a:latin typeface="Gotham HTF Medium"/>
                <a:cs typeface="Gotham HTF Medium"/>
              </a:rPr>
              <a:t>riven</a:t>
            </a:r>
            <a:r>
              <a:rPr lang="pt-BR" sz="3600" err="1">
                <a:solidFill>
                  <a:srgbClr val="ED265B"/>
                </a:solidFill>
                <a:latin typeface="Gotham HTF Medium"/>
                <a:cs typeface="Gotham HTF Medium"/>
              </a:rPr>
              <a:t>D</a:t>
            </a:r>
            <a:r>
              <a:rPr lang="pt-BR" sz="3600" err="1">
                <a:solidFill>
                  <a:srgbClr val="75838B"/>
                </a:solidFill>
                <a:latin typeface="Gotham HTF Medium"/>
                <a:cs typeface="Gotham HTF Medium"/>
              </a:rPr>
              <a:t>evelopment</a:t>
            </a:r>
            <a:endParaRPr lang="pt-BR" sz="3600">
              <a:solidFill>
                <a:srgbClr val="7583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0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357" y="659400"/>
            <a:ext cx="4332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 da aula</a:t>
            </a:r>
            <a:endParaRPr lang="en-US" sz="280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364A12-1F09-FEAE-52F4-83C3A48790FF}"/>
              </a:ext>
            </a:extLst>
          </p:cNvPr>
          <p:cNvSpPr txBox="1"/>
          <p:nvPr/>
        </p:nvSpPr>
        <p:spPr>
          <a:xfrm>
            <a:off x="685800" y="219075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O que é TDD?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Etapas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O ciclo RED &gt; GREEN &gt; REFACTOR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Benefícios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Prática</a:t>
            </a:r>
            <a:br>
              <a:rPr lang="pt-BR">
                <a:solidFill>
                  <a:schemeClr val="bg1"/>
                </a:solidFill>
              </a:rPr>
            </a:b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186231" y="1581150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1023" y="2134962"/>
            <a:ext cx="6811264" cy="224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b="1">
                <a:solidFill>
                  <a:srgbClr val="FFFFFF"/>
                </a:solidFill>
                <a:latin typeface="Gotham HTF Light"/>
                <a:cs typeface="Gotham HTF Light"/>
              </a:rPr>
              <a:t>É uma técnica de desenvolvimento de software criada por Kent Beck onde o desenvolvimento da aplicação é guiado por testes unitários escritos previamente.</a:t>
            </a:r>
          </a:p>
          <a:p>
            <a:pPr>
              <a:lnSpc>
                <a:spcPct val="110000"/>
              </a:lnSpc>
            </a:pPr>
            <a:endParaRPr lang="pt-BR" sz="1600" b="1">
              <a:solidFill>
                <a:srgbClr val="FFFFFF"/>
              </a:solidFill>
              <a:latin typeface="Gotham HTF Light"/>
              <a:cs typeface="Gotham HTF Light"/>
            </a:endParaRPr>
          </a:p>
          <a:p>
            <a:pPr>
              <a:lnSpc>
                <a:spcPct val="110000"/>
              </a:lnSpc>
            </a:pPr>
            <a:r>
              <a:rPr lang="pt-BR" sz="1600" b="1">
                <a:solidFill>
                  <a:srgbClr val="FFFFFF"/>
                </a:solidFill>
                <a:latin typeface="Gotham HTF Light"/>
                <a:cs typeface="Gotham HTF Light"/>
              </a:rPr>
              <a:t>Baseia-se em ciclos RED&gt;GREEN&gt;REFACTOR que devem ser repetidos para cada funcionalidade</a:t>
            </a:r>
          </a:p>
          <a:p>
            <a:pPr>
              <a:lnSpc>
                <a:spcPct val="110000"/>
              </a:lnSpc>
            </a:pPr>
            <a:endParaRPr lang="pt-BR" sz="1600" b="1">
              <a:solidFill>
                <a:srgbClr val="FFFFFF"/>
              </a:solidFill>
              <a:latin typeface="Gotham HTF Light"/>
              <a:cs typeface="Gotham HTF Light"/>
            </a:endParaRPr>
          </a:p>
          <a:p>
            <a:pPr>
              <a:lnSpc>
                <a:spcPct val="110000"/>
              </a:lnSpc>
            </a:pPr>
            <a:r>
              <a:rPr lang="pt-BR" sz="1600" b="1">
                <a:solidFill>
                  <a:srgbClr val="FFFFFF"/>
                </a:solidFill>
                <a:latin typeface="Gotham HTF Light"/>
                <a:cs typeface="Gotham HTF Light"/>
              </a:rPr>
              <a:t>É um dos pilares do XP(extreme </a:t>
            </a:r>
            <a:r>
              <a:rPr lang="pt-BR" sz="1600" b="1" err="1">
                <a:solidFill>
                  <a:srgbClr val="FFFFFF"/>
                </a:solidFill>
                <a:latin typeface="Gotham HTF Light"/>
                <a:cs typeface="Gotham HTF Light"/>
              </a:rPr>
              <a:t>programming</a:t>
            </a:r>
            <a:r>
              <a:rPr lang="pt-BR" sz="1600" b="1">
                <a:solidFill>
                  <a:srgbClr val="FFFFFF"/>
                </a:solidFill>
                <a:latin typeface="Gotham HTF Light"/>
                <a:cs typeface="Gotham HTF Light"/>
              </a:rPr>
              <a:t>)</a:t>
            </a:r>
            <a:endParaRPr lang="en-US" sz="1600" b="1">
              <a:solidFill>
                <a:srgbClr val="FFFFFF"/>
              </a:solidFill>
              <a:latin typeface="Gotham HTF Medium" pitchFamily="50" charset="0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431" y="4386164"/>
            <a:ext cx="129145" cy="4955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0258" y="930519"/>
            <a:ext cx="2185214" cy="479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797">
                <a:solidFill>
                  <a:srgbClr val="91A3AD"/>
                </a:solidFill>
                <a:latin typeface="Gotham HTF Light"/>
                <a:cs typeface="Gotham HTF Light"/>
              </a:rPr>
              <a:t>O que é TDD?</a:t>
            </a:r>
            <a:endParaRPr lang="pt-BR" sz="2797">
              <a:solidFill>
                <a:srgbClr val="91A3AD"/>
              </a:solidFill>
              <a:latin typeface="Gotham HTF Medium" pitchFamily="50" charset="0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36907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186231" y="1581150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1023" y="2134962"/>
            <a:ext cx="6811264" cy="1974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b="1">
                <a:solidFill>
                  <a:srgbClr val="FFFFFF"/>
                </a:solidFill>
                <a:latin typeface="Gotham HTF Light"/>
                <a:cs typeface="Gotham HTF Light"/>
              </a:rPr>
              <a:t>A bala de prata do SDLC</a:t>
            </a:r>
          </a:p>
          <a:p>
            <a:pPr>
              <a:lnSpc>
                <a:spcPct val="110000"/>
              </a:lnSpc>
            </a:pPr>
            <a:endParaRPr lang="pt-BR" sz="1600" b="1">
              <a:solidFill>
                <a:srgbClr val="FFFFFF"/>
              </a:solidFill>
              <a:latin typeface="Gotham HTF Light"/>
              <a:cs typeface="Gotham HTF Bold"/>
            </a:endParaRPr>
          </a:p>
          <a:p>
            <a:pPr>
              <a:lnSpc>
                <a:spcPct val="110000"/>
              </a:lnSpc>
            </a:pPr>
            <a:r>
              <a:rPr lang="pt-BR" sz="1600" b="1">
                <a:solidFill>
                  <a:srgbClr val="FFFFFF"/>
                </a:solidFill>
                <a:latin typeface="Gotham HTF Light"/>
                <a:cs typeface="Gotham HTF Bold"/>
              </a:rPr>
              <a:t>Uma ferramenta de testes de software</a:t>
            </a:r>
          </a:p>
          <a:p>
            <a:pPr>
              <a:lnSpc>
                <a:spcPct val="110000"/>
              </a:lnSpc>
            </a:pPr>
            <a:endParaRPr lang="pt-BR" sz="1600" b="1">
              <a:solidFill>
                <a:srgbClr val="FFFFFF"/>
              </a:solidFill>
              <a:latin typeface="Gotham HTF Light"/>
              <a:cs typeface="Gotham HTF Bold"/>
            </a:endParaRPr>
          </a:p>
          <a:p>
            <a:pPr>
              <a:lnSpc>
                <a:spcPct val="110000"/>
              </a:lnSpc>
            </a:pPr>
            <a:r>
              <a:rPr lang="pt-BR" sz="1600" b="1">
                <a:solidFill>
                  <a:srgbClr val="FFFFFF"/>
                </a:solidFill>
                <a:latin typeface="Gotham HTF Light"/>
                <a:cs typeface="Gotham HTF Bold"/>
              </a:rPr>
              <a:t>Um modelo de gestão de testes</a:t>
            </a:r>
          </a:p>
          <a:p>
            <a:pPr>
              <a:lnSpc>
                <a:spcPct val="110000"/>
              </a:lnSpc>
            </a:pPr>
            <a:endParaRPr lang="pt-BR" sz="1600" b="1">
              <a:solidFill>
                <a:srgbClr val="FFFFFF"/>
              </a:solidFill>
              <a:latin typeface="Gotham HTF Light"/>
              <a:cs typeface="Gotham HTF Bold"/>
            </a:endParaRPr>
          </a:p>
          <a:p>
            <a:pPr>
              <a:lnSpc>
                <a:spcPct val="110000"/>
              </a:lnSpc>
            </a:pPr>
            <a:r>
              <a:rPr lang="pt-BR" sz="1600" b="1">
                <a:solidFill>
                  <a:srgbClr val="FFFFFF"/>
                </a:solidFill>
                <a:latin typeface="Gotham HTF Light"/>
                <a:cs typeface="Gotham HTF Bold"/>
              </a:rPr>
              <a:t>Perda de tempo</a:t>
            </a:r>
            <a:endParaRPr lang="en-US" sz="1600" b="1">
              <a:solidFill>
                <a:srgbClr val="FFFFFF"/>
              </a:solidFill>
              <a:latin typeface="Gotham HTF Medium" pitchFamily="50" charset="0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431" y="4386164"/>
            <a:ext cx="129145" cy="4955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0258" y="930519"/>
            <a:ext cx="2937792" cy="479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797">
                <a:solidFill>
                  <a:srgbClr val="91A3AD"/>
                </a:solidFill>
                <a:latin typeface="Gotham HTF Light"/>
                <a:cs typeface="Gotham HTF Light"/>
              </a:rPr>
              <a:t>O que NÃO é TDD?</a:t>
            </a:r>
            <a:endParaRPr lang="pt-BR" sz="2797">
              <a:solidFill>
                <a:srgbClr val="91A3AD"/>
              </a:solidFill>
              <a:latin typeface="Gotham HTF Medium" pitchFamily="50" charset="0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228980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186231" y="1123950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" y="1352550"/>
            <a:ext cx="7772400" cy="335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40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 desenvolvimento orientado por teste (TDD Test </a:t>
            </a:r>
            <a:r>
              <a:rPr lang="pt-BR" sz="140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Driven</a:t>
            </a:r>
            <a:r>
              <a:rPr lang="pt-BR" sz="140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40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lang="pt-BR" sz="140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 é usado para desenvolver código guiado por casos de testes automatizados. Seu processo consiste em:</a:t>
            </a:r>
          </a:p>
          <a:p>
            <a:pPr>
              <a:lnSpc>
                <a:spcPct val="110000"/>
              </a:lnSpc>
            </a:pPr>
            <a:endParaRPr lang="pt-BR" sz="1400" b="1">
              <a:solidFill>
                <a:srgbClr val="FFFFFF"/>
              </a:solidFill>
              <a:latin typeface="Arial" panose="020B0604020202020204" pitchFamily="34" charset="0"/>
              <a:cs typeface="Gotham HTF Bold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Adicionar um teste que captura o conceito do programador do funcionamento desejado de</a:t>
            </a:r>
            <a:br>
              <a:rPr lang="pt-BR" sz="1400">
                <a:solidFill>
                  <a:srgbClr val="FFFFFF"/>
                </a:solidFill>
              </a:rPr>
            </a:br>
            <a:r>
              <a:rPr lang="pt-BR" sz="140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uma pequena parte do código.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Realizar o teste, o qual falhará uma vez que o código não existe.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Escrever o código e realizar o teste em um loop estreito até o teste seja aprovado.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Decompor o código após a aprovação do teste, reexecutar o teste para garantir a</a:t>
            </a:r>
            <a:br>
              <a:rPr lang="pt-BR" sz="1400">
                <a:solidFill>
                  <a:srgbClr val="FFFFFF"/>
                </a:solidFill>
              </a:rPr>
            </a:br>
            <a:r>
              <a:rPr lang="pt-BR" sz="140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continuidade da aprovação do código decomposto.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Repetir esse processo para a próxima pequena parte do código, realizando os testes</a:t>
            </a:r>
            <a:br>
              <a:rPr lang="pt-BR" sz="1400">
                <a:solidFill>
                  <a:srgbClr val="FFFFFF"/>
                </a:solidFill>
              </a:rPr>
            </a:br>
            <a:r>
              <a:rPr lang="pt-BR" sz="140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anteriores, bem como os testes adicionados.</a:t>
            </a:r>
            <a:endParaRPr lang="en-US" sz="1400" b="1">
              <a:solidFill>
                <a:srgbClr val="FFFFFF"/>
              </a:solidFill>
              <a:latin typeface="Gotham HTF Medium" pitchFamily="50" charset="0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431" y="4386164"/>
            <a:ext cx="129145" cy="4955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0258" y="644203"/>
            <a:ext cx="2303259" cy="479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797">
                <a:solidFill>
                  <a:srgbClr val="91A3AD"/>
                </a:solidFill>
                <a:latin typeface="Gotham HTF Light"/>
                <a:cs typeface="Gotham HTF Light"/>
              </a:rPr>
              <a:t>Etapas do TDD</a:t>
            </a:r>
            <a:endParaRPr lang="pt-BR" sz="2797">
              <a:solidFill>
                <a:srgbClr val="91A3AD"/>
              </a:solidFill>
              <a:latin typeface="Gotham HTF Medium" pitchFamily="50" charset="0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310375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11"/>
          <p:cNvSpPr txBox="1"/>
          <p:nvPr/>
        </p:nvSpPr>
        <p:spPr>
          <a:xfrm>
            <a:off x="533400" y="684696"/>
            <a:ext cx="4703464" cy="93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1702">
              <a:lnSpc>
                <a:spcPct val="110000"/>
              </a:lnSpc>
            </a:pPr>
            <a:r>
              <a:rPr lang="en-US" sz="2557" b="1" kern="1600" cap="all">
                <a:solidFill>
                  <a:srgbClr val="FF0000"/>
                </a:solidFill>
                <a:latin typeface="Gotham HTF Light" charset="0"/>
              </a:rPr>
              <a:t>RED</a:t>
            </a:r>
            <a:r>
              <a:rPr lang="en-US" sz="2557" b="1" kern="1600" cap="all">
                <a:solidFill>
                  <a:srgbClr val="8FA0AA"/>
                </a:solidFill>
                <a:latin typeface="Gotham HTF Light" charset="0"/>
              </a:rPr>
              <a:t> </a:t>
            </a:r>
            <a:r>
              <a:rPr lang="en-US" sz="2557" b="1" kern="1600" cap="all">
                <a:solidFill>
                  <a:srgbClr val="00B050"/>
                </a:solidFill>
                <a:latin typeface="Gotham HTF Light" charset="0"/>
              </a:rPr>
              <a:t>GREEN</a:t>
            </a:r>
            <a:r>
              <a:rPr lang="en-US" sz="2557" b="1" kern="1600" cap="all">
                <a:solidFill>
                  <a:srgbClr val="8FA0AA"/>
                </a:solidFill>
                <a:latin typeface="Gotham HTF Light" charset="0"/>
              </a:rPr>
              <a:t> </a:t>
            </a:r>
            <a:r>
              <a:rPr lang="en-US" sz="2557" b="1" kern="1600" cap="all">
                <a:solidFill>
                  <a:srgbClr val="0070C0"/>
                </a:solidFill>
                <a:latin typeface="Gotham HTF Light" charset="0"/>
              </a:rPr>
              <a:t>REFACTOR</a:t>
            </a:r>
            <a:br>
              <a:rPr lang="en-US" sz="2557" b="1" kern="1600" cap="all">
                <a:solidFill>
                  <a:srgbClr val="0070C0"/>
                </a:solidFill>
                <a:latin typeface="Gotham HTF Light" charset="0"/>
              </a:rPr>
            </a:br>
            <a:r>
              <a:rPr lang="en-US" sz="2557" b="1" kern="1600" cap="all">
                <a:solidFill>
                  <a:srgbClr val="131415"/>
                </a:solidFill>
                <a:highlight>
                  <a:srgbClr val="FFFF00"/>
                </a:highlight>
                <a:latin typeface="Gotham HTF Light" charset="0"/>
              </a:rPr>
              <a:t>REPEAT!</a:t>
            </a:r>
            <a:endParaRPr lang="en-US" sz="2557" b="1" kern="1600" cap="all">
              <a:solidFill>
                <a:srgbClr val="131415"/>
              </a:solidFill>
              <a:highlight>
                <a:srgbClr val="FFFF00"/>
              </a:highlight>
              <a:latin typeface="Gotham HTF Medium"/>
              <a:cs typeface="Gotham HTF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135" y="3762755"/>
            <a:ext cx="3079891" cy="585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lnSpc>
                <a:spcPct val="140000"/>
              </a:lnSpc>
            </a:pPr>
            <a:r>
              <a:rPr lang="pt-BR" sz="1200" kern="0">
                <a:solidFill>
                  <a:srgbClr val="FFFFFF"/>
                </a:solidFill>
                <a:latin typeface="Gotham HTF Medium"/>
                <a:cs typeface="Gotham HTF Medium"/>
              </a:rPr>
              <a:t>O ciclo deve ser repetido para todas as funcionalidades especificadas no projeto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26082" y="3746356"/>
            <a:ext cx="246649" cy="0"/>
          </a:xfrm>
          <a:prstGeom prst="line">
            <a:avLst/>
          </a:prstGeom>
          <a:ln w="254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E91B56-0D41-2010-36B2-D1C355016B1D}"/>
              </a:ext>
            </a:extLst>
          </p:cNvPr>
          <p:cNvSpPr txBox="1"/>
          <p:nvPr/>
        </p:nvSpPr>
        <p:spPr>
          <a:xfrm>
            <a:off x="5490417" y="111900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Escreva um teste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B05278-D092-E25F-D5F6-9686966CE28A}"/>
              </a:ext>
            </a:extLst>
          </p:cNvPr>
          <p:cNvSpPr txBox="1"/>
          <p:nvPr/>
        </p:nvSpPr>
        <p:spPr>
          <a:xfrm>
            <a:off x="6796700" y="2923467"/>
            <a:ext cx="18294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Crie uma funcionalidade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DE07BCC-5327-5B05-B7F9-ED4941398AED}"/>
              </a:ext>
            </a:extLst>
          </p:cNvPr>
          <p:cNvSpPr txBox="1"/>
          <p:nvPr/>
        </p:nvSpPr>
        <p:spPr>
          <a:xfrm>
            <a:off x="7025618" y="19655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rgbClr val="FF0000"/>
                </a:solidFill>
              </a:rPr>
              <a:t>O teste falha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5B2BBA3-690C-0D00-57BC-889341209107}"/>
              </a:ext>
            </a:extLst>
          </p:cNvPr>
          <p:cNvSpPr txBox="1"/>
          <p:nvPr/>
        </p:nvSpPr>
        <p:spPr>
          <a:xfrm>
            <a:off x="5378254" y="3897750"/>
            <a:ext cx="163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rgbClr val="00B050"/>
                </a:solidFill>
              </a:rPr>
              <a:t>O teste passa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617695-4FF1-E31D-BD7F-B149EA3DDA59}"/>
              </a:ext>
            </a:extLst>
          </p:cNvPr>
          <p:cNvSpPr txBox="1"/>
          <p:nvPr/>
        </p:nvSpPr>
        <p:spPr>
          <a:xfrm>
            <a:off x="3728451" y="3110802"/>
            <a:ext cx="1636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err="1">
                <a:solidFill>
                  <a:srgbClr val="0070C0"/>
                </a:solidFill>
              </a:rPr>
              <a:t>Refatore</a:t>
            </a:r>
            <a:r>
              <a:rPr lang="pt-BR">
                <a:solidFill>
                  <a:srgbClr val="0070C0"/>
                </a:solidFill>
              </a:rPr>
              <a:t> a funcionalidade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104F8C9-87B2-C727-1B5B-27A13149400D}"/>
              </a:ext>
            </a:extLst>
          </p:cNvPr>
          <p:cNvSpPr txBox="1"/>
          <p:nvPr/>
        </p:nvSpPr>
        <p:spPr>
          <a:xfrm>
            <a:off x="3749436" y="1866771"/>
            <a:ext cx="1636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rgbClr val="FFFF00"/>
                </a:solidFill>
              </a:rPr>
              <a:t>Repita o processo</a:t>
            </a: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6B645DD0-44AC-E041-B3B8-100E372B3610}"/>
              </a:ext>
            </a:extLst>
          </p:cNvPr>
          <p:cNvSpPr/>
          <p:nvPr/>
        </p:nvSpPr>
        <p:spPr>
          <a:xfrm rot="4750635">
            <a:off x="6720686" y="1466446"/>
            <a:ext cx="846463" cy="758390"/>
          </a:xfrm>
          <a:prstGeom prst="arc">
            <a:avLst>
              <a:gd name="adj1" fmla="val 10994716"/>
              <a:gd name="adj2" fmla="val 16217909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944D4E50-B069-92FF-0EE9-B9DC119072CC}"/>
              </a:ext>
            </a:extLst>
          </p:cNvPr>
          <p:cNvSpPr/>
          <p:nvPr/>
        </p:nvSpPr>
        <p:spPr>
          <a:xfrm rot="10556025">
            <a:off x="6642409" y="3311520"/>
            <a:ext cx="846463" cy="758390"/>
          </a:xfrm>
          <a:prstGeom prst="arc">
            <a:avLst>
              <a:gd name="adj1" fmla="val 10994716"/>
              <a:gd name="adj2" fmla="val 16217909"/>
            </a:avLst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F44D3FF7-436B-3E3B-8D43-3A123FA22804}"/>
              </a:ext>
            </a:extLst>
          </p:cNvPr>
          <p:cNvSpPr/>
          <p:nvPr/>
        </p:nvSpPr>
        <p:spPr>
          <a:xfrm rot="15304496">
            <a:off x="4844162" y="3340374"/>
            <a:ext cx="846463" cy="758390"/>
          </a:xfrm>
          <a:prstGeom prst="arc">
            <a:avLst>
              <a:gd name="adj1" fmla="val 10994716"/>
              <a:gd name="adj2" fmla="val 16217909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9FE80FCB-71C0-F1B4-9609-18C3F7B1CD64}"/>
              </a:ext>
            </a:extLst>
          </p:cNvPr>
          <p:cNvSpPr/>
          <p:nvPr/>
        </p:nvSpPr>
        <p:spPr>
          <a:xfrm rot="17967670">
            <a:off x="4434971" y="2365851"/>
            <a:ext cx="846463" cy="758390"/>
          </a:xfrm>
          <a:prstGeom prst="arc">
            <a:avLst>
              <a:gd name="adj1" fmla="val 12382680"/>
              <a:gd name="adj2" fmla="val 16217909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052C8AF5-0439-1C57-FCA4-E85F5B6A1BBC}"/>
              </a:ext>
            </a:extLst>
          </p:cNvPr>
          <p:cNvSpPr/>
          <p:nvPr/>
        </p:nvSpPr>
        <p:spPr>
          <a:xfrm rot="7220802">
            <a:off x="7023275" y="2327882"/>
            <a:ext cx="846463" cy="758390"/>
          </a:xfrm>
          <a:prstGeom prst="arc">
            <a:avLst>
              <a:gd name="adj1" fmla="val 12382680"/>
              <a:gd name="adj2" fmla="val 16217909"/>
            </a:avLst>
          </a:prstGeom>
          <a:ln w="38100">
            <a:solidFill>
              <a:srgbClr val="FFFF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645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186231" y="1581150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20258" y="1789210"/>
            <a:ext cx="6811264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>
                <a:solidFill>
                  <a:srgbClr val="FFFFFF"/>
                </a:solidFill>
                <a:latin typeface="Gotham HTF Light"/>
                <a:cs typeface="Gotham HTF Light"/>
              </a:rPr>
              <a:t>Previne inserção de defeitos no código;</a:t>
            </a:r>
            <a:br>
              <a:rPr lang="pt-BR" sz="1600" b="1">
                <a:solidFill>
                  <a:srgbClr val="FFFFFF"/>
                </a:solidFill>
                <a:latin typeface="Gotham HTF Light"/>
                <a:cs typeface="Gotham HTF Light"/>
              </a:rPr>
            </a:br>
            <a:r>
              <a:rPr lang="pt-BR" sz="1600" b="1">
                <a:solidFill>
                  <a:srgbClr val="FFFFFF"/>
                </a:solidFill>
                <a:latin typeface="Gotham HTF Light"/>
                <a:cs typeface="Gotham HTF Light"/>
              </a:rPr>
              <a:t>Oferece altos índices de cobertura;</a:t>
            </a:r>
          </a:p>
          <a:p>
            <a:pPr>
              <a:lnSpc>
                <a:spcPct val="150000"/>
              </a:lnSpc>
            </a:pPr>
            <a:r>
              <a:rPr lang="pt-BR" sz="1600" b="1">
                <a:solidFill>
                  <a:srgbClr val="FFFFFF"/>
                </a:solidFill>
                <a:latin typeface="Gotham HTF Light"/>
                <a:cs typeface="Gotham HTF Bold"/>
              </a:rPr>
              <a:t>Clean </a:t>
            </a:r>
            <a:r>
              <a:rPr lang="pt-BR" sz="1600" b="1" err="1">
                <a:solidFill>
                  <a:srgbClr val="FFFFFF"/>
                </a:solidFill>
                <a:latin typeface="Gotham HTF Light"/>
                <a:cs typeface="Gotham HTF Bold"/>
              </a:rPr>
              <a:t>Code</a:t>
            </a:r>
            <a:r>
              <a:rPr lang="pt-BR" sz="1600" b="1">
                <a:solidFill>
                  <a:srgbClr val="FFFFFF"/>
                </a:solidFill>
                <a:latin typeface="Gotham HTF Light"/>
                <a:cs typeface="Gotham HTF Bold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pt-BR" sz="1600" b="1">
                <a:solidFill>
                  <a:srgbClr val="FFFFFF"/>
                </a:solidFill>
                <a:latin typeface="Gotham HTF Light"/>
                <a:cs typeface="Gotham HTF Bold"/>
              </a:rPr>
              <a:t>Feedback imediato de qualidade unitária;</a:t>
            </a:r>
          </a:p>
          <a:p>
            <a:pPr>
              <a:lnSpc>
                <a:spcPct val="150000"/>
              </a:lnSpc>
            </a:pPr>
            <a:r>
              <a:rPr lang="pt-BR" sz="1600" b="1">
                <a:solidFill>
                  <a:srgbClr val="FFFFFF"/>
                </a:solidFill>
                <a:latin typeface="Gotham HTF Light"/>
                <a:cs typeface="Gotham HTF Bold"/>
              </a:rPr>
              <a:t>Segurança para correção de bugs e </a:t>
            </a:r>
            <a:r>
              <a:rPr lang="pt-BR" sz="1600" b="1" err="1">
                <a:solidFill>
                  <a:srgbClr val="FFFFFF"/>
                </a:solidFill>
                <a:latin typeface="Gotham HTF Light"/>
                <a:cs typeface="Gotham HTF Bold"/>
              </a:rPr>
              <a:t>refatoração</a:t>
            </a:r>
            <a:r>
              <a:rPr lang="pt-BR" sz="1600" b="1">
                <a:solidFill>
                  <a:srgbClr val="FFFFFF"/>
                </a:solidFill>
                <a:latin typeface="Gotham HTF Light"/>
                <a:cs typeface="Gotham HTF Bold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1600" b="1">
                <a:solidFill>
                  <a:srgbClr val="FFFFFF"/>
                </a:solidFill>
                <a:latin typeface="Gotham HTF Light"/>
                <a:cs typeface="Gotham HTF Bold"/>
              </a:rPr>
              <a:t>Equipe confortável com novas implementações/manutenção;</a:t>
            </a:r>
          </a:p>
          <a:p>
            <a:pPr>
              <a:lnSpc>
                <a:spcPct val="150000"/>
              </a:lnSpc>
            </a:pPr>
            <a:r>
              <a:rPr lang="pt-BR" sz="1600" b="1" err="1">
                <a:solidFill>
                  <a:srgbClr val="FFFFFF"/>
                </a:solidFill>
                <a:latin typeface="Gotham HTF Light"/>
                <a:cs typeface="Gotham HTF Bold"/>
              </a:rPr>
              <a:t>DevOps</a:t>
            </a:r>
            <a:r>
              <a:rPr lang="pt-BR" sz="1600" b="1">
                <a:solidFill>
                  <a:srgbClr val="FFFFFF"/>
                </a:solidFill>
                <a:latin typeface="Gotham HTF Light"/>
                <a:cs typeface="Gotham HTF Bold"/>
              </a:rPr>
              <a:t> </a:t>
            </a:r>
            <a:r>
              <a:rPr lang="pt-BR" sz="1600" b="1" err="1">
                <a:solidFill>
                  <a:srgbClr val="FFFFFF"/>
                </a:solidFill>
                <a:latin typeface="Gotham HTF Light"/>
                <a:cs typeface="Gotham HTF Bold"/>
              </a:rPr>
              <a:t>friendly</a:t>
            </a:r>
            <a:r>
              <a:rPr lang="pt-BR" sz="1600" b="1">
                <a:solidFill>
                  <a:srgbClr val="FFFFFF"/>
                </a:solidFill>
                <a:latin typeface="Gotham HTF Light"/>
                <a:cs typeface="Gotham HTF Bold"/>
              </a:rPr>
              <a:t>;</a:t>
            </a:r>
            <a:br>
              <a:rPr lang="pt-BR" sz="1600" b="1">
                <a:solidFill>
                  <a:srgbClr val="FFFFFF"/>
                </a:solidFill>
                <a:latin typeface="Gotham HTF Light"/>
                <a:cs typeface="Gotham HTF Bold"/>
              </a:rPr>
            </a:br>
            <a:r>
              <a:rPr lang="pt-BR" sz="1600" b="1">
                <a:solidFill>
                  <a:srgbClr val="FFFFFF"/>
                </a:solidFill>
                <a:latin typeface="Gotham HTF Light"/>
                <a:cs typeface="Gotham HTF Bold"/>
              </a:rPr>
              <a:t>Documentação viva.</a:t>
            </a:r>
          </a:p>
          <a:p>
            <a:pPr>
              <a:lnSpc>
                <a:spcPct val="150000"/>
              </a:lnSpc>
            </a:pPr>
            <a:endParaRPr lang="pt-BR" sz="1600" b="1">
              <a:solidFill>
                <a:srgbClr val="91A3AD"/>
              </a:solidFill>
              <a:latin typeface="Gotham HTF Light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431" y="4386164"/>
            <a:ext cx="129145" cy="4955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0258" y="930519"/>
            <a:ext cx="1677126" cy="479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797">
                <a:solidFill>
                  <a:srgbClr val="91A3AD"/>
                </a:solidFill>
                <a:latin typeface="Gotham HTF Light"/>
                <a:cs typeface="Gotham HTF Light"/>
              </a:rPr>
              <a:t>Benefícios</a:t>
            </a:r>
            <a:endParaRPr lang="pt-BR" sz="2797">
              <a:solidFill>
                <a:srgbClr val="91A3AD"/>
              </a:solidFill>
              <a:latin typeface="Gotham HTF Medium" pitchFamily="50" charset="0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231407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126" y="237429"/>
            <a:ext cx="8734373" cy="4692696"/>
            <a:chOff x="206087" y="237647"/>
            <a:chExt cx="8742460" cy="46970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>
            <a:off x="1186231" y="1581150"/>
            <a:ext cx="44409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1799" y="1771455"/>
            <a:ext cx="6811264" cy="224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b="1">
                <a:solidFill>
                  <a:srgbClr val="FFFFFF"/>
                </a:solidFill>
                <a:latin typeface="Gotham HTF Light"/>
                <a:cs typeface="Gotham HTF Bold"/>
              </a:rPr>
              <a:t>É comum pensar que  por se tratar da camada unitária da aplicação, somente desenvolvedores podem trabalhar com TDD, no entanto, assim como testes unitários, qualquer profissional especializado na técnica e/ou código podem escrever casos de teste, inclusive em um processo de TDD</a:t>
            </a:r>
          </a:p>
          <a:p>
            <a:pPr>
              <a:lnSpc>
                <a:spcPct val="110000"/>
              </a:lnSpc>
            </a:pPr>
            <a:endParaRPr lang="pt-BR" sz="1600" b="1">
              <a:solidFill>
                <a:srgbClr val="FFFFFF"/>
              </a:solidFill>
              <a:latin typeface="Gotham HTF Light"/>
              <a:cs typeface="Gotham HTF Bold"/>
            </a:endParaRPr>
          </a:p>
          <a:p>
            <a:pPr>
              <a:lnSpc>
                <a:spcPct val="110000"/>
              </a:lnSpc>
            </a:pPr>
            <a:r>
              <a:rPr lang="pt-BR" sz="1600" b="1">
                <a:solidFill>
                  <a:srgbClr val="FFFFFF"/>
                </a:solidFill>
                <a:latin typeface="Gotham HTF Light"/>
                <a:cs typeface="Gotham HTF Bold"/>
              </a:rPr>
              <a:t>É importante ressaltar que TDD é uma técnica avançada de desenvolvimento e requer além de conhecimento, engajamento e sinergia do time.</a:t>
            </a:r>
          </a:p>
          <a:p>
            <a:pPr>
              <a:lnSpc>
                <a:spcPct val="110000"/>
              </a:lnSpc>
            </a:pPr>
            <a:endParaRPr lang="pt-BR" sz="1600" b="1">
              <a:solidFill>
                <a:srgbClr val="91A3AD"/>
              </a:solidFill>
              <a:latin typeface="Gotham HTF Light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431" y="4386164"/>
            <a:ext cx="129145" cy="4955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0258" y="930519"/>
            <a:ext cx="2442720" cy="479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797">
                <a:solidFill>
                  <a:srgbClr val="91A3AD"/>
                </a:solidFill>
                <a:latin typeface="Gotham HTF Light"/>
                <a:cs typeface="Gotham HTF Light"/>
              </a:rPr>
              <a:t>Quem faz TDD?</a:t>
            </a:r>
            <a:endParaRPr lang="pt-BR" sz="2797">
              <a:solidFill>
                <a:srgbClr val="91A3AD"/>
              </a:solidFill>
              <a:latin typeface="Gotham HTF Medium" pitchFamily="50" charset="0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264590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Apresentação na tela (16:9)</PresentationFormat>
  <Slides>16</Slides>
  <Notes>11</Notes>
  <HiddenSlides>1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Maíra Fernandes Palácios</dc:creator>
  <cp:revision>2</cp:revision>
  <cp:lastPrinted>2018-07-02T20:18:36Z</cp:lastPrinted>
  <dcterms:created xsi:type="dcterms:W3CDTF">2018-06-21T14:25:56Z</dcterms:created>
  <dcterms:modified xsi:type="dcterms:W3CDTF">2023-03-24T12:29:14Z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