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61" r:id="rId3"/>
    <p:sldId id="289" r:id="rId4"/>
    <p:sldId id="290" r:id="rId5"/>
    <p:sldId id="308" r:id="rId6"/>
    <p:sldId id="309" r:id="rId7"/>
    <p:sldId id="310" r:id="rId8"/>
    <p:sldId id="314" r:id="rId9"/>
    <p:sldId id="313" r:id="rId10"/>
    <p:sldId id="312" r:id="rId11"/>
    <p:sldId id="311" r:id="rId12"/>
    <p:sldId id="316" r:id="rId13"/>
    <p:sldId id="315" r:id="rId14"/>
    <p:sldId id="307" r:id="rId15"/>
    <p:sldId id="291" r:id="rId16"/>
    <p:sldId id="303" r:id="rId17"/>
    <p:sldId id="304" r:id="rId18"/>
    <p:sldId id="305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89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2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7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3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11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4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3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241D-1181-40A2-8D23-68C1E79734C9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CDD4-1A3E-483C-9E96-60C82285A6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67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11551" y="1527717"/>
            <a:ext cx="519164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00"/>
                </a:solidFill>
              </a:rPr>
              <a:t>Agenda: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Revisão conteúdo aula passada</a:t>
            </a:r>
          </a:p>
          <a:p>
            <a:r>
              <a:rPr lang="pt-BR" sz="2800" dirty="0">
                <a:solidFill>
                  <a:schemeClr val="bg1"/>
                </a:solidFill>
              </a:rPr>
              <a:t>Estrutura de decisão</a:t>
            </a:r>
          </a:p>
          <a:p>
            <a:r>
              <a:rPr lang="pt-BR" sz="2800" dirty="0">
                <a:solidFill>
                  <a:schemeClr val="bg1"/>
                </a:solidFill>
              </a:rPr>
              <a:t>Exercícios</a:t>
            </a:r>
          </a:p>
          <a:p>
            <a:r>
              <a:rPr lang="pt-BR" sz="2800" dirty="0">
                <a:solidFill>
                  <a:schemeClr val="bg1"/>
                </a:solidFill>
              </a:rPr>
              <a:t>Migração de dados: tabela – bloco</a:t>
            </a:r>
          </a:p>
          <a:p>
            <a:r>
              <a:rPr lang="pt-BR" sz="2800" dirty="0">
                <a:solidFill>
                  <a:schemeClr val="bg1"/>
                </a:solidFill>
              </a:rPr>
              <a:t>Migração de dados: bloco – tabela</a:t>
            </a:r>
          </a:p>
        </p:txBody>
      </p:sp>
    </p:spTree>
    <p:extLst>
      <p:ext uri="{BB962C8B-B14F-4D97-AF65-F5344CB8AC3E}">
        <p14:creationId xmlns:p14="http://schemas.microsoft.com/office/powerpoint/2010/main" val="387009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DE8949-2F0A-D6AF-D9D0-E7CD09E8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68" y="1205729"/>
            <a:ext cx="7587010" cy="5170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48E7B0-48D8-9EB7-F647-C31EA8905380}"/>
              </a:ext>
            </a:extLst>
          </p:cNvPr>
          <p:cNvSpPr txBox="1"/>
          <p:nvPr/>
        </p:nvSpPr>
        <p:spPr>
          <a:xfrm>
            <a:off x="8347165" y="2390502"/>
            <a:ext cx="368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 </a:t>
            </a:r>
            <a:r>
              <a:rPr lang="en-US" dirty="0" err="1">
                <a:solidFill>
                  <a:schemeClr val="bg1"/>
                </a:solidFill>
              </a:rPr>
              <a:t>necessário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alterar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tipo</a:t>
            </a:r>
            <a:r>
              <a:rPr lang="en-US" dirty="0">
                <a:solidFill>
                  <a:schemeClr val="bg1"/>
                </a:solidFill>
              </a:rPr>
              <a:t> de dados </a:t>
            </a:r>
          </a:p>
          <a:p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>
                <a:solidFill>
                  <a:schemeClr val="bg1"/>
                </a:solidFill>
              </a:rPr>
              <a:t>clicar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next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9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9F7AAB-07C0-9BAD-02A4-5EEBB974F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11" y="1181686"/>
            <a:ext cx="7603708" cy="5208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3BDFE9-4112-F852-BD93-56046AFF7D4E}"/>
              </a:ext>
            </a:extLst>
          </p:cNvPr>
          <p:cNvSpPr txBox="1"/>
          <p:nvPr/>
        </p:nvSpPr>
        <p:spPr>
          <a:xfrm>
            <a:off x="9092933" y="2782669"/>
            <a:ext cx="241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Visualizar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resumo</a:t>
            </a:r>
            <a:r>
              <a:rPr lang="en-US" dirty="0">
                <a:solidFill>
                  <a:schemeClr val="bg1"/>
                </a:solidFill>
              </a:rPr>
              <a:t> da </a:t>
            </a:r>
          </a:p>
          <a:p>
            <a:r>
              <a:rPr lang="en-US" dirty="0" err="1">
                <a:solidFill>
                  <a:schemeClr val="bg1"/>
                </a:solidFill>
              </a:rPr>
              <a:t>Tarefa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clicar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Finish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102DCA-8B82-B6B1-3780-DCC749AA8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75" y="1330750"/>
            <a:ext cx="3933825" cy="1285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97C089-0087-5F15-AC6A-17FCE5FA2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25" y="3257121"/>
            <a:ext cx="10106373" cy="3270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DE2F5-76A2-1388-F910-D1DF6031F75F}"/>
              </a:ext>
            </a:extLst>
          </p:cNvPr>
          <p:cNvSpPr txBox="1"/>
          <p:nvPr/>
        </p:nvSpPr>
        <p:spPr>
          <a:xfrm>
            <a:off x="5451039" y="1971246"/>
            <a:ext cx="485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Podemos </a:t>
            </a:r>
            <a:r>
              <a:rPr lang="en-US" dirty="0" err="1">
                <a:solidFill>
                  <a:schemeClr val="bg1"/>
                </a:solidFill>
              </a:rPr>
              <a:t>selecionar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dados </a:t>
            </a:r>
            <a:r>
              <a:rPr lang="en-US" dirty="0" err="1">
                <a:solidFill>
                  <a:schemeClr val="bg1"/>
                </a:solidFill>
              </a:rPr>
              <a:t>já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base de dados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3E1F4-7099-F5B5-86A5-B4321DC9F6D6}"/>
              </a:ext>
            </a:extLst>
          </p:cNvPr>
          <p:cNvSpPr txBox="1"/>
          <p:nvPr/>
        </p:nvSpPr>
        <p:spPr>
          <a:xfrm>
            <a:off x="1293223" y="2508069"/>
            <a:ext cx="892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Exercícios de condicionais com os dados importados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2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300858" y="919149"/>
            <a:ext cx="75902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DECLARE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TIPO_CLIENTE VARCHAR2(40) := '0';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BEGIN</a:t>
            </a:r>
          </a:p>
          <a:p>
            <a:r>
              <a:rPr lang="pt-BR" dirty="0">
                <a:solidFill>
                  <a:schemeClr val="bg1"/>
                </a:solidFill>
              </a:rPr>
              <a:t>  FOR X IN (SELECT DEALSIZE, ORDERNUMBER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  FROM TABELA_DE_VENDAS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 </a:t>
            </a:r>
            <a:r>
              <a:rPr lang="pt-BR" dirty="0" err="1">
                <a:solidFill>
                  <a:schemeClr val="bg1"/>
                </a:solidFill>
              </a:rPr>
              <a:t>where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ordernumber</a:t>
            </a:r>
            <a:r>
              <a:rPr lang="pt-BR" dirty="0">
                <a:solidFill>
                  <a:schemeClr val="bg1"/>
                </a:solidFill>
              </a:rPr>
              <a:t> in (10402, 10134, 10168)) loop</a:t>
            </a:r>
          </a:p>
          <a:p>
            <a:r>
              <a:rPr lang="pt-BR" dirty="0">
                <a:solidFill>
                  <a:schemeClr val="bg1"/>
                </a:solidFill>
              </a:rPr>
              <a:t>  </a:t>
            </a:r>
          </a:p>
          <a:p>
            <a:r>
              <a:rPr lang="pt-BR" dirty="0">
                <a:solidFill>
                  <a:srgbClr val="FFFF00"/>
                </a:solidFill>
              </a:rPr>
              <a:t>    IF </a:t>
            </a:r>
            <a:r>
              <a:rPr lang="pt-BR" dirty="0" err="1">
                <a:solidFill>
                  <a:srgbClr val="FFFF00"/>
                </a:solidFill>
              </a:rPr>
              <a:t>x.DEALSIZE</a:t>
            </a:r>
            <a:r>
              <a:rPr lang="pt-BR" dirty="0">
                <a:solidFill>
                  <a:srgbClr val="FFFF00"/>
                </a:solidFill>
              </a:rPr>
              <a:t> = '</a:t>
            </a:r>
            <a:r>
              <a:rPr lang="pt-BR" dirty="0" err="1">
                <a:solidFill>
                  <a:srgbClr val="FFFF00"/>
                </a:solidFill>
              </a:rPr>
              <a:t>Medium</a:t>
            </a:r>
            <a:r>
              <a:rPr lang="pt-BR" dirty="0">
                <a:solidFill>
                  <a:srgbClr val="FFFF00"/>
                </a:solidFill>
              </a:rPr>
              <a:t>' THEN</a:t>
            </a:r>
          </a:p>
          <a:p>
            <a:r>
              <a:rPr lang="pt-BR" dirty="0">
                <a:solidFill>
                  <a:srgbClr val="FFFF00"/>
                </a:solidFill>
              </a:rPr>
              <a:t>      DBMS_OUTPUT.PUT_LINE(</a:t>
            </a:r>
            <a:r>
              <a:rPr lang="pt-BR" dirty="0" err="1">
                <a:solidFill>
                  <a:srgbClr val="FFFF00"/>
                </a:solidFill>
              </a:rPr>
              <a:t>x.ORDERNUMBER</a:t>
            </a:r>
            <a:r>
              <a:rPr lang="pt-BR" dirty="0">
                <a:solidFill>
                  <a:srgbClr val="FFFF00"/>
                </a:solidFill>
              </a:rPr>
              <a:t> || ' Empresa de Médio Porte');</a:t>
            </a:r>
          </a:p>
          <a:p>
            <a:r>
              <a:rPr lang="pt-BR" dirty="0">
                <a:solidFill>
                  <a:srgbClr val="FFFF00"/>
                </a:solidFill>
              </a:rPr>
              <a:t>    </a:t>
            </a:r>
            <a:r>
              <a:rPr lang="pt-BR" dirty="0" err="1">
                <a:solidFill>
                  <a:srgbClr val="FFFF00"/>
                </a:solidFill>
              </a:rPr>
              <a:t>elsif</a:t>
            </a:r>
            <a:r>
              <a:rPr lang="pt-BR" dirty="0">
                <a:solidFill>
                  <a:srgbClr val="FFFF00"/>
                </a:solidFill>
              </a:rPr>
              <a:t> X.DEALSIZE = '</a:t>
            </a:r>
            <a:r>
              <a:rPr lang="pt-BR" dirty="0" err="1">
                <a:solidFill>
                  <a:srgbClr val="FFFF00"/>
                </a:solidFill>
              </a:rPr>
              <a:t>Small</a:t>
            </a:r>
            <a:r>
              <a:rPr lang="pt-BR" dirty="0">
                <a:solidFill>
                  <a:srgbClr val="FFFF00"/>
                </a:solidFill>
              </a:rPr>
              <a:t>' </a:t>
            </a:r>
            <a:r>
              <a:rPr lang="pt-BR" dirty="0" err="1">
                <a:solidFill>
                  <a:srgbClr val="FFFF00"/>
                </a:solidFill>
              </a:rPr>
              <a:t>then</a:t>
            </a: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      DBMS_OUTPUT.PUT_LINE('Empresa de Pequeno Porte');</a:t>
            </a:r>
          </a:p>
          <a:p>
            <a:r>
              <a:rPr lang="pt-BR" dirty="0">
                <a:solidFill>
                  <a:srgbClr val="FFFF00"/>
                </a:solidFill>
              </a:rPr>
              <a:t>    </a:t>
            </a:r>
            <a:r>
              <a:rPr lang="pt-BR" dirty="0" err="1">
                <a:solidFill>
                  <a:srgbClr val="FFFF00"/>
                </a:solidFill>
              </a:rPr>
              <a:t>else</a:t>
            </a: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      DBMS_OUTPUT.PUT_LINE('Empresa de Grande Porte');</a:t>
            </a:r>
          </a:p>
          <a:p>
            <a:r>
              <a:rPr lang="pt-BR" dirty="0">
                <a:solidFill>
                  <a:srgbClr val="FFFF00"/>
                </a:solidFill>
              </a:rPr>
              <a:t>    </a:t>
            </a:r>
          </a:p>
          <a:p>
            <a:r>
              <a:rPr lang="pt-BR" dirty="0">
                <a:solidFill>
                  <a:srgbClr val="FFFF00"/>
                </a:solidFill>
              </a:rPr>
              <a:t>    END IF;</a:t>
            </a:r>
          </a:p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end</a:t>
            </a:r>
            <a:r>
              <a:rPr lang="pt-BR" dirty="0">
                <a:solidFill>
                  <a:schemeClr val="bg1"/>
                </a:solidFill>
              </a:rPr>
              <a:t> loop;</a:t>
            </a:r>
          </a:p>
          <a:p>
            <a:r>
              <a:rPr lang="pt-BR" dirty="0" err="1">
                <a:solidFill>
                  <a:schemeClr val="bg1"/>
                </a:solidFill>
              </a:rPr>
              <a:t>end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638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69051" y="1576469"/>
            <a:ext cx="7814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Exercício para tomada de decisão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62842" y="2609871"/>
            <a:ext cx="86393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Criar um bloco PL/</a:t>
            </a:r>
            <a:r>
              <a:rPr lang="pt-BR" sz="2800" dirty="0" err="1">
                <a:solidFill>
                  <a:schemeClr val="bg1"/>
                </a:solidFill>
              </a:rPr>
              <a:t>Sql</a:t>
            </a:r>
            <a:r>
              <a:rPr lang="pt-BR" sz="2800" dirty="0">
                <a:solidFill>
                  <a:schemeClr val="bg1"/>
                </a:solidFill>
              </a:rPr>
              <a:t> para analisar a entrada de dados do sexo de um cliente, o bloco deverá receber o dado sobre o sexo: para masculino – M ou m, para feminino -  F ou f, qualquer dado fora desta configuração deverá ser exibido ‘Outros’, para M ou m ‘Masculino’, para F ou f ‘Feminino’.</a:t>
            </a:r>
          </a:p>
        </p:txBody>
      </p:sp>
    </p:spTree>
    <p:extLst>
      <p:ext uri="{BB962C8B-B14F-4D97-AF65-F5344CB8AC3E}">
        <p14:creationId xmlns:p14="http://schemas.microsoft.com/office/powerpoint/2010/main" val="337155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846108" y="470037"/>
            <a:ext cx="218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Gabarito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20373" y="1681681"/>
            <a:ext cx="103358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declare       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	 </a:t>
            </a:r>
            <a:r>
              <a:rPr lang="pt-BR" sz="2800" dirty="0" err="1">
                <a:solidFill>
                  <a:schemeClr val="bg1"/>
                </a:solidFill>
              </a:rPr>
              <a:t>v_sexo</a:t>
            </a:r>
            <a:r>
              <a:rPr lang="pt-BR" sz="2800" dirty="0">
                <a:solidFill>
                  <a:schemeClr val="bg1"/>
                </a:solidFill>
              </a:rPr>
              <a:t> char(1) := '0';</a:t>
            </a:r>
          </a:p>
          <a:p>
            <a:pPr algn="just"/>
            <a:r>
              <a:rPr lang="pt-BR" sz="2800" dirty="0" err="1">
                <a:solidFill>
                  <a:schemeClr val="bg1"/>
                </a:solidFill>
              </a:rPr>
              <a:t>begin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       </a:t>
            </a:r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v_sexo</a:t>
            </a:r>
            <a:r>
              <a:rPr lang="pt-BR" sz="2800" dirty="0">
                <a:solidFill>
                  <a:schemeClr val="bg1"/>
                </a:solidFill>
              </a:rPr>
              <a:t> = 'f' </a:t>
            </a:r>
            <a:r>
              <a:rPr lang="pt-BR" sz="2800" dirty="0" err="1">
                <a:solidFill>
                  <a:schemeClr val="bg1"/>
                </a:solidFill>
              </a:rPr>
              <a:t>or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v_sexo</a:t>
            </a:r>
            <a:r>
              <a:rPr lang="pt-BR" sz="2800" dirty="0">
                <a:solidFill>
                  <a:schemeClr val="bg1"/>
                </a:solidFill>
              </a:rPr>
              <a:t> = 'F' </a:t>
            </a:r>
            <a:r>
              <a:rPr lang="pt-BR" sz="2800" dirty="0" err="1">
                <a:solidFill>
                  <a:schemeClr val="bg1"/>
                </a:solidFill>
              </a:rPr>
              <a:t>then</a:t>
            </a:r>
            <a:endParaRPr lang="pt-BR" sz="2800" dirty="0">
              <a:solidFill>
                <a:schemeClr val="bg1"/>
              </a:solidFill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            </a:t>
            </a:r>
            <a:r>
              <a:rPr lang="pt-BR" sz="2800" dirty="0" err="1">
                <a:solidFill>
                  <a:schemeClr val="bg1"/>
                </a:solidFill>
              </a:rPr>
              <a:t>dbms_output.put_line</a:t>
            </a:r>
            <a:r>
              <a:rPr lang="pt-BR" sz="2800" dirty="0">
                <a:solidFill>
                  <a:schemeClr val="bg1"/>
                </a:solidFill>
              </a:rPr>
              <a:t>('Feminino');        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       </a:t>
            </a:r>
            <a:r>
              <a:rPr lang="pt-BR" sz="2800" dirty="0" err="1">
                <a:solidFill>
                  <a:schemeClr val="bg1"/>
                </a:solidFill>
              </a:rPr>
              <a:t>elsif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v_sexo</a:t>
            </a:r>
            <a:r>
              <a:rPr lang="pt-BR" sz="2800" dirty="0">
                <a:solidFill>
                  <a:schemeClr val="bg1"/>
                </a:solidFill>
              </a:rPr>
              <a:t> = 'm' </a:t>
            </a:r>
            <a:r>
              <a:rPr lang="pt-BR" sz="2800" dirty="0" err="1">
                <a:solidFill>
                  <a:schemeClr val="bg1"/>
                </a:solidFill>
              </a:rPr>
              <a:t>or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v_sexo</a:t>
            </a:r>
            <a:r>
              <a:rPr lang="pt-BR" sz="2800" dirty="0">
                <a:solidFill>
                  <a:schemeClr val="bg1"/>
                </a:solidFill>
              </a:rPr>
              <a:t> = 'M' </a:t>
            </a:r>
            <a:r>
              <a:rPr lang="pt-BR" sz="2800" dirty="0" err="1">
                <a:solidFill>
                  <a:schemeClr val="bg1"/>
                </a:solidFill>
              </a:rPr>
              <a:t>then</a:t>
            </a:r>
            <a:endParaRPr lang="pt-BR" sz="2800" dirty="0">
              <a:solidFill>
                <a:schemeClr val="bg1"/>
              </a:solidFill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            </a:t>
            </a:r>
            <a:r>
              <a:rPr lang="pt-BR" sz="2800" dirty="0" err="1">
                <a:solidFill>
                  <a:schemeClr val="bg1"/>
                </a:solidFill>
              </a:rPr>
              <a:t>dbms_output.put_line</a:t>
            </a:r>
            <a:r>
              <a:rPr lang="pt-BR" sz="2800" dirty="0">
                <a:solidFill>
                  <a:schemeClr val="bg1"/>
                </a:solidFill>
              </a:rPr>
              <a:t>('Masculino');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        </a:t>
            </a:r>
            <a:r>
              <a:rPr lang="pt-BR" sz="2800" dirty="0" err="1">
                <a:solidFill>
                  <a:schemeClr val="bg1"/>
                </a:solidFill>
              </a:rPr>
              <a:t>else</a:t>
            </a:r>
            <a:endParaRPr lang="pt-BR" sz="2800" dirty="0">
              <a:solidFill>
                <a:schemeClr val="bg1"/>
              </a:solidFill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            </a:t>
            </a:r>
            <a:r>
              <a:rPr lang="pt-BR" sz="2800" dirty="0" err="1">
                <a:solidFill>
                  <a:schemeClr val="bg1"/>
                </a:solidFill>
              </a:rPr>
              <a:t>dbms_output.put_line</a:t>
            </a:r>
            <a:r>
              <a:rPr lang="pt-BR" sz="2800" dirty="0">
                <a:solidFill>
                  <a:schemeClr val="bg1"/>
                </a:solidFill>
              </a:rPr>
              <a:t>('Outros');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        </a:t>
            </a:r>
            <a:r>
              <a:rPr lang="pt-BR" sz="2800" dirty="0" err="1">
                <a:solidFill>
                  <a:schemeClr val="bg1"/>
                </a:solidFill>
              </a:rPr>
              <a:t>end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; 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   </a:t>
            </a:r>
            <a:r>
              <a:rPr lang="pt-BR" sz="2800" dirty="0" err="1">
                <a:solidFill>
                  <a:schemeClr val="bg1"/>
                </a:solidFill>
              </a:rPr>
              <a:t>end</a:t>
            </a:r>
            <a:r>
              <a:rPr lang="pt-BR" sz="28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745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42416" y="830617"/>
            <a:ext cx="7814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Exercício para tomada de decisão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25778" y="1773529"/>
            <a:ext cx="86393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Criar um bloco PL-SQL para calcular o valor de cada parcela de uma compra de um carro, nas seguintes condições: 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Parcelas para aquisição em 6 pagamentos. 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Parcelas para aquisição em 12 pagamentos. 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Parcelas para aquisição em 18 pagamentos. </a:t>
            </a:r>
          </a:p>
          <a:p>
            <a:r>
              <a:rPr lang="pt-BR" sz="2000" dirty="0">
                <a:solidFill>
                  <a:schemeClr val="bg1"/>
                </a:solidFill>
              </a:rPr>
              <a:t>OBSERVAÇÃO: </a:t>
            </a:r>
          </a:p>
          <a:p>
            <a:r>
              <a:rPr lang="pt-BR" sz="2000" dirty="0">
                <a:solidFill>
                  <a:schemeClr val="bg1"/>
                </a:solidFill>
              </a:rPr>
              <a:t>1 - Deverá ser dada uma entrada de 20% do valor da compra. </a:t>
            </a:r>
          </a:p>
          <a:p>
            <a:r>
              <a:rPr lang="pt-BR" sz="2000" dirty="0">
                <a:solidFill>
                  <a:schemeClr val="bg1"/>
                </a:solidFill>
              </a:rPr>
              <a:t>2 – Deverá ser aplicada uma taxa juros, no saldo restante, nas seguintes condições: </a:t>
            </a:r>
          </a:p>
          <a:p>
            <a:r>
              <a:rPr lang="pt-BR" sz="2000" dirty="0">
                <a:solidFill>
                  <a:schemeClr val="bg1"/>
                </a:solidFill>
              </a:rPr>
              <a:t>3 – No final informar o valor das parcelas para as 3 formas de pagamento, com o Valor de aquisição de 10.000 e o mesmo com entrada de dados via teclado (em tempo de execução).</a:t>
            </a:r>
          </a:p>
          <a:p>
            <a:r>
              <a:rPr lang="pt-BR" sz="2000" dirty="0">
                <a:solidFill>
                  <a:schemeClr val="bg1"/>
                </a:solidFill>
              </a:rPr>
              <a:t>A – Pagamento em 6 parcelas: 10%. </a:t>
            </a:r>
          </a:p>
          <a:p>
            <a:r>
              <a:rPr lang="pt-BR" sz="2000" dirty="0">
                <a:solidFill>
                  <a:schemeClr val="bg1"/>
                </a:solidFill>
              </a:rPr>
              <a:t>B – Pagamento em 12 parcelas: 15%. </a:t>
            </a:r>
          </a:p>
          <a:p>
            <a:r>
              <a:rPr lang="pt-BR" sz="2000" dirty="0">
                <a:solidFill>
                  <a:schemeClr val="bg1"/>
                </a:solidFill>
              </a:rPr>
              <a:t>C – Pagamento em 18 parcelas: 20%.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5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204347" y="179159"/>
            <a:ext cx="218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Gabarito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72691" y="948600"/>
            <a:ext cx="101128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declare    	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</a:rPr>
              <a:t>v_carro</a:t>
            </a:r>
            <a:r>
              <a:rPr lang="pt-BR" sz="2000" dirty="0">
                <a:solidFill>
                  <a:schemeClr val="bg1"/>
                </a:solidFill>
              </a:rPr>
              <a:t> number(10,2) := 50000 * 0.8;    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</a:rPr>
              <a:t>v_presta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v_carro%type</a:t>
            </a:r>
            <a:r>
              <a:rPr lang="pt-BR" sz="2000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</a:rPr>
              <a:t>v_numero</a:t>
            </a:r>
            <a:r>
              <a:rPr lang="pt-BR" sz="2000" dirty="0">
                <a:solidFill>
                  <a:schemeClr val="bg1"/>
                </a:solidFill>
              </a:rPr>
              <a:t> number(2) := 10;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</a:rPr>
              <a:t>begin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</a:t>
            </a:r>
            <a:r>
              <a:rPr lang="pt-BR" sz="2000" dirty="0" err="1">
                <a:solidFill>
                  <a:schemeClr val="bg1"/>
                </a:solidFill>
              </a:rPr>
              <a:t>if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v_numero</a:t>
            </a:r>
            <a:r>
              <a:rPr lang="pt-BR" sz="2000" dirty="0">
                <a:solidFill>
                  <a:schemeClr val="bg1"/>
                </a:solidFill>
              </a:rPr>
              <a:t> = 6 </a:t>
            </a:r>
            <a:r>
              <a:rPr lang="pt-BR" sz="2000" dirty="0" err="1">
                <a:solidFill>
                  <a:schemeClr val="bg1"/>
                </a:solidFill>
              </a:rPr>
              <a:t>then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	    </a:t>
            </a:r>
            <a:r>
              <a:rPr lang="pt-BR" sz="2000" dirty="0" err="1">
                <a:solidFill>
                  <a:schemeClr val="bg1"/>
                </a:solidFill>
              </a:rPr>
              <a:t>v_presta</a:t>
            </a:r>
            <a:r>
              <a:rPr lang="pt-BR" sz="2000" dirty="0">
                <a:solidFill>
                  <a:schemeClr val="bg1"/>
                </a:solidFill>
              </a:rPr>
              <a:t> := (</a:t>
            </a:r>
            <a:r>
              <a:rPr lang="pt-BR" sz="2000" dirty="0" err="1">
                <a:solidFill>
                  <a:schemeClr val="bg1"/>
                </a:solidFill>
              </a:rPr>
              <a:t>v_carro</a:t>
            </a:r>
            <a:r>
              <a:rPr lang="pt-BR" sz="2000" dirty="0">
                <a:solidFill>
                  <a:schemeClr val="bg1"/>
                </a:solidFill>
              </a:rPr>
              <a:t> * 1.1) / 6; 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	    </a:t>
            </a:r>
            <a:r>
              <a:rPr lang="pt-BR" sz="2000" dirty="0" err="1">
                <a:solidFill>
                  <a:schemeClr val="bg1"/>
                </a:solidFill>
              </a:rPr>
              <a:t>dbms_output.put_line</a:t>
            </a:r>
            <a:r>
              <a:rPr lang="pt-BR" sz="2000" dirty="0">
                <a:solidFill>
                  <a:schemeClr val="bg1"/>
                </a:solidFill>
              </a:rPr>
              <a:t>('Valor da prestação em 6x: '||</a:t>
            </a:r>
            <a:r>
              <a:rPr lang="pt-BR" sz="2000" dirty="0" err="1">
                <a:solidFill>
                  <a:schemeClr val="bg1"/>
                </a:solidFill>
              </a:rPr>
              <a:t>v_presta</a:t>
            </a:r>
            <a:r>
              <a:rPr lang="pt-BR" sz="2000" dirty="0">
                <a:solidFill>
                  <a:schemeClr val="bg1"/>
                </a:solidFill>
              </a:rPr>
              <a:t>); 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err="1">
                <a:solidFill>
                  <a:schemeClr val="bg1"/>
                </a:solidFill>
              </a:rPr>
              <a:t>elsif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v_numero</a:t>
            </a:r>
            <a:r>
              <a:rPr lang="pt-BR" sz="2000" dirty="0">
                <a:solidFill>
                  <a:schemeClr val="bg1"/>
                </a:solidFill>
              </a:rPr>
              <a:t> = 12 </a:t>
            </a:r>
            <a:r>
              <a:rPr lang="pt-BR" sz="2000" dirty="0" err="1">
                <a:solidFill>
                  <a:schemeClr val="bg1"/>
                </a:solidFill>
              </a:rPr>
              <a:t>then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	    </a:t>
            </a:r>
            <a:r>
              <a:rPr lang="pt-BR" sz="2000" dirty="0" err="1">
                <a:solidFill>
                  <a:schemeClr val="bg1"/>
                </a:solidFill>
              </a:rPr>
              <a:t>v_presta</a:t>
            </a:r>
            <a:r>
              <a:rPr lang="pt-BR" sz="2000" dirty="0">
                <a:solidFill>
                  <a:schemeClr val="bg1"/>
                </a:solidFill>
              </a:rPr>
              <a:t> := (</a:t>
            </a:r>
            <a:r>
              <a:rPr lang="pt-BR" sz="2000" dirty="0" err="1">
                <a:solidFill>
                  <a:schemeClr val="bg1"/>
                </a:solidFill>
              </a:rPr>
              <a:t>v_carro</a:t>
            </a:r>
            <a:r>
              <a:rPr lang="pt-BR" sz="2000" dirty="0">
                <a:solidFill>
                  <a:schemeClr val="bg1"/>
                </a:solidFill>
              </a:rPr>
              <a:t> * 1.15) / 12; 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	    </a:t>
            </a:r>
            <a:r>
              <a:rPr lang="pt-BR" sz="2000" dirty="0" err="1">
                <a:solidFill>
                  <a:schemeClr val="bg1"/>
                </a:solidFill>
              </a:rPr>
              <a:t>dbms_output.put_line</a:t>
            </a:r>
            <a:r>
              <a:rPr lang="pt-BR" sz="2000" dirty="0">
                <a:solidFill>
                  <a:schemeClr val="bg1"/>
                </a:solidFill>
              </a:rPr>
              <a:t>('Valor da prestação em 12x: '||</a:t>
            </a:r>
            <a:r>
              <a:rPr lang="pt-BR" sz="2000" dirty="0" err="1">
                <a:solidFill>
                  <a:schemeClr val="bg1"/>
                </a:solidFill>
              </a:rPr>
              <a:t>v_presta</a:t>
            </a:r>
            <a:r>
              <a:rPr lang="pt-BR" sz="2000" dirty="0">
                <a:solidFill>
                  <a:schemeClr val="bg1"/>
                </a:solidFill>
              </a:rPr>
              <a:t>);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 </a:t>
            </a:r>
            <a:r>
              <a:rPr lang="pt-BR" sz="2000" dirty="0" err="1">
                <a:solidFill>
                  <a:schemeClr val="bg1"/>
                </a:solidFill>
              </a:rPr>
              <a:t>elsif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v_numero</a:t>
            </a:r>
            <a:r>
              <a:rPr lang="pt-BR" sz="2000" dirty="0">
                <a:solidFill>
                  <a:schemeClr val="bg1"/>
                </a:solidFill>
              </a:rPr>
              <a:t> = 18 </a:t>
            </a:r>
            <a:r>
              <a:rPr lang="pt-BR" sz="2000" dirty="0" err="1">
                <a:solidFill>
                  <a:schemeClr val="bg1"/>
                </a:solidFill>
              </a:rPr>
              <a:t>then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	    </a:t>
            </a:r>
            <a:r>
              <a:rPr lang="pt-BR" sz="2000" dirty="0" err="1">
                <a:solidFill>
                  <a:schemeClr val="bg1"/>
                </a:solidFill>
              </a:rPr>
              <a:t>v_presta</a:t>
            </a:r>
            <a:r>
              <a:rPr lang="pt-BR" sz="2000" dirty="0">
                <a:solidFill>
                  <a:schemeClr val="bg1"/>
                </a:solidFill>
              </a:rPr>
              <a:t> := (</a:t>
            </a:r>
            <a:r>
              <a:rPr lang="pt-BR" sz="2000" dirty="0" err="1">
                <a:solidFill>
                  <a:schemeClr val="bg1"/>
                </a:solidFill>
              </a:rPr>
              <a:t>v_carro</a:t>
            </a:r>
            <a:r>
              <a:rPr lang="pt-BR" sz="2000" dirty="0">
                <a:solidFill>
                  <a:schemeClr val="bg1"/>
                </a:solidFill>
              </a:rPr>
              <a:t> * 1.2) / 18; 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	    </a:t>
            </a:r>
            <a:r>
              <a:rPr lang="pt-BR" sz="2000" dirty="0" err="1">
                <a:solidFill>
                  <a:schemeClr val="bg1"/>
                </a:solidFill>
              </a:rPr>
              <a:t>dbms_output.put_line</a:t>
            </a:r>
            <a:r>
              <a:rPr lang="pt-BR" sz="2000" dirty="0">
                <a:solidFill>
                  <a:schemeClr val="bg1"/>
                </a:solidFill>
              </a:rPr>
              <a:t>('Valor da prestação em 18x: '||</a:t>
            </a:r>
            <a:r>
              <a:rPr lang="pt-BR" sz="2000" dirty="0" err="1">
                <a:solidFill>
                  <a:schemeClr val="bg1"/>
                </a:solidFill>
              </a:rPr>
              <a:t>v_presta</a:t>
            </a:r>
            <a:r>
              <a:rPr lang="pt-BR" sz="2000" dirty="0">
                <a:solidFill>
                  <a:schemeClr val="bg1"/>
                </a:solidFill>
              </a:rPr>
              <a:t>);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 </a:t>
            </a:r>
            <a:r>
              <a:rPr lang="pt-BR" sz="2000" dirty="0" err="1">
                <a:solidFill>
                  <a:schemeClr val="bg1"/>
                </a:solidFill>
              </a:rPr>
              <a:t>else</a:t>
            </a:r>
            <a:r>
              <a:rPr lang="pt-BR" sz="2000" dirty="0">
                <a:solidFill>
                  <a:schemeClr val="bg1"/>
                </a:solidFill>
              </a:rPr>
              <a:t>	   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	     </a:t>
            </a:r>
            <a:r>
              <a:rPr lang="pt-BR" sz="2000" dirty="0" err="1">
                <a:solidFill>
                  <a:schemeClr val="bg1"/>
                </a:solidFill>
              </a:rPr>
              <a:t>dbms_output.put_line</a:t>
            </a:r>
            <a:r>
              <a:rPr lang="pt-BR" sz="2000" dirty="0">
                <a:solidFill>
                  <a:schemeClr val="bg1"/>
                </a:solidFill>
              </a:rPr>
              <a:t>('Fora de contrato');	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         </a:t>
            </a:r>
            <a:r>
              <a:rPr lang="pt-BR" sz="2000" dirty="0" err="1">
                <a:solidFill>
                  <a:schemeClr val="bg1"/>
                </a:solidFill>
              </a:rPr>
              <a:t>end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if</a:t>
            </a:r>
            <a:r>
              <a:rPr lang="pt-BR" sz="2000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</a:rPr>
              <a:t>end</a:t>
            </a:r>
            <a:r>
              <a:rPr lang="pt-BR" sz="20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702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7361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Instruções DML e DQL no bloco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62842" y="2609871"/>
            <a:ext cx="8639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Instrução </a:t>
            </a:r>
            <a:r>
              <a:rPr lang="pt-BR" sz="2800" dirty="0" err="1">
                <a:solidFill>
                  <a:schemeClr val="bg1"/>
                </a:solidFill>
              </a:rPr>
              <a:t>select</a:t>
            </a:r>
            <a:endParaRPr lang="pt-BR" sz="2800" dirty="0">
              <a:solidFill>
                <a:schemeClr val="bg1"/>
              </a:solidFill>
            </a:endParaRP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</a:rPr>
              <a:t>SELECT NOME_DA_COLUNA </a:t>
            </a:r>
            <a:r>
              <a:rPr lang="pt-BR" sz="2800" dirty="0">
                <a:solidFill>
                  <a:srgbClr val="FFFF00"/>
                </a:solidFill>
              </a:rPr>
              <a:t>INTO NOME_DA_VARIAVEL </a:t>
            </a:r>
            <a:r>
              <a:rPr lang="pt-BR" sz="2800" dirty="0">
                <a:solidFill>
                  <a:schemeClr val="bg1"/>
                </a:solidFill>
              </a:rPr>
              <a:t>FROM NOME_DA_TABELA WHERE ...;</a:t>
            </a:r>
          </a:p>
        </p:txBody>
      </p:sp>
    </p:spTree>
    <p:extLst>
      <p:ext uri="{BB962C8B-B14F-4D97-AF65-F5344CB8AC3E}">
        <p14:creationId xmlns:p14="http://schemas.microsoft.com/office/powerpoint/2010/main" val="20425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133344" y="1330750"/>
            <a:ext cx="5431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Recursos da linguagem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569051" y="3021775"/>
            <a:ext cx="1723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Estrutura</a:t>
            </a:r>
          </a:p>
          <a:p>
            <a:r>
              <a:rPr lang="pt-BR" sz="3200" dirty="0">
                <a:solidFill>
                  <a:schemeClr val="bg1"/>
                </a:solidFill>
              </a:rPr>
              <a:t>Em</a:t>
            </a:r>
          </a:p>
          <a:p>
            <a:r>
              <a:rPr lang="pt-BR" sz="3200" dirty="0">
                <a:solidFill>
                  <a:schemeClr val="bg1"/>
                </a:solidFill>
              </a:rPr>
              <a:t>blocos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542390" y="2355436"/>
            <a:ext cx="549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Declare</a:t>
            </a:r>
          </a:p>
          <a:p>
            <a:r>
              <a:rPr lang="pt-BR" sz="2400" dirty="0">
                <a:solidFill>
                  <a:srgbClr val="FFFF00"/>
                </a:solidFill>
              </a:rPr>
              <a:t>/* declaração de variáveis de memória – opcional</a:t>
            </a:r>
          </a:p>
          <a:p>
            <a:r>
              <a:rPr lang="pt-BR" sz="2400" dirty="0">
                <a:solidFill>
                  <a:schemeClr val="bg1"/>
                </a:solidFill>
              </a:rPr>
              <a:t>Begin</a:t>
            </a:r>
          </a:p>
          <a:p>
            <a:r>
              <a:rPr lang="pt-BR" sz="2400" dirty="0">
                <a:solidFill>
                  <a:srgbClr val="FFFF00"/>
                </a:solidFill>
              </a:rPr>
              <a:t>/* instruções de funcionamento – processamento, ifs</a:t>
            </a:r>
          </a:p>
          <a:p>
            <a:r>
              <a:rPr lang="pt-BR" sz="2400" dirty="0">
                <a:solidFill>
                  <a:schemeClr val="bg1"/>
                </a:solidFill>
              </a:rPr>
              <a:t>Exception</a:t>
            </a:r>
          </a:p>
          <a:p>
            <a:r>
              <a:rPr lang="pt-BR" sz="2400" dirty="0">
                <a:solidFill>
                  <a:srgbClr val="FFFF00"/>
                </a:solidFill>
              </a:rPr>
              <a:t>/* tratamento de exceções</a:t>
            </a:r>
          </a:p>
          <a:p>
            <a:r>
              <a:rPr lang="pt-BR" sz="2400" dirty="0">
                <a:solidFill>
                  <a:srgbClr val="FFFF00"/>
                </a:solidFill>
              </a:rPr>
              <a:t>opcional</a:t>
            </a:r>
          </a:p>
          <a:p>
            <a:r>
              <a:rPr lang="pt-BR" sz="2400" dirty="0">
                <a:solidFill>
                  <a:schemeClr val="bg1"/>
                </a:solidFill>
              </a:rPr>
              <a:t>End</a:t>
            </a:r>
          </a:p>
          <a:p>
            <a:r>
              <a:rPr lang="pt-BR" sz="2400" dirty="0">
                <a:solidFill>
                  <a:srgbClr val="FFFF00"/>
                </a:solidFill>
              </a:rPr>
              <a:t>/* finalização do bloco</a:t>
            </a:r>
          </a:p>
        </p:txBody>
      </p:sp>
    </p:spTree>
    <p:extLst>
      <p:ext uri="{BB962C8B-B14F-4D97-AF65-F5344CB8AC3E}">
        <p14:creationId xmlns:p14="http://schemas.microsoft.com/office/powerpoint/2010/main" val="276105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5799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Instrução DQL, exemplo: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62842" y="2609871"/>
            <a:ext cx="863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Tabela: aluno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814" y="3637680"/>
            <a:ext cx="8316056" cy="11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6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5799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Instrução DQL, exemplo: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62842" y="2609871"/>
            <a:ext cx="863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Tabela: aluno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99841" y="3280799"/>
            <a:ext cx="7913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CREATE TABLE ALUNO ( RA CHAR(9),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NOME VARCHAR2(50),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CONSTRAINT ALUNO_PK PRIMARY KEY(RA)); 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9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5799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Instrução DQL, exemplo: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62842" y="2609871"/>
            <a:ext cx="863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Tabela: aluno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366" y="3518218"/>
            <a:ext cx="5630320" cy="19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5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5799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Instrução DQL, exemplo: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62842" y="2609871"/>
            <a:ext cx="863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Tabela: aluno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67990" y="3503865"/>
            <a:ext cx="11541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INSERT INTO ALUNO (RA,NOME) VALUES (‘111222333’,’Antonio Alves’);</a:t>
            </a:r>
          </a:p>
          <a:p>
            <a:r>
              <a:rPr lang="pt-BR" sz="2800" dirty="0">
                <a:solidFill>
                  <a:schemeClr val="bg1"/>
                </a:solidFill>
              </a:rPr>
              <a:t>INSERT INTO ALUNO (RA,NOME) VALUES (‘222333444’,’Beatriz Bernardes’); INSERT INTO ALUNO (RA,NOME) VALUES (‘333444555’,’Cláudio Cardoso’);</a:t>
            </a:r>
          </a:p>
        </p:txBody>
      </p:sp>
    </p:spTree>
    <p:extLst>
      <p:ext uri="{BB962C8B-B14F-4D97-AF65-F5344CB8AC3E}">
        <p14:creationId xmlns:p14="http://schemas.microsoft.com/office/powerpoint/2010/main" val="343816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5799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Instrução DQL, exemplo: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62842" y="2609871"/>
            <a:ext cx="863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Tabela: aluno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62842" y="3595369"/>
            <a:ext cx="84600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E, finalmente, vamos criar um bloco PL/SQL que deverá imprimir na tela o nome do aluno cujo RA é igual a 333444555:</a:t>
            </a:r>
          </a:p>
        </p:txBody>
      </p:sp>
    </p:spTree>
    <p:extLst>
      <p:ext uri="{BB962C8B-B14F-4D97-AF65-F5344CB8AC3E}">
        <p14:creationId xmlns:p14="http://schemas.microsoft.com/office/powerpoint/2010/main" val="228399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5799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Instrução DQL, exemplo: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56118" y="2478183"/>
            <a:ext cx="115750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DECLARE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V_RA CHAR(9) := '333444555';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V_NOME VARCHAR2(50);</a:t>
            </a:r>
          </a:p>
          <a:p>
            <a:r>
              <a:rPr lang="pt-BR" sz="2800" dirty="0">
                <a:solidFill>
                  <a:schemeClr val="bg1"/>
                </a:solidFill>
              </a:rPr>
              <a:t>BEGIN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SELECT NOME INTO V_NOME FROM ALUNO WHERE RA = V_RA; 	DBMS_OUTPUT.PUT_LINE ('O nome do aluno é: ' || V_NOME);</a:t>
            </a:r>
          </a:p>
          <a:p>
            <a:r>
              <a:rPr lang="pt-BR" sz="2800" dirty="0">
                <a:solidFill>
                  <a:schemeClr val="bg1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521656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5901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Instrução DML, exemplo: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93542" y="2712358"/>
            <a:ext cx="9723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DECLARE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V_RA CHAR(9) := ‘444555666’;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V_NOME VARCHAR2(50) := ‘Daniela Dorneles’;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BEGIN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INSERT INTO ALUNO (RA,NOME) VALUES (V_RA,V_NOME);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82495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5901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Instrução DML, exemplo: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04333" y="2824684"/>
            <a:ext cx="96792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DECLARE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V_RA CHAR(9) := ‘111222333’;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V_NOME VARCHAR2(50) := ‘</a:t>
            </a:r>
            <a:r>
              <a:rPr lang="pt-BR" sz="2800" dirty="0" err="1">
                <a:solidFill>
                  <a:schemeClr val="bg1"/>
                </a:solidFill>
              </a:rPr>
              <a:t>Antonio</a:t>
            </a:r>
            <a:r>
              <a:rPr lang="pt-BR" sz="2800" dirty="0">
                <a:solidFill>
                  <a:schemeClr val="bg1"/>
                </a:solidFill>
              </a:rPr>
              <a:t> Rodrigues’;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BEGIN </a:t>
            </a:r>
          </a:p>
          <a:p>
            <a:r>
              <a:rPr lang="pt-BR" sz="2800" dirty="0">
                <a:solidFill>
                  <a:schemeClr val="bg1"/>
                </a:solidFill>
              </a:rPr>
              <a:t>	UPDATE ALUNO SET NOME = V_NOME </a:t>
            </a:r>
            <a:r>
              <a:rPr lang="pt-BR" sz="2800" dirty="0">
                <a:solidFill>
                  <a:srgbClr val="FFFF00"/>
                </a:solidFill>
              </a:rPr>
              <a:t>WHERE RA = V_RA</a:t>
            </a:r>
            <a:r>
              <a:rPr lang="pt-BR" sz="2800" dirty="0">
                <a:solidFill>
                  <a:schemeClr val="bg1"/>
                </a:solidFill>
              </a:rPr>
              <a:t>; </a:t>
            </a:r>
          </a:p>
          <a:p>
            <a:r>
              <a:rPr lang="pt-BR" sz="2800" dirty="0">
                <a:solidFill>
                  <a:schemeClr val="bg1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650720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8298" y="1455303"/>
            <a:ext cx="5901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Instrução DML, exemplo: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48298" y="2873246"/>
            <a:ext cx="66349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DECLARE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V_RA CHAR(9) := ‘444555666’;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BEGIN 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DELETE FROM ALUNO </a:t>
            </a:r>
            <a:r>
              <a:rPr lang="en-US" sz="2800" dirty="0">
                <a:solidFill>
                  <a:srgbClr val="FFFF00"/>
                </a:solidFill>
              </a:rPr>
              <a:t>WHERE RA = V_RA</a:t>
            </a:r>
            <a:r>
              <a:rPr lang="en-US" sz="2800" dirty="0">
                <a:solidFill>
                  <a:schemeClr val="bg1"/>
                </a:solidFill>
              </a:rPr>
              <a:t>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END;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33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82624" y="2949283"/>
            <a:ext cx="4144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Tire suas Dúvidas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756" y="2445690"/>
            <a:ext cx="333421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1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133344" y="1330750"/>
            <a:ext cx="5431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Recursos da linguagem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69051" y="3021775"/>
            <a:ext cx="1723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Estrutura</a:t>
            </a:r>
          </a:p>
          <a:p>
            <a:r>
              <a:rPr lang="pt-BR" sz="3200" dirty="0">
                <a:solidFill>
                  <a:schemeClr val="bg1"/>
                </a:solidFill>
              </a:rPr>
              <a:t>De </a:t>
            </a:r>
          </a:p>
          <a:p>
            <a:r>
              <a:rPr lang="pt-BR" sz="3200" dirty="0">
                <a:solidFill>
                  <a:schemeClr val="bg1"/>
                </a:solidFill>
              </a:rPr>
              <a:t>Decisão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542390" y="2355436"/>
            <a:ext cx="549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FFFF00"/>
                </a:solidFill>
              </a:rPr>
              <a:t>If</a:t>
            </a:r>
            <a:r>
              <a:rPr lang="pt-BR" sz="2400" dirty="0">
                <a:solidFill>
                  <a:srgbClr val="FFFF00"/>
                </a:solidFill>
              </a:rPr>
              <a:t> – </a:t>
            </a:r>
            <a:r>
              <a:rPr lang="pt-BR" sz="2400" dirty="0" err="1">
                <a:solidFill>
                  <a:srgbClr val="FFFF00"/>
                </a:solidFill>
              </a:rPr>
              <a:t>then</a:t>
            </a:r>
            <a:r>
              <a:rPr lang="pt-BR" sz="2400" dirty="0">
                <a:solidFill>
                  <a:srgbClr val="FFFF00"/>
                </a:solidFill>
              </a:rPr>
              <a:t> - </a:t>
            </a:r>
            <a:r>
              <a:rPr lang="pt-BR" sz="2400" dirty="0" err="1">
                <a:solidFill>
                  <a:srgbClr val="FFFF00"/>
                </a:solidFill>
              </a:rPr>
              <a:t>elsif</a:t>
            </a:r>
            <a:r>
              <a:rPr lang="pt-BR" sz="2400" dirty="0">
                <a:solidFill>
                  <a:srgbClr val="FFFF00"/>
                </a:solidFill>
              </a:rPr>
              <a:t> – </a:t>
            </a:r>
            <a:r>
              <a:rPr lang="pt-BR" sz="2400" dirty="0" err="1">
                <a:solidFill>
                  <a:srgbClr val="FFFF00"/>
                </a:solidFill>
              </a:rPr>
              <a:t>then</a:t>
            </a:r>
            <a:r>
              <a:rPr lang="pt-BR" sz="2400" dirty="0">
                <a:solidFill>
                  <a:srgbClr val="FFFF00"/>
                </a:solidFill>
              </a:rPr>
              <a:t> – </a:t>
            </a:r>
            <a:r>
              <a:rPr lang="pt-BR" sz="2400" dirty="0" err="1">
                <a:solidFill>
                  <a:srgbClr val="FFFF00"/>
                </a:solidFill>
              </a:rPr>
              <a:t>else</a:t>
            </a:r>
            <a:r>
              <a:rPr lang="pt-BR" sz="2400" dirty="0">
                <a:solidFill>
                  <a:srgbClr val="FFFF00"/>
                </a:solidFill>
              </a:rPr>
              <a:t> – </a:t>
            </a:r>
            <a:r>
              <a:rPr lang="pt-BR" sz="2400" dirty="0" err="1">
                <a:solidFill>
                  <a:srgbClr val="FFFF00"/>
                </a:solidFill>
              </a:rPr>
              <a:t>end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 err="1">
                <a:solidFill>
                  <a:srgbClr val="FFFF00"/>
                </a:solidFill>
              </a:rPr>
              <a:t>if</a:t>
            </a:r>
            <a:endParaRPr lang="pt-BR" sz="2400" dirty="0">
              <a:solidFill>
                <a:srgbClr val="FFFF00"/>
              </a:solidFill>
            </a:endParaRPr>
          </a:p>
          <a:p>
            <a:endParaRPr lang="pt-BR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&lt;</a:t>
            </a:r>
            <a:r>
              <a:rPr lang="en-US" sz="2400" dirty="0" err="1">
                <a:solidFill>
                  <a:schemeClr val="bg1"/>
                </a:solidFill>
              </a:rPr>
              <a:t>condição</a:t>
            </a:r>
            <a:r>
              <a:rPr lang="en-US" sz="2400" dirty="0">
                <a:solidFill>
                  <a:schemeClr val="bg1"/>
                </a:solidFill>
              </a:rPr>
              <a:t>&gt; </a:t>
            </a:r>
            <a:r>
              <a:rPr lang="en-US" sz="2400" dirty="0">
                <a:solidFill>
                  <a:srgbClr val="FFFF00"/>
                </a:solidFill>
              </a:rPr>
              <a:t>THEN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&lt;</a:t>
            </a:r>
            <a:r>
              <a:rPr lang="en-US" sz="2400" dirty="0" err="1">
                <a:solidFill>
                  <a:schemeClr val="bg1"/>
                </a:solidFill>
              </a:rPr>
              <a:t>instruções</a:t>
            </a:r>
            <a:r>
              <a:rPr lang="en-US" sz="2400" dirty="0">
                <a:solidFill>
                  <a:schemeClr val="bg1"/>
                </a:solidFill>
              </a:rPr>
              <a:t>&gt;;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ELSIF</a:t>
            </a:r>
            <a:r>
              <a:rPr lang="en-US" sz="2400" dirty="0">
                <a:solidFill>
                  <a:schemeClr val="bg1"/>
                </a:solidFill>
              </a:rPr>
              <a:t> &lt;</a:t>
            </a:r>
            <a:r>
              <a:rPr lang="en-US" sz="2400" dirty="0" err="1">
                <a:solidFill>
                  <a:schemeClr val="bg1"/>
                </a:solidFill>
              </a:rPr>
              <a:t>condição</a:t>
            </a:r>
            <a:r>
              <a:rPr lang="en-US" sz="2400" dirty="0">
                <a:solidFill>
                  <a:schemeClr val="bg1"/>
                </a:solidFill>
              </a:rPr>
              <a:t>&gt; </a:t>
            </a:r>
            <a:r>
              <a:rPr lang="en-US" sz="2400" dirty="0">
                <a:solidFill>
                  <a:srgbClr val="FFFF00"/>
                </a:solidFill>
              </a:rPr>
              <a:t>THEN</a:t>
            </a:r>
          </a:p>
          <a:p>
            <a:r>
              <a:rPr lang="en-US" sz="2400" dirty="0">
                <a:solidFill>
                  <a:schemeClr val="bg1"/>
                </a:solidFill>
              </a:rPr>
              <a:t>	&lt;</a:t>
            </a:r>
            <a:r>
              <a:rPr lang="en-US" sz="2400" dirty="0" err="1">
                <a:solidFill>
                  <a:schemeClr val="bg1"/>
                </a:solidFill>
              </a:rPr>
              <a:t>instruções</a:t>
            </a:r>
            <a:r>
              <a:rPr lang="en-US" sz="2400" dirty="0">
                <a:solidFill>
                  <a:schemeClr val="bg1"/>
                </a:solidFill>
              </a:rPr>
              <a:t>&gt;;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ELSE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&lt;</a:t>
            </a:r>
            <a:r>
              <a:rPr lang="en-US" sz="2400" dirty="0" err="1">
                <a:solidFill>
                  <a:schemeClr val="bg1"/>
                </a:solidFill>
              </a:rPr>
              <a:t>instruções</a:t>
            </a:r>
            <a:r>
              <a:rPr lang="en-US" sz="2400" dirty="0">
                <a:solidFill>
                  <a:schemeClr val="bg1"/>
                </a:solidFill>
              </a:rPr>
              <a:t>&gt;;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END IF; 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7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133344" y="1330750"/>
            <a:ext cx="5431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Recursos da linguagem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42417" y="2807211"/>
            <a:ext cx="1723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Estrutura</a:t>
            </a:r>
          </a:p>
          <a:p>
            <a:r>
              <a:rPr lang="pt-BR" sz="3200" dirty="0">
                <a:solidFill>
                  <a:schemeClr val="bg1"/>
                </a:solidFill>
              </a:rPr>
              <a:t>De </a:t>
            </a:r>
          </a:p>
          <a:p>
            <a:r>
              <a:rPr lang="pt-BR" sz="3200" dirty="0">
                <a:solidFill>
                  <a:schemeClr val="bg1"/>
                </a:solidFill>
              </a:rPr>
              <a:t>Decisão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92407" y="2355436"/>
            <a:ext cx="863939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DECLARE </a:t>
            </a:r>
          </a:p>
          <a:p>
            <a:r>
              <a:rPr lang="pt-BR" sz="2300" dirty="0">
                <a:solidFill>
                  <a:schemeClr val="bg1"/>
                </a:solidFill>
              </a:rPr>
              <a:t>       V_N NUMBER(2) := 15; </a:t>
            </a:r>
          </a:p>
          <a:p>
            <a:r>
              <a:rPr lang="pt-BR" sz="2300" dirty="0">
                <a:solidFill>
                  <a:schemeClr val="bg1"/>
                </a:solidFill>
              </a:rPr>
              <a:t>BEGIN </a:t>
            </a:r>
          </a:p>
          <a:p>
            <a:r>
              <a:rPr lang="pt-BR" sz="2300" dirty="0">
                <a:solidFill>
                  <a:srgbClr val="FFFF00"/>
                </a:solidFill>
              </a:rPr>
              <a:t>       IF MOD(V_N,2) = 0 THEN 	</a:t>
            </a:r>
          </a:p>
          <a:p>
            <a:r>
              <a:rPr lang="pt-BR" sz="2300" dirty="0">
                <a:solidFill>
                  <a:srgbClr val="FFFF00"/>
                </a:solidFill>
              </a:rPr>
              <a:t>	DBMS_OUTPUT.PUT_LINE(‘O número ‘ || V_N || ‘ é PAR’); </a:t>
            </a:r>
          </a:p>
          <a:p>
            <a:r>
              <a:rPr lang="pt-BR" sz="2300" dirty="0">
                <a:solidFill>
                  <a:srgbClr val="FFFF00"/>
                </a:solidFill>
              </a:rPr>
              <a:t>        ELSE </a:t>
            </a:r>
          </a:p>
          <a:p>
            <a:r>
              <a:rPr lang="pt-BR" sz="2300" dirty="0">
                <a:solidFill>
                  <a:srgbClr val="FFFF00"/>
                </a:solidFill>
              </a:rPr>
              <a:t>	DBMS_OUTPUT.PUT_LINE(‘O número ‘ || V_N || ‘ é ÍMPAR’); </a:t>
            </a:r>
          </a:p>
          <a:p>
            <a:r>
              <a:rPr lang="pt-BR" sz="2300" dirty="0">
                <a:solidFill>
                  <a:srgbClr val="FFFF00"/>
                </a:solidFill>
              </a:rPr>
              <a:t>         END IF; </a:t>
            </a:r>
          </a:p>
          <a:p>
            <a:r>
              <a:rPr lang="pt-BR" sz="2300" dirty="0">
                <a:solidFill>
                  <a:schemeClr val="bg1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06122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133344" y="1330750"/>
            <a:ext cx="5927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Carregar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massa</a:t>
            </a:r>
            <a:r>
              <a:rPr lang="en-US" sz="4400" dirty="0">
                <a:solidFill>
                  <a:schemeClr val="bg1"/>
                </a:solidFill>
              </a:rPr>
              <a:t> de dados</a:t>
            </a:r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4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34206" y="1173619"/>
            <a:ext cx="5927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Carregar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massa</a:t>
            </a:r>
            <a:r>
              <a:rPr lang="en-US" sz="4400" dirty="0">
                <a:solidFill>
                  <a:schemeClr val="bg1"/>
                </a:solidFill>
              </a:rPr>
              <a:t> de dados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05EAB-E9F7-B6FB-2DF3-B1BC44288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322" y="2328931"/>
            <a:ext cx="4895850" cy="2070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9DE7F-876E-B427-FC2B-3773EF91B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322" y="4672337"/>
            <a:ext cx="4895850" cy="2219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89199-4F65-D63D-96A0-D824FA17F926}"/>
              </a:ext>
            </a:extLst>
          </p:cNvPr>
          <p:cNvSpPr txBox="1"/>
          <p:nvPr/>
        </p:nvSpPr>
        <p:spPr>
          <a:xfrm>
            <a:off x="7779434" y="2897945"/>
            <a:ext cx="3753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 Na </a:t>
            </a:r>
            <a:r>
              <a:rPr lang="en-US" dirty="0" err="1">
                <a:solidFill>
                  <a:schemeClr val="bg1"/>
                </a:solidFill>
              </a:rPr>
              <a:t>conexão</a:t>
            </a:r>
            <a:r>
              <a:rPr lang="en-US" dirty="0">
                <a:solidFill>
                  <a:schemeClr val="bg1"/>
                </a:solidFill>
              </a:rPr>
              <a:t> com o banco de dados</a:t>
            </a:r>
          </a:p>
          <a:p>
            <a:r>
              <a:rPr lang="en-US" dirty="0" err="1">
                <a:solidFill>
                  <a:schemeClr val="bg1"/>
                </a:solidFill>
              </a:rPr>
              <a:t>Clicar</a:t>
            </a:r>
            <a:r>
              <a:rPr lang="en-US" dirty="0">
                <a:solidFill>
                  <a:schemeClr val="bg1"/>
                </a:solidFill>
              </a:rPr>
              <a:t> com o </a:t>
            </a:r>
            <a:r>
              <a:rPr lang="en-US" dirty="0" err="1">
                <a:solidFill>
                  <a:schemeClr val="bg1"/>
                </a:solidFill>
              </a:rPr>
              <a:t>botão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direito</a:t>
            </a:r>
            <a:r>
              <a:rPr lang="en-US" dirty="0">
                <a:solidFill>
                  <a:schemeClr val="bg1"/>
                </a:solidFill>
              </a:rPr>
              <a:t> do mouse e</a:t>
            </a:r>
          </a:p>
          <a:p>
            <a:r>
              <a:rPr lang="en-US" dirty="0" err="1">
                <a:solidFill>
                  <a:schemeClr val="bg1"/>
                </a:solidFill>
              </a:rPr>
              <a:t>Depois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importar</a:t>
            </a:r>
            <a:r>
              <a:rPr lang="en-US" dirty="0">
                <a:solidFill>
                  <a:schemeClr val="bg1"/>
                </a:solidFill>
              </a:rPr>
              <a:t> dados.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78E52B-7DC1-2A89-A47A-1D945BDBC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93" y="1195754"/>
            <a:ext cx="7401605" cy="5032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A08FA7-1222-00C6-D5FC-FFA2F05C63BB}"/>
              </a:ext>
            </a:extLst>
          </p:cNvPr>
          <p:cNvSpPr txBox="1"/>
          <p:nvPr/>
        </p:nvSpPr>
        <p:spPr>
          <a:xfrm>
            <a:off x="8468341" y="3429000"/>
            <a:ext cx="3442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Escolher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diretório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baixou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>
                <a:solidFill>
                  <a:schemeClr val="bg1"/>
                </a:solidFill>
              </a:rPr>
              <a:t>o arquivo contendo os dados a</a:t>
            </a:r>
          </a:p>
          <a:p>
            <a:r>
              <a:rPr lang="pt-BR" dirty="0">
                <a:solidFill>
                  <a:schemeClr val="bg1"/>
                </a:solidFill>
              </a:rPr>
              <a:t>Serem importados e clicar em </a:t>
            </a:r>
            <a:r>
              <a:rPr lang="pt-BR" dirty="0" err="1">
                <a:solidFill>
                  <a:schemeClr val="bg1"/>
                </a:solidFill>
              </a:rPr>
              <a:t>next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0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DA6FEF-AF73-20EF-B16E-D6DCDACD1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49" y="1330750"/>
            <a:ext cx="7731296" cy="4898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0B9CE8-F1DB-5837-1A03-E6537CA708F0}"/>
              </a:ext>
            </a:extLst>
          </p:cNvPr>
          <p:cNvSpPr txBox="1"/>
          <p:nvPr/>
        </p:nvSpPr>
        <p:spPr>
          <a:xfrm>
            <a:off x="8873290" y="3226526"/>
            <a:ext cx="2669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Escolher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nome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tabela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>
                <a:solidFill>
                  <a:schemeClr val="bg1"/>
                </a:solidFill>
              </a:rPr>
              <a:t>clicar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next.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5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182850-192F-E49D-EE01-9FBC25E64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03" y="1661379"/>
            <a:ext cx="7522064" cy="4739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D7406-C472-6E9C-92EE-B66059FBAB74}"/>
              </a:ext>
            </a:extLst>
          </p:cNvPr>
          <p:cNvSpPr txBox="1"/>
          <p:nvPr/>
        </p:nvSpPr>
        <p:spPr>
          <a:xfrm>
            <a:off x="8530046" y="2967335"/>
            <a:ext cx="2793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Escolher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colunas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serem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Importadas</a:t>
            </a:r>
            <a:r>
              <a:rPr lang="en-US" dirty="0">
                <a:solidFill>
                  <a:schemeClr val="bg1"/>
                </a:solidFill>
              </a:rPr>
              <a:t>, no </a:t>
            </a:r>
            <a:r>
              <a:rPr lang="en-US" dirty="0" err="1">
                <a:solidFill>
                  <a:schemeClr val="bg1"/>
                </a:solidFill>
              </a:rPr>
              <a:t>nosso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caso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Todas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colunas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73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1277</Words>
  <Application>Microsoft Office PowerPoint</Application>
  <PresentationFormat>Widescreen</PresentationFormat>
  <Paragraphs>177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verdana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SANTOS Vergilio V</cp:lastModifiedBy>
  <cp:revision>46</cp:revision>
  <dcterms:created xsi:type="dcterms:W3CDTF">2022-02-11T21:57:01Z</dcterms:created>
  <dcterms:modified xsi:type="dcterms:W3CDTF">2023-03-06T00:30:47Z</dcterms:modified>
</cp:coreProperties>
</file>