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8" r:id="rId2"/>
    <p:sldId id="399" r:id="rId3"/>
    <p:sldId id="496" r:id="rId4"/>
    <p:sldId id="545" r:id="rId5"/>
    <p:sldId id="560" r:id="rId6"/>
    <p:sldId id="535" r:id="rId7"/>
    <p:sldId id="559" r:id="rId8"/>
    <p:sldId id="536" r:id="rId9"/>
    <p:sldId id="561" r:id="rId10"/>
    <p:sldId id="562" r:id="rId11"/>
    <p:sldId id="563" r:id="rId12"/>
    <p:sldId id="555" r:id="rId13"/>
    <p:sldId id="564" r:id="rId14"/>
    <p:sldId id="569" r:id="rId15"/>
    <p:sldId id="565" r:id="rId16"/>
    <p:sldId id="570" r:id="rId17"/>
    <p:sldId id="566" r:id="rId18"/>
    <p:sldId id="567" r:id="rId19"/>
    <p:sldId id="568" r:id="rId20"/>
    <p:sldId id="571" r:id="rId21"/>
    <p:sldId id="572" r:id="rId22"/>
    <p:sldId id="481" r:id="rId2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0659"/>
    <a:srgbClr val="131415"/>
    <a:srgbClr val="91A3AD"/>
    <a:srgbClr val="1C1F20"/>
    <a:srgbClr val="D9D9D9"/>
    <a:srgbClr val="000000"/>
    <a:srgbClr val="009BEB"/>
    <a:srgbClr val="75838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82930" autoAdjust="0"/>
  </p:normalViewPr>
  <p:slideViewPr>
    <p:cSldViewPr>
      <p:cViewPr varScale="1">
        <p:scale>
          <a:sx n="121" d="100"/>
          <a:sy n="121" d="100"/>
        </p:scale>
        <p:origin x="558" y="96"/>
      </p:cViewPr>
      <p:guideLst>
        <p:guide orient="horz" pos="2880"/>
        <p:guide pos="216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91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4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2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2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4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0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7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6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9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4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</a:t>
            </a:r>
            <a:r>
              <a:rPr lang="pt-BR" dirty="0" err="1"/>
              <a:t>extendido</a:t>
            </a:r>
            <a:r>
              <a:rPr lang="pt-BR" dirty="0"/>
              <a:t> com desenvolvimento ou plugins</a:t>
            </a:r>
          </a:p>
          <a:p>
            <a:r>
              <a:rPr lang="pt-BR" dirty="0" err="1"/>
              <a:t>Sast</a:t>
            </a:r>
            <a:r>
              <a:rPr lang="pt-BR" dirty="0"/>
              <a:t>/</a:t>
            </a:r>
            <a:r>
              <a:rPr lang="pt-BR" dirty="0" err="1"/>
              <a:t>Dast</a:t>
            </a:r>
            <a:br>
              <a:rPr lang="pt-BR" dirty="0"/>
            </a:br>
            <a:r>
              <a:rPr lang="pt-BR" dirty="0"/>
              <a:t>relatório de cobertura</a:t>
            </a:r>
          </a:p>
          <a:p>
            <a:r>
              <a:rPr lang="pt-BR" dirty="0" err="1"/>
              <a:t>Find</a:t>
            </a:r>
            <a:r>
              <a:rPr lang="pt-BR" dirty="0"/>
              <a:t> bugs</a:t>
            </a:r>
          </a:p>
          <a:p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9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17/02/2023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-19887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63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boot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2DE77131-BA6A-6885-A984-B6E3F1BEE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065"/>
            <a:ext cx="9144000" cy="11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63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boot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2" y="171206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795130E-7659-9F23-FC4B-E78FDF121294}"/>
              </a:ext>
            </a:extLst>
          </p:cNvPr>
          <p:cNvSpPr txBox="1"/>
          <p:nvPr/>
        </p:nvSpPr>
        <p:spPr>
          <a:xfrm>
            <a:off x="2286000" y="1186466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Spring Boot é um micro framework de código aberto mantido por uma empresa chamada </a:t>
            </a:r>
            <a:r>
              <a:rPr lang="pt-BR" dirty="0" err="1">
                <a:solidFill>
                  <a:schemeClr val="bg1"/>
                </a:solidFill>
              </a:rPr>
              <a:t>Pivotal</a:t>
            </a:r>
            <a:r>
              <a:rPr lang="pt-BR" dirty="0">
                <a:solidFill>
                  <a:schemeClr val="bg1"/>
                </a:solidFill>
              </a:rPr>
              <a:t>. Ele fornece aos desenvolvedores Java uma plataforma para começar com um aplicativo Spring de nível de produção configurável automaticamente. Com ele, os desenvolvedores podem começar rapidamente sem perder tempo preparando e configurando seu aplicativo Spring.</a:t>
            </a:r>
          </a:p>
        </p:txBody>
      </p:sp>
    </p:spTree>
    <p:extLst>
      <p:ext uri="{BB962C8B-B14F-4D97-AF65-F5344CB8AC3E}">
        <p14:creationId xmlns:p14="http://schemas.microsoft.com/office/powerpoint/2010/main" val="20005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77160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boot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14600" y="689733"/>
            <a:ext cx="47257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Spring Boot é basicamente uma extensão do framework Spring, que elimina as configurações padronizadas necessárias para configurar um aplicativo Spring. É preciso uma visão opinativa da plataforma Spring, que abre caminho para um ecossistema de desenvolvimento mais rápido e eficiente. </a:t>
            </a:r>
          </a:p>
        </p:txBody>
      </p:sp>
    </p:spTree>
    <p:extLst>
      <p:ext uri="{BB962C8B-B14F-4D97-AF65-F5344CB8AC3E}">
        <p14:creationId xmlns:p14="http://schemas.microsoft.com/office/powerpoint/2010/main" val="20235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77160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boot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14600" y="689733"/>
            <a:ext cx="4725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Aqui estão apenas alguns dos recursos do Spring Boot: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Dependências 'iniciais' opinativas para simplificar a construção e a configuração do aplicativo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Servidor integrado para evitar complexidade na implantação de aplicativos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Métricas, verificação de integridade e configuração externa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Configuração automática para funcionalidade Spring – sempre que possível</a:t>
            </a:r>
          </a:p>
        </p:txBody>
      </p:sp>
    </p:spTree>
    <p:extLst>
      <p:ext uri="{BB962C8B-B14F-4D97-AF65-F5344CB8AC3E}">
        <p14:creationId xmlns:p14="http://schemas.microsoft.com/office/powerpoint/2010/main" val="35167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77160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funciona?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14600" y="689733"/>
            <a:ext cx="4725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princípio, para que tudo isso funcione, o Spring Boot utiliza o conceito de convenção sobre configuração, ou seja, o Spring Boot já possui uma série de configurações padrões para as bibliotecas Spring ou de terceiros que você deseja utilizar.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Entretanto, isso não impede que você personalize essas configurações. É bastante interessante que só é necessário alterar as configurações que deseja, as demais configurações do projeto seguem inalteradas.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77160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funciona?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14600" y="689733"/>
            <a:ext cx="47257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Todo esse processo de autoconfiguração e gerenciamento de dependências providos pelo Spring Boot é feito através dos Starters - uma dependência que inicializa algum módulo dentro do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26152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77160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funciona?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14600" y="689733"/>
            <a:ext cx="4725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Só para exemplificar, imagine o desenvolvimento de uma aplicação web com o Spring Web MVC, seria necessário adicionar no nosso projeto as dependências do Spring Core, Spring Web e Spring Web MVC. Além disso haveria a necessidade de configuração dos arquivos XML para que essas dependências funcionem corretamente. Com o Spring Boot, adicionando-se o </a:t>
            </a:r>
            <a:r>
              <a:rPr lang="pt-BR" dirty="0" err="1">
                <a:solidFill>
                  <a:schemeClr val="bg1"/>
                </a:solidFill>
              </a:rPr>
              <a:t>spring</a:t>
            </a:r>
            <a:r>
              <a:rPr lang="pt-BR" dirty="0">
                <a:solidFill>
                  <a:schemeClr val="bg1"/>
                </a:solidFill>
              </a:rPr>
              <a:t>-boot-starter-web o projeto já estará configurado corretamente para utilizar o Spring Web MVC.</a:t>
            </a:r>
          </a:p>
        </p:txBody>
      </p:sp>
    </p:spTree>
    <p:extLst>
      <p:ext uri="{BB962C8B-B14F-4D97-AF65-F5344CB8AC3E}">
        <p14:creationId xmlns:p14="http://schemas.microsoft.com/office/powerpoint/2010/main" val="4230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05406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 boot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Vs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Spring framework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90800" y="742950"/>
            <a:ext cx="47257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Spring Boot é construído sobre a estrutura Spring e vem com muitas dependências que podem ser conectadas ao aplicativo Spring. Alguns exemplos são Spring Kafka, Spring LDAP, Spring Web Services e Spring Security. No entanto, os próprios desenvolvedores precisam configurar cada bloco de construção usando muitos arquivos de configuração ou anotações XML. Agora, como eles diferem? Bem, a estrutura Spring se concentra em fornecer flexibilidade por meio de seu recurso de injeção de dependência. Isso ajuda a injetar as dependências necessárias rapidamente, mas também a desenvolver seu aplicativo de maneira flexível. </a:t>
            </a:r>
          </a:p>
        </p:txBody>
      </p:sp>
    </p:spTree>
    <p:extLst>
      <p:ext uri="{BB962C8B-B14F-4D97-AF65-F5344CB8AC3E}">
        <p14:creationId xmlns:p14="http://schemas.microsoft.com/office/powerpoint/2010/main" val="7769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05406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 boot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Vs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Spring framework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90800" y="742950"/>
            <a:ext cx="47257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Alguns outros benefícios incluem: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estrutura leve.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Ajuda com dependências de acoplamento fraco e </a:t>
            </a:r>
            <a:r>
              <a:rPr lang="pt-BR" dirty="0" err="1">
                <a:solidFill>
                  <a:schemeClr val="bg1"/>
                </a:solidFill>
              </a:rPr>
              <a:t>testabilidade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arquitetura modular permite escolher as peças necessárias e isolá-las.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Tem suporte para XML e configuração de anotação.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Fornece abstração no software ORM para desenvolver a lógica de persistência 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Compatível com muitos serviços de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Suporta a estrutura JDBC, que melhora a produtividade e reduz erros.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05406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 boot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Vs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Spring framework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90800" y="742950"/>
            <a:ext cx="4725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Spring Boot, por outro lado, está focado em encurtar o comprimento do código e fornecer a você uma maneira fácil de executar seu aplicativo Spring.</a:t>
            </a:r>
          </a:p>
        </p:txBody>
      </p:sp>
    </p:spTree>
    <p:extLst>
      <p:ext uri="{BB962C8B-B14F-4D97-AF65-F5344CB8AC3E}">
        <p14:creationId xmlns:p14="http://schemas.microsoft.com/office/powerpoint/2010/main" val="15851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69" y="66859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Digital Business Enablement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2000" dirty="0">
                <a:solidFill>
                  <a:srgbClr val="91A3AD"/>
                </a:solidFill>
                <a:latin typeface="Gotham HTF Light"/>
                <a:cs typeface="Gotham HTF Light"/>
              </a:rPr>
              <a:t>Felipe Cabrini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2209800" y="2284796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ED265B"/>
                </a:solidFill>
                <a:latin typeface="Gotham HTF Medium"/>
              </a:rPr>
              <a:t>Introdução ao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spring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boot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05406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 boot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Vs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Spring framework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90800" y="742950"/>
            <a:ext cx="4725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Spring Boot, por outro lado, está focado em encurtar o comprimento do código e fornecer a você uma maneira fácil de executar seu aplicativo Spring.</a:t>
            </a:r>
          </a:p>
        </p:txBody>
      </p:sp>
    </p:spTree>
    <p:extLst>
      <p:ext uri="{BB962C8B-B14F-4D97-AF65-F5344CB8AC3E}">
        <p14:creationId xmlns:p14="http://schemas.microsoft.com/office/powerpoint/2010/main" val="32988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05406"/>
            <a:ext cx="6096000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 boot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Vs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Spring framework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3002DB-A85A-33D6-47B0-377C7F707469}"/>
              </a:ext>
            </a:extLst>
          </p:cNvPr>
          <p:cNvSpPr txBox="1"/>
          <p:nvPr/>
        </p:nvSpPr>
        <p:spPr>
          <a:xfrm>
            <a:off x="2590800" y="742950"/>
            <a:ext cx="4725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sohne"/>
              </a:rPr>
              <a:t>Spring MVC é uma estrutura MVC completa orientada a HTTP (Web), gerenciada pela Spring Framework e baseada em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ohne"/>
              </a:rPr>
              <a:t>Servlets</a:t>
            </a:r>
            <a:r>
              <a:rPr lang="pt-BR" b="0" i="0" dirty="0">
                <a:solidFill>
                  <a:schemeClr val="bg1"/>
                </a:solidFill>
                <a:effectLst/>
                <a:latin typeface="sohne"/>
              </a:rPr>
              <a:t>. Os elementos mais populares nele são as classes anotadas </a:t>
            </a:r>
            <a:r>
              <a:rPr lang="pt-BR" b="0" i="1" dirty="0">
                <a:solidFill>
                  <a:schemeClr val="bg1"/>
                </a:solidFill>
                <a:effectLst/>
                <a:latin typeface="sohne"/>
              </a:rPr>
              <a:t>@Controller</a:t>
            </a:r>
            <a:r>
              <a:rPr lang="pt-BR" b="0" i="0" dirty="0">
                <a:solidFill>
                  <a:schemeClr val="bg1"/>
                </a:solidFill>
                <a:effectLst/>
                <a:latin typeface="sohne"/>
              </a:rPr>
              <a:t>, nas quais você implementa métodos que podem ser acessados usando diferentes solicitações HTTP. Tem um equivalente </a:t>
            </a:r>
            <a:r>
              <a:rPr lang="pt-BR" b="0" i="1" dirty="0">
                <a:solidFill>
                  <a:schemeClr val="bg1"/>
                </a:solidFill>
                <a:effectLst/>
                <a:latin typeface="sohne"/>
              </a:rPr>
              <a:t>@RestController</a:t>
            </a:r>
            <a:r>
              <a:rPr lang="pt-BR" b="0" i="0" dirty="0">
                <a:solidFill>
                  <a:schemeClr val="bg1"/>
                </a:solidFill>
                <a:effectLst/>
                <a:latin typeface="sohne"/>
              </a:rPr>
              <a:t> para implementar APIs baseadas em REST.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025" y="2138711"/>
            <a:ext cx="3201951" cy="8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461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  <a:b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</a:b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91A3AD"/>
                </a:solidFill>
                <a:latin typeface="Gotham HTF Light"/>
                <a:cs typeface="Gotham HTF Light"/>
              </a:rPr>
              <a:t>Previously</a:t>
            </a:r>
            <a:r>
              <a:rPr lang="pt-BR" sz="28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2800" dirty="0" err="1">
                <a:solidFill>
                  <a:srgbClr val="91A3AD"/>
                </a:solidFill>
                <a:latin typeface="Gotham HTF Light"/>
                <a:cs typeface="Gotham HTF Light"/>
              </a:rPr>
              <a:t>on</a:t>
            </a:r>
            <a:endParaRPr lang="pt-BR" sz="2800" dirty="0">
              <a:solidFill>
                <a:srgbClr val="91A3AD"/>
              </a:solidFill>
              <a:latin typeface="Gotham HTF Light"/>
              <a:cs typeface="Gotham HTF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  <a:cs typeface="Gotham HTF Light"/>
              </a:rPr>
              <a:t>Breve história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O que é o spring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O que é o 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Como </a:t>
            </a:r>
            <a:r>
              <a:rPr lang="en-US" sz="2800" dirty="0" err="1">
                <a:solidFill>
                  <a:srgbClr val="91A3AD"/>
                </a:solidFill>
                <a:latin typeface="Gotham HTF Light"/>
                <a:cs typeface="Gotham HTF Light"/>
              </a:rPr>
              <a:t>funciona</a:t>
            </a: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91A3AD"/>
                </a:solidFill>
                <a:latin typeface="Gotham HTF Light"/>
                <a:cs typeface="Gotham HTF Light"/>
              </a:rPr>
              <a:t>Diferença</a:t>
            </a: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 spring boot /spring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1A3AD"/>
                </a:solidFill>
                <a:latin typeface="Gotham HTF Light"/>
                <a:cs typeface="Gotham HTF Light"/>
              </a:rPr>
              <a:t>Hello Word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822" y="285750"/>
            <a:ext cx="6115335" cy="375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</a:rPr>
              <a:t>Previously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</a:rPr>
              <a:t>on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</a:rPr>
              <a:t> 2TDST</a:t>
            </a:r>
            <a:b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</a:b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O que é ferramenta de build?</a:t>
            </a:r>
          </a:p>
          <a:p>
            <a:r>
              <a:rPr lang="pt-BR" sz="2800" dirty="0">
                <a:solidFill>
                  <a:schemeClr val="bg1"/>
                </a:solidFill>
              </a:rPr>
              <a:t>Configuração </a:t>
            </a:r>
            <a:r>
              <a:rPr lang="pt-BR" sz="2800" dirty="0" err="1">
                <a:solidFill>
                  <a:schemeClr val="bg1"/>
                </a:solidFill>
              </a:rPr>
              <a:t>maven</a:t>
            </a:r>
            <a:r>
              <a:rPr lang="pt-BR" sz="2800" dirty="0">
                <a:solidFill>
                  <a:schemeClr val="bg1"/>
                </a:solidFill>
              </a:rPr>
              <a:t>/</a:t>
            </a:r>
            <a:r>
              <a:rPr lang="pt-BR" sz="2800" dirty="0" err="1">
                <a:solidFill>
                  <a:schemeClr val="bg1"/>
                </a:solidFill>
              </a:rPr>
              <a:t>gradle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Diferenças entre as ferramentas</a:t>
            </a:r>
          </a:p>
          <a:p>
            <a:r>
              <a:rPr lang="pt-BR" sz="2800" dirty="0">
                <a:solidFill>
                  <a:schemeClr val="bg1"/>
                </a:solidFill>
              </a:rPr>
              <a:t>Primeira configuração</a:t>
            </a:r>
          </a:p>
          <a:p>
            <a:endParaRPr lang="pt-BR" sz="2800" dirty="0">
              <a:solidFill>
                <a:srgbClr val="91A3AD"/>
              </a:solidFill>
              <a:latin typeface="Gotham HTF Light"/>
              <a:cs typeface="Gotham HTF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Breve Historia</a:t>
            </a:r>
          </a:p>
          <a:p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2" name="AutoShape 2" descr="Spring History">
            <a:extLst>
              <a:ext uri="{FF2B5EF4-FFF2-40B4-BE49-F238E27FC236}">
                <a16:creationId xmlns:a16="http://schemas.microsoft.com/office/drawing/2014/main" id="{2F78CD95-8E87-13A0-3E5F-FC05F3B61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14E6063-8B32-EBC0-5E71-85D34AFC2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279400"/>
            <a:ext cx="91440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inha do tempo">
            <a:extLst>
              <a:ext uri="{FF2B5EF4-FFF2-40B4-BE49-F238E27FC236}">
                <a16:creationId xmlns:a16="http://schemas.microsoft.com/office/drawing/2014/main" id="{A36A87FF-A0F1-AAFC-53C6-B91BE12729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32"/>
            <a:ext cx="9144000" cy="45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396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framework</a:t>
            </a:r>
            <a:b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</a:br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O Spring facilita a criação de aplicativos corporativos Java. Ele fornece tudo o que você precisa para adotar a linguagem Java em um ambiente corporativo, com suporte para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Groovy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 e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Kotlin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 como linguagens alternativas na JVM e com flexibilidade para criar vários tipos de arquiteturas, dependendo das necessidades de um aplicativo Em uma grande empresa, os aplicativos geralmente existem por muito tempo e precisam ser executados em um JDK e servidor de aplicativos cujo ciclo de atualização está além do controle do desenvolvedor. Outros podem ser executados como um único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jar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 com o servidor incorporado, possivelmente em um ambiente de nuvem. Ainda outros podem ser aplicativos autônomos (como cargas de trabalho em lote ou de integração) que não precisam de um servidor. 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440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framework</a:t>
            </a:r>
            <a:b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</a:br>
            <a:endParaRPr lang="pt-BR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O termo “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spring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" significa coisas diferentes em contextos diferentes. Ele pode ser usado para se referir ao próprio projeto Spring Framework, que é onde tudo começou. Com o tempo, outros projetos Spring foram construídos sobre o Spring Framework. Na maioria das vezes, quando as pessoas dizem “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spring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", elas se referem a toda a família de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projetos.O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 Spring Framework é dividido em módulos. Os aplicativos podem escolher quais módulos precisam. No centro estão os módulos do contêiner principal, incluindo um modelo de configuração e um mecanismo de injeção de dependência. Além disso, o Spring Framework fornece suporte fundamental para diferentes arquiteturas de aplicativos, incluindo mensagens, dados transacionais e persistência e web. Ele também inclui o framework web Spring MVC baseado em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Servlet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 e, em paralelo, o framework web reativo Spring </a:t>
            </a:r>
            <a:r>
              <a:rPr lang="pt-BR" sz="1400" dirty="0" err="1">
                <a:solidFill>
                  <a:srgbClr val="91A3AD"/>
                </a:solidFill>
                <a:latin typeface="Gotham HTF Light"/>
                <a:cs typeface="Gotham HTF Light"/>
              </a:rPr>
              <a:t>WebFlux</a:t>
            </a:r>
            <a:r>
              <a:rPr lang="pt-BR" sz="1400" dirty="0">
                <a:solidFill>
                  <a:srgbClr val="91A3AD"/>
                </a:solidFill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065" y="103862"/>
            <a:ext cx="5048535" cy="450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</a:t>
            </a:r>
            <a:r>
              <a:rPr lang="pt-BR" sz="3497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spring</a:t>
            </a:r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framework</a:t>
            </a:r>
          </a:p>
          <a:p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O Spring surgiu em 2003 como uma resposta à complexidade das primeiras especificações do J2EE. Enquanto alguns consideram o Java EE e seu sucessor moderno Jakarta EE como concorrentes do Spring, eles são de fato complementares. O modelo de programação Spring não abrange a especificação da plataforma Jakarta EE; em vez disso, integra-se com especificações individuais cuidadosamente selecionadas do guarda-chuva EE tradicional: API de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servlet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(JSR 340) API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WebSocket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(JSR 356)Utilitários de simultaneidade (JSR 236)API de ligação JSON (JSR 367)Validação de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bean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(JSR 303)JPA (JSR 338)JMS (JSR 914)bem como configurações JTA/JCA para coordenação de transações, se necessário. O Spring Framework também suporta as especificações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Dependency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Injection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(JSR 330) e Common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Annotations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(JSR 250), que os desenvolvedores de aplicativos podem optar por usar em vez dos mecanismos específicos do Spring fornecidos pelo Spring Framework. Originalmente, eles eram baseados em pacotes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javax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commons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. Nos primeiros dias do J2EE e do Spring, os aplicativos foram criados para serem implantados em um servidor de aplicativos. Hoje, com a ajuda do Spring Boot, os aplicativos são criados de maneira compatível com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devops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e cloud, com o contêiner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Servlet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incorporado e fácil de alterar. A partir do Spring Framework 5, um aplicativo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WebFlux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nem usa a API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Servlet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 diretamente e pode ser executado em servidores (como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Netty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) que não são contêineres </a:t>
            </a:r>
            <a:r>
              <a:rPr lang="pt-BR" sz="1200" dirty="0" err="1">
                <a:solidFill>
                  <a:srgbClr val="91A3AD"/>
                </a:solidFill>
                <a:latin typeface="Gotham HTF Light"/>
                <a:cs typeface="Gotham HTF Light"/>
              </a:rPr>
              <a:t>Servlet</a:t>
            </a:r>
            <a:r>
              <a:rPr lang="pt-BR" sz="1200" dirty="0">
                <a:solidFill>
                  <a:srgbClr val="91A3AD"/>
                </a:solidFill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4551C0D-891C-5A91-DDBC-51E6987C6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E87FA17-5E2E-060D-212C-E8623E04F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442912"/>
            <a:ext cx="5881688" cy="45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34446</TotalTime>
  <Words>1577</Words>
  <Application>Microsoft Office PowerPoint</Application>
  <PresentationFormat>Apresentação na tela (16:9)</PresentationFormat>
  <Paragraphs>140</Paragraphs>
  <Slides>22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Gotham HTF</vt:lpstr>
      <vt:lpstr>Gotham HTF Light</vt:lpstr>
      <vt:lpstr>Gotham HTF Medium</vt:lpstr>
      <vt:lpstr>sohne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lastModifiedBy>Felipe Cabrini</cp:lastModifiedBy>
  <cp:revision>663</cp:revision>
  <cp:lastPrinted>2018-07-02T20:18:36Z</cp:lastPrinted>
  <dcterms:created xsi:type="dcterms:W3CDTF">2018-06-21T14:25:56Z</dcterms:created>
  <dcterms:modified xsi:type="dcterms:W3CDTF">2023-02-21T22:49:54Z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