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3"/>
  </p:handoutMasterIdLst>
  <p:sldIdLst>
    <p:sldId id="256" r:id="rId2"/>
    <p:sldId id="257" r:id="rId3"/>
    <p:sldId id="279" r:id="rId4"/>
    <p:sldId id="280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9" r:id="rId32"/>
    <p:sldId id="308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262" r:id="rId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29" autoAdjust="0"/>
  </p:normalViewPr>
  <p:slideViewPr>
    <p:cSldViewPr>
      <p:cViewPr varScale="1">
        <p:scale>
          <a:sx n="101" d="100"/>
          <a:sy n="101" d="100"/>
        </p:scale>
        <p:origin x="369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225E63-70A8-47DB-B11C-82202C74BC1A}" type="doc">
      <dgm:prSet loTypeId="urn:microsoft.com/office/officeart/2005/8/layout/chevron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D697259-1A91-45A6-9A10-67D837304829}">
      <dgm:prSet phldrT="[Texto]"/>
      <dgm:spPr/>
      <dgm:t>
        <a:bodyPr/>
        <a:lstStyle/>
        <a:p>
          <a:r>
            <a:rPr lang="pt-BR" dirty="0"/>
            <a:t>1991</a:t>
          </a:r>
        </a:p>
      </dgm:t>
    </dgm:pt>
    <dgm:pt modelId="{E336E84A-3C32-40C5-B1C4-DD8F73AA3B2B}" type="parTrans" cxnId="{54B61958-63E9-42FD-B34E-8485733A5AC2}">
      <dgm:prSet/>
      <dgm:spPr/>
      <dgm:t>
        <a:bodyPr/>
        <a:lstStyle/>
        <a:p>
          <a:endParaRPr lang="pt-BR"/>
        </a:p>
      </dgm:t>
    </dgm:pt>
    <dgm:pt modelId="{75E913EB-25C6-4943-9C8A-62E6C7479ABE}" type="sibTrans" cxnId="{54B61958-63E9-42FD-B34E-8485733A5AC2}">
      <dgm:prSet/>
      <dgm:spPr/>
      <dgm:t>
        <a:bodyPr/>
        <a:lstStyle/>
        <a:p>
          <a:endParaRPr lang="pt-BR"/>
        </a:p>
      </dgm:t>
    </dgm:pt>
    <dgm:pt modelId="{9AAF87DB-C6DF-4535-B484-0A209AC30C55}">
      <dgm:prSet phldrT="[Texto]"/>
      <dgm:spPr/>
      <dgm:t>
        <a:bodyPr/>
        <a:lstStyle/>
        <a:p>
          <a:r>
            <a:rPr lang="pt-BR" dirty="0"/>
            <a:t>1994</a:t>
          </a:r>
        </a:p>
      </dgm:t>
    </dgm:pt>
    <dgm:pt modelId="{C874C935-C55E-49B0-8839-7D8FAE50E169}" type="parTrans" cxnId="{2ACB4951-3214-489E-8FBF-806BA4002A82}">
      <dgm:prSet/>
      <dgm:spPr/>
      <dgm:t>
        <a:bodyPr/>
        <a:lstStyle/>
        <a:p>
          <a:endParaRPr lang="pt-BR"/>
        </a:p>
      </dgm:t>
    </dgm:pt>
    <dgm:pt modelId="{53765030-8BE4-4EDE-A9FE-4B1C707E36BE}" type="sibTrans" cxnId="{2ACB4951-3214-489E-8FBF-806BA4002A82}">
      <dgm:prSet/>
      <dgm:spPr/>
      <dgm:t>
        <a:bodyPr/>
        <a:lstStyle/>
        <a:p>
          <a:endParaRPr lang="pt-BR"/>
        </a:p>
      </dgm:t>
    </dgm:pt>
    <dgm:pt modelId="{38EA61EF-D45B-4AB9-A7A6-5C284D66A5C5}">
      <dgm:prSet phldrT="[Texto]"/>
      <dgm:spPr/>
      <dgm:t>
        <a:bodyPr/>
        <a:lstStyle/>
        <a:p>
          <a:r>
            <a:rPr lang="pt-BR" dirty="0"/>
            <a:t>1996</a:t>
          </a:r>
        </a:p>
      </dgm:t>
    </dgm:pt>
    <dgm:pt modelId="{C318AB81-DF8F-4AEC-B7D8-6E917CD6D446}" type="sibTrans" cxnId="{F875F1B5-BCA4-447D-8791-2A3D9956C0CC}">
      <dgm:prSet/>
      <dgm:spPr/>
      <dgm:t>
        <a:bodyPr/>
        <a:lstStyle/>
        <a:p>
          <a:endParaRPr lang="pt-BR"/>
        </a:p>
      </dgm:t>
    </dgm:pt>
    <dgm:pt modelId="{9DF54CFA-02B9-4FD3-BCFE-564712991697}" type="parTrans" cxnId="{F875F1B5-BCA4-447D-8791-2A3D9956C0CC}">
      <dgm:prSet/>
      <dgm:spPr/>
      <dgm:t>
        <a:bodyPr/>
        <a:lstStyle/>
        <a:p>
          <a:endParaRPr lang="pt-BR"/>
        </a:p>
      </dgm:t>
    </dgm:pt>
    <dgm:pt modelId="{763F6762-DB8D-474A-B8C4-B5812653841B}">
      <dgm:prSet phldrT="[Texto]"/>
      <dgm:spPr/>
      <dgm:t>
        <a:bodyPr/>
        <a:lstStyle/>
        <a:p>
          <a:r>
            <a:rPr lang="pt-BR" dirty="0"/>
            <a:t>1997</a:t>
          </a:r>
        </a:p>
      </dgm:t>
    </dgm:pt>
    <dgm:pt modelId="{3643A661-7450-4274-B69E-2ED64CFA3CD1}" type="parTrans" cxnId="{11AD1579-05D4-4871-B842-9EE1DC57D1F9}">
      <dgm:prSet/>
      <dgm:spPr/>
      <dgm:t>
        <a:bodyPr/>
        <a:lstStyle/>
        <a:p>
          <a:endParaRPr lang="pt-BR"/>
        </a:p>
      </dgm:t>
    </dgm:pt>
    <dgm:pt modelId="{59F39C80-059B-4D00-86FE-62A9ADBC2B30}" type="sibTrans" cxnId="{11AD1579-05D4-4871-B842-9EE1DC57D1F9}">
      <dgm:prSet/>
      <dgm:spPr/>
      <dgm:t>
        <a:bodyPr/>
        <a:lstStyle/>
        <a:p>
          <a:endParaRPr lang="pt-BR"/>
        </a:p>
      </dgm:t>
    </dgm:pt>
    <dgm:pt modelId="{85EBE7EB-2A84-41E3-94AC-79E53D3CACB8}">
      <dgm:prSet phldrT="[Texto]"/>
      <dgm:spPr/>
      <dgm:t>
        <a:bodyPr/>
        <a:lstStyle/>
        <a:p>
          <a:r>
            <a:rPr lang="pt-BR" dirty="0"/>
            <a:t>1998</a:t>
          </a:r>
        </a:p>
      </dgm:t>
    </dgm:pt>
    <dgm:pt modelId="{37B8E01F-4E01-455E-89D2-3270CD308F7A}" type="parTrans" cxnId="{F39E98E3-556F-4C1A-9078-DD8EF9C44969}">
      <dgm:prSet/>
      <dgm:spPr/>
      <dgm:t>
        <a:bodyPr/>
        <a:lstStyle/>
        <a:p>
          <a:endParaRPr lang="pt-BR"/>
        </a:p>
      </dgm:t>
    </dgm:pt>
    <dgm:pt modelId="{19A7ED2D-D83F-4CAC-B828-2B37E1530807}" type="sibTrans" cxnId="{F39E98E3-556F-4C1A-9078-DD8EF9C44969}">
      <dgm:prSet/>
      <dgm:spPr/>
      <dgm:t>
        <a:bodyPr/>
        <a:lstStyle/>
        <a:p>
          <a:endParaRPr lang="pt-BR"/>
        </a:p>
      </dgm:t>
    </dgm:pt>
    <dgm:pt modelId="{DF49D2F7-F378-40F2-915E-B289ADE89364}">
      <dgm:prSet phldrT="[Texto]"/>
      <dgm:spPr/>
      <dgm:t>
        <a:bodyPr/>
        <a:lstStyle/>
        <a:p>
          <a:r>
            <a:rPr lang="pt-BR" dirty="0"/>
            <a:t>2000</a:t>
          </a:r>
        </a:p>
      </dgm:t>
    </dgm:pt>
    <dgm:pt modelId="{9D714822-EE2D-418D-8BB0-45D14DC66714}" type="parTrans" cxnId="{F9CD244A-1F6D-4BD9-83D8-3D7827EEB07F}">
      <dgm:prSet/>
      <dgm:spPr/>
      <dgm:t>
        <a:bodyPr/>
        <a:lstStyle/>
        <a:p>
          <a:endParaRPr lang="pt-BR"/>
        </a:p>
      </dgm:t>
    </dgm:pt>
    <dgm:pt modelId="{55C5041C-E7E2-4157-ACD8-6B666EA90FFB}" type="sibTrans" cxnId="{F9CD244A-1F6D-4BD9-83D8-3D7827EEB07F}">
      <dgm:prSet/>
      <dgm:spPr/>
      <dgm:t>
        <a:bodyPr/>
        <a:lstStyle/>
        <a:p>
          <a:endParaRPr lang="pt-BR"/>
        </a:p>
      </dgm:t>
    </dgm:pt>
    <dgm:pt modelId="{E01263D9-789F-4A1C-9A4C-5105C469B16B}">
      <dgm:prSet phldrT="[Texto]"/>
      <dgm:spPr/>
      <dgm:t>
        <a:bodyPr/>
        <a:lstStyle/>
        <a:p>
          <a:r>
            <a:rPr lang="pt-BR" dirty="0"/>
            <a:t>2002</a:t>
          </a:r>
        </a:p>
      </dgm:t>
    </dgm:pt>
    <dgm:pt modelId="{5560881C-020F-46D3-8C12-F424ABBF8F53}" type="parTrans" cxnId="{4FD2B021-658B-42AB-AC18-ACA4F2BD3FCD}">
      <dgm:prSet/>
      <dgm:spPr/>
      <dgm:t>
        <a:bodyPr/>
        <a:lstStyle/>
        <a:p>
          <a:endParaRPr lang="pt-BR"/>
        </a:p>
      </dgm:t>
    </dgm:pt>
    <dgm:pt modelId="{437C965D-9A6F-411C-8C15-3548D770B1F7}" type="sibTrans" cxnId="{4FD2B021-658B-42AB-AC18-ACA4F2BD3FCD}">
      <dgm:prSet/>
      <dgm:spPr/>
      <dgm:t>
        <a:bodyPr/>
        <a:lstStyle/>
        <a:p>
          <a:endParaRPr lang="pt-BR"/>
        </a:p>
      </dgm:t>
    </dgm:pt>
    <dgm:pt modelId="{775B1BF8-AC2E-4839-90C3-51BF30EE4C42}">
      <dgm:prSet/>
      <dgm:spPr/>
      <dgm:t>
        <a:bodyPr/>
        <a:lstStyle/>
        <a:p>
          <a:r>
            <a:rPr lang="pt-BR" dirty="0"/>
            <a:t>HTML</a:t>
          </a:r>
        </a:p>
      </dgm:t>
    </dgm:pt>
    <dgm:pt modelId="{9238F32A-26FA-415C-AC7C-F850D5D2E198}" type="parTrans" cxnId="{D4298F67-B24A-4B2E-A293-1B85A0247E55}">
      <dgm:prSet/>
      <dgm:spPr/>
      <dgm:t>
        <a:bodyPr/>
        <a:lstStyle/>
        <a:p>
          <a:endParaRPr lang="pt-BR"/>
        </a:p>
      </dgm:t>
    </dgm:pt>
    <dgm:pt modelId="{EB23988F-05FA-4B3F-9A72-8CE2BAD9AD61}" type="sibTrans" cxnId="{D4298F67-B24A-4B2E-A293-1B85A0247E55}">
      <dgm:prSet/>
      <dgm:spPr/>
      <dgm:t>
        <a:bodyPr/>
        <a:lstStyle/>
        <a:p>
          <a:endParaRPr lang="pt-BR"/>
        </a:p>
      </dgm:t>
    </dgm:pt>
    <dgm:pt modelId="{878ADC45-889C-45B0-AD33-9800D4D64A34}">
      <dgm:prSet/>
      <dgm:spPr/>
      <dgm:t>
        <a:bodyPr/>
        <a:lstStyle/>
        <a:p>
          <a:r>
            <a:rPr lang="pt-BR" dirty="0"/>
            <a:t>HTML 2</a:t>
          </a:r>
        </a:p>
      </dgm:t>
    </dgm:pt>
    <dgm:pt modelId="{650A4D76-3067-44D6-984F-552937CDB9B3}" type="parTrans" cxnId="{F8A12135-C074-4DE8-AAB1-78E9B2074336}">
      <dgm:prSet/>
      <dgm:spPr/>
      <dgm:t>
        <a:bodyPr/>
        <a:lstStyle/>
        <a:p>
          <a:endParaRPr lang="pt-BR"/>
        </a:p>
      </dgm:t>
    </dgm:pt>
    <dgm:pt modelId="{F8541458-F9B5-4666-B87A-1C00512E8DB4}" type="sibTrans" cxnId="{F8A12135-C074-4DE8-AAB1-78E9B2074336}">
      <dgm:prSet/>
      <dgm:spPr/>
      <dgm:t>
        <a:bodyPr/>
        <a:lstStyle/>
        <a:p>
          <a:endParaRPr lang="pt-BR"/>
        </a:p>
      </dgm:t>
    </dgm:pt>
    <dgm:pt modelId="{9F56027A-EC60-4011-941B-1614F7307DF0}">
      <dgm:prSet/>
      <dgm:spPr/>
      <dgm:t>
        <a:bodyPr/>
        <a:lstStyle/>
        <a:p>
          <a:r>
            <a:rPr lang="pt-BR" dirty="0"/>
            <a:t>CSS 1 + </a:t>
          </a:r>
          <a:r>
            <a:rPr lang="pt-BR" dirty="0" err="1"/>
            <a:t>JavaScript</a:t>
          </a:r>
          <a:endParaRPr lang="pt-BR" dirty="0"/>
        </a:p>
      </dgm:t>
    </dgm:pt>
    <dgm:pt modelId="{A2E1D620-A7B8-45F4-95E4-E238D9A2AD16}" type="parTrans" cxnId="{80ECB0CA-DD8D-43D9-A50A-97E16DC0970B}">
      <dgm:prSet/>
      <dgm:spPr/>
      <dgm:t>
        <a:bodyPr/>
        <a:lstStyle/>
        <a:p>
          <a:endParaRPr lang="pt-BR"/>
        </a:p>
      </dgm:t>
    </dgm:pt>
    <dgm:pt modelId="{4118FAF1-6F3A-41CF-AD43-92D35F725B0A}" type="sibTrans" cxnId="{80ECB0CA-DD8D-43D9-A50A-97E16DC0970B}">
      <dgm:prSet/>
      <dgm:spPr/>
      <dgm:t>
        <a:bodyPr/>
        <a:lstStyle/>
        <a:p>
          <a:endParaRPr lang="pt-BR"/>
        </a:p>
      </dgm:t>
    </dgm:pt>
    <dgm:pt modelId="{73355A7F-C582-4DEA-B1CA-86075F2B104B}">
      <dgm:prSet/>
      <dgm:spPr/>
      <dgm:t>
        <a:bodyPr/>
        <a:lstStyle/>
        <a:p>
          <a:r>
            <a:rPr lang="pt-BR" dirty="0"/>
            <a:t>HTML 4</a:t>
          </a:r>
        </a:p>
      </dgm:t>
    </dgm:pt>
    <dgm:pt modelId="{05EF1BCE-8779-497B-BB2A-4D6DAA0F675F}" type="parTrans" cxnId="{4F7B4663-A03D-4B10-B818-FF97BFCC5E6E}">
      <dgm:prSet/>
      <dgm:spPr/>
      <dgm:t>
        <a:bodyPr/>
        <a:lstStyle/>
        <a:p>
          <a:endParaRPr lang="pt-BR"/>
        </a:p>
      </dgm:t>
    </dgm:pt>
    <dgm:pt modelId="{C9A9690B-FB1E-423E-A19E-5693A8CC6CD9}" type="sibTrans" cxnId="{4F7B4663-A03D-4B10-B818-FF97BFCC5E6E}">
      <dgm:prSet/>
      <dgm:spPr/>
      <dgm:t>
        <a:bodyPr/>
        <a:lstStyle/>
        <a:p>
          <a:endParaRPr lang="pt-BR"/>
        </a:p>
      </dgm:t>
    </dgm:pt>
    <dgm:pt modelId="{2DFC6917-21C3-4DC6-AF31-A8103E6A4E38}">
      <dgm:prSet/>
      <dgm:spPr/>
      <dgm:t>
        <a:bodyPr/>
        <a:lstStyle/>
        <a:p>
          <a:r>
            <a:rPr lang="pt-BR" dirty="0"/>
            <a:t>CSS 2</a:t>
          </a:r>
        </a:p>
      </dgm:t>
    </dgm:pt>
    <dgm:pt modelId="{0693ABCB-CA92-4FEA-A114-090066AF6D71}" type="parTrans" cxnId="{9A12F5B6-7540-4A29-9289-2545555592C4}">
      <dgm:prSet/>
      <dgm:spPr/>
      <dgm:t>
        <a:bodyPr/>
        <a:lstStyle/>
        <a:p>
          <a:endParaRPr lang="pt-BR"/>
        </a:p>
      </dgm:t>
    </dgm:pt>
    <dgm:pt modelId="{2199750F-6C75-4800-BB20-9A3A147C71C1}" type="sibTrans" cxnId="{9A12F5B6-7540-4A29-9289-2545555592C4}">
      <dgm:prSet/>
      <dgm:spPr/>
      <dgm:t>
        <a:bodyPr/>
        <a:lstStyle/>
        <a:p>
          <a:endParaRPr lang="pt-BR"/>
        </a:p>
      </dgm:t>
    </dgm:pt>
    <dgm:pt modelId="{34A23A56-3FB6-4E25-AE4A-FA2275FEBF94}">
      <dgm:prSet/>
      <dgm:spPr/>
      <dgm:t>
        <a:bodyPr/>
        <a:lstStyle/>
        <a:p>
          <a:r>
            <a:rPr lang="pt-BR" dirty="0"/>
            <a:t>XHTML 1</a:t>
          </a:r>
        </a:p>
      </dgm:t>
    </dgm:pt>
    <dgm:pt modelId="{F188ECA1-77A3-4C6E-8A8E-88C1E284DE2A}" type="parTrans" cxnId="{924CE2B3-64AC-488E-B199-36179A320023}">
      <dgm:prSet/>
      <dgm:spPr/>
      <dgm:t>
        <a:bodyPr/>
        <a:lstStyle/>
        <a:p>
          <a:endParaRPr lang="pt-BR"/>
        </a:p>
      </dgm:t>
    </dgm:pt>
    <dgm:pt modelId="{87395D31-EC0F-4448-8761-FCBF813D2E18}" type="sibTrans" cxnId="{924CE2B3-64AC-488E-B199-36179A320023}">
      <dgm:prSet/>
      <dgm:spPr/>
      <dgm:t>
        <a:bodyPr/>
        <a:lstStyle/>
        <a:p>
          <a:endParaRPr lang="pt-BR"/>
        </a:p>
      </dgm:t>
    </dgm:pt>
    <dgm:pt modelId="{05A416AD-501E-4B95-9B7C-A597F13C0592}">
      <dgm:prSet/>
      <dgm:spPr/>
      <dgm:t>
        <a:bodyPr/>
        <a:lstStyle/>
        <a:p>
          <a:r>
            <a:rPr lang="pt-BR" dirty="0"/>
            <a:t>TABLELESS WEB DESIGN</a:t>
          </a:r>
        </a:p>
      </dgm:t>
    </dgm:pt>
    <dgm:pt modelId="{0C9084D9-A216-4673-850A-D34377BBD41C}" type="parTrans" cxnId="{90D2C626-8D3B-46A5-BB93-AFF3D0C6EB79}">
      <dgm:prSet/>
      <dgm:spPr/>
      <dgm:t>
        <a:bodyPr/>
        <a:lstStyle/>
        <a:p>
          <a:endParaRPr lang="pt-BR"/>
        </a:p>
      </dgm:t>
    </dgm:pt>
    <dgm:pt modelId="{C1F45F6A-5074-4C6C-90A5-355B8DCC8D45}" type="sibTrans" cxnId="{90D2C626-8D3B-46A5-BB93-AFF3D0C6EB79}">
      <dgm:prSet/>
      <dgm:spPr/>
      <dgm:t>
        <a:bodyPr/>
        <a:lstStyle/>
        <a:p>
          <a:endParaRPr lang="pt-BR"/>
        </a:p>
      </dgm:t>
    </dgm:pt>
    <dgm:pt modelId="{D0EC1690-5BF8-4CE4-A2B1-7F7E3AEFA603}">
      <dgm:prSet/>
      <dgm:spPr/>
      <dgm:t>
        <a:bodyPr/>
        <a:lstStyle/>
        <a:p>
          <a:r>
            <a:rPr lang="pt-BR" dirty="0"/>
            <a:t>2005</a:t>
          </a:r>
        </a:p>
      </dgm:t>
    </dgm:pt>
    <dgm:pt modelId="{F1CBF840-CD0B-4303-AF7D-D9B32C71D0B9}" type="parTrans" cxnId="{288A6C7F-B72D-4EE9-9C79-2DD42C44B17E}">
      <dgm:prSet/>
      <dgm:spPr/>
      <dgm:t>
        <a:bodyPr/>
        <a:lstStyle/>
        <a:p>
          <a:endParaRPr lang="pt-BR"/>
        </a:p>
      </dgm:t>
    </dgm:pt>
    <dgm:pt modelId="{C18518CE-0DCF-4FE3-9F5F-BE0FC19168A5}" type="sibTrans" cxnId="{288A6C7F-B72D-4EE9-9C79-2DD42C44B17E}">
      <dgm:prSet/>
      <dgm:spPr/>
      <dgm:t>
        <a:bodyPr/>
        <a:lstStyle/>
        <a:p>
          <a:endParaRPr lang="pt-BR"/>
        </a:p>
      </dgm:t>
    </dgm:pt>
    <dgm:pt modelId="{75A3B164-7526-4E9F-91B2-0C93D69E3FD8}">
      <dgm:prSet/>
      <dgm:spPr/>
      <dgm:t>
        <a:bodyPr/>
        <a:lstStyle/>
        <a:p>
          <a:r>
            <a:rPr lang="pt-BR" dirty="0"/>
            <a:t>AJAX</a:t>
          </a:r>
        </a:p>
      </dgm:t>
    </dgm:pt>
    <dgm:pt modelId="{52D7EF26-3262-4BFF-AAB1-08BB693DE38C}" type="parTrans" cxnId="{2CDF137C-7078-4B76-956E-519C6E44A9A5}">
      <dgm:prSet/>
      <dgm:spPr/>
      <dgm:t>
        <a:bodyPr/>
        <a:lstStyle/>
        <a:p>
          <a:endParaRPr lang="pt-BR"/>
        </a:p>
      </dgm:t>
    </dgm:pt>
    <dgm:pt modelId="{DCCC86D5-FD11-4B2C-816F-644276B6AF74}" type="sibTrans" cxnId="{2CDF137C-7078-4B76-956E-519C6E44A9A5}">
      <dgm:prSet/>
      <dgm:spPr/>
      <dgm:t>
        <a:bodyPr/>
        <a:lstStyle/>
        <a:p>
          <a:endParaRPr lang="pt-BR"/>
        </a:p>
      </dgm:t>
    </dgm:pt>
    <dgm:pt modelId="{04EE1948-6478-4735-9729-941C56C9C67D}">
      <dgm:prSet/>
      <dgm:spPr/>
      <dgm:t>
        <a:bodyPr/>
        <a:lstStyle/>
        <a:p>
          <a:r>
            <a:rPr lang="pt-BR" dirty="0"/>
            <a:t>2006</a:t>
          </a:r>
        </a:p>
      </dgm:t>
    </dgm:pt>
    <dgm:pt modelId="{AC6F0061-9B75-458B-AAC5-A33E5437AAFC}" type="parTrans" cxnId="{8B1437E9-BE36-4072-B519-A6DDACF4C784}">
      <dgm:prSet/>
      <dgm:spPr/>
      <dgm:t>
        <a:bodyPr/>
        <a:lstStyle/>
        <a:p>
          <a:endParaRPr lang="pt-BR"/>
        </a:p>
      </dgm:t>
    </dgm:pt>
    <dgm:pt modelId="{F4BBFCE2-53F8-45EF-AA76-83DA6E7C172E}" type="sibTrans" cxnId="{8B1437E9-BE36-4072-B519-A6DDACF4C784}">
      <dgm:prSet/>
      <dgm:spPr/>
      <dgm:t>
        <a:bodyPr/>
        <a:lstStyle/>
        <a:p>
          <a:endParaRPr lang="pt-BR"/>
        </a:p>
      </dgm:t>
    </dgm:pt>
    <dgm:pt modelId="{301171E7-2E65-4DB6-932F-C1BB7B1CD81F}">
      <dgm:prSet/>
      <dgm:spPr/>
      <dgm:t>
        <a:bodyPr/>
        <a:lstStyle/>
        <a:p>
          <a:r>
            <a:rPr lang="pt-BR" dirty="0" err="1"/>
            <a:t>Jquery</a:t>
          </a:r>
          <a:endParaRPr lang="pt-BR" dirty="0"/>
        </a:p>
      </dgm:t>
    </dgm:pt>
    <dgm:pt modelId="{785E74F3-50FD-4C57-BDFD-EF7F2C1E766E}" type="parTrans" cxnId="{D958F151-3E50-49E8-B469-FD7FC434475C}">
      <dgm:prSet/>
      <dgm:spPr/>
      <dgm:t>
        <a:bodyPr/>
        <a:lstStyle/>
        <a:p>
          <a:endParaRPr lang="pt-BR"/>
        </a:p>
      </dgm:t>
    </dgm:pt>
    <dgm:pt modelId="{F16A0F05-E510-4491-B057-1960FDAA56A9}" type="sibTrans" cxnId="{D958F151-3E50-49E8-B469-FD7FC434475C}">
      <dgm:prSet/>
      <dgm:spPr/>
      <dgm:t>
        <a:bodyPr/>
        <a:lstStyle/>
        <a:p>
          <a:endParaRPr lang="pt-BR"/>
        </a:p>
      </dgm:t>
    </dgm:pt>
    <dgm:pt modelId="{57373709-BCC4-46C5-93A3-D093A44419B4}">
      <dgm:prSet/>
      <dgm:spPr/>
      <dgm:t>
        <a:bodyPr/>
        <a:lstStyle/>
        <a:p>
          <a:endParaRPr lang="pt-BR" dirty="0"/>
        </a:p>
      </dgm:t>
    </dgm:pt>
    <dgm:pt modelId="{9C9D06CC-DBBE-4A3A-A16B-2AD20B2DC940}" type="parTrans" cxnId="{B4A0E1D3-796F-4533-95BF-383D5E9B34D9}">
      <dgm:prSet/>
      <dgm:spPr/>
      <dgm:t>
        <a:bodyPr/>
        <a:lstStyle/>
        <a:p>
          <a:endParaRPr lang="pt-BR"/>
        </a:p>
      </dgm:t>
    </dgm:pt>
    <dgm:pt modelId="{DAB31E9E-19E6-4D63-B281-269D431257DA}" type="sibTrans" cxnId="{B4A0E1D3-796F-4533-95BF-383D5E9B34D9}">
      <dgm:prSet/>
      <dgm:spPr/>
      <dgm:t>
        <a:bodyPr/>
        <a:lstStyle/>
        <a:p>
          <a:endParaRPr lang="pt-BR"/>
        </a:p>
      </dgm:t>
    </dgm:pt>
    <dgm:pt modelId="{93CCFD3F-0CC6-49F9-9E8B-5AFB636AA9C9}" type="pres">
      <dgm:prSet presAssocID="{D8225E63-70A8-47DB-B11C-82202C74BC1A}" presName="linearFlow" presStyleCnt="0">
        <dgm:presLayoutVars>
          <dgm:dir/>
          <dgm:animLvl val="lvl"/>
          <dgm:resizeHandles val="exact"/>
        </dgm:presLayoutVars>
      </dgm:prSet>
      <dgm:spPr/>
    </dgm:pt>
    <dgm:pt modelId="{6D2CBDDF-65E3-491E-A19F-0D5301698F5C}" type="pres">
      <dgm:prSet presAssocID="{CD697259-1A91-45A6-9A10-67D837304829}" presName="composite" presStyleCnt="0"/>
      <dgm:spPr/>
    </dgm:pt>
    <dgm:pt modelId="{8D0747EB-4F71-4485-BDDC-3A9DF2BFA270}" type="pres">
      <dgm:prSet presAssocID="{CD697259-1A91-45A6-9A10-67D837304829}" presName="parentText" presStyleLbl="alignNode1" presStyleIdx="0" presStyleCnt="9">
        <dgm:presLayoutVars>
          <dgm:chMax val="1"/>
          <dgm:bulletEnabled val="1"/>
        </dgm:presLayoutVars>
      </dgm:prSet>
      <dgm:spPr/>
    </dgm:pt>
    <dgm:pt modelId="{1DF465CC-DB8D-46A0-AF3B-7B7C253643F8}" type="pres">
      <dgm:prSet presAssocID="{CD697259-1A91-45A6-9A10-67D837304829}" presName="descendantText" presStyleLbl="alignAcc1" presStyleIdx="0" presStyleCnt="9">
        <dgm:presLayoutVars>
          <dgm:bulletEnabled val="1"/>
        </dgm:presLayoutVars>
      </dgm:prSet>
      <dgm:spPr/>
    </dgm:pt>
    <dgm:pt modelId="{A7DDE92D-9557-4A15-AB94-8B82F6F2A6C7}" type="pres">
      <dgm:prSet presAssocID="{75E913EB-25C6-4943-9C8A-62E6C7479ABE}" presName="sp" presStyleCnt="0"/>
      <dgm:spPr/>
    </dgm:pt>
    <dgm:pt modelId="{8959A08E-6FF5-434D-9CF7-8EB0797B0FEE}" type="pres">
      <dgm:prSet presAssocID="{9AAF87DB-C6DF-4535-B484-0A209AC30C55}" presName="composite" presStyleCnt="0"/>
      <dgm:spPr/>
    </dgm:pt>
    <dgm:pt modelId="{FF91092F-BD38-4141-893A-3F61A8D60FF1}" type="pres">
      <dgm:prSet presAssocID="{9AAF87DB-C6DF-4535-B484-0A209AC30C55}" presName="parentText" presStyleLbl="alignNode1" presStyleIdx="1" presStyleCnt="9">
        <dgm:presLayoutVars>
          <dgm:chMax val="1"/>
          <dgm:bulletEnabled val="1"/>
        </dgm:presLayoutVars>
      </dgm:prSet>
      <dgm:spPr/>
    </dgm:pt>
    <dgm:pt modelId="{D5D8024F-45D2-47F1-A9DA-CAA79698BF5E}" type="pres">
      <dgm:prSet presAssocID="{9AAF87DB-C6DF-4535-B484-0A209AC30C55}" presName="descendantText" presStyleLbl="alignAcc1" presStyleIdx="1" presStyleCnt="9">
        <dgm:presLayoutVars>
          <dgm:bulletEnabled val="1"/>
        </dgm:presLayoutVars>
      </dgm:prSet>
      <dgm:spPr/>
    </dgm:pt>
    <dgm:pt modelId="{F7C7F5B1-F133-40CE-83F9-B358D0C94BA9}" type="pres">
      <dgm:prSet presAssocID="{53765030-8BE4-4EDE-A9FE-4B1C707E36BE}" presName="sp" presStyleCnt="0"/>
      <dgm:spPr/>
    </dgm:pt>
    <dgm:pt modelId="{64E1FA8E-4DEE-49D8-B9D6-A4C3240068B7}" type="pres">
      <dgm:prSet presAssocID="{38EA61EF-D45B-4AB9-A7A6-5C284D66A5C5}" presName="composite" presStyleCnt="0"/>
      <dgm:spPr/>
    </dgm:pt>
    <dgm:pt modelId="{9BBD6B69-A9B6-4823-A525-DB3957191A70}" type="pres">
      <dgm:prSet presAssocID="{38EA61EF-D45B-4AB9-A7A6-5C284D66A5C5}" presName="parentText" presStyleLbl="alignNode1" presStyleIdx="2" presStyleCnt="9">
        <dgm:presLayoutVars>
          <dgm:chMax val="1"/>
          <dgm:bulletEnabled val="1"/>
        </dgm:presLayoutVars>
      </dgm:prSet>
      <dgm:spPr/>
    </dgm:pt>
    <dgm:pt modelId="{A08A87A9-A437-4F94-9BA8-43DDF260C7FA}" type="pres">
      <dgm:prSet presAssocID="{38EA61EF-D45B-4AB9-A7A6-5C284D66A5C5}" presName="descendantText" presStyleLbl="alignAcc1" presStyleIdx="2" presStyleCnt="9">
        <dgm:presLayoutVars>
          <dgm:bulletEnabled val="1"/>
        </dgm:presLayoutVars>
      </dgm:prSet>
      <dgm:spPr/>
    </dgm:pt>
    <dgm:pt modelId="{4064F97D-6C54-4807-89DC-64107FA463DB}" type="pres">
      <dgm:prSet presAssocID="{C318AB81-DF8F-4AEC-B7D8-6E917CD6D446}" presName="sp" presStyleCnt="0"/>
      <dgm:spPr/>
    </dgm:pt>
    <dgm:pt modelId="{8026E149-9554-45F7-8C03-48D4B1F39531}" type="pres">
      <dgm:prSet presAssocID="{763F6762-DB8D-474A-B8C4-B5812653841B}" presName="composite" presStyleCnt="0"/>
      <dgm:spPr/>
    </dgm:pt>
    <dgm:pt modelId="{39259827-1E2E-4C30-8685-A1040819C2E2}" type="pres">
      <dgm:prSet presAssocID="{763F6762-DB8D-474A-B8C4-B5812653841B}" presName="parentText" presStyleLbl="alignNode1" presStyleIdx="3" presStyleCnt="9">
        <dgm:presLayoutVars>
          <dgm:chMax val="1"/>
          <dgm:bulletEnabled val="1"/>
        </dgm:presLayoutVars>
      </dgm:prSet>
      <dgm:spPr/>
    </dgm:pt>
    <dgm:pt modelId="{8D15C9F3-79F2-40E3-BE01-91ED73E18068}" type="pres">
      <dgm:prSet presAssocID="{763F6762-DB8D-474A-B8C4-B5812653841B}" presName="descendantText" presStyleLbl="alignAcc1" presStyleIdx="3" presStyleCnt="9">
        <dgm:presLayoutVars>
          <dgm:bulletEnabled val="1"/>
        </dgm:presLayoutVars>
      </dgm:prSet>
      <dgm:spPr/>
    </dgm:pt>
    <dgm:pt modelId="{3C4359DE-CFBF-4374-ACE1-2DEA80325AFA}" type="pres">
      <dgm:prSet presAssocID="{59F39C80-059B-4D00-86FE-62A9ADBC2B30}" presName="sp" presStyleCnt="0"/>
      <dgm:spPr/>
    </dgm:pt>
    <dgm:pt modelId="{17235F5A-C788-41C1-8B0B-9AA030FA6403}" type="pres">
      <dgm:prSet presAssocID="{85EBE7EB-2A84-41E3-94AC-79E53D3CACB8}" presName="composite" presStyleCnt="0"/>
      <dgm:spPr/>
    </dgm:pt>
    <dgm:pt modelId="{6D217759-4F02-4E9A-921C-02049A7D30C0}" type="pres">
      <dgm:prSet presAssocID="{85EBE7EB-2A84-41E3-94AC-79E53D3CACB8}" presName="parentText" presStyleLbl="alignNode1" presStyleIdx="4" presStyleCnt="9">
        <dgm:presLayoutVars>
          <dgm:chMax val="1"/>
          <dgm:bulletEnabled val="1"/>
        </dgm:presLayoutVars>
      </dgm:prSet>
      <dgm:spPr/>
    </dgm:pt>
    <dgm:pt modelId="{6FB401E6-4B52-4594-B3CB-0C3B78F8FA4B}" type="pres">
      <dgm:prSet presAssocID="{85EBE7EB-2A84-41E3-94AC-79E53D3CACB8}" presName="descendantText" presStyleLbl="alignAcc1" presStyleIdx="4" presStyleCnt="9">
        <dgm:presLayoutVars>
          <dgm:bulletEnabled val="1"/>
        </dgm:presLayoutVars>
      </dgm:prSet>
      <dgm:spPr/>
    </dgm:pt>
    <dgm:pt modelId="{21327A54-D58D-4E5C-879C-5C7FC6C58FB0}" type="pres">
      <dgm:prSet presAssocID="{19A7ED2D-D83F-4CAC-B828-2B37E1530807}" presName="sp" presStyleCnt="0"/>
      <dgm:spPr/>
    </dgm:pt>
    <dgm:pt modelId="{D4C6C148-60F2-4DDC-ACE2-7B1E35F4858E}" type="pres">
      <dgm:prSet presAssocID="{DF49D2F7-F378-40F2-915E-B289ADE89364}" presName="composite" presStyleCnt="0"/>
      <dgm:spPr/>
    </dgm:pt>
    <dgm:pt modelId="{B0560E3E-69E9-42BA-B616-8A79266E7246}" type="pres">
      <dgm:prSet presAssocID="{DF49D2F7-F378-40F2-915E-B289ADE89364}" presName="parentText" presStyleLbl="alignNode1" presStyleIdx="5" presStyleCnt="9">
        <dgm:presLayoutVars>
          <dgm:chMax val="1"/>
          <dgm:bulletEnabled val="1"/>
        </dgm:presLayoutVars>
      </dgm:prSet>
      <dgm:spPr/>
    </dgm:pt>
    <dgm:pt modelId="{1CE43859-7A19-4376-A4D2-7C9862183B83}" type="pres">
      <dgm:prSet presAssocID="{DF49D2F7-F378-40F2-915E-B289ADE89364}" presName="descendantText" presStyleLbl="alignAcc1" presStyleIdx="5" presStyleCnt="9">
        <dgm:presLayoutVars>
          <dgm:bulletEnabled val="1"/>
        </dgm:presLayoutVars>
      </dgm:prSet>
      <dgm:spPr/>
    </dgm:pt>
    <dgm:pt modelId="{B4A79D92-EAA5-404E-80C3-5D3FE73E2049}" type="pres">
      <dgm:prSet presAssocID="{55C5041C-E7E2-4157-ACD8-6B666EA90FFB}" presName="sp" presStyleCnt="0"/>
      <dgm:spPr/>
    </dgm:pt>
    <dgm:pt modelId="{0C328BDA-E4EB-413B-9C0C-FE41CFB12B26}" type="pres">
      <dgm:prSet presAssocID="{E01263D9-789F-4A1C-9A4C-5105C469B16B}" presName="composite" presStyleCnt="0"/>
      <dgm:spPr/>
    </dgm:pt>
    <dgm:pt modelId="{98192F5A-B84F-4C18-98A6-CFC98A879768}" type="pres">
      <dgm:prSet presAssocID="{E01263D9-789F-4A1C-9A4C-5105C469B16B}" presName="parentText" presStyleLbl="alignNode1" presStyleIdx="6" presStyleCnt="9">
        <dgm:presLayoutVars>
          <dgm:chMax val="1"/>
          <dgm:bulletEnabled val="1"/>
        </dgm:presLayoutVars>
      </dgm:prSet>
      <dgm:spPr/>
    </dgm:pt>
    <dgm:pt modelId="{E48E8D57-6EE0-4EB8-AE62-1B6858B5A698}" type="pres">
      <dgm:prSet presAssocID="{E01263D9-789F-4A1C-9A4C-5105C469B16B}" presName="descendantText" presStyleLbl="alignAcc1" presStyleIdx="6" presStyleCnt="9">
        <dgm:presLayoutVars>
          <dgm:bulletEnabled val="1"/>
        </dgm:presLayoutVars>
      </dgm:prSet>
      <dgm:spPr/>
    </dgm:pt>
    <dgm:pt modelId="{CF891272-A652-411C-BD4B-6308D00BF82D}" type="pres">
      <dgm:prSet presAssocID="{437C965D-9A6F-411C-8C15-3548D770B1F7}" presName="sp" presStyleCnt="0"/>
      <dgm:spPr/>
    </dgm:pt>
    <dgm:pt modelId="{7916D8CE-04FB-463C-A46E-F0AEFC39E480}" type="pres">
      <dgm:prSet presAssocID="{D0EC1690-5BF8-4CE4-A2B1-7F7E3AEFA603}" presName="composite" presStyleCnt="0"/>
      <dgm:spPr/>
    </dgm:pt>
    <dgm:pt modelId="{E0C61970-C921-45EF-958C-2CBFE1D54C74}" type="pres">
      <dgm:prSet presAssocID="{D0EC1690-5BF8-4CE4-A2B1-7F7E3AEFA603}" presName="parentText" presStyleLbl="alignNode1" presStyleIdx="7" presStyleCnt="9">
        <dgm:presLayoutVars>
          <dgm:chMax val="1"/>
          <dgm:bulletEnabled val="1"/>
        </dgm:presLayoutVars>
      </dgm:prSet>
      <dgm:spPr/>
    </dgm:pt>
    <dgm:pt modelId="{99C6DB1C-3072-4050-82C8-5944BD8C08F7}" type="pres">
      <dgm:prSet presAssocID="{D0EC1690-5BF8-4CE4-A2B1-7F7E3AEFA603}" presName="descendantText" presStyleLbl="alignAcc1" presStyleIdx="7" presStyleCnt="9">
        <dgm:presLayoutVars>
          <dgm:bulletEnabled val="1"/>
        </dgm:presLayoutVars>
      </dgm:prSet>
      <dgm:spPr/>
    </dgm:pt>
    <dgm:pt modelId="{93A56D13-7AAE-4DE9-B251-18EA36F94047}" type="pres">
      <dgm:prSet presAssocID="{C18518CE-0DCF-4FE3-9F5F-BE0FC19168A5}" presName="sp" presStyleCnt="0"/>
      <dgm:spPr/>
    </dgm:pt>
    <dgm:pt modelId="{8073A8B3-0E3D-4DEB-BE4C-CD97C21FC0DA}" type="pres">
      <dgm:prSet presAssocID="{04EE1948-6478-4735-9729-941C56C9C67D}" presName="composite" presStyleCnt="0"/>
      <dgm:spPr/>
    </dgm:pt>
    <dgm:pt modelId="{5AAE9FB7-61E0-45A8-A85F-6AA54228BA08}" type="pres">
      <dgm:prSet presAssocID="{04EE1948-6478-4735-9729-941C56C9C67D}" presName="parentText" presStyleLbl="alignNode1" presStyleIdx="8" presStyleCnt="9">
        <dgm:presLayoutVars>
          <dgm:chMax val="1"/>
          <dgm:bulletEnabled val="1"/>
        </dgm:presLayoutVars>
      </dgm:prSet>
      <dgm:spPr/>
    </dgm:pt>
    <dgm:pt modelId="{D8BF2523-5926-4C45-8B76-09BFCBB8BDC8}" type="pres">
      <dgm:prSet presAssocID="{04EE1948-6478-4735-9729-941C56C9C67D}" presName="descendantText" presStyleLbl="alignAcc1" presStyleIdx="8" presStyleCnt="9">
        <dgm:presLayoutVars>
          <dgm:bulletEnabled val="1"/>
        </dgm:presLayoutVars>
      </dgm:prSet>
      <dgm:spPr/>
    </dgm:pt>
  </dgm:ptLst>
  <dgm:cxnLst>
    <dgm:cxn modelId="{89E22F06-41DE-4398-A72B-27D56F1DB2E4}" type="presOf" srcId="{57373709-BCC4-46C5-93A3-D093A44419B4}" destId="{D8BF2523-5926-4C45-8B76-09BFCBB8BDC8}" srcOrd="0" destOrd="1" presId="urn:microsoft.com/office/officeart/2005/8/layout/chevron2"/>
    <dgm:cxn modelId="{405BE90F-A5A1-4B0D-A8DD-B8BFC74F4D7D}" type="presOf" srcId="{73355A7F-C582-4DEA-B1CA-86075F2B104B}" destId="{8D15C9F3-79F2-40E3-BE01-91ED73E18068}" srcOrd="0" destOrd="0" presId="urn:microsoft.com/office/officeart/2005/8/layout/chevron2"/>
    <dgm:cxn modelId="{9B364112-D314-41C4-90BF-6D17867D6D78}" type="presOf" srcId="{04EE1948-6478-4735-9729-941C56C9C67D}" destId="{5AAE9FB7-61E0-45A8-A85F-6AA54228BA08}" srcOrd="0" destOrd="0" presId="urn:microsoft.com/office/officeart/2005/8/layout/chevron2"/>
    <dgm:cxn modelId="{DE3F2814-FB48-4FC2-B574-86B32EB4BC1A}" type="presOf" srcId="{CD697259-1A91-45A6-9A10-67D837304829}" destId="{8D0747EB-4F71-4485-BDDC-3A9DF2BFA270}" srcOrd="0" destOrd="0" presId="urn:microsoft.com/office/officeart/2005/8/layout/chevron2"/>
    <dgm:cxn modelId="{AF811E16-7C11-41F5-9393-860A01100FB6}" type="presOf" srcId="{301171E7-2E65-4DB6-932F-C1BB7B1CD81F}" destId="{D8BF2523-5926-4C45-8B76-09BFCBB8BDC8}" srcOrd="0" destOrd="0" presId="urn:microsoft.com/office/officeart/2005/8/layout/chevron2"/>
    <dgm:cxn modelId="{4FD2B021-658B-42AB-AC18-ACA4F2BD3FCD}" srcId="{D8225E63-70A8-47DB-B11C-82202C74BC1A}" destId="{E01263D9-789F-4A1C-9A4C-5105C469B16B}" srcOrd="6" destOrd="0" parTransId="{5560881C-020F-46D3-8C12-F424ABBF8F53}" sibTransId="{437C965D-9A6F-411C-8C15-3548D770B1F7}"/>
    <dgm:cxn modelId="{90D2C626-8D3B-46A5-BB93-AFF3D0C6EB79}" srcId="{E01263D9-789F-4A1C-9A4C-5105C469B16B}" destId="{05A416AD-501E-4B95-9B7C-A597F13C0592}" srcOrd="0" destOrd="0" parTransId="{0C9084D9-A216-4673-850A-D34377BBD41C}" sibTransId="{C1F45F6A-5074-4C6C-90A5-355B8DCC8D45}"/>
    <dgm:cxn modelId="{43D7D128-0B3F-4F52-87BF-B50A96456E23}" type="presOf" srcId="{2DFC6917-21C3-4DC6-AF31-A8103E6A4E38}" destId="{6FB401E6-4B52-4594-B3CB-0C3B78F8FA4B}" srcOrd="0" destOrd="0" presId="urn:microsoft.com/office/officeart/2005/8/layout/chevron2"/>
    <dgm:cxn modelId="{416ED22D-D46E-4B48-B1BF-E767B23BBD12}" type="presOf" srcId="{DF49D2F7-F378-40F2-915E-B289ADE89364}" destId="{B0560E3E-69E9-42BA-B616-8A79266E7246}" srcOrd="0" destOrd="0" presId="urn:microsoft.com/office/officeart/2005/8/layout/chevron2"/>
    <dgm:cxn modelId="{F8A01434-9FBE-4773-8D85-B2EAAFFAC067}" type="presOf" srcId="{D0EC1690-5BF8-4CE4-A2B1-7F7E3AEFA603}" destId="{E0C61970-C921-45EF-958C-2CBFE1D54C74}" srcOrd="0" destOrd="0" presId="urn:microsoft.com/office/officeart/2005/8/layout/chevron2"/>
    <dgm:cxn modelId="{F8A12135-C074-4DE8-AAB1-78E9B2074336}" srcId="{9AAF87DB-C6DF-4535-B484-0A209AC30C55}" destId="{878ADC45-889C-45B0-AD33-9800D4D64A34}" srcOrd="0" destOrd="0" parTransId="{650A4D76-3067-44D6-984F-552937CDB9B3}" sibTransId="{F8541458-F9B5-4666-B87A-1C00512E8DB4}"/>
    <dgm:cxn modelId="{567DA535-0495-4485-A888-86B41ED65E54}" type="presOf" srcId="{05A416AD-501E-4B95-9B7C-A597F13C0592}" destId="{E48E8D57-6EE0-4EB8-AE62-1B6858B5A698}" srcOrd="0" destOrd="0" presId="urn:microsoft.com/office/officeart/2005/8/layout/chevron2"/>
    <dgm:cxn modelId="{4F7B4663-A03D-4B10-B818-FF97BFCC5E6E}" srcId="{763F6762-DB8D-474A-B8C4-B5812653841B}" destId="{73355A7F-C582-4DEA-B1CA-86075F2B104B}" srcOrd="0" destOrd="0" parTransId="{05EF1BCE-8779-497B-BB2A-4D6DAA0F675F}" sibTransId="{C9A9690B-FB1E-423E-A19E-5693A8CC6CD9}"/>
    <dgm:cxn modelId="{73A6E544-666C-4C43-A9DC-55D3A99D32FD}" type="presOf" srcId="{75A3B164-7526-4E9F-91B2-0C93D69E3FD8}" destId="{99C6DB1C-3072-4050-82C8-5944BD8C08F7}" srcOrd="0" destOrd="0" presId="urn:microsoft.com/office/officeart/2005/8/layout/chevron2"/>
    <dgm:cxn modelId="{435CFF66-4763-4C68-A877-A8DE0F0E34A5}" type="presOf" srcId="{9AAF87DB-C6DF-4535-B484-0A209AC30C55}" destId="{FF91092F-BD38-4141-893A-3F61A8D60FF1}" srcOrd="0" destOrd="0" presId="urn:microsoft.com/office/officeart/2005/8/layout/chevron2"/>
    <dgm:cxn modelId="{D4298F67-B24A-4B2E-A293-1B85A0247E55}" srcId="{CD697259-1A91-45A6-9A10-67D837304829}" destId="{775B1BF8-AC2E-4839-90C3-51BF30EE4C42}" srcOrd="0" destOrd="0" parTransId="{9238F32A-26FA-415C-AC7C-F850D5D2E198}" sibTransId="{EB23988F-05FA-4B3F-9A72-8CE2BAD9AD61}"/>
    <dgm:cxn modelId="{F9CD244A-1F6D-4BD9-83D8-3D7827EEB07F}" srcId="{D8225E63-70A8-47DB-B11C-82202C74BC1A}" destId="{DF49D2F7-F378-40F2-915E-B289ADE89364}" srcOrd="5" destOrd="0" parTransId="{9D714822-EE2D-418D-8BB0-45D14DC66714}" sibTransId="{55C5041C-E7E2-4157-ACD8-6B666EA90FFB}"/>
    <dgm:cxn modelId="{9BC6864F-5D7D-4E19-91C9-951E476B4C62}" type="presOf" srcId="{85EBE7EB-2A84-41E3-94AC-79E53D3CACB8}" destId="{6D217759-4F02-4E9A-921C-02049A7D30C0}" srcOrd="0" destOrd="0" presId="urn:microsoft.com/office/officeart/2005/8/layout/chevron2"/>
    <dgm:cxn modelId="{AC31E170-BB30-4C2C-8D8E-A9E2808DF4EB}" type="presOf" srcId="{D8225E63-70A8-47DB-B11C-82202C74BC1A}" destId="{93CCFD3F-0CC6-49F9-9E8B-5AFB636AA9C9}" srcOrd="0" destOrd="0" presId="urn:microsoft.com/office/officeart/2005/8/layout/chevron2"/>
    <dgm:cxn modelId="{2ACB4951-3214-489E-8FBF-806BA4002A82}" srcId="{D8225E63-70A8-47DB-B11C-82202C74BC1A}" destId="{9AAF87DB-C6DF-4535-B484-0A209AC30C55}" srcOrd="1" destOrd="0" parTransId="{C874C935-C55E-49B0-8839-7D8FAE50E169}" sibTransId="{53765030-8BE4-4EDE-A9FE-4B1C707E36BE}"/>
    <dgm:cxn modelId="{D958F151-3E50-49E8-B469-FD7FC434475C}" srcId="{04EE1948-6478-4735-9729-941C56C9C67D}" destId="{301171E7-2E65-4DB6-932F-C1BB7B1CD81F}" srcOrd="0" destOrd="0" parTransId="{785E74F3-50FD-4C57-BDFD-EF7F2C1E766E}" sibTransId="{F16A0F05-E510-4491-B057-1960FDAA56A9}"/>
    <dgm:cxn modelId="{54B61958-63E9-42FD-B34E-8485733A5AC2}" srcId="{D8225E63-70A8-47DB-B11C-82202C74BC1A}" destId="{CD697259-1A91-45A6-9A10-67D837304829}" srcOrd="0" destOrd="0" parTransId="{E336E84A-3C32-40C5-B1C4-DD8F73AA3B2B}" sibTransId="{75E913EB-25C6-4943-9C8A-62E6C7479ABE}"/>
    <dgm:cxn modelId="{11AD1579-05D4-4871-B842-9EE1DC57D1F9}" srcId="{D8225E63-70A8-47DB-B11C-82202C74BC1A}" destId="{763F6762-DB8D-474A-B8C4-B5812653841B}" srcOrd="3" destOrd="0" parTransId="{3643A661-7450-4274-B69E-2ED64CFA3CD1}" sibTransId="{59F39C80-059B-4D00-86FE-62A9ADBC2B30}"/>
    <dgm:cxn modelId="{2CDF137C-7078-4B76-956E-519C6E44A9A5}" srcId="{D0EC1690-5BF8-4CE4-A2B1-7F7E3AEFA603}" destId="{75A3B164-7526-4E9F-91B2-0C93D69E3FD8}" srcOrd="0" destOrd="0" parTransId="{52D7EF26-3262-4BFF-AAB1-08BB693DE38C}" sibTransId="{DCCC86D5-FD11-4B2C-816F-644276B6AF74}"/>
    <dgm:cxn modelId="{288A6C7F-B72D-4EE9-9C79-2DD42C44B17E}" srcId="{D8225E63-70A8-47DB-B11C-82202C74BC1A}" destId="{D0EC1690-5BF8-4CE4-A2B1-7F7E3AEFA603}" srcOrd="7" destOrd="0" parTransId="{F1CBF840-CD0B-4303-AF7D-D9B32C71D0B9}" sibTransId="{C18518CE-0DCF-4FE3-9F5F-BE0FC19168A5}"/>
    <dgm:cxn modelId="{D062A77F-2FBB-4103-BCE0-4DB29D724BB3}" type="presOf" srcId="{9F56027A-EC60-4011-941B-1614F7307DF0}" destId="{A08A87A9-A437-4F94-9BA8-43DDF260C7FA}" srcOrd="0" destOrd="0" presId="urn:microsoft.com/office/officeart/2005/8/layout/chevron2"/>
    <dgm:cxn modelId="{924CE2B3-64AC-488E-B199-36179A320023}" srcId="{DF49D2F7-F378-40F2-915E-B289ADE89364}" destId="{34A23A56-3FB6-4E25-AE4A-FA2275FEBF94}" srcOrd="0" destOrd="0" parTransId="{F188ECA1-77A3-4C6E-8A8E-88C1E284DE2A}" sibTransId="{87395D31-EC0F-4448-8761-FCBF813D2E18}"/>
    <dgm:cxn modelId="{D40F74B5-7D01-4A0B-A31E-A96ADFFFC74D}" type="presOf" srcId="{34A23A56-3FB6-4E25-AE4A-FA2275FEBF94}" destId="{1CE43859-7A19-4376-A4D2-7C9862183B83}" srcOrd="0" destOrd="0" presId="urn:microsoft.com/office/officeart/2005/8/layout/chevron2"/>
    <dgm:cxn modelId="{F875F1B5-BCA4-447D-8791-2A3D9956C0CC}" srcId="{D8225E63-70A8-47DB-B11C-82202C74BC1A}" destId="{38EA61EF-D45B-4AB9-A7A6-5C284D66A5C5}" srcOrd="2" destOrd="0" parTransId="{9DF54CFA-02B9-4FD3-BCFE-564712991697}" sibTransId="{C318AB81-DF8F-4AEC-B7D8-6E917CD6D446}"/>
    <dgm:cxn modelId="{9A12F5B6-7540-4A29-9289-2545555592C4}" srcId="{85EBE7EB-2A84-41E3-94AC-79E53D3CACB8}" destId="{2DFC6917-21C3-4DC6-AF31-A8103E6A4E38}" srcOrd="0" destOrd="0" parTransId="{0693ABCB-CA92-4FEA-A114-090066AF6D71}" sibTransId="{2199750F-6C75-4800-BB20-9A3A147C71C1}"/>
    <dgm:cxn modelId="{95899FBB-4CDC-430D-B209-BE376FCBDEA3}" type="presOf" srcId="{E01263D9-789F-4A1C-9A4C-5105C469B16B}" destId="{98192F5A-B84F-4C18-98A6-CFC98A879768}" srcOrd="0" destOrd="0" presId="urn:microsoft.com/office/officeart/2005/8/layout/chevron2"/>
    <dgm:cxn modelId="{80ECB0CA-DD8D-43D9-A50A-97E16DC0970B}" srcId="{38EA61EF-D45B-4AB9-A7A6-5C284D66A5C5}" destId="{9F56027A-EC60-4011-941B-1614F7307DF0}" srcOrd="0" destOrd="0" parTransId="{A2E1D620-A7B8-45F4-95E4-E238D9A2AD16}" sibTransId="{4118FAF1-6F3A-41CF-AD43-92D35F725B0A}"/>
    <dgm:cxn modelId="{B4A0E1D3-796F-4533-95BF-383D5E9B34D9}" srcId="{04EE1948-6478-4735-9729-941C56C9C67D}" destId="{57373709-BCC4-46C5-93A3-D093A44419B4}" srcOrd="1" destOrd="0" parTransId="{9C9D06CC-DBBE-4A3A-A16B-2AD20B2DC940}" sibTransId="{DAB31E9E-19E6-4D63-B281-269D431257DA}"/>
    <dgm:cxn modelId="{AB6640D4-AB76-4491-90DD-6B85C3AF2067}" type="presOf" srcId="{878ADC45-889C-45B0-AD33-9800D4D64A34}" destId="{D5D8024F-45D2-47F1-A9DA-CAA79698BF5E}" srcOrd="0" destOrd="0" presId="urn:microsoft.com/office/officeart/2005/8/layout/chevron2"/>
    <dgm:cxn modelId="{96AEC1D9-DEF9-4C24-9902-0C3055B1E811}" type="presOf" srcId="{763F6762-DB8D-474A-B8C4-B5812653841B}" destId="{39259827-1E2E-4C30-8685-A1040819C2E2}" srcOrd="0" destOrd="0" presId="urn:microsoft.com/office/officeart/2005/8/layout/chevron2"/>
    <dgm:cxn modelId="{F39E98E3-556F-4C1A-9078-DD8EF9C44969}" srcId="{D8225E63-70A8-47DB-B11C-82202C74BC1A}" destId="{85EBE7EB-2A84-41E3-94AC-79E53D3CACB8}" srcOrd="4" destOrd="0" parTransId="{37B8E01F-4E01-455E-89D2-3270CD308F7A}" sibTransId="{19A7ED2D-D83F-4CAC-B828-2B37E1530807}"/>
    <dgm:cxn modelId="{8B1437E9-BE36-4072-B519-A6DDACF4C784}" srcId="{D8225E63-70A8-47DB-B11C-82202C74BC1A}" destId="{04EE1948-6478-4735-9729-941C56C9C67D}" srcOrd="8" destOrd="0" parTransId="{AC6F0061-9B75-458B-AAC5-A33E5437AAFC}" sibTransId="{F4BBFCE2-53F8-45EF-AA76-83DA6E7C172E}"/>
    <dgm:cxn modelId="{CFB41FF5-7ECA-4D2C-B4E9-3959FD01245C}" type="presOf" srcId="{775B1BF8-AC2E-4839-90C3-51BF30EE4C42}" destId="{1DF465CC-DB8D-46A0-AF3B-7B7C253643F8}" srcOrd="0" destOrd="0" presId="urn:microsoft.com/office/officeart/2005/8/layout/chevron2"/>
    <dgm:cxn modelId="{920E16F7-6706-478D-8A9E-57B84245C84C}" type="presOf" srcId="{38EA61EF-D45B-4AB9-A7A6-5C284D66A5C5}" destId="{9BBD6B69-A9B6-4823-A525-DB3957191A70}" srcOrd="0" destOrd="0" presId="urn:microsoft.com/office/officeart/2005/8/layout/chevron2"/>
    <dgm:cxn modelId="{6C30A3D2-03E0-4626-AC9F-A495CE7B4017}" type="presParOf" srcId="{93CCFD3F-0CC6-49F9-9E8B-5AFB636AA9C9}" destId="{6D2CBDDF-65E3-491E-A19F-0D5301698F5C}" srcOrd="0" destOrd="0" presId="urn:microsoft.com/office/officeart/2005/8/layout/chevron2"/>
    <dgm:cxn modelId="{7633CD23-2EC7-4C92-939A-DD95D5E25C65}" type="presParOf" srcId="{6D2CBDDF-65E3-491E-A19F-0D5301698F5C}" destId="{8D0747EB-4F71-4485-BDDC-3A9DF2BFA270}" srcOrd="0" destOrd="0" presId="urn:microsoft.com/office/officeart/2005/8/layout/chevron2"/>
    <dgm:cxn modelId="{8CE84E32-7CCF-4690-8B06-CA80F17D07DE}" type="presParOf" srcId="{6D2CBDDF-65E3-491E-A19F-0D5301698F5C}" destId="{1DF465CC-DB8D-46A0-AF3B-7B7C253643F8}" srcOrd="1" destOrd="0" presId="urn:microsoft.com/office/officeart/2005/8/layout/chevron2"/>
    <dgm:cxn modelId="{8B112889-7BBF-4AEE-9CC7-19F8EA09686D}" type="presParOf" srcId="{93CCFD3F-0CC6-49F9-9E8B-5AFB636AA9C9}" destId="{A7DDE92D-9557-4A15-AB94-8B82F6F2A6C7}" srcOrd="1" destOrd="0" presId="urn:microsoft.com/office/officeart/2005/8/layout/chevron2"/>
    <dgm:cxn modelId="{2719EFC2-40B9-4DFA-8E46-8657AC84FE53}" type="presParOf" srcId="{93CCFD3F-0CC6-49F9-9E8B-5AFB636AA9C9}" destId="{8959A08E-6FF5-434D-9CF7-8EB0797B0FEE}" srcOrd="2" destOrd="0" presId="urn:microsoft.com/office/officeart/2005/8/layout/chevron2"/>
    <dgm:cxn modelId="{660CA02B-D4BC-4609-BA01-3444277CF3D4}" type="presParOf" srcId="{8959A08E-6FF5-434D-9CF7-8EB0797B0FEE}" destId="{FF91092F-BD38-4141-893A-3F61A8D60FF1}" srcOrd="0" destOrd="0" presId="urn:microsoft.com/office/officeart/2005/8/layout/chevron2"/>
    <dgm:cxn modelId="{B4BBDCB4-800F-4FF3-BDE6-51053792C014}" type="presParOf" srcId="{8959A08E-6FF5-434D-9CF7-8EB0797B0FEE}" destId="{D5D8024F-45D2-47F1-A9DA-CAA79698BF5E}" srcOrd="1" destOrd="0" presId="urn:microsoft.com/office/officeart/2005/8/layout/chevron2"/>
    <dgm:cxn modelId="{D1B4F17C-3283-48EA-839A-3E534D58584A}" type="presParOf" srcId="{93CCFD3F-0CC6-49F9-9E8B-5AFB636AA9C9}" destId="{F7C7F5B1-F133-40CE-83F9-B358D0C94BA9}" srcOrd="3" destOrd="0" presId="urn:microsoft.com/office/officeart/2005/8/layout/chevron2"/>
    <dgm:cxn modelId="{695E35B8-5BAD-4D0E-B0E2-8A20F640D5FD}" type="presParOf" srcId="{93CCFD3F-0CC6-49F9-9E8B-5AFB636AA9C9}" destId="{64E1FA8E-4DEE-49D8-B9D6-A4C3240068B7}" srcOrd="4" destOrd="0" presId="urn:microsoft.com/office/officeart/2005/8/layout/chevron2"/>
    <dgm:cxn modelId="{37119803-D67F-4B5C-8F9E-66D6A1348BEE}" type="presParOf" srcId="{64E1FA8E-4DEE-49D8-B9D6-A4C3240068B7}" destId="{9BBD6B69-A9B6-4823-A525-DB3957191A70}" srcOrd="0" destOrd="0" presId="urn:microsoft.com/office/officeart/2005/8/layout/chevron2"/>
    <dgm:cxn modelId="{0B4085F7-A228-403F-A203-00E20F733F81}" type="presParOf" srcId="{64E1FA8E-4DEE-49D8-B9D6-A4C3240068B7}" destId="{A08A87A9-A437-4F94-9BA8-43DDF260C7FA}" srcOrd="1" destOrd="0" presId="urn:microsoft.com/office/officeart/2005/8/layout/chevron2"/>
    <dgm:cxn modelId="{0C807EE9-B3AE-44F9-B63E-95C57F33DFC2}" type="presParOf" srcId="{93CCFD3F-0CC6-49F9-9E8B-5AFB636AA9C9}" destId="{4064F97D-6C54-4807-89DC-64107FA463DB}" srcOrd="5" destOrd="0" presId="urn:microsoft.com/office/officeart/2005/8/layout/chevron2"/>
    <dgm:cxn modelId="{832FC89B-591D-4E08-B5A2-154B4A2A73CC}" type="presParOf" srcId="{93CCFD3F-0CC6-49F9-9E8B-5AFB636AA9C9}" destId="{8026E149-9554-45F7-8C03-48D4B1F39531}" srcOrd="6" destOrd="0" presId="urn:microsoft.com/office/officeart/2005/8/layout/chevron2"/>
    <dgm:cxn modelId="{258A7AEB-D72E-493D-A423-A5B82DA1A4F0}" type="presParOf" srcId="{8026E149-9554-45F7-8C03-48D4B1F39531}" destId="{39259827-1E2E-4C30-8685-A1040819C2E2}" srcOrd="0" destOrd="0" presId="urn:microsoft.com/office/officeart/2005/8/layout/chevron2"/>
    <dgm:cxn modelId="{A8980B99-17DA-4FB8-987A-5B54AA42BEA8}" type="presParOf" srcId="{8026E149-9554-45F7-8C03-48D4B1F39531}" destId="{8D15C9F3-79F2-40E3-BE01-91ED73E18068}" srcOrd="1" destOrd="0" presId="urn:microsoft.com/office/officeart/2005/8/layout/chevron2"/>
    <dgm:cxn modelId="{512E4383-E4C9-4AD9-A602-7B6F9415B2C1}" type="presParOf" srcId="{93CCFD3F-0CC6-49F9-9E8B-5AFB636AA9C9}" destId="{3C4359DE-CFBF-4374-ACE1-2DEA80325AFA}" srcOrd="7" destOrd="0" presId="urn:microsoft.com/office/officeart/2005/8/layout/chevron2"/>
    <dgm:cxn modelId="{5CF07B1C-18BD-47F5-BBA2-495FB1B22668}" type="presParOf" srcId="{93CCFD3F-0CC6-49F9-9E8B-5AFB636AA9C9}" destId="{17235F5A-C788-41C1-8B0B-9AA030FA6403}" srcOrd="8" destOrd="0" presId="urn:microsoft.com/office/officeart/2005/8/layout/chevron2"/>
    <dgm:cxn modelId="{314A0EB7-0A45-4025-B4E7-F5AF2C4B2284}" type="presParOf" srcId="{17235F5A-C788-41C1-8B0B-9AA030FA6403}" destId="{6D217759-4F02-4E9A-921C-02049A7D30C0}" srcOrd="0" destOrd="0" presId="urn:microsoft.com/office/officeart/2005/8/layout/chevron2"/>
    <dgm:cxn modelId="{45B8A8A8-48C9-4E80-9A45-07EB9DFF047E}" type="presParOf" srcId="{17235F5A-C788-41C1-8B0B-9AA030FA6403}" destId="{6FB401E6-4B52-4594-B3CB-0C3B78F8FA4B}" srcOrd="1" destOrd="0" presId="urn:microsoft.com/office/officeart/2005/8/layout/chevron2"/>
    <dgm:cxn modelId="{1F12FCF1-0E8F-4A74-A75F-6DD8692AC70D}" type="presParOf" srcId="{93CCFD3F-0CC6-49F9-9E8B-5AFB636AA9C9}" destId="{21327A54-D58D-4E5C-879C-5C7FC6C58FB0}" srcOrd="9" destOrd="0" presId="urn:microsoft.com/office/officeart/2005/8/layout/chevron2"/>
    <dgm:cxn modelId="{01BB7C8C-E9DC-4564-B1D9-5489486F98E2}" type="presParOf" srcId="{93CCFD3F-0CC6-49F9-9E8B-5AFB636AA9C9}" destId="{D4C6C148-60F2-4DDC-ACE2-7B1E35F4858E}" srcOrd="10" destOrd="0" presId="urn:microsoft.com/office/officeart/2005/8/layout/chevron2"/>
    <dgm:cxn modelId="{56ABD285-589F-4024-B2C7-A79777A4D3B9}" type="presParOf" srcId="{D4C6C148-60F2-4DDC-ACE2-7B1E35F4858E}" destId="{B0560E3E-69E9-42BA-B616-8A79266E7246}" srcOrd="0" destOrd="0" presId="urn:microsoft.com/office/officeart/2005/8/layout/chevron2"/>
    <dgm:cxn modelId="{668A5959-E700-4799-9E07-5E5185B04C30}" type="presParOf" srcId="{D4C6C148-60F2-4DDC-ACE2-7B1E35F4858E}" destId="{1CE43859-7A19-4376-A4D2-7C9862183B83}" srcOrd="1" destOrd="0" presId="urn:microsoft.com/office/officeart/2005/8/layout/chevron2"/>
    <dgm:cxn modelId="{C3FD5596-D98E-4808-BEFF-5CD35A07D148}" type="presParOf" srcId="{93CCFD3F-0CC6-49F9-9E8B-5AFB636AA9C9}" destId="{B4A79D92-EAA5-404E-80C3-5D3FE73E2049}" srcOrd="11" destOrd="0" presId="urn:microsoft.com/office/officeart/2005/8/layout/chevron2"/>
    <dgm:cxn modelId="{3498C0B6-D329-436E-8DEC-CB161C0659AB}" type="presParOf" srcId="{93CCFD3F-0CC6-49F9-9E8B-5AFB636AA9C9}" destId="{0C328BDA-E4EB-413B-9C0C-FE41CFB12B26}" srcOrd="12" destOrd="0" presId="urn:microsoft.com/office/officeart/2005/8/layout/chevron2"/>
    <dgm:cxn modelId="{E697A10F-D4A1-41D7-A4F9-88FF97B22857}" type="presParOf" srcId="{0C328BDA-E4EB-413B-9C0C-FE41CFB12B26}" destId="{98192F5A-B84F-4C18-98A6-CFC98A879768}" srcOrd="0" destOrd="0" presId="urn:microsoft.com/office/officeart/2005/8/layout/chevron2"/>
    <dgm:cxn modelId="{7CE9055C-9B7E-4711-8AD3-78712A110DC7}" type="presParOf" srcId="{0C328BDA-E4EB-413B-9C0C-FE41CFB12B26}" destId="{E48E8D57-6EE0-4EB8-AE62-1B6858B5A698}" srcOrd="1" destOrd="0" presId="urn:microsoft.com/office/officeart/2005/8/layout/chevron2"/>
    <dgm:cxn modelId="{962C8049-8B06-455A-97DC-FBBA1E3F0448}" type="presParOf" srcId="{93CCFD3F-0CC6-49F9-9E8B-5AFB636AA9C9}" destId="{CF891272-A652-411C-BD4B-6308D00BF82D}" srcOrd="13" destOrd="0" presId="urn:microsoft.com/office/officeart/2005/8/layout/chevron2"/>
    <dgm:cxn modelId="{4074723B-A135-43AE-82CC-58C6401F0144}" type="presParOf" srcId="{93CCFD3F-0CC6-49F9-9E8B-5AFB636AA9C9}" destId="{7916D8CE-04FB-463C-A46E-F0AEFC39E480}" srcOrd="14" destOrd="0" presId="urn:microsoft.com/office/officeart/2005/8/layout/chevron2"/>
    <dgm:cxn modelId="{BF8C2D75-EB6A-422C-9A45-8393A671EFD0}" type="presParOf" srcId="{7916D8CE-04FB-463C-A46E-F0AEFC39E480}" destId="{E0C61970-C921-45EF-958C-2CBFE1D54C74}" srcOrd="0" destOrd="0" presId="urn:microsoft.com/office/officeart/2005/8/layout/chevron2"/>
    <dgm:cxn modelId="{2238714E-2E3E-4F53-A2C2-89747D7FD43E}" type="presParOf" srcId="{7916D8CE-04FB-463C-A46E-F0AEFC39E480}" destId="{99C6DB1C-3072-4050-82C8-5944BD8C08F7}" srcOrd="1" destOrd="0" presId="urn:microsoft.com/office/officeart/2005/8/layout/chevron2"/>
    <dgm:cxn modelId="{CB539DE8-5051-49F8-96CF-BC1192459652}" type="presParOf" srcId="{93CCFD3F-0CC6-49F9-9E8B-5AFB636AA9C9}" destId="{93A56D13-7AAE-4DE9-B251-18EA36F94047}" srcOrd="15" destOrd="0" presId="urn:microsoft.com/office/officeart/2005/8/layout/chevron2"/>
    <dgm:cxn modelId="{D07D40FA-A9CC-4D9E-BD43-477F7D24BBAF}" type="presParOf" srcId="{93CCFD3F-0CC6-49F9-9E8B-5AFB636AA9C9}" destId="{8073A8B3-0E3D-4DEB-BE4C-CD97C21FC0DA}" srcOrd="16" destOrd="0" presId="urn:microsoft.com/office/officeart/2005/8/layout/chevron2"/>
    <dgm:cxn modelId="{7BF2E9FD-FBAC-4240-8296-5DC77110A08A}" type="presParOf" srcId="{8073A8B3-0E3D-4DEB-BE4C-CD97C21FC0DA}" destId="{5AAE9FB7-61E0-45A8-A85F-6AA54228BA08}" srcOrd="0" destOrd="0" presId="urn:microsoft.com/office/officeart/2005/8/layout/chevron2"/>
    <dgm:cxn modelId="{99FC9778-40E1-46AC-8FBB-FDF8FA0053C3}" type="presParOf" srcId="{8073A8B3-0E3D-4DEB-BE4C-CD97C21FC0DA}" destId="{D8BF2523-5926-4C45-8B76-09BFCBB8BDC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747EB-4F71-4485-BDDC-3A9DF2BFA270}">
      <dsp:nvSpPr>
        <dsp:cNvPr id="0" name=""/>
        <dsp:cNvSpPr/>
      </dsp:nvSpPr>
      <dsp:spPr>
        <a:xfrm rot="5400000">
          <a:off x="-98315" y="99939"/>
          <a:ext cx="655434" cy="45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1991</a:t>
          </a:r>
        </a:p>
      </dsp:txBody>
      <dsp:txXfrm rot="-5400000">
        <a:off x="0" y="231026"/>
        <a:ext cx="458804" cy="196630"/>
      </dsp:txXfrm>
    </dsp:sp>
    <dsp:sp modelId="{1DF465CC-DB8D-46A0-AF3B-7B7C253643F8}">
      <dsp:nvSpPr>
        <dsp:cNvPr id="0" name=""/>
        <dsp:cNvSpPr/>
      </dsp:nvSpPr>
      <dsp:spPr>
        <a:xfrm rot="5400000">
          <a:off x="3815424" y="-3354996"/>
          <a:ext cx="426032" cy="7139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HTML</a:t>
          </a:r>
        </a:p>
      </dsp:txBody>
      <dsp:txXfrm rot="-5400000">
        <a:off x="458804" y="22421"/>
        <a:ext cx="7118476" cy="384438"/>
      </dsp:txXfrm>
    </dsp:sp>
    <dsp:sp modelId="{FF91092F-BD38-4141-893A-3F61A8D60FF1}">
      <dsp:nvSpPr>
        <dsp:cNvPr id="0" name=""/>
        <dsp:cNvSpPr/>
      </dsp:nvSpPr>
      <dsp:spPr>
        <a:xfrm rot="5400000">
          <a:off x="-98315" y="690113"/>
          <a:ext cx="655434" cy="45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1994</a:t>
          </a:r>
        </a:p>
      </dsp:txBody>
      <dsp:txXfrm rot="-5400000">
        <a:off x="0" y="821200"/>
        <a:ext cx="458804" cy="196630"/>
      </dsp:txXfrm>
    </dsp:sp>
    <dsp:sp modelId="{D5D8024F-45D2-47F1-A9DA-CAA79698BF5E}">
      <dsp:nvSpPr>
        <dsp:cNvPr id="0" name=""/>
        <dsp:cNvSpPr/>
      </dsp:nvSpPr>
      <dsp:spPr>
        <a:xfrm rot="5400000">
          <a:off x="3815424" y="-2764822"/>
          <a:ext cx="426032" cy="7139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HTML 2</a:t>
          </a:r>
        </a:p>
      </dsp:txBody>
      <dsp:txXfrm rot="-5400000">
        <a:off x="458804" y="612595"/>
        <a:ext cx="7118476" cy="384438"/>
      </dsp:txXfrm>
    </dsp:sp>
    <dsp:sp modelId="{9BBD6B69-A9B6-4823-A525-DB3957191A70}">
      <dsp:nvSpPr>
        <dsp:cNvPr id="0" name=""/>
        <dsp:cNvSpPr/>
      </dsp:nvSpPr>
      <dsp:spPr>
        <a:xfrm rot="5400000">
          <a:off x="-98315" y="1280288"/>
          <a:ext cx="655434" cy="45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1996</a:t>
          </a:r>
        </a:p>
      </dsp:txBody>
      <dsp:txXfrm rot="-5400000">
        <a:off x="0" y="1411375"/>
        <a:ext cx="458804" cy="196630"/>
      </dsp:txXfrm>
    </dsp:sp>
    <dsp:sp modelId="{A08A87A9-A437-4F94-9BA8-43DDF260C7FA}">
      <dsp:nvSpPr>
        <dsp:cNvPr id="0" name=""/>
        <dsp:cNvSpPr/>
      </dsp:nvSpPr>
      <dsp:spPr>
        <a:xfrm rot="5400000">
          <a:off x="3815424" y="-2174647"/>
          <a:ext cx="426032" cy="7139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CSS 1 + </a:t>
          </a:r>
          <a:r>
            <a:rPr lang="pt-BR" sz="1200" kern="1200" dirty="0" err="1"/>
            <a:t>JavaScript</a:t>
          </a:r>
          <a:endParaRPr lang="pt-BR" sz="1200" kern="1200" dirty="0"/>
        </a:p>
      </dsp:txBody>
      <dsp:txXfrm rot="-5400000">
        <a:off x="458804" y="1202770"/>
        <a:ext cx="7118476" cy="384438"/>
      </dsp:txXfrm>
    </dsp:sp>
    <dsp:sp modelId="{39259827-1E2E-4C30-8685-A1040819C2E2}">
      <dsp:nvSpPr>
        <dsp:cNvPr id="0" name=""/>
        <dsp:cNvSpPr/>
      </dsp:nvSpPr>
      <dsp:spPr>
        <a:xfrm rot="5400000">
          <a:off x="-98315" y="1870463"/>
          <a:ext cx="655434" cy="45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1997</a:t>
          </a:r>
        </a:p>
      </dsp:txBody>
      <dsp:txXfrm rot="-5400000">
        <a:off x="0" y="2001550"/>
        <a:ext cx="458804" cy="196630"/>
      </dsp:txXfrm>
    </dsp:sp>
    <dsp:sp modelId="{8D15C9F3-79F2-40E3-BE01-91ED73E18068}">
      <dsp:nvSpPr>
        <dsp:cNvPr id="0" name=""/>
        <dsp:cNvSpPr/>
      </dsp:nvSpPr>
      <dsp:spPr>
        <a:xfrm rot="5400000">
          <a:off x="3815424" y="-1584472"/>
          <a:ext cx="426032" cy="7139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HTML 4</a:t>
          </a:r>
        </a:p>
      </dsp:txBody>
      <dsp:txXfrm rot="-5400000">
        <a:off x="458804" y="1792945"/>
        <a:ext cx="7118476" cy="384438"/>
      </dsp:txXfrm>
    </dsp:sp>
    <dsp:sp modelId="{6D217759-4F02-4E9A-921C-02049A7D30C0}">
      <dsp:nvSpPr>
        <dsp:cNvPr id="0" name=""/>
        <dsp:cNvSpPr/>
      </dsp:nvSpPr>
      <dsp:spPr>
        <a:xfrm rot="5400000">
          <a:off x="-98315" y="2460637"/>
          <a:ext cx="655434" cy="45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1998</a:t>
          </a:r>
        </a:p>
      </dsp:txBody>
      <dsp:txXfrm rot="-5400000">
        <a:off x="0" y="2591724"/>
        <a:ext cx="458804" cy="196630"/>
      </dsp:txXfrm>
    </dsp:sp>
    <dsp:sp modelId="{6FB401E6-4B52-4594-B3CB-0C3B78F8FA4B}">
      <dsp:nvSpPr>
        <dsp:cNvPr id="0" name=""/>
        <dsp:cNvSpPr/>
      </dsp:nvSpPr>
      <dsp:spPr>
        <a:xfrm rot="5400000">
          <a:off x="3815424" y="-994297"/>
          <a:ext cx="426032" cy="7139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CSS 2</a:t>
          </a:r>
        </a:p>
      </dsp:txBody>
      <dsp:txXfrm rot="-5400000">
        <a:off x="458804" y="2383120"/>
        <a:ext cx="7118476" cy="384438"/>
      </dsp:txXfrm>
    </dsp:sp>
    <dsp:sp modelId="{B0560E3E-69E9-42BA-B616-8A79266E7246}">
      <dsp:nvSpPr>
        <dsp:cNvPr id="0" name=""/>
        <dsp:cNvSpPr/>
      </dsp:nvSpPr>
      <dsp:spPr>
        <a:xfrm rot="5400000">
          <a:off x="-98315" y="3050812"/>
          <a:ext cx="655434" cy="45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2000</a:t>
          </a:r>
        </a:p>
      </dsp:txBody>
      <dsp:txXfrm rot="-5400000">
        <a:off x="0" y="3181899"/>
        <a:ext cx="458804" cy="196630"/>
      </dsp:txXfrm>
    </dsp:sp>
    <dsp:sp modelId="{1CE43859-7A19-4376-A4D2-7C9862183B83}">
      <dsp:nvSpPr>
        <dsp:cNvPr id="0" name=""/>
        <dsp:cNvSpPr/>
      </dsp:nvSpPr>
      <dsp:spPr>
        <a:xfrm rot="5400000">
          <a:off x="3815424" y="-404123"/>
          <a:ext cx="426032" cy="7139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XHTML 1</a:t>
          </a:r>
        </a:p>
      </dsp:txBody>
      <dsp:txXfrm rot="-5400000">
        <a:off x="458804" y="2973294"/>
        <a:ext cx="7118476" cy="384438"/>
      </dsp:txXfrm>
    </dsp:sp>
    <dsp:sp modelId="{98192F5A-B84F-4C18-98A6-CFC98A879768}">
      <dsp:nvSpPr>
        <dsp:cNvPr id="0" name=""/>
        <dsp:cNvSpPr/>
      </dsp:nvSpPr>
      <dsp:spPr>
        <a:xfrm rot="5400000">
          <a:off x="-98315" y="3640987"/>
          <a:ext cx="655434" cy="45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2002</a:t>
          </a:r>
        </a:p>
      </dsp:txBody>
      <dsp:txXfrm rot="-5400000">
        <a:off x="0" y="3772074"/>
        <a:ext cx="458804" cy="196630"/>
      </dsp:txXfrm>
    </dsp:sp>
    <dsp:sp modelId="{E48E8D57-6EE0-4EB8-AE62-1B6858B5A698}">
      <dsp:nvSpPr>
        <dsp:cNvPr id="0" name=""/>
        <dsp:cNvSpPr/>
      </dsp:nvSpPr>
      <dsp:spPr>
        <a:xfrm rot="5400000">
          <a:off x="3815424" y="186051"/>
          <a:ext cx="426032" cy="7139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TABLELESS WEB DESIGN</a:t>
          </a:r>
        </a:p>
      </dsp:txBody>
      <dsp:txXfrm rot="-5400000">
        <a:off x="458804" y="3563469"/>
        <a:ext cx="7118476" cy="384438"/>
      </dsp:txXfrm>
    </dsp:sp>
    <dsp:sp modelId="{E0C61970-C921-45EF-958C-2CBFE1D54C74}">
      <dsp:nvSpPr>
        <dsp:cNvPr id="0" name=""/>
        <dsp:cNvSpPr/>
      </dsp:nvSpPr>
      <dsp:spPr>
        <a:xfrm rot="5400000">
          <a:off x="-98315" y="4231162"/>
          <a:ext cx="655434" cy="45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2005</a:t>
          </a:r>
        </a:p>
      </dsp:txBody>
      <dsp:txXfrm rot="-5400000">
        <a:off x="0" y="4362249"/>
        <a:ext cx="458804" cy="196630"/>
      </dsp:txXfrm>
    </dsp:sp>
    <dsp:sp modelId="{99C6DB1C-3072-4050-82C8-5944BD8C08F7}">
      <dsp:nvSpPr>
        <dsp:cNvPr id="0" name=""/>
        <dsp:cNvSpPr/>
      </dsp:nvSpPr>
      <dsp:spPr>
        <a:xfrm rot="5400000">
          <a:off x="3815424" y="776226"/>
          <a:ext cx="426032" cy="7139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AJAX</a:t>
          </a:r>
        </a:p>
      </dsp:txBody>
      <dsp:txXfrm rot="-5400000">
        <a:off x="458804" y="4153644"/>
        <a:ext cx="7118476" cy="384438"/>
      </dsp:txXfrm>
    </dsp:sp>
    <dsp:sp modelId="{5AAE9FB7-61E0-45A8-A85F-6AA54228BA08}">
      <dsp:nvSpPr>
        <dsp:cNvPr id="0" name=""/>
        <dsp:cNvSpPr/>
      </dsp:nvSpPr>
      <dsp:spPr>
        <a:xfrm rot="5400000">
          <a:off x="-98315" y="4821336"/>
          <a:ext cx="655434" cy="45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2006</a:t>
          </a:r>
        </a:p>
      </dsp:txBody>
      <dsp:txXfrm rot="-5400000">
        <a:off x="0" y="4952423"/>
        <a:ext cx="458804" cy="196630"/>
      </dsp:txXfrm>
    </dsp:sp>
    <dsp:sp modelId="{D8BF2523-5926-4C45-8B76-09BFCBB8BDC8}">
      <dsp:nvSpPr>
        <dsp:cNvPr id="0" name=""/>
        <dsp:cNvSpPr/>
      </dsp:nvSpPr>
      <dsp:spPr>
        <a:xfrm rot="5400000">
          <a:off x="3815424" y="1366400"/>
          <a:ext cx="426032" cy="7139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 err="1"/>
            <a:t>Jquery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200" kern="1200" dirty="0"/>
        </a:p>
      </dsp:txBody>
      <dsp:txXfrm rot="-5400000">
        <a:off x="458804" y="4743818"/>
        <a:ext cx="7118476" cy="384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FE47D-D58B-4F7A-8973-CB98D4DAE411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EF801-7CEF-4DF6-88AA-87E488417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608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7504" y="5013176"/>
            <a:ext cx="7560840" cy="965969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NOME DA DISCIPLINA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575642" y="4941168"/>
            <a:ext cx="604870" cy="57606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1º</a:t>
            </a:r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3491880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5" name="Subtítulo 2"/>
          <p:cNvSpPr txBox="1">
            <a:spLocks/>
          </p:cNvSpPr>
          <p:nvPr userDrawn="1"/>
        </p:nvSpPr>
        <p:spPr>
          <a:xfrm>
            <a:off x="8036476" y="5412856"/>
            <a:ext cx="1152127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semestre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2" hasCustomPrompt="1"/>
          </p:nvPr>
        </p:nvSpPr>
        <p:spPr>
          <a:xfrm>
            <a:off x="7812360" y="5548210"/>
            <a:ext cx="1399700" cy="47307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ANO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5684065" y="6165304"/>
            <a:ext cx="3455987" cy="288056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pt-BR" dirty="0"/>
              <a:t>Professor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5724524" y="6453336"/>
            <a:ext cx="3419475" cy="260648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pt-BR" dirty="0"/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380056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742716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54021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44624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49483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ud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44624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88908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ud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44624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57359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ud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44624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05096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3450426" y="4900708"/>
            <a:ext cx="5616798" cy="432048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pt-BR" dirty="0"/>
              <a:t>Nome do Professor</a:t>
            </a:r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115616" y="4941168"/>
            <a:ext cx="133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Copyright ©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2360414" y="4853175"/>
            <a:ext cx="1059458" cy="5758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t-BR" dirty="0"/>
              <a:t>ANO</a:t>
            </a:r>
          </a:p>
        </p:txBody>
      </p:sp>
    </p:spTree>
    <p:extLst>
      <p:ext uri="{BB962C8B-B14F-4D97-AF65-F5344CB8AC3E}">
        <p14:creationId xmlns:p14="http://schemas.microsoft.com/office/powerpoint/2010/main" val="322870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49ABE-CD2F-4BD0-BB50-FE91892DE9C5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DB464-D8D8-41F6-9F38-5EDC4563F3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08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  <p:sldLayoutId id="2147483658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Exemplos/DragDrop.html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RESPONSIVE WEB DESIGN</a:t>
            </a:r>
            <a:endParaRPr lang="pt-BR" sz="1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1º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2022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RENATO BORTOLIN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renatoboschini@gmail.com</a:t>
            </a:r>
          </a:p>
        </p:txBody>
      </p:sp>
    </p:spTree>
    <p:extLst>
      <p:ext uri="{BB962C8B-B14F-4D97-AF65-F5344CB8AC3E}">
        <p14:creationId xmlns:p14="http://schemas.microsoft.com/office/powerpoint/2010/main" val="184298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Semântica</a:t>
            </a:r>
          </a:p>
        </p:txBody>
      </p:sp>
      <p:sp>
        <p:nvSpPr>
          <p:cNvPr id="8" name="CaixaDeTexto 14"/>
          <p:cNvSpPr txBox="1">
            <a:spLocks noChangeArrowheads="1"/>
          </p:cNvSpPr>
          <p:nvPr/>
        </p:nvSpPr>
        <p:spPr bwMode="auto">
          <a:xfrm>
            <a:off x="0" y="1119188"/>
            <a:ext cx="871537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4400" b="0" dirty="0">
                <a:latin typeface="+mn-lt"/>
              </a:rPr>
              <a:t>&lt;link </a:t>
            </a:r>
            <a:r>
              <a:rPr lang="pt-BR" sz="4400" b="0" dirty="0" err="1">
                <a:latin typeface="+mn-lt"/>
              </a:rPr>
              <a:t>href</a:t>
            </a:r>
            <a:r>
              <a:rPr lang="pt-BR" sz="4400" b="0" dirty="0">
                <a:latin typeface="+mn-lt"/>
              </a:rPr>
              <a:t>="</a:t>
            </a:r>
            <a:r>
              <a:rPr lang="pt-BR" sz="4400" b="0" dirty="0" err="1">
                <a:latin typeface="+mn-lt"/>
              </a:rPr>
              <a:t>css</a:t>
            </a:r>
            <a:r>
              <a:rPr lang="pt-BR" sz="4400" b="0" dirty="0">
                <a:latin typeface="+mn-lt"/>
              </a:rPr>
              <a:t>/estilo.</a:t>
            </a:r>
            <a:r>
              <a:rPr lang="pt-BR" sz="4400" b="0" dirty="0" err="1">
                <a:latin typeface="+mn-lt"/>
              </a:rPr>
              <a:t>css</a:t>
            </a:r>
            <a:r>
              <a:rPr lang="pt-BR" sz="4400" b="0" dirty="0">
                <a:latin typeface="+mn-lt"/>
              </a:rPr>
              <a:t>" </a:t>
            </a:r>
            <a:r>
              <a:rPr lang="pt-BR" sz="4400" b="0" dirty="0" err="1">
                <a:latin typeface="+mn-lt"/>
              </a:rPr>
              <a:t>rel</a:t>
            </a:r>
            <a:r>
              <a:rPr lang="pt-BR" sz="4400" b="0" dirty="0">
                <a:latin typeface="+mn-lt"/>
              </a:rPr>
              <a:t>="</a:t>
            </a:r>
            <a:r>
              <a:rPr lang="pt-BR" sz="4400" b="0" dirty="0" err="1">
                <a:latin typeface="+mn-lt"/>
              </a:rPr>
              <a:t>stylesheet</a:t>
            </a:r>
            <a:r>
              <a:rPr lang="pt-BR" sz="4400" b="0" dirty="0">
                <a:latin typeface="+mn-lt"/>
              </a:rPr>
              <a:t>" </a:t>
            </a:r>
            <a:r>
              <a:rPr lang="pt-BR" sz="4400" b="0" dirty="0" err="1">
                <a:latin typeface="+mn-lt"/>
              </a:rPr>
              <a:t>type</a:t>
            </a:r>
            <a:r>
              <a:rPr lang="pt-BR" sz="4400" b="0" dirty="0">
                <a:latin typeface="+mn-lt"/>
              </a:rPr>
              <a:t>="</a:t>
            </a:r>
            <a:r>
              <a:rPr lang="pt-BR" sz="4400" b="0" dirty="0" err="1">
                <a:latin typeface="+mn-lt"/>
              </a:rPr>
              <a:t>text</a:t>
            </a:r>
            <a:r>
              <a:rPr lang="pt-BR" sz="4400" b="0" dirty="0">
                <a:latin typeface="+mn-lt"/>
              </a:rPr>
              <a:t>/</a:t>
            </a:r>
            <a:r>
              <a:rPr lang="pt-BR" sz="4400" b="0" dirty="0" err="1">
                <a:latin typeface="+mn-lt"/>
              </a:rPr>
              <a:t>css</a:t>
            </a:r>
            <a:r>
              <a:rPr lang="pt-BR" sz="4400" b="0" dirty="0">
                <a:latin typeface="+mn-lt"/>
              </a:rPr>
              <a:t>"&gt;</a:t>
            </a:r>
            <a:endParaRPr lang="pt-BR" sz="4400" b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CaixaDeTexto 14"/>
          <p:cNvSpPr txBox="1">
            <a:spLocks noChangeArrowheads="1"/>
          </p:cNvSpPr>
          <p:nvPr/>
        </p:nvSpPr>
        <p:spPr bwMode="auto">
          <a:xfrm>
            <a:off x="0" y="4254500"/>
            <a:ext cx="871537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4800" b="0" i="0" dirty="0">
                <a:solidFill>
                  <a:srgbClr val="C00000"/>
                </a:solidFill>
                <a:latin typeface="+mn-lt"/>
              </a:rPr>
              <a:t>&lt;link </a:t>
            </a:r>
            <a:r>
              <a:rPr lang="pt-BR" sz="4800" b="0" i="0" dirty="0" err="1">
                <a:solidFill>
                  <a:srgbClr val="C00000"/>
                </a:solidFill>
                <a:latin typeface="+mn-lt"/>
              </a:rPr>
              <a:t>rel</a:t>
            </a:r>
            <a:r>
              <a:rPr lang="pt-BR" sz="4800" b="0" i="0" dirty="0">
                <a:solidFill>
                  <a:srgbClr val="C00000"/>
                </a:solidFill>
                <a:latin typeface="+mn-lt"/>
              </a:rPr>
              <a:t>="</a:t>
            </a:r>
            <a:r>
              <a:rPr lang="pt-BR" sz="4800" b="0" i="0" dirty="0" err="1">
                <a:solidFill>
                  <a:srgbClr val="C00000"/>
                </a:solidFill>
                <a:latin typeface="+mn-lt"/>
              </a:rPr>
              <a:t>stylesheet</a:t>
            </a:r>
            <a:r>
              <a:rPr lang="pt-BR" sz="4800" b="0" i="0" dirty="0">
                <a:solidFill>
                  <a:srgbClr val="C00000"/>
                </a:solidFill>
                <a:latin typeface="+mn-lt"/>
              </a:rPr>
              <a:t>" </a:t>
            </a:r>
            <a:r>
              <a:rPr lang="pt-BR" sz="4800" b="0" i="0" dirty="0" err="1">
                <a:solidFill>
                  <a:srgbClr val="C00000"/>
                </a:solidFill>
                <a:latin typeface="+mn-lt"/>
              </a:rPr>
              <a:t>href</a:t>
            </a:r>
            <a:r>
              <a:rPr lang="pt-BR" sz="4800" b="0" i="0" dirty="0">
                <a:solidFill>
                  <a:srgbClr val="C00000"/>
                </a:solidFill>
                <a:latin typeface="+mn-lt"/>
              </a:rPr>
              <a:t>="</a:t>
            </a:r>
            <a:r>
              <a:rPr lang="pt-BR" sz="4800" b="0" i="0" dirty="0" err="1">
                <a:solidFill>
                  <a:srgbClr val="C00000"/>
                </a:solidFill>
                <a:latin typeface="+mn-lt"/>
              </a:rPr>
              <a:t>css</a:t>
            </a:r>
            <a:r>
              <a:rPr lang="pt-BR" sz="4800" b="0" i="0" dirty="0">
                <a:solidFill>
                  <a:srgbClr val="C00000"/>
                </a:solidFill>
                <a:latin typeface="+mn-lt"/>
              </a:rPr>
              <a:t>/estilo.</a:t>
            </a:r>
            <a:r>
              <a:rPr lang="pt-BR" sz="4800" b="0" i="0" dirty="0" err="1">
                <a:solidFill>
                  <a:srgbClr val="C00000"/>
                </a:solidFill>
                <a:latin typeface="+mn-lt"/>
              </a:rPr>
              <a:t>css</a:t>
            </a:r>
            <a:r>
              <a:rPr lang="pt-BR" sz="4800" b="0" i="0" dirty="0">
                <a:solidFill>
                  <a:srgbClr val="C00000"/>
                </a:solidFill>
                <a:latin typeface="+mn-lt"/>
              </a:rPr>
              <a:t>"&gt;</a:t>
            </a:r>
            <a:endParaRPr lang="pt-BR" sz="4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CaixaDeTexto 12"/>
          <p:cNvSpPr txBox="1">
            <a:spLocks noChangeArrowheads="1"/>
          </p:cNvSpPr>
          <p:nvPr/>
        </p:nvSpPr>
        <p:spPr bwMode="auto">
          <a:xfrm>
            <a:off x="179512" y="6001345"/>
            <a:ext cx="8858251" cy="307975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sz="1400" dirty="0">
                <a:latin typeface="+mj-lt"/>
              </a:rPr>
              <a:t>O atributo </a:t>
            </a:r>
            <a:r>
              <a:rPr lang="pt-BR" sz="1400" dirty="0" err="1">
                <a:latin typeface="+mj-lt"/>
              </a:rPr>
              <a:t>rel</a:t>
            </a:r>
            <a:r>
              <a:rPr lang="pt-BR" sz="1400" dirty="0">
                <a:latin typeface="+mj-lt"/>
              </a:rPr>
              <a:t>="</a:t>
            </a:r>
            <a:r>
              <a:rPr lang="pt-BR" sz="1400" dirty="0" err="1">
                <a:latin typeface="+mj-lt"/>
              </a:rPr>
              <a:t>stylesheet</a:t>
            </a:r>
            <a:r>
              <a:rPr lang="pt-BR" sz="1400" dirty="0">
                <a:latin typeface="+mj-lt"/>
              </a:rPr>
              <a:t>" indica que aquele link é relativo a importação de um arquivo referente a folhas de estilo.</a:t>
            </a:r>
          </a:p>
        </p:txBody>
      </p:sp>
    </p:spTree>
    <p:extLst>
      <p:ext uri="{BB962C8B-B14F-4D97-AF65-F5344CB8AC3E}">
        <p14:creationId xmlns:p14="http://schemas.microsoft.com/office/powerpoint/2010/main" val="42549776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Semântica</a:t>
            </a:r>
          </a:p>
        </p:txBody>
      </p:sp>
      <p:sp>
        <p:nvSpPr>
          <p:cNvPr id="6" name="Retângulo 5"/>
          <p:cNvSpPr/>
          <p:nvPr/>
        </p:nvSpPr>
        <p:spPr bwMode="auto">
          <a:xfrm>
            <a:off x="241126" y="692696"/>
            <a:ext cx="8003282" cy="1000125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 anchor="ctr"/>
          <a:lstStyle/>
          <a:p>
            <a:pPr algn="ctr">
              <a:defRPr/>
            </a:pPr>
            <a:r>
              <a:rPr lang="pt-BR" dirty="0">
                <a:solidFill>
                  <a:schemeClr val="bg2"/>
                </a:solidFill>
              </a:rPr>
              <a:t>&lt;DIV ID=“HEADER”&gt;</a:t>
            </a:r>
          </a:p>
        </p:txBody>
      </p:sp>
      <p:sp>
        <p:nvSpPr>
          <p:cNvPr id="7" name="Retângulo 6"/>
          <p:cNvSpPr/>
          <p:nvPr/>
        </p:nvSpPr>
        <p:spPr bwMode="auto">
          <a:xfrm>
            <a:off x="241126" y="1764259"/>
            <a:ext cx="8003282" cy="1000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 anchor="ctr"/>
          <a:lstStyle/>
          <a:p>
            <a:pPr algn="ctr">
              <a:defRPr/>
            </a:pPr>
            <a:r>
              <a:rPr lang="pt-BR" dirty="0">
                <a:solidFill>
                  <a:schemeClr val="bg2"/>
                </a:solidFill>
              </a:rPr>
              <a:t>&lt;DIV ID=“NAVEGAÇÃO”&gt;</a:t>
            </a:r>
          </a:p>
        </p:txBody>
      </p:sp>
      <p:sp>
        <p:nvSpPr>
          <p:cNvPr id="11" name="Retângulo 10"/>
          <p:cNvSpPr/>
          <p:nvPr/>
        </p:nvSpPr>
        <p:spPr bwMode="auto">
          <a:xfrm>
            <a:off x="241126" y="2835821"/>
            <a:ext cx="4145657" cy="2357438"/>
          </a:xfrm>
          <a:prstGeom prst="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 anchor="ctr"/>
          <a:lstStyle/>
          <a:p>
            <a:pPr algn="ctr">
              <a:defRPr/>
            </a:pPr>
            <a:r>
              <a:rPr lang="pt-BR" dirty="0">
                <a:solidFill>
                  <a:schemeClr val="bg2"/>
                </a:solidFill>
              </a:rPr>
              <a:t>&lt;DIV ID=“CONTEUDO”&gt;</a:t>
            </a:r>
          </a:p>
        </p:txBody>
      </p:sp>
      <p:sp>
        <p:nvSpPr>
          <p:cNvPr id="12" name="Retângulo 11"/>
          <p:cNvSpPr/>
          <p:nvPr/>
        </p:nvSpPr>
        <p:spPr bwMode="auto">
          <a:xfrm>
            <a:off x="241126" y="5264696"/>
            <a:ext cx="8003282" cy="1000125"/>
          </a:xfrm>
          <a:prstGeom prst="rect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 anchor="ctr"/>
          <a:lstStyle/>
          <a:p>
            <a:pPr algn="ctr">
              <a:defRPr/>
            </a:pPr>
            <a:r>
              <a:rPr lang="pt-BR" dirty="0">
                <a:solidFill>
                  <a:schemeClr val="bg2"/>
                </a:solidFill>
              </a:rPr>
              <a:t>&lt;DIV ID=“RODAPE”&gt;</a:t>
            </a:r>
          </a:p>
        </p:txBody>
      </p:sp>
      <p:sp>
        <p:nvSpPr>
          <p:cNvPr id="13" name="Retângulo 12"/>
          <p:cNvSpPr/>
          <p:nvPr/>
        </p:nvSpPr>
        <p:spPr bwMode="auto">
          <a:xfrm>
            <a:off x="4293060" y="2835821"/>
            <a:ext cx="3927536" cy="2357438"/>
          </a:xfrm>
          <a:prstGeom prst="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 anchor="ctr"/>
          <a:lstStyle/>
          <a:p>
            <a:pPr algn="ctr">
              <a:defRPr/>
            </a:pPr>
            <a:r>
              <a:rPr lang="pt-BR" dirty="0">
                <a:solidFill>
                  <a:schemeClr val="bg2"/>
                </a:solidFill>
              </a:rPr>
              <a:t>&lt;DIV ID=“SIDEBAR”&gt;</a:t>
            </a:r>
          </a:p>
        </p:txBody>
      </p:sp>
    </p:spTree>
    <p:extLst>
      <p:ext uri="{BB962C8B-B14F-4D97-AF65-F5344CB8AC3E}">
        <p14:creationId xmlns:p14="http://schemas.microsoft.com/office/powerpoint/2010/main" val="3397215393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Semântica</a:t>
            </a:r>
          </a:p>
        </p:txBody>
      </p:sp>
      <p:grpSp>
        <p:nvGrpSpPr>
          <p:cNvPr id="8" name="Grupo 2"/>
          <p:cNvGrpSpPr>
            <a:grpSpLocks/>
          </p:cNvGrpSpPr>
          <p:nvPr/>
        </p:nvGrpSpPr>
        <p:grpSpPr bwMode="auto">
          <a:xfrm>
            <a:off x="179512" y="737889"/>
            <a:ext cx="7931274" cy="5643439"/>
            <a:chOff x="642937" y="857251"/>
            <a:chExt cx="7715251" cy="5860156"/>
          </a:xfrm>
        </p:grpSpPr>
        <p:sp>
          <p:nvSpPr>
            <p:cNvPr id="9" name="Retângulo 8"/>
            <p:cNvSpPr/>
            <p:nvPr/>
          </p:nvSpPr>
          <p:spPr bwMode="auto">
            <a:xfrm>
              <a:off x="642937" y="2443352"/>
              <a:ext cx="7715251" cy="3578648"/>
            </a:xfrm>
            <a:prstGeom prst="rect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bg2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10" name="Retângulo 9"/>
            <p:cNvSpPr/>
            <p:nvPr/>
          </p:nvSpPr>
          <p:spPr bwMode="auto">
            <a:xfrm>
              <a:off x="642937" y="857251"/>
              <a:ext cx="7715251" cy="771616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bg2"/>
                  </a:solidFill>
                  <a:latin typeface="+mj-lt"/>
                </a:rPr>
                <a:t>&lt;HEADER&gt;</a:t>
              </a:r>
            </a:p>
          </p:txBody>
        </p:sp>
        <p:sp>
          <p:nvSpPr>
            <p:cNvPr id="14" name="Retângulo 13"/>
            <p:cNvSpPr/>
            <p:nvPr/>
          </p:nvSpPr>
          <p:spPr bwMode="auto">
            <a:xfrm>
              <a:off x="642937" y="1641569"/>
              <a:ext cx="7715251" cy="77955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bg2"/>
                  </a:solidFill>
                  <a:latin typeface="+mj-lt"/>
                </a:rPr>
                <a:t>&lt;NAV&gt;</a:t>
              </a:r>
            </a:p>
          </p:txBody>
        </p:sp>
        <p:sp>
          <p:nvSpPr>
            <p:cNvPr id="15" name="Retângulo 14"/>
            <p:cNvSpPr/>
            <p:nvPr/>
          </p:nvSpPr>
          <p:spPr bwMode="auto">
            <a:xfrm>
              <a:off x="642937" y="3000629"/>
              <a:ext cx="3857626" cy="235771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bg2"/>
                  </a:solidFill>
                  <a:latin typeface="+mj-lt"/>
                </a:rPr>
                <a:t>&lt;ARTICLE&gt;</a:t>
              </a:r>
            </a:p>
          </p:txBody>
        </p:sp>
        <p:sp>
          <p:nvSpPr>
            <p:cNvPr id="16" name="Retângulo 15"/>
            <p:cNvSpPr/>
            <p:nvPr/>
          </p:nvSpPr>
          <p:spPr bwMode="auto">
            <a:xfrm>
              <a:off x="642937" y="6022000"/>
              <a:ext cx="7715251" cy="695407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bg2"/>
                  </a:solidFill>
                  <a:latin typeface="+mj-lt"/>
                </a:rPr>
                <a:t>&lt;FOOTER&gt;</a:t>
              </a:r>
            </a:p>
          </p:txBody>
        </p:sp>
        <p:sp>
          <p:nvSpPr>
            <p:cNvPr id="17" name="Retângulo 16"/>
            <p:cNvSpPr/>
            <p:nvPr/>
          </p:nvSpPr>
          <p:spPr bwMode="auto">
            <a:xfrm>
              <a:off x="4548188" y="3000629"/>
              <a:ext cx="3786187" cy="23577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bg2"/>
                  </a:solidFill>
                  <a:latin typeface="+mj-lt"/>
                </a:rPr>
                <a:t>&lt;ASIDE&gt;</a:t>
              </a:r>
            </a:p>
          </p:txBody>
        </p:sp>
        <p:sp>
          <p:nvSpPr>
            <p:cNvPr id="18" name="CaixaDeTexto 1"/>
            <p:cNvSpPr txBox="1">
              <a:spLocks noChangeArrowheads="1"/>
            </p:cNvSpPr>
            <p:nvPr/>
          </p:nvSpPr>
          <p:spPr bwMode="auto">
            <a:xfrm>
              <a:off x="4067174" y="2492569"/>
              <a:ext cx="971550" cy="369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>
                  <a:latin typeface="+mj-lt"/>
                </a:rPr>
                <a:t>&lt;MAIN&gt;</a:t>
              </a:r>
            </a:p>
          </p:txBody>
        </p:sp>
        <p:sp>
          <p:nvSpPr>
            <p:cNvPr id="19" name="Retângulo 18"/>
            <p:cNvSpPr/>
            <p:nvPr/>
          </p:nvSpPr>
          <p:spPr bwMode="auto">
            <a:xfrm>
              <a:off x="4572000" y="3645231"/>
              <a:ext cx="3735388" cy="133048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bg2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20" name="CaixaDeTexto 13"/>
            <p:cNvSpPr txBox="1">
              <a:spLocks noChangeArrowheads="1"/>
            </p:cNvSpPr>
            <p:nvPr/>
          </p:nvSpPr>
          <p:spPr bwMode="auto">
            <a:xfrm>
              <a:off x="5940425" y="3132408"/>
              <a:ext cx="981075" cy="368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>
                  <a:latin typeface="+mj-lt"/>
                </a:rPr>
                <a:t>&lt;ASIDE&gt;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8442182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Semântica</a:t>
            </a:r>
          </a:p>
        </p:txBody>
      </p:sp>
      <p:pic>
        <p:nvPicPr>
          <p:cNvPr id="13" name="Imagem 4" descr="Caricatura_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64" y="3132138"/>
            <a:ext cx="1605024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142875" y="714375"/>
            <a:ext cx="3948113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sz="5400" i="0" cap="all" dirty="0">
                <a:latin typeface="+mj-lt"/>
              </a:rPr>
              <a:t>MAS PERAÍ...</a:t>
            </a:r>
            <a:endParaRPr lang="pt-BR" sz="5400" dirty="0">
              <a:latin typeface="+mj-lt"/>
            </a:endParaRPr>
          </a:p>
        </p:txBody>
      </p:sp>
      <p:sp>
        <p:nvSpPr>
          <p:cNvPr id="22" name="Retângulo 13"/>
          <p:cNvSpPr>
            <a:spLocks noChangeArrowheads="1"/>
          </p:cNvSpPr>
          <p:nvPr/>
        </p:nvSpPr>
        <p:spPr bwMode="auto">
          <a:xfrm>
            <a:off x="214313" y="1500188"/>
            <a:ext cx="810210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sz="2000" b="0" i="0" dirty="0">
                <a:latin typeface="+mj-lt"/>
              </a:rPr>
              <a:t>Para navegadores antigos uma </a:t>
            </a:r>
            <a:r>
              <a:rPr lang="pt-BR" sz="2000" b="0" i="0" dirty="0" err="1">
                <a:latin typeface="+mj-lt"/>
              </a:rPr>
              <a:t>tag</a:t>
            </a:r>
            <a:r>
              <a:rPr lang="pt-BR" sz="2000" b="0" i="0" dirty="0">
                <a:latin typeface="+mj-lt"/>
              </a:rPr>
              <a:t> </a:t>
            </a:r>
            <a:r>
              <a:rPr lang="pt-BR" sz="2000" i="0" dirty="0">
                <a:solidFill>
                  <a:srgbClr val="FF0000"/>
                </a:solidFill>
                <a:latin typeface="+mj-lt"/>
              </a:rPr>
              <a:t>&lt;header&gt;</a:t>
            </a:r>
            <a:r>
              <a:rPr lang="pt-BR" sz="2000" b="0" i="0" dirty="0">
                <a:latin typeface="+mj-lt"/>
              </a:rPr>
              <a:t> tem o mesmo valor semântico que uma </a:t>
            </a:r>
            <a:r>
              <a:rPr lang="pt-BR" sz="2000" b="0" i="0" dirty="0" err="1">
                <a:latin typeface="+mj-lt"/>
              </a:rPr>
              <a:t>tag</a:t>
            </a:r>
            <a:r>
              <a:rPr lang="pt-BR" sz="2000" b="0" i="0" dirty="0">
                <a:latin typeface="+mj-lt"/>
              </a:rPr>
              <a:t> </a:t>
            </a:r>
            <a:r>
              <a:rPr lang="pt-BR" sz="2000" i="0" dirty="0">
                <a:solidFill>
                  <a:srgbClr val="FF0000"/>
                </a:solidFill>
                <a:latin typeface="+mj-lt"/>
              </a:rPr>
              <a:t>&lt;</a:t>
            </a:r>
            <a:r>
              <a:rPr lang="pt-BR" sz="2000" i="0" dirty="0" err="1">
                <a:solidFill>
                  <a:srgbClr val="FF0000"/>
                </a:solidFill>
                <a:latin typeface="+mj-lt"/>
              </a:rPr>
              <a:t>bortolin</a:t>
            </a:r>
            <a:r>
              <a:rPr lang="pt-BR" sz="2000" i="0" dirty="0">
                <a:solidFill>
                  <a:srgbClr val="FF0000"/>
                </a:solidFill>
                <a:latin typeface="+mj-lt"/>
              </a:rPr>
              <a:t>&gt;</a:t>
            </a:r>
            <a:r>
              <a:rPr lang="pt-BR" sz="2000" b="0" i="0" dirty="0">
                <a:latin typeface="+mj-lt"/>
              </a:rPr>
              <a:t>.</a:t>
            </a:r>
          </a:p>
          <a:p>
            <a:pPr eaLnBrk="1" hangingPunct="1">
              <a:defRPr/>
            </a:pPr>
            <a:endParaRPr lang="pt-BR" sz="2000" b="0" i="0" dirty="0">
              <a:latin typeface="+mj-lt"/>
            </a:endParaRPr>
          </a:p>
          <a:p>
            <a:pPr eaLnBrk="1" hangingPunct="1">
              <a:defRPr/>
            </a:pPr>
            <a:r>
              <a:rPr lang="pt-BR" sz="2000" b="0" i="0" dirty="0">
                <a:latin typeface="+mj-lt"/>
              </a:rPr>
              <a:t>Portanto, precisamos dizer ao navegador que esses elementos devem ser </a:t>
            </a:r>
            <a:r>
              <a:rPr lang="pt-BR" sz="2000" b="0" i="0" dirty="0" err="1">
                <a:latin typeface="+mj-lt"/>
              </a:rPr>
              <a:t>renderizados</a:t>
            </a:r>
            <a:r>
              <a:rPr lang="pt-BR" sz="2000" b="0" i="0" dirty="0">
                <a:latin typeface="+mj-lt"/>
              </a:rPr>
              <a:t> como blocos.</a:t>
            </a:r>
          </a:p>
        </p:txBody>
      </p:sp>
      <p:sp>
        <p:nvSpPr>
          <p:cNvPr id="23" name="Retângulo 14"/>
          <p:cNvSpPr>
            <a:spLocks noChangeArrowheads="1"/>
          </p:cNvSpPr>
          <p:nvPr/>
        </p:nvSpPr>
        <p:spPr bwMode="auto">
          <a:xfrm>
            <a:off x="3071813" y="4214813"/>
            <a:ext cx="3676650" cy="3698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dirty="0" err="1">
                <a:latin typeface="+mj-lt"/>
              </a:rPr>
              <a:t>document</a:t>
            </a:r>
            <a:r>
              <a:rPr lang="pt-BR" dirty="0">
                <a:latin typeface="+mj-lt"/>
              </a:rPr>
              <a:t>.</a:t>
            </a:r>
            <a:r>
              <a:rPr lang="pt-BR" dirty="0" err="1">
                <a:latin typeface="+mj-lt"/>
              </a:rPr>
              <a:t>createElement</a:t>
            </a:r>
            <a:r>
              <a:rPr lang="pt-BR" dirty="0">
                <a:latin typeface="+mj-lt"/>
              </a:rPr>
              <a:t>("header");</a:t>
            </a:r>
          </a:p>
        </p:txBody>
      </p:sp>
      <p:sp>
        <p:nvSpPr>
          <p:cNvPr id="24" name="Retângulo 15"/>
          <p:cNvSpPr>
            <a:spLocks noChangeArrowheads="1"/>
          </p:cNvSpPr>
          <p:nvPr/>
        </p:nvSpPr>
        <p:spPr bwMode="auto">
          <a:xfrm>
            <a:off x="3131840" y="5429250"/>
            <a:ext cx="2543175" cy="3698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dirty="0">
                <a:latin typeface="+mj-lt"/>
              </a:rPr>
              <a:t>header { display: </a:t>
            </a:r>
            <a:r>
              <a:rPr lang="pt-BR" dirty="0" err="1">
                <a:latin typeface="+mj-lt"/>
              </a:rPr>
              <a:t>block</a:t>
            </a:r>
            <a:r>
              <a:rPr lang="pt-BR" dirty="0">
                <a:latin typeface="+mj-lt"/>
              </a:rPr>
              <a:t>; }</a:t>
            </a:r>
          </a:p>
        </p:txBody>
      </p:sp>
      <p:sp>
        <p:nvSpPr>
          <p:cNvPr id="25" name="Retângulo 16"/>
          <p:cNvSpPr>
            <a:spLocks noChangeArrowheads="1"/>
          </p:cNvSpPr>
          <p:nvPr/>
        </p:nvSpPr>
        <p:spPr bwMode="auto">
          <a:xfrm>
            <a:off x="3071813" y="3857625"/>
            <a:ext cx="7508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b="0" i="0" dirty="0">
                <a:latin typeface="+mj-lt"/>
              </a:rPr>
              <a:t>No JS:</a:t>
            </a:r>
            <a:endParaRPr lang="pt-BR" dirty="0">
              <a:latin typeface="+mj-lt"/>
            </a:endParaRPr>
          </a:p>
        </p:txBody>
      </p:sp>
      <p:sp>
        <p:nvSpPr>
          <p:cNvPr id="26" name="Retângulo 17"/>
          <p:cNvSpPr>
            <a:spLocks noChangeArrowheads="1"/>
          </p:cNvSpPr>
          <p:nvPr/>
        </p:nvSpPr>
        <p:spPr bwMode="auto">
          <a:xfrm>
            <a:off x="3059832" y="5072063"/>
            <a:ext cx="9064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b="0" i="0" dirty="0">
                <a:latin typeface="+mj-lt"/>
              </a:rPr>
              <a:t>No CSS: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505661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Algumas novidades</a:t>
            </a:r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223838" y="791381"/>
            <a:ext cx="8153400" cy="25844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3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HEADER</a:t>
            </a:r>
            <a:r>
              <a:rPr lang="pt-BR" sz="3600" b="0" i="0" dirty="0">
                <a:latin typeface="+mj-lt"/>
              </a:rPr>
              <a:t>	</a:t>
            </a:r>
          </a:p>
          <a:p>
            <a:pPr eaLnBrk="1" hangingPunct="1">
              <a:defRPr/>
            </a:pPr>
            <a:r>
              <a:rPr lang="pt-BR" sz="3600" b="0" i="0" dirty="0">
                <a:latin typeface="+mj-lt"/>
              </a:rPr>
              <a:t>	</a:t>
            </a:r>
            <a:endParaRPr lang="pt-BR" b="0" i="0" dirty="0">
              <a:latin typeface="+mj-lt"/>
            </a:endParaRP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O elemento </a:t>
            </a:r>
            <a:r>
              <a:rPr lang="pt-BR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header</a:t>
            </a:r>
            <a:r>
              <a:rPr lang="pt-BR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pt-BR" b="0" i="0" dirty="0">
                <a:latin typeface="+mj-lt"/>
              </a:rPr>
              <a:t>representa um grupo de introdução ou elementos de navegação. O elemento header pode ser utilizado para agrupar índices de conteúdos, campos de busca ou até mesmo logos.	</a:t>
            </a: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	</a:t>
            </a: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	</a:t>
            </a:r>
          </a:p>
        </p:txBody>
      </p:sp>
      <p:grpSp>
        <p:nvGrpSpPr>
          <p:cNvPr id="11" name="Grupo 21"/>
          <p:cNvGrpSpPr>
            <a:grpSpLocks/>
          </p:cNvGrpSpPr>
          <p:nvPr/>
        </p:nvGrpSpPr>
        <p:grpSpPr bwMode="auto">
          <a:xfrm>
            <a:off x="4735513" y="3336144"/>
            <a:ext cx="3570287" cy="2711450"/>
            <a:chOff x="642937" y="857251"/>
            <a:chExt cx="7715251" cy="5860156"/>
          </a:xfrm>
        </p:grpSpPr>
        <p:sp>
          <p:nvSpPr>
            <p:cNvPr id="12" name="Retângulo 11"/>
            <p:cNvSpPr/>
            <p:nvPr/>
          </p:nvSpPr>
          <p:spPr bwMode="auto">
            <a:xfrm>
              <a:off x="642937" y="2442375"/>
              <a:ext cx="7715251" cy="35785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14" name="Retângulo 13"/>
            <p:cNvSpPr/>
            <p:nvPr/>
          </p:nvSpPr>
          <p:spPr bwMode="auto">
            <a:xfrm>
              <a:off x="642937" y="857251"/>
              <a:ext cx="7715251" cy="771975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bg2"/>
                  </a:solidFill>
                  <a:latin typeface="+mj-lt"/>
                </a:rPr>
                <a:t>&lt;HEADER&gt;</a:t>
              </a:r>
            </a:p>
          </p:txBody>
        </p:sp>
        <p:sp>
          <p:nvSpPr>
            <p:cNvPr id="15" name="Retângulo 14"/>
            <p:cNvSpPr/>
            <p:nvPr/>
          </p:nvSpPr>
          <p:spPr bwMode="auto">
            <a:xfrm>
              <a:off x="642937" y="1639520"/>
              <a:ext cx="7715251" cy="7822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&lt;NAV&gt;</a:t>
              </a:r>
            </a:p>
          </p:txBody>
        </p:sp>
        <p:sp>
          <p:nvSpPr>
            <p:cNvPr id="16" name="Retângulo 15"/>
            <p:cNvSpPr/>
            <p:nvPr/>
          </p:nvSpPr>
          <p:spPr bwMode="auto">
            <a:xfrm>
              <a:off x="642937" y="3001628"/>
              <a:ext cx="3859340" cy="23571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&lt;ARTICLE&gt;</a:t>
              </a:r>
            </a:p>
          </p:txBody>
        </p:sp>
        <p:sp>
          <p:nvSpPr>
            <p:cNvPr id="17" name="Retângulo 16"/>
            <p:cNvSpPr/>
            <p:nvPr/>
          </p:nvSpPr>
          <p:spPr bwMode="auto">
            <a:xfrm>
              <a:off x="642937" y="6020912"/>
              <a:ext cx="7715251" cy="69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&lt;FOOTER&gt;</a:t>
              </a:r>
            </a:p>
          </p:txBody>
        </p:sp>
        <p:sp>
          <p:nvSpPr>
            <p:cNvPr id="18" name="Retângulo 17"/>
            <p:cNvSpPr/>
            <p:nvPr/>
          </p:nvSpPr>
          <p:spPr bwMode="auto">
            <a:xfrm>
              <a:off x="4546875" y="3001628"/>
              <a:ext cx="3787300" cy="23571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&lt;ASIDE&gt;</a:t>
              </a:r>
            </a:p>
          </p:txBody>
        </p:sp>
        <p:sp>
          <p:nvSpPr>
            <p:cNvPr id="19" name="CaixaDeTexto 28"/>
            <p:cNvSpPr txBox="1">
              <a:spLocks noChangeArrowheads="1"/>
            </p:cNvSpPr>
            <p:nvPr/>
          </p:nvSpPr>
          <p:spPr bwMode="auto">
            <a:xfrm>
              <a:off x="3442246" y="2257101"/>
              <a:ext cx="2099482" cy="795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dirty="0">
                  <a:latin typeface="+mj-lt"/>
                </a:rPr>
                <a:t>&lt;MAIN&gt;</a:t>
              </a:r>
            </a:p>
          </p:txBody>
        </p:sp>
        <p:sp>
          <p:nvSpPr>
            <p:cNvPr id="20" name="Retângulo 19"/>
            <p:cNvSpPr/>
            <p:nvPr/>
          </p:nvSpPr>
          <p:spPr bwMode="auto">
            <a:xfrm>
              <a:off x="4570888" y="3646657"/>
              <a:ext cx="3735843" cy="1327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27" name="CaixaDeTexto 30"/>
            <p:cNvSpPr txBox="1">
              <a:spLocks noChangeArrowheads="1"/>
            </p:cNvSpPr>
            <p:nvPr/>
          </p:nvSpPr>
          <p:spPr bwMode="auto">
            <a:xfrm>
              <a:off x="5311881" y="2878112"/>
              <a:ext cx="2120065" cy="79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>
                  <a:latin typeface="+mj-lt"/>
                </a:rPr>
                <a:t>&lt;ASIDE&gt;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0818642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Algumas novidades</a:t>
            </a:r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</p:txBody>
      </p:sp>
      <p:grpSp>
        <p:nvGrpSpPr>
          <p:cNvPr id="11" name="Grupo 21"/>
          <p:cNvGrpSpPr>
            <a:grpSpLocks/>
          </p:cNvGrpSpPr>
          <p:nvPr/>
        </p:nvGrpSpPr>
        <p:grpSpPr bwMode="auto">
          <a:xfrm>
            <a:off x="4735513" y="3336144"/>
            <a:ext cx="3570287" cy="2711450"/>
            <a:chOff x="642937" y="857251"/>
            <a:chExt cx="7715251" cy="5860156"/>
          </a:xfrm>
        </p:grpSpPr>
        <p:sp>
          <p:nvSpPr>
            <p:cNvPr id="12" name="Retângulo 11"/>
            <p:cNvSpPr/>
            <p:nvPr/>
          </p:nvSpPr>
          <p:spPr bwMode="auto">
            <a:xfrm>
              <a:off x="642937" y="2442375"/>
              <a:ext cx="7715251" cy="35785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14" name="Retângulo 13"/>
            <p:cNvSpPr/>
            <p:nvPr/>
          </p:nvSpPr>
          <p:spPr bwMode="auto">
            <a:xfrm>
              <a:off x="642937" y="857251"/>
              <a:ext cx="7715251" cy="771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&lt;HEADER&gt;</a:t>
              </a:r>
            </a:p>
          </p:txBody>
        </p:sp>
        <p:sp>
          <p:nvSpPr>
            <p:cNvPr id="15" name="Retângulo 14"/>
            <p:cNvSpPr/>
            <p:nvPr/>
          </p:nvSpPr>
          <p:spPr bwMode="auto">
            <a:xfrm>
              <a:off x="642937" y="1639520"/>
              <a:ext cx="7715251" cy="782269"/>
            </a:xfrm>
            <a:prstGeom prst="rect">
              <a:avLst/>
            </a:prstGeom>
            <a:solidFill>
              <a:schemeClr val="accent4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&lt;NAV&gt;</a:t>
              </a:r>
            </a:p>
          </p:txBody>
        </p:sp>
        <p:sp>
          <p:nvSpPr>
            <p:cNvPr id="16" name="Retângulo 15"/>
            <p:cNvSpPr/>
            <p:nvPr/>
          </p:nvSpPr>
          <p:spPr bwMode="auto">
            <a:xfrm>
              <a:off x="642937" y="3001628"/>
              <a:ext cx="3859340" cy="23571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&lt;ARTICLE&gt;</a:t>
              </a:r>
            </a:p>
          </p:txBody>
        </p:sp>
        <p:sp>
          <p:nvSpPr>
            <p:cNvPr id="17" name="Retângulo 16"/>
            <p:cNvSpPr/>
            <p:nvPr/>
          </p:nvSpPr>
          <p:spPr bwMode="auto">
            <a:xfrm>
              <a:off x="642937" y="6020912"/>
              <a:ext cx="7715251" cy="69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&lt;FOOTER&gt;</a:t>
              </a:r>
            </a:p>
          </p:txBody>
        </p:sp>
        <p:sp>
          <p:nvSpPr>
            <p:cNvPr id="18" name="Retângulo 17"/>
            <p:cNvSpPr/>
            <p:nvPr/>
          </p:nvSpPr>
          <p:spPr bwMode="auto">
            <a:xfrm>
              <a:off x="4546875" y="3001628"/>
              <a:ext cx="3787300" cy="23571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&lt;ASIDE&gt;</a:t>
              </a:r>
            </a:p>
          </p:txBody>
        </p:sp>
        <p:sp>
          <p:nvSpPr>
            <p:cNvPr id="19" name="CaixaDeTexto 28"/>
            <p:cNvSpPr txBox="1">
              <a:spLocks noChangeArrowheads="1"/>
            </p:cNvSpPr>
            <p:nvPr/>
          </p:nvSpPr>
          <p:spPr bwMode="auto">
            <a:xfrm>
              <a:off x="3442246" y="2257101"/>
              <a:ext cx="2099482" cy="795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dirty="0">
                  <a:latin typeface="+mj-lt"/>
                </a:rPr>
                <a:t>&lt;MAIN&gt;</a:t>
              </a:r>
            </a:p>
          </p:txBody>
        </p:sp>
        <p:sp>
          <p:nvSpPr>
            <p:cNvPr id="20" name="Retângulo 19"/>
            <p:cNvSpPr/>
            <p:nvPr/>
          </p:nvSpPr>
          <p:spPr bwMode="auto">
            <a:xfrm>
              <a:off x="4570888" y="3646657"/>
              <a:ext cx="3735843" cy="1327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27" name="CaixaDeTexto 30"/>
            <p:cNvSpPr txBox="1">
              <a:spLocks noChangeArrowheads="1"/>
            </p:cNvSpPr>
            <p:nvPr/>
          </p:nvSpPr>
          <p:spPr bwMode="auto">
            <a:xfrm>
              <a:off x="5311881" y="2878112"/>
              <a:ext cx="2120065" cy="79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>
                  <a:latin typeface="+mj-lt"/>
                </a:rPr>
                <a:t>&lt;ASIDE&gt;</a:t>
              </a:r>
            </a:p>
          </p:txBody>
        </p:sp>
      </p:grpSp>
      <p:sp>
        <p:nvSpPr>
          <p:cNvPr id="21" name="Retângulo 9"/>
          <p:cNvSpPr>
            <a:spLocks noChangeArrowheads="1"/>
          </p:cNvSpPr>
          <p:nvPr/>
        </p:nvSpPr>
        <p:spPr bwMode="auto">
          <a:xfrm>
            <a:off x="306388" y="994131"/>
            <a:ext cx="7570787" cy="23082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sz="3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NAV</a:t>
            </a:r>
            <a:r>
              <a:rPr lang="pt-BR" sz="3600" b="0" i="0" dirty="0">
                <a:latin typeface="+mj-lt"/>
              </a:rPr>
              <a:t>	</a:t>
            </a:r>
          </a:p>
          <a:p>
            <a:pPr eaLnBrk="1" hangingPunct="1">
              <a:defRPr/>
            </a:pPr>
            <a:endParaRPr lang="pt-BR" b="0" i="0" dirty="0">
              <a:latin typeface="+mj-lt"/>
            </a:endParaRP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O elemento </a:t>
            </a:r>
            <a:r>
              <a:rPr lang="pt-BR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nav</a:t>
            </a:r>
            <a:r>
              <a:rPr lang="pt-BR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pt-BR" b="0" i="0" dirty="0">
                <a:latin typeface="+mj-lt"/>
              </a:rPr>
              <a:t>representa uma seção da página que contém links para outras partes do website. Nem todos os grupos de links devem ser elementos </a:t>
            </a:r>
            <a:r>
              <a:rPr lang="pt-BR" b="0" i="0" dirty="0" err="1">
                <a:latin typeface="+mj-lt"/>
              </a:rPr>
              <a:t>nav</a:t>
            </a:r>
            <a:r>
              <a:rPr lang="pt-BR" b="0" i="0" dirty="0">
                <a:latin typeface="+mj-lt"/>
              </a:rPr>
              <a:t>, apenas aqueles grupos que contém links importantes. Isso pode ser aplicado naqueles blocos de links que geralmente são colocados no Rodapé e também para compor o menu principal do site.	</a:t>
            </a:r>
          </a:p>
        </p:txBody>
      </p:sp>
    </p:spTree>
    <p:extLst>
      <p:ext uri="{BB962C8B-B14F-4D97-AF65-F5344CB8AC3E}">
        <p14:creationId xmlns:p14="http://schemas.microsoft.com/office/powerpoint/2010/main" val="1031251128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Algumas novidades</a:t>
            </a:r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</p:txBody>
      </p:sp>
      <p:grpSp>
        <p:nvGrpSpPr>
          <p:cNvPr id="11" name="Grupo 21"/>
          <p:cNvGrpSpPr>
            <a:grpSpLocks/>
          </p:cNvGrpSpPr>
          <p:nvPr/>
        </p:nvGrpSpPr>
        <p:grpSpPr bwMode="auto">
          <a:xfrm>
            <a:off x="4735513" y="3336144"/>
            <a:ext cx="3570287" cy="2711450"/>
            <a:chOff x="642937" y="857251"/>
            <a:chExt cx="7715251" cy="5860156"/>
          </a:xfrm>
        </p:grpSpPr>
        <p:sp>
          <p:nvSpPr>
            <p:cNvPr id="12" name="Retângulo 11"/>
            <p:cNvSpPr/>
            <p:nvPr/>
          </p:nvSpPr>
          <p:spPr bwMode="auto">
            <a:xfrm>
              <a:off x="642937" y="2442375"/>
              <a:ext cx="7715251" cy="3578537"/>
            </a:xfrm>
            <a:prstGeom prst="rect">
              <a:avLst/>
            </a:prstGeom>
            <a:solidFill>
              <a:schemeClr val="accent4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14" name="Retângulo 13"/>
            <p:cNvSpPr/>
            <p:nvPr/>
          </p:nvSpPr>
          <p:spPr bwMode="auto">
            <a:xfrm>
              <a:off x="642937" y="857251"/>
              <a:ext cx="7715251" cy="771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&lt;HEADER&gt;</a:t>
              </a:r>
            </a:p>
          </p:txBody>
        </p:sp>
        <p:sp>
          <p:nvSpPr>
            <p:cNvPr id="15" name="Retângulo 14"/>
            <p:cNvSpPr/>
            <p:nvPr/>
          </p:nvSpPr>
          <p:spPr bwMode="auto">
            <a:xfrm>
              <a:off x="642937" y="1639520"/>
              <a:ext cx="7715251" cy="7822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&lt;NAV&gt;</a:t>
              </a:r>
            </a:p>
          </p:txBody>
        </p:sp>
        <p:sp>
          <p:nvSpPr>
            <p:cNvPr id="16" name="Retângulo 15"/>
            <p:cNvSpPr/>
            <p:nvPr/>
          </p:nvSpPr>
          <p:spPr bwMode="auto">
            <a:xfrm>
              <a:off x="642937" y="3001628"/>
              <a:ext cx="3859340" cy="23571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&lt;ARTICLE&gt;</a:t>
              </a:r>
            </a:p>
          </p:txBody>
        </p:sp>
        <p:sp>
          <p:nvSpPr>
            <p:cNvPr id="17" name="Retângulo 16"/>
            <p:cNvSpPr/>
            <p:nvPr/>
          </p:nvSpPr>
          <p:spPr bwMode="auto">
            <a:xfrm>
              <a:off x="642937" y="6020912"/>
              <a:ext cx="7715251" cy="69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&lt;FOOTER&gt;</a:t>
              </a:r>
            </a:p>
          </p:txBody>
        </p:sp>
        <p:sp>
          <p:nvSpPr>
            <p:cNvPr id="18" name="Retângulo 17"/>
            <p:cNvSpPr/>
            <p:nvPr/>
          </p:nvSpPr>
          <p:spPr bwMode="auto">
            <a:xfrm>
              <a:off x="4546875" y="3001628"/>
              <a:ext cx="3787300" cy="23571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&lt;ASIDE&gt;</a:t>
              </a:r>
            </a:p>
          </p:txBody>
        </p:sp>
        <p:sp>
          <p:nvSpPr>
            <p:cNvPr id="19" name="CaixaDeTexto 28"/>
            <p:cNvSpPr txBox="1">
              <a:spLocks noChangeArrowheads="1"/>
            </p:cNvSpPr>
            <p:nvPr/>
          </p:nvSpPr>
          <p:spPr bwMode="auto">
            <a:xfrm>
              <a:off x="3442246" y="2257101"/>
              <a:ext cx="2099482" cy="795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dirty="0">
                  <a:latin typeface="+mj-lt"/>
                </a:rPr>
                <a:t>&lt;MAIN&gt;</a:t>
              </a:r>
            </a:p>
          </p:txBody>
        </p:sp>
        <p:sp>
          <p:nvSpPr>
            <p:cNvPr id="20" name="Retângulo 19"/>
            <p:cNvSpPr/>
            <p:nvPr/>
          </p:nvSpPr>
          <p:spPr bwMode="auto">
            <a:xfrm>
              <a:off x="4570888" y="3646657"/>
              <a:ext cx="3735843" cy="1327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27" name="CaixaDeTexto 30"/>
            <p:cNvSpPr txBox="1">
              <a:spLocks noChangeArrowheads="1"/>
            </p:cNvSpPr>
            <p:nvPr/>
          </p:nvSpPr>
          <p:spPr bwMode="auto">
            <a:xfrm>
              <a:off x="5311881" y="2878112"/>
              <a:ext cx="2120065" cy="79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>
                  <a:latin typeface="+mj-lt"/>
                </a:rPr>
                <a:t>&lt;ASIDE&gt;</a:t>
              </a:r>
            </a:p>
          </p:txBody>
        </p:sp>
      </p:grpSp>
      <p:sp>
        <p:nvSpPr>
          <p:cNvPr id="25" name="Retângulo 9"/>
          <p:cNvSpPr>
            <a:spLocks noChangeArrowheads="1"/>
          </p:cNvSpPr>
          <p:nvPr/>
        </p:nvSpPr>
        <p:spPr bwMode="auto">
          <a:xfrm>
            <a:off x="306388" y="1412875"/>
            <a:ext cx="8153400" cy="2032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3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MAIN</a:t>
            </a:r>
            <a:endParaRPr lang="pt-BR" sz="3600" b="0" i="0" dirty="0">
              <a:latin typeface="+mj-lt"/>
            </a:endParaRPr>
          </a:p>
          <a:p>
            <a:pPr eaLnBrk="1" hangingPunct="1">
              <a:defRPr/>
            </a:pPr>
            <a:endParaRPr lang="pt-BR" b="0" i="0" dirty="0">
              <a:latin typeface="+mj-lt"/>
            </a:endParaRP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Defini o </a:t>
            </a:r>
            <a:r>
              <a:rPr lang="pt-BR" b="0" i="0" u="sng" dirty="0">
                <a:latin typeface="+mj-lt"/>
              </a:rPr>
              <a:t>conteúdo principal</a:t>
            </a:r>
            <a:r>
              <a:rPr lang="pt-BR" b="0" i="0" dirty="0">
                <a:latin typeface="+mj-lt"/>
              </a:rPr>
              <a:t> da página ou da aplicação. Ele representa o conteúdo mais importante da página, que está diretamente relacionado ao tópico central do documento ou a funcionalidade principal de uma aplicação.</a:t>
            </a:r>
          </a:p>
          <a:p>
            <a:pPr eaLnBrk="1" hangingPunct="1">
              <a:defRPr/>
            </a:pPr>
            <a:endParaRPr lang="pt-BR" b="0" i="0" dirty="0">
              <a:latin typeface="+mj-lt"/>
            </a:endParaRPr>
          </a:p>
        </p:txBody>
      </p:sp>
      <p:sp>
        <p:nvSpPr>
          <p:cNvPr id="26" name="Retângulo 1"/>
          <p:cNvSpPr>
            <a:spLocks noChangeArrowheads="1"/>
          </p:cNvSpPr>
          <p:nvPr/>
        </p:nvSpPr>
        <p:spPr bwMode="auto">
          <a:xfrm>
            <a:off x="409575" y="3416300"/>
            <a:ext cx="37306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b="0" i="0" dirty="0">
                <a:latin typeface="+mj-lt"/>
              </a:rPr>
              <a:t>Um detalhe importante: você não pode colocar mais do que UMA </a:t>
            </a:r>
            <a:r>
              <a:rPr lang="pt-BR" i="0" dirty="0" err="1">
                <a:latin typeface="+mj-lt"/>
              </a:rPr>
              <a:t>tag</a:t>
            </a:r>
            <a:r>
              <a:rPr lang="pt-BR" i="0" dirty="0">
                <a:latin typeface="+mj-lt"/>
              </a:rPr>
              <a:t> </a:t>
            </a:r>
            <a:r>
              <a:rPr lang="pt-BR" i="0" dirty="0" err="1">
                <a:latin typeface="+mj-lt"/>
              </a:rPr>
              <a:t>main</a:t>
            </a:r>
            <a:r>
              <a:rPr lang="pt-BR" b="0" i="0" dirty="0">
                <a:latin typeface="+mj-lt"/>
              </a:rPr>
              <a:t> no seu documento.</a:t>
            </a:r>
          </a:p>
          <a:p>
            <a:pPr eaLnBrk="1" hangingPunct="1">
              <a:defRPr/>
            </a:pPr>
            <a:endParaRPr lang="pt-BR" b="0" i="0" dirty="0">
              <a:latin typeface="+mj-lt"/>
            </a:endParaRP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Alguns browsers ainda não suportam está nova TAG, precisa, </a:t>
            </a:r>
            <a:r>
              <a:rPr lang="pt-BR" b="0" i="0" dirty="0" err="1">
                <a:latin typeface="+mj-lt"/>
              </a:rPr>
              <a:t>renderizar</a:t>
            </a:r>
            <a:r>
              <a:rPr lang="pt-BR" b="0" i="0" dirty="0">
                <a:latin typeface="+mj-lt"/>
              </a:rPr>
              <a:t> utilizando. </a:t>
            </a:r>
          </a:p>
          <a:p>
            <a:pPr eaLnBrk="1" hangingPunct="1">
              <a:defRPr/>
            </a:pPr>
            <a:endParaRPr lang="pt-BR" b="0" i="0" dirty="0">
              <a:latin typeface="+mj-lt"/>
            </a:endParaRPr>
          </a:p>
          <a:p>
            <a:pPr eaLnBrk="1" hangingPunct="1">
              <a:defRPr/>
            </a:pPr>
            <a:r>
              <a:rPr lang="pt-BR" sz="3200" dirty="0">
                <a:solidFill>
                  <a:srgbClr val="FF0000"/>
                </a:solidFill>
                <a:latin typeface="+mj-lt"/>
              </a:rPr>
              <a:t>display: </a:t>
            </a:r>
            <a:r>
              <a:rPr lang="pt-BR" sz="3200" dirty="0" err="1">
                <a:solidFill>
                  <a:srgbClr val="FF0000"/>
                </a:solidFill>
                <a:latin typeface="+mj-lt"/>
              </a:rPr>
              <a:t>block</a:t>
            </a:r>
            <a:r>
              <a:rPr lang="pt-BR" sz="3200" dirty="0">
                <a:solidFill>
                  <a:srgbClr val="FF0000"/>
                </a:solidFill>
                <a:latin typeface="+mj-lt"/>
              </a:rPr>
              <a:t>; </a:t>
            </a:r>
            <a:endParaRPr lang="pt-BR" sz="3200" b="0" i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Explosão 2 27"/>
          <p:cNvSpPr>
            <a:spLocks noChangeArrowheads="1"/>
          </p:cNvSpPr>
          <p:nvPr/>
        </p:nvSpPr>
        <p:spPr bwMode="auto">
          <a:xfrm>
            <a:off x="5897563" y="692150"/>
            <a:ext cx="2020887" cy="1624013"/>
          </a:xfrm>
          <a:prstGeom prst="irregularSeal2">
            <a:avLst/>
          </a:prstGeom>
          <a:solidFill>
            <a:srgbClr val="FF0000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bIns="0" anchor="ctr"/>
          <a:lstStyle/>
          <a:p>
            <a:pPr algn="ctr">
              <a:defRPr/>
            </a:pPr>
            <a:r>
              <a:rPr lang="pt-BR" sz="2800" dirty="0">
                <a:latin typeface="+mj-lt"/>
              </a:rPr>
              <a:t>nova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93587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Algumas novidades</a:t>
            </a:r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</p:txBody>
      </p:sp>
      <p:grpSp>
        <p:nvGrpSpPr>
          <p:cNvPr id="11" name="Grupo 21"/>
          <p:cNvGrpSpPr>
            <a:grpSpLocks/>
          </p:cNvGrpSpPr>
          <p:nvPr/>
        </p:nvGrpSpPr>
        <p:grpSpPr bwMode="auto">
          <a:xfrm>
            <a:off x="4735513" y="3336144"/>
            <a:ext cx="3570287" cy="2711450"/>
            <a:chOff x="642937" y="857251"/>
            <a:chExt cx="7715251" cy="5860156"/>
          </a:xfrm>
        </p:grpSpPr>
        <p:sp>
          <p:nvSpPr>
            <p:cNvPr id="12" name="Retângulo 11"/>
            <p:cNvSpPr/>
            <p:nvPr/>
          </p:nvSpPr>
          <p:spPr bwMode="auto">
            <a:xfrm>
              <a:off x="642937" y="2442375"/>
              <a:ext cx="7715251" cy="35785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14" name="Retângulo 13"/>
            <p:cNvSpPr/>
            <p:nvPr/>
          </p:nvSpPr>
          <p:spPr bwMode="auto">
            <a:xfrm>
              <a:off x="642937" y="857251"/>
              <a:ext cx="7715251" cy="771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&lt;HEADER&gt;</a:t>
              </a:r>
            </a:p>
          </p:txBody>
        </p:sp>
        <p:sp>
          <p:nvSpPr>
            <p:cNvPr id="15" name="Retângulo 14"/>
            <p:cNvSpPr/>
            <p:nvPr/>
          </p:nvSpPr>
          <p:spPr bwMode="auto">
            <a:xfrm>
              <a:off x="642937" y="1639520"/>
              <a:ext cx="7715251" cy="7822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&lt;NAV&gt;</a:t>
              </a:r>
            </a:p>
          </p:txBody>
        </p:sp>
        <p:sp>
          <p:nvSpPr>
            <p:cNvPr id="16" name="Retângulo 15"/>
            <p:cNvSpPr/>
            <p:nvPr/>
          </p:nvSpPr>
          <p:spPr bwMode="auto">
            <a:xfrm>
              <a:off x="642937" y="3001628"/>
              <a:ext cx="3859340" cy="2357101"/>
            </a:xfrm>
            <a:prstGeom prst="rect">
              <a:avLst/>
            </a:prstGeom>
            <a:solidFill>
              <a:schemeClr val="accent4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&lt;ARTICLE&gt;</a:t>
              </a:r>
            </a:p>
          </p:txBody>
        </p:sp>
        <p:sp>
          <p:nvSpPr>
            <p:cNvPr id="17" name="Retângulo 16"/>
            <p:cNvSpPr/>
            <p:nvPr/>
          </p:nvSpPr>
          <p:spPr bwMode="auto">
            <a:xfrm>
              <a:off x="642937" y="6020912"/>
              <a:ext cx="7715251" cy="69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&lt;FOOTER&gt;</a:t>
              </a:r>
            </a:p>
          </p:txBody>
        </p:sp>
        <p:sp>
          <p:nvSpPr>
            <p:cNvPr id="18" name="Retângulo 17"/>
            <p:cNvSpPr/>
            <p:nvPr/>
          </p:nvSpPr>
          <p:spPr bwMode="auto">
            <a:xfrm>
              <a:off x="4546875" y="3001628"/>
              <a:ext cx="3787300" cy="23571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&lt;ASIDE&gt;</a:t>
              </a:r>
            </a:p>
          </p:txBody>
        </p:sp>
        <p:sp>
          <p:nvSpPr>
            <p:cNvPr id="19" name="CaixaDeTexto 28"/>
            <p:cNvSpPr txBox="1">
              <a:spLocks noChangeArrowheads="1"/>
            </p:cNvSpPr>
            <p:nvPr/>
          </p:nvSpPr>
          <p:spPr bwMode="auto">
            <a:xfrm>
              <a:off x="3442246" y="2257101"/>
              <a:ext cx="2099482" cy="795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dirty="0">
                  <a:latin typeface="+mj-lt"/>
                </a:rPr>
                <a:t>&lt;MAIN&gt;</a:t>
              </a:r>
            </a:p>
          </p:txBody>
        </p:sp>
        <p:sp>
          <p:nvSpPr>
            <p:cNvPr id="20" name="Retângulo 19"/>
            <p:cNvSpPr/>
            <p:nvPr/>
          </p:nvSpPr>
          <p:spPr bwMode="auto">
            <a:xfrm>
              <a:off x="4570888" y="3646657"/>
              <a:ext cx="3735843" cy="1327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27" name="CaixaDeTexto 30"/>
            <p:cNvSpPr txBox="1">
              <a:spLocks noChangeArrowheads="1"/>
            </p:cNvSpPr>
            <p:nvPr/>
          </p:nvSpPr>
          <p:spPr bwMode="auto">
            <a:xfrm>
              <a:off x="5311881" y="2878112"/>
              <a:ext cx="2120065" cy="79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>
                  <a:latin typeface="+mj-lt"/>
                </a:rPr>
                <a:t>&lt;ASIDE&gt;</a:t>
              </a:r>
            </a:p>
          </p:txBody>
        </p:sp>
      </p:grpSp>
      <p:sp>
        <p:nvSpPr>
          <p:cNvPr id="21" name="Retângulo 9"/>
          <p:cNvSpPr>
            <a:spLocks noChangeArrowheads="1"/>
          </p:cNvSpPr>
          <p:nvPr/>
        </p:nvSpPr>
        <p:spPr bwMode="auto">
          <a:xfrm>
            <a:off x="306388" y="1412875"/>
            <a:ext cx="8153400" cy="2032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3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ARTICLE</a:t>
            </a:r>
            <a:r>
              <a:rPr lang="pt-BR" sz="3600" b="0" i="0" dirty="0">
                <a:latin typeface="+mj-lt"/>
              </a:rPr>
              <a:t>		</a:t>
            </a:r>
          </a:p>
          <a:p>
            <a:pPr eaLnBrk="1" hangingPunct="1">
              <a:defRPr/>
            </a:pPr>
            <a:endParaRPr lang="pt-BR" b="0" i="0" dirty="0">
              <a:latin typeface="+mj-lt"/>
            </a:endParaRP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O elemento </a:t>
            </a:r>
            <a:r>
              <a:rPr lang="pt-BR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article</a:t>
            </a:r>
            <a:r>
              <a:rPr lang="pt-BR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pt-BR" b="0" i="0" dirty="0">
                <a:latin typeface="+mj-lt"/>
              </a:rPr>
              <a:t>representa uma parte da página que poderá ser distribuído e reutilizável em </a:t>
            </a:r>
            <a:r>
              <a:rPr lang="pt-BR" b="0" i="0" dirty="0" err="1">
                <a:latin typeface="+mj-lt"/>
              </a:rPr>
              <a:t>FEEDs</a:t>
            </a:r>
            <a:r>
              <a:rPr lang="pt-BR" b="0" i="0" dirty="0">
                <a:latin typeface="+mj-lt"/>
              </a:rPr>
              <a:t> por exemplo. Isto pode ser um post, artigo, um bloco de comentários de usuários ou apenas um bloco de texto comum.	</a:t>
            </a: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93287731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Algumas novidades</a:t>
            </a:r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</p:txBody>
      </p:sp>
      <p:grpSp>
        <p:nvGrpSpPr>
          <p:cNvPr id="11" name="Grupo 21"/>
          <p:cNvGrpSpPr>
            <a:grpSpLocks/>
          </p:cNvGrpSpPr>
          <p:nvPr/>
        </p:nvGrpSpPr>
        <p:grpSpPr bwMode="auto">
          <a:xfrm>
            <a:off x="4735513" y="3336144"/>
            <a:ext cx="3570287" cy="2711450"/>
            <a:chOff x="642937" y="857251"/>
            <a:chExt cx="7715251" cy="5860156"/>
          </a:xfrm>
        </p:grpSpPr>
        <p:sp>
          <p:nvSpPr>
            <p:cNvPr id="12" name="Retângulo 11"/>
            <p:cNvSpPr/>
            <p:nvPr/>
          </p:nvSpPr>
          <p:spPr bwMode="auto">
            <a:xfrm>
              <a:off x="642937" y="2442375"/>
              <a:ext cx="7715251" cy="35785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14" name="Retângulo 13"/>
            <p:cNvSpPr/>
            <p:nvPr/>
          </p:nvSpPr>
          <p:spPr bwMode="auto">
            <a:xfrm>
              <a:off x="642937" y="857251"/>
              <a:ext cx="7715251" cy="771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&lt;HEADER&gt;</a:t>
              </a:r>
            </a:p>
          </p:txBody>
        </p:sp>
        <p:sp>
          <p:nvSpPr>
            <p:cNvPr id="15" name="Retângulo 14"/>
            <p:cNvSpPr/>
            <p:nvPr/>
          </p:nvSpPr>
          <p:spPr bwMode="auto">
            <a:xfrm>
              <a:off x="642937" y="1639520"/>
              <a:ext cx="7715251" cy="7822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&lt;NAV&gt;</a:t>
              </a:r>
            </a:p>
          </p:txBody>
        </p:sp>
        <p:sp>
          <p:nvSpPr>
            <p:cNvPr id="16" name="Retângulo 15"/>
            <p:cNvSpPr/>
            <p:nvPr/>
          </p:nvSpPr>
          <p:spPr bwMode="auto">
            <a:xfrm>
              <a:off x="642937" y="3001628"/>
              <a:ext cx="3859340" cy="23571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&lt;ARTICLE&gt;</a:t>
              </a:r>
            </a:p>
          </p:txBody>
        </p:sp>
        <p:sp>
          <p:nvSpPr>
            <p:cNvPr id="17" name="Retângulo 16"/>
            <p:cNvSpPr/>
            <p:nvPr/>
          </p:nvSpPr>
          <p:spPr bwMode="auto">
            <a:xfrm>
              <a:off x="642937" y="6020912"/>
              <a:ext cx="7715251" cy="69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&lt;FOOTER&gt;</a:t>
              </a:r>
            </a:p>
          </p:txBody>
        </p:sp>
        <p:sp>
          <p:nvSpPr>
            <p:cNvPr id="18" name="Retângulo 17"/>
            <p:cNvSpPr/>
            <p:nvPr/>
          </p:nvSpPr>
          <p:spPr bwMode="auto">
            <a:xfrm>
              <a:off x="4546875" y="3001628"/>
              <a:ext cx="3787300" cy="2357101"/>
            </a:xfrm>
            <a:prstGeom prst="rect">
              <a:avLst/>
            </a:prstGeom>
            <a:solidFill>
              <a:schemeClr val="accent4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&lt;ASIDE&gt;</a:t>
              </a:r>
            </a:p>
          </p:txBody>
        </p:sp>
        <p:sp>
          <p:nvSpPr>
            <p:cNvPr id="19" name="CaixaDeTexto 28"/>
            <p:cNvSpPr txBox="1">
              <a:spLocks noChangeArrowheads="1"/>
            </p:cNvSpPr>
            <p:nvPr/>
          </p:nvSpPr>
          <p:spPr bwMode="auto">
            <a:xfrm>
              <a:off x="3442246" y="2257101"/>
              <a:ext cx="2099482" cy="795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dirty="0">
                  <a:latin typeface="+mj-lt"/>
                </a:rPr>
                <a:t>&lt;MAIN&gt;</a:t>
              </a:r>
            </a:p>
          </p:txBody>
        </p:sp>
        <p:sp>
          <p:nvSpPr>
            <p:cNvPr id="20" name="Retângulo 19"/>
            <p:cNvSpPr/>
            <p:nvPr/>
          </p:nvSpPr>
          <p:spPr bwMode="auto">
            <a:xfrm>
              <a:off x="4570888" y="3646657"/>
              <a:ext cx="3735843" cy="1327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27" name="CaixaDeTexto 30"/>
            <p:cNvSpPr txBox="1">
              <a:spLocks noChangeArrowheads="1"/>
            </p:cNvSpPr>
            <p:nvPr/>
          </p:nvSpPr>
          <p:spPr bwMode="auto">
            <a:xfrm>
              <a:off x="5311881" y="2878112"/>
              <a:ext cx="2120065" cy="79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>
                  <a:latin typeface="+mj-lt"/>
                </a:rPr>
                <a:t>&lt;ASIDE&gt;</a:t>
              </a:r>
            </a:p>
          </p:txBody>
        </p:sp>
      </p:grpSp>
      <p:sp>
        <p:nvSpPr>
          <p:cNvPr id="22" name="Retângulo 9"/>
          <p:cNvSpPr>
            <a:spLocks noChangeArrowheads="1"/>
          </p:cNvSpPr>
          <p:nvPr/>
        </p:nvSpPr>
        <p:spPr bwMode="auto">
          <a:xfrm>
            <a:off x="306388" y="1124744"/>
            <a:ext cx="8153400" cy="25844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3600" i="0" dirty="0">
                <a:latin typeface="+mj-lt"/>
              </a:rPr>
              <a:t>ASIDE</a:t>
            </a:r>
            <a:r>
              <a:rPr lang="pt-BR" sz="3600" b="0" i="0" dirty="0">
                <a:latin typeface="+mj-lt"/>
              </a:rPr>
              <a:t>	</a:t>
            </a:r>
          </a:p>
          <a:p>
            <a:pPr eaLnBrk="1" hangingPunct="1">
              <a:defRPr/>
            </a:pPr>
            <a:endParaRPr lang="pt-BR" b="0" i="0" dirty="0">
              <a:latin typeface="+mj-lt"/>
            </a:endParaRP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O elemento </a:t>
            </a:r>
            <a:r>
              <a:rPr lang="pt-BR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aside</a:t>
            </a:r>
            <a:r>
              <a:rPr lang="pt-BR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pt-BR" b="0" i="0" dirty="0">
                <a:latin typeface="+mj-lt"/>
              </a:rPr>
              <a:t>representa um bloco de conteúdo que referência o conteúdo que envolta do elemento </a:t>
            </a:r>
            <a:r>
              <a:rPr lang="pt-BR" b="0" i="0" dirty="0" err="1">
                <a:latin typeface="+mj-lt"/>
              </a:rPr>
              <a:t>aside</a:t>
            </a:r>
            <a:r>
              <a:rPr lang="pt-BR" b="0" i="0" dirty="0">
                <a:latin typeface="+mj-lt"/>
              </a:rPr>
              <a:t>. O </a:t>
            </a:r>
            <a:r>
              <a:rPr lang="pt-BR" b="0" i="0" dirty="0" err="1">
                <a:latin typeface="+mj-lt"/>
              </a:rPr>
              <a:t>aside</a:t>
            </a:r>
            <a:r>
              <a:rPr lang="pt-BR" b="0" i="0" dirty="0">
                <a:latin typeface="+mj-lt"/>
              </a:rPr>
              <a:t> pode ser representado por conteúdos em </a:t>
            </a:r>
            <a:r>
              <a:rPr lang="pt-BR" b="0" i="0" dirty="0" err="1">
                <a:latin typeface="+mj-lt"/>
              </a:rPr>
              <a:t>sidebars</a:t>
            </a:r>
            <a:r>
              <a:rPr lang="pt-BR" b="0" i="0" dirty="0">
                <a:latin typeface="+mj-lt"/>
              </a:rPr>
              <a:t> em textos impressos, publicidade ou até mesmo para criar um grupo de elementos </a:t>
            </a:r>
            <a:r>
              <a:rPr lang="pt-BR" b="0" i="0" dirty="0" err="1">
                <a:latin typeface="+mj-lt"/>
              </a:rPr>
              <a:t>nav</a:t>
            </a:r>
            <a:r>
              <a:rPr lang="pt-BR" b="0" i="0" dirty="0">
                <a:latin typeface="+mj-lt"/>
              </a:rPr>
              <a:t> e outras informações separados do conteúdo principal do website.	</a:t>
            </a: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82313746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Algumas novidades</a:t>
            </a:r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</p:txBody>
      </p:sp>
      <p:grpSp>
        <p:nvGrpSpPr>
          <p:cNvPr id="11" name="Grupo 21"/>
          <p:cNvGrpSpPr>
            <a:grpSpLocks/>
          </p:cNvGrpSpPr>
          <p:nvPr/>
        </p:nvGrpSpPr>
        <p:grpSpPr bwMode="auto">
          <a:xfrm>
            <a:off x="4735513" y="3336144"/>
            <a:ext cx="3570287" cy="2711450"/>
            <a:chOff x="642937" y="857251"/>
            <a:chExt cx="7715251" cy="5860156"/>
          </a:xfrm>
        </p:grpSpPr>
        <p:sp>
          <p:nvSpPr>
            <p:cNvPr id="12" name="Retângulo 11"/>
            <p:cNvSpPr/>
            <p:nvPr/>
          </p:nvSpPr>
          <p:spPr bwMode="auto">
            <a:xfrm>
              <a:off x="642937" y="2442375"/>
              <a:ext cx="7715251" cy="35785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14" name="Retângulo 13"/>
            <p:cNvSpPr/>
            <p:nvPr/>
          </p:nvSpPr>
          <p:spPr bwMode="auto">
            <a:xfrm>
              <a:off x="642937" y="857251"/>
              <a:ext cx="7715251" cy="771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&lt;HEADER&gt;</a:t>
              </a:r>
            </a:p>
          </p:txBody>
        </p:sp>
        <p:sp>
          <p:nvSpPr>
            <p:cNvPr id="15" name="Retângulo 14"/>
            <p:cNvSpPr/>
            <p:nvPr/>
          </p:nvSpPr>
          <p:spPr bwMode="auto">
            <a:xfrm>
              <a:off x="642937" y="1639520"/>
              <a:ext cx="7715251" cy="7822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&lt;NAV&gt;</a:t>
              </a:r>
            </a:p>
          </p:txBody>
        </p:sp>
        <p:sp>
          <p:nvSpPr>
            <p:cNvPr id="16" name="Retângulo 15"/>
            <p:cNvSpPr/>
            <p:nvPr/>
          </p:nvSpPr>
          <p:spPr bwMode="auto">
            <a:xfrm>
              <a:off x="642937" y="3001628"/>
              <a:ext cx="3859340" cy="23571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&lt;ARTICLE&gt;</a:t>
              </a:r>
            </a:p>
          </p:txBody>
        </p:sp>
        <p:sp>
          <p:nvSpPr>
            <p:cNvPr id="17" name="Retângulo 16"/>
            <p:cNvSpPr/>
            <p:nvPr/>
          </p:nvSpPr>
          <p:spPr bwMode="auto">
            <a:xfrm>
              <a:off x="642937" y="6020912"/>
              <a:ext cx="7715251" cy="69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&lt;FOOTER&gt;</a:t>
              </a:r>
            </a:p>
          </p:txBody>
        </p:sp>
        <p:sp>
          <p:nvSpPr>
            <p:cNvPr id="18" name="Retângulo 17"/>
            <p:cNvSpPr/>
            <p:nvPr/>
          </p:nvSpPr>
          <p:spPr bwMode="auto">
            <a:xfrm>
              <a:off x="4546875" y="3001628"/>
              <a:ext cx="3787300" cy="23571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&lt;ASIDE&gt;</a:t>
              </a:r>
            </a:p>
          </p:txBody>
        </p:sp>
        <p:sp>
          <p:nvSpPr>
            <p:cNvPr id="19" name="CaixaDeTexto 28"/>
            <p:cNvSpPr txBox="1">
              <a:spLocks noChangeArrowheads="1"/>
            </p:cNvSpPr>
            <p:nvPr/>
          </p:nvSpPr>
          <p:spPr bwMode="auto">
            <a:xfrm>
              <a:off x="3442246" y="2257101"/>
              <a:ext cx="2099482" cy="795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dirty="0">
                  <a:latin typeface="+mj-lt"/>
                </a:rPr>
                <a:t>&lt;MAIN&gt;</a:t>
              </a:r>
            </a:p>
          </p:txBody>
        </p:sp>
        <p:sp>
          <p:nvSpPr>
            <p:cNvPr id="20" name="Retângulo 19"/>
            <p:cNvSpPr/>
            <p:nvPr/>
          </p:nvSpPr>
          <p:spPr bwMode="auto">
            <a:xfrm>
              <a:off x="4570888" y="3646657"/>
              <a:ext cx="3735843" cy="1327800"/>
            </a:xfrm>
            <a:prstGeom prst="rect">
              <a:avLst/>
            </a:prstGeom>
            <a:solidFill>
              <a:schemeClr val="accent4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27" name="CaixaDeTexto 30"/>
            <p:cNvSpPr txBox="1">
              <a:spLocks noChangeArrowheads="1"/>
            </p:cNvSpPr>
            <p:nvPr/>
          </p:nvSpPr>
          <p:spPr bwMode="auto">
            <a:xfrm>
              <a:off x="5311881" y="2878112"/>
              <a:ext cx="2120065" cy="79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>
                  <a:latin typeface="+mj-lt"/>
                </a:rPr>
                <a:t>&lt;ASIDE&gt;</a:t>
              </a:r>
            </a:p>
          </p:txBody>
        </p:sp>
      </p:grpSp>
      <p:sp>
        <p:nvSpPr>
          <p:cNvPr id="21" name="Retângulo 9"/>
          <p:cNvSpPr>
            <a:spLocks noChangeArrowheads="1"/>
          </p:cNvSpPr>
          <p:nvPr/>
        </p:nvSpPr>
        <p:spPr bwMode="auto">
          <a:xfrm>
            <a:off x="306388" y="1412875"/>
            <a:ext cx="7570787" cy="20313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sz="3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SECTION</a:t>
            </a:r>
            <a:r>
              <a:rPr lang="pt-BR" sz="3600" b="0" i="0" dirty="0">
                <a:latin typeface="+mj-lt"/>
              </a:rPr>
              <a:t>	</a:t>
            </a:r>
          </a:p>
          <a:p>
            <a:pPr eaLnBrk="1" hangingPunct="1">
              <a:defRPr/>
            </a:pPr>
            <a:endParaRPr lang="pt-BR" b="0" i="0" dirty="0">
              <a:latin typeface="+mj-lt"/>
            </a:endParaRP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A </a:t>
            </a:r>
            <a:r>
              <a:rPr lang="pt-BR" b="0" i="0" dirty="0" err="1">
                <a:latin typeface="+mj-lt"/>
              </a:rPr>
              <a:t>tag</a:t>
            </a:r>
            <a:r>
              <a:rPr lang="pt-BR" b="0" i="0" dirty="0">
                <a:latin typeface="+mj-lt"/>
              </a:rPr>
              <a:t> </a:t>
            </a:r>
            <a:r>
              <a:rPr lang="pt-BR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section</a:t>
            </a:r>
            <a:r>
              <a:rPr lang="pt-BR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pt-BR" b="0" i="0" dirty="0">
                <a:latin typeface="+mj-lt"/>
              </a:rPr>
              <a:t>define uma nova seção genérica no documento. Por exemplo, a home de um website pode ser dividida em diversas seções: introdução ou destaque, novidades, informação de contato e chamadas para conteúdo interno.	</a:t>
            </a:r>
          </a:p>
        </p:txBody>
      </p:sp>
    </p:spTree>
    <p:extLst>
      <p:ext uri="{BB962C8B-B14F-4D97-AF65-F5344CB8AC3E}">
        <p14:creationId xmlns:p14="http://schemas.microsoft.com/office/powerpoint/2010/main" val="534202434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spcBef>
                <a:spcPct val="50000"/>
              </a:spcBef>
              <a:buFontTx/>
              <a:buAutoNum type="arabicPeriod"/>
              <a:defRPr/>
            </a:pPr>
            <a:r>
              <a:rPr lang="pt-BR" sz="2800" dirty="0"/>
              <a:t>Introdução HTML5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716394"/>
      </p:ext>
    </p:extLst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Algumas novidades</a:t>
            </a:r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</p:txBody>
      </p:sp>
      <p:grpSp>
        <p:nvGrpSpPr>
          <p:cNvPr id="11" name="Grupo 21"/>
          <p:cNvGrpSpPr>
            <a:grpSpLocks/>
          </p:cNvGrpSpPr>
          <p:nvPr/>
        </p:nvGrpSpPr>
        <p:grpSpPr bwMode="auto">
          <a:xfrm>
            <a:off x="4735513" y="3336144"/>
            <a:ext cx="3570287" cy="2711450"/>
            <a:chOff x="642937" y="857251"/>
            <a:chExt cx="7715251" cy="5860156"/>
          </a:xfrm>
        </p:grpSpPr>
        <p:sp>
          <p:nvSpPr>
            <p:cNvPr id="12" name="Retângulo 11"/>
            <p:cNvSpPr/>
            <p:nvPr/>
          </p:nvSpPr>
          <p:spPr bwMode="auto">
            <a:xfrm>
              <a:off x="642937" y="2442375"/>
              <a:ext cx="7715251" cy="35785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14" name="Retângulo 13"/>
            <p:cNvSpPr/>
            <p:nvPr/>
          </p:nvSpPr>
          <p:spPr bwMode="auto">
            <a:xfrm>
              <a:off x="642937" y="857251"/>
              <a:ext cx="7715251" cy="771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&lt;HEADER&gt;</a:t>
              </a:r>
            </a:p>
          </p:txBody>
        </p:sp>
        <p:sp>
          <p:nvSpPr>
            <p:cNvPr id="15" name="Retângulo 14"/>
            <p:cNvSpPr/>
            <p:nvPr/>
          </p:nvSpPr>
          <p:spPr bwMode="auto">
            <a:xfrm>
              <a:off x="642937" y="1639520"/>
              <a:ext cx="7715251" cy="7822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&lt;NAV&gt;</a:t>
              </a:r>
            </a:p>
          </p:txBody>
        </p:sp>
        <p:sp>
          <p:nvSpPr>
            <p:cNvPr id="16" name="Retângulo 15"/>
            <p:cNvSpPr/>
            <p:nvPr/>
          </p:nvSpPr>
          <p:spPr bwMode="auto">
            <a:xfrm>
              <a:off x="642937" y="3001628"/>
              <a:ext cx="3859340" cy="23571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&lt;ARTICLE&gt;</a:t>
              </a:r>
            </a:p>
          </p:txBody>
        </p:sp>
        <p:sp>
          <p:nvSpPr>
            <p:cNvPr id="17" name="Retângulo 16"/>
            <p:cNvSpPr/>
            <p:nvPr/>
          </p:nvSpPr>
          <p:spPr bwMode="auto">
            <a:xfrm>
              <a:off x="642937" y="6020912"/>
              <a:ext cx="7715251" cy="696495"/>
            </a:xfrm>
            <a:prstGeom prst="rect">
              <a:avLst/>
            </a:prstGeom>
            <a:solidFill>
              <a:schemeClr val="accent4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&lt;FOOTER&gt;</a:t>
              </a:r>
            </a:p>
          </p:txBody>
        </p:sp>
        <p:sp>
          <p:nvSpPr>
            <p:cNvPr id="18" name="Retângulo 17"/>
            <p:cNvSpPr/>
            <p:nvPr/>
          </p:nvSpPr>
          <p:spPr bwMode="auto">
            <a:xfrm>
              <a:off x="4546875" y="3001628"/>
              <a:ext cx="3787300" cy="23571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&lt;ASIDE&gt;</a:t>
              </a:r>
            </a:p>
          </p:txBody>
        </p:sp>
        <p:sp>
          <p:nvSpPr>
            <p:cNvPr id="19" name="CaixaDeTexto 28"/>
            <p:cNvSpPr txBox="1">
              <a:spLocks noChangeArrowheads="1"/>
            </p:cNvSpPr>
            <p:nvPr/>
          </p:nvSpPr>
          <p:spPr bwMode="auto">
            <a:xfrm>
              <a:off x="3442246" y="2257101"/>
              <a:ext cx="2099482" cy="795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dirty="0">
                  <a:latin typeface="+mj-lt"/>
                </a:rPr>
                <a:t>&lt;MAIN&gt;</a:t>
              </a:r>
            </a:p>
          </p:txBody>
        </p:sp>
        <p:sp>
          <p:nvSpPr>
            <p:cNvPr id="20" name="Retângulo 19"/>
            <p:cNvSpPr/>
            <p:nvPr/>
          </p:nvSpPr>
          <p:spPr bwMode="auto">
            <a:xfrm>
              <a:off x="4570888" y="3646657"/>
              <a:ext cx="3735843" cy="132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27" name="CaixaDeTexto 30"/>
            <p:cNvSpPr txBox="1">
              <a:spLocks noChangeArrowheads="1"/>
            </p:cNvSpPr>
            <p:nvPr/>
          </p:nvSpPr>
          <p:spPr bwMode="auto">
            <a:xfrm>
              <a:off x="5311881" y="2878112"/>
              <a:ext cx="2120065" cy="79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>
                  <a:latin typeface="+mj-lt"/>
                </a:rPr>
                <a:t>&lt;ASIDE&gt;</a:t>
              </a:r>
            </a:p>
          </p:txBody>
        </p:sp>
      </p:grpSp>
      <p:sp>
        <p:nvSpPr>
          <p:cNvPr id="22" name="Retângulo 9"/>
          <p:cNvSpPr>
            <a:spLocks noChangeArrowheads="1"/>
          </p:cNvSpPr>
          <p:nvPr/>
        </p:nvSpPr>
        <p:spPr bwMode="auto">
          <a:xfrm>
            <a:off x="306388" y="1268760"/>
            <a:ext cx="8153400" cy="25844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3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FOOTER</a:t>
            </a:r>
            <a:r>
              <a:rPr lang="pt-BR" sz="3600" b="0" i="0" dirty="0">
                <a:latin typeface="+mj-lt"/>
              </a:rPr>
              <a:t>		</a:t>
            </a:r>
          </a:p>
          <a:p>
            <a:pPr eaLnBrk="1" hangingPunct="1">
              <a:defRPr/>
            </a:pPr>
            <a:r>
              <a:rPr lang="pt-BR" sz="3600" b="0" i="0" dirty="0">
                <a:latin typeface="+mj-lt"/>
              </a:rPr>
              <a:t>	</a:t>
            </a:r>
            <a:endParaRPr lang="pt-BR" b="0" i="0" dirty="0">
              <a:latin typeface="+mj-lt"/>
            </a:endParaRP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O elemento </a:t>
            </a:r>
            <a:r>
              <a:rPr lang="pt-BR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footer</a:t>
            </a:r>
            <a:r>
              <a:rPr lang="pt-BR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pt-BR" b="0" i="0" dirty="0">
                <a:latin typeface="+mj-lt"/>
              </a:rPr>
              <a:t>representa literalmente o rodapé da página. Seria o último elemento antes de fechar a </a:t>
            </a:r>
            <a:r>
              <a:rPr lang="pt-BR" b="0" i="0" dirty="0" err="1">
                <a:latin typeface="+mj-lt"/>
              </a:rPr>
              <a:t>tag</a:t>
            </a:r>
            <a:r>
              <a:rPr lang="pt-BR" b="0" i="0" dirty="0">
                <a:latin typeface="+mj-lt"/>
              </a:rPr>
              <a:t> HTML. O elemento </a:t>
            </a:r>
            <a:r>
              <a:rPr lang="pt-BR" b="0" i="0" dirty="0" err="1">
                <a:latin typeface="+mj-lt"/>
              </a:rPr>
              <a:t>footer</a:t>
            </a:r>
            <a:r>
              <a:rPr lang="pt-BR" b="0" i="0" dirty="0">
                <a:latin typeface="+mj-lt"/>
              </a:rPr>
              <a:t> não precisa aparecer necessariamente no final de uma seção.	</a:t>
            </a: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	</a:t>
            </a: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68738592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Nova estrutura </a:t>
            </a:r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73831"/>
            <a:ext cx="4357688" cy="575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478646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Exercício</a:t>
            </a:r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</p:txBody>
      </p:sp>
      <p:pic>
        <p:nvPicPr>
          <p:cNvPr id="1026" name="Picture 2" descr="http://netdna.webdesignerdepot.com/uploads/2012/11/featured44@wdd2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6493640" cy="37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85412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Algumas novidades</a:t>
            </a:r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</p:txBody>
      </p:sp>
      <p:sp>
        <p:nvSpPr>
          <p:cNvPr id="4" name="Retângulo 9"/>
          <p:cNvSpPr>
            <a:spLocks noChangeArrowheads="1"/>
          </p:cNvSpPr>
          <p:nvPr/>
        </p:nvSpPr>
        <p:spPr bwMode="auto">
          <a:xfrm>
            <a:off x="306388" y="820322"/>
            <a:ext cx="7721996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sz="3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FIGURE</a:t>
            </a:r>
            <a:r>
              <a:rPr lang="pt-BR" sz="3600" b="0" i="0" dirty="0">
                <a:latin typeface="+mj-lt"/>
              </a:rPr>
              <a:t>		</a:t>
            </a:r>
          </a:p>
          <a:p>
            <a:pPr eaLnBrk="1" hangingPunct="1">
              <a:defRPr/>
            </a:pPr>
            <a:r>
              <a:rPr lang="pt-BR" sz="3600" b="0" i="0" dirty="0">
                <a:latin typeface="+mj-lt"/>
              </a:rPr>
              <a:t>	</a:t>
            </a:r>
            <a:endParaRPr lang="pt-BR" b="0" i="0" dirty="0">
              <a:latin typeface="+mj-lt"/>
            </a:endParaRP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O HTML5 introduziu duas novas TAGS específicas para imagem &lt;figure&gt; e &lt;</a:t>
            </a:r>
            <a:r>
              <a:rPr lang="pt-BR" b="0" i="0" dirty="0" err="1">
                <a:latin typeface="+mj-lt"/>
              </a:rPr>
              <a:t>figcaption</a:t>
            </a:r>
            <a:r>
              <a:rPr lang="pt-BR" b="0" i="0" dirty="0">
                <a:latin typeface="+mj-lt"/>
              </a:rPr>
              <a:t>&gt;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574648"/>
            <a:ext cx="55626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996952"/>
            <a:ext cx="14763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945255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Algumas novidades</a:t>
            </a:r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</p:txBody>
      </p:sp>
      <p:sp>
        <p:nvSpPr>
          <p:cNvPr id="6" name="Retângulo 9"/>
          <p:cNvSpPr>
            <a:spLocks noChangeArrowheads="1"/>
          </p:cNvSpPr>
          <p:nvPr/>
        </p:nvSpPr>
        <p:spPr bwMode="auto">
          <a:xfrm>
            <a:off x="284559" y="908720"/>
            <a:ext cx="8153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000" b="0" i="0" dirty="0">
                <a:latin typeface="+mj-lt"/>
              </a:rPr>
              <a:t>Este atributos </a:t>
            </a:r>
            <a:r>
              <a:rPr lang="pt-BR" sz="2000" b="1" i="0" dirty="0">
                <a:latin typeface="+mj-lt"/>
              </a:rPr>
              <a:t>foram descontinuados </a:t>
            </a:r>
            <a:r>
              <a:rPr lang="pt-BR" sz="2000" b="0" i="0" dirty="0">
                <a:latin typeface="+mj-lt"/>
              </a:rPr>
              <a:t>porque modificam a formatação do elemento e suas funções </a:t>
            </a:r>
            <a:r>
              <a:rPr lang="pt-BR" sz="2000" b="0" i="0" u="sng" dirty="0">
                <a:latin typeface="+mj-lt"/>
              </a:rPr>
              <a:t>são melhores controladas pelo CSS</a:t>
            </a:r>
            <a:r>
              <a:rPr lang="pt-BR" sz="2000" b="0" i="0" dirty="0">
                <a:latin typeface="+mj-lt"/>
              </a:rPr>
              <a:t>:</a:t>
            </a:r>
            <a:r>
              <a:rPr lang="pt-BR" b="0" i="0" dirty="0">
                <a:latin typeface="+mj-lt"/>
              </a:rPr>
              <a:t>	</a:t>
            </a: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428624" y="1844824"/>
            <a:ext cx="7311727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b="0" i="0" dirty="0">
                <a:latin typeface="+mj-lt"/>
              </a:rPr>
              <a:t>• align </a:t>
            </a:r>
            <a:r>
              <a:rPr lang="en-US" b="0" i="0" dirty="0" err="1">
                <a:latin typeface="+mj-lt"/>
              </a:rPr>
              <a:t>como</a:t>
            </a:r>
            <a:r>
              <a:rPr lang="en-US" b="0" i="0" dirty="0">
                <a:latin typeface="+mj-lt"/>
              </a:rPr>
              <a:t> </a:t>
            </a:r>
            <a:r>
              <a:rPr lang="en-US" b="0" i="0" dirty="0" err="1">
                <a:latin typeface="+mj-lt"/>
              </a:rPr>
              <a:t>atributo</a:t>
            </a:r>
            <a:r>
              <a:rPr lang="en-US" b="0" i="0" dirty="0">
                <a:latin typeface="+mj-lt"/>
              </a:rPr>
              <a:t> </a:t>
            </a:r>
            <a:r>
              <a:rPr lang="en-US" b="0" i="0" dirty="0" err="1">
                <a:latin typeface="+mj-lt"/>
              </a:rPr>
              <a:t>da</a:t>
            </a:r>
            <a:r>
              <a:rPr lang="en-US" b="0" i="0" dirty="0">
                <a:latin typeface="+mj-lt"/>
              </a:rPr>
              <a:t> tag caption, </a:t>
            </a:r>
            <a:r>
              <a:rPr lang="en-US" b="0" i="0" dirty="0" err="1">
                <a:latin typeface="+mj-lt"/>
              </a:rPr>
              <a:t>iframe</a:t>
            </a:r>
            <a:r>
              <a:rPr lang="en-US" b="0" i="0" dirty="0">
                <a:latin typeface="+mj-lt"/>
              </a:rPr>
              <a:t>, </a:t>
            </a:r>
            <a:r>
              <a:rPr lang="en-US" b="0" i="0" dirty="0" err="1">
                <a:latin typeface="+mj-lt"/>
              </a:rPr>
              <a:t>img</a:t>
            </a:r>
            <a:r>
              <a:rPr lang="en-US" b="0" i="0" dirty="0">
                <a:latin typeface="+mj-lt"/>
              </a:rPr>
              <a:t>, input, object, legend, table, hr, div, h1, h2, h3, h4, h5, h6, p, </a:t>
            </a:r>
            <a:r>
              <a:rPr lang="en-US" b="0" i="0" dirty="0" err="1">
                <a:latin typeface="+mj-lt"/>
              </a:rPr>
              <a:t>col</a:t>
            </a:r>
            <a:r>
              <a:rPr lang="en-US" b="0" i="0" dirty="0">
                <a:latin typeface="+mj-lt"/>
              </a:rPr>
              <a:t>, </a:t>
            </a:r>
            <a:r>
              <a:rPr lang="en-US" b="0" i="0" dirty="0" err="1">
                <a:latin typeface="+mj-lt"/>
              </a:rPr>
              <a:t>colgroup</a:t>
            </a:r>
            <a:r>
              <a:rPr lang="en-US" b="0" i="0" dirty="0">
                <a:latin typeface="+mj-lt"/>
              </a:rPr>
              <a:t>, </a:t>
            </a:r>
            <a:r>
              <a:rPr lang="en-US" b="0" i="0" dirty="0" err="1">
                <a:latin typeface="+mj-lt"/>
              </a:rPr>
              <a:t>tbody</a:t>
            </a:r>
            <a:r>
              <a:rPr lang="en-US" b="0" i="0" dirty="0">
                <a:latin typeface="+mj-lt"/>
              </a:rPr>
              <a:t>, td, </a:t>
            </a:r>
            <a:r>
              <a:rPr lang="en-US" b="0" i="0" dirty="0" err="1">
                <a:latin typeface="+mj-lt"/>
              </a:rPr>
              <a:t>tfoot</a:t>
            </a:r>
            <a:r>
              <a:rPr lang="en-US" b="0" i="0" dirty="0">
                <a:latin typeface="+mj-lt"/>
              </a:rPr>
              <a:t>, </a:t>
            </a:r>
            <a:r>
              <a:rPr lang="en-US" b="0" i="0" dirty="0" err="1">
                <a:latin typeface="+mj-lt"/>
              </a:rPr>
              <a:t>th</a:t>
            </a:r>
            <a:r>
              <a:rPr lang="en-US" b="0" i="0" dirty="0">
                <a:latin typeface="+mj-lt"/>
              </a:rPr>
              <a:t>, </a:t>
            </a:r>
            <a:r>
              <a:rPr lang="en-US" b="0" i="0" dirty="0" err="1">
                <a:latin typeface="+mj-lt"/>
              </a:rPr>
              <a:t>thead</a:t>
            </a:r>
            <a:r>
              <a:rPr lang="en-US" b="0" i="0" dirty="0">
                <a:latin typeface="+mj-lt"/>
              </a:rPr>
              <a:t> e tr.</a:t>
            </a: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• </a:t>
            </a:r>
            <a:r>
              <a:rPr lang="pt-BR" b="0" i="0" dirty="0" err="1">
                <a:latin typeface="+mj-lt"/>
              </a:rPr>
              <a:t>alink</a:t>
            </a:r>
            <a:r>
              <a:rPr lang="pt-BR" b="0" i="0" dirty="0">
                <a:latin typeface="+mj-lt"/>
              </a:rPr>
              <a:t>, link, </a:t>
            </a:r>
            <a:r>
              <a:rPr lang="pt-BR" b="0" i="0" dirty="0" err="1">
                <a:latin typeface="+mj-lt"/>
              </a:rPr>
              <a:t>text</a:t>
            </a:r>
            <a:r>
              <a:rPr lang="pt-BR" b="0" i="0" dirty="0">
                <a:latin typeface="+mj-lt"/>
              </a:rPr>
              <a:t> e </a:t>
            </a:r>
            <a:r>
              <a:rPr lang="pt-BR" b="0" i="0" dirty="0" err="1">
                <a:latin typeface="+mj-lt"/>
              </a:rPr>
              <a:t>vlink</a:t>
            </a:r>
            <a:r>
              <a:rPr lang="pt-BR" b="0" i="0" dirty="0">
                <a:latin typeface="+mj-lt"/>
              </a:rPr>
              <a:t> como atributos da </a:t>
            </a:r>
            <a:r>
              <a:rPr lang="pt-BR" b="0" i="0" dirty="0" err="1">
                <a:latin typeface="+mj-lt"/>
              </a:rPr>
              <a:t>tag</a:t>
            </a:r>
            <a:r>
              <a:rPr lang="pt-BR" b="0" i="0" dirty="0">
                <a:latin typeface="+mj-lt"/>
              </a:rPr>
              <a:t> </a:t>
            </a:r>
            <a:r>
              <a:rPr lang="pt-BR" b="0" i="0" dirty="0" err="1">
                <a:latin typeface="+mj-lt"/>
              </a:rPr>
              <a:t>body</a:t>
            </a:r>
            <a:r>
              <a:rPr lang="pt-BR" b="0" i="0" dirty="0">
                <a:latin typeface="+mj-lt"/>
              </a:rPr>
              <a:t>.</a:t>
            </a: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• background como atributo da </a:t>
            </a:r>
            <a:r>
              <a:rPr lang="pt-BR" b="0" i="0" dirty="0" err="1">
                <a:latin typeface="+mj-lt"/>
              </a:rPr>
              <a:t>tag</a:t>
            </a:r>
            <a:r>
              <a:rPr lang="pt-BR" b="0" i="0" dirty="0">
                <a:latin typeface="+mj-lt"/>
              </a:rPr>
              <a:t> </a:t>
            </a:r>
            <a:r>
              <a:rPr lang="pt-BR" b="0" i="0" dirty="0" err="1">
                <a:latin typeface="+mj-lt"/>
              </a:rPr>
              <a:t>body</a:t>
            </a:r>
            <a:r>
              <a:rPr lang="pt-BR" b="0" i="0" dirty="0">
                <a:latin typeface="+mj-lt"/>
              </a:rPr>
              <a:t>.</a:t>
            </a: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• </a:t>
            </a:r>
            <a:r>
              <a:rPr lang="pt-BR" b="0" i="0" dirty="0" err="1">
                <a:latin typeface="+mj-lt"/>
              </a:rPr>
              <a:t>bgcolor</a:t>
            </a:r>
            <a:r>
              <a:rPr lang="pt-BR" b="0" i="0" dirty="0">
                <a:latin typeface="+mj-lt"/>
              </a:rPr>
              <a:t> como atributo da </a:t>
            </a:r>
            <a:r>
              <a:rPr lang="pt-BR" b="0" i="0" dirty="0" err="1">
                <a:latin typeface="+mj-lt"/>
              </a:rPr>
              <a:t>tag</a:t>
            </a:r>
            <a:r>
              <a:rPr lang="pt-BR" b="0" i="0" dirty="0">
                <a:latin typeface="+mj-lt"/>
              </a:rPr>
              <a:t> </a:t>
            </a:r>
            <a:r>
              <a:rPr lang="pt-BR" b="0" i="0" dirty="0" err="1">
                <a:latin typeface="+mj-lt"/>
              </a:rPr>
              <a:t>table</a:t>
            </a:r>
            <a:r>
              <a:rPr lang="pt-BR" b="0" i="0" dirty="0">
                <a:latin typeface="+mj-lt"/>
              </a:rPr>
              <a:t>, </a:t>
            </a:r>
            <a:r>
              <a:rPr lang="pt-BR" b="0" i="0" dirty="0" err="1">
                <a:latin typeface="+mj-lt"/>
              </a:rPr>
              <a:t>tr</a:t>
            </a:r>
            <a:r>
              <a:rPr lang="pt-BR" b="0" i="0" dirty="0">
                <a:latin typeface="+mj-lt"/>
              </a:rPr>
              <a:t>, </a:t>
            </a:r>
            <a:r>
              <a:rPr lang="pt-BR" b="0" i="0" dirty="0" err="1">
                <a:latin typeface="+mj-lt"/>
              </a:rPr>
              <a:t>td</a:t>
            </a:r>
            <a:r>
              <a:rPr lang="pt-BR" b="0" i="0" dirty="0">
                <a:latin typeface="+mj-lt"/>
              </a:rPr>
              <a:t>, </a:t>
            </a:r>
            <a:r>
              <a:rPr lang="pt-BR" b="0" i="0" dirty="0" err="1">
                <a:latin typeface="+mj-lt"/>
              </a:rPr>
              <a:t>th</a:t>
            </a:r>
            <a:r>
              <a:rPr lang="pt-BR" b="0" i="0" dirty="0">
                <a:latin typeface="+mj-lt"/>
              </a:rPr>
              <a:t> e </a:t>
            </a:r>
            <a:r>
              <a:rPr lang="pt-BR" b="0" i="0" dirty="0" err="1">
                <a:latin typeface="+mj-lt"/>
              </a:rPr>
              <a:t>body</a:t>
            </a:r>
            <a:r>
              <a:rPr lang="pt-BR" b="0" i="0" dirty="0">
                <a:latin typeface="+mj-lt"/>
              </a:rPr>
              <a:t>.</a:t>
            </a: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• </a:t>
            </a:r>
            <a:r>
              <a:rPr lang="pt-BR" b="0" i="0" dirty="0" err="1">
                <a:latin typeface="+mj-lt"/>
              </a:rPr>
              <a:t>border</a:t>
            </a:r>
            <a:r>
              <a:rPr lang="pt-BR" b="0" i="0" dirty="0">
                <a:latin typeface="+mj-lt"/>
              </a:rPr>
              <a:t> como atributo da </a:t>
            </a:r>
            <a:r>
              <a:rPr lang="pt-BR" b="0" i="0" dirty="0" err="1">
                <a:latin typeface="+mj-lt"/>
              </a:rPr>
              <a:t>tag</a:t>
            </a:r>
            <a:r>
              <a:rPr lang="pt-BR" b="0" i="0" dirty="0">
                <a:latin typeface="+mj-lt"/>
              </a:rPr>
              <a:t> </a:t>
            </a:r>
            <a:r>
              <a:rPr lang="pt-BR" b="0" i="0" dirty="0" err="1">
                <a:latin typeface="+mj-lt"/>
              </a:rPr>
              <a:t>table</a:t>
            </a:r>
            <a:r>
              <a:rPr lang="pt-BR" b="0" i="0" dirty="0">
                <a:latin typeface="+mj-lt"/>
              </a:rPr>
              <a:t> e </a:t>
            </a:r>
            <a:r>
              <a:rPr lang="pt-BR" b="0" i="0" dirty="0" err="1">
                <a:latin typeface="+mj-lt"/>
              </a:rPr>
              <a:t>object</a:t>
            </a:r>
            <a:r>
              <a:rPr lang="pt-BR" b="0" i="0" dirty="0">
                <a:latin typeface="+mj-lt"/>
              </a:rPr>
              <a:t>.</a:t>
            </a: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• </a:t>
            </a:r>
            <a:r>
              <a:rPr lang="pt-BR" b="0" i="0" dirty="0" err="1">
                <a:latin typeface="+mj-lt"/>
              </a:rPr>
              <a:t>cellpadding</a:t>
            </a:r>
            <a:r>
              <a:rPr lang="pt-BR" b="0" i="0" dirty="0">
                <a:latin typeface="+mj-lt"/>
              </a:rPr>
              <a:t> e </a:t>
            </a:r>
            <a:r>
              <a:rPr lang="pt-BR" b="0" i="0" dirty="0" err="1">
                <a:latin typeface="+mj-lt"/>
              </a:rPr>
              <a:t>cellspacing</a:t>
            </a:r>
            <a:r>
              <a:rPr lang="pt-BR" b="0" i="0" dirty="0">
                <a:latin typeface="+mj-lt"/>
              </a:rPr>
              <a:t> como atributos da </a:t>
            </a:r>
            <a:r>
              <a:rPr lang="pt-BR" b="0" i="0" dirty="0" err="1">
                <a:latin typeface="+mj-lt"/>
              </a:rPr>
              <a:t>tag</a:t>
            </a:r>
            <a:r>
              <a:rPr lang="pt-BR" b="0" i="0" dirty="0">
                <a:latin typeface="+mj-lt"/>
              </a:rPr>
              <a:t> </a:t>
            </a:r>
            <a:r>
              <a:rPr lang="pt-BR" b="0" i="0" dirty="0" err="1">
                <a:latin typeface="+mj-lt"/>
              </a:rPr>
              <a:t>table</a:t>
            </a:r>
            <a:r>
              <a:rPr lang="pt-BR" b="0" i="0" dirty="0">
                <a:latin typeface="+mj-lt"/>
              </a:rPr>
              <a:t>.</a:t>
            </a: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• </a:t>
            </a:r>
            <a:r>
              <a:rPr lang="pt-BR" b="0" i="0" dirty="0" err="1">
                <a:latin typeface="+mj-lt"/>
              </a:rPr>
              <a:t>char</a:t>
            </a:r>
            <a:r>
              <a:rPr lang="pt-BR" b="0" i="0" dirty="0">
                <a:latin typeface="+mj-lt"/>
              </a:rPr>
              <a:t> e </a:t>
            </a:r>
            <a:r>
              <a:rPr lang="pt-BR" b="0" i="0" dirty="0" err="1">
                <a:latin typeface="+mj-lt"/>
              </a:rPr>
              <a:t>charoff</a:t>
            </a:r>
            <a:r>
              <a:rPr lang="pt-BR" b="0" i="0" dirty="0">
                <a:latin typeface="+mj-lt"/>
              </a:rPr>
              <a:t> como atributos da </a:t>
            </a:r>
            <a:r>
              <a:rPr lang="pt-BR" b="0" i="0" dirty="0" err="1">
                <a:latin typeface="+mj-lt"/>
              </a:rPr>
              <a:t>tag</a:t>
            </a:r>
            <a:r>
              <a:rPr lang="pt-BR" b="0" i="0" dirty="0">
                <a:latin typeface="+mj-lt"/>
              </a:rPr>
              <a:t> </a:t>
            </a:r>
            <a:r>
              <a:rPr lang="pt-BR" b="0" i="0" dirty="0" err="1">
                <a:latin typeface="+mj-lt"/>
              </a:rPr>
              <a:t>col</a:t>
            </a:r>
            <a:r>
              <a:rPr lang="pt-BR" b="0" i="0" dirty="0">
                <a:latin typeface="+mj-lt"/>
              </a:rPr>
              <a:t>, </a:t>
            </a:r>
            <a:r>
              <a:rPr lang="pt-BR" b="0" i="0" dirty="0" err="1">
                <a:latin typeface="+mj-lt"/>
              </a:rPr>
              <a:t>colgroup</a:t>
            </a:r>
            <a:r>
              <a:rPr lang="pt-BR" b="0" i="0" dirty="0">
                <a:latin typeface="+mj-lt"/>
              </a:rPr>
              <a:t>, </a:t>
            </a:r>
            <a:r>
              <a:rPr lang="pt-BR" b="0" i="0" dirty="0" err="1">
                <a:latin typeface="+mj-lt"/>
              </a:rPr>
              <a:t>tbody</a:t>
            </a:r>
            <a:r>
              <a:rPr lang="pt-BR" b="0" i="0" dirty="0">
                <a:latin typeface="+mj-lt"/>
              </a:rPr>
              <a:t>, </a:t>
            </a:r>
            <a:r>
              <a:rPr lang="pt-BR" b="0" i="0" dirty="0" err="1">
                <a:latin typeface="+mj-lt"/>
              </a:rPr>
              <a:t>td</a:t>
            </a:r>
            <a:r>
              <a:rPr lang="pt-BR" b="0" i="0" dirty="0">
                <a:latin typeface="+mj-lt"/>
              </a:rPr>
              <a:t>, </a:t>
            </a:r>
            <a:r>
              <a:rPr lang="pt-BR" b="0" i="0" dirty="0" err="1">
                <a:latin typeface="+mj-lt"/>
              </a:rPr>
              <a:t>tfoot</a:t>
            </a:r>
            <a:r>
              <a:rPr lang="pt-BR" b="0" i="0" dirty="0">
                <a:latin typeface="+mj-lt"/>
              </a:rPr>
              <a:t>, </a:t>
            </a:r>
            <a:r>
              <a:rPr lang="pt-BR" b="0" i="0" dirty="0" err="1">
                <a:latin typeface="+mj-lt"/>
              </a:rPr>
              <a:t>th</a:t>
            </a:r>
            <a:r>
              <a:rPr lang="pt-BR" b="0" i="0" dirty="0">
                <a:latin typeface="+mj-lt"/>
              </a:rPr>
              <a:t>, </a:t>
            </a:r>
            <a:r>
              <a:rPr lang="pt-BR" b="0" i="0" dirty="0" err="1">
                <a:latin typeface="+mj-lt"/>
              </a:rPr>
              <a:t>thead</a:t>
            </a:r>
            <a:r>
              <a:rPr lang="pt-BR" b="0" i="0" dirty="0">
                <a:latin typeface="+mj-lt"/>
              </a:rPr>
              <a:t> e tr.</a:t>
            </a: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• </a:t>
            </a:r>
            <a:r>
              <a:rPr lang="pt-BR" b="0" i="0" dirty="0" err="1">
                <a:latin typeface="+mj-lt"/>
              </a:rPr>
              <a:t>clear</a:t>
            </a:r>
            <a:r>
              <a:rPr lang="pt-BR" b="0" i="0" dirty="0">
                <a:latin typeface="+mj-lt"/>
              </a:rPr>
              <a:t> como atributo da </a:t>
            </a:r>
            <a:r>
              <a:rPr lang="pt-BR" b="0" i="0" dirty="0" err="1">
                <a:latin typeface="+mj-lt"/>
              </a:rPr>
              <a:t>tag</a:t>
            </a:r>
            <a:r>
              <a:rPr lang="pt-BR" b="0" i="0" dirty="0">
                <a:latin typeface="+mj-lt"/>
              </a:rPr>
              <a:t> br.</a:t>
            </a: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• </a:t>
            </a:r>
            <a:r>
              <a:rPr lang="pt-BR" b="0" i="0" dirty="0" err="1">
                <a:latin typeface="+mj-lt"/>
              </a:rPr>
              <a:t>compact</a:t>
            </a:r>
            <a:r>
              <a:rPr lang="pt-BR" b="0" i="0" dirty="0">
                <a:latin typeface="+mj-lt"/>
              </a:rPr>
              <a:t> como atributo da </a:t>
            </a:r>
            <a:r>
              <a:rPr lang="pt-BR" b="0" i="0" dirty="0" err="1">
                <a:latin typeface="+mj-lt"/>
              </a:rPr>
              <a:t>tag</a:t>
            </a:r>
            <a:r>
              <a:rPr lang="pt-BR" b="0" i="0" dirty="0">
                <a:latin typeface="+mj-lt"/>
              </a:rPr>
              <a:t> dl, menu, </a:t>
            </a:r>
            <a:r>
              <a:rPr lang="pt-BR" b="0" i="0" dirty="0" err="1">
                <a:latin typeface="+mj-lt"/>
              </a:rPr>
              <a:t>ol</a:t>
            </a:r>
            <a:r>
              <a:rPr lang="pt-BR" b="0" i="0" dirty="0">
                <a:latin typeface="+mj-lt"/>
              </a:rPr>
              <a:t> e </a:t>
            </a:r>
            <a:r>
              <a:rPr lang="pt-BR" b="0" i="0" dirty="0" err="1">
                <a:latin typeface="+mj-lt"/>
              </a:rPr>
              <a:t>ul</a:t>
            </a:r>
            <a:r>
              <a:rPr lang="pt-BR" b="0" i="0" dirty="0">
                <a:latin typeface="+mj-lt"/>
              </a:rPr>
              <a:t>.</a:t>
            </a: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• frame como atributo da </a:t>
            </a:r>
            <a:r>
              <a:rPr lang="pt-BR" b="0" i="0" dirty="0" err="1">
                <a:latin typeface="+mj-lt"/>
              </a:rPr>
              <a:t>tag</a:t>
            </a:r>
            <a:r>
              <a:rPr lang="pt-BR" b="0" i="0" dirty="0">
                <a:latin typeface="+mj-lt"/>
              </a:rPr>
              <a:t> </a:t>
            </a:r>
            <a:r>
              <a:rPr lang="pt-BR" b="0" i="0" dirty="0" err="1">
                <a:latin typeface="+mj-lt"/>
              </a:rPr>
              <a:t>table</a:t>
            </a:r>
            <a:r>
              <a:rPr lang="pt-BR" b="0" i="0" dirty="0">
                <a:latin typeface="+mj-lt"/>
              </a:rPr>
              <a:t>.</a:t>
            </a: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• </a:t>
            </a:r>
            <a:r>
              <a:rPr lang="pt-BR" b="0" i="0" dirty="0" err="1">
                <a:latin typeface="+mj-lt"/>
              </a:rPr>
              <a:t>frameborder</a:t>
            </a:r>
            <a:r>
              <a:rPr lang="pt-BR" b="0" i="0" dirty="0">
                <a:latin typeface="+mj-lt"/>
              </a:rPr>
              <a:t> como atributo da </a:t>
            </a:r>
            <a:r>
              <a:rPr lang="pt-BR" b="0" i="0" dirty="0" err="1">
                <a:latin typeface="+mj-lt"/>
              </a:rPr>
              <a:t>tag</a:t>
            </a:r>
            <a:r>
              <a:rPr lang="pt-BR" b="0" i="0" dirty="0">
                <a:latin typeface="+mj-lt"/>
              </a:rPr>
              <a:t> </a:t>
            </a:r>
            <a:r>
              <a:rPr lang="pt-BR" b="0" i="0" dirty="0" err="1">
                <a:latin typeface="+mj-lt"/>
              </a:rPr>
              <a:t>iframe</a:t>
            </a:r>
            <a:r>
              <a:rPr lang="pt-BR" b="0" i="0" dirty="0">
                <a:latin typeface="+mj-lt"/>
              </a:rPr>
              <a:t>.</a:t>
            </a: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• </a:t>
            </a:r>
            <a:r>
              <a:rPr lang="pt-BR" b="0" i="0" dirty="0" err="1">
                <a:latin typeface="+mj-lt"/>
              </a:rPr>
              <a:t>height</a:t>
            </a:r>
            <a:r>
              <a:rPr lang="pt-BR" b="0" i="0" dirty="0">
                <a:latin typeface="+mj-lt"/>
              </a:rPr>
              <a:t> como atributo da </a:t>
            </a:r>
            <a:r>
              <a:rPr lang="pt-BR" b="0" i="0" dirty="0" err="1">
                <a:latin typeface="+mj-lt"/>
              </a:rPr>
              <a:t>tag</a:t>
            </a:r>
            <a:r>
              <a:rPr lang="pt-BR" b="0" i="0" dirty="0">
                <a:latin typeface="+mj-lt"/>
              </a:rPr>
              <a:t> </a:t>
            </a:r>
            <a:r>
              <a:rPr lang="pt-BR" b="0" i="0" dirty="0" err="1">
                <a:latin typeface="+mj-lt"/>
              </a:rPr>
              <a:t>td</a:t>
            </a:r>
            <a:r>
              <a:rPr lang="pt-BR" b="0" i="0" dirty="0">
                <a:latin typeface="+mj-lt"/>
              </a:rPr>
              <a:t> e </a:t>
            </a:r>
            <a:r>
              <a:rPr lang="pt-BR" b="0" i="0" dirty="0" err="1">
                <a:latin typeface="+mj-lt"/>
              </a:rPr>
              <a:t>th</a:t>
            </a:r>
            <a:r>
              <a:rPr lang="pt-BR" b="0" i="0" dirty="0">
                <a:latin typeface="+mj-lt"/>
              </a:rPr>
              <a:t>.</a:t>
            </a:r>
          </a:p>
          <a:p>
            <a:pPr eaLnBrk="1" hangingPunct="1">
              <a:defRPr/>
            </a:pP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7959472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Algumas novidades</a:t>
            </a:r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428625" y="2132856"/>
            <a:ext cx="817562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b="0" dirty="0" err="1">
                <a:latin typeface="+mj-lt"/>
              </a:rPr>
              <a:t>hspace</a:t>
            </a:r>
            <a:r>
              <a:rPr lang="pt-BR" b="0" dirty="0">
                <a:latin typeface="+mj-lt"/>
              </a:rPr>
              <a:t> e </a:t>
            </a:r>
            <a:r>
              <a:rPr lang="pt-BR" b="0" dirty="0" err="1">
                <a:latin typeface="+mj-lt"/>
              </a:rPr>
              <a:t>vspace</a:t>
            </a:r>
            <a:r>
              <a:rPr lang="pt-BR" b="0" dirty="0">
                <a:latin typeface="+mj-lt"/>
              </a:rPr>
              <a:t> como atributos da </a:t>
            </a:r>
            <a:r>
              <a:rPr lang="pt-BR" b="0" dirty="0" err="1">
                <a:latin typeface="+mj-lt"/>
              </a:rPr>
              <a:t>tag</a:t>
            </a:r>
            <a:r>
              <a:rPr lang="pt-BR" b="0" dirty="0">
                <a:latin typeface="+mj-lt"/>
              </a:rPr>
              <a:t> </a:t>
            </a:r>
            <a:r>
              <a:rPr lang="pt-BR" b="0" dirty="0" err="1">
                <a:latin typeface="+mj-lt"/>
              </a:rPr>
              <a:t>img</a:t>
            </a:r>
            <a:r>
              <a:rPr lang="pt-BR" b="0" dirty="0">
                <a:latin typeface="+mj-lt"/>
              </a:rPr>
              <a:t> e </a:t>
            </a:r>
            <a:r>
              <a:rPr lang="pt-BR" b="0" dirty="0" err="1">
                <a:latin typeface="+mj-lt"/>
              </a:rPr>
              <a:t>object</a:t>
            </a:r>
            <a:r>
              <a:rPr lang="pt-BR" b="0" dirty="0">
                <a:latin typeface="+mj-lt"/>
              </a:rPr>
              <a:t>.</a:t>
            </a:r>
          </a:p>
          <a:p>
            <a:pPr eaLnBrk="1" hangingPunct="1">
              <a:defRPr/>
            </a:pPr>
            <a:r>
              <a:rPr lang="pt-BR" b="0" dirty="0">
                <a:latin typeface="+mj-lt"/>
              </a:rPr>
              <a:t>• </a:t>
            </a:r>
            <a:r>
              <a:rPr lang="pt-BR" b="0" dirty="0" err="1">
                <a:latin typeface="+mj-lt"/>
              </a:rPr>
              <a:t>marginheight</a:t>
            </a:r>
            <a:r>
              <a:rPr lang="pt-BR" b="0" dirty="0">
                <a:latin typeface="+mj-lt"/>
              </a:rPr>
              <a:t> e </a:t>
            </a:r>
            <a:r>
              <a:rPr lang="pt-BR" b="0" dirty="0" err="1">
                <a:latin typeface="+mj-lt"/>
              </a:rPr>
              <a:t>marginwidth</a:t>
            </a:r>
            <a:r>
              <a:rPr lang="pt-BR" b="0" dirty="0">
                <a:latin typeface="+mj-lt"/>
              </a:rPr>
              <a:t> como atributos da </a:t>
            </a:r>
            <a:r>
              <a:rPr lang="pt-BR" b="0" dirty="0" err="1">
                <a:latin typeface="+mj-lt"/>
              </a:rPr>
              <a:t>tag</a:t>
            </a:r>
            <a:r>
              <a:rPr lang="pt-BR" b="0" dirty="0">
                <a:latin typeface="+mj-lt"/>
              </a:rPr>
              <a:t> </a:t>
            </a:r>
            <a:r>
              <a:rPr lang="pt-BR" b="0" dirty="0" err="1">
                <a:latin typeface="+mj-lt"/>
              </a:rPr>
              <a:t>iframe</a:t>
            </a:r>
            <a:r>
              <a:rPr lang="pt-BR" b="0" dirty="0">
                <a:latin typeface="+mj-lt"/>
              </a:rPr>
              <a:t>.</a:t>
            </a:r>
          </a:p>
          <a:p>
            <a:pPr eaLnBrk="1" hangingPunct="1">
              <a:defRPr/>
            </a:pPr>
            <a:r>
              <a:rPr lang="pt-BR" b="0" dirty="0">
                <a:latin typeface="+mj-lt"/>
              </a:rPr>
              <a:t>• </a:t>
            </a:r>
            <a:r>
              <a:rPr lang="pt-BR" b="0" dirty="0" err="1">
                <a:latin typeface="+mj-lt"/>
              </a:rPr>
              <a:t>noshade</a:t>
            </a:r>
            <a:r>
              <a:rPr lang="pt-BR" b="0" dirty="0">
                <a:latin typeface="+mj-lt"/>
              </a:rPr>
              <a:t> como atributo da </a:t>
            </a:r>
            <a:r>
              <a:rPr lang="pt-BR" b="0" dirty="0" err="1">
                <a:latin typeface="+mj-lt"/>
              </a:rPr>
              <a:t>tag</a:t>
            </a:r>
            <a:r>
              <a:rPr lang="pt-BR" b="0" dirty="0">
                <a:latin typeface="+mj-lt"/>
              </a:rPr>
              <a:t> </a:t>
            </a:r>
            <a:r>
              <a:rPr lang="pt-BR" b="0" dirty="0" err="1">
                <a:latin typeface="+mj-lt"/>
              </a:rPr>
              <a:t>hr</a:t>
            </a:r>
            <a:r>
              <a:rPr lang="pt-BR" b="0" dirty="0">
                <a:latin typeface="+mj-lt"/>
              </a:rPr>
              <a:t>.</a:t>
            </a:r>
          </a:p>
          <a:p>
            <a:pPr eaLnBrk="1" hangingPunct="1">
              <a:defRPr/>
            </a:pPr>
            <a:r>
              <a:rPr lang="pt-BR" b="0" dirty="0">
                <a:latin typeface="+mj-lt"/>
              </a:rPr>
              <a:t>• </a:t>
            </a:r>
            <a:r>
              <a:rPr lang="pt-BR" b="0" dirty="0" err="1">
                <a:latin typeface="+mj-lt"/>
              </a:rPr>
              <a:t>nowrap</a:t>
            </a:r>
            <a:r>
              <a:rPr lang="pt-BR" b="0" dirty="0">
                <a:latin typeface="+mj-lt"/>
              </a:rPr>
              <a:t> como atributo da </a:t>
            </a:r>
            <a:r>
              <a:rPr lang="pt-BR" b="0" dirty="0" err="1">
                <a:latin typeface="+mj-lt"/>
              </a:rPr>
              <a:t>tag</a:t>
            </a:r>
            <a:r>
              <a:rPr lang="pt-BR" b="0" dirty="0">
                <a:latin typeface="+mj-lt"/>
              </a:rPr>
              <a:t> </a:t>
            </a:r>
            <a:r>
              <a:rPr lang="pt-BR" b="0" dirty="0" err="1">
                <a:latin typeface="+mj-lt"/>
              </a:rPr>
              <a:t>td</a:t>
            </a:r>
            <a:r>
              <a:rPr lang="pt-BR" b="0" dirty="0">
                <a:latin typeface="+mj-lt"/>
              </a:rPr>
              <a:t> e </a:t>
            </a:r>
            <a:r>
              <a:rPr lang="pt-BR" b="0" dirty="0" err="1">
                <a:latin typeface="+mj-lt"/>
              </a:rPr>
              <a:t>th</a:t>
            </a:r>
            <a:r>
              <a:rPr lang="pt-BR" b="0" dirty="0">
                <a:latin typeface="+mj-lt"/>
              </a:rPr>
              <a:t>.</a:t>
            </a:r>
          </a:p>
          <a:p>
            <a:pPr eaLnBrk="1" hangingPunct="1">
              <a:defRPr/>
            </a:pPr>
            <a:r>
              <a:rPr lang="pt-BR" b="0" dirty="0">
                <a:latin typeface="+mj-lt"/>
              </a:rPr>
              <a:t>• </a:t>
            </a:r>
            <a:r>
              <a:rPr lang="pt-BR" b="0" dirty="0" err="1">
                <a:latin typeface="+mj-lt"/>
              </a:rPr>
              <a:t>rules</a:t>
            </a:r>
            <a:r>
              <a:rPr lang="pt-BR" b="0" dirty="0">
                <a:latin typeface="+mj-lt"/>
              </a:rPr>
              <a:t> como atributo da </a:t>
            </a:r>
            <a:r>
              <a:rPr lang="pt-BR" b="0" dirty="0" err="1">
                <a:latin typeface="+mj-lt"/>
              </a:rPr>
              <a:t>tag</a:t>
            </a:r>
            <a:r>
              <a:rPr lang="pt-BR" b="0" dirty="0">
                <a:latin typeface="+mj-lt"/>
              </a:rPr>
              <a:t> </a:t>
            </a:r>
            <a:r>
              <a:rPr lang="pt-BR" b="0" dirty="0" err="1">
                <a:latin typeface="+mj-lt"/>
              </a:rPr>
              <a:t>table</a:t>
            </a:r>
            <a:r>
              <a:rPr lang="pt-BR" b="0" dirty="0">
                <a:latin typeface="+mj-lt"/>
              </a:rPr>
              <a:t>.</a:t>
            </a:r>
          </a:p>
          <a:p>
            <a:pPr eaLnBrk="1" hangingPunct="1">
              <a:defRPr/>
            </a:pPr>
            <a:r>
              <a:rPr lang="it-IT" b="0" dirty="0">
                <a:latin typeface="+mj-lt"/>
              </a:rPr>
              <a:t>• scrolling como atributo da tag iframe.</a:t>
            </a:r>
          </a:p>
          <a:p>
            <a:pPr eaLnBrk="1" hangingPunct="1">
              <a:defRPr/>
            </a:pPr>
            <a:r>
              <a:rPr lang="pt-BR" b="0" dirty="0">
                <a:latin typeface="+mj-lt"/>
              </a:rPr>
              <a:t>• </a:t>
            </a:r>
            <a:r>
              <a:rPr lang="pt-BR" b="0" dirty="0" err="1">
                <a:latin typeface="+mj-lt"/>
              </a:rPr>
              <a:t>size</a:t>
            </a:r>
            <a:r>
              <a:rPr lang="pt-BR" b="0" dirty="0">
                <a:latin typeface="+mj-lt"/>
              </a:rPr>
              <a:t> como atributo da </a:t>
            </a:r>
            <a:r>
              <a:rPr lang="pt-BR" b="0" dirty="0" err="1">
                <a:latin typeface="+mj-lt"/>
              </a:rPr>
              <a:t>tag</a:t>
            </a:r>
            <a:r>
              <a:rPr lang="pt-BR" b="0" dirty="0">
                <a:latin typeface="+mj-lt"/>
              </a:rPr>
              <a:t> </a:t>
            </a:r>
            <a:r>
              <a:rPr lang="pt-BR" b="0" dirty="0" err="1">
                <a:latin typeface="+mj-lt"/>
              </a:rPr>
              <a:t>hr</a:t>
            </a:r>
            <a:r>
              <a:rPr lang="pt-BR" b="0" dirty="0">
                <a:latin typeface="+mj-lt"/>
              </a:rPr>
              <a:t>.</a:t>
            </a:r>
          </a:p>
          <a:p>
            <a:pPr eaLnBrk="1" hangingPunct="1">
              <a:defRPr/>
            </a:pPr>
            <a:r>
              <a:rPr lang="pt-BR" b="0" dirty="0">
                <a:latin typeface="+mj-lt"/>
              </a:rPr>
              <a:t>• </a:t>
            </a:r>
            <a:r>
              <a:rPr lang="pt-BR" b="0" dirty="0" err="1">
                <a:latin typeface="+mj-lt"/>
              </a:rPr>
              <a:t>type</a:t>
            </a:r>
            <a:r>
              <a:rPr lang="pt-BR" b="0" dirty="0">
                <a:latin typeface="+mj-lt"/>
              </a:rPr>
              <a:t> como atributo da </a:t>
            </a:r>
            <a:r>
              <a:rPr lang="pt-BR" b="0" dirty="0" err="1">
                <a:latin typeface="+mj-lt"/>
              </a:rPr>
              <a:t>tag</a:t>
            </a:r>
            <a:r>
              <a:rPr lang="pt-BR" b="0" dirty="0">
                <a:latin typeface="+mj-lt"/>
              </a:rPr>
              <a:t> li, </a:t>
            </a:r>
            <a:r>
              <a:rPr lang="pt-BR" b="0" dirty="0" err="1">
                <a:latin typeface="+mj-lt"/>
              </a:rPr>
              <a:t>ol</a:t>
            </a:r>
            <a:r>
              <a:rPr lang="pt-BR" b="0" dirty="0">
                <a:latin typeface="+mj-lt"/>
              </a:rPr>
              <a:t> e </a:t>
            </a:r>
            <a:r>
              <a:rPr lang="pt-BR" b="0" dirty="0" err="1">
                <a:latin typeface="+mj-lt"/>
              </a:rPr>
              <a:t>ul</a:t>
            </a:r>
            <a:r>
              <a:rPr lang="pt-BR" b="0" dirty="0">
                <a:latin typeface="+mj-lt"/>
              </a:rPr>
              <a:t>.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• </a:t>
            </a:r>
            <a:r>
              <a:rPr lang="en-US" b="0" dirty="0" err="1">
                <a:latin typeface="+mj-lt"/>
              </a:rPr>
              <a:t>valign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como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atributo</a:t>
            </a:r>
            <a:r>
              <a:rPr lang="en-US" b="0" dirty="0">
                <a:latin typeface="+mj-lt"/>
              </a:rPr>
              <a:t> da tag col, </a:t>
            </a:r>
            <a:r>
              <a:rPr lang="en-US" b="0" dirty="0" err="1">
                <a:latin typeface="+mj-lt"/>
              </a:rPr>
              <a:t>colgroup</a:t>
            </a:r>
            <a:r>
              <a:rPr lang="en-US" b="0" dirty="0">
                <a:latin typeface="+mj-lt"/>
              </a:rPr>
              <a:t>, </a:t>
            </a:r>
            <a:r>
              <a:rPr lang="en-US" b="0" dirty="0" err="1">
                <a:latin typeface="+mj-lt"/>
              </a:rPr>
              <a:t>tbody</a:t>
            </a:r>
            <a:r>
              <a:rPr lang="en-US" b="0" dirty="0">
                <a:latin typeface="+mj-lt"/>
              </a:rPr>
              <a:t>, td, </a:t>
            </a:r>
            <a:r>
              <a:rPr lang="en-US" b="0" dirty="0" err="1">
                <a:latin typeface="+mj-lt"/>
              </a:rPr>
              <a:t>tfoot</a:t>
            </a:r>
            <a:r>
              <a:rPr lang="en-US" b="0" dirty="0">
                <a:latin typeface="+mj-lt"/>
              </a:rPr>
              <a:t>, </a:t>
            </a:r>
            <a:r>
              <a:rPr lang="en-US" b="0" dirty="0" err="1">
                <a:latin typeface="+mj-lt"/>
              </a:rPr>
              <a:t>th</a:t>
            </a:r>
            <a:r>
              <a:rPr lang="en-US" b="0" dirty="0">
                <a:latin typeface="+mj-lt"/>
              </a:rPr>
              <a:t>, </a:t>
            </a:r>
            <a:r>
              <a:rPr lang="en-US" b="0" dirty="0" err="1">
                <a:latin typeface="+mj-lt"/>
              </a:rPr>
              <a:t>thead</a:t>
            </a:r>
            <a:r>
              <a:rPr lang="en-US" b="0" dirty="0">
                <a:latin typeface="+mj-lt"/>
              </a:rPr>
              <a:t> e tr.</a:t>
            </a:r>
          </a:p>
          <a:p>
            <a:pPr eaLnBrk="1" hangingPunct="1">
              <a:defRPr/>
            </a:pPr>
            <a:r>
              <a:rPr lang="pt-BR" b="0" dirty="0">
                <a:latin typeface="+mj-lt"/>
              </a:rPr>
              <a:t>• </a:t>
            </a:r>
            <a:r>
              <a:rPr lang="pt-BR" b="0" dirty="0" err="1">
                <a:latin typeface="+mj-lt"/>
              </a:rPr>
              <a:t>width</a:t>
            </a:r>
            <a:r>
              <a:rPr lang="pt-BR" b="0" dirty="0">
                <a:latin typeface="+mj-lt"/>
              </a:rPr>
              <a:t> como atributo da </a:t>
            </a:r>
            <a:r>
              <a:rPr lang="pt-BR" b="0" dirty="0" err="1">
                <a:latin typeface="+mj-lt"/>
              </a:rPr>
              <a:t>tag</a:t>
            </a:r>
            <a:r>
              <a:rPr lang="pt-BR" b="0" dirty="0">
                <a:latin typeface="+mj-lt"/>
              </a:rPr>
              <a:t> </a:t>
            </a:r>
            <a:r>
              <a:rPr lang="pt-BR" b="0" dirty="0" err="1">
                <a:latin typeface="+mj-lt"/>
              </a:rPr>
              <a:t>hr</a:t>
            </a:r>
            <a:r>
              <a:rPr lang="pt-BR" b="0" dirty="0">
                <a:latin typeface="+mj-lt"/>
              </a:rPr>
              <a:t>, </a:t>
            </a:r>
            <a:r>
              <a:rPr lang="pt-BR" b="0" dirty="0" err="1">
                <a:latin typeface="+mj-lt"/>
              </a:rPr>
              <a:t>table</a:t>
            </a:r>
            <a:r>
              <a:rPr lang="pt-BR" b="0" dirty="0">
                <a:latin typeface="+mj-lt"/>
              </a:rPr>
              <a:t>, </a:t>
            </a:r>
            <a:r>
              <a:rPr lang="pt-BR" b="0" dirty="0" err="1">
                <a:latin typeface="+mj-lt"/>
              </a:rPr>
              <a:t>td</a:t>
            </a:r>
            <a:r>
              <a:rPr lang="pt-BR" b="0" dirty="0">
                <a:latin typeface="+mj-lt"/>
              </a:rPr>
              <a:t>, </a:t>
            </a:r>
            <a:r>
              <a:rPr lang="pt-BR" b="0" dirty="0" err="1">
                <a:latin typeface="+mj-lt"/>
              </a:rPr>
              <a:t>th</a:t>
            </a:r>
            <a:r>
              <a:rPr lang="pt-BR" b="0" dirty="0">
                <a:latin typeface="+mj-lt"/>
              </a:rPr>
              <a:t>, </a:t>
            </a:r>
            <a:r>
              <a:rPr lang="pt-BR" b="0" dirty="0" err="1">
                <a:latin typeface="+mj-lt"/>
              </a:rPr>
              <a:t>col</a:t>
            </a:r>
            <a:r>
              <a:rPr lang="pt-BR" b="0" dirty="0">
                <a:latin typeface="+mj-lt"/>
              </a:rPr>
              <a:t>, </a:t>
            </a:r>
            <a:r>
              <a:rPr lang="pt-BR" b="0" dirty="0" err="1">
                <a:latin typeface="+mj-lt"/>
              </a:rPr>
              <a:t>colgroup</a:t>
            </a:r>
            <a:r>
              <a:rPr lang="pt-BR" b="0" dirty="0">
                <a:latin typeface="+mj-lt"/>
              </a:rPr>
              <a:t> e </a:t>
            </a:r>
            <a:r>
              <a:rPr lang="pt-BR" b="0" dirty="0" err="1">
                <a:latin typeface="+mj-lt"/>
              </a:rPr>
              <a:t>pre</a:t>
            </a:r>
            <a:r>
              <a:rPr lang="pt-BR" b="0" dirty="0">
                <a:latin typeface="+mj-lt"/>
              </a:rPr>
              <a:t>. </a:t>
            </a:r>
            <a:endParaRPr lang="pt-BR" dirty="0">
              <a:latin typeface="+mj-lt"/>
            </a:endParaRPr>
          </a:p>
          <a:p>
            <a:pPr eaLnBrk="1" hangingPunct="1">
              <a:defRPr/>
            </a:pPr>
            <a:endParaRPr lang="pt-BR" dirty="0">
              <a:latin typeface="+mj-lt"/>
            </a:endParaRPr>
          </a:p>
        </p:txBody>
      </p:sp>
      <p:sp>
        <p:nvSpPr>
          <p:cNvPr id="9" name="Retângulo 9"/>
          <p:cNvSpPr>
            <a:spLocks noChangeArrowheads="1"/>
          </p:cNvSpPr>
          <p:nvPr/>
        </p:nvSpPr>
        <p:spPr bwMode="auto">
          <a:xfrm>
            <a:off x="284559" y="908720"/>
            <a:ext cx="8153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000" b="0" i="0" dirty="0">
                <a:latin typeface="+mj-lt"/>
              </a:rPr>
              <a:t>Este atributos </a:t>
            </a:r>
            <a:r>
              <a:rPr lang="pt-BR" sz="2000" b="1" i="0" dirty="0">
                <a:latin typeface="+mj-lt"/>
              </a:rPr>
              <a:t>foram descontinuados </a:t>
            </a:r>
            <a:r>
              <a:rPr lang="pt-BR" sz="2000" b="0" i="0" dirty="0">
                <a:latin typeface="+mj-lt"/>
              </a:rPr>
              <a:t>porque modificam a formatação do elemento e suas funções </a:t>
            </a:r>
            <a:r>
              <a:rPr lang="pt-BR" sz="2000" b="0" i="0" u="sng" dirty="0">
                <a:latin typeface="+mj-lt"/>
              </a:rPr>
              <a:t>são melhores controladas pelo CSS</a:t>
            </a:r>
            <a:r>
              <a:rPr lang="pt-BR" sz="2000" b="0" i="0" dirty="0">
                <a:latin typeface="+mj-lt"/>
              </a:rPr>
              <a:t>:</a:t>
            </a:r>
            <a:r>
              <a:rPr lang="pt-BR" b="0" i="0" dirty="0">
                <a:latin typeface="+mj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39310688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Algumas novidades</a:t>
            </a:r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</p:txBody>
      </p:sp>
      <p:sp>
        <p:nvSpPr>
          <p:cNvPr id="5" name="Retângulo 9"/>
          <p:cNvSpPr>
            <a:spLocks noChangeArrowheads="1"/>
          </p:cNvSpPr>
          <p:nvPr/>
        </p:nvSpPr>
        <p:spPr bwMode="auto">
          <a:xfrm>
            <a:off x="306388" y="1412875"/>
            <a:ext cx="764998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sz="2000" b="0" i="0" dirty="0">
                <a:latin typeface="+mj-lt"/>
              </a:rPr>
              <a:t>Alguns atributos do HTML4 não são mais permitidos no HTML5. Se eles tiverem algum impacto negativo na compatibilidade de algum </a:t>
            </a:r>
            <a:r>
              <a:rPr lang="pt-BR" sz="2000" b="0" i="0" dirty="0" err="1">
                <a:latin typeface="+mj-lt"/>
              </a:rPr>
              <a:t>user-agent</a:t>
            </a:r>
            <a:r>
              <a:rPr lang="pt-BR" sz="2000" b="0" i="0" dirty="0">
                <a:latin typeface="+mj-lt"/>
              </a:rPr>
              <a:t> eles serão discutidos.</a:t>
            </a:r>
            <a:r>
              <a:rPr lang="pt-BR" b="0" i="0" dirty="0">
                <a:latin typeface="+mj-lt"/>
              </a:rPr>
              <a:t>	</a:t>
            </a:r>
          </a:p>
        </p:txBody>
      </p:sp>
      <p:sp>
        <p:nvSpPr>
          <p:cNvPr id="6" name="CaixaDeTexto 1"/>
          <p:cNvSpPr txBox="1">
            <a:spLocks noChangeArrowheads="1"/>
          </p:cNvSpPr>
          <p:nvPr/>
        </p:nvSpPr>
        <p:spPr bwMode="auto">
          <a:xfrm>
            <a:off x="428625" y="2616200"/>
            <a:ext cx="7527751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b="0" i="0" dirty="0">
                <a:latin typeface="+mj-lt"/>
              </a:rPr>
              <a:t>• </a:t>
            </a:r>
            <a:r>
              <a:rPr lang="pt-BR" b="0" i="0" dirty="0" err="1">
                <a:latin typeface="+mj-lt"/>
              </a:rPr>
              <a:t>rev</a:t>
            </a:r>
            <a:r>
              <a:rPr lang="pt-BR" b="0" i="0" dirty="0">
                <a:latin typeface="+mj-lt"/>
              </a:rPr>
              <a:t> e </a:t>
            </a:r>
            <a:r>
              <a:rPr lang="pt-BR" b="0" i="0" dirty="0" err="1">
                <a:latin typeface="+mj-lt"/>
              </a:rPr>
              <a:t>charset</a:t>
            </a:r>
            <a:r>
              <a:rPr lang="pt-BR" b="0" i="0" dirty="0">
                <a:latin typeface="+mj-lt"/>
              </a:rPr>
              <a:t> como atributos da </a:t>
            </a:r>
            <a:r>
              <a:rPr lang="pt-BR" b="0" i="0" dirty="0" err="1">
                <a:latin typeface="+mj-lt"/>
              </a:rPr>
              <a:t>tag</a:t>
            </a:r>
            <a:r>
              <a:rPr lang="pt-BR" b="0" i="0" dirty="0">
                <a:latin typeface="+mj-lt"/>
              </a:rPr>
              <a:t> link e a.</a:t>
            </a: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• </a:t>
            </a:r>
            <a:r>
              <a:rPr lang="pt-BR" b="0" i="0" dirty="0" err="1">
                <a:latin typeface="+mj-lt"/>
              </a:rPr>
              <a:t>shape</a:t>
            </a:r>
            <a:r>
              <a:rPr lang="pt-BR" b="0" i="0" dirty="0">
                <a:latin typeface="+mj-lt"/>
              </a:rPr>
              <a:t> e </a:t>
            </a:r>
            <a:r>
              <a:rPr lang="pt-BR" b="0" i="0" dirty="0" err="1">
                <a:latin typeface="+mj-lt"/>
              </a:rPr>
              <a:t>coords</a:t>
            </a:r>
            <a:r>
              <a:rPr lang="pt-BR" b="0" i="0" dirty="0">
                <a:latin typeface="+mj-lt"/>
              </a:rPr>
              <a:t> como atributos da </a:t>
            </a:r>
            <a:r>
              <a:rPr lang="pt-BR" b="0" i="0" dirty="0" err="1">
                <a:latin typeface="+mj-lt"/>
              </a:rPr>
              <a:t>tag</a:t>
            </a:r>
            <a:r>
              <a:rPr lang="pt-BR" b="0" i="0" dirty="0">
                <a:latin typeface="+mj-lt"/>
              </a:rPr>
              <a:t> a.</a:t>
            </a: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• </a:t>
            </a:r>
            <a:r>
              <a:rPr lang="pt-BR" b="0" i="0" dirty="0" err="1">
                <a:latin typeface="+mj-lt"/>
              </a:rPr>
              <a:t>longdesc</a:t>
            </a:r>
            <a:r>
              <a:rPr lang="pt-BR" b="0" i="0" dirty="0">
                <a:latin typeface="+mj-lt"/>
              </a:rPr>
              <a:t> como atributo da </a:t>
            </a:r>
            <a:r>
              <a:rPr lang="pt-BR" b="0" i="0" dirty="0" err="1">
                <a:latin typeface="+mj-lt"/>
              </a:rPr>
              <a:t>tag</a:t>
            </a:r>
            <a:r>
              <a:rPr lang="pt-BR" b="0" i="0" dirty="0">
                <a:latin typeface="+mj-lt"/>
              </a:rPr>
              <a:t> </a:t>
            </a:r>
            <a:r>
              <a:rPr lang="pt-BR" b="0" i="0" dirty="0" err="1">
                <a:latin typeface="+mj-lt"/>
              </a:rPr>
              <a:t>img</a:t>
            </a:r>
            <a:r>
              <a:rPr lang="pt-BR" b="0" i="0" dirty="0">
                <a:latin typeface="+mj-lt"/>
              </a:rPr>
              <a:t> </a:t>
            </a:r>
            <a:r>
              <a:rPr lang="pt-BR" b="0" i="0" dirty="0" err="1">
                <a:latin typeface="+mj-lt"/>
              </a:rPr>
              <a:t>and</a:t>
            </a:r>
            <a:r>
              <a:rPr lang="pt-BR" b="0" i="0" dirty="0">
                <a:latin typeface="+mj-lt"/>
              </a:rPr>
              <a:t> </a:t>
            </a:r>
            <a:r>
              <a:rPr lang="pt-BR" b="0" i="0" dirty="0" err="1">
                <a:latin typeface="+mj-lt"/>
              </a:rPr>
              <a:t>iframe</a:t>
            </a:r>
            <a:r>
              <a:rPr lang="pt-BR" b="0" i="0" dirty="0">
                <a:latin typeface="+mj-lt"/>
              </a:rPr>
              <a:t>.</a:t>
            </a: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• </a:t>
            </a:r>
            <a:r>
              <a:rPr lang="pt-BR" b="0" i="0" dirty="0" err="1">
                <a:latin typeface="+mj-lt"/>
              </a:rPr>
              <a:t>target</a:t>
            </a:r>
            <a:r>
              <a:rPr lang="pt-BR" b="0" i="0" dirty="0">
                <a:latin typeface="+mj-lt"/>
              </a:rPr>
              <a:t> como atributo da </a:t>
            </a:r>
            <a:r>
              <a:rPr lang="pt-BR" b="0" i="0" dirty="0" err="1">
                <a:latin typeface="+mj-lt"/>
              </a:rPr>
              <a:t>tag</a:t>
            </a:r>
            <a:r>
              <a:rPr lang="pt-BR" b="0" i="0" dirty="0">
                <a:latin typeface="+mj-lt"/>
              </a:rPr>
              <a:t> link.</a:t>
            </a: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• </a:t>
            </a:r>
            <a:r>
              <a:rPr lang="pt-BR" b="0" i="0" dirty="0" err="1">
                <a:latin typeface="+mj-lt"/>
              </a:rPr>
              <a:t>nohref</a:t>
            </a:r>
            <a:r>
              <a:rPr lang="pt-BR" b="0" i="0" dirty="0">
                <a:latin typeface="+mj-lt"/>
              </a:rPr>
              <a:t> como atributo da </a:t>
            </a:r>
            <a:r>
              <a:rPr lang="pt-BR" b="0" i="0" dirty="0" err="1">
                <a:latin typeface="+mj-lt"/>
              </a:rPr>
              <a:t>tag</a:t>
            </a:r>
            <a:r>
              <a:rPr lang="pt-BR" b="0" i="0" dirty="0">
                <a:latin typeface="+mj-lt"/>
              </a:rPr>
              <a:t> </a:t>
            </a:r>
            <a:r>
              <a:rPr lang="pt-BR" b="0" i="0" dirty="0" err="1">
                <a:latin typeface="+mj-lt"/>
              </a:rPr>
              <a:t>area</a:t>
            </a:r>
            <a:r>
              <a:rPr lang="pt-BR" b="0" i="0" dirty="0">
                <a:latin typeface="+mj-lt"/>
              </a:rPr>
              <a:t>.</a:t>
            </a: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• </a:t>
            </a:r>
            <a:r>
              <a:rPr lang="pt-BR" b="0" i="0" dirty="0" err="1">
                <a:latin typeface="+mj-lt"/>
              </a:rPr>
              <a:t>profile</a:t>
            </a:r>
            <a:r>
              <a:rPr lang="pt-BR" b="0" i="0" dirty="0">
                <a:latin typeface="+mj-lt"/>
              </a:rPr>
              <a:t> como atributo da </a:t>
            </a:r>
            <a:r>
              <a:rPr lang="pt-BR" b="0" i="0" dirty="0" err="1">
                <a:latin typeface="+mj-lt"/>
              </a:rPr>
              <a:t>tag</a:t>
            </a:r>
            <a:r>
              <a:rPr lang="pt-BR" b="0" i="0" dirty="0">
                <a:latin typeface="+mj-lt"/>
              </a:rPr>
              <a:t> </a:t>
            </a:r>
            <a:r>
              <a:rPr lang="pt-BR" b="0" i="0" dirty="0" err="1">
                <a:latin typeface="+mj-lt"/>
              </a:rPr>
              <a:t>head</a:t>
            </a:r>
            <a:r>
              <a:rPr lang="pt-BR" b="0" i="0" dirty="0">
                <a:latin typeface="+mj-lt"/>
              </a:rPr>
              <a:t>.</a:t>
            </a: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• version como atributo da </a:t>
            </a:r>
            <a:r>
              <a:rPr lang="pt-BR" i="0" u="sng" dirty="0" err="1">
                <a:latin typeface="+mj-lt"/>
              </a:rPr>
              <a:t>tag</a:t>
            </a:r>
            <a:r>
              <a:rPr lang="pt-BR" i="0" u="sng" dirty="0">
                <a:latin typeface="+mj-lt"/>
              </a:rPr>
              <a:t> </a:t>
            </a:r>
            <a:r>
              <a:rPr lang="pt-BR" b="0" i="0" u="sng" dirty="0" err="1">
                <a:latin typeface="+mj-lt"/>
              </a:rPr>
              <a:t>html</a:t>
            </a:r>
            <a:r>
              <a:rPr lang="pt-BR" b="0" i="0" dirty="0">
                <a:latin typeface="+mj-lt"/>
              </a:rPr>
              <a:t>.</a:t>
            </a: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• </a:t>
            </a:r>
            <a:r>
              <a:rPr lang="pt-BR" b="0" i="0" dirty="0" err="1">
                <a:latin typeface="+mj-lt"/>
              </a:rPr>
              <a:t>name</a:t>
            </a:r>
            <a:r>
              <a:rPr lang="pt-BR" b="0" i="0" dirty="0">
                <a:latin typeface="+mj-lt"/>
              </a:rPr>
              <a:t> como atributo da </a:t>
            </a:r>
            <a:r>
              <a:rPr lang="pt-BR" b="0" i="0" dirty="0" err="1">
                <a:latin typeface="+mj-lt"/>
              </a:rPr>
              <a:t>tag</a:t>
            </a:r>
            <a:r>
              <a:rPr lang="pt-BR" b="0" i="0" dirty="0">
                <a:latin typeface="+mj-lt"/>
              </a:rPr>
              <a:t> </a:t>
            </a:r>
            <a:r>
              <a:rPr lang="pt-BR" b="0" i="0" dirty="0" err="1">
                <a:latin typeface="+mj-lt"/>
              </a:rPr>
              <a:t>img</a:t>
            </a:r>
            <a:r>
              <a:rPr lang="pt-BR" b="0" i="0" dirty="0">
                <a:latin typeface="+mj-lt"/>
              </a:rPr>
              <a:t> (use id </a:t>
            </a:r>
            <a:r>
              <a:rPr lang="pt-BR" b="0" i="0" dirty="0" err="1">
                <a:latin typeface="+mj-lt"/>
              </a:rPr>
              <a:t>instead</a:t>
            </a:r>
            <a:r>
              <a:rPr lang="pt-BR" b="0" i="0" dirty="0">
                <a:latin typeface="+mj-lt"/>
              </a:rPr>
              <a:t>).</a:t>
            </a: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• </a:t>
            </a:r>
            <a:r>
              <a:rPr lang="pt-BR" b="0" i="0" dirty="0" err="1">
                <a:latin typeface="+mj-lt"/>
              </a:rPr>
              <a:t>scheme</a:t>
            </a:r>
            <a:r>
              <a:rPr lang="pt-BR" b="0" i="0" dirty="0">
                <a:latin typeface="+mj-lt"/>
              </a:rPr>
              <a:t> como atributo da </a:t>
            </a:r>
            <a:r>
              <a:rPr lang="pt-BR" b="0" i="0" dirty="0" err="1">
                <a:latin typeface="+mj-lt"/>
              </a:rPr>
              <a:t>tag</a:t>
            </a:r>
            <a:r>
              <a:rPr lang="pt-BR" b="0" i="0" dirty="0">
                <a:latin typeface="+mj-lt"/>
              </a:rPr>
              <a:t> meta.</a:t>
            </a: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• </a:t>
            </a:r>
            <a:r>
              <a:rPr lang="pt-BR" b="0" i="0" dirty="0" err="1">
                <a:latin typeface="+mj-lt"/>
              </a:rPr>
              <a:t>archive</a:t>
            </a:r>
            <a:r>
              <a:rPr lang="pt-BR" b="0" i="0" dirty="0">
                <a:latin typeface="+mj-lt"/>
              </a:rPr>
              <a:t>, </a:t>
            </a:r>
            <a:r>
              <a:rPr lang="pt-BR" b="0" i="0" dirty="0" err="1">
                <a:latin typeface="+mj-lt"/>
              </a:rPr>
              <a:t>classid</a:t>
            </a:r>
            <a:r>
              <a:rPr lang="pt-BR" b="0" i="0" dirty="0">
                <a:latin typeface="+mj-lt"/>
              </a:rPr>
              <a:t>, </a:t>
            </a:r>
            <a:r>
              <a:rPr lang="pt-BR" b="0" i="0" dirty="0" err="1">
                <a:latin typeface="+mj-lt"/>
              </a:rPr>
              <a:t>codebase</a:t>
            </a:r>
            <a:r>
              <a:rPr lang="pt-BR" b="0" i="0" dirty="0">
                <a:latin typeface="+mj-lt"/>
              </a:rPr>
              <a:t>, </a:t>
            </a:r>
            <a:r>
              <a:rPr lang="pt-BR" b="0" i="0" dirty="0" err="1">
                <a:latin typeface="+mj-lt"/>
              </a:rPr>
              <a:t>codetype</a:t>
            </a:r>
            <a:r>
              <a:rPr lang="pt-BR" b="0" i="0" dirty="0">
                <a:latin typeface="+mj-lt"/>
              </a:rPr>
              <a:t>, declare e </a:t>
            </a:r>
            <a:r>
              <a:rPr lang="pt-BR" b="0" i="0" dirty="0" err="1">
                <a:latin typeface="+mj-lt"/>
              </a:rPr>
              <a:t>standby</a:t>
            </a:r>
            <a:r>
              <a:rPr lang="pt-BR" b="0" i="0" dirty="0">
                <a:latin typeface="+mj-lt"/>
              </a:rPr>
              <a:t> como atributos da </a:t>
            </a:r>
            <a:r>
              <a:rPr lang="pt-BR" b="0" i="0" dirty="0" err="1">
                <a:latin typeface="+mj-lt"/>
              </a:rPr>
              <a:t>tag</a:t>
            </a:r>
            <a:r>
              <a:rPr lang="pt-BR" b="0" i="0" dirty="0">
                <a:latin typeface="+mj-lt"/>
              </a:rPr>
              <a:t> </a:t>
            </a:r>
            <a:r>
              <a:rPr lang="pt-BR" b="0" i="0" dirty="0" err="1">
                <a:latin typeface="+mj-lt"/>
              </a:rPr>
              <a:t>object</a:t>
            </a:r>
            <a:r>
              <a:rPr lang="pt-BR" b="0" i="0" dirty="0">
                <a:latin typeface="+mj-lt"/>
              </a:rPr>
              <a:t>.</a:t>
            </a: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• </a:t>
            </a:r>
            <a:r>
              <a:rPr lang="pt-BR" b="0" i="0" dirty="0" err="1">
                <a:latin typeface="+mj-lt"/>
              </a:rPr>
              <a:t>valuetype</a:t>
            </a:r>
            <a:r>
              <a:rPr lang="pt-BR" b="0" i="0" dirty="0">
                <a:latin typeface="+mj-lt"/>
              </a:rPr>
              <a:t> e </a:t>
            </a:r>
            <a:r>
              <a:rPr lang="pt-BR" b="0" i="0" dirty="0" err="1">
                <a:latin typeface="+mj-lt"/>
              </a:rPr>
              <a:t>type</a:t>
            </a:r>
            <a:r>
              <a:rPr lang="pt-BR" b="0" i="0" dirty="0">
                <a:latin typeface="+mj-lt"/>
              </a:rPr>
              <a:t> como atributos da </a:t>
            </a:r>
            <a:r>
              <a:rPr lang="pt-BR" b="0" i="0" dirty="0" err="1">
                <a:latin typeface="+mj-lt"/>
              </a:rPr>
              <a:t>tag</a:t>
            </a:r>
            <a:r>
              <a:rPr lang="pt-BR" b="0" i="0" dirty="0">
                <a:latin typeface="+mj-lt"/>
              </a:rPr>
              <a:t> param.</a:t>
            </a: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• </a:t>
            </a:r>
            <a:r>
              <a:rPr lang="pt-BR" b="0" i="0" dirty="0" err="1">
                <a:latin typeface="+mj-lt"/>
              </a:rPr>
              <a:t>axis</a:t>
            </a:r>
            <a:r>
              <a:rPr lang="pt-BR" b="0" i="0" dirty="0">
                <a:latin typeface="+mj-lt"/>
              </a:rPr>
              <a:t> e </a:t>
            </a:r>
            <a:r>
              <a:rPr lang="pt-BR" b="0" i="0" dirty="0" err="1">
                <a:latin typeface="+mj-lt"/>
              </a:rPr>
              <a:t>abbr</a:t>
            </a:r>
            <a:r>
              <a:rPr lang="pt-BR" b="0" i="0" dirty="0">
                <a:latin typeface="+mj-lt"/>
              </a:rPr>
              <a:t> como atributos da </a:t>
            </a:r>
            <a:r>
              <a:rPr lang="pt-BR" b="0" i="0" dirty="0" err="1">
                <a:latin typeface="+mj-lt"/>
              </a:rPr>
              <a:t>tag</a:t>
            </a:r>
            <a:r>
              <a:rPr lang="pt-BR" b="0" i="0" dirty="0">
                <a:latin typeface="+mj-lt"/>
              </a:rPr>
              <a:t> 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2145029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Algumas novidades</a:t>
            </a:r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</p:txBody>
      </p:sp>
      <p:sp>
        <p:nvSpPr>
          <p:cNvPr id="7" name="Retângulo 9"/>
          <p:cNvSpPr>
            <a:spLocks noChangeArrowheads="1"/>
          </p:cNvSpPr>
          <p:nvPr/>
        </p:nvSpPr>
        <p:spPr bwMode="auto">
          <a:xfrm>
            <a:off x="306388" y="1412875"/>
            <a:ext cx="8369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000" b="0" i="0">
                <a:latin typeface="+mj-lt"/>
              </a:rPr>
              <a:t>Os atributos abaixo foram descontinuados:</a:t>
            </a:r>
            <a:r>
              <a:rPr lang="pt-BR" b="0" i="0">
                <a:latin typeface="+mj-lt"/>
              </a:rPr>
              <a:t>	</a:t>
            </a:r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428625" y="2616200"/>
            <a:ext cx="738373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b="0" i="0" dirty="0">
                <a:latin typeface="+mj-lt"/>
              </a:rPr>
              <a:t>• O atributo </a:t>
            </a:r>
            <a:r>
              <a:rPr lang="pt-BR" i="0" dirty="0" err="1">
                <a:latin typeface="+mj-lt"/>
              </a:rPr>
              <a:t>border</a:t>
            </a:r>
            <a:r>
              <a:rPr lang="pt-BR" b="0" i="0" dirty="0">
                <a:latin typeface="+mj-lt"/>
              </a:rPr>
              <a:t> utilizado na </a:t>
            </a:r>
            <a:r>
              <a:rPr lang="pt-BR" b="0" i="0" dirty="0" err="1">
                <a:latin typeface="+mj-lt"/>
              </a:rPr>
              <a:t>tag</a:t>
            </a:r>
            <a:r>
              <a:rPr lang="pt-BR" b="0" i="0" dirty="0">
                <a:latin typeface="+mj-lt"/>
              </a:rPr>
              <a:t> </a:t>
            </a:r>
            <a:r>
              <a:rPr lang="pt-BR" b="0" i="0" dirty="0" err="1">
                <a:latin typeface="+mj-lt"/>
              </a:rPr>
              <a:t>img</a:t>
            </a:r>
            <a:r>
              <a:rPr lang="pt-BR" b="0" i="0" dirty="0">
                <a:latin typeface="+mj-lt"/>
              </a:rPr>
              <a:t>.</a:t>
            </a: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• O atributo </a:t>
            </a:r>
            <a:r>
              <a:rPr lang="pt-BR" i="0" dirty="0" err="1">
                <a:latin typeface="+mj-lt"/>
              </a:rPr>
              <a:t>language</a:t>
            </a:r>
            <a:r>
              <a:rPr lang="pt-BR" b="0" i="0" dirty="0">
                <a:latin typeface="+mj-lt"/>
              </a:rPr>
              <a:t> na </a:t>
            </a:r>
            <a:r>
              <a:rPr lang="pt-BR" b="0" i="0" dirty="0" err="1">
                <a:latin typeface="+mj-lt"/>
              </a:rPr>
              <a:t>tag</a:t>
            </a:r>
            <a:r>
              <a:rPr lang="pt-BR" b="0" i="0" dirty="0">
                <a:latin typeface="+mj-lt"/>
              </a:rPr>
              <a:t> script.</a:t>
            </a: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• O atributo </a:t>
            </a:r>
            <a:r>
              <a:rPr lang="pt-BR" i="0" dirty="0" err="1">
                <a:latin typeface="+mj-lt"/>
              </a:rPr>
              <a:t>name</a:t>
            </a:r>
            <a:r>
              <a:rPr lang="pt-BR" b="0" i="0" dirty="0">
                <a:latin typeface="+mj-lt"/>
              </a:rPr>
              <a:t> na </a:t>
            </a:r>
            <a:r>
              <a:rPr lang="pt-BR" b="0" i="0" dirty="0" err="1">
                <a:latin typeface="+mj-lt"/>
              </a:rPr>
              <a:t>tag</a:t>
            </a:r>
            <a:r>
              <a:rPr lang="pt-BR" b="0" i="0" dirty="0">
                <a:latin typeface="+mj-lt"/>
              </a:rPr>
              <a:t> a. Porque os desenvolvedores utilizam ID em vez de </a:t>
            </a:r>
            <a:r>
              <a:rPr lang="pt-BR" b="0" i="0" dirty="0" err="1">
                <a:latin typeface="+mj-lt"/>
              </a:rPr>
              <a:t>name</a:t>
            </a:r>
            <a:r>
              <a:rPr lang="pt-BR" b="0" i="0" dirty="0">
                <a:latin typeface="+mj-lt"/>
              </a:rPr>
              <a:t>.</a:t>
            </a:r>
          </a:p>
          <a:p>
            <a:pPr eaLnBrk="1" hangingPunct="1">
              <a:defRPr/>
            </a:pPr>
            <a:r>
              <a:rPr lang="pt-BR" b="0" i="0" dirty="0">
                <a:latin typeface="+mj-lt"/>
              </a:rPr>
              <a:t>• O atributo </a:t>
            </a:r>
            <a:r>
              <a:rPr lang="pt-BR" i="0" dirty="0" err="1">
                <a:latin typeface="+mj-lt"/>
              </a:rPr>
              <a:t>summary</a:t>
            </a:r>
            <a:r>
              <a:rPr lang="pt-BR" b="0" i="0" dirty="0">
                <a:latin typeface="+mj-lt"/>
              </a:rPr>
              <a:t> na </a:t>
            </a:r>
            <a:r>
              <a:rPr lang="pt-BR" b="0" i="0" dirty="0" err="1">
                <a:latin typeface="+mj-lt"/>
              </a:rPr>
              <a:t>tag</a:t>
            </a:r>
            <a:r>
              <a:rPr lang="pt-BR" b="0" i="0" dirty="0">
                <a:latin typeface="+mj-lt"/>
              </a:rPr>
              <a:t> </a:t>
            </a:r>
            <a:r>
              <a:rPr lang="pt-BR" b="0" i="0" dirty="0" err="1">
                <a:latin typeface="+mj-lt"/>
              </a:rPr>
              <a:t>table</a:t>
            </a:r>
            <a:r>
              <a:rPr lang="pt-BR" b="0" i="0" dirty="0"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1891540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Algumas novidades</a:t>
            </a:r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052736"/>
            <a:ext cx="528637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573463"/>
            <a:ext cx="3565525" cy="308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082041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Algumas novidades</a:t>
            </a:r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08050"/>
            <a:ext cx="5256213" cy="411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644900"/>
            <a:ext cx="3533775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428803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kern="0" dirty="0" err="1"/>
              <a:t>Introdução</a:t>
            </a:r>
            <a:r>
              <a:rPr lang="en-US" kern="0" dirty="0"/>
              <a:t> HTML5</a:t>
            </a: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381934116"/>
              </p:ext>
            </p:extLst>
          </p:nvPr>
        </p:nvGraphicFramePr>
        <p:xfrm>
          <a:off x="323528" y="857232"/>
          <a:ext cx="7598078" cy="538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7655958"/>
      </p:ext>
    </p:extLst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Algumas novidades</a:t>
            </a:r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685925"/>
            <a:ext cx="63055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3888" y="4149080"/>
            <a:ext cx="5029200" cy="2600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aixaDeTexto 1"/>
          <p:cNvSpPr txBox="1">
            <a:spLocks noChangeArrowheads="1"/>
          </p:cNvSpPr>
          <p:nvPr/>
        </p:nvSpPr>
        <p:spPr bwMode="auto">
          <a:xfrm>
            <a:off x="250825" y="720725"/>
            <a:ext cx="2921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2800" dirty="0" err="1">
                <a:solidFill>
                  <a:srgbClr val="FF0000"/>
                </a:solidFill>
                <a:latin typeface="Square721 BT"/>
              </a:rPr>
              <a:t>placeholder</a:t>
            </a:r>
            <a:r>
              <a:rPr lang="pt-BR" altLang="pt-BR" dirty="0">
                <a:solidFill>
                  <a:srgbClr val="FF0000"/>
                </a:solidFill>
                <a:latin typeface="Square721 BT"/>
              </a:rPr>
              <a:t>  </a:t>
            </a:r>
            <a:r>
              <a:rPr lang="pt-BR" altLang="pt-BR" dirty="0" err="1">
                <a:solidFill>
                  <a:srgbClr val="FF0000"/>
                </a:solidFill>
                <a:latin typeface="Square721 BT"/>
              </a:rPr>
              <a:t>text</a:t>
            </a:r>
            <a:endParaRPr lang="pt-BR" altLang="pt-BR" dirty="0">
              <a:solidFill>
                <a:srgbClr val="FF0000"/>
              </a:solidFill>
              <a:latin typeface="Square721 BT"/>
            </a:endParaRPr>
          </a:p>
        </p:txBody>
      </p:sp>
      <p:sp>
        <p:nvSpPr>
          <p:cNvPr id="10" name="Retângulo 2"/>
          <p:cNvSpPr>
            <a:spLocks noChangeArrowheads="1"/>
          </p:cNvSpPr>
          <p:nvPr/>
        </p:nvSpPr>
        <p:spPr bwMode="auto">
          <a:xfrm>
            <a:off x="209550" y="1403350"/>
            <a:ext cx="1431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800" b="0" i="0" dirty="0">
                <a:solidFill>
                  <a:schemeClr val="tx1"/>
                </a:solidFill>
                <a:latin typeface="Square721 BT"/>
              </a:rPr>
              <a:t>Tradicional: </a:t>
            </a:r>
            <a:endParaRPr lang="pt-BR" altLang="pt-BR" sz="1800" dirty="0">
              <a:solidFill>
                <a:schemeClr val="tx1"/>
              </a:solidFill>
              <a:latin typeface="Square721 BT"/>
            </a:endParaRPr>
          </a:p>
        </p:txBody>
      </p:sp>
      <p:sp>
        <p:nvSpPr>
          <p:cNvPr id="11" name="Retângulo 9"/>
          <p:cNvSpPr>
            <a:spLocks noChangeArrowheads="1"/>
          </p:cNvSpPr>
          <p:nvPr/>
        </p:nvSpPr>
        <p:spPr bwMode="auto">
          <a:xfrm>
            <a:off x="1979712" y="4724400"/>
            <a:ext cx="1506537" cy="369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800" b="0" i="0" dirty="0">
                <a:solidFill>
                  <a:schemeClr val="bg2"/>
                </a:solidFill>
                <a:latin typeface="Square721 BT"/>
              </a:rPr>
              <a:t>Nova forma: </a:t>
            </a:r>
            <a:endParaRPr lang="pt-BR" altLang="pt-BR" sz="1800" dirty="0">
              <a:solidFill>
                <a:schemeClr val="bg2"/>
              </a:solidFill>
              <a:latin typeface="Square721 BT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13" y="5399728"/>
            <a:ext cx="32004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00606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Algumas novidades</a:t>
            </a:r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</p:txBody>
      </p:sp>
      <p:sp>
        <p:nvSpPr>
          <p:cNvPr id="5" name="CaixaDeTexto 1"/>
          <p:cNvSpPr txBox="1">
            <a:spLocks noChangeArrowheads="1"/>
          </p:cNvSpPr>
          <p:nvPr/>
        </p:nvSpPr>
        <p:spPr bwMode="auto">
          <a:xfrm>
            <a:off x="250825" y="720725"/>
            <a:ext cx="4689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b="0" i="0">
                <a:solidFill>
                  <a:schemeClr val="tx1"/>
                </a:solidFill>
                <a:latin typeface="Square721 BT"/>
              </a:rPr>
              <a:t>Campo de formulário obrigatório </a:t>
            </a:r>
            <a:endParaRPr lang="pt-BR" altLang="pt-BR">
              <a:solidFill>
                <a:schemeClr val="tx1"/>
              </a:solidFill>
              <a:latin typeface="Square721 BT"/>
            </a:endParaRP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323850" y="1484313"/>
            <a:ext cx="84963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2800" dirty="0" err="1">
                <a:solidFill>
                  <a:srgbClr val="FF0000"/>
                </a:solidFill>
                <a:latin typeface="Square721 BT"/>
              </a:rPr>
              <a:t>maxlength</a:t>
            </a:r>
            <a:endParaRPr lang="pt-BR" altLang="pt-BR" sz="2800" dirty="0">
              <a:solidFill>
                <a:srgbClr val="FF0000"/>
              </a:solidFill>
              <a:latin typeface="Square721 BT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pt-BR" altLang="pt-BR" sz="1800" b="0" i="0" dirty="0">
              <a:solidFill>
                <a:schemeClr val="tx1"/>
              </a:solidFill>
              <a:latin typeface="Square721 BT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pt-BR" altLang="pt-BR" sz="1800" b="0" i="0" dirty="0">
              <a:solidFill>
                <a:schemeClr val="tx1"/>
              </a:solidFill>
              <a:latin typeface="Square721 BT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800" b="0" i="0" dirty="0">
                <a:solidFill>
                  <a:schemeClr val="tx1"/>
                </a:solidFill>
                <a:latin typeface="Square721 BT"/>
              </a:rPr>
              <a:t>Você já conhecia o atributo </a:t>
            </a:r>
            <a:r>
              <a:rPr lang="pt-BR" altLang="pt-BR" sz="1800" b="0" i="0" dirty="0" err="1">
                <a:solidFill>
                  <a:schemeClr val="tx1"/>
                </a:solidFill>
                <a:latin typeface="Square721 BT"/>
              </a:rPr>
              <a:t>maxlength</a:t>
            </a:r>
            <a:r>
              <a:rPr lang="pt-BR" altLang="pt-BR" sz="1800" b="0" i="0" dirty="0">
                <a:solidFill>
                  <a:schemeClr val="tx1"/>
                </a:solidFill>
                <a:latin typeface="Square721 BT"/>
              </a:rPr>
              <a:t>, que limita a quantidade de caracteres em um campo de formulário.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pt-BR" altLang="pt-BR" sz="1800" b="0" i="0" dirty="0">
              <a:solidFill>
                <a:schemeClr val="tx1"/>
              </a:solidFill>
              <a:latin typeface="Square721 BT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800" b="0" i="0" dirty="0">
                <a:solidFill>
                  <a:schemeClr val="tx1"/>
                </a:solidFill>
                <a:latin typeface="Square721 BT"/>
              </a:rPr>
              <a:t>Uma grande </a:t>
            </a:r>
            <a:r>
              <a:rPr lang="pt-BR" altLang="pt-BR" sz="1800" b="0" i="0" u="sng" dirty="0">
                <a:solidFill>
                  <a:schemeClr val="tx1"/>
                </a:solidFill>
                <a:latin typeface="Square721 BT"/>
              </a:rPr>
              <a:t>lacuna dos formulário HTML foi corrigida</a:t>
            </a:r>
            <a:r>
              <a:rPr lang="pt-BR" altLang="pt-BR" sz="1800" b="0" i="0" dirty="0">
                <a:solidFill>
                  <a:schemeClr val="tx1"/>
                </a:solidFill>
                <a:latin typeface="Square721 BT"/>
              </a:rPr>
              <a:t>. Em HTML5, o elemento </a:t>
            </a:r>
            <a:r>
              <a:rPr lang="pt-BR" altLang="pt-BR" sz="1800" b="0" i="0" dirty="0" err="1">
                <a:solidFill>
                  <a:schemeClr val="tx1"/>
                </a:solidFill>
                <a:latin typeface="Square721 BT"/>
              </a:rPr>
              <a:t>textarea</a:t>
            </a:r>
            <a:r>
              <a:rPr lang="pt-BR" altLang="pt-BR" sz="1800" b="0" i="0" dirty="0">
                <a:solidFill>
                  <a:schemeClr val="tx1"/>
                </a:solidFill>
                <a:latin typeface="Square721 BT"/>
              </a:rPr>
              <a:t> também pode ter </a:t>
            </a:r>
            <a:r>
              <a:rPr lang="pt-BR" altLang="pt-BR" sz="1800" b="0" i="0" dirty="0" err="1">
                <a:solidFill>
                  <a:schemeClr val="tx1"/>
                </a:solidFill>
                <a:latin typeface="Square721 BT"/>
              </a:rPr>
              <a:t>maxlength</a:t>
            </a:r>
            <a:r>
              <a:rPr lang="pt-BR" altLang="pt-BR" sz="1800" b="0" i="0" dirty="0">
                <a:solidFill>
                  <a:schemeClr val="tx1"/>
                </a:solidFill>
                <a:latin typeface="Square721 BT"/>
              </a:rPr>
              <a:t>!</a:t>
            </a:r>
            <a:endParaRPr lang="pt-BR" altLang="pt-BR" sz="1800" dirty="0">
              <a:solidFill>
                <a:schemeClr val="tx1"/>
              </a:solidFill>
              <a:latin typeface="Square721 BT"/>
            </a:endParaRPr>
          </a:p>
        </p:txBody>
      </p:sp>
    </p:spTree>
    <p:extLst>
      <p:ext uri="{BB962C8B-B14F-4D97-AF65-F5344CB8AC3E}">
        <p14:creationId xmlns:p14="http://schemas.microsoft.com/office/powerpoint/2010/main" val="3129714217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Algumas novidades</a:t>
            </a:r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</p:txBody>
      </p:sp>
      <p:sp>
        <p:nvSpPr>
          <p:cNvPr id="13" name="CaixaDeTexto 1"/>
          <p:cNvSpPr txBox="1">
            <a:spLocks noChangeArrowheads="1"/>
          </p:cNvSpPr>
          <p:nvPr/>
        </p:nvSpPr>
        <p:spPr bwMode="auto">
          <a:xfrm>
            <a:off x="250825" y="720725"/>
            <a:ext cx="4689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b="0" i="0">
                <a:solidFill>
                  <a:schemeClr val="tx1"/>
                </a:solidFill>
                <a:latin typeface="Square721 BT"/>
              </a:rPr>
              <a:t>Campo de formulário obrigatório </a:t>
            </a:r>
            <a:endParaRPr lang="pt-BR" altLang="pt-BR">
              <a:solidFill>
                <a:schemeClr val="tx1"/>
              </a:solidFill>
              <a:latin typeface="Square721 BT"/>
            </a:endParaRPr>
          </a:p>
        </p:txBody>
      </p:sp>
      <p:sp>
        <p:nvSpPr>
          <p:cNvPr id="14" name="CaixaDeTexto 3"/>
          <p:cNvSpPr txBox="1">
            <a:spLocks noChangeArrowheads="1"/>
          </p:cNvSpPr>
          <p:nvPr/>
        </p:nvSpPr>
        <p:spPr bwMode="auto">
          <a:xfrm>
            <a:off x="323850" y="1484313"/>
            <a:ext cx="84963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2800" dirty="0" err="1">
                <a:solidFill>
                  <a:srgbClr val="FF0000"/>
                </a:solidFill>
                <a:latin typeface="Square721 BT"/>
              </a:rPr>
              <a:t>required</a:t>
            </a:r>
            <a:endParaRPr lang="pt-BR" altLang="pt-BR" sz="2800" dirty="0">
              <a:solidFill>
                <a:srgbClr val="FF0000"/>
              </a:solidFill>
              <a:latin typeface="Square721 BT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pt-BR" altLang="pt-BR" sz="1800" b="0" i="0" dirty="0">
              <a:solidFill>
                <a:schemeClr val="tx1"/>
              </a:solidFill>
              <a:latin typeface="Square721 BT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800" b="0" i="0" dirty="0">
                <a:solidFill>
                  <a:schemeClr val="tx1"/>
                </a:solidFill>
                <a:latin typeface="Square721 BT"/>
              </a:rPr>
              <a:t>Para tornar um campo de formulário obrigatório (seu valor precisa ser preenchido) basta, em HTML5, incluir o atributo </a:t>
            </a:r>
            <a:r>
              <a:rPr lang="pt-BR" altLang="pt-BR" sz="1800" b="0" i="0" dirty="0" err="1">
                <a:solidFill>
                  <a:schemeClr val="tx1"/>
                </a:solidFill>
                <a:latin typeface="Square721 BT"/>
              </a:rPr>
              <a:t>required</a:t>
            </a:r>
            <a:r>
              <a:rPr lang="pt-BR" altLang="pt-BR" sz="1800" b="0" i="0" dirty="0">
                <a:solidFill>
                  <a:schemeClr val="tx1"/>
                </a:solidFill>
                <a:latin typeface="Square721 BT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pt-BR" altLang="pt-BR" sz="1800" b="0" i="0" dirty="0">
              <a:solidFill>
                <a:schemeClr val="tx1"/>
              </a:solidFill>
              <a:latin typeface="Square721 BT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pt-BR" altLang="pt-BR" sz="1800" b="0" i="0" dirty="0">
              <a:solidFill>
                <a:schemeClr val="tx1"/>
              </a:solidFill>
              <a:latin typeface="Square721 BT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pt-BR" altLang="pt-BR" sz="1800" b="0" i="0" dirty="0">
              <a:solidFill>
                <a:schemeClr val="tx1"/>
              </a:solidFill>
              <a:latin typeface="Square721 BT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pt-BR" altLang="pt-BR" sz="1800" b="0" i="0" dirty="0">
              <a:solidFill>
                <a:schemeClr val="tx1"/>
              </a:solidFill>
              <a:latin typeface="Square721 BT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pt-BR" altLang="pt-BR" sz="1800" b="0" i="0" dirty="0">
              <a:solidFill>
                <a:schemeClr val="tx1"/>
              </a:solidFill>
              <a:latin typeface="Square721 BT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800" b="0" dirty="0">
                <a:solidFill>
                  <a:srgbClr val="FF0000"/>
                </a:solidFill>
                <a:latin typeface="Square721 BT"/>
              </a:rPr>
              <a:t>&lt;input </a:t>
            </a:r>
            <a:r>
              <a:rPr lang="pt-BR" altLang="pt-BR" sz="1800" b="0" dirty="0" err="1">
                <a:solidFill>
                  <a:srgbClr val="FF0000"/>
                </a:solidFill>
                <a:latin typeface="Square721 BT"/>
              </a:rPr>
              <a:t>name</a:t>
            </a:r>
            <a:r>
              <a:rPr lang="pt-BR" altLang="pt-BR" sz="1800" b="0" dirty="0">
                <a:solidFill>
                  <a:srgbClr val="FF0000"/>
                </a:solidFill>
                <a:latin typeface="Square721 BT"/>
              </a:rPr>
              <a:t>=”</a:t>
            </a:r>
            <a:r>
              <a:rPr lang="pt-BR" altLang="pt-BR" sz="1800" b="0" dirty="0" err="1">
                <a:solidFill>
                  <a:srgbClr val="FF0000"/>
                </a:solidFill>
                <a:latin typeface="Square721 BT"/>
              </a:rPr>
              <a:t>login</a:t>
            </a:r>
            <a:r>
              <a:rPr lang="pt-BR" altLang="pt-BR" sz="1800" b="0" dirty="0">
                <a:solidFill>
                  <a:srgbClr val="FF0000"/>
                </a:solidFill>
                <a:latin typeface="Square721 BT"/>
              </a:rPr>
              <a:t>” </a:t>
            </a:r>
            <a:r>
              <a:rPr lang="pt-BR" altLang="pt-BR" sz="1800" b="0" dirty="0" err="1">
                <a:solidFill>
                  <a:srgbClr val="FF0000"/>
                </a:solidFill>
                <a:latin typeface="Square721 BT"/>
              </a:rPr>
              <a:t>required</a:t>
            </a:r>
            <a:r>
              <a:rPr lang="pt-BR" altLang="pt-BR" sz="1800" b="0" dirty="0">
                <a:solidFill>
                  <a:srgbClr val="FF0000"/>
                </a:solidFill>
                <a:latin typeface="Square721 BT"/>
              </a:rPr>
              <a:t>&gt;</a:t>
            </a:r>
            <a:endParaRPr lang="pt-BR" altLang="pt-BR" sz="1800" dirty="0">
              <a:solidFill>
                <a:srgbClr val="FF0000"/>
              </a:solidFill>
              <a:latin typeface="Square721 BT"/>
            </a:endParaRPr>
          </a:p>
        </p:txBody>
      </p:sp>
    </p:spTree>
    <p:extLst>
      <p:ext uri="{BB962C8B-B14F-4D97-AF65-F5344CB8AC3E}">
        <p14:creationId xmlns:p14="http://schemas.microsoft.com/office/powerpoint/2010/main" val="2631032915"/>
      </p:ext>
    </p:extLst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Algumas novidades</a:t>
            </a:r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</p:txBody>
      </p:sp>
      <p:sp>
        <p:nvSpPr>
          <p:cNvPr id="5" name="CaixaDeTexto 1"/>
          <p:cNvSpPr txBox="1">
            <a:spLocks noChangeArrowheads="1"/>
          </p:cNvSpPr>
          <p:nvPr/>
        </p:nvSpPr>
        <p:spPr bwMode="auto">
          <a:xfrm>
            <a:off x="250825" y="720725"/>
            <a:ext cx="4689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b="0" i="0" dirty="0">
                <a:solidFill>
                  <a:schemeClr val="tx1"/>
                </a:solidFill>
                <a:latin typeface="Square721 BT"/>
              </a:rPr>
              <a:t>Campo de formulário obrigatório </a:t>
            </a:r>
            <a:endParaRPr lang="pt-BR" altLang="pt-BR" dirty="0">
              <a:solidFill>
                <a:schemeClr val="tx1"/>
              </a:solidFill>
              <a:latin typeface="Square721 B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2708275"/>
            <a:ext cx="82581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250825" y="1216025"/>
            <a:ext cx="8497888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2800" b="0" i="0" dirty="0" err="1">
                <a:solidFill>
                  <a:srgbClr val="FF0000"/>
                </a:solidFill>
                <a:latin typeface="Square721 BT"/>
              </a:rPr>
              <a:t>pattern</a:t>
            </a:r>
            <a:endParaRPr lang="pt-BR" altLang="pt-BR" sz="2800" b="0" i="0" dirty="0">
              <a:solidFill>
                <a:srgbClr val="FF0000"/>
              </a:solidFill>
              <a:latin typeface="Square721 BT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pt-BR" altLang="pt-BR" sz="1800" b="0" i="0" dirty="0">
              <a:solidFill>
                <a:schemeClr val="tx1"/>
              </a:solidFill>
              <a:latin typeface="Square721 BT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800" b="0" i="0" dirty="0">
                <a:solidFill>
                  <a:schemeClr val="tx1"/>
                </a:solidFill>
                <a:latin typeface="Square721 BT"/>
              </a:rPr>
              <a:t>O atributo </a:t>
            </a:r>
            <a:r>
              <a:rPr lang="pt-BR" altLang="pt-BR" sz="1800" b="0" i="0" dirty="0" err="1">
                <a:solidFill>
                  <a:srgbClr val="FF0000"/>
                </a:solidFill>
                <a:latin typeface="Square721 BT"/>
              </a:rPr>
              <a:t>pattern</a:t>
            </a:r>
            <a:r>
              <a:rPr lang="pt-BR" altLang="pt-BR" sz="1800" b="0" i="0" dirty="0">
                <a:solidFill>
                  <a:srgbClr val="FF0000"/>
                </a:solidFill>
                <a:latin typeface="Square721 BT"/>
              </a:rPr>
              <a:t> </a:t>
            </a:r>
            <a:r>
              <a:rPr lang="pt-BR" altLang="pt-BR" sz="1800" b="0" i="0" dirty="0">
                <a:solidFill>
                  <a:schemeClr val="tx1"/>
                </a:solidFill>
                <a:latin typeface="Square721 BT"/>
              </a:rPr>
              <a:t>nos permite definir expressões regulares de validação, sem </a:t>
            </a:r>
            <a:r>
              <a:rPr lang="pt-BR" altLang="pt-BR" sz="1800" b="0" i="0" dirty="0" err="1">
                <a:solidFill>
                  <a:schemeClr val="tx1"/>
                </a:solidFill>
                <a:latin typeface="Square721 BT"/>
              </a:rPr>
              <a:t>Javascript</a:t>
            </a:r>
            <a:r>
              <a:rPr lang="pt-BR" altLang="pt-BR" sz="1800" b="0" i="0" dirty="0">
                <a:solidFill>
                  <a:schemeClr val="tx1"/>
                </a:solidFill>
                <a:latin typeface="Square721 BT"/>
              </a:rPr>
              <a:t>. Veja um exemplo de como validar CEP:</a:t>
            </a:r>
            <a:endParaRPr lang="pt-BR" altLang="pt-BR" sz="1800" dirty="0">
              <a:solidFill>
                <a:schemeClr val="tx1"/>
              </a:solidFill>
              <a:latin typeface="Square721 BT"/>
            </a:endParaRPr>
          </a:p>
        </p:txBody>
      </p:sp>
    </p:spTree>
    <p:extLst>
      <p:ext uri="{BB962C8B-B14F-4D97-AF65-F5344CB8AC3E}">
        <p14:creationId xmlns:p14="http://schemas.microsoft.com/office/powerpoint/2010/main" val="2916335778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Algumas novidades</a:t>
            </a:r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7950" y="1189038"/>
            <a:ext cx="8624888" cy="54467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&lt;!DOCTYPE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html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html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-BR"&gt;</a:t>
            </a: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head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&lt;meta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charset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="iso-8859-1" /&gt;</a:t>
            </a: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title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&gt;Formulário&lt;/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title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style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label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display:block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;}&lt;/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style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head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form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		 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label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for="NOME"&gt;Nome:</a:t>
            </a: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			&lt;input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="NOME" id="NOME"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required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		 &lt;/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label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		 </a:t>
            </a: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		 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label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for="ENDERECO"&gt;Endereço:</a:t>
            </a: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			&lt;input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="ENDERECO" id="ENDERECO"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required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		 &lt;/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label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		 </a:t>
            </a: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		 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label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for="FONE"&gt;Telefone:</a:t>
            </a: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			&lt;input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="FONE" id="FONE"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required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		 &lt;/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label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		 </a:t>
            </a: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		 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label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for="CEP"&gt;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Cep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			&lt;input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="CEP" id="CEP"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required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pattern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="\d{5}-?\d{3}" /&gt;</a:t>
            </a: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		 &lt;/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label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		 &lt;input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submit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="Enviar" /&gt;</a:t>
            </a: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form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html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9" name="CaixaDeTexto 1"/>
          <p:cNvSpPr txBox="1">
            <a:spLocks noChangeArrowheads="1"/>
          </p:cNvSpPr>
          <p:nvPr/>
        </p:nvSpPr>
        <p:spPr bwMode="auto">
          <a:xfrm>
            <a:off x="250825" y="720725"/>
            <a:ext cx="4689475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b="0" i="0" dirty="0">
                <a:solidFill>
                  <a:schemeClr val="tx1"/>
                </a:solidFill>
                <a:latin typeface="Square721 BT"/>
              </a:rPr>
              <a:t>Campo de formulário obrigatório </a:t>
            </a:r>
            <a:endParaRPr lang="pt-BR" altLang="pt-BR" dirty="0">
              <a:solidFill>
                <a:schemeClr val="tx1"/>
              </a:solidFill>
              <a:latin typeface="Square721 BT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4088" y="1182228"/>
            <a:ext cx="3217912" cy="1747659"/>
          </a:xfrm>
          <a:prstGeom prst="rect">
            <a:avLst/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74101524"/>
      </p:ext>
    </p:extLst>
  </p:cSld>
  <p:clrMapOvr>
    <a:masterClrMapping/>
  </p:clrMapOvr>
  <p:transition spd="slow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Algumas novidades</a:t>
            </a:r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</p:txBody>
      </p:sp>
      <p:sp>
        <p:nvSpPr>
          <p:cNvPr id="6" name="Retângulo 3"/>
          <p:cNvSpPr>
            <a:spLocks noChangeArrowheads="1"/>
          </p:cNvSpPr>
          <p:nvPr/>
        </p:nvSpPr>
        <p:spPr bwMode="auto">
          <a:xfrm>
            <a:off x="125413" y="765175"/>
            <a:ext cx="34020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2800">
                <a:solidFill>
                  <a:schemeClr val="tx1"/>
                </a:solidFill>
                <a:latin typeface="Square721 BT"/>
              </a:rPr>
              <a:t> Conteúdo editável</a:t>
            </a:r>
          </a:p>
        </p:txBody>
      </p:sp>
      <p:sp>
        <p:nvSpPr>
          <p:cNvPr id="7" name="Retângulo 5"/>
          <p:cNvSpPr>
            <a:spLocks noChangeArrowheads="1"/>
          </p:cNvSpPr>
          <p:nvPr/>
        </p:nvSpPr>
        <p:spPr bwMode="auto">
          <a:xfrm>
            <a:off x="269875" y="1773238"/>
            <a:ext cx="8262938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800" b="0" i="0" dirty="0">
                <a:solidFill>
                  <a:schemeClr val="tx1"/>
                </a:solidFill>
                <a:latin typeface="Square721 BT"/>
              </a:rPr>
              <a:t>Para tornar um elemento do HTML editável, basta incluir nele o atributo </a:t>
            </a:r>
            <a:r>
              <a:rPr lang="pt-BR" altLang="pt-BR" sz="1800" b="0" i="0" dirty="0" err="1">
                <a:solidFill>
                  <a:schemeClr val="tx1"/>
                </a:solidFill>
                <a:latin typeface="Square721 BT"/>
              </a:rPr>
              <a:t>contenteditable</a:t>
            </a:r>
            <a:r>
              <a:rPr lang="pt-BR" altLang="pt-BR" sz="1800" b="0" i="0" dirty="0">
                <a:solidFill>
                  <a:schemeClr val="tx1"/>
                </a:solidFill>
                <a:latin typeface="Square721 BT"/>
              </a:rPr>
              <a:t>, assim: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pt-BR" altLang="pt-BR" sz="1800" b="0" i="0" dirty="0">
              <a:solidFill>
                <a:schemeClr val="tx1"/>
              </a:solidFill>
              <a:latin typeface="Square721 BT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contenteditable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”&gt;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Edite-me...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pt-BR" altLang="pt-BR" sz="1800" b="0" i="0" dirty="0">
              <a:solidFill>
                <a:schemeClr val="tx1"/>
              </a:solidFill>
              <a:latin typeface="Square721 BT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pt-BR" altLang="pt-BR" sz="1800" b="0" i="0" dirty="0">
              <a:solidFill>
                <a:schemeClr val="tx1"/>
              </a:solidFill>
              <a:latin typeface="Square721 BT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800" b="0" i="0" dirty="0">
                <a:solidFill>
                  <a:schemeClr val="tx1"/>
                </a:solidFill>
                <a:latin typeface="Square721 BT"/>
              </a:rPr>
              <a:t>Você pode ler e manipular os elementos editáveis normalmente usando os métodos do DOM. Isso permite, com facilidade, construir uma área de edição de HTML.</a:t>
            </a:r>
            <a:endParaRPr lang="pt-BR" altLang="pt-BR" sz="1800" dirty="0">
              <a:solidFill>
                <a:schemeClr val="tx1"/>
              </a:solidFill>
              <a:latin typeface="Square721 BT"/>
            </a:endParaRPr>
          </a:p>
        </p:txBody>
      </p:sp>
    </p:spTree>
    <p:extLst>
      <p:ext uri="{BB962C8B-B14F-4D97-AF65-F5344CB8AC3E}">
        <p14:creationId xmlns:p14="http://schemas.microsoft.com/office/powerpoint/2010/main" val="3467615315"/>
      </p:ext>
    </p:extLst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Algumas novidades</a:t>
            </a:r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82588" y="1860550"/>
            <a:ext cx="77898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id="</a:t>
            </a:r>
            <a:r>
              <a:rPr lang="pt-BR" b="1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boxA</a:t>
            </a: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pt-BR" b="1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ondrop</a:t>
            </a: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pt-BR" b="1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dragDrop</a:t>
            </a: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)" </a:t>
            </a:r>
            <a:r>
              <a:rPr lang="pt-BR" b="1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ondragover</a:t>
            </a: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pt-BR" b="1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dragOver</a:t>
            </a: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)"&gt; </a:t>
            </a:r>
          </a:p>
          <a:p>
            <a:pPr eaLnBrk="1" hangingPunct="1">
              <a:defRPr/>
            </a:pP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&lt;!-- </a:t>
            </a:r>
            <a:r>
              <a:rPr lang="pt-BR" b="1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Draggable</a:t>
            </a: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1 --&gt;</a:t>
            </a:r>
          </a:p>
          <a:p>
            <a:pPr eaLnBrk="1" hangingPunct="1">
              <a:defRPr/>
            </a:pP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pt-BR" b="1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id="</a:t>
            </a:r>
            <a:r>
              <a:rPr lang="pt-BR" b="1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drag</a:t>
            </a: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pt-BR" b="1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draggable</a:t>
            </a: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pt-BR" b="1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pt-BR" b="1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ondragstart</a:t>
            </a: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pt-BR" b="1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dragStart</a:t>
            </a: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)"&gt;</a:t>
            </a:r>
            <a:r>
              <a:rPr lang="pt-BR" b="1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drag</a:t>
            </a: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me&lt;/</a:t>
            </a:r>
            <a:r>
              <a:rPr lang="pt-BR" b="1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endParaRPr lang="pt-BR" b="1" i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&lt;!-- </a:t>
            </a:r>
            <a:r>
              <a:rPr lang="pt-BR" b="1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Draggable</a:t>
            </a: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2 --&gt;</a:t>
            </a:r>
          </a:p>
          <a:p>
            <a:pPr eaLnBrk="1" hangingPunct="1">
              <a:defRPr/>
            </a:pP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pt-BR" b="1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id="drag2" </a:t>
            </a:r>
            <a:r>
              <a:rPr lang="pt-BR" b="1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draggable</a:t>
            </a: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pt-BR" b="1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pt-BR" b="1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ondragstart</a:t>
            </a: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pt-BR" b="1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dragStart</a:t>
            </a: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)"&gt;</a:t>
            </a:r>
            <a:r>
              <a:rPr lang="pt-BR" b="1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drag</a:t>
            </a: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me&lt;/</a:t>
            </a:r>
            <a:r>
              <a:rPr lang="pt-BR" b="1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b="1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356100"/>
            <a:ext cx="289718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6"/>
          <p:cNvSpPr>
            <a:spLocks noChangeArrowheads="1"/>
          </p:cNvSpPr>
          <p:nvPr/>
        </p:nvSpPr>
        <p:spPr bwMode="auto">
          <a:xfrm>
            <a:off x="125413" y="765175"/>
            <a:ext cx="27797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2800" dirty="0">
                <a:solidFill>
                  <a:schemeClr val="tx1"/>
                </a:solidFill>
                <a:latin typeface="Square721 BT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Square721 BT"/>
              </a:rPr>
              <a:t>Drag</a:t>
            </a:r>
            <a:r>
              <a:rPr lang="pt-BR" altLang="pt-BR" sz="2800" dirty="0">
                <a:solidFill>
                  <a:schemeClr val="tx1"/>
                </a:solidFill>
                <a:latin typeface="Square721 BT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Square721 BT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latin typeface="Square721 BT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Square721 BT"/>
              </a:rPr>
              <a:t>Drop</a:t>
            </a:r>
            <a:endParaRPr lang="pt-BR" altLang="pt-BR" sz="2800" dirty="0">
              <a:solidFill>
                <a:schemeClr val="tx1"/>
              </a:solidFill>
              <a:latin typeface="Square721 BT"/>
            </a:endParaRPr>
          </a:p>
        </p:txBody>
      </p:sp>
    </p:spTree>
    <p:extLst>
      <p:ext uri="{BB962C8B-B14F-4D97-AF65-F5344CB8AC3E}">
        <p14:creationId xmlns:p14="http://schemas.microsoft.com/office/powerpoint/2010/main" val="3986553186"/>
      </p:ext>
    </p:extLst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Algumas novidades</a:t>
            </a:r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404813" y="2349500"/>
            <a:ext cx="704750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video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controls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=" 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autoplay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="400" 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="300"&gt;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source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videos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/A.mp4" /&gt;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source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videos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/A.wmv" /&gt;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source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videos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/A.avi" /&gt;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source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videos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/A.mpg" /&gt;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&lt;p&gt;Não suporta o vídeo&lt;/p&gt;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video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7" name="Retângulo 6"/>
          <p:cNvSpPr>
            <a:spLocks noChangeArrowheads="1"/>
          </p:cNvSpPr>
          <p:nvPr/>
        </p:nvSpPr>
        <p:spPr bwMode="auto">
          <a:xfrm>
            <a:off x="125413" y="765175"/>
            <a:ext cx="1363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2800">
                <a:solidFill>
                  <a:schemeClr val="tx1"/>
                </a:solidFill>
                <a:latin typeface="Square721 BT"/>
              </a:rPr>
              <a:t>Vídeos</a:t>
            </a:r>
          </a:p>
        </p:txBody>
      </p:sp>
      <p:sp>
        <p:nvSpPr>
          <p:cNvPr id="10" name="Retângulo 7"/>
          <p:cNvSpPr>
            <a:spLocks noChangeArrowheads="1"/>
          </p:cNvSpPr>
          <p:nvPr/>
        </p:nvSpPr>
        <p:spPr bwMode="auto">
          <a:xfrm>
            <a:off x="428625" y="1301750"/>
            <a:ext cx="8175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800" b="0" i="0">
                <a:solidFill>
                  <a:schemeClr val="tx1"/>
                </a:solidFill>
                <a:latin typeface="Square721 BT"/>
              </a:rPr>
              <a:t>Para inserir vídeo em uma página web, basta usar o elemento video:</a:t>
            </a:r>
            <a:r>
              <a:rPr lang="en-US" altLang="pt-BR" sz="1800" b="0" i="0">
                <a:solidFill>
                  <a:schemeClr val="tx1"/>
                </a:solidFill>
                <a:latin typeface="Square721 BT"/>
              </a:rPr>
              <a:t>	</a:t>
            </a:r>
            <a:endParaRPr lang="pt-BR" altLang="pt-BR" sz="1800">
              <a:solidFill>
                <a:schemeClr val="tx1"/>
              </a:solidFill>
              <a:latin typeface="Square721 BT"/>
            </a:endParaRPr>
          </a:p>
        </p:txBody>
      </p:sp>
    </p:spTree>
    <p:extLst>
      <p:ext uri="{BB962C8B-B14F-4D97-AF65-F5344CB8AC3E}">
        <p14:creationId xmlns:p14="http://schemas.microsoft.com/office/powerpoint/2010/main" val="167861854"/>
      </p:ext>
    </p:extLst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Algumas novidades</a:t>
            </a:r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</p:txBody>
      </p:sp>
      <p:sp>
        <p:nvSpPr>
          <p:cNvPr id="8" name="Retângulo 5"/>
          <p:cNvSpPr>
            <a:spLocks noChangeArrowheads="1"/>
          </p:cNvSpPr>
          <p:nvPr/>
        </p:nvSpPr>
        <p:spPr bwMode="auto">
          <a:xfrm>
            <a:off x="685800" y="2205038"/>
            <a:ext cx="6215063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audio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controls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autoplay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source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="musicas/A.mp3" /&gt;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source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="musicas/A.mid" /&gt;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source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="musicas/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A.oga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&lt;p&gt;Não suporta a música&lt;/p&gt;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altLang="pt-BR" sz="1800" i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audio</a:t>
            </a:r>
            <a:r>
              <a:rPr lang="pt-BR" altLang="pt-BR" sz="1800" i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9" name="Retângulo 6"/>
          <p:cNvSpPr>
            <a:spLocks noChangeArrowheads="1"/>
          </p:cNvSpPr>
          <p:nvPr/>
        </p:nvSpPr>
        <p:spPr bwMode="auto">
          <a:xfrm>
            <a:off x="125413" y="765175"/>
            <a:ext cx="12033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2800">
                <a:solidFill>
                  <a:schemeClr val="tx1"/>
                </a:solidFill>
                <a:latin typeface="Square721 BT"/>
              </a:rPr>
              <a:t>Áudio</a:t>
            </a:r>
          </a:p>
        </p:txBody>
      </p:sp>
      <p:sp>
        <p:nvSpPr>
          <p:cNvPr id="11" name="Retângulo 1"/>
          <p:cNvSpPr>
            <a:spLocks noChangeArrowheads="1"/>
          </p:cNvSpPr>
          <p:nvPr/>
        </p:nvSpPr>
        <p:spPr bwMode="auto">
          <a:xfrm>
            <a:off x="428625" y="1301750"/>
            <a:ext cx="8175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800" b="0" i="0" dirty="0">
                <a:solidFill>
                  <a:schemeClr val="tx1"/>
                </a:solidFill>
                <a:latin typeface="Square721 BT"/>
              </a:rPr>
              <a:t>Para inserir áudio em uma página web, basta usar o elemento </a:t>
            </a:r>
            <a:r>
              <a:rPr lang="pt-BR" altLang="pt-BR" sz="1800" b="0" i="0" dirty="0" err="1">
                <a:solidFill>
                  <a:schemeClr val="tx1"/>
                </a:solidFill>
                <a:latin typeface="Square721 BT"/>
              </a:rPr>
              <a:t>audio</a:t>
            </a:r>
            <a:r>
              <a:rPr lang="pt-BR" altLang="pt-BR" sz="1800" b="0" i="0" dirty="0">
                <a:solidFill>
                  <a:schemeClr val="tx1"/>
                </a:solidFill>
                <a:latin typeface="Square721 BT"/>
              </a:rPr>
              <a:t>:</a:t>
            </a:r>
            <a:r>
              <a:rPr lang="en-US" altLang="pt-BR" sz="1800" b="0" i="0" dirty="0">
                <a:solidFill>
                  <a:schemeClr val="tx1"/>
                </a:solidFill>
                <a:latin typeface="Square721 BT"/>
              </a:rPr>
              <a:t>	</a:t>
            </a:r>
            <a:endParaRPr lang="pt-BR" altLang="pt-BR" sz="1800" dirty="0">
              <a:solidFill>
                <a:schemeClr val="tx1"/>
              </a:solidFill>
              <a:latin typeface="Square721 BT"/>
            </a:endParaRPr>
          </a:p>
        </p:txBody>
      </p:sp>
    </p:spTree>
    <p:extLst>
      <p:ext uri="{BB962C8B-B14F-4D97-AF65-F5344CB8AC3E}">
        <p14:creationId xmlns:p14="http://schemas.microsoft.com/office/powerpoint/2010/main" val="3048719943"/>
      </p:ext>
    </p:extLst>
  </p:cSld>
  <p:clrMapOvr>
    <a:masterClrMapping/>
  </p:clrMapOvr>
  <p:transition spd="slow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Algumas novidades</a:t>
            </a:r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827088" y="2379663"/>
            <a:ext cx="6215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800" i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&lt;device type=”media”&gt;</a:t>
            </a:r>
          </a:p>
        </p:txBody>
      </p:sp>
      <p:sp>
        <p:nvSpPr>
          <p:cNvPr id="7" name="Retângulo 6"/>
          <p:cNvSpPr>
            <a:spLocks noChangeArrowheads="1"/>
          </p:cNvSpPr>
          <p:nvPr/>
        </p:nvSpPr>
        <p:spPr bwMode="auto">
          <a:xfrm>
            <a:off x="125413" y="765175"/>
            <a:ext cx="2844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2800" b="0" dirty="0">
                <a:solidFill>
                  <a:schemeClr val="tx1"/>
                </a:solidFill>
                <a:latin typeface="Square721 BT"/>
              </a:rPr>
              <a:t>Elemento </a:t>
            </a:r>
            <a:r>
              <a:rPr lang="pt-BR" altLang="pt-BR" sz="2800" b="0" dirty="0" err="1">
                <a:solidFill>
                  <a:schemeClr val="tx1"/>
                </a:solidFill>
                <a:latin typeface="Square721 BT"/>
              </a:rPr>
              <a:t>device</a:t>
            </a:r>
            <a:endParaRPr lang="pt-BR" altLang="pt-BR" sz="2800" dirty="0">
              <a:solidFill>
                <a:schemeClr val="tx1"/>
              </a:solidFill>
              <a:latin typeface="Square721 BT"/>
            </a:endParaRPr>
          </a:p>
        </p:txBody>
      </p:sp>
      <p:sp>
        <p:nvSpPr>
          <p:cNvPr id="10" name="Retângulo 1"/>
          <p:cNvSpPr>
            <a:spLocks noChangeArrowheads="1"/>
          </p:cNvSpPr>
          <p:nvPr/>
        </p:nvSpPr>
        <p:spPr bwMode="auto">
          <a:xfrm>
            <a:off x="428625" y="1301750"/>
            <a:ext cx="8175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800" b="0" i="0" dirty="0">
                <a:solidFill>
                  <a:schemeClr val="tx1"/>
                </a:solidFill>
                <a:latin typeface="Square721 BT"/>
              </a:rPr>
              <a:t>Você pode inserir em seu HTML um elemento de acesso à webcam do usuário, assim:</a:t>
            </a:r>
            <a:endParaRPr lang="pt-BR" altLang="pt-BR" sz="1800" dirty="0">
              <a:solidFill>
                <a:schemeClr val="tx1"/>
              </a:solidFill>
              <a:latin typeface="Square721 BT"/>
            </a:endParaRPr>
          </a:p>
        </p:txBody>
      </p:sp>
      <p:sp>
        <p:nvSpPr>
          <p:cNvPr id="12" name="Retângulo 3"/>
          <p:cNvSpPr>
            <a:spLocks noChangeArrowheads="1"/>
          </p:cNvSpPr>
          <p:nvPr/>
        </p:nvSpPr>
        <p:spPr bwMode="auto">
          <a:xfrm>
            <a:off x="428625" y="3213100"/>
            <a:ext cx="745574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800" b="0" i="0" dirty="0">
                <a:solidFill>
                  <a:schemeClr val="tx1"/>
                </a:solidFill>
                <a:latin typeface="Square721 BT"/>
              </a:rPr>
              <a:t>Isso vai exibir uma interface solicitando ao usuário acesso a sua webcam. Se ele tiver mais de uma, também será permitido que ele escolha que webcam usar. O atributo media também pode conter o valor “</a:t>
            </a:r>
            <a:r>
              <a:rPr lang="pt-BR" altLang="pt-BR" sz="1800" b="0" i="0" dirty="0" err="1">
                <a:solidFill>
                  <a:schemeClr val="tx1"/>
                </a:solidFill>
                <a:latin typeface="Square721 BT"/>
              </a:rPr>
              <a:t>fs</a:t>
            </a:r>
            <a:r>
              <a:rPr lang="pt-BR" altLang="pt-BR" sz="1800" b="0" i="0" dirty="0">
                <a:solidFill>
                  <a:schemeClr val="tx1"/>
                </a:solidFill>
                <a:latin typeface="Square721 BT"/>
              </a:rPr>
              <a:t>”, que vai abrir uma caixa de seleção no sistema de arquivos, permitindo ao usuário escolher um arquivo para fazer </a:t>
            </a:r>
            <a:r>
              <a:rPr lang="pt-BR" altLang="pt-BR" sz="1800" b="0" i="0" dirty="0" err="1">
                <a:solidFill>
                  <a:schemeClr val="tx1"/>
                </a:solidFill>
                <a:latin typeface="Square721 BT"/>
              </a:rPr>
              <a:t>stream</a:t>
            </a:r>
            <a:r>
              <a:rPr lang="pt-BR" altLang="pt-BR" sz="1800" b="0" i="0" dirty="0">
                <a:solidFill>
                  <a:schemeClr val="tx1"/>
                </a:solidFill>
                <a:latin typeface="Square721 BT"/>
              </a:rPr>
              <a:t>.</a:t>
            </a:r>
            <a:endParaRPr lang="pt-BR" altLang="pt-BR" sz="1800" dirty="0">
              <a:solidFill>
                <a:schemeClr val="tx1"/>
              </a:solidFill>
              <a:latin typeface="Square721 BT"/>
            </a:endParaRPr>
          </a:p>
        </p:txBody>
      </p:sp>
      <p:pic>
        <p:nvPicPr>
          <p:cNvPr id="13" name="Picture 2" descr="https://encrypted-tbn1.gstatic.com/images?q=tbn:ANd9GcTT5glKjqO5AMfyE93nxDrtY7_cnIFEzgQGATdQaTwaqzCUPNv_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4" y="4702138"/>
            <a:ext cx="14001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057637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kern="0" dirty="0" err="1"/>
              <a:t>Introdução</a:t>
            </a:r>
            <a:r>
              <a:rPr lang="en-US" kern="0" dirty="0"/>
              <a:t> HTML5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938463"/>
            <a:ext cx="14192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429000"/>
            <a:ext cx="9334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3000375"/>
            <a:ext cx="15144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3714750"/>
            <a:ext cx="5238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000375"/>
            <a:ext cx="14287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3786188"/>
            <a:ext cx="8001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2871788"/>
            <a:ext cx="19240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516685"/>
      </p:ext>
    </p:extLst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Algumas novidades</a:t>
            </a:r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  <a:p>
            <a:pPr marL="457200" indent="-457200" algn="just">
              <a:spcBef>
                <a:spcPct val="50000"/>
              </a:spcBef>
              <a:defRPr/>
            </a:pPr>
            <a:endParaRPr lang="pt-BR" dirty="0"/>
          </a:p>
        </p:txBody>
      </p:sp>
      <p:sp>
        <p:nvSpPr>
          <p:cNvPr id="7" name="Retângulo 6"/>
          <p:cNvSpPr>
            <a:spLocks noChangeArrowheads="1"/>
          </p:cNvSpPr>
          <p:nvPr/>
        </p:nvSpPr>
        <p:spPr bwMode="auto">
          <a:xfrm>
            <a:off x="125413" y="765175"/>
            <a:ext cx="2844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2800" b="0" dirty="0">
                <a:solidFill>
                  <a:schemeClr val="tx1"/>
                </a:solidFill>
                <a:latin typeface="Square721 BT"/>
              </a:rPr>
              <a:t>Elemento </a:t>
            </a:r>
            <a:r>
              <a:rPr lang="pt-BR" altLang="pt-BR" sz="2800" b="0" dirty="0" err="1">
                <a:solidFill>
                  <a:schemeClr val="tx1"/>
                </a:solidFill>
                <a:latin typeface="Square721 BT"/>
              </a:rPr>
              <a:t>device</a:t>
            </a:r>
            <a:endParaRPr lang="pt-BR" altLang="pt-BR" sz="2800" dirty="0">
              <a:solidFill>
                <a:schemeClr val="tx1"/>
              </a:solidFill>
              <a:latin typeface="Square721 B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373187"/>
            <a:ext cx="7546975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807944"/>
      </p:ext>
    </p:extLst>
  </p:cSld>
  <p:clrMapOvr>
    <a:masterClrMapping/>
  </p:clrMapOvr>
  <p:transition spd="slow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Prof. Renato Bortolin Boschini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38752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kern="0" dirty="0" err="1"/>
              <a:t>Introdução</a:t>
            </a:r>
            <a:r>
              <a:rPr lang="en-US" kern="0" dirty="0"/>
              <a:t> HTML5</a:t>
            </a:r>
          </a:p>
        </p:txBody>
      </p:sp>
      <p:sp>
        <p:nvSpPr>
          <p:cNvPr id="12" name="CaixaDeTexto 12"/>
          <p:cNvSpPr txBox="1">
            <a:spLocks noChangeArrowheads="1"/>
          </p:cNvSpPr>
          <p:nvPr/>
        </p:nvSpPr>
        <p:spPr bwMode="auto">
          <a:xfrm>
            <a:off x="234950" y="1106488"/>
            <a:ext cx="82804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800" dirty="0">
                <a:latin typeface="+mj-lt"/>
              </a:rPr>
              <a:t>Mais de 900 páginas de especificação sendo 60% são para desenvolvedores de browsers</a:t>
            </a:r>
          </a:p>
        </p:txBody>
      </p:sp>
      <p:pic>
        <p:nvPicPr>
          <p:cNvPr id="13" name="Picture 8" descr="http://sitesdw.com.br/imagens/dwcms/1684/papei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575" y="2781300"/>
            <a:ext cx="5253038" cy="3586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CaixaDeTexto 12"/>
          <p:cNvSpPr txBox="1">
            <a:spLocks noChangeArrowheads="1"/>
          </p:cNvSpPr>
          <p:nvPr/>
        </p:nvSpPr>
        <p:spPr bwMode="auto">
          <a:xfrm>
            <a:off x="220663" y="2997200"/>
            <a:ext cx="2824162" cy="163195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sz="2000" dirty="0">
                <a:latin typeface="+mj-lt"/>
              </a:rPr>
              <a:t>Ainda não possui uma data de finalização de toda especificação, ou seja muita coisa pode mudar</a:t>
            </a:r>
          </a:p>
        </p:txBody>
      </p:sp>
    </p:spTree>
    <p:extLst>
      <p:ext uri="{BB962C8B-B14F-4D97-AF65-F5344CB8AC3E}">
        <p14:creationId xmlns:p14="http://schemas.microsoft.com/office/powerpoint/2010/main" val="39137712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Semântica</a:t>
            </a:r>
          </a:p>
        </p:txBody>
      </p:sp>
      <p:sp>
        <p:nvSpPr>
          <p:cNvPr id="14" name="CaixaDeTexto 14"/>
          <p:cNvSpPr txBox="1">
            <a:spLocks noChangeArrowheads="1"/>
          </p:cNvSpPr>
          <p:nvPr/>
        </p:nvSpPr>
        <p:spPr bwMode="auto">
          <a:xfrm>
            <a:off x="107504" y="1198563"/>
            <a:ext cx="7776864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pt-BR" sz="6000" dirty="0">
                <a:latin typeface="+mn-lt"/>
              </a:rPr>
              <a:t>SEMÂNTICA</a:t>
            </a:r>
            <a:endParaRPr lang="pt-BR" sz="6000" dirty="0">
              <a:solidFill>
                <a:srgbClr val="2E0DF1"/>
              </a:solidFill>
              <a:latin typeface="+mn-lt"/>
            </a:endParaRPr>
          </a:p>
        </p:txBody>
      </p:sp>
      <p:pic>
        <p:nvPicPr>
          <p:cNvPr id="19" name="Picture 2" descr="Semântic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63" y="2214563"/>
            <a:ext cx="4286250" cy="42862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20" name="CaixaDeTexto 1"/>
          <p:cNvSpPr txBox="1">
            <a:spLocks noChangeArrowheads="1"/>
          </p:cNvSpPr>
          <p:nvPr/>
        </p:nvSpPr>
        <p:spPr bwMode="auto">
          <a:xfrm>
            <a:off x="2072112" y="1014383"/>
            <a:ext cx="8068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sz="2000" b="1" dirty="0">
                <a:latin typeface="+mn-lt"/>
              </a:rPr>
              <a:t>novas</a:t>
            </a:r>
          </a:p>
        </p:txBody>
      </p:sp>
    </p:spTree>
    <p:extLst>
      <p:ext uri="{BB962C8B-B14F-4D97-AF65-F5344CB8AC3E}">
        <p14:creationId xmlns:p14="http://schemas.microsoft.com/office/powerpoint/2010/main" val="3741144241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Semântica</a:t>
            </a:r>
          </a:p>
        </p:txBody>
      </p:sp>
      <p:sp>
        <p:nvSpPr>
          <p:cNvPr id="6" name="CaixaDeTexto 14"/>
          <p:cNvSpPr txBox="1">
            <a:spLocks noChangeArrowheads="1"/>
          </p:cNvSpPr>
          <p:nvPr/>
        </p:nvSpPr>
        <p:spPr bwMode="auto">
          <a:xfrm>
            <a:off x="0" y="1000125"/>
            <a:ext cx="871537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3600" b="0" i="0" dirty="0">
                <a:latin typeface="+mj-lt"/>
              </a:rPr>
              <a:t>&lt;!DOCTYPE </a:t>
            </a:r>
            <a:r>
              <a:rPr lang="pt-BR" sz="3600" b="0" i="0" dirty="0" err="1">
                <a:latin typeface="+mj-lt"/>
              </a:rPr>
              <a:t>html</a:t>
            </a:r>
            <a:r>
              <a:rPr lang="pt-BR" sz="3600" b="0" i="0" dirty="0">
                <a:latin typeface="+mj-lt"/>
              </a:rPr>
              <a:t> PUBLIC "-//W3C</a:t>
            </a:r>
            <a:br>
              <a:rPr lang="pt-BR" sz="3600" dirty="0">
                <a:latin typeface="+mj-lt"/>
              </a:rPr>
            </a:br>
            <a:r>
              <a:rPr lang="pt-BR" sz="3600" b="0" i="0" dirty="0">
                <a:latin typeface="+mj-lt"/>
              </a:rPr>
              <a:t>//DTD XHTML 1.0 </a:t>
            </a:r>
            <a:r>
              <a:rPr lang="pt-BR" sz="3600" b="0" i="0" dirty="0" err="1">
                <a:latin typeface="+mj-lt"/>
              </a:rPr>
              <a:t>Transitional</a:t>
            </a:r>
            <a:r>
              <a:rPr lang="pt-BR" sz="3600" b="0" i="0" dirty="0">
                <a:latin typeface="+mj-lt"/>
              </a:rPr>
              <a:t>//EN" "http://www.w3</a:t>
            </a:r>
            <a:br>
              <a:rPr lang="pt-BR" sz="3600" dirty="0">
                <a:latin typeface="+mj-lt"/>
              </a:rPr>
            </a:br>
            <a:r>
              <a:rPr lang="pt-BR" sz="3600" b="0" i="0" dirty="0">
                <a:latin typeface="+mj-lt"/>
              </a:rPr>
              <a:t>.</a:t>
            </a:r>
            <a:r>
              <a:rPr lang="pt-BR" sz="3600" b="0" i="0" dirty="0" err="1">
                <a:latin typeface="+mj-lt"/>
              </a:rPr>
              <a:t>org</a:t>
            </a:r>
            <a:r>
              <a:rPr lang="pt-BR" sz="3600" b="0" i="0" dirty="0">
                <a:latin typeface="+mj-lt"/>
              </a:rPr>
              <a:t>/TR/xhtml1/</a:t>
            </a:r>
            <a:br>
              <a:rPr lang="pt-BR" sz="3600" dirty="0">
                <a:latin typeface="+mj-lt"/>
              </a:rPr>
            </a:br>
            <a:r>
              <a:rPr lang="pt-BR" sz="3600" b="0" i="0" dirty="0">
                <a:latin typeface="+mj-lt"/>
              </a:rPr>
              <a:t>DTD/xhtml1-</a:t>
            </a:r>
            <a:r>
              <a:rPr lang="pt-BR" sz="3600" b="0" i="0" dirty="0" err="1">
                <a:latin typeface="+mj-lt"/>
              </a:rPr>
              <a:t>transitional</a:t>
            </a:r>
            <a:r>
              <a:rPr lang="pt-BR" sz="3600" b="0" i="0" dirty="0">
                <a:latin typeface="+mj-lt"/>
              </a:rPr>
              <a:t>.</a:t>
            </a:r>
            <a:r>
              <a:rPr lang="pt-BR" sz="3600" b="0" i="0" dirty="0" err="1">
                <a:latin typeface="+mj-lt"/>
              </a:rPr>
              <a:t>dtd</a:t>
            </a:r>
            <a:r>
              <a:rPr lang="pt-BR" sz="3600" b="0" i="0" dirty="0">
                <a:latin typeface="+mj-lt"/>
              </a:rPr>
              <a:t>"&gt;</a:t>
            </a:r>
            <a:endParaRPr lang="pt-BR" sz="3600" dirty="0">
              <a:solidFill>
                <a:srgbClr val="2E0DF1"/>
              </a:solidFill>
              <a:latin typeface="+mj-lt"/>
            </a:endParaRPr>
          </a:p>
        </p:txBody>
      </p:sp>
      <p:sp>
        <p:nvSpPr>
          <p:cNvPr id="7" name="CaixaDeTexto 14"/>
          <p:cNvSpPr txBox="1">
            <a:spLocks noChangeArrowheads="1"/>
          </p:cNvSpPr>
          <p:nvPr/>
        </p:nvSpPr>
        <p:spPr bwMode="auto">
          <a:xfrm>
            <a:off x="31750" y="4365104"/>
            <a:ext cx="87153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4800" b="0" i="0" dirty="0">
                <a:solidFill>
                  <a:srgbClr val="C00000"/>
                </a:solidFill>
                <a:latin typeface="+mj-lt"/>
              </a:rPr>
              <a:t>&lt;!DOCTYPE </a:t>
            </a:r>
            <a:r>
              <a:rPr lang="pt-BR" sz="4800" b="0" i="0" dirty="0" err="1">
                <a:solidFill>
                  <a:srgbClr val="C00000"/>
                </a:solidFill>
                <a:latin typeface="+mj-lt"/>
              </a:rPr>
              <a:t>html</a:t>
            </a:r>
            <a:r>
              <a:rPr lang="pt-BR" sz="4800" b="0" i="0" dirty="0">
                <a:solidFill>
                  <a:srgbClr val="C00000"/>
                </a:solidFill>
                <a:latin typeface="+mj-lt"/>
              </a:rPr>
              <a:t>&gt;</a:t>
            </a:r>
            <a:endParaRPr lang="pt-BR" sz="4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CaixaDeTexto 12"/>
          <p:cNvSpPr txBox="1">
            <a:spLocks noChangeArrowheads="1"/>
          </p:cNvSpPr>
          <p:nvPr/>
        </p:nvSpPr>
        <p:spPr bwMode="auto">
          <a:xfrm>
            <a:off x="178245" y="5805264"/>
            <a:ext cx="8858251" cy="523875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sz="1400" dirty="0">
                <a:latin typeface="+mj-lt"/>
              </a:rPr>
              <a:t>O DOCTYPE, não é uma TAG HTML, </a:t>
            </a:r>
            <a:r>
              <a:rPr lang="pt-BR" sz="1400" dirty="0" err="1">
                <a:latin typeface="+mj-lt"/>
              </a:rPr>
              <a:t>Document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Type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Definition</a:t>
            </a:r>
            <a:r>
              <a:rPr lang="pt-BR" sz="1400" dirty="0">
                <a:latin typeface="+mj-lt"/>
              </a:rPr>
              <a:t> (DTD), é uma instrução que indica para o navegador qual é a versão do HTML.</a:t>
            </a:r>
          </a:p>
        </p:txBody>
      </p:sp>
    </p:spTree>
    <p:extLst>
      <p:ext uri="{BB962C8B-B14F-4D97-AF65-F5344CB8AC3E}">
        <p14:creationId xmlns:p14="http://schemas.microsoft.com/office/powerpoint/2010/main" val="24173357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Semântica</a:t>
            </a:r>
          </a:p>
        </p:txBody>
      </p:sp>
      <p:sp>
        <p:nvSpPr>
          <p:cNvPr id="9" name="CaixaDeTexto 14"/>
          <p:cNvSpPr txBox="1">
            <a:spLocks noChangeArrowheads="1"/>
          </p:cNvSpPr>
          <p:nvPr/>
        </p:nvSpPr>
        <p:spPr bwMode="auto">
          <a:xfrm>
            <a:off x="0" y="2959100"/>
            <a:ext cx="8715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3600" dirty="0">
                <a:latin typeface="+mj-lt"/>
              </a:rPr>
              <a:t>&lt;</a:t>
            </a:r>
            <a:r>
              <a:rPr lang="pt-BR" sz="3600" dirty="0" err="1">
                <a:latin typeface="+mj-lt"/>
              </a:rPr>
              <a:t>html</a:t>
            </a:r>
            <a:r>
              <a:rPr lang="pt-BR" sz="3600" dirty="0">
                <a:latin typeface="+mj-lt"/>
              </a:rPr>
              <a:t> </a:t>
            </a:r>
            <a:r>
              <a:rPr lang="pt-BR" sz="3600" dirty="0" err="1">
                <a:latin typeface="+mj-lt"/>
              </a:rPr>
              <a:t>lang</a:t>
            </a:r>
            <a:r>
              <a:rPr lang="pt-BR" sz="3600" dirty="0">
                <a:latin typeface="+mj-lt"/>
              </a:rPr>
              <a:t>=“pt-br”&gt;</a:t>
            </a:r>
            <a:endParaRPr lang="pt-BR" sz="36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CaixaDeTexto 12"/>
          <p:cNvSpPr txBox="1">
            <a:spLocks noChangeArrowheads="1"/>
          </p:cNvSpPr>
          <p:nvPr/>
        </p:nvSpPr>
        <p:spPr bwMode="auto">
          <a:xfrm>
            <a:off x="178245" y="5805264"/>
            <a:ext cx="8858251" cy="523875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sz="1400" dirty="0">
                <a:latin typeface="+mj-lt"/>
              </a:rPr>
              <a:t>O atributo LANG é necessário para que os </a:t>
            </a:r>
            <a:r>
              <a:rPr lang="pt-BR" sz="1400" dirty="0" err="1">
                <a:latin typeface="+mj-lt"/>
              </a:rPr>
              <a:t>user-agents</a:t>
            </a:r>
            <a:r>
              <a:rPr lang="pt-BR" sz="1400" dirty="0">
                <a:latin typeface="+mj-lt"/>
              </a:rPr>
              <a:t> saibam qual a linguagem principal do documento. Lembre-se que o atributo LANG não é restrito ao elemento HTML.</a:t>
            </a:r>
          </a:p>
        </p:txBody>
      </p:sp>
    </p:spTree>
    <p:extLst>
      <p:ext uri="{BB962C8B-B14F-4D97-AF65-F5344CB8AC3E}">
        <p14:creationId xmlns:p14="http://schemas.microsoft.com/office/powerpoint/2010/main" val="15213844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t-BR" dirty="0"/>
              <a:t>Semântica</a:t>
            </a:r>
          </a:p>
        </p:txBody>
      </p:sp>
      <p:sp>
        <p:nvSpPr>
          <p:cNvPr id="5" name="CaixaDeTexto 14"/>
          <p:cNvSpPr txBox="1">
            <a:spLocks noChangeArrowheads="1"/>
          </p:cNvSpPr>
          <p:nvPr/>
        </p:nvSpPr>
        <p:spPr bwMode="auto">
          <a:xfrm>
            <a:off x="0" y="1000125"/>
            <a:ext cx="871537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3600" b="0" i="0" dirty="0">
                <a:latin typeface="+mj-lt"/>
              </a:rPr>
              <a:t>&lt;meta </a:t>
            </a:r>
            <a:r>
              <a:rPr lang="pt-BR" sz="3600" b="0" i="0" dirty="0" err="1">
                <a:latin typeface="+mj-lt"/>
              </a:rPr>
              <a:t>http-equiv</a:t>
            </a:r>
            <a:br>
              <a:rPr lang="pt-BR" sz="3600" dirty="0">
                <a:latin typeface="+mj-lt"/>
              </a:rPr>
            </a:br>
            <a:r>
              <a:rPr lang="pt-BR" sz="3600" b="0" i="0" dirty="0">
                <a:latin typeface="+mj-lt"/>
              </a:rPr>
              <a:t>="</a:t>
            </a:r>
            <a:r>
              <a:rPr lang="pt-BR" sz="3600" b="0" i="0" dirty="0" err="1">
                <a:latin typeface="+mj-lt"/>
              </a:rPr>
              <a:t>content-type</a:t>
            </a:r>
            <a:r>
              <a:rPr lang="pt-BR" sz="3600" b="0" i="0" dirty="0">
                <a:latin typeface="+mj-lt"/>
              </a:rPr>
              <a:t>" </a:t>
            </a:r>
            <a:r>
              <a:rPr lang="pt-BR" sz="3600" b="0" i="0" dirty="0" err="1">
                <a:latin typeface="+mj-lt"/>
              </a:rPr>
              <a:t>content</a:t>
            </a:r>
            <a:r>
              <a:rPr lang="pt-BR" sz="3600" b="0" i="0" dirty="0">
                <a:latin typeface="+mj-lt"/>
              </a:rPr>
              <a:t>="</a:t>
            </a:r>
            <a:r>
              <a:rPr lang="pt-BR" sz="3600" b="0" i="0" dirty="0" err="1">
                <a:latin typeface="+mj-lt"/>
              </a:rPr>
              <a:t>text</a:t>
            </a:r>
            <a:r>
              <a:rPr lang="pt-BR" sz="3600" b="0" i="0" dirty="0">
                <a:latin typeface="+mj-lt"/>
              </a:rPr>
              <a:t>/</a:t>
            </a:r>
            <a:r>
              <a:rPr lang="pt-BR" sz="3600" b="0" i="0" dirty="0" err="1">
                <a:latin typeface="+mj-lt"/>
              </a:rPr>
              <a:t>html</a:t>
            </a:r>
            <a:r>
              <a:rPr lang="pt-BR" sz="3600" b="0" i="0" dirty="0">
                <a:latin typeface="+mj-lt"/>
              </a:rPr>
              <a:t>; </a:t>
            </a:r>
            <a:r>
              <a:rPr lang="pt-BR" sz="3600" b="0" i="0" dirty="0" err="1">
                <a:latin typeface="+mj-lt"/>
              </a:rPr>
              <a:t>charset</a:t>
            </a:r>
            <a:r>
              <a:rPr lang="pt-BR" sz="3600" b="0" i="0" dirty="0">
                <a:latin typeface="+mj-lt"/>
              </a:rPr>
              <a:t>=</a:t>
            </a:r>
            <a:r>
              <a:rPr lang="pt-BR" sz="3600" b="0" i="0" dirty="0" err="1">
                <a:latin typeface="+mj-lt"/>
              </a:rPr>
              <a:t>utf</a:t>
            </a:r>
            <a:r>
              <a:rPr lang="pt-BR" sz="3600" b="0" i="0" dirty="0">
                <a:latin typeface="+mj-lt"/>
              </a:rPr>
              <a:t>-8"&gt;</a:t>
            </a:r>
            <a:endParaRPr lang="pt-BR" sz="3600" dirty="0">
              <a:solidFill>
                <a:srgbClr val="2E0DF1"/>
              </a:solidFill>
              <a:latin typeface="+mj-lt"/>
            </a:endParaRPr>
          </a:p>
        </p:txBody>
      </p:sp>
      <p:sp>
        <p:nvSpPr>
          <p:cNvPr id="6" name="CaixaDeTexto 14"/>
          <p:cNvSpPr txBox="1">
            <a:spLocks noChangeArrowheads="1"/>
          </p:cNvSpPr>
          <p:nvPr/>
        </p:nvSpPr>
        <p:spPr bwMode="auto">
          <a:xfrm>
            <a:off x="0" y="4254500"/>
            <a:ext cx="87153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4800" b="0" i="0">
                <a:solidFill>
                  <a:srgbClr val="C00000"/>
                </a:solidFill>
                <a:latin typeface="+mj-lt"/>
              </a:rPr>
              <a:t>&lt;meta charset="utf-8"&gt;</a:t>
            </a:r>
            <a:endParaRPr lang="pt-BR" sz="48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CaixaDeTexto 12"/>
          <p:cNvSpPr txBox="1">
            <a:spLocks noChangeArrowheads="1"/>
          </p:cNvSpPr>
          <p:nvPr/>
        </p:nvSpPr>
        <p:spPr bwMode="auto">
          <a:xfrm>
            <a:off x="178245" y="6021288"/>
            <a:ext cx="8858251" cy="307975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sz="1400" dirty="0">
                <a:latin typeface="+mj-lt"/>
              </a:rPr>
              <a:t>É uma </a:t>
            </a:r>
            <a:r>
              <a:rPr lang="pt-BR" sz="1400" dirty="0" err="1">
                <a:latin typeface="+mj-lt"/>
              </a:rPr>
              <a:t>metatag</a:t>
            </a:r>
            <a:r>
              <a:rPr lang="pt-BR" sz="1400" dirty="0">
                <a:latin typeface="+mj-lt"/>
              </a:rPr>
              <a:t> responsável por chavear qual tabela de caracteres a página está utilizando.</a:t>
            </a:r>
          </a:p>
        </p:txBody>
      </p:sp>
    </p:spTree>
    <p:extLst>
      <p:ext uri="{BB962C8B-B14F-4D97-AF65-F5344CB8AC3E}">
        <p14:creationId xmlns:p14="http://schemas.microsoft.com/office/powerpoint/2010/main" val="42946976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2315</Words>
  <Application>Microsoft Office PowerPoint</Application>
  <PresentationFormat>Apresentação na tela (4:3)</PresentationFormat>
  <Paragraphs>335</Paragraphs>
  <Slides>41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Courier New</vt:lpstr>
      <vt:lpstr>Square721 BT</vt:lpstr>
      <vt:lpstr>Tema do Office</vt:lpstr>
      <vt:lpstr>RESPONSIVE WEB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E LAYOUT DE WEB SITES</dc:title>
  <dc:creator>Renato Bortolin Boschini</dc:creator>
  <cp:lastModifiedBy>renato bortolin</cp:lastModifiedBy>
  <cp:revision>59</cp:revision>
  <dcterms:created xsi:type="dcterms:W3CDTF">2015-01-28T23:13:21Z</dcterms:created>
  <dcterms:modified xsi:type="dcterms:W3CDTF">2022-04-12T23:06:37Z</dcterms:modified>
</cp:coreProperties>
</file>