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iWLJvH9038kKyPqLSZDCVlzS+w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9CB4E0"/>
    <a:srgbClr val="FACC3B"/>
    <a:srgbClr val="FFCD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1393" autoAdjust="0"/>
  </p:normalViewPr>
  <p:slideViewPr>
    <p:cSldViewPr snapToGrid="0">
      <p:cViewPr varScale="1">
        <p:scale>
          <a:sx n="110" d="100"/>
          <a:sy n="110" d="100"/>
        </p:scale>
        <p:origin x="6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7415186162023214"/>
          <c:y val="0.18599251370147069"/>
          <c:w val="0.58264163728137763"/>
          <c:h val="0.7210112294477938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5-A65A-424A-994C-C814F72B90C8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</c:spPr>
            <c:extLst>
              <c:ext xmlns:c16="http://schemas.microsoft.com/office/drawing/2014/chart" uri="{C3380CC4-5D6E-409C-BE32-E72D297353CC}">
                <c16:uniqueId val="{00000009-F6A0-4C2E-B379-FCC32FF2C90A}"/>
              </c:ext>
            </c:extLst>
          </c:dPt>
          <c:dPt>
            <c:idx val="3"/>
            <c:invertIfNegative val="0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05-F6A0-4C2E-B379-FCC32FF2C90A}"/>
              </c:ext>
            </c:extLst>
          </c:dPt>
          <c:cat>
            <c:strRef>
              <c:f>Sheet1!$A$2:$A$6</c:f>
              <c:strCache>
                <c:ptCount val="5"/>
                <c:pt idx="0">
                  <c:v>Python, Django</c:v>
                </c:pt>
                <c:pt idx="1">
                  <c:v>RPA</c:v>
                </c:pt>
                <c:pt idx="2">
                  <c:v>MySQL, BI</c:v>
                </c:pt>
                <c:pt idx="3">
                  <c:v>ML (LDA, Vader)</c:v>
                </c:pt>
                <c:pt idx="4">
                  <c:v>NLP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25</c:v>
                </c:pt>
                <c:pt idx="1">
                  <c:v>5</c:v>
                </c:pt>
                <c:pt idx="2">
                  <c:v>10</c:v>
                </c:pt>
                <c:pt idx="3">
                  <c:v>30</c:v>
                </c:pt>
                <c:pt idx="4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0F4-41C1-B5A8-026F7039BB4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2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A65A-424A-994C-C814F72B90C8}"/>
              </c:ext>
            </c:extLst>
          </c:dPt>
          <c:cat>
            <c:strRef>
              <c:f>Sheet1!$A$2:$A$6</c:f>
              <c:strCache>
                <c:ptCount val="5"/>
                <c:pt idx="0">
                  <c:v>Python, Django</c:v>
                </c:pt>
                <c:pt idx="1">
                  <c:v>RPA</c:v>
                </c:pt>
                <c:pt idx="2">
                  <c:v>MySQL, BI</c:v>
                </c:pt>
                <c:pt idx="3">
                  <c:v>ML (LDA, Vader)</c:v>
                </c:pt>
                <c:pt idx="4">
                  <c:v>NLP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75</c:v>
                </c:pt>
                <c:pt idx="1">
                  <c:v>95</c:v>
                </c:pt>
                <c:pt idx="2">
                  <c:v>90</c:v>
                </c:pt>
                <c:pt idx="3">
                  <c:v>70</c:v>
                </c:pt>
                <c:pt idx="4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0F4-41C1-B5A8-026F7039BB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4"/>
        <c:overlap val="100"/>
        <c:axId val="-442063776"/>
        <c:axId val="-442077376"/>
      </c:barChart>
      <c:catAx>
        <c:axId val="-44206377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</a:defRPr>
            </a:pPr>
            <a:endParaRPr lang="en-US"/>
          </a:p>
        </c:txPr>
        <c:crossAx val="-442077376"/>
        <c:crosses val="autoZero"/>
        <c:auto val="1"/>
        <c:lblAlgn val="ctr"/>
        <c:lblOffset val="100"/>
        <c:noMultiLvlLbl val="0"/>
      </c:catAx>
      <c:valAx>
        <c:axId val="-442077376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-44206377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5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479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1" y="0"/>
            <a:ext cx="12192000" cy="3121626"/>
          </a:xfrm>
          <a:prstGeom prst="rect">
            <a:avLst/>
          </a:prstGeom>
          <a:solidFill>
            <a:srgbClr val="FACC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1300395" y="1066657"/>
            <a:ext cx="9591212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altLang="ko-KR" sz="3000" b="1" spc="-67" dirty="0">
                <a:solidFill>
                  <a:schemeClr val="tx1"/>
                </a:solidFill>
                <a:latin typeface="210 OmniGothic 040" pitchFamily="34" charset="0"/>
                <a:cs typeface="210 OmniGothic 040" pitchFamily="34" charset="0"/>
              </a:rPr>
              <a:t>NLP </a:t>
            </a:r>
            <a:r>
              <a:rPr lang="ko-KR" altLang="en-US" sz="3000" b="1" spc="-67" dirty="0">
                <a:solidFill>
                  <a:schemeClr val="tx1"/>
                </a:solidFill>
                <a:latin typeface="210 OmniGothic 040" pitchFamily="34" charset="0"/>
                <a:cs typeface="210 OmniGothic 040" pitchFamily="34" charset="0"/>
              </a:rPr>
              <a:t>기반</a:t>
            </a:r>
            <a:r>
              <a:rPr lang="en-US" altLang="ko-KR" sz="3000" b="1" spc="-67" dirty="0">
                <a:solidFill>
                  <a:schemeClr val="tx1"/>
                </a:solidFill>
                <a:latin typeface="210 OmniGothic 040" pitchFamily="34" charset="0"/>
                <a:cs typeface="210 OmniGothic 040" pitchFamily="34" charset="0"/>
              </a:rPr>
              <a:t> </a:t>
            </a:r>
            <a:r>
              <a:rPr lang="ko-KR" altLang="en-US" sz="3000" b="1" spc="-67" dirty="0">
                <a:solidFill>
                  <a:schemeClr val="tx1"/>
                </a:solidFill>
                <a:latin typeface="210 OmniGothic 040" pitchFamily="34" charset="0"/>
                <a:cs typeface="210 OmniGothic 040" pitchFamily="34" charset="0"/>
              </a:rPr>
              <a:t>허위 리뷰 페널티 정책을 통한 </a:t>
            </a:r>
            <a:endParaRPr lang="en-US" altLang="ko-KR" sz="3000" b="1" spc="-67" dirty="0">
              <a:solidFill>
                <a:schemeClr val="tx1"/>
              </a:solidFill>
              <a:latin typeface="210 OmniGothic 040" pitchFamily="34" charset="0"/>
              <a:cs typeface="210 OmniGothic 040" pitchFamily="34" charset="0"/>
            </a:endParaRPr>
          </a:p>
          <a:p>
            <a:pPr algn="ctr"/>
            <a:r>
              <a:rPr lang="ko-KR" altLang="en-US" sz="3000" b="1" spc="-67" dirty="0">
                <a:solidFill>
                  <a:schemeClr val="tx1"/>
                </a:solidFill>
                <a:latin typeface="210 OmniGothic 040" pitchFamily="34" charset="0"/>
                <a:cs typeface="210 OmniGothic 040" pitchFamily="34" charset="0"/>
              </a:rPr>
              <a:t>헬스장 추천 서비스</a:t>
            </a:r>
            <a:r>
              <a:rPr lang="en-US" altLang="ko-KR" sz="3000" b="1" spc="-67" dirty="0">
                <a:solidFill>
                  <a:schemeClr val="tx1"/>
                </a:solidFill>
                <a:latin typeface="210 OmniGothic 040" pitchFamily="34" charset="0"/>
                <a:cs typeface="210 OmniGothic 040" pitchFamily="34" charset="0"/>
              </a:rPr>
              <a:t> ‘</a:t>
            </a:r>
            <a:r>
              <a:rPr lang="ko-KR" altLang="en-US" sz="3000" b="1" spc="-67" dirty="0" err="1">
                <a:solidFill>
                  <a:schemeClr val="tx1"/>
                </a:solidFill>
                <a:latin typeface="210 OmniGothic 040" pitchFamily="34" charset="0"/>
                <a:cs typeface="210 OmniGothic 040" pitchFamily="34" charset="0"/>
              </a:rPr>
              <a:t>큐피트</a:t>
            </a:r>
            <a:r>
              <a:rPr lang="en-US" altLang="ko-KR" sz="3000" b="1" spc="-67" dirty="0">
                <a:solidFill>
                  <a:schemeClr val="tx1"/>
                </a:solidFill>
                <a:latin typeface="210 OmniGothic 040" pitchFamily="34" charset="0"/>
                <a:cs typeface="210 OmniGothic 040" pitchFamily="34" charset="0"/>
              </a:rPr>
              <a:t>(Cue-Fit)’</a:t>
            </a:r>
          </a:p>
          <a:p>
            <a:pPr algn="ctr"/>
            <a:endParaRPr lang="en-US" altLang="ko-KR" sz="3000" b="1" dirty="0">
              <a:solidFill>
                <a:schemeClr val="tx1"/>
              </a:solidFill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3534862" y="2736344"/>
            <a:ext cx="865713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NLP-based Personalized Gym Recommendation Service through False Review </a:t>
            </a:r>
            <a:r>
              <a:rPr lang="en-US" b="1" dirty="0">
                <a:solidFill>
                  <a:schemeClr val="bg1"/>
                </a:solidFill>
              </a:rPr>
              <a:t>P</a:t>
            </a:r>
            <a:r>
              <a:rPr lang="en-US" b="1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enalty </a:t>
            </a:r>
            <a:r>
              <a:rPr lang="en-US" b="1" dirty="0">
                <a:solidFill>
                  <a:schemeClr val="bg1"/>
                </a:solidFill>
              </a:rPr>
              <a:t>P</a:t>
            </a:r>
            <a:r>
              <a:rPr lang="en-US" b="1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olicy</a:t>
            </a:r>
          </a:p>
        </p:txBody>
      </p:sp>
      <p:sp>
        <p:nvSpPr>
          <p:cNvPr id="87" name="Google Shape;87;p1"/>
          <p:cNvSpPr/>
          <p:nvPr/>
        </p:nvSpPr>
        <p:spPr>
          <a:xfrm>
            <a:off x="297892" y="2111404"/>
            <a:ext cx="1902562" cy="19025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1512730" y="3793894"/>
            <a:ext cx="36611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Work Team &amp; Member</a:t>
            </a:r>
            <a:endParaRPr dirty="0"/>
          </a:p>
        </p:txBody>
      </p:sp>
      <p:sp>
        <p:nvSpPr>
          <p:cNvPr id="89" name="Google Shape;89;p1"/>
          <p:cNvSpPr/>
          <p:nvPr/>
        </p:nvSpPr>
        <p:spPr>
          <a:xfrm rot="10800000">
            <a:off x="1439909" y="3890243"/>
            <a:ext cx="77537" cy="7590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 rot="10800000">
            <a:off x="1443960" y="4561290"/>
            <a:ext cx="77537" cy="7590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6331995" y="3561905"/>
            <a:ext cx="457008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4472C4"/>
                </a:solidFill>
              </a:rPr>
              <a:t>Innovative Personalized Gym Recommendation and ‘</a:t>
            </a:r>
            <a:r>
              <a:rPr lang="ko-KR" altLang="en-US" b="1" dirty="0" err="1">
                <a:solidFill>
                  <a:srgbClr val="4472C4"/>
                </a:solidFill>
              </a:rPr>
              <a:t>오운완</a:t>
            </a:r>
            <a:r>
              <a:rPr lang="en-US" altLang="ko-KR" b="1" dirty="0">
                <a:solidFill>
                  <a:srgbClr val="4472C4"/>
                </a:solidFill>
              </a:rPr>
              <a:t>’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 </a:t>
            </a:r>
            <a:r>
              <a:rPr lang="en-US" altLang="ko-KR" b="1" i="0" dirty="0">
                <a:solidFill>
                  <a:srgbClr val="4472C4"/>
                </a:solidFill>
                <a:effectLst/>
                <a:latin typeface="+mj-lt"/>
              </a:rPr>
              <a:t>Image Creation Service</a:t>
            </a:r>
            <a:r>
              <a:rPr lang="ko-KR" altLang="en-US" b="1" dirty="0">
                <a:solidFill>
                  <a:srgbClr val="4472C4"/>
                </a:solidFill>
                <a:latin typeface="+mj-lt"/>
              </a:rPr>
              <a:t> </a:t>
            </a:r>
            <a:endParaRPr lang="en-US" b="1" dirty="0">
              <a:solidFill>
                <a:srgbClr val="4472C4"/>
              </a:solidFill>
              <a:latin typeface="+mj-lt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1546491" y="4685774"/>
            <a:ext cx="3910774" cy="1277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2023-11-01 ~ </a:t>
            </a:r>
            <a:r>
              <a:rPr lang="en-US" sz="1100" dirty="0">
                <a:solidFill>
                  <a:schemeClr val="dk1"/>
                </a:solidFill>
              </a:rPr>
              <a:t>11</a:t>
            </a: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-10 : </a:t>
            </a:r>
            <a:r>
              <a:rPr lang="en-US" sz="11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프로젝트</a:t>
            </a: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주제</a:t>
            </a: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및 </a:t>
            </a:r>
            <a:r>
              <a:rPr lang="ko-KR" alt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분석항목 정의</a:t>
            </a:r>
            <a:endParaRPr lang="en-US" altLang="ko-KR"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2023-11-10 ~ </a:t>
            </a:r>
            <a:r>
              <a:rPr lang="en-US" sz="1100" dirty="0">
                <a:solidFill>
                  <a:schemeClr val="dk1"/>
                </a:solidFill>
              </a:rPr>
              <a:t>11</a:t>
            </a: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-16 : </a:t>
            </a:r>
            <a:r>
              <a:rPr lang="en-US" sz="11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</a:t>
            </a: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이해 및 수집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2023-11-16 ~ 11-2</a:t>
            </a:r>
            <a:r>
              <a:rPr lang="en-US" sz="1100" dirty="0">
                <a:solidFill>
                  <a:schemeClr val="dk1"/>
                </a:solidFill>
              </a:rPr>
              <a:t>5</a:t>
            </a: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ko-KR" alt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초기 </a:t>
            </a:r>
            <a:r>
              <a:rPr lang="en-US" altLang="ko-KR" sz="1100" dirty="0">
                <a:solidFill>
                  <a:schemeClr val="dk1"/>
                </a:solidFill>
              </a:rPr>
              <a:t>NLP</a:t>
            </a:r>
            <a:r>
              <a:rPr lang="ko-KR" altLang="en-US" sz="1100" dirty="0">
                <a:solidFill>
                  <a:schemeClr val="dk1"/>
                </a:solidFill>
              </a:rPr>
              <a:t> 모델 도출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2023-11-2</a:t>
            </a:r>
            <a:r>
              <a:rPr lang="en-US" sz="1100" dirty="0">
                <a:solidFill>
                  <a:schemeClr val="dk1"/>
                </a:solidFill>
              </a:rPr>
              <a:t>5</a:t>
            </a: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~ </a:t>
            </a:r>
            <a:r>
              <a:rPr lang="en-US" sz="1100" dirty="0">
                <a:solidFill>
                  <a:schemeClr val="dk1"/>
                </a:solidFill>
              </a:rPr>
              <a:t>12</a:t>
            </a: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-11 : </a:t>
            </a:r>
            <a:r>
              <a:rPr lang="en-US" sz="1100" dirty="0">
                <a:solidFill>
                  <a:schemeClr val="dk1"/>
                </a:solidFill>
              </a:rPr>
              <a:t>NLP</a:t>
            </a:r>
            <a:r>
              <a:rPr lang="ko-KR" altLang="en-US" sz="1100" dirty="0">
                <a:solidFill>
                  <a:schemeClr val="dk1"/>
                </a:solidFill>
              </a:rPr>
              <a:t>기반 추천 알고리즘 설계 및 개발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2023-11-26 ~ </a:t>
            </a:r>
            <a:r>
              <a:rPr lang="en-US" sz="1100" dirty="0">
                <a:solidFill>
                  <a:schemeClr val="dk1"/>
                </a:solidFill>
              </a:rPr>
              <a:t>12</a:t>
            </a: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-06 : </a:t>
            </a:r>
            <a:r>
              <a:rPr lang="en-US" sz="1100" dirty="0">
                <a:solidFill>
                  <a:schemeClr val="dk1"/>
                </a:solidFill>
              </a:rPr>
              <a:t>DALL-E</a:t>
            </a:r>
            <a:r>
              <a:rPr lang="ko-KR" altLang="en-US" sz="1100" dirty="0">
                <a:solidFill>
                  <a:schemeClr val="dk1"/>
                </a:solidFill>
              </a:rPr>
              <a:t> </a:t>
            </a:r>
            <a:r>
              <a:rPr lang="en-US" altLang="ko-KR" sz="1100" dirty="0">
                <a:solidFill>
                  <a:schemeClr val="dk1"/>
                </a:solidFill>
              </a:rPr>
              <a:t>3 </a:t>
            </a:r>
            <a:r>
              <a:rPr lang="ko-KR" altLang="en-US" sz="1100" dirty="0">
                <a:solidFill>
                  <a:schemeClr val="dk1"/>
                </a:solidFill>
              </a:rPr>
              <a:t>기반 </a:t>
            </a:r>
            <a:r>
              <a:rPr lang="ko-KR" altLang="en-US" sz="1100" dirty="0" err="1">
                <a:solidFill>
                  <a:schemeClr val="dk1"/>
                </a:solidFill>
              </a:rPr>
              <a:t>오운완</a:t>
            </a:r>
            <a:r>
              <a:rPr lang="ko-KR" altLang="en-US" sz="1100" dirty="0">
                <a:solidFill>
                  <a:schemeClr val="dk1"/>
                </a:solidFill>
              </a:rPr>
              <a:t> 이미지 생성</a:t>
            </a:r>
            <a:endParaRPr lang="en-US" altLang="ko-KR" sz="11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2023-12-02 ~ </a:t>
            </a:r>
            <a:r>
              <a:rPr lang="en-US" altLang="ko-KR" sz="1100" dirty="0">
                <a:solidFill>
                  <a:schemeClr val="dk1"/>
                </a:solidFill>
              </a:rPr>
              <a:t>12</a:t>
            </a:r>
            <a:r>
              <a:rPr lang="en-US" altLang="ko-KR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-13 : </a:t>
            </a:r>
            <a:r>
              <a:rPr lang="en-US" altLang="ko-KR" sz="1100" dirty="0">
                <a:solidFill>
                  <a:schemeClr val="dk1"/>
                </a:solidFill>
              </a:rPr>
              <a:t>UI/UX </a:t>
            </a:r>
            <a:r>
              <a:rPr lang="ko-KR" altLang="en-US" sz="1100" dirty="0">
                <a:solidFill>
                  <a:schemeClr val="dk1"/>
                </a:solidFill>
              </a:rPr>
              <a:t>설계 및 </a:t>
            </a:r>
            <a:r>
              <a:rPr lang="ko-KR" alt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웹사이트 개발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2023-12-20 : </a:t>
            </a:r>
            <a:r>
              <a:rPr lang="en-US" sz="11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발표</a:t>
            </a: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dirty="0"/>
          </a:p>
        </p:txBody>
      </p:sp>
      <p:sp>
        <p:nvSpPr>
          <p:cNvPr id="94" name="Google Shape;94;p1"/>
          <p:cNvSpPr/>
          <p:nvPr/>
        </p:nvSpPr>
        <p:spPr>
          <a:xfrm>
            <a:off x="5501650" y="3585461"/>
            <a:ext cx="34350" cy="2826921"/>
          </a:xfrm>
          <a:prstGeom prst="rect">
            <a:avLst/>
          </a:prstGeom>
          <a:solidFill>
            <a:srgbClr val="002060"/>
          </a:solidFill>
          <a:ln w="12700" cap="flat" cmpd="sng">
            <a:solidFill>
              <a:srgbClr val="3856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1512730" y="4033618"/>
            <a:ext cx="3805829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살 </a:t>
            </a:r>
            <a:r>
              <a:rPr lang="ko-KR" altLang="en-US" sz="11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뺄거</a:t>
            </a:r>
            <a:r>
              <a:rPr lang="en-US" altLang="ko-KR" sz="1100" dirty="0">
                <a:solidFill>
                  <a:schemeClr val="dk1"/>
                </a:solidFill>
              </a:rPr>
              <a:t>GYM?</a:t>
            </a:r>
            <a:endParaRPr lang="en-US" altLang="ko-KR"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err="1">
                <a:solidFill>
                  <a:schemeClr val="dk1"/>
                </a:solidFill>
              </a:rPr>
              <a:t>조하연</a:t>
            </a: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1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팀장</a:t>
            </a: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</a:t>
            </a:r>
            <a:r>
              <a:rPr lang="ko-KR" alt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박서우</a:t>
            </a:r>
            <a:r>
              <a:rPr lang="en-US" altLang="ko-KR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전유진</a:t>
            </a:r>
            <a:r>
              <a:rPr lang="en-US" altLang="ko-KR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최지연</a:t>
            </a:r>
            <a:r>
              <a:rPr lang="en-US" altLang="ko-KR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황승현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1544048" y="4465436"/>
            <a:ext cx="36611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Work Schedule</a:t>
            </a:r>
            <a:endParaRPr dirty="0"/>
          </a:p>
        </p:txBody>
      </p:sp>
      <p:sp>
        <p:nvSpPr>
          <p:cNvPr id="97" name="Google Shape;97;p1"/>
          <p:cNvSpPr/>
          <p:nvPr/>
        </p:nvSpPr>
        <p:spPr>
          <a:xfrm rot="10800000">
            <a:off x="1439909" y="5991906"/>
            <a:ext cx="77537" cy="7590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1554082" y="5885841"/>
            <a:ext cx="36611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Work Rule</a:t>
            </a:r>
            <a:endParaRPr/>
          </a:p>
        </p:txBody>
      </p:sp>
      <p:sp>
        <p:nvSpPr>
          <p:cNvPr id="99" name="Google Shape;99;p1"/>
          <p:cNvSpPr txBox="1"/>
          <p:nvPr/>
        </p:nvSpPr>
        <p:spPr>
          <a:xfrm>
            <a:off x="1554081" y="6091139"/>
            <a:ext cx="3910773" cy="41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indent="-171450">
              <a:buClr>
                <a:srgbClr val="7F7F7F"/>
              </a:buClr>
              <a:buSzPts val="1050"/>
              <a:buFont typeface="Noto Sans Symbols"/>
              <a:buChar char="▪"/>
            </a:pPr>
            <a:r>
              <a:rPr lang="en-US" altLang="ko-KR" sz="1050" dirty="0">
                <a:solidFill>
                  <a:schemeClr val="tx1"/>
                </a:solidFill>
              </a:rPr>
              <a:t>Data Set: </a:t>
            </a:r>
            <a:r>
              <a:rPr lang="ko-KR" altLang="en-US" sz="1050" dirty="0">
                <a:solidFill>
                  <a:schemeClr val="tx1"/>
                </a:solidFill>
              </a:rPr>
              <a:t>네이버</a:t>
            </a:r>
            <a:r>
              <a:rPr lang="en-US" altLang="ko-KR" sz="1050" dirty="0">
                <a:solidFill>
                  <a:schemeClr val="tx1"/>
                </a:solidFill>
              </a:rPr>
              <a:t>, </a:t>
            </a:r>
            <a:r>
              <a:rPr lang="ko-KR" altLang="en-US" sz="1050" dirty="0">
                <a:solidFill>
                  <a:schemeClr val="tx1"/>
                </a:solidFill>
              </a:rPr>
              <a:t>카카오</a:t>
            </a:r>
            <a:r>
              <a:rPr lang="en-US" altLang="ko-KR" sz="1050" dirty="0">
                <a:solidFill>
                  <a:schemeClr val="tx1"/>
                </a:solidFill>
              </a:rPr>
              <a:t>, </a:t>
            </a:r>
            <a:r>
              <a:rPr lang="ko-KR" altLang="en-US" sz="1050" dirty="0" err="1">
                <a:solidFill>
                  <a:schemeClr val="tx1"/>
                </a:solidFill>
              </a:rPr>
              <a:t>잠백이</a:t>
            </a:r>
            <a:r>
              <a:rPr lang="ko-KR" altLang="en-US" sz="1050" dirty="0">
                <a:solidFill>
                  <a:schemeClr val="tx1"/>
                </a:solidFill>
              </a:rPr>
              <a:t> 이용자 리뷰 데이터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171450" indent="-171450">
              <a:buClr>
                <a:srgbClr val="7F7F7F"/>
              </a:buClr>
              <a:buSzPts val="1050"/>
              <a:buFont typeface="Noto Sans Symbols"/>
              <a:buChar char="▪"/>
            </a:pPr>
            <a:r>
              <a:rPr lang="en-US" sz="1050" dirty="0">
                <a:solidFill>
                  <a:schemeClr val="tx1"/>
                </a:solidFill>
              </a:rPr>
              <a:t>Model: LDA, Vader, CBF</a:t>
            </a:r>
            <a:endParaRPr sz="1050" dirty="0">
              <a:solidFill>
                <a:schemeClr val="tx1"/>
              </a:solidFill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6370222" y="4269028"/>
            <a:ext cx="5099667" cy="41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indent="-171450">
              <a:buClr>
                <a:srgbClr val="7F7F7F"/>
              </a:buClr>
              <a:buSzPts val="1050"/>
              <a:buFont typeface="Noto Sans Symbols"/>
              <a:buChar char="▪"/>
            </a:pPr>
            <a:r>
              <a:rPr lang="en-US" altLang="ko-KR" sz="1050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LDA</a:t>
            </a:r>
            <a:r>
              <a:rPr lang="ko-KR" altLang="en-US" sz="1050" dirty="0">
                <a:solidFill>
                  <a:srgbClr val="7F7F7F"/>
                </a:solidFill>
              </a:rPr>
              <a:t> 토픽 모델링</a:t>
            </a:r>
            <a:r>
              <a:rPr lang="en-US" altLang="ko-KR" sz="1050" dirty="0">
                <a:solidFill>
                  <a:srgbClr val="7F7F7F"/>
                </a:solidFill>
              </a:rPr>
              <a:t> </a:t>
            </a:r>
            <a:r>
              <a:rPr lang="ko-KR" altLang="en-US" sz="1050" dirty="0">
                <a:solidFill>
                  <a:srgbClr val="7F7F7F"/>
                </a:solidFill>
              </a:rPr>
              <a:t>기반 진실 리뷰 탐지 및 감성 분석 알고리즘</a:t>
            </a:r>
            <a:endParaRPr lang="en-US" altLang="ko-KR" sz="1050" dirty="0">
              <a:solidFill>
                <a:srgbClr val="7F7F7F"/>
              </a:solidFill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Noto Sans Symbols"/>
              <a:buChar char="▪"/>
            </a:pPr>
            <a:r>
              <a:rPr lang="ko-KR" altLang="en-US" sz="1050" dirty="0">
                <a:solidFill>
                  <a:srgbClr val="7F7F7F"/>
                </a:solidFill>
              </a:rPr>
              <a:t>생성형 </a:t>
            </a:r>
            <a:r>
              <a:rPr lang="en-US" altLang="ko-KR" sz="1050" dirty="0">
                <a:solidFill>
                  <a:srgbClr val="7F7F7F"/>
                </a:solidFill>
              </a:rPr>
              <a:t>AI, </a:t>
            </a:r>
            <a:r>
              <a:rPr lang="en-US" altLang="ko-KR" sz="1050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altLang="ko-KR" sz="1050" dirty="0">
                <a:solidFill>
                  <a:srgbClr val="7F7F7F"/>
                </a:solidFill>
              </a:rPr>
              <a:t>ALL-E 3 </a:t>
            </a:r>
            <a:r>
              <a:rPr lang="ko-KR" altLang="en-US" sz="1050" dirty="0">
                <a:solidFill>
                  <a:srgbClr val="7F7F7F"/>
                </a:solidFill>
              </a:rPr>
              <a:t>기반의 </a:t>
            </a:r>
            <a:r>
              <a:rPr lang="en-US" altLang="ko-KR" sz="1050" dirty="0">
                <a:solidFill>
                  <a:srgbClr val="7F7F7F"/>
                </a:solidFill>
              </a:rPr>
              <a:t>‘</a:t>
            </a:r>
            <a:r>
              <a:rPr lang="ko-KR" altLang="en-US" sz="1050" dirty="0" err="1">
                <a:solidFill>
                  <a:srgbClr val="7F7F7F"/>
                </a:solidFill>
              </a:rPr>
              <a:t>오운완</a:t>
            </a:r>
            <a:r>
              <a:rPr lang="en-US" altLang="ko-KR" sz="1050" dirty="0">
                <a:solidFill>
                  <a:srgbClr val="7F7F7F"/>
                </a:solidFill>
              </a:rPr>
              <a:t>’</a:t>
            </a:r>
            <a:r>
              <a:rPr lang="ko-KR" altLang="en-US" sz="1050" dirty="0">
                <a:solidFill>
                  <a:srgbClr val="7F7F7F"/>
                </a:solidFill>
              </a:rPr>
              <a:t> 이미지 생성 서비스 연동</a:t>
            </a:r>
            <a:endParaRPr lang="en-US" altLang="ko-KR" sz="1050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3" name="Google Shape;103;p1"/>
          <p:cNvGraphicFramePr/>
          <p:nvPr/>
        </p:nvGraphicFramePr>
        <p:xfrm>
          <a:off x="6096000" y="4863613"/>
          <a:ext cx="5956665" cy="17320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4" name="Google Shape;104;p1"/>
          <p:cNvSpPr/>
          <p:nvPr/>
        </p:nvSpPr>
        <p:spPr>
          <a:xfrm>
            <a:off x="6311557" y="4885250"/>
            <a:ext cx="73026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Skills</a:t>
            </a:r>
            <a:endParaRPr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93" b="66873"/>
          <a:stretch/>
        </p:blipFill>
        <p:spPr>
          <a:xfrm rot="1800000">
            <a:off x="5741470" y="3583567"/>
            <a:ext cx="577545" cy="359582"/>
          </a:xfrm>
          <a:prstGeom prst="rect">
            <a:avLst/>
          </a:prstGeom>
        </p:spPr>
      </p:pic>
      <p:sp>
        <p:nvSpPr>
          <p:cNvPr id="2" name="Google Shape;92;p1">
            <a:extLst>
              <a:ext uri="{FF2B5EF4-FFF2-40B4-BE49-F238E27FC236}">
                <a16:creationId xmlns:a16="http://schemas.microsoft.com/office/drawing/2014/main" id="{D07B0A1C-D46E-A6C1-CC34-66E0ECF51626}"/>
              </a:ext>
            </a:extLst>
          </p:cNvPr>
          <p:cNvSpPr txBox="1"/>
          <p:nvPr/>
        </p:nvSpPr>
        <p:spPr>
          <a:xfrm>
            <a:off x="6370222" y="4053002"/>
            <a:ext cx="4497508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개인 맞춤 헬스장 추천 </a:t>
            </a:r>
            <a:r>
              <a:rPr lang="ko-KR" altLang="en-US" sz="1200" dirty="0">
                <a:solidFill>
                  <a:schemeClr val="dk1"/>
                </a:solidFill>
              </a:rPr>
              <a:t>및 </a:t>
            </a:r>
            <a:r>
              <a:rPr lang="ko-KR" altLang="en-US" sz="1200" dirty="0" err="1">
                <a:solidFill>
                  <a:schemeClr val="dk1"/>
                </a:solidFill>
              </a:rPr>
              <a:t>오운완</a:t>
            </a:r>
            <a:r>
              <a:rPr lang="ko-KR" altLang="en-US" sz="1200" dirty="0">
                <a:solidFill>
                  <a:schemeClr val="dk1"/>
                </a:solidFill>
              </a:rPr>
              <a:t> 이미지 생성 서비스 개발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05;p1">
            <a:extLst>
              <a:ext uri="{FF2B5EF4-FFF2-40B4-BE49-F238E27FC236}">
                <a16:creationId xmlns:a16="http://schemas.microsoft.com/office/drawing/2014/main" id="{1B5EAD3C-0CC9-6B7A-1B1D-C5590403C255}"/>
              </a:ext>
            </a:extLst>
          </p:cNvPr>
          <p:cNvSpPr/>
          <p:nvPr/>
        </p:nvSpPr>
        <p:spPr>
          <a:xfrm>
            <a:off x="10343842" y="5130126"/>
            <a:ext cx="558239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3F3F3F"/>
                </a:solidFill>
              </a:rPr>
              <a:t>3</a:t>
            </a:r>
            <a:r>
              <a:rPr lang="en-US" sz="11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0%</a:t>
            </a:r>
            <a:endParaRPr sz="1200" dirty="0"/>
          </a:p>
        </p:txBody>
      </p:sp>
      <p:sp>
        <p:nvSpPr>
          <p:cNvPr id="6" name="Google Shape;105;p1">
            <a:extLst>
              <a:ext uri="{FF2B5EF4-FFF2-40B4-BE49-F238E27FC236}">
                <a16:creationId xmlns:a16="http://schemas.microsoft.com/office/drawing/2014/main" id="{FD9C4A92-82F2-6CC2-E112-18642592DD23}"/>
              </a:ext>
            </a:extLst>
          </p:cNvPr>
          <p:cNvSpPr/>
          <p:nvPr/>
        </p:nvSpPr>
        <p:spPr>
          <a:xfrm>
            <a:off x="10343842" y="5387018"/>
            <a:ext cx="558239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3F3F3F"/>
                </a:solidFill>
              </a:rPr>
              <a:t>3</a:t>
            </a:r>
            <a:r>
              <a:rPr lang="en-US" sz="11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0%</a:t>
            </a:r>
            <a:endParaRPr sz="1200" dirty="0"/>
          </a:p>
        </p:txBody>
      </p:sp>
      <p:sp>
        <p:nvSpPr>
          <p:cNvPr id="7" name="Google Shape;105;p1">
            <a:extLst>
              <a:ext uri="{FF2B5EF4-FFF2-40B4-BE49-F238E27FC236}">
                <a16:creationId xmlns:a16="http://schemas.microsoft.com/office/drawing/2014/main" id="{02ED123B-2C8A-41F6-EC4A-67EB6C21E773}"/>
              </a:ext>
            </a:extLst>
          </p:cNvPr>
          <p:cNvSpPr/>
          <p:nvPr/>
        </p:nvSpPr>
        <p:spPr>
          <a:xfrm>
            <a:off x="10343842" y="5644143"/>
            <a:ext cx="558239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10%</a:t>
            </a:r>
            <a:endParaRPr sz="1200" dirty="0"/>
          </a:p>
        </p:txBody>
      </p:sp>
      <p:sp>
        <p:nvSpPr>
          <p:cNvPr id="10" name="Google Shape;105;p1">
            <a:extLst>
              <a:ext uri="{FF2B5EF4-FFF2-40B4-BE49-F238E27FC236}">
                <a16:creationId xmlns:a16="http://schemas.microsoft.com/office/drawing/2014/main" id="{ACADA1B0-F2AC-DF49-1917-C2FE667AF492}"/>
              </a:ext>
            </a:extLst>
          </p:cNvPr>
          <p:cNvSpPr/>
          <p:nvPr/>
        </p:nvSpPr>
        <p:spPr>
          <a:xfrm>
            <a:off x="10343842" y="5909267"/>
            <a:ext cx="558239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5%</a:t>
            </a:r>
            <a:endParaRPr sz="1200" dirty="0"/>
          </a:p>
        </p:txBody>
      </p:sp>
      <p:sp>
        <p:nvSpPr>
          <p:cNvPr id="11" name="Google Shape;105;p1">
            <a:extLst>
              <a:ext uri="{FF2B5EF4-FFF2-40B4-BE49-F238E27FC236}">
                <a16:creationId xmlns:a16="http://schemas.microsoft.com/office/drawing/2014/main" id="{5BF54898-4BA8-F8D4-C785-D583006B0C8E}"/>
              </a:ext>
            </a:extLst>
          </p:cNvPr>
          <p:cNvSpPr/>
          <p:nvPr/>
        </p:nvSpPr>
        <p:spPr>
          <a:xfrm>
            <a:off x="10343842" y="6175797"/>
            <a:ext cx="558239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25%</a:t>
            </a:r>
            <a:endParaRPr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E7E4A0-205E-1B27-11F2-BE429C606F2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758" b="89692" l="2930" r="95360">
                        <a14:foregroundMark x1="45421" y1="7758" x2="45421" y2="7758"/>
                        <a14:foregroundMark x1="91331" y1="47078" x2="91331" y2="47078"/>
                        <a14:foregroundMark x1="95604" y1="48247" x2="95604" y2="48247"/>
                        <a14:foregroundMark x1="90965" y1="57598" x2="90965" y2="57598"/>
                        <a14:foregroundMark x1="87668" y1="54835" x2="90476" y2="56854"/>
                        <a14:foregroundMark x1="64713" y1="36663" x2="53968" y2="28587"/>
                        <a14:foregroundMark x1="53968" y1="28587" x2="52503" y2="28055"/>
                        <a14:foregroundMark x1="46154" y1="24123" x2="46154" y2="24123"/>
                        <a14:foregroundMark x1="33578" y1="38363" x2="44200" y2="41658"/>
                        <a14:foregroundMark x1="43956" y1="38363" x2="50061" y2="46759"/>
                        <a14:foregroundMark x1="32479" y1="40595" x2="40537" y2="41658"/>
                        <a14:foregroundMark x1="40537" y1="41658" x2="41270" y2="41977"/>
                        <a14:foregroundMark x1="45543" y1="32625" x2="52991" y2="32519"/>
                        <a14:foregroundMark x1="48107" y1="34431" x2="46520" y2="37726"/>
                        <a14:foregroundMark x1="55800" y1="36557" x2="53724" y2="43783"/>
                        <a14:foregroundMark x1="69841" y1="41233" x2="69109" y2="46015"/>
                        <a14:foregroundMark x1="67888" y1="48034" x2="60928" y2="51753"/>
                        <a14:foregroundMark x1="60928" y1="51753" x2="51160" y2="49947"/>
                        <a14:foregroundMark x1="51160" y1="49947" x2="50305" y2="48884"/>
                        <a14:foregroundMark x1="47985" y1="49416" x2="36630" y2="54729"/>
                        <a14:foregroundMark x1="32479" y1="56004" x2="30647" y2="57386"/>
                        <a14:foregroundMark x1="24664" y1="54410" x2="13431" y2="53773"/>
                        <a14:foregroundMark x1="13431" y1="53773" x2="12332" y2="53348"/>
                        <a14:foregroundMark x1="7814" y1="52391" x2="6227" y2="51753"/>
                        <a14:foregroundMark x1="9524" y1="66950" x2="26007" y2="65675"/>
                        <a14:foregroundMark x1="2930" y1="53029" x2="2930" y2="53029"/>
                        <a14:foregroundMark x1="2808" y1="52816" x2="2808" y2="52816"/>
                        <a14:foregroundMark x1="30525" y1="14878" x2="30525" y2="14878"/>
                        <a14:foregroundMark x1="30786" y1="14028" x2="30891" y2="13709"/>
                        <a14:foregroundMark x1="30647" y1="14453" x2="30786" y2="14028"/>
                        <a14:foregroundMark x1="31493" y1="14028" x2="30403" y2="16791"/>
                        <a14:foregroundMark x1="31619" y1="13709" x2="31493" y2="14028"/>
                        <a14:foregroundMark x1="33211" y1="9671" x2="31619" y2="13709"/>
                        <a14:foregroundMark x1="30403" y1="16791" x2="30403" y2="17216"/>
                        <a14:foregroundMark x1="30961" y1="14028" x2="30281" y2="17428"/>
                        <a14:foregroundMark x1="31025" y1="13709" x2="30961" y2="14028"/>
                        <a14:foregroundMark x1="31258" y1="12540" x2="31025" y2="13709"/>
                        <a14:foregroundMark x1="30281" y1="14028" x2="30281" y2="14028"/>
                        <a14:foregroundMark x1="30891" y1="12965" x2="30891" y2="12965"/>
                        <a14:foregroundMark x1="30983" y1="14028" x2="30403" y2="18066"/>
                        <a14:foregroundMark x1="31029" y1="13709" x2="30983" y2="14028"/>
                        <a14:foregroundMark x1="31258" y1="12115" x2="31029" y2="13709"/>
                        <a14:foregroundMark x1="30508" y1="14028" x2="30281" y2="18278"/>
                        <a14:foregroundMark x1="30525" y1="13709" x2="30508" y2="14028"/>
                        <a14:foregroundMark x1="31631" y1="14028" x2="30159" y2="18385"/>
                        <a14:foregroundMark x1="31739" y1="13709" x2="31631" y2="14028"/>
                        <a14:foregroundMark x1="32601" y1="11158" x2="31739" y2="13709"/>
                        <a14:foregroundMark x1="30159" y1="18385" x2="30525" y2="19022"/>
                        <a14:backgroundMark x1="30159" y1="14028" x2="30159" y2="14028"/>
                        <a14:backgroundMark x1="30281" y1="13709" x2="30281" y2="13709"/>
                      </a14:backgroundRemoval>
                    </a14:imgEffect>
                  </a14:imgLayer>
                </a14:imgProps>
              </a:ext>
            </a:extLst>
          </a:blip>
          <a:srcRect t="2015" b="8307"/>
          <a:stretch/>
        </p:blipFill>
        <p:spPr>
          <a:xfrm>
            <a:off x="498940" y="2198422"/>
            <a:ext cx="1628310" cy="167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132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183</Words>
  <Application>Microsoft Office PowerPoint</Application>
  <PresentationFormat>와이드스크린</PresentationFormat>
  <Paragraphs>27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210 OmniGothic 040</vt:lpstr>
      <vt:lpstr>noto</vt:lpstr>
      <vt:lpstr>Noto Sans Symbols</vt:lpstr>
      <vt:lpstr>arial</vt:lpstr>
      <vt:lpstr>맑은 고딕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Ashley Mckay</dc:creator>
  <cp:lastModifiedBy>Yujin Jeon</cp:lastModifiedBy>
  <cp:revision>16</cp:revision>
  <cp:lastPrinted>2023-12-11T10:57:58Z</cp:lastPrinted>
  <dcterms:created xsi:type="dcterms:W3CDTF">2021-01-08T03:28:46Z</dcterms:created>
  <dcterms:modified xsi:type="dcterms:W3CDTF">2024-01-01T14:35:12Z</dcterms:modified>
</cp:coreProperties>
</file>