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60" r:id="rId3"/>
    <p:sldId id="259" r:id="rId4"/>
    <p:sldId id="258" r:id="rId5"/>
    <p:sldId id="272" r:id="rId6"/>
    <p:sldId id="262" r:id="rId7"/>
    <p:sldId id="265" r:id="rId8"/>
    <p:sldId id="274" r:id="rId9"/>
    <p:sldId id="269"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B05D"/>
    <a:srgbClr val="E9E34D"/>
    <a:srgbClr val="FC8205"/>
    <a:srgbClr val="3494EC"/>
    <a:srgbClr val="F90917"/>
    <a:srgbClr val="058DF4"/>
    <a:srgbClr val="1B1464"/>
    <a:srgbClr val="335313"/>
    <a:srgbClr val="9B1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p:restoredTop sz="77254"/>
  </p:normalViewPr>
  <p:slideViewPr>
    <p:cSldViewPr snapToGrid="0" showGuides="1">
      <p:cViewPr varScale="1">
        <p:scale>
          <a:sx n="94" d="100"/>
          <a:sy n="94" d="100"/>
        </p:scale>
        <p:origin x="632" y="18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Recommendation Intention</c:v>
                </c:pt>
              </c:strCache>
            </c:strRef>
          </c:tx>
          <c:spPr>
            <a:solidFill>
              <a:schemeClr val="accent5">
                <a:tint val="44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A-9762-7E4B-BE01-C7A48F14FB6B}"/>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Sheet1!$B$2</c:f>
              <c:numCache>
                <c:formatCode>General</c:formatCode>
                <c:ptCount val="1"/>
                <c:pt idx="0">
                  <c:v>71</c:v>
                </c:pt>
              </c:numCache>
            </c:numRef>
          </c:val>
          <c:extLst>
            <c:ext xmlns:c16="http://schemas.microsoft.com/office/drawing/2014/chart" uri="{C3380CC4-5D6E-409C-BE32-E72D297353CC}">
              <c16:uniqueId val="{00000000-9762-7E4B-BE01-C7A48F14FB6B}"/>
            </c:ext>
          </c:extLst>
        </c:ser>
        <c:ser>
          <c:idx val="1"/>
          <c:order val="1"/>
          <c:tx>
            <c:strRef>
              <c:f>Sheet1!$C$1</c:f>
              <c:strCache>
                <c:ptCount val="1"/>
                <c:pt idx="0">
                  <c:v>Preference Acceptance</c:v>
                </c:pt>
              </c:strCache>
            </c:strRef>
          </c:tx>
          <c:spPr>
            <a:solidFill>
              <a:srgbClr val="E8B05D"/>
            </a:solidFill>
            <a:ln>
              <a:noFill/>
            </a:ln>
            <a:effectLst/>
          </c:spPr>
          <c:invertIfNegative val="0"/>
          <c:dPt>
            <c:idx val="0"/>
            <c:invertIfNegative val="0"/>
            <c:bubble3D val="0"/>
            <c:spPr>
              <a:solidFill>
                <a:srgbClr val="E8B05D"/>
              </a:solidFill>
              <a:ln>
                <a:noFill/>
              </a:ln>
              <a:effectLst/>
            </c:spPr>
            <c:extLst>
              <c:ext xmlns:c16="http://schemas.microsoft.com/office/drawing/2014/chart" uri="{C3380CC4-5D6E-409C-BE32-E72D297353CC}">
                <c16:uniqueId val="{0000000C-9762-7E4B-BE01-C7A48F14FB6B}"/>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Sheet1!$C$2</c:f>
              <c:numCache>
                <c:formatCode>General</c:formatCode>
                <c:ptCount val="1"/>
                <c:pt idx="0">
                  <c:v>45</c:v>
                </c:pt>
              </c:numCache>
            </c:numRef>
          </c:val>
          <c:extLst>
            <c:ext xmlns:c16="http://schemas.microsoft.com/office/drawing/2014/chart" uri="{C3380CC4-5D6E-409C-BE32-E72D297353CC}">
              <c16:uniqueId val="{00000001-9762-7E4B-BE01-C7A48F14FB6B}"/>
            </c:ext>
          </c:extLst>
        </c:ser>
        <c:ser>
          <c:idx val="2"/>
          <c:order val="2"/>
          <c:tx>
            <c:strRef>
              <c:f>Sheet1!$D$1</c:f>
              <c:strCache>
                <c:ptCount val="1"/>
                <c:pt idx="0">
                  <c:v>Discharge Communication</c:v>
                </c:pt>
              </c:strCache>
            </c:strRef>
          </c:tx>
          <c:spPr>
            <a:solidFill>
              <a:srgbClr val="0070C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Sheet1!$D$2</c:f>
              <c:numCache>
                <c:formatCode>General</c:formatCode>
                <c:ptCount val="1"/>
                <c:pt idx="0">
                  <c:v>85</c:v>
                </c:pt>
              </c:numCache>
            </c:numRef>
          </c:val>
          <c:extLst>
            <c:ext xmlns:c16="http://schemas.microsoft.com/office/drawing/2014/chart" uri="{C3380CC4-5D6E-409C-BE32-E72D297353CC}">
              <c16:uniqueId val="{00000002-9762-7E4B-BE01-C7A48F14FB6B}"/>
            </c:ext>
          </c:extLst>
        </c:ser>
        <c:ser>
          <c:idx val="3"/>
          <c:order val="3"/>
          <c:tx>
            <c:strRef>
              <c:f>Sheet1!$E$1</c:f>
              <c:strCache>
                <c:ptCount val="1"/>
                <c:pt idx="0">
                  <c:v>Medication Communication</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Sheet1!$E$2</c:f>
              <c:numCache>
                <c:formatCode>General</c:formatCode>
                <c:ptCount val="1"/>
                <c:pt idx="0">
                  <c:v>78</c:v>
                </c:pt>
              </c:numCache>
            </c:numRef>
          </c:val>
          <c:extLst>
            <c:ext xmlns:c16="http://schemas.microsoft.com/office/drawing/2014/chart" uri="{C3380CC4-5D6E-409C-BE32-E72D297353CC}">
              <c16:uniqueId val="{00000003-9762-7E4B-BE01-C7A48F14FB6B}"/>
            </c:ext>
          </c:extLst>
        </c:ser>
        <c:ser>
          <c:idx val="4"/>
          <c:order val="4"/>
          <c:tx>
            <c:strRef>
              <c:f>Sheet1!$F$1</c:f>
              <c:strCache>
                <c:ptCount val="1"/>
                <c:pt idx="0">
                  <c:v>Understanding Responsibilities</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Sheet1!$F$2</c:f>
              <c:numCache>
                <c:formatCode>General</c:formatCode>
                <c:ptCount val="1"/>
                <c:pt idx="0">
                  <c:v>52</c:v>
                </c:pt>
              </c:numCache>
            </c:numRef>
          </c:val>
          <c:extLst>
            <c:ext xmlns:c16="http://schemas.microsoft.com/office/drawing/2014/chart" uri="{C3380CC4-5D6E-409C-BE32-E72D297353CC}">
              <c16:uniqueId val="{00000004-9762-7E4B-BE01-C7A48F14FB6B}"/>
            </c:ext>
          </c:extLst>
        </c:ser>
        <c:ser>
          <c:idx val="5"/>
          <c:order val="5"/>
          <c:tx>
            <c:strRef>
              <c:f>Sheet1!$G$1</c:f>
              <c:strCache>
                <c:ptCount val="1"/>
                <c:pt idx="0">
                  <c:v>Cleanness</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Sheet1!$G$2</c:f>
              <c:numCache>
                <c:formatCode>General</c:formatCode>
                <c:ptCount val="1"/>
                <c:pt idx="0">
                  <c:v>74</c:v>
                </c:pt>
              </c:numCache>
            </c:numRef>
          </c:val>
          <c:extLst>
            <c:ext xmlns:c16="http://schemas.microsoft.com/office/drawing/2014/chart" uri="{C3380CC4-5D6E-409C-BE32-E72D297353CC}">
              <c16:uniqueId val="{00000005-9762-7E4B-BE01-C7A48F14FB6B}"/>
            </c:ext>
          </c:extLst>
        </c:ser>
        <c:ser>
          <c:idx val="6"/>
          <c:order val="6"/>
          <c:tx>
            <c:strRef>
              <c:f>Sheet1!$H$1</c:f>
              <c:strCache>
                <c:ptCount val="1"/>
                <c:pt idx="0">
                  <c:v>Bathroom Help</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Sheet1!$H$2</c:f>
              <c:numCache>
                <c:formatCode>General</c:formatCode>
                <c:ptCount val="1"/>
                <c:pt idx="0">
                  <c:v>69</c:v>
                </c:pt>
              </c:numCache>
            </c:numRef>
          </c:val>
          <c:extLst>
            <c:ext xmlns:c16="http://schemas.microsoft.com/office/drawing/2014/chart" uri="{C3380CC4-5D6E-409C-BE32-E72D297353CC}">
              <c16:uniqueId val="{00000006-9762-7E4B-BE01-C7A48F14FB6B}"/>
            </c:ext>
          </c:extLst>
        </c:ser>
        <c:ser>
          <c:idx val="7"/>
          <c:order val="7"/>
          <c:tx>
            <c:strRef>
              <c:f>Sheet1!$I$1</c:f>
              <c:strCache>
                <c:ptCount val="1"/>
                <c:pt idx="0">
                  <c:v>D.communication</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Sheet1!$I$2</c:f>
              <c:numCache>
                <c:formatCode>General</c:formatCode>
                <c:ptCount val="1"/>
                <c:pt idx="0">
                  <c:v>81</c:v>
                </c:pt>
              </c:numCache>
            </c:numRef>
          </c:val>
          <c:extLst>
            <c:ext xmlns:c16="http://schemas.microsoft.com/office/drawing/2014/chart" uri="{C3380CC4-5D6E-409C-BE32-E72D297353CC}">
              <c16:uniqueId val="{00000007-9762-7E4B-BE01-C7A48F14FB6B}"/>
            </c:ext>
          </c:extLst>
        </c:ser>
        <c:ser>
          <c:idx val="8"/>
          <c:order val="8"/>
          <c:tx>
            <c:strRef>
              <c:f>Sheet1!$J$1</c:f>
              <c:strCache>
                <c:ptCount val="1"/>
                <c:pt idx="0">
                  <c:v>N.communication</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Mean Scores</c:v>
                </c:pt>
              </c:strCache>
            </c:strRef>
          </c:cat>
          <c:val>
            <c:numRef>
              <c:f>Sheet1!$J$2</c:f>
              <c:numCache>
                <c:formatCode>General</c:formatCode>
                <c:ptCount val="1"/>
                <c:pt idx="0">
                  <c:v>80</c:v>
                </c:pt>
              </c:numCache>
            </c:numRef>
          </c:val>
          <c:extLst>
            <c:ext xmlns:c16="http://schemas.microsoft.com/office/drawing/2014/chart" uri="{C3380CC4-5D6E-409C-BE32-E72D297353CC}">
              <c16:uniqueId val="{00000008-9762-7E4B-BE01-C7A48F14FB6B}"/>
            </c:ext>
          </c:extLst>
        </c:ser>
        <c:dLbls>
          <c:dLblPos val="outEnd"/>
          <c:showLegendKey val="0"/>
          <c:showVal val="1"/>
          <c:showCatName val="0"/>
          <c:showSerName val="0"/>
          <c:showPercent val="0"/>
          <c:showBubbleSize val="0"/>
        </c:dLbls>
        <c:gapWidth val="444"/>
        <c:overlap val="-90"/>
        <c:axId val="1008934672"/>
        <c:axId val="1008935072"/>
      </c:barChart>
      <c:catAx>
        <c:axId val="1008934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bg1"/>
                </a:solidFill>
                <a:latin typeface="+mn-lt"/>
                <a:ea typeface="+mn-ea"/>
                <a:cs typeface="+mn-cs"/>
              </a:defRPr>
            </a:pPr>
            <a:endParaRPr lang="en-US"/>
          </a:p>
        </c:txPr>
        <c:crossAx val="1008935072"/>
        <c:crosses val="autoZero"/>
        <c:auto val="1"/>
        <c:lblAlgn val="ctr"/>
        <c:lblOffset val="100"/>
        <c:noMultiLvlLbl val="0"/>
      </c:catAx>
      <c:valAx>
        <c:axId val="1008935072"/>
        <c:scaling>
          <c:orientation val="minMax"/>
        </c:scaling>
        <c:delete val="1"/>
        <c:axPos val="l"/>
        <c:numFmt formatCode="General" sourceLinked="1"/>
        <c:majorTickMark val="none"/>
        <c:minorTickMark val="none"/>
        <c:tickLblPos val="nextTo"/>
        <c:crossAx val="1008934672"/>
        <c:crosses val="autoZero"/>
        <c:crossBetween val="between"/>
      </c:valAx>
      <c:spPr>
        <a:noFill/>
        <a:ln w="25400">
          <a:noFill/>
        </a:ln>
        <a:effectLst/>
      </c:spPr>
    </c:plotArea>
    <c:legend>
      <c:legendPos val="tr"/>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AA3-1A24-3C47-96D5-E26407516415}" type="datetimeFigureOut">
              <a:rPr lang="en-US" smtClean="0"/>
              <a:t>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DFF2E-7CD4-3841-B45C-C92091889025}" type="slidenum">
              <a:rPr lang="en-US" smtClean="0"/>
              <a:t>‹#›</a:t>
            </a:fld>
            <a:endParaRPr lang="en-US"/>
          </a:p>
        </p:txBody>
      </p:sp>
    </p:spTree>
    <p:extLst>
      <p:ext uri="{BB962C8B-B14F-4D97-AF65-F5344CB8AC3E}">
        <p14:creationId xmlns:p14="http://schemas.microsoft.com/office/powerpoint/2010/main" val="384415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Yujin Kim, I am a data analyst with professional experience at LG, and studying business analytics at UCSD. Thank you for joining my technical case study presentation for Vanguard Data Analyst opportunity.</a:t>
            </a: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1</a:t>
            </a:fld>
            <a:endParaRPr lang="en-US"/>
          </a:p>
        </p:txBody>
      </p:sp>
    </p:spTree>
    <p:extLst>
      <p:ext uri="{BB962C8B-B14F-4D97-AF65-F5344CB8AC3E}">
        <p14:creationId xmlns:p14="http://schemas.microsoft.com/office/powerpoint/2010/main" val="385258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Helvetica Neue" panose="02000503000000020004" pitchFamily="2" charset="0"/>
              </a:rPr>
              <a:t>Moving forward, </a:t>
            </a:r>
            <a:r>
              <a:rPr lang="en-US" b="0" i="0" dirty="0">
                <a:solidFill>
                  <a:srgbClr val="222222"/>
                </a:solidFill>
                <a:effectLst/>
                <a:latin typeface="Arial" panose="020B0604020202020204" pitchFamily="34" charset="0"/>
              </a:rPr>
              <a:t> Here are actionable frameworks </a:t>
            </a:r>
            <a:r>
              <a:rPr lang="en-US" b="0" i="0" dirty="0">
                <a:solidFill>
                  <a:srgbClr val="222222"/>
                </a:solidFill>
                <a:effectLst/>
                <a:latin typeface="Helvetica Neue" panose="02000503000000020004" pitchFamily="2" charset="0"/>
              </a:rPr>
              <a:t>to enhancing communication about medicines for hospital staff.</a:t>
            </a:r>
            <a:endParaRPr lang="en-US" b="0" i="0" dirty="0">
              <a:solidFill>
                <a:srgbClr val="222222"/>
              </a:solidFill>
              <a:effectLst/>
              <a:latin typeface="Arial" panose="020B0604020202020204" pitchFamily="34" charset="0"/>
            </a:endParaRPr>
          </a:p>
          <a:p>
            <a:pPr algn="l"/>
            <a:endParaRPr lang="en-US" dirty="0">
              <a:solidFill>
                <a:srgbClr val="222222"/>
              </a:solidFill>
              <a:effectLst/>
              <a:latin typeface="Helvetica Neue" panose="02000503000000020004" pitchFamily="2" charset="0"/>
            </a:endParaRPr>
          </a:p>
          <a:p>
            <a:pPr algn="l">
              <a:buFont typeface="+mj-lt"/>
              <a:buAutoNum type="arabicPeriod"/>
            </a:pPr>
            <a:r>
              <a:rPr lang="en-US" b="0" i="0" dirty="0">
                <a:solidFill>
                  <a:srgbClr val="222222"/>
                </a:solidFill>
                <a:effectLst/>
                <a:latin typeface="Helvetica Neue" panose="02000503000000020004" pitchFamily="2" charset="0"/>
              </a:rPr>
              <a:t>Non-medical language: </a:t>
            </a:r>
            <a:r>
              <a:rPr lang="en-US" b="0" i="0" dirty="0">
                <a:solidFill>
                  <a:srgbClr val="5F7280"/>
                </a:solidFill>
                <a:effectLst/>
                <a:latin typeface="Gotham A"/>
              </a:rPr>
              <a:t>No patient wants to be left in the dark regarding their health. And using non-medical language could empower patients to take charge of their health and satisfaction.</a:t>
            </a:r>
            <a:endParaRPr lang="en-US" b="0" i="0" dirty="0">
              <a:solidFill>
                <a:srgbClr val="222222"/>
              </a:solidFill>
              <a:effectLst/>
              <a:latin typeface="Arial" panose="020B0604020202020204" pitchFamily="34" charset="0"/>
            </a:endParaRPr>
          </a:p>
          <a:p>
            <a:pPr algn="l">
              <a:buFont typeface="+mj-lt"/>
              <a:buAutoNum type="arabicPeriod"/>
            </a:pPr>
            <a:r>
              <a:rPr lang="en-US" b="0" i="0" dirty="0">
                <a:solidFill>
                  <a:srgbClr val="222222"/>
                </a:solidFill>
                <a:effectLst/>
                <a:latin typeface="Helvetica Neue" panose="02000503000000020004" pitchFamily="2" charset="0"/>
              </a:rPr>
              <a:t>Making care personal - Healthcare providers could use the patient’s name, asking questions that involve the patient in their own care, and make eye contact instead of looking at a computer screen. </a:t>
            </a:r>
            <a:endParaRPr lang="en-US" b="0" i="0" dirty="0">
              <a:solidFill>
                <a:srgbClr val="222222"/>
              </a:solidFill>
              <a:effectLst/>
              <a:latin typeface="Arial" panose="020B0604020202020204" pitchFamily="34" charset="0"/>
            </a:endParaRPr>
          </a:p>
          <a:p>
            <a:pPr algn="l">
              <a:buFont typeface="+mj-lt"/>
              <a:buAutoNum type="arabicPeriod"/>
            </a:pPr>
            <a:r>
              <a:rPr lang="en-US" b="1" i="0" dirty="0">
                <a:solidFill>
                  <a:srgbClr val="222222"/>
                </a:solidFill>
                <a:effectLst/>
                <a:latin typeface="Helvetica Neue" panose="02000503000000020004" pitchFamily="2" charset="0"/>
              </a:rPr>
              <a:t>Establish a sense of trust: </a:t>
            </a:r>
            <a:r>
              <a:rPr lang="en-US" b="0" i="0" dirty="0">
                <a:solidFill>
                  <a:srgbClr val="222222"/>
                </a:solidFill>
                <a:effectLst/>
                <a:latin typeface="Helvetica Neue" panose="02000503000000020004" pitchFamily="2" charset="0"/>
              </a:rPr>
              <a:t>Taking a few minutes to engage with a patient before beginning to explain about medicines would help establish trust between patients and staff. The more relaxed a patient is, the better satisfied they are with the service.</a:t>
            </a:r>
            <a:br>
              <a:rPr lang="en-US" dirty="0">
                <a:solidFill>
                  <a:srgbClr val="222222"/>
                </a:solidFill>
                <a:effectLst/>
                <a:latin typeface="Helvetica Neue" panose="02000503000000020004" pitchFamily="2" charset="0"/>
              </a:rPr>
            </a:br>
            <a:endParaRPr lang="en-US" dirty="0">
              <a:solidFill>
                <a:srgbClr val="222222"/>
              </a:solidFill>
              <a:effectLst/>
              <a:latin typeface="Helvetica Neue" panose="02000503000000020004" pitchFamily="2" charset="0"/>
            </a:endParaRPr>
          </a:p>
          <a:p>
            <a:pPr algn="l">
              <a:buFont typeface="+mj-lt"/>
              <a:buAutoNum type="arabicPeriod"/>
            </a:pPr>
            <a:r>
              <a:rPr lang="en-US" dirty="0">
                <a:solidFill>
                  <a:srgbClr val="222222"/>
                </a:solidFill>
                <a:effectLst/>
                <a:latin typeface="Helvetica Neue" panose="02000503000000020004" pitchFamily="2" charset="0"/>
              </a:rPr>
              <a:t>Additionally, there are</a:t>
            </a:r>
          </a:p>
          <a:p>
            <a:pPr algn="l"/>
            <a:r>
              <a:rPr lang="en-US" b="0" i="0" dirty="0">
                <a:solidFill>
                  <a:srgbClr val="222222"/>
                </a:solidFill>
                <a:effectLst/>
                <a:latin typeface="Helvetica Neue" panose="02000503000000020004" pitchFamily="2" charset="0"/>
              </a:rPr>
              <a:t>[Possible areas for improvement or gathering more information], such as Caring for the caretakers, Upgrading outdated systems, and Cafeteria food quality, </a:t>
            </a:r>
            <a:r>
              <a:rPr lang="en-US" b="0" i="0" dirty="0" err="1">
                <a:solidFill>
                  <a:srgbClr val="222222"/>
                </a:solidFill>
                <a:effectLst/>
                <a:latin typeface="Helvetica Neue" panose="02000503000000020004" pitchFamily="2" charset="0"/>
              </a:rPr>
              <a:t>etc</a:t>
            </a:r>
            <a:endParaRPr lang="en-US" b="0" i="0" dirty="0">
              <a:solidFill>
                <a:srgbClr val="222222"/>
              </a:solidFill>
              <a:effectLst/>
              <a:latin typeface="Arial" panose="020B0604020202020204" pitchFamily="34" charset="0"/>
            </a:endParaRPr>
          </a:p>
          <a:p>
            <a:br>
              <a:rPr lang="en-US" dirty="0">
                <a:effectLst/>
                <a:latin typeface="Helvetica Neue" panose="02000503000000020004" pitchFamily="2" charset="0"/>
              </a:rPr>
            </a:br>
            <a:endParaRPr lang="en-US" dirty="0">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10</a:t>
            </a:fld>
            <a:endParaRPr lang="en-US"/>
          </a:p>
        </p:txBody>
      </p:sp>
    </p:spTree>
    <p:extLst>
      <p:ext uri="{BB962C8B-B14F-4D97-AF65-F5344CB8AC3E}">
        <p14:creationId xmlns:p14="http://schemas.microsoft.com/office/powerpoint/2010/main" val="108424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11</a:t>
            </a:fld>
            <a:endParaRPr lang="en-US"/>
          </a:p>
        </p:txBody>
      </p:sp>
    </p:spTree>
    <p:extLst>
      <p:ext uri="{BB962C8B-B14F-4D97-AF65-F5344CB8AC3E}">
        <p14:creationId xmlns:p14="http://schemas.microsoft.com/office/powerpoint/2010/main" val="153433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with, I’d like to give a summary of my presentation. For the background information, we have an NYC hospital patient satisfaction scores, which is a part of HCAPHS survey result. </a:t>
            </a:r>
          </a:p>
          <a:p>
            <a:r>
              <a:rPr lang="en-US" dirty="0"/>
              <a:t>From my market research, this survey results have a direct impact on the hospital’s finance because the government offers financial incentives based on the survey performance.</a:t>
            </a:r>
          </a:p>
          <a:p>
            <a:r>
              <a:rPr lang="en-US" dirty="0"/>
              <a:t>And </a:t>
            </a:r>
            <a:r>
              <a:rPr lang="en-US" b="0" i="0" dirty="0">
                <a:solidFill>
                  <a:srgbClr val="333333"/>
                </a:solidFill>
                <a:effectLst/>
                <a:latin typeface="proxima-nova"/>
              </a:rPr>
              <a:t>the survey results are publicly reported on the internet for all to see; therefore results directly impact a healthcare organization’s reputation as well.</a:t>
            </a:r>
            <a:endParaRPr lang="en-US" dirty="0"/>
          </a:p>
          <a:p>
            <a:endParaRPr lang="en-US" dirty="0"/>
          </a:p>
          <a:p>
            <a:r>
              <a:rPr lang="en-US" b="0" i="0" dirty="0">
                <a:solidFill>
                  <a:srgbClr val="000000"/>
                </a:solidFill>
                <a:effectLst/>
                <a:latin typeface="Arial" panose="020B0604020202020204" pitchFamily="34" charset="0"/>
              </a:rPr>
              <a:t>So our mission for strong hospital finance, we should acquire excellent survey performance. Since multiple indicators’ scores are converted into one single indicator which is Overall rating, </a:t>
            </a:r>
          </a:p>
          <a:p>
            <a:r>
              <a:rPr lang="en-US" b="0" i="0" dirty="0">
                <a:solidFill>
                  <a:srgbClr val="000000"/>
                </a:solidFill>
                <a:effectLst/>
                <a:latin typeface="Arial" panose="020B0604020202020204" pitchFamily="34" charset="0"/>
              </a:rPr>
              <a:t>It is imperative to find an effective way to enhance the overall rating.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However, here’s our problem. We have yet to identify the relationship between rating and other indicators. Therefore, we don’t know which area we should tackle for the best outcomes. </a:t>
            </a:r>
          </a:p>
          <a:p>
            <a:r>
              <a:rPr lang="en-US" b="0" i="0" dirty="0">
                <a:solidFill>
                  <a:srgbClr val="000000"/>
                </a:solidFill>
                <a:effectLst/>
                <a:latin typeface="Arial" panose="020B0604020202020204" pitchFamily="34" charset="0"/>
              </a:rPr>
              <a:t>And Finally, here’s the recommendation. If we focus our limited asset on enhancing the satisfaction score of ‘communication about medicines’ , it will efficiently drive a higher overall rating. </a:t>
            </a:r>
          </a:p>
          <a:p>
            <a:endParaRPr lang="en-US" b="0" i="0"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2</a:t>
            </a:fld>
            <a:endParaRPr lang="en-US"/>
          </a:p>
        </p:txBody>
      </p:sp>
    </p:spTree>
    <p:extLst>
      <p:ext uri="{BB962C8B-B14F-4D97-AF65-F5344CB8AC3E}">
        <p14:creationId xmlns:p14="http://schemas.microsoft.com/office/powerpoint/2010/main" val="73494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I’ll first go over the data overview, then we’ll look into the analysis &amp; findings, then recommendations and next steps will be discussed. </a:t>
            </a:r>
          </a:p>
        </p:txBody>
      </p:sp>
      <p:sp>
        <p:nvSpPr>
          <p:cNvPr id="4" name="Slide Number Placeholder 3"/>
          <p:cNvSpPr>
            <a:spLocks noGrp="1"/>
          </p:cNvSpPr>
          <p:nvPr>
            <p:ph type="sldNum" sz="quarter" idx="5"/>
          </p:nvPr>
        </p:nvSpPr>
        <p:spPr/>
        <p:txBody>
          <a:bodyPr/>
          <a:lstStyle/>
          <a:p>
            <a:fld id="{8A9DFF2E-7CD4-3841-B45C-C92091889025}" type="slidenum">
              <a:rPr lang="en-US" smtClean="0"/>
              <a:t>3</a:t>
            </a:fld>
            <a:endParaRPr lang="en-US"/>
          </a:p>
        </p:txBody>
      </p:sp>
    </p:spTree>
    <p:extLst>
      <p:ext uri="{BB962C8B-B14F-4D97-AF65-F5344CB8AC3E}">
        <p14:creationId xmlns:p14="http://schemas.microsoft.com/office/powerpoint/2010/main" val="210365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survey data set evaluates patient satisfaction through quantitative measurements across multiple areas, including recommendation intention, communication about medicines and communication with doctors and nurses,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latin typeface="Helvetica Neue" panose="02000503000000020004" pitchFamily="2" charset="0"/>
              </a:rPr>
              <a:t>Then Scores are calculated into a single, overall satisfaction rating. And This is the table that shows the entire data set with the Mean calculation at the bottom row. </a:t>
            </a:r>
            <a:endParaRPr lang="en-US" dirty="0">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4</a:t>
            </a:fld>
            <a:endParaRPr lang="en-US"/>
          </a:p>
        </p:txBody>
      </p:sp>
    </p:spTree>
    <p:extLst>
      <p:ext uri="{BB962C8B-B14F-4D97-AF65-F5344CB8AC3E}">
        <p14:creationId xmlns:p14="http://schemas.microsoft.com/office/powerpoint/2010/main" val="89995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Helvetica Neue" panose="02000503000000020004" pitchFamily="2" charset="0"/>
              </a:rPr>
              <a:t>For a better understanding of the mean scores, we can see the bar chart here. The overall rating’s mean score is 54. and we can see that in orange color bars, the two strongest areas are Communication with doctors(76.7) and communication about recovery(78.5) whereas in blue color bars, Room Quietness(49.6), and Responsible service from staff(49.5) are the lowest.  </a:t>
            </a:r>
          </a:p>
          <a:p>
            <a:pPr algn="l">
              <a:buFont typeface="Arial" panose="020B0604020202020204" pitchFamily="34" charset="0"/>
              <a:buChar char="•"/>
            </a:pPr>
            <a:endParaRPr lang="en-US" b="0" i="0" dirty="0">
              <a:solidFill>
                <a:srgbClr val="222222"/>
              </a:solidFill>
              <a:effectLst/>
              <a:latin typeface="Helvetica Neue" panose="02000503000000020004" pitchFamily="2" charset="0"/>
            </a:endParaRPr>
          </a:p>
          <a:p>
            <a:pPr algn="l">
              <a:buFont typeface="Arial" panose="020B0604020202020204" pitchFamily="34" charset="0"/>
              <a:buChar char="•"/>
            </a:pPr>
            <a:r>
              <a:rPr lang="en-US" b="0" i="0" dirty="0">
                <a:solidFill>
                  <a:srgbClr val="222222"/>
                </a:solidFill>
                <a:effectLst/>
                <a:latin typeface="Helvetica Neue" panose="02000503000000020004" pitchFamily="2" charset="0"/>
              </a:rPr>
              <a:t>Here, I’d like to ask a question. In order to boost the overall rating score, which area should we focus? Should we put more effort into the weakest indicators or the strongest? </a:t>
            </a:r>
          </a:p>
          <a:p>
            <a:pPr algn="l">
              <a:buFont typeface="Arial" panose="020B0604020202020204" pitchFamily="34" charset="0"/>
              <a:buChar char="•"/>
            </a:pPr>
            <a:r>
              <a:rPr lang="en-US" b="0" i="0" dirty="0">
                <a:solidFill>
                  <a:srgbClr val="222222"/>
                </a:solidFill>
                <a:effectLst/>
                <a:latin typeface="Helvetica Neue" panose="02000503000000020004" pitchFamily="2" charset="0"/>
              </a:rPr>
              <a:t>Maybe other indicators play a more significant role than others. </a:t>
            </a: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5</a:t>
            </a:fld>
            <a:endParaRPr lang="en-US"/>
          </a:p>
        </p:txBody>
      </p:sp>
    </p:spTree>
    <p:extLst>
      <p:ext uri="{BB962C8B-B14F-4D97-AF65-F5344CB8AC3E}">
        <p14:creationId xmlns:p14="http://schemas.microsoft.com/office/powerpoint/2010/main" val="106444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uncover the relationship between rating and other variables, I conducted a simple linear regression analysis, and it revealed quite interesting outcomes. </a:t>
            </a:r>
          </a:p>
          <a:p>
            <a:r>
              <a:rPr lang="en-US" dirty="0"/>
              <a:t>So the positive linear relationships between two variables mean that as one gets a higher score, the other gets a higher score as well. </a:t>
            </a:r>
          </a:p>
          <a:p>
            <a:r>
              <a:rPr lang="en-US" dirty="0"/>
              <a:t>The two strong positive relationships with the rating are observed in communication about Medicines and Recommendation Intention. On the other hand, communication with doctors shows almost 0 scope which means it rarely impacts on rating. </a:t>
            </a:r>
          </a:p>
        </p:txBody>
      </p:sp>
      <p:sp>
        <p:nvSpPr>
          <p:cNvPr id="4" name="Slide Number Placeholder 3"/>
          <p:cNvSpPr>
            <a:spLocks noGrp="1"/>
          </p:cNvSpPr>
          <p:nvPr>
            <p:ph type="sldNum" sz="quarter" idx="5"/>
          </p:nvPr>
        </p:nvSpPr>
        <p:spPr/>
        <p:txBody>
          <a:bodyPr/>
          <a:lstStyle/>
          <a:p>
            <a:fld id="{8A9DFF2E-7CD4-3841-B45C-C92091889025}" type="slidenum">
              <a:rPr lang="en-US" smtClean="0"/>
              <a:t>6</a:t>
            </a:fld>
            <a:endParaRPr lang="en-US"/>
          </a:p>
        </p:txBody>
      </p:sp>
    </p:spTree>
    <p:extLst>
      <p:ext uri="{BB962C8B-B14F-4D97-AF65-F5344CB8AC3E}">
        <p14:creationId xmlns:p14="http://schemas.microsoft.com/office/powerpoint/2010/main" val="181729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Now we move on to see the result of correlation analysis. Correlation quantifies the degree to which two variables are related with the direction and strength. </a:t>
            </a:r>
          </a:p>
          <a:p>
            <a:pPr algn="l">
              <a:buFont typeface="Arial" panose="020B0604020202020204" pitchFamily="34" charset="0"/>
              <a:buChar char="•"/>
            </a:pPr>
            <a:r>
              <a:rPr lang="en-US" dirty="0"/>
              <a:t>So the correlation score ranges from -1 to 1, and if the score is more toward 1, that shows a strong positive correlation. </a:t>
            </a:r>
          </a:p>
          <a:p>
            <a:pPr algn="l">
              <a:buFont typeface="Arial" panose="020B0604020202020204" pitchFamily="34" charset="0"/>
              <a:buChar char="•"/>
            </a:pPr>
            <a:r>
              <a:rPr lang="en-US" dirty="0"/>
              <a:t>And with this correlation matrix for a rating in the green box, we can see the highest positive correlation from ‘communication about medicines’ and ‘recommendation intention’ with the rating. </a:t>
            </a:r>
          </a:p>
        </p:txBody>
      </p:sp>
      <p:sp>
        <p:nvSpPr>
          <p:cNvPr id="4" name="Slide Number Placeholder 3"/>
          <p:cNvSpPr>
            <a:spLocks noGrp="1"/>
          </p:cNvSpPr>
          <p:nvPr>
            <p:ph type="sldNum" sz="quarter" idx="5"/>
          </p:nvPr>
        </p:nvSpPr>
        <p:spPr/>
        <p:txBody>
          <a:bodyPr/>
          <a:lstStyle/>
          <a:p>
            <a:fld id="{8A9DFF2E-7CD4-3841-B45C-C92091889025}" type="slidenum">
              <a:rPr lang="en-US" smtClean="0"/>
              <a:t>7</a:t>
            </a:fld>
            <a:endParaRPr lang="en-US"/>
          </a:p>
        </p:txBody>
      </p:sp>
    </p:spTree>
    <p:extLst>
      <p:ext uri="{BB962C8B-B14F-4D97-AF65-F5344CB8AC3E}">
        <p14:creationId xmlns:p14="http://schemas.microsoft.com/office/powerpoint/2010/main" val="351576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uncover the relationship between rating and other variables, I conducted a simple linear regression analysis, and it revealed quite interesting outcomes. </a:t>
            </a:r>
          </a:p>
          <a:p>
            <a:r>
              <a:rPr lang="en-US" dirty="0"/>
              <a:t>So the positive linear relationships between two variables mean that as one gets a higher score, the other gets a higher score as well. </a:t>
            </a:r>
          </a:p>
          <a:p>
            <a:r>
              <a:rPr lang="en-US" dirty="0"/>
              <a:t>The two strong positive relationships with the rating are observed in communication about Medicines and Recommendation Intention. On the other hand, communication with doctors shows almost 0 scope which means it rarely impacts on rating. </a:t>
            </a:r>
          </a:p>
        </p:txBody>
      </p:sp>
      <p:sp>
        <p:nvSpPr>
          <p:cNvPr id="4" name="Slide Number Placeholder 3"/>
          <p:cNvSpPr>
            <a:spLocks noGrp="1"/>
          </p:cNvSpPr>
          <p:nvPr>
            <p:ph type="sldNum" sz="quarter" idx="5"/>
          </p:nvPr>
        </p:nvSpPr>
        <p:spPr/>
        <p:txBody>
          <a:bodyPr/>
          <a:lstStyle/>
          <a:p>
            <a:fld id="{8A9DFF2E-7CD4-3841-B45C-C92091889025}" type="slidenum">
              <a:rPr lang="en-US" smtClean="0"/>
              <a:t>8</a:t>
            </a:fld>
            <a:endParaRPr lang="en-US"/>
          </a:p>
        </p:txBody>
      </p:sp>
    </p:spTree>
    <p:extLst>
      <p:ext uri="{BB962C8B-B14F-4D97-AF65-F5344CB8AC3E}">
        <p14:creationId xmlns:p14="http://schemas.microsoft.com/office/powerpoint/2010/main" val="105754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latin typeface="Helvetica Neue" panose="02000503000000020004" pitchFamily="2" charset="0"/>
              </a:rPr>
              <a:t>Here, the recommendations for the best usage of limited assets to effectively boost the overall rating could be ‘recommendation intention’ and ‘communication about medicines</a:t>
            </a:r>
          </a:p>
          <a:p>
            <a:endParaRPr lang="en-US" b="1" dirty="0">
              <a:effectLst/>
              <a:latin typeface="Helvetica Neue" panose="02000503000000020004" pitchFamily="2" charset="0"/>
            </a:endParaRPr>
          </a:p>
          <a:p>
            <a:r>
              <a:rPr lang="en-US" dirty="0"/>
              <a:t>However, with the business sense, the ‘recommendation intention’ indicator sounds less intuitive to build an action plan than the ‘communication about medicines’ indicator. </a:t>
            </a:r>
          </a:p>
          <a:p>
            <a:r>
              <a:rPr lang="en-US" dirty="0"/>
              <a:t>Moreover, from the nature of ‘recommendation intention’, there’s a higher chance that this indicator would fall into the causation problems than the other. </a:t>
            </a:r>
          </a:p>
          <a:p>
            <a:r>
              <a:rPr lang="en-US" dirty="0"/>
              <a:t>If we can gather more data to analyze than the 10 rows of data set, we could build a robust model to predict the relationship but for now, the realistic solution would be focusing on ‘communication about medicines’.</a:t>
            </a:r>
          </a:p>
          <a:p>
            <a:endParaRPr lang="en-US" dirty="0"/>
          </a:p>
        </p:txBody>
      </p:sp>
      <p:sp>
        <p:nvSpPr>
          <p:cNvPr id="4" name="Slide Number Placeholder 3"/>
          <p:cNvSpPr>
            <a:spLocks noGrp="1"/>
          </p:cNvSpPr>
          <p:nvPr>
            <p:ph type="sldNum" sz="quarter" idx="5"/>
          </p:nvPr>
        </p:nvSpPr>
        <p:spPr/>
        <p:txBody>
          <a:bodyPr/>
          <a:lstStyle/>
          <a:p>
            <a:fld id="{8A9DFF2E-7CD4-3841-B45C-C92091889025}" type="slidenum">
              <a:rPr lang="en-US" smtClean="0"/>
              <a:t>9</a:t>
            </a:fld>
            <a:endParaRPr lang="en-US"/>
          </a:p>
        </p:txBody>
      </p:sp>
    </p:spTree>
    <p:extLst>
      <p:ext uri="{BB962C8B-B14F-4D97-AF65-F5344CB8AC3E}">
        <p14:creationId xmlns:p14="http://schemas.microsoft.com/office/powerpoint/2010/main" val="342251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8081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1498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3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3056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1477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223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5884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2974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6741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7057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1/3/23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0445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1/3/23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900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8D528-31F8-1F51-CFCC-1CAFF93EDDCD}"/>
              </a:ext>
            </a:extLst>
          </p:cNvPr>
          <p:cNvSpPr>
            <a:spLocks noGrp="1"/>
          </p:cNvSpPr>
          <p:nvPr>
            <p:ph type="ctrTitle"/>
          </p:nvPr>
        </p:nvSpPr>
        <p:spPr>
          <a:xfrm>
            <a:off x="1069646" y="4872313"/>
            <a:ext cx="9958753" cy="680145"/>
          </a:xfrm>
        </p:spPr>
        <p:txBody>
          <a:bodyPr anchor="t">
            <a:normAutofit/>
          </a:bodyPr>
          <a:lstStyle/>
          <a:p>
            <a:r>
              <a:rPr lang="en-US" sz="4000" dirty="0">
                <a:latin typeface="Montserrat" pitchFamily="2" charset="77"/>
              </a:rPr>
              <a:t>Technical</a:t>
            </a:r>
            <a:r>
              <a:rPr lang="en-US" sz="4000" dirty="0"/>
              <a:t> </a:t>
            </a:r>
            <a:r>
              <a:rPr lang="en-US" sz="4000" dirty="0">
                <a:latin typeface="Montserrat" pitchFamily="2" charset="77"/>
              </a:rPr>
              <a:t>case</a:t>
            </a:r>
            <a:r>
              <a:rPr lang="en-US" sz="4000" dirty="0"/>
              <a:t> study</a:t>
            </a:r>
          </a:p>
        </p:txBody>
      </p:sp>
      <p:sp>
        <p:nvSpPr>
          <p:cNvPr id="3" name="Subtitle 2">
            <a:extLst>
              <a:ext uri="{FF2B5EF4-FFF2-40B4-BE49-F238E27FC236}">
                <a16:creationId xmlns:a16="http://schemas.microsoft.com/office/drawing/2014/main" id="{09C872FD-981D-0F4C-E75C-345CF83A553C}"/>
              </a:ext>
            </a:extLst>
          </p:cNvPr>
          <p:cNvSpPr>
            <a:spLocks noGrp="1"/>
          </p:cNvSpPr>
          <p:nvPr>
            <p:ph type="subTitle" idx="1"/>
          </p:nvPr>
        </p:nvSpPr>
        <p:spPr>
          <a:xfrm>
            <a:off x="1094962" y="5552458"/>
            <a:ext cx="9933437" cy="680145"/>
          </a:xfrm>
        </p:spPr>
        <p:txBody>
          <a:bodyPr>
            <a:normAutofit/>
          </a:bodyPr>
          <a:lstStyle/>
          <a:p>
            <a:r>
              <a:rPr lang="en-US" sz="2400" b="1" dirty="0">
                <a:latin typeface="Montserrat" pitchFamily="2" charset="77"/>
              </a:rPr>
              <a:t>Yujin Kim, MSc. Business Analytics – Class 2023, UCSD</a:t>
            </a:r>
          </a:p>
        </p:txBody>
      </p:sp>
      <p:pic>
        <p:nvPicPr>
          <p:cNvPr id="4" name="Picture 3">
            <a:extLst>
              <a:ext uri="{FF2B5EF4-FFF2-40B4-BE49-F238E27FC236}">
                <a16:creationId xmlns:a16="http://schemas.microsoft.com/office/drawing/2014/main" id="{5B743581-2CDF-BEE8-C397-4DBD29F73BDA}"/>
              </a:ext>
            </a:extLst>
          </p:cNvPr>
          <p:cNvPicPr>
            <a:picLocks noChangeAspect="1"/>
          </p:cNvPicPr>
          <p:nvPr/>
        </p:nvPicPr>
        <p:blipFill rotWithShape="1">
          <a:blip r:embed="rId3"/>
          <a:srcRect t="12261"/>
          <a:stretch/>
        </p:blipFill>
        <p:spPr>
          <a:xfrm>
            <a:off x="-2" y="10"/>
            <a:ext cx="6096002" cy="4011415"/>
          </a:xfrm>
          <a:prstGeom prst="rect">
            <a:avLst/>
          </a:prstGeom>
        </p:spPr>
      </p:pic>
      <p:cxnSp>
        <p:nvCxnSpPr>
          <p:cNvPr id="1037" name="Straight Connector 1036">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utoShape 2" descr="VG_WM_S_RGB">
            <a:extLst>
              <a:ext uri="{FF2B5EF4-FFF2-40B4-BE49-F238E27FC236}">
                <a16:creationId xmlns:a16="http://schemas.microsoft.com/office/drawing/2014/main" id="{EB49883E-451A-FD40-3785-6E92EBCD9E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VG_WM_S_RGB">
            <a:extLst>
              <a:ext uri="{FF2B5EF4-FFF2-40B4-BE49-F238E27FC236}">
                <a16:creationId xmlns:a16="http://schemas.microsoft.com/office/drawing/2014/main" id="{DCB7523F-8BAF-1197-DBBB-7BCEFDC925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D346D27F-594A-8816-3F61-C25B98AD9F29}"/>
              </a:ext>
            </a:extLst>
          </p:cNvPr>
          <p:cNvSpPr txBox="1"/>
          <p:nvPr/>
        </p:nvSpPr>
        <p:spPr>
          <a:xfrm>
            <a:off x="6238374" y="2586163"/>
            <a:ext cx="6106026" cy="1425262"/>
          </a:xfrm>
          <a:prstGeom prst="rect">
            <a:avLst/>
          </a:prstGeom>
          <a:noFill/>
        </p:spPr>
        <p:txBody>
          <a:bodyPr wrap="square">
            <a:spAutoFit/>
          </a:bodyPr>
          <a:lstStyle/>
          <a:p>
            <a:pPr>
              <a:lnSpc>
                <a:spcPct val="150000"/>
              </a:lnSpc>
            </a:pPr>
            <a:r>
              <a:rPr lang="en-US" sz="2000" b="1" dirty="0">
                <a:solidFill>
                  <a:srgbClr val="000000"/>
                </a:solidFill>
                <a:latin typeface="Montserrat" pitchFamily="2" charset="77"/>
              </a:rPr>
              <a:t>Patient satisfaction survey data analysis and suggestions for the healthcare leadership</a:t>
            </a:r>
            <a:endParaRPr lang="en-US" sz="2000" dirty="0">
              <a:latin typeface="Montserrat" pitchFamily="2" charset="77"/>
            </a:endParaRPr>
          </a:p>
        </p:txBody>
      </p:sp>
    </p:spTree>
    <p:extLst>
      <p:ext uri="{BB962C8B-B14F-4D97-AF65-F5344CB8AC3E}">
        <p14:creationId xmlns:p14="http://schemas.microsoft.com/office/powerpoint/2010/main" val="236812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52A8-A675-ADD8-86F4-4EEDBD80D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6AB42A-805A-5E0B-8B6F-9E2A6CD980D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C0B831B-8CF0-6332-69D2-E77F7D076EFE}"/>
              </a:ext>
            </a:extLst>
          </p:cNvPr>
          <p:cNvSpPr/>
          <p:nvPr/>
        </p:nvSpPr>
        <p:spPr>
          <a:xfrm>
            <a:off x="-46482" y="3810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spcAft>
                <a:spcPts val="1600"/>
              </a:spcAft>
            </a:pPr>
            <a:endParaRPr lang="en-US" dirty="0">
              <a:solidFill>
                <a:schemeClr val="bg1"/>
              </a:solidFill>
              <a:latin typeface="Montserrat" pitchFamily="2" charset="77"/>
            </a:endParaRPr>
          </a:p>
        </p:txBody>
      </p:sp>
      <p:sp>
        <p:nvSpPr>
          <p:cNvPr id="8" name="Rectangle 7">
            <a:extLst>
              <a:ext uri="{FF2B5EF4-FFF2-40B4-BE49-F238E27FC236}">
                <a16:creationId xmlns:a16="http://schemas.microsoft.com/office/drawing/2014/main" id="{C6B05FE1-7DF2-9771-373E-47BCE82DF780}"/>
              </a:ext>
            </a:extLst>
          </p:cNvPr>
          <p:cNvSpPr/>
          <p:nvPr/>
        </p:nvSpPr>
        <p:spPr>
          <a:xfrm>
            <a:off x="-9818" y="6202836"/>
            <a:ext cx="12201818" cy="66973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46E81B7-798B-530B-D70B-A1B4F42AEB12}"/>
              </a:ext>
            </a:extLst>
          </p:cNvPr>
          <p:cNvSpPr txBox="1"/>
          <p:nvPr/>
        </p:nvSpPr>
        <p:spPr>
          <a:xfrm>
            <a:off x="74023" y="6413026"/>
            <a:ext cx="12117977" cy="315599"/>
          </a:xfrm>
          <a:prstGeom prst="rect">
            <a:avLst/>
          </a:prstGeom>
          <a:noFill/>
        </p:spPr>
        <p:txBody>
          <a:bodyPr wrap="square">
            <a:spAutoFit/>
          </a:bodyPr>
          <a:lstStyle/>
          <a:p>
            <a:pPr algn="just">
              <a:lnSpc>
                <a:spcPct val="80000"/>
              </a:lnSpc>
              <a:spcBef>
                <a:spcPts val="0"/>
              </a:spcBef>
              <a:spcAft>
                <a:spcPts val="1600"/>
              </a:spcAft>
            </a:pPr>
            <a:r>
              <a:rPr lang="en-US" b="1" i="1" dirty="0">
                <a:solidFill>
                  <a:schemeClr val="bg1"/>
                </a:solidFill>
                <a:latin typeface="Montserrat" pitchFamily="2" charset="77"/>
              </a:rPr>
              <a:t>Areas for further consideration : Caring for caretakers, Upgrading outdated systems, Cafeteria </a:t>
            </a:r>
          </a:p>
        </p:txBody>
      </p:sp>
      <p:sp>
        <p:nvSpPr>
          <p:cNvPr id="6" name="Google Shape;354;p40">
            <a:extLst>
              <a:ext uri="{FF2B5EF4-FFF2-40B4-BE49-F238E27FC236}">
                <a16:creationId xmlns:a16="http://schemas.microsoft.com/office/drawing/2014/main" id="{857E46D8-49E8-7ECE-373B-4DFC5D10AAFD}"/>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bg1"/>
                </a:solidFill>
                <a:latin typeface="Montserrat" pitchFamily="2" charset="77"/>
              </a:rPr>
              <a:t>04. Next Steps</a:t>
            </a:r>
          </a:p>
        </p:txBody>
      </p:sp>
      <p:sp>
        <p:nvSpPr>
          <p:cNvPr id="7" name="Google Shape;562;p45">
            <a:extLst>
              <a:ext uri="{FF2B5EF4-FFF2-40B4-BE49-F238E27FC236}">
                <a16:creationId xmlns:a16="http://schemas.microsoft.com/office/drawing/2014/main" id="{2906B244-A80B-57EE-3E42-EF041C6053E6}"/>
              </a:ext>
            </a:extLst>
          </p:cNvPr>
          <p:cNvSpPr txBox="1">
            <a:spLocks/>
          </p:cNvSpPr>
          <p:nvPr/>
        </p:nvSpPr>
        <p:spPr>
          <a:xfrm>
            <a:off x="203910" y="725398"/>
            <a:ext cx="11482122"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nSpc>
                <a:spcPct val="100000"/>
              </a:lnSpc>
              <a:spcBef>
                <a:spcPts val="0"/>
              </a:spcBef>
            </a:pPr>
            <a:r>
              <a:rPr lang="en-US" sz="2000" dirty="0">
                <a:solidFill>
                  <a:schemeClr val="bg1"/>
                </a:solidFill>
                <a:latin typeface="Montserrat" pitchFamily="2" charset="77"/>
              </a:rPr>
              <a:t>Actionable frameworks for the solution indicators:  </a:t>
            </a:r>
          </a:p>
          <a:p>
            <a:pPr>
              <a:lnSpc>
                <a:spcPct val="100000"/>
              </a:lnSpc>
              <a:spcBef>
                <a:spcPts val="0"/>
              </a:spcBef>
            </a:pPr>
            <a:r>
              <a:rPr lang="en-US" sz="2000" b="1" i="1" dirty="0">
                <a:solidFill>
                  <a:schemeClr val="bg1"/>
                </a:solidFill>
                <a:latin typeface="Montserrat" pitchFamily="2" charset="77"/>
              </a:rPr>
              <a:t>‘Preference Acceptance’, ‘Patients’ understanding of healthcare responsibilities’</a:t>
            </a:r>
          </a:p>
        </p:txBody>
      </p:sp>
      <p:grpSp>
        <p:nvGrpSpPr>
          <p:cNvPr id="10" name="Google Shape;358;p40">
            <a:extLst>
              <a:ext uri="{FF2B5EF4-FFF2-40B4-BE49-F238E27FC236}">
                <a16:creationId xmlns:a16="http://schemas.microsoft.com/office/drawing/2014/main" id="{72245163-ACD6-2763-0A7B-78D8211112F2}"/>
              </a:ext>
            </a:extLst>
          </p:cNvPr>
          <p:cNvGrpSpPr/>
          <p:nvPr/>
        </p:nvGrpSpPr>
        <p:grpSpPr>
          <a:xfrm>
            <a:off x="8718991" y="4015195"/>
            <a:ext cx="2716147" cy="2164110"/>
            <a:chOff x="1281800" y="2511500"/>
            <a:chExt cx="2609150" cy="2034300"/>
          </a:xfrm>
        </p:grpSpPr>
        <p:sp>
          <p:nvSpPr>
            <p:cNvPr id="11" name="Google Shape;359;p40">
              <a:extLst>
                <a:ext uri="{FF2B5EF4-FFF2-40B4-BE49-F238E27FC236}">
                  <a16:creationId xmlns:a16="http://schemas.microsoft.com/office/drawing/2014/main" id="{CB6ED7A1-9562-41F8-34C4-1F671C576CC3}"/>
                </a:ext>
              </a:extLst>
            </p:cNvPr>
            <p:cNvSpPr/>
            <p:nvPr/>
          </p:nvSpPr>
          <p:spPr>
            <a:xfrm>
              <a:off x="1281800" y="2511500"/>
              <a:ext cx="2609150" cy="2034300"/>
            </a:xfrm>
            <a:custGeom>
              <a:avLst/>
              <a:gdLst/>
              <a:ahLst/>
              <a:cxnLst/>
              <a:rect l="l" t="t" r="r" b="b"/>
              <a:pathLst>
                <a:path w="104366" h="81372" extrusionOk="0">
                  <a:moveTo>
                    <a:pt x="77651" y="0"/>
                  </a:moveTo>
                  <a:lnTo>
                    <a:pt x="76758" y="75"/>
                  </a:lnTo>
                  <a:lnTo>
                    <a:pt x="75865" y="186"/>
                  </a:lnTo>
                  <a:lnTo>
                    <a:pt x="75010" y="372"/>
                  </a:lnTo>
                  <a:lnTo>
                    <a:pt x="74191" y="633"/>
                  </a:lnTo>
                  <a:lnTo>
                    <a:pt x="73410" y="930"/>
                  </a:lnTo>
                  <a:lnTo>
                    <a:pt x="72628" y="1265"/>
                  </a:lnTo>
                  <a:lnTo>
                    <a:pt x="71921" y="1674"/>
                  </a:lnTo>
                  <a:lnTo>
                    <a:pt x="71214" y="2158"/>
                  </a:lnTo>
                  <a:lnTo>
                    <a:pt x="70582" y="2642"/>
                  </a:lnTo>
                  <a:lnTo>
                    <a:pt x="69949" y="3200"/>
                  </a:lnTo>
                  <a:lnTo>
                    <a:pt x="69391" y="3795"/>
                  </a:lnTo>
                  <a:lnTo>
                    <a:pt x="68870" y="4428"/>
                  </a:lnTo>
                  <a:lnTo>
                    <a:pt x="68387" y="5097"/>
                  </a:lnTo>
                  <a:lnTo>
                    <a:pt x="67977" y="5767"/>
                  </a:lnTo>
                  <a:lnTo>
                    <a:pt x="67568" y="6511"/>
                  </a:lnTo>
                  <a:lnTo>
                    <a:pt x="67270" y="7255"/>
                  </a:lnTo>
                  <a:lnTo>
                    <a:pt x="66973" y="8037"/>
                  </a:lnTo>
                  <a:lnTo>
                    <a:pt x="66787" y="8818"/>
                  </a:lnTo>
                  <a:lnTo>
                    <a:pt x="66601" y="8558"/>
                  </a:lnTo>
                  <a:lnTo>
                    <a:pt x="66415" y="8260"/>
                  </a:lnTo>
                  <a:lnTo>
                    <a:pt x="66191" y="8000"/>
                  </a:lnTo>
                  <a:lnTo>
                    <a:pt x="65968" y="7776"/>
                  </a:lnTo>
                  <a:lnTo>
                    <a:pt x="65745" y="7553"/>
                  </a:lnTo>
                  <a:lnTo>
                    <a:pt x="65485" y="7367"/>
                  </a:lnTo>
                  <a:lnTo>
                    <a:pt x="65224" y="7181"/>
                  </a:lnTo>
                  <a:lnTo>
                    <a:pt x="64926" y="7032"/>
                  </a:lnTo>
                  <a:lnTo>
                    <a:pt x="64629" y="6883"/>
                  </a:lnTo>
                  <a:lnTo>
                    <a:pt x="64331" y="6772"/>
                  </a:lnTo>
                  <a:lnTo>
                    <a:pt x="63996" y="6697"/>
                  </a:lnTo>
                  <a:lnTo>
                    <a:pt x="63661" y="6623"/>
                  </a:lnTo>
                  <a:lnTo>
                    <a:pt x="63326" y="6586"/>
                  </a:lnTo>
                  <a:lnTo>
                    <a:pt x="62657" y="6586"/>
                  </a:lnTo>
                  <a:lnTo>
                    <a:pt x="62322" y="6660"/>
                  </a:lnTo>
                  <a:lnTo>
                    <a:pt x="61727" y="6772"/>
                  </a:lnTo>
                  <a:lnTo>
                    <a:pt x="61206" y="6995"/>
                  </a:lnTo>
                  <a:lnTo>
                    <a:pt x="60685" y="7293"/>
                  </a:lnTo>
                  <a:lnTo>
                    <a:pt x="60238" y="7627"/>
                  </a:lnTo>
                  <a:lnTo>
                    <a:pt x="59866" y="8037"/>
                  </a:lnTo>
                  <a:lnTo>
                    <a:pt x="59531" y="8483"/>
                  </a:lnTo>
                  <a:lnTo>
                    <a:pt x="59234" y="8967"/>
                  </a:lnTo>
                  <a:lnTo>
                    <a:pt x="59048" y="9525"/>
                  </a:lnTo>
                  <a:lnTo>
                    <a:pt x="58452" y="9004"/>
                  </a:lnTo>
                  <a:lnTo>
                    <a:pt x="57857" y="8558"/>
                  </a:lnTo>
                  <a:lnTo>
                    <a:pt x="57187" y="8186"/>
                  </a:lnTo>
                  <a:lnTo>
                    <a:pt x="56480" y="7851"/>
                  </a:lnTo>
                  <a:lnTo>
                    <a:pt x="56034" y="7739"/>
                  </a:lnTo>
                  <a:lnTo>
                    <a:pt x="55550" y="7627"/>
                  </a:lnTo>
                  <a:lnTo>
                    <a:pt x="55104" y="7516"/>
                  </a:lnTo>
                  <a:lnTo>
                    <a:pt x="54657" y="7479"/>
                  </a:lnTo>
                  <a:lnTo>
                    <a:pt x="54174" y="7441"/>
                  </a:lnTo>
                  <a:lnTo>
                    <a:pt x="53727" y="7441"/>
                  </a:lnTo>
                  <a:lnTo>
                    <a:pt x="53243" y="7479"/>
                  </a:lnTo>
                  <a:lnTo>
                    <a:pt x="52797" y="7553"/>
                  </a:lnTo>
                  <a:lnTo>
                    <a:pt x="52164" y="7702"/>
                  </a:lnTo>
                  <a:lnTo>
                    <a:pt x="51532" y="7888"/>
                  </a:lnTo>
                  <a:lnTo>
                    <a:pt x="50937" y="8148"/>
                  </a:lnTo>
                  <a:lnTo>
                    <a:pt x="50378" y="8446"/>
                  </a:lnTo>
                  <a:lnTo>
                    <a:pt x="49820" y="8818"/>
                  </a:lnTo>
                  <a:lnTo>
                    <a:pt x="49337" y="9227"/>
                  </a:lnTo>
                  <a:lnTo>
                    <a:pt x="48853" y="9674"/>
                  </a:lnTo>
                  <a:lnTo>
                    <a:pt x="48444" y="10158"/>
                  </a:lnTo>
                  <a:lnTo>
                    <a:pt x="48109" y="9711"/>
                  </a:lnTo>
                  <a:lnTo>
                    <a:pt x="47774" y="9339"/>
                  </a:lnTo>
                  <a:lnTo>
                    <a:pt x="47365" y="8967"/>
                  </a:lnTo>
                  <a:lnTo>
                    <a:pt x="46955" y="8632"/>
                  </a:lnTo>
                  <a:lnTo>
                    <a:pt x="46546" y="8334"/>
                  </a:lnTo>
                  <a:lnTo>
                    <a:pt x="46062" y="8037"/>
                  </a:lnTo>
                  <a:lnTo>
                    <a:pt x="45616" y="7814"/>
                  </a:lnTo>
                  <a:lnTo>
                    <a:pt x="45095" y="7627"/>
                  </a:lnTo>
                  <a:lnTo>
                    <a:pt x="44649" y="7479"/>
                  </a:lnTo>
                  <a:lnTo>
                    <a:pt x="44202" y="7367"/>
                  </a:lnTo>
                  <a:lnTo>
                    <a:pt x="43756" y="7255"/>
                  </a:lnTo>
                  <a:lnTo>
                    <a:pt x="43309" y="7218"/>
                  </a:lnTo>
                  <a:lnTo>
                    <a:pt x="42825" y="7181"/>
                  </a:lnTo>
                  <a:lnTo>
                    <a:pt x="42379" y="7181"/>
                  </a:lnTo>
                  <a:lnTo>
                    <a:pt x="41895" y="7218"/>
                  </a:lnTo>
                  <a:lnTo>
                    <a:pt x="41449" y="7293"/>
                  </a:lnTo>
                  <a:lnTo>
                    <a:pt x="40965" y="7404"/>
                  </a:lnTo>
                  <a:lnTo>
                    <a:pt x="40519" y="7516"/>
                  </a:lnTo>
                  <a:lnTo>
                    <a:pt x="40072" y="7665"/>
                  </a:lnTo>
                  <a:lnTo>
                    <a:pt x="39663" y="7851"/>
                  </a:lnTo>
                  <a:lnTo>
                    <a:pt x="39216" y="8074"/>
                  </a:lnTo>
                  <a:lnTo>
                    <a:pt x="38844" y="8297"/>
                  </a:lnTo>
                  <a:lnTo>
                    <a:pt x="38435" y="8595"/>
                  </a:lnTo>
                  <a:lnTo>
                    <a:pt x="38100" y="8855"/>
                  </a:lnTo>
                  <a:lnTo>
                    <a:pt x="37728" y="9190"/>
                  </a:lnTo>
                  <a:lnTo>
                    <a:pt x="37430" y="9488"/>
                  </a:lnTo>
                  <a:lnTo>
                    <a:pt x="37096" y="9860"/>
                  </a:lnTo>
                  <a:lnTo>
                    <a:pt x="36835" y="10232"/>
                  </a:lnTo>
                  <a:lnTo>
                    <a:pt x="36575" y="10604"/>
                  </a:lnTo>
                  <a:lnTo>
                    <a:pt x="36351" y="11013"/>
                  </a:lnTo>
                  <a:lnTo>
                    <a:pt x="36128" y="11460"/>
                  </a:lnTo>
                  <a:lnTo>
                    <a:pt x="35979" y="11906"/>
                  </a:lnTo>
                  <a:lnTo>
                    <a:pt x="35830" y="12278"/>
                  </a:lnTo>
                  <a:lnTo>
                    <a:pt x="35719" y="12502"/>
                  </a:lnTo>
                  <a:lnTo>
                    <a:pt x="35644" y="12725"/>
                  </a:lnTo>
                  <a:lnTo>
                    <a:pt x="35607" y="12985"/>
                  </a:lnTo>
                  <a:lnTo>
                    <a:pt x="35533" y="13209"/>
                  </a:lnTo>
                  <a:lnTo>
                    <a:pt x="35533" y="13543"/>
                  </a:lnTo>
                  <a:lnTo>
                    <a:pt x="35570" y="13878"/>
                  </a:lnTo>
                  <a:lnTo>
                    <a:pt x="35533" y="14288"/>
                  </a:lnTo>
                  <a:lnTo>
                    <a:pt x="35533" y="14734"/>
                  </a:lnTo>
                  <a:lnTo>
                    <a:pt x="35570" y="15143"/>
                  </a:lnTo>
                  <a:lnTo>
                    <a:pt x="35644" y="15553"/>
                  </a:lnTo>
                  <a:lnTo>
                    <a:pt x="34938" y="15404"/>
                  </a:lnTo>
                  <a:lnTo>
                    <a:pt x="34231" y="15367"/>
                  </a:lnTo>
                  <a:lnTo>
                    <a:pt x="33486" y="15367"/>
                  </a:lnTo>
                  <a:lnTo>
                    <a:pt x="32780" y="15478"/>
                  </a:lnTo>
                  <a:lnTo>
                    <a:pt x="32073" y="15627"/>
                  </a:lnTo>
                  <a:lnTo>
                    <a:pt x="31403" y="15850"/>
                  </a:lnTo>
                  <a:lnTo>
                    <a:pt x="30770" y="16148"/>
                  </a:lnTo>
                  <a:lnTo>
                    <a:pt x="30138" y="16483"/>
                  </a:lnTo>
                  <a:lnTo>
                    <a:pt x="29580" y="16892"/>
                  </a:lnTo>
                  <a:lnTo>
                    <a:pt x="29096" y="17338"/>
                  </a:lnTo>
                  <a:lnTo>
                    <a:pt x="28612" y="17822"/>
                  </a:lnTo>
                  <a:lnTo>
                    <a:pt x="28203" y="18343"/>
                  </a:lnTo>
                  <a:lnTo>
                    <a:pt x="28017" y="18008"/>
                  </a:lnTo>
                  <a:lnTo>
                    <a:pt x="27794" y="17673"/>
                  </a:lnTo>
                  <a:lnTo>
                    <a:pt x="27533" y="17376"/>
                  </a:lnTo>
                  <a:lnTo>
                    <a:pt x="27236" y="17115"/>
                  </a:lnTo>
                  <a:lnTo>
                    <a:pt x="27012" y="16966"/>
                  </a:lnTo>
                  <a:lnTo>
                    <a:pt x="26752" y="16855"/>
                  </a:lnTo>
                  <a:lnTo>
                    <a:pt x="26529" y="16743"/>
                  </a:lnTo>
                  <a:lnTo>
                    <a:pt x="26268" y="16669"/>
                  </a:lnTo>
                  <a:lnTo>
                    <a:pt x="26008" y="16632"/>
                  </a:lnTo>
                  <a:lnTo>
                    <a:pt x="25487" y="16632"/>
                  </a:lnTo>
                  <a:lnTo>
                    <a:pt x="25226" y="16669"/>
                  </a:lnTo>
                  <a:lnTo>
                    <a:pt x="24892" y="16743"/>
                  </a:lnTo>
                  <a:lnTo>
                    <a:pt x="24668" y="16557"/>
                  </a:lnTo>
                  <a:lnTo>
                    <a:pt x="24408" y="16371"/>
                  </a:lnTo>
                  <a:lnTo>
                    <a:pt x="24147" y="16259"/>
                  </a:lnTo>
                  <a:lnTo>
                    <a:pt x="23850" y="16148"/>
                  </a:lnTo>
                  <a:lnTo>
                    <a:pt x="23552" y="16073"/>
                  </a:lnTo>
                  <a:lnTo>
                    <a:pt x="23255" y="16036"/>
                  </a:lnTo>
                  <a:lnTo>
                    <a:pt x="22957" y="16036"/>
                  </a:lnTo>
                  <a:lnTo>
                    <a:pt x="22622" y="16073"/>
                  </a:lnTo>
                  <a:lnTo>
                    <a:pt x="22324" y="16148"/>
                  </a:lnTo>
                  <a:lnTo>
                    <a:pt x="22027" y="16259"/>
                  </a:lnTo>
                  <a:lnTo>
                    <a:pt x="21766" y="16408"/>
                  </a:lnTo>
                  <a:lnTo>
                    <a:pt x="21506" y="16557"/>
                  </a:lnTo>
                  <a:lnTo>
                    <a:pt x="21283" y="16743"/>
                  </a:lnTo>
                  <a:lnTo>
                    <a:pt x="21059" y="16966"/>
                  </a:lnTo>
                  <a:lnTo>
                    <a:pt x="20873" y="17227"/>
                  </a:lnTo>
                  <a:lnTo>
                    <a:pt x="20724" y="17450"/>
                  </a:lnTo>
                  <a:lnTo>
                    <a:pt x="20427" y="17487"/>
                  </a:lnTo>
                  <a:lnTo>
                    <a:pt x="20166" y="17562"/>
                  </a:lnTo>
                  <a:lnTo>
                    <a:pt x="19906" y="17636"/>
                  </a:lnTo>
                  <a:lnTo>
                    <a:pt x="19683" y="17748"/>
                  </a:lnTo>
                  <a:lnTo>
                    <a:pt x="19422" y="17897"/>
                  </a:lnTo>
                  <a:lnTo>
                    <a:pt x="19236" y="18045"/>
                  </a:lnTo>
                  <a:lnTo>
                    <a:pt x="19013" y="18194"/>
                  </a:lnTo>
                  <a:lnTo>
                    <a:pt x="18827" y="18380"/>
                  </a:lnTo>
                  <a:lnTo>
                    <a:pt x="18678" y="18604"/>
                  </a:lnTo>
                  <a:lnTo>
                    <a:pt x="18529" y="18827"/>
                  </a:lnTo>
                  <a:lnTo>
                    <a:pt x="18418" y="19050"/>
                  </a:lnTo>
                  <a:lnTo>
                    <a:pt x="18343" y="19273"/>
                  </a:lnTo>
                  <a:lnTo>
                    <a:pt x="18269" y="19534"/>
                  </a:lnTo>
                  <a:lnTo>
                    <a:pt x="18232" y="19757"/>
                  </a:lnTo>
                  <a:lnTo>
                    <a:pt x="18194" y="20017"/>
                  </a:lnTo>
                  <a:lnTo>
                    <a:pt x="18194" y="20278"/>
                  </a:lnTo>
                  <a:lnTo>
                    <a:pt x="18232" y="20501"/>
                  </a:lnTo>
                  <a:lnTo>
                    <a:pt x="17450" y="20055"/>
                  </a:lnTo>
                  <a:lnTo>
                    <a:pt x="16632" y="19645"/>
                  </a:lnTo>
                  <a:lnTo>
                    <a:pt x="15776" y="19273"/>
                  </a:lnTo>
                  <a:lnTo>
                    <a:pt x="14883" y="18938"/>
                  </a:lnTo>
                  <a:lnTo>
                    <a:pt x="14325" y="18790"/>
                  </a:lnTo>
                  <a:lnTo>
                    <a:pt x="13655" y="18678"/>
                  </a:lnTo>
                  <a:lnTo>
                    <a:pt x="13283" y="18641"/>
                  </a:lnTo>
                  <a:lnTo>
                    <a:pt x="12911" y="18604"/>
                  </a:lnTo>
                  <a:lnTo>
                    <a:pt x="12502" y="18641"/>
                  </a:lnTo>
                  <a:lnTo>
                    <a:pt x="12092" y="18678"/>
                  </a:lnTo>
                  <a:lnTo>
                    <a:pt x="11497" y="18827"/>
                  </a:lnTo>
                  <a:lnTo>
                    <a:pt x="11199" y="18938"/>
                  </a:lnTo>
                  <a:lnTo>
                    <a:pt x="10865" y="19087"/>
                  </a:lnTo>
                  <a:lnTo>
                    <a:pt x="10567" y="19236"/>
                  </a:lnTo>
                  <a:lnTo>
                    <a:pt x="10306" y="19422"/>
                  </a:lnTo>
                  <a:lnTo>
                    <a:pt x="10009" y="19645"/>
                  </a:lnTo>
                  <a:lnTo>
                    <a:pt x="9748" y="19869"/>
                  </a:lnTo>
                  <a:lnTo>
                    <a:pt x="9525" y="20092"/>
                  </a:lnTo>
                  <a:lnTo>
                    <a:pt x="9302" y="20352"/>
                  </a:lnTo>
                  <a:lnTo>
                    <a:pt x="9265" y="20389"/>
                  </a:lnTo>
                  <a:lnTo>
                    <a:pt x="8967" y="20836"/>
                  </a:lnTo>
                  <a:lnTo>
                    <a:pt x="8669" y="21282"/>
                  </a:lnTo>
                  <a:lnTo>
                    <a:pt x="8483" y="21766"/>
                  </a:lnTo>
                  <a:lnTo>
                    <a:pt x="8297" y="22287"/>
                  </a:lnTo>
                  <a:lnTo>
                    <a:pt x="8186" y="22808"/>
                  </a:lnTo>
                  <a:lnTo>
                    <a:pt x="8111" y="23366"/>
                  </a:lnTo>
                  <a:lnTo>
                    <a:pt x="8074" y="23887"/>
                  </a:lnTo>
                  <a:lnTo>
                    <a:pt x="8074" y="24408"/>
                  </a:lnTo>
                  <a:lnTo>
                    <a:pt x="8148" y="24929"/>
                  </a:lnTo>
                  <a:lnTo>
                    <a:pt x="8223" y="25412"/>
                  </a:lnTo>
                  <a:lnTo>
                    <a:pt x="8297" y="25859"/>
                  </a:lnTo>
                  <a:lnTo>
                    <a:pt x="8521" y="26677"/>
                  </a:lnTo>
                  <a:lnTo>
                    <a:pt x="8818" y="27533"/>
                  </a:lnTo>
                  <a:lnTo>
                    <a:pt x="9116" y="28389"/>
                  </a:lnTo>
                  <a:lnTo>
                    <a:pt x="9451" y="29207"/>
                  </a:lnTo>
                  <a:lnTo>
                    <a:pt x="9823" y="29989"/>
                  </a:lnTo>
                  <a:lnTo>
                    <a:pt x="9153" y="30249"/>
                  </a:lnTo>
                  <a:lnTo>
                    <a:pt x="8483" y="30584"/>
                  </a:lnTo>
                  <a:lnTo>
                    <a:pt x="7776" y="30993"/>
                  </a:lnTo>
                  <a:lnTo>
                    <a:pt x="7069" y="31477"/>
                  </a:lnTo>
                  <a:lnTo>
                    <a:pt x="6549" y="31924"/>
                  </a:lnTo>
                  <a:lnTo>
                    <a:pt x="6065" y="32407"/>
                  </a:lnTo>
                  <a:lnTo>
                    <a:pt x="5693" y="32891"/>
                  </a:lnTo>
                  <a:lnTo>
                    <a:pt x="5395" y="33449"/>
                  </a:lnTo>
                  <a:lnTo>
                    <a:pt x="5135" y="33970"/>
                  </a:lnTo>
                  <a:lnTo>
                    <a:pt x="4986" y="34528"/>
                  </a:lnTo>
                  <a:lnTo>
                    <a:pt x="4874" y="35086"/>
                  </a:lnTo>
                  <a:lnTo>
                    <a:pt x="4874" y="35644"/>
                  </a:lnTo>
                  <a:lnTo>
                    <a:pt x="4874" y="36202"/>
                  </a:lnTo>
                  <a:lnTo>
                    <a:pt x="4986" y="36760"/>
                  </a:lnTo>
                  <a:lnTo>
                    <a:pt x="5097" y="37319"/>
                  </a:lnTo>
                  <a:lnTo>
                    <a:pt x="5284" y="37914"/>
                  </a:lnTo>
                  <a:lnTo>
                    <a:pt x="5507" y="38472"/>
                  </a:lnTo>
                  <a:lnTo>
                    <a:pt x="5767" y="39067"/>
                  </a:lnTo>
                  <a:lnTo>
                    <a:pt x="6065" y="39663"/>
                  </a:lnTo>
                  <a:lnTo>
                    <a:pt x="6400" y="40258"/>
                  </a:lnTo>
                  <a:lnTo>
                    <a:pt x="7144" y="41486"/>
                  </a:lnTo>
                  <a:lnTo>
                    <a:pt x="7925" y="42788"/>
                  </a:lnTo>
                  <a:lnTo>
                    <a:pt x="8297" y="43420"/>
                  </a:lnTo>
                  <a:lnTo>
                    <a:pt x="9153" y="44723"/>
                  </a:lnTo>
                  <a:lnTo>
                    <a:pt x="8111" y="44537"/>
                  </a:lnTo>
                  <a:lnTo>
                    <a:pt x="7069" y="44425"/>
                  </a:lnTo>
                  <a:lnTo>
                    <a:pt x="5990" y="44351"/>
                  </a:lnTo>
                  <a:lnTo>
                    <a:pt x="5470" y="44388"/>
                  </a:lnTo>
                  <a:lnTo>
                    <a:pt x="4911" y="44388"/>
                  </a:lnTo>
                  <a:lnTo>
                    <a:pt x="4167" y="44499"/>
                  </a:lnTo>
                  <a:lnTo>
                    <a:pt x="3460" y="44648"/>
                  </a:lnTo>
                  <a:lnTo>
                    <a:pt x="2828" y="44909"/>
                  </a:lnTo>
                  <a:lnTo>
                    <a:pt x="2530" y="45058"/>
                  </a:lnTo>
                  <a:lnTo>
                    <a:pt x="2233" y="45206"/>
                  </a:lnTo>
                  <a:lnTo>
                    <a:pt x="1972" y="45392"/>
                  </a:lnTo>
                  <a:lnTo>
                    <a:pt x="1712" y="45578"/>
                  </a:lnTo>
                  <a:lnTo>
                    <a:pt x="1488" y="45802"/>
                  </a:lnTo>
                  <a:lnTo>
                    <a:pt x="1228" y="46025"/>
                  </a:lnTo>
                  <a:lnTo>
                    <a:pt x="1042" y="46285"/>
                  </a:lnTo>
                  <a:lnTo>
                    <a:pt x="819" y="46583"/>
                  </a:lnTo>
                  <a:lnTo>
                    <a:pt x="633" y="46881"/>
                  </a:lnTo>
                  <a:lnTo>
                    <a:pt x="484" y="47178"/>
                  </a:lnTo>
                  <a:lnTo>
                    <a:pt x="372" y="47513"/>
                  </a:lnTo>
                  <a:lnTo>
                    <a:pt x="223" y="47848"/>
                  </a:lnTo>
                  <a:lnTo>
                    <a:pt x="186" y="48071"/>
                  </a:lnTo>
                  <a:lnTo>
                    <a:pt x="112" y="48369"/>
                  </a:lnTo>
                  <a:lnTo>
                    <a:pt x="37" y="48890"/>
                  </a:lnTo>
                  <a:lnTo>
                    <a:pt x="0" y="49448"/>
                  </a:lnTo>
                  <a:lnTo>
                    <a:pt x="37" y="49969"/>
                  </a:lnTo>
                  <a:lnTo>
                    <a:pt x="112" y="50527"/>
                  </a:lnTo>
                  <a:lnTo>
                    <a:pt x="261" y="51048"/>
                  </a:lnTo>
                  <a:lnTo>
                    <a:pt x="447" y="51569"/>
                  </a:lnTo>
                  <a:lnTo>
                    <a:pt x="633" y="52015"/>
                  </a:lnTo>
                  <a:lnTo>
                    <a:pt x="893" y="52462"/>
                  </a:lnTo>
                  <a:lnTo>
                    <a:pt x="1116" y="52908"/>
                  </a:lnTo>
                  <a:lnTo>
                    <a:pt x="1377" y="53280"/>
                  </a:lnTo>
                  <a:lnTo>
                    <a:pt x="1898" y="53987"/>
                  </a:lnTo>
                  <a:lnTo>
                    <a:pt x="2716" y="54917"/>
                  </a:lnTo>
                  <a:lnTo>
                    <a:pt x="3572" y="55848"/>
                  </a:lnTo>
                  <a:lnTo>
                    <a:pt x="4502" y="56666"/>
                  </a:lnTo>
                  <a:lnTo>
                    <a:pt x="5432" y="57447"/>
                  </a:lnTo>
                  <a:lnTo>
                    <a:pt x="5879" y="57745"/>
                  </a:lnTo>
                  <a:lnTo>
                    <a:pt x="6883" y="58415"/>
                  </a:lnTo>
                  <a:lnTo>
                    <a:pt x="7888" y="59047"/>
                  </a:lnTo>
                  <a:lnTo>
                    <a:pt x="8967" y="59568"/>
                  </a:lnTo>
                  <a:lnTo>
                    <a:pt x="10083" y="60052"/>
                  </a:lnTo>
                  <a:lnTo>
                    <a:pt x="9748" y="60684"/>
                  </a:lnTo>
                  <a:lnTo>
                    <a:pt x="9525" y="61317"/>
                  </a:lnTo>
                  <a:lnTo>
                    <a:pt x="9376" y="61987"/>
                  </a:lnTo>
                  <a:lnTo>
                    <a:pt x="9302" y="62656"/>
                  </a:lnTo>
                  <a:lnTo>
                    <a:pt x="9302" y="63326"/>
                  </a:lnTo>
                  <a:lnTo>
                    <a:pt x="9376" y="63959"/>
                  </a:lnTo>
                  <a:lnTo>
                    <a:pt x="9488" y="64293"/>
                  </a:lnTo>
                  <a:lnTo>
                    <a:pt x="9562" y="64591"/>
                  </a:lnTo>
                  <a:lnTo>
                    <a:pt x="9711" y="64926"/>
                  </a:lnTo>
                  <a:lnTo>
                    <a:pt x="9823" y="65224"/>
                  </a:lnTo>
                  <a:lnTo>
                    <a:pt x="10046" y="65596"/>
                  </a:lnTo>
                  <a:lnTo>
                    <a:pt x="10306" y="65931"/>
                  </a:lnTo>
                  <a:lnTo>
                    <a:pt x="10567" y="66228"/>
                  </a:lnTo>
                  <a:lnTo>
                    <a:pt x="10865" y="66526"/>
                  </a:lnTo>
                  <a:lnTo>
                    <a:pt x="11423" y="67010"/>
                  </a:lnTo>
                  <a:lnTo>
                    <a:pt x="11944" y="67419"/>
                  </a:lnTo>
                  <a:lnTo>
                    <a:pt x="12799" y="67940"/>
                  </a:lnTo>
                  <a:lnTo>
                    <a:pt x="13655" y="68423"/>
                  </a:lnTo>
                  <a:lnTo>
                    <a:pt x="14511" y="68833"/>
                  </a:lnTo>
                  <a:lnTo>
                    <a:pt x="15404" y="69242"/>
                  </a:lnTo>
                  <a:lnTo>
                    <a:pt x="16334" y="69577"/>
                  </a:lnTo>
                  <a:lnTo>
                    <a:pt x="17227" y="69875"/>
                  </a:lnTo>
                  <a:lnTo>
                    <a:pt x="18157" y="70098"/>
                  </a:lnTo>
                  <a:lnTo>
                    <a:pt x="19125" y="70321"/>
                  </a:lnTo>
                  <a:lnTo>
                    <a:pt x="20055" y="70507"/>
                  </a:lnTo>
                  <a:lnTo>
                    <a:pt x="21022" y="70693"/>
                  </a:lnTo>
                  <a:lnTo>
                    <a:pt x="21989" y="70805"/>
                  </a:lnTo>
                  <a:lnTo>
                    <a:pt x="22920" y="70916"/>
                  </a:lnTo>
                  <a:lnTo>
                    <a:pt x="24854" y="71065"/>
                  </a:lnTo>
                  <a:lnTo>
                    <a:pt x="26789" y="71177"/>
                  </a:lnTo>
                  <a:lnTo>
                    <a:pt x="29022" y="71251"/>
                  </a:lnTo>
                  <a:lnTo>
                    <a:pt x="32519" y="71251"/>
                  </a:lnTo>
                  <a:lnTo>
                    <a:pt x="34417" y="75790"/>
                  </a:lnTo>
                  <a:lnTo>
                    <a:pt x="34565" y="76162"/>
                  </a:lnTo>
                  <a:lnTo>
                    <a:pt x="34751" y="76497"/>
                  </a:lnTo>
                  <a:lnTo>
                    <a:pt x="34975" y="76795"/>
                  </a:lnTo>
                  <a:lnTo>
                    <a:pt x="35235" y="77093"/>
                  </a:lnTo>
                  <a:lnTo>
                    <a:pt x="35496" y="77353"/>
                  </a:lnTo>
                  <a:lnTo>
                    <a:pt x="35793" y="77614"/>
                  </a:lnTo>
                  <a:lnTo>
                    <a:pt x="36091" y="77837"/>
                  </a:lnTo>
                  <a:lnTo>
                    <a:pt x="36426" y="78023"/>
                  </a:lnTo>
                  <a:lnTo>
                    <a:pt x="36761" y="78209"/>
                  </a:lnTo>
                  <a:lnTo>
                    <a:pt x="37133" y="78358"/>
                  </a:lnTo>
                  <a:lnTo>
                    <a:pt x="37468" y="78469"/>
                  </a:lnTo>
                  <a:lnTo>
                    <a:pt x="37840" y="78544"/>
                  </a:lnTo>
                  <a:lnTo>
                    <a:pt x="38249" y="78581"/>
                  </a:lnTo>
                  <a:lnTo>
                    <a:pt x="38993" y="78581"/>
                  </a:lnTo>
                  <a:lnTo>
                    <a:pt x="39402" y="78544"/>
                  </a:lnTo>
                  <a:lnTo>
                    <a:pt x="39551" y="78506"/>
                  </a:lnTo>
                  <a:lnTo>
                    <a:pt x="40407" y="79399"/>
                  </a:lnTo>
                  <a:lnTo>
                    <a:pt x="41077" y="80069"/>
                  </a:lnTo>
                  <a:lnTo>
                    <a:pt x="41598" y="80478"/>
                  </a:lnTo>
                  <a:lnTo>
                    <a:pt x="42007" y="80776"/>
                  </a:lnTo>
                  <a:lnTo>
                    <a:pt x="42305" y="80962"/>
                  </a:lnTo>
                  <a:lnTo>
                    <a:pt x="42602" y="81111"/>
                  </a:lnTo>
                  <a:lnTo>
                    <a:pt x="42937" y="81223"/>
                  </a:lnTo>
                  <a:lnTo>
                    <a:pt x="43235" y="81297"/>
                  </a:lnTo>
                  <a:lnTo>
                    <a:pt x="43532" y="81334"/>
                  </a:lnTo>
                  <a:lnTo>
                    <a:pt x="43830" y="81371"/>
                  </a:lnTo>
                  <a:lnTo>
                    <a:pt x="44128" y="81371"/>
                  </a:lnTo>
                  <a:lnTo>
                    <a:pt x="44425" y="81334"/>
                  </a:lnTo>
                  <a:lnTo>
                    <a:pt x="44797" y="81260"/>
                  </a:lnTo>
                  <a:lnTo>
                    <a:pt x="45169" y="81111"/>
                  </a:lnTo>
                  <a:lnTo>
                    <a:pt x="45504" y="80925"/>
                  </a:lnTo>
                  <a:lnTo>
                    <a:pt x="45839" y="80664"/>
                  </a:lnTo>
                  <a:lnTo>
                    <a:pt x="46062" y="80441"/>
                  </a:lnTo>
                  <a:lnTo>
                    <a:pt x="46286" y="80181"/>
                  </a:lnTo>
                  <a:lnTo>
                    <a:pt x="46472" y="79883"/>
                  </a:lnTo>
                  <a:lnTo>
                    <a:pt x="46583" y="79623"/>
                  </a:lnTo>
                  <a:lnTo>
                    <a:pt x="46695" y="79325"/>
                  </a:lnTo>
                  <a:lnTo>
                    <a:pt x="46732" y="79065"/>
                  </a:lnTo>
                  <a:lnTo>
                    <a:pt x="46769" y="78730"/>
                  </a:lnTo>
                  <a:lnTo>
                    <a:pt x="46769" y="78432"/>
                  </a:lnTo>
                  <a:lnTo>
                    <a:pt x="47625" y="78879"/>
                  </a:lnTo>
                  <a:lnTo>
                    <a:pt x="48518" y="79251"/>
                  </a:lnTo>
                  <a:lnTo>
                    <a:pt x="49411" y="79511"/>
                  </a:lnTo>
                  <a:lnTo>
                    <a:pt x="50378" y="79734"/>
                  </a:lnTo>
                  <a:lnTo>
                    <a:pt x="51346" y="79846"/>
                  </a:lnTo>
                  <a:lnTo>
                    <a:pt x="52313" y="79883"/>
                  </a:lnTo>
                  <a:lnTo>
                    <a:pt x="53281" y="79846"/>
                  </a:lnTo>
                  <a:lnTo>
                    <a:pt x="54248" y="79734"/>
                  </a:lnTo>
                  <a:lnTo>
                    <a:pt x="54769" y="79623"/>
                  </a:lnTo>
                  <a:lnTo>
                    <a:pt x="55253" y="79511"/>
                  </a:lnTo>
                  <a:lnTo>
                    <a:pt x="55736" y="79362"/>
                  </a:lnTo>
                  <a:lnTo>
                    <a:pt x="56220" y="79176"/>
                  </a:lnTo>
                  <a:lnTo>
                    <a:pt x="56704" y="78990"/>
                  </a:lnTo>
                  <a:lnTo>
                    <a:pt x="57150" y="78804"/>
                  </a:lnTo>
                  <a:lnTo>
                    <a:pt x="58043" y="78320"/>
                  </a:lnTo>
                  <a:lnTo>
                    <a:pt x="58862" y="77800"/>
                  </a:lnTo>
                  <a:lnTo>
                    <a:pt x="59643" y="77204"/>
                  </a:lnTo>
                  <a:lnTo>
                    <a:pt x="60350" y="76535"/>
                  </a:lnTo>
                  <a:lnTo>
                    <a:pt x="60982" y="75828"/>
                  </a:lnTo>
                  <a:lnTo>
                    <a:pt x="61578" y="75046"/>
                  </a:lnTo>
                  <a:lnTo>
                    <a:pt x="62099" y="74228"/>
                  </a:lnTo>
                  <a:lnTo>
                    <a:pt x="62545" y="73372"/>
                  </a:lnTo>
                  <a:lnTo>
                    <a:pt x="62954" y="72479"/>
                  </a:lnTo>
                  <a:lnTo>
                    <a:pt x="63252" y="71549"/>
                  </a:lnTo>
                  <a:lnTo>
                    <a:pt x="63475" y="70581"/>
                  </a:lnTo>
                  <a:lnTo>
                    <a:pt x="63587" y="69614"/>
                  </a:lnTo>
                  <a:lnTo>
                    <a:pt x="63624" y="69093"/>
                  </a:lnTo>
                  <a:lnTo>
                    <a:pt x="63661" y="68609"/>
                  </a:lnTo>
                  <a:lnTo>
                    <a:pt x="65187" y="67977"/>
                  </a:lnTo>
                  <a:lnTo>
                    <a:pt x="65261" y="68237"/>
                  </a:lnTo>
                  <a:lnTo>
                    <a:pt x="65373" y="68498"/>
                  </a:lnTo>
                  <a:lnTo>
                    <a:pt x="65522" y="68758"/>
                  </a:lnTo>
                  <a:lnTo>
                    <a:pt x="65671" y="68982"/>
                  </a:lnTo>
                  <a:lnTo>
                    <a:pt x="65857" y="69168"/>
                  </a:lnTo>
                  <a:lnTo>
                    <a:pt x="66080" y="69354"/>
                  </a:lnTo>
                  <a:lnTo>
                    <a:pt x="66303" y="69540"/>
                  </a:lnTo>
                  <a:lnTo>
                    <a:pt x="66526" y="69651"/>
                  </a:lnTo>
                  <a:lnTo>
                    <a:pt x="66564" y="69986"/>
                  </a:lnTo>
                  <a:lnTo>
                    <a:pt x="66601" y="70247"/>
                  </a:lnTo>
                  <a:lnTo>
                    <a:pt x="66712" y="70507"/>
                  </a:lnTo>
                  <a:lnTo>
                    <a:pt x="66824" y="70730"/>
                  </a:lnTo>
                  <a:lnTo>
                    <a:pt x="66936" y="70954"/>
                  </a:lnTo>
                  <a:lnTo>
                    <a:pt x="67084" y="71177"/>
                  </a:lnTo>
                  <a:lnTo>
                    <a:pt x="67270" y="71363"/>
                  </a:lnTo>
                  <a:lnTo>
                    <a:pt x="67456" y="71549"/>
                  </a:lnTo>
                  <a:lnTo>
                    <a:pt x="67643" y="71698"/>
                  </a:lnTo>
                  <a:lnTo>
                    <a:pt x="67866" y="71846"/>
                  </a:lnTo>
                  <a:lnTo>
                    <a:pt x="68126" y="71958"/>
                  </a:lnTo>
                  <a:lnTo>
                    <a:pt x="68349" y="72070"/>
                  </a:lnTo>
                  <a:lnTo>
                    <a:pt x="68610" y="72144"/>
                  </a:lnTo>
                  <a:lnTo>
                    <a:pt x="68870" y="72181"/>
                  </a:lnTo>
                  <a:lnTo>
                    <a:pt x="69131" y="72219"/>
                  </a:lnTo>
                  <a:lnTo>
                    <a:pt x="69428" y="72181"/>
                  </a:lnTo>
                  <a:lnTo>
                    <a:pt x="69689" y="72181"/>
                  </a:lnTo>
                  <a:lnTo>
                    <a:pt x="69987" y="72107"/>
                  </a:lnTo>
                  <a:lnTo>
                    <a:pt x="70210" y="72293"/>
                  </a:lnTo>
                  <a:lnTo>
                    <a:pt x="70470" y="72442"/>
                  </a:lnTo>
                  <a:lnTo>
                    <a:pt x="70731" y="72553"/>
                  </a:lnTo>
                  <a:lnTo>
                    <a:pt x="71028" y="72665"/>
                  </a:lnTo>
                  <a:lnTo>
                    <a:pt x="71326" y="72739"/>
                  </a:lnTo>
                  <a:lnTo>
                    <a:pt x="71624" y="72777"/>
                  </a:lnTo>
                  <a:lnTo>
                    <a:pt x="71921" y="72777"/>
                  </a:lnTo>
                  <a:lnTo>
                    <a:pt x="72256" y="72739"/>
                  </a:lnTo>
                  <a:lnTo>
                    <a:pt x="72554" y="72665"/>
                  </a:lnTo>
                  <a:lnTo>
                    <a:pt x="72851" y="72553"/>
                  </a:lnTo>
                  <a:lnTo>
                    <a:pt x="73112" y="72405"/>
                  </a:lnTo>
                  <a:lnTo>
                    <a:pt x="73372" y="72256"/>
                  </a:lnTo>
                  <a:lnTo>
                    <a:pt x="73596" y="72070"/>
                  </a:lnTo>
                  <a:lnTo>
                    <a:pt x="73819" y="71846"/>
                  </a:lnTo>
                  <a:lnTo>
                    <a:pt x="74005" y="71623"/>
                  </a:lnTo>
                  <a:lnTo>
                    <a:pt x="74154" y="71363"/>
                  </a:lnTo>
                  <a:lnTo>
                    <a:pt x="74451" y="71326"/>
                  </a:lnTo>
                  <a:lnTo>
                    <a:pt x="74712" y="71251"/>
                  </a:lnTo>
                  <a:lnTo>
                    <a:pt x="74972" y="71177"/>
                  </a:lnTo>
                  <a:lnTo>
                    <a:pt x="75233" y="71065"/>
                  </a:lnTo>
                  <a:lnTo>
                    <a:pt x="75456" y="70954"/>
                  </a:lnTo>
                  <a:lnTo>
                    <a:pt x="75679" y="70767"/>
                  </a:lnTo>
                  <a:lnTo>
                    <a:pt x="75865" y="70619"/>
                  </a:lnTo>
                  <a:lnTo>
                    <a:pt x="76051" y="70433"/>
                  </a:lnTo>
                  <a:lnTo>
                    <a:pt x="76200" y="70209"/>
                  </a:lnTo>
                  <a:lnTo>
                    <a:pt x="76349" y="69986"/>
                  </a:lnTo>
                  <a:lnTo>
                    <a:pt x="76461" y="69763"/>
                  </a:lnTo>
                  <a:lnTo>
                    <a:pt x="76572" y="69502"/>
                  </a:lnTo>
                  <a:lnTo>
                    <a:pt x="76609" y="69242"/>
                  </a:lnTo>
                  <a:lnTo>
                    <a:pt x="76684" y="68982"/>
                  </a:lnTo>
                  <a:lnTo>
                    <a:pt x="76684" y="68721"/>
                  </a:lnTo>
                  <a:lnTo>
                    <a:pt x="76684" y="68461"/>
                  </a:lnTo>
                  <a:lnTo>
                    <a:pt x="76647" y="68200"/>
                  </a:lnTo>
                  <a:lnTo>
                    <a:pt x="76572" y="67903"/>
                  </a:lnTo>
                  <a:lnTo>
                    <a:pt x="76758" y="67642"/>
                  </a:lnTo>
                  <a:lnTo>
                    <a:pt x="76907" y="67419"/>
                  </a:lnTo>
                  <a:lnTo>
                    <a:pt x="77056" y="67121"/>
                  </a:lnTo>
                  <a:lnTo>
                    <a:pt x="77168" y="66861"/>
                  </a:lnTo>
                  <a:lnTo>
                    <a:pt x="77205" y="66563"/>
                  </a:lnTo>
                  <a:lnTo>
                    <a:pt x="77242" y="66265"/>
                  </a:lnTo>
                  <a:lnTo>
                    <a:pt x="77242" y="65931"/>
                  </a:lnTo>
                  <a:lnTo>
                    <a:pt x="77205" y="65633"/>
                  </a:lnTo>
                  <a:lnTo>
                    <a:pt x="77130" y="65335"/>
                  </a:lnTo>
                  <a:lnTo>
                    <a:pt x="77056" y="65038"/>
                  </a:lnTo>
                  <a:lnTo>
                    <a:pt x="76907" y="64777"/>
                  </a:lnTo>
                  <a:lnTo>
                    <a:pt x="76721" y="64517"/>
                  </a:lnTo>
                  <a:lnTo>
                    <a:pt x="76535" y="64293"/>
                  </a:lnTo>
                  <a:lnTo>
                    <a:pt x="76349" y="64070"/>
                  </a:lnTo>
                  <a:lnTo>
                    <a:pt x="76089" y="63884"/>
                  </a:lnTo>
                  <a:lnTo>
                    <a:pt x="75828" y="63735"/>
                  </a:lnTo>
                  <a:lnTo>
                    <a:pt x="75828" y="63549"/>
                  </a:lnTo>
                  <a:lnTo>
                    <a:pt x="78991" y="62247"/>
                  </a:lnTo>
                  <a:lnTo>
                    <a:pt x="79139" y="62582"/>
                  </a:lnTo>
                  <a:lnTo>
                    <a:pt x="79326" y="62880"/>
                  </a:lnTo>
                  <a:lnTo>
                    <a:pt x="79512" y="63177"/>
                  </a:lnTo>
                  <a:lnTo>
                    <a:pt x="79735" y="63438"/>
                  </a:lnTo>
                  <a:lnTo>
                    <a:pt x="79995" y="63698"/>
                  </a:lnTo>
                  <a:lnTo>
                    <a:pt x="80256" y="63921"/>
                  </a:lnTo>
                  <a:lnTo>
                    <a:pt x="80553" y="64145"/>
                  </a:lnTo>
                  <a:lnTo>
                    <a:pt x="80851" y="64331"/>
                  </a:lnTo>
                  <a:lnTo>
                    <a:pt x="81149" y="64480"/>
                  </a:lnTo>
                  <a:lnTo>
                    <a:pt x="81484" y="64628"/>
                  </a:lnTo>
                  <a:lnTo>
                    <a:pt x="81818" y="64740"/>
                  </a:lnTo>
                  <a:lnTo>
                    <a:pt x="82153" y="64814"/>
                  </a:lnTo>
                  <a:lnTo>
                    <a:pt x="82525" y="64852"/>
                  </a:lnTo>
                  <a:lnTo>
                    <a:pt x="83269" y="64852"/>
                  </a:lnTo>
                  <a:lnTo>
                    <a:pt x="83642" y="64814"/>
                  </a:lnTo>
                  <a:lnTo>
                    <a:pt x="84051" y="64703"/>
                  </a:lnTo>
                  <a:lnTo>
                    <a:pt x="84460" y="64554"/>
                  </a:lnTo>
                  <a:lnTo>
                    <a:pt x="84832" y="64405"/>
                  </a:lnTo>
                  <a:lnTo>
                    <a:pt x="85167" y="64182"/>
                  </a:lnTo>
                  <a:lnTo>
                    <a:pt x="85502" y="63959"/>
                  </a:lnTo>
                  <a:lnTo>
                    <a:pt x="85800" y="63698"/>
                  </a:lnTo>
                  <a:lnTo>
                    <a:pt x="86097" y="63401"/>
                  </a:lnTo>
                  <a:lnTo>
                    <a:pt x="86358" y="63066"/>
                  </a:lnTo>
                  <a:lnTo>
                    <a:pt x="86544" y="62731"/>
                  </a:lnTo>
                  <a:lnTo>
                    <a:pt x="86730" y="62359"/>
                  </a:lnTo>
                  <a:lnTo>
                    <a:pt x="86879" y="61987"/>
                  </a:lnTo>
                  <a:lnTo>
                    <a:pt x="86990" y="61615"/>
                  </a:lnTo>
                  <a:lnTo>
                    <a:pt x="87065" y="61205"/>
                  </a:lnTo>
                  <a:lnTo>
                    <a:pt x="87102" y="60796"/>
                  </a:lnTo>
                  <a:lnTo>
                    <a:pt x="87102" y="60350"/>
                  </a:lnTo>
                  <a:lnTo>
                    <a:pt x="87027" y="59940"/>
                  </a:lnTo>
                  <a:lnTo>
                    <a:pt x="86916" y="59457"/>
                  </a:lnTo>
                  <a:lnTo>
                    <a:pt x="86767" y="59047"/>
                  </a:lnTo>
                  <a:lnTo>
                    <a:pt x="96180" y="55141"/>
                  </a:lnTo>
                  <a:lnTo>
                    <a:pt x="96590" y="54955"/>
                  </a:lnTo>
                  <a:lnTo>
                    <a:pt x="96962" y="54694"/>
                  </a:lnTo>
                  <a:lnTo>
                    <a:pt x="97334" y="54434"/>
                  </a:lnTo>
                  <a:lnTo>
                    <a:pt x="97669" y="54136"/>
                  </a:lnTo>
                  <a:lnTo>
                    <a:pt x="97966" y="53801"/>
                  </a:lnTo>
                  <a:lnTo>
                    <a:pt x="98227" y="53429"/>
                  </a:lnTo>
                  <a:lnTo>
                    <a:pt x="98450" y="53057"/>
                  </a:lnTo>
                  <a:lnTo>
                    <a:pt x="98636" y="52685"/>
                  </a:lnTo>
                  <a:lnTo>
                    <a:pt x="98785" y="52276"/>
                  </a:lnTo>
                  <a:lnTo>
                    <a:pt x="98896" y="51829"/>
                  </a:lnTo>
                  <a:lnTo>
                    <a:pt x="98971" y="51420"/>
                  </a:lnTo>
                  <a:lnTo>
                    <a:pt x="98971" y="50973"/>
                  </a:lnTo>
                  <a:lnTo>
                    <a:pt x="98971" y="50527"/>
                  </a:lnTo>
                  <a:lnTo>
                    <a:pt x="98896" y="50080"/>
                  </a:lnTo>
                  <a:lnTo>
                    <a:pt x="98785" y="49634"/>
                  </a:lnTo>
                  <a:lnTo>
                    <a:pt x="98636" y="49188"/>
                  </a:lnTo>
                  <a:lnTo>
                    <a:pt x="97297" y="45988"/>
                  </a:lnTo>
                  <a:lnTo>
                    <a:pt x="97817" y="45244"/>
                  </a:lnTo>
                  <a:lnTo>
                    <a:pt x="98338" y="44537"/>
                  </a:lnTo>
                  <a:lnTo>
                    <a:pt x="98822" y="43793"/>
                  </a:lnTo>
                  <a:lnTo>
                    <a:pt x="99268" y="43048"/>
                  </a:lnTo>
                  <a:lnTo>
                    <a:pt x="99678" y="42304"/>
                  </a:lnTo>
                  <a:lnTo>
                    <a:pt x="100050" y="41560"/>
                  </a:lnTo>
                  <a:lnTo>
                    <a:pt x="100422" y="40779"/>
                  </a:lnTo>
                  <a:lnTo>
                    <a:pt x="100720" y="40035"/>
                  </a:lnTo>
                  <a:lnTo>
                    <a:pt x="100906" y="39625"/>
                  </a:lnTo>
                  <a:lnTo>
                    <a:pt x="101278" y="38546"/>
                  </a:lnTo>
                  <a:lnTo>
                    <a:pt x="101389" y="38174"/>
                  </a:lnTo>
                  <a:lnTo>
                    <a:pt x="101464" y="37765"/>
                  </a:lnTo>
                  <a:lnTo>
                    <a:pt x="101538" y="37393"/>
                  </a:lnTo>
                  <a:lnTo>
                    <a:pt x="101575" y="36984"/>
                  </a:lnTo>
                  <a:lnTo>
                    <a:pt x="101613" y="36574"/>
                  </a:lnTo>
                  <a:lnTo>
                    <a:pt x="101613" y="36202"/>
                  </a:lnTo>
                  <a:lnTo>
                    <a:pt x="101575" y="35793"/>
                  </a:lnTo>
                  <a:lnTo>
                    <a:pt x="101538" y="35421"/>
                  </a:lnTo>
                  <a:lnTo>
                    <a:pt x="101426" y="34937"/>
                  </a:lnTo>
                  <a:lnTo>
                    <a:pt x="101240" y="34454"/>
                  </a:lnTo>
                  <a:lnTo>
                    <a:pt x="100980" y="34044"/>
                  </a:lnTo>
                  <a:lnTo>
                    <a:pt x="100682" y="33672"/>
                  </a:lnTo>
                  <a:lnTo>
                    <a:pt x="100310" y="33337"/>
                  </a:lnTo>
                  <a:lnTo>
                    <a:pt x="99938" y="33077"/>
                  </a:lnTo>
                  <a:lnTo>
                    <a:pt x="99492" y="32891"/>
                  </a:lnTo>
                  <a:lnTo>
                    <a:pt x="99045" y="32779"/>
                  </a:lnTo>
                  <a:lnTo>
                    <a:pt x="99641" y="31291"/>
                  </a:lnTo>
                  <a:lnTo>
                    <a:pt x="100199" y="29803"/>
                  </a:lnTo>
                  <a:lnTo>
                    <a:pt x="100757" y="28277"/>
                  </a:lnTo>
                  <a:lnTo>
                    <a:pt x="101240" y="26752"/>
                  </a:lnTo>
                  <a:lnTo>
                    <a:pt x="101352" y="26491"/>
                  </a:lnTo>
                  <a:lnTo>
                    <a:pt x="102022" y="24259"/>
                  </a:lnTo>
                  <a:lnTo>
                    <a:pt x="102654" y="22027"/>
                  </a:lnTo>
                  <a:lnTo>
                    <a:pt x="103212" y="19757"/>
                  </a:lnTo>
                  <a:lnTo>
                    <a:pt x="103696" y="17487"/>
                  </a:lnTo>
                  <a:lnTo>
                    <a:pt x="103771" y="17152"/>
                  </a:lnTo>
                  <a:lnTo>
                    <a:pt x="104031" y="15776"/>
                  </a:lnTo>
                  <a:lnTo>
                    <a:pt x="104143" y="15069"/>
                  </a:lnTo>
                  <a:lnTo>
                    <a:pt x="104217" y="14399"/>
                  </a:lnTo>
                  <a:lnTo>
                    <a:pt x="104291" y="13692"/>
                  </a:lnTo>
                  <a:lnTo>
                    <a:pt x="104329" y="13022"/>
                  </a:lnTo>
                  <a:lnTo>
                    <a:pt x="104366" y="12316"/>
                  </a:lnTo>
                  <a:lnTo>
                    <a:pt x="104366" y="11646"/>
                  </a:lnTo>
                  <a:lnTo>
                    <a:pt x="104329" y="10939"/>
                  </a:lnTo>
                  <a:lnTo>
                    <a:pt x="104291" y="10269"/>
                  </a:lnTo>
                  <a:lnTo>
                    <a:pt x="104180" y="9525"/>
                  </a:lnTo>
                  <a:lnTo>
                    <a:pt x="104031" y="8855"/>
                  </a:lnTo>
                  <a:lnTo>
                    <a:pt x="103808" y="8297"/>
                  </a:lnTo>
                  <a:lnTo>
                    <a:pt x="103510" y="7776"/>
                  </a:lnTo>
                  <a:lnTo>
                    <a:pt x="103324" y="7516"/>
                  </a:lnTo>
                  <a:lnTo>
                    <a:pt x="103138" y="7330"/>
                  </a:lnTo>
                  <a:lnTo>
                    <a:pt x="102952" y="7107"/>
                  </a:lnTo>
                  <a:lnTo>
                    <a:pt x="102729" y="6921"/>
                  </a:lnTo>
                  <a:lnTo>
                    <a:pt x="102505" y="6772"/>
                  </a:lnTo>
                  <a:lnTo>
                    <a:pt x="102245" y="6623"/>
                  </a:lnTo>
                  <a:lnTo>
                    <a:pt x="101985" y="6511"/>
                  </a:lnTo>
                  <a:lnTo>
                    <a:pt x="101724" y="6400"/>
                  </a:lnTo>
                  <a:lnTo>
                    <a:pt x="101315" y="6288"/>
                  </a:lnTo>
                  <a:lnTo>
                    <a:pt x="100906" y="6214"/>
                  </a:lnTo>
                  <a:lnTo>
                    <a:pt x="100757" y="6176"/>
                  </a:lnTo>
                  <a:lnTo>
                    <a:pt x="100273" y="6176"/>
                  </a:lnTo>
                  <a:lnTo>
                    <a:pt x="99789" y="6251"/>
                  </a:lnTo>
                  <a:lnTo>
                    <a:pt x="99343" y="6362"/>
                  </a:lnTo>
                  <a:lnTo>
                    <a:pt x="98934" y="6511"/>
                  </a:lnTo>
                  <a:lnTo>
                    <a:pt x="98524" y="6697"/>
                  </a:lnTo>
                  <a:lnTo>
                    <a:pt x="98115" y="6921"/>
                  </a:lnTo>
                  <a:lnTo>
                    <a:pt x="97631" y="7293"/>
                  </a:lnTo>
                  <a:lnTo>
                    <a:pt x="97110" y="7702"/>
                  </a:lnTo>
                  <a:lnTo>
                    <a:pt x="96962" y="7516"/>
                  </a:lnTo>
                  <a:lnTo>
                    <a:pt x="96776" y="7330"/>
                  </a:lnTo>
                  <a:lnTo>
                    <a:pt x="96552" y="7181"/>
                  </a:lnTo>
                  <a:lnTo>
                    <a:pt x="96366" y="7069"/>
                  </a:lnTo>
                  <a:lnTo>
                    <a:pt x="96329" y="6735"/>
                  </a:lnTo>
                  <a:lnTo>
                    <a:pt x="96255" y="6474"/>
                  </a:lnTo>
                  <a:lnTo>
                    <a:pt x="96180" y="6251"/>
                  </a:lnTo>
                  <a:lnTo>
                    <a:pt x="96069" y="5990"/>
                  </a:lnTo>
                  <a:lnTo>
                    <a:pt x="95920" y="5767"/>
                  </a:lnTo>
                  <a:lnTo>
                    <a:pt x="95771" y="5544"/>
                  </a:lnTo>
                  <a:lnTo>
                    <a:pt x="95622" y="5358"/>
                  </a:lnTo>
                  <a:lnTo>
                    <a:pt x="95436" y="5172"/>
                  </a:lnTo>
                  <a:lnTo>
                    <a:pt x="95213" y="5023"/>
                  </a:lnTo>
                  <a:lnTo>
                    <a:pt x="94990" y="4874"/>
                  </a:lnTo>
                  <a:lnTo>
                    <a:pt x="94766" y="4763"/>
                  </a:lnTo>
                  <a:lnTo>
                    <a:pt x="94506" y="4651"/>
                  </a:lnTo>
                  <a:lnTo>
                    <a:pt x="94246" y="4577"/>
                  </a:lnTo>
                  <a:lnTo>
                    <a:pt x="93985" y="4539"/>
                  </a:lnTo>
                  <a:lnTo>
                    <a:pt x="93464" y="4539"/>
                  </a:lnTo>
                  <a:lnTo>
                    <a:pt x="93204" y="4577"/>
                  </a:lnTo>
                  <a:lnTo>
                    <a:pt x="92869" y="4651"/>
                  </a:lnTo>
                  <a:lnTo>
                    <a:pt x="92646" y="4465"/>
                  </a:lnTo>
                  <a:lnTo>
                    <a:pt x="92385" y="4279"/>
                  </a:lnTo>
                  <a:lnTo>
                    <a:pt x="92125" y="4167"/>
                  </a:lnTo>
                  <a:lnTo>
                    <a:pt x="91864" y="4056"/>
                  </a:lnTo>
                  <a:lnTo>
                    <a:pt x="91567" y="3981"/>
                  </a:lnTo>
                  <a:lnTo>
                    <a:pt x="91269" y="3944"/>
                  </a:lnTo>
                  <a:lnTo>
                    <a:pt x="90934" y="3944"/>
                  </a:lnTo>
                  <a:lnTo>
                    <a:pt x="90636" y="3981"/>
                  </a:lnTo>
                  <a:lnTo>
                    <a:pt x="90302" y="4056"/>
                  </a:lnTo>
                  <a:lnTo>
                    <a:pt x="90041" y="4167"/>
                  </a:lnTo>
                  <a:lnTo>
                    <a:pt x="89743" y="4316"/>
                  </a:lnTo>
                  <a:lnTo>
                    <a:pt x="89483" y="4465"/>
                  </a:lnTo>
                  <a:lnTo>
                    <a:pt x="89260" y="4688"/>
                  </a:lnTo>
                  <a:lnTo>
                    <a:pt x="89074" y="4874"/>
                  </a:lnTo>
                  <a:lnTo>
                    <a:pt x="88888" y="5135"/>
                  </a:lnTo>
                  <a:lnTo>
                    <a:pt x="88739" y="5358"/>
                  </a:lnTo>
                  <a:lnTo>
                    <a:pt x="88404" y="5395"/>
                  </a:lnTo>
                  <a:lnTo>
                    <a:pt x="88032" y="5507"/>
                  </a:lnTo>
                  <a:lnTo>
                    <a:pt x="87660" y="5656"/>
                  </a:lnTo>
                  <a:lnTo>
                    <a:pt x="87213" y="4949"/>
                  </a:lnTo>
                  <a:lnTo>
                    <a:pt x="86693" y="4242"/>
                  </a:lnTo>
                  <a:lnTo>
                    <a:pt x="86134" y="3609"/>
                  </a:lnTo>
                  <a:lnTo>
                    <a:pt x="85502" y="3014"/>
                  </a:lnTo>
                  <a:lnTo>
                    <a:pt x="84869" y="2456"/>
                  </a:lnTo>
                  <a:lnTo>
                    <a:pt x="84162" y="1935"/>
                  </a:lnTo>
                  <a:lnTo>
                    <a:pt x="83455" y="1488"/>
                  </a:lnTo>
                  <a:lnTo>
                    <a:pt x="82711" y="1116"/>
                  </a:lnTo>
                  <a:lnTo>
                    <a:pt x="81930" y="781"/>
                  </a:lnTo>
                  <a:lnTo>
                    <a:pt x="81111" y="484"/>
                  </a:lnTo>
                  <a:lnTo>
                    <a:pt x="80256" y="261"/>
                  </a:lnTo>
                  <a:lnTo>
                    <a:pt x="79400" y="112"/>
                  </a:lnTo>
                  <a:lnTo>
                    <a:pt x="78544" y="37"/>
                  </a:lnTo>
                  <a:lnTo>
                    <a:pt x="77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0;p40">
              <a:extLst>
                <a:ext uri="{FF2B5EF4-FFF2-40B4-BE49-F238E27FC236}">
                  <a16:creationId xmlns:a16="http://schemas.microsoft.com/office/drawing/2014/main" id="{33EADFDA-064F-7566-DDF9-E168DB317D22}"/>
                </a:ext>
              </a:extLst>
            </p:cNvPr>
            <p:cNvSpPr/>
            <p:nvPr/>
          </p:nvSpPr>
          <p:spPr>
            <a:xfrm>
              <a:off x="1346900" y="3682575"/>
              <a:ext cx="1244600" cy="547900"/>
            </a:xfrm>
            <a:custGeom>
              <a:avLst/>
              <a:gdLst/>
              <a:ahLst/>
              <a:cxnLst/>
              <a:rect l="l" t="t" r="r" b="b"/>
              <a:pathLst>
                <a:path w="49784" h="21916" extrusionOk="0">
                  <a:moveTo>
                    <a:pt x="3572" y="0"/>
                  </a:moveTo>
                  <a:lnTo>
                    <a:pt x="2642" y="38"/>
                  </a:lnTo>
                  <a:lnTo>
                    <a:pt x="2159" y="75"/>
                  </a:lnTo>
                  <a:lnTo>
                    <a:pt x="1675" y="187"/>
                  </a:lnTo>
                  <a:lnTo>
                    <a:pt x="1228" y="373"/>
                  </a:lnTo>
                  <a:lnTo>
                    <a:pt x="1005" y="484"/>
                  </a:lnTo>
                  <a:lnTo>
                    <a:pt x="819" y="633"/>
                  </a:lnTo>
                  <a:lnTo>
                    <a:pt x="596" y="856"/>
                  </a:lnTo>
                  <a:lnTo>
                    <a:pt x="373" y="1117"/>
                  </a:lnTo>
                  <a:lnTo>
                    <a:pt x="224" y="1377"/>
                  </a:lnTo>
                  <a:lnTo>
                    <a:pt x="112" y="1675"/>
                  </a:lnTo>
                  <a:lnTo>
                    <a:pt x="75" y="1972"/>
                  </a:lnTo>
                  <a:lnTo>
                    <a:pt x="1" y="2270"/>
                  </a:lnTo>
                  <a:lnTo>
                    <a:pt x="1" y="2568"/>
                  </a:lnTo>
                  <a:lnTo>
                    <a:pt x="1" y="2865"/>
                  </a:lnTo>
                  <a:lnTo>
                    <a:pt x="75" y="3163"/>
                  </a:lnTo>
                  <a:lnTo>
                    <a:pt x="149" y="3461"/>
                  </a:lnTo>
                  <a:lnTo>
                    <a:pt x="261" y="3796"/>
                  </a:lnTo>
                  <a:lnTo>
                    <a:pt x="410" y="4130"/>
                  </a:lnTo>
                  <a:lnTo>
                    <a:pt x="559" y="4428"/>
                  </a:lnTo>
                  <a:lnTo>
                    <a:pt x="931" y="5023"/>
                  </a:lnTo>
                  <a:lnTo>
                    <a:pt x="1340" y="5544"/>
                  </a:lnTo>
                  <a:lnTo>
                    <a:pt x="2084" y="6400"/>
                  </a:lnTo>
                  <a:lnTo>
                    <a:pt x="2828" y="7219"/>
                  </a:lnTo>
                  <a:lnTo>
                    <a:pt x="3647" y="7926"/>
                  </a:lnTo>
                  <a:lnTo>
                    <a:pt x="4503" y="8632"/>
                  </a:lnTo>
                  <a:lnTo>
                    <a:pt x="4800" y="8856"/>
                  </a:lnTo>
                  <a:lnTo>
                    <a:pt x="5656" y="9451"/>
                  </a:lnTo>
                  <a:lnTo>
                    <a:pt x="6586" y="9972"/>
                  </a:lnTo>
                  <a:lnTo>
                    <a:pt x="7554" y="10456"/>
                  </a:lnTo>
                  <a:lnTo>
                    <a:pt x="8521" y="10902"/>
                  </a:lnTo>
                  <a:lnTo>
                    <a:pt x="9526" y="11237"/>
                  </a:lnTo>
                  <a:lnTo>
                    <a:pt x="10567" y="11535"/>
                  </a:lnTo>
                  <a:lnTo>
                    <a:pt x="11609" y="11758"/>
                  </a:lnTo>
                  <a:lnTo>
                    <a:pt x="12688" y="11944"/>
                  </a:lnTo>
                  <a:lnTo>
                    <a:pt x="11981" y="12353"/>
                  </a:lnTo>
                  <a:lnTo>
                    <a:pt x="11237" y="12837"/>
                  </a:lnTo>
                  <a:lnTo>
                    <a:pt x="10902" y="13097"/>
                  </a:lnTo>
                  <a:lnTo>
                    <a:pt x="10605" y="13358"/>
                  </a:lnTo>
                  <a:lnTo>
                    <a:pt x="10307" y="13655"/>
                  </a:lnTo>
                  <a:lnTo>
                    <a:pt x="10009" y="13990"/>
                  </a:lnTo>
                  <a:lnTo>
                    <a:pt x="9786" y="14325"/>
                  </a:lnTo>
                  <a:lnTo>
                    <a:pt x="9563" y="14734"/>
                  </a:lnTo>
                  <a:lnTo>
                    <a:pt x="9414" y="15144"/>
                  </a:lnTo>
                  <a:lnTo>
                    <a:pt x="9302" y="15553"/>
                  </a:lnTo>
                  <a:lnTo>
                    <a:pt x="9265" y="15962"/>
                  </a:lnTo>
                  <a:lnTo>
                    <a:pt x="9302" y="16371"/>
                  </a:lnTo>
                  <a:lnTo>
                    <a:pt x="9377" y="16781"/>
                  </a:lnTo>
                  <a:lnTo>
                    <a:pt x="9526" y="17190"/>
                  </a:lnTo>
                  <a:lnTo>
                    <a:pt x="9637" y="17376"/>
                  </a:lnTo>
                  <a:lnTo>
                    <a:pt x="9786" y="17562"/>
                  </a:lnTo>
                  <a:lnTo>
                    <a:pt x="10121" y="17897"/>
                  </a:lnTo>
                  <a:lnTo>
                    <a:pt x="10456" y="18195"/>
                  </a:lnTo>
                  <a:lnTo>
                    <a:pt x="10865" y="18492"/>
                  </a:lnTo>
                  <a:lnTo>
                    <a:pt x="11609" y="18939"/>
                  </a:lnTo>
                  <a:lnTo>
                    <a:pt x="12353" y="19385"/>
                  </a:lnTo>
                  <a:lnTo>
                    <a:pt x="13135" y="19757"/>
                  </a:lnTo>
                  <a:lnTo>
                    <a:pt x="13953" y="20092"/>
                  </a:lnTo>
                  <a:lnTo>
                    <a:pt x="14772" y="20390"/>
                  </a:lnTo>
                  <a:lnTo>
                    <a:pt x="15590" y="20650"/>
                  </a:lnTo>
                  <a:lnTo>
                    <a:pt x="16446" y="20874"/>
                  </a:lnTo>
                  <a:lnTo>
                    <a:pt x="17302" y="21060"/>
                  </a:lnTo>
                  <a:lnTo>
                    <a:pt x="18195" y="21246"/>
                  </a:lnTo>
                  <a:lnTo>
                    <a:pt x="19051" y="21394"/>
                  </a:lnTo>
                  <a:lnTo>
                    <a:pt x="19944" y="21506"/>
                  </a:lnTo>
                  <a:lnTo>
                    <a:pt x="20837" y="21580"/>
                  </a:lnTo>
                  <a:lnTo>
                    <a:pt x="22585" y="21729"/>
                  </a:lnTo>
                  <a:lnTo>
                    <a:pt x="24371" y="21841"/>
                  </a:lnTo>
                  <a:lnTo>
                    <a:pt x="26604" y="21878"/>
                  </a:lnTo>
                  <a:lnTo>
                    <a:pt x="27087" y="21878"/>
                  </a:lnTo>
                  <a:lnTo>
                    <a:pt x="28873" y="21915"/>
                  </a:lnTo>
                  <a:lnTo>
                    <a:pt x="30622" y="21878"/>
                  </a:lnTo>
                  <a:lnTo>
                    <a:pt x="32408" y="21841"/>
                  </a:lnTo>
                  <a:lnTo>
                    <a:pt x="34157" y="21804"/>
                  </a:lnTo>
                  <a:lnTo>
                    <a:pt x="35905" y="21692"/>
                  </a:lnTo>
                  <a:lnTo>
                    <a:pt x="37691" y="21580"/>
                  </a:lnTo>
                  <a:lnTo>
                    <a:pt x="39440" y="21469"/>
                  </a:lnTo>
                  <a:lnTo>
                    <a:pt x="41189" y="21283"/>
                  </a:lnTo>
                  <a:lnTo>
                    <a:pt x="43012" y="21134"/>
                  </a:lnTo>
                  <a:lnTo>
                    <a:pt x="44537" y="21097"/>
                  </a:lnTo>
                  <a:lnTo>
                    <a:pt x="45951" y="21060"/>
                  </a:lnTo>
                  <a:lnTo>
                    <a:pt x="47440" y="21022"/>
                  </a:lnTo>
                  <a:lnTo>
                    <a:pt x="48221" y="20985"/>
                  </a:lnTo>
                  <a:lnTo>
                    <a:pt x="49784" y="20836"/>
                  </a:lnTo>
                  <a:lnTo>
                    <a:pt x="48593" y="20315"/>
                  </a:lnTo>
                  <a:lnTo>
                    <a:pt x="47477" y="19795"/>
                  </a:lnTo>
                  <a:lnTo>
                    <a:pt x="45430" y="18716"/>
                  </a:lnTo>
                  <a:lnTo>
                    <a:pt x="43496" y="17674"/>
                  </a:lnTo>
                  <a:lnTo>
                    <a:pt x="41635" y="16595"/>
                  </a:lnTo>
                  <a:lnTo>
                    <a:pt x="37989" y="14437"/>
                  </a:lnTo>
                  <a:lnTo>
                    <a:pt x="36091" y="13321"/>
                  </a:lnTo>
                  <a:lnTo>
                    <a:pt x="34045" y="12167"/>
                  </a:lnTo>
                  <a:lnTo>
                    <a:pt x="33636" y="11944"/>
                  </a:lnTo>
                  <a:lnTo>
                    <a:pt x="32110" y="11125"/>
                  </a:lnTo>
                  <a:lnTo>
                    <a:pt x="29283" y="9674"/>
                  </a:lnTo>
                  <a:lnTo>
                    <a:pt x="26380" y="8298"/>
                  </a:lnTo>
                  <a:lnTo>
                    <a:pt x="26008" y="8112"/>
                  </a:lnTo>
                  <a:lnTo>
                    <a:pt x="24074" y="7219"/>
                  </a:lnTo>
                  <a:lnTo>
                    <a:pt x="22139" y="6363"/>
                  </a:lnTo>
                  <a:lnTo>
                    <a:pt x="20204" y="5507"/>
                  </a:lnTo>
                  <a:lnTo>
                    <a:pt x="18232" y="4689"/>
                  </a:lnTo>
                  <a:lnTo>
                    <a:pt x="16260" y="3870"/>
                  </a:lnTo>
                  <a:lnTo>
                    <a:pt x="14251" y="3089"/>
                  </a:lnTo>
                  <a:lnTo>
                    <a:pt x="12279" y="2307"/>
                  </a:lnTo>
                  <a:lnTo>
                    <a:pt x="10270" y="1600"/>
                  </a:lnTo>
                  <a:lnTo>
                    <a:pt x="9972" y="1489"/>
                  </a:lnTo>
                  <a:lnTo>
                    <a:pt x="9860" y="1452"/>
                  </a:lnTo>
                  <a:lnTo>
                    <a:pt x="8112" y="819"/>
                  </a:lnTo>
                  <a:lnTo>
                    <a:pt x="7219" y="559"/>
                  </a:lnTo>
                  <a:lnTo>
                    <a:pt x="6289" y="335"/>
                  </a:lnTo>
                  <a:lnTo>
                    <a:pt x="5396" y="149"/>
                  </a:lnTo>
                  <a:lnTo>
                    <a:pt x="4465" y="38"/>
                  </a:lnTo>
                  <a:lnTo>
                    <a:pt x="3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1;p40">
              <a:extLst>
                <a:ext uri="{FF2B5EF4-FFF2-40B4-BE49-F238E27FC236}">
                  <a16:creationId xmlns:a16="http://schemas.microsoft.com/office/drawing/2014/main" id="{E055899A-FB32-B736-1885-021A09B8F356}"/>
                </a:ext>
              </a:extLst>
            </p:cNvPr>
            <p:cNvSpPr/>
            <p:nvPr/>
          </p:nvSpPr>
          <p:spPr>
            <a:xfrm>
              <a:off x="1348775" y="3724425"/>
              <a:ext cx="1203650" cy="483725"/>
            </a:xfrm>
            <a:custGeom>
              <a:avLst/>
              <a:gdLst/>
              <a:ahLst/>
              <a:cxnLst/>
              <a:rect l="l" t="t" r="r" b="b"/>
              <a:pathLst>
                <a:path w="48146" h="19349" extrusionOk="0">
                  <a:moveTo>
                    <a:pt x="37" y="1"/>
                  </a:moveTo>
                  <a:lnTo>
                    <a:pt x="0" y="298"/>
                  </a:lnTo>
                  <a:lnTo>
                    <a:pt x="3125" y="1377"/>
                  </a:lnTo>
                  <a:lnTo>
                    <a:pt x="6251" y="2531"/>
                  </a:lnTo>
                  <a:lnTo>
                    <a:pt x="9339" y="3721"/>
                  </a:lnTo>
                  <a:lnTo>
                    <a:pt x="12427" y="4987"/>
                  </a:lnTo>
                  <a:lnTo>
                    <a:pt x="12911" y="5173"/>
                  </a:lnTo>
                  <a:lnTo>
                    <a:pt x="12948" y="5173"/>
                  </a:lnTo>
                  <a:lnTo>
                    <a:pt x="15776" y="6363"/>
                  </a:lnTo>
                  <a:lnTo>
                    <a:pt x="18641" y="7591"/>
                  </a:lnTo>
                  <a:lnTo>
                    <a:pt x="24259" y="10009"/>
                  </a:lnTo>
                  <a:lnTo>
                    <a:pt x="24817" y="10270"/>
                  </a:lnTo>
                  <a:lnTo>
                    <a:pt x="25226" y="10456"/>
                  </a:lnTo>
                  <a:lnTo>
                    <a:pt x="30324" y="12651"/>
                  </a:lnTo>
                  <a:lnTo>
                    <a:pt x="35458" y="14809"/>
                  </a:lnTo>
                  <a:lnTo>
                    <a:pt x="35830" y="14958"/>
                  </a:lnTo>
                  <a:lnTo>
                    <a:pt x="38695" y="16111"/>
                  </a:lnTo>
                  <a:lnTo>
                    <a:pt x="41560" y="17228"/>
                  </a:lnTo>
                  <a:lnTo>
                    <a:pt x="44462" y="18307"/>
                  </a:lnTo>
                  <a:lnTo>
                    <a:pt x="47365" y="19348"/>
                  </a:lnTo>
                  <a:lnTo>
                    <a:pt x="48146" y="19311"/>
                  </a:lnTo>
                  <a:lnTo>
                    <a:pt x="45058" y="18232"/>
                  </a:lnTo>
                  <a:lnTo>
                    <a:pt x="42044" y="17116"/>
                  </a:lnTo>
                  <a:lnTo>
                    <a:pt x="38993" y="15925"/>
                  </a:lnTo>
                  <a:lnTo>
                    <a:pt x="35979" y="14697"/>
                  </a:lnTo>
                  <a:lnTo>
                    <a:pt x="35607" y="14549"/>
                  </a:lnTo>
                  <a:lnTo>
                    <a:pt x="31886" y="12986"/>
                  </a:lnTo>
                  <a:lnTo>
                    <a:pt x="28203" y="11423"/>
                  </a:lnTo>
                  <a:lnTo>
                    <a:pt x="27831" y="11237"/>
                  </a:lnTo>
                  <a:lnTo>
                    <a:pt x="24371" y="9749"/>
                  </a:lnTo>
                  <a:lnTo>
                    <a:pt x="18790" y="7331"/>
                  </a:lnTo>
                  <a:lnTo>
                    <a:pt x="15962" y="6140"/>
                  </a:lnTo>
                  <a:lnTo>
                    <a:pt x="13097" y="4949"/>
                  </a:lnTo>
                  <a:lnTo>
                    <a:pt x="12650" y="4763"/>
                  </a:lnTo>
                  <a:lnTo>
                    <a:pt x="9525" y="3498"/>
                  </a:lnTo>
                  <a:lnTo>
                    <a:pt x="6400" y="2270"/>
                  </a:lnTo>
                  <a:lnTo>
                    <a:pt x="3237" y="1117"/>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2;p40">
              <a:extLst>
                <a:ext uri="{FF2B5EF4-FFF2-40B4-BE49-F238E27FC236}">
                  <a16:creationId xmlns:a16="http://schemas.microsoft.com/office/drawing/2014/main" id="{0498CEB0-0512-3DAC-88B2-138CB48B53F7}"/>
                </a:ext>
              </a:extLst>
            </p:cNvPr>
            <p:cNvSpPr/>
            <p:nvPr/>
          </p:nvSpPr>
          <p:spPr>
            <a:xfrm>
              <a:off x="1459450" y="3718850"/>
              <a:ext cx="219550" cy="185125"/>
            </a:xfrm>
            <a:custGeom>
              <a:avLst/>
              <a:gdLst/>
              <a:ahLst/>
              <a:cxnLst/>
              <a:rect l="l" t="t" r="r" b="b"/>
              <a:pathLst>
                <a:path w="8782" h="7405" extrusionOk="0">
                  <a:moveTo>
                    <a:pt x="5358" y="1"/>
                  </a:moveTo>
                  <a:lnTo>
                    <a:pt x="6028" y="1228"/>
                  </a:lnTo>
                  <a:lnTo>
                    <a:pt x="6735" y="2493"/>
                  </a:lnTo>
                  <a:lnTo>
                    <a:pt x="7442" y="3758"/>
                  </a:lnTo>
                  <a:lnTo>
                    <a:pt x="8223" y="4986"/>
                  </a:lnTo>
                  <a:lnTo>
                    <a:pt x="8335" y="5135"/>
                  </a:lnTo>
                  <a:lnTo>
                    <a:pt x="8000" y="5210"/>
                  </a:lnTo>
                  <a:lnTo>
                    <a:pt x="5991" y="5619"/>
                  </a:lnTo>
                  <a:lnTo>
                    <a:pt x="3982" y="6102"/>
                  </a:lnTo>
                  <a:lnTo>
                    <a:pt x="1973" y="6623"/>
                  </a:lnTo>
                  <a:lnTo>
                    <a:pt x="1" y="7181"/>
                  </a:lnTo>
                  <a:lnTo>
                    <a:pt x="298" y="7405"/>
                  </a:lnTo>
                  <a:lnTo>
                    <a:pt x="2308" y="6809"/>
                  </a:lnTo>
                  <a:lnTo>
                    <a:pt x="4354" y="6289"/>
                  </a:lnTo>
                  <a:lnTo>
                    <a:pt x="6437" y="5805"/>
                  </a:lnTo>
                  <a:lnTo>
                    <a:pt x="8484" y="5396"/>
                  </a:lnTo>
                  <a:lnTo>
                    <a:pt x="8595" y="5396"/>
                  </a:lnTo>
                  <a:lnTo>
                    <a:pt x="8782" y="5358"/>
                  </a:lnTo>
                  <a:lnTo>
                    <a:pt x="8670" y="5172"/>
                  </a:lnTo>
                  <a:lnTo>
                    <a:pt x="7889" y="3907"/>
                  </a:lnTo>
                  <a:lnTo>
                    <a:pt x="7144" y="2679"/>
                  </a:lnTo>
                  <a:lnTo>
                    <a:pt x="6437" y="1414"/>
                  </a:lnTo>
                  <a:lnTo>
                    <a:pt x="5768" y="149"/>
                  </a:lnTo>
                  <a:lnTo>
                    <a:pt x="5470" y="38"/>
                  </a:lnTo>
                  <a:lnTo>
                    <a:pt x="5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3;p40">
              <a:extLst>
                <a:ext uri="{FF2B5EF4-FFF2-40B4-BE49-F238E27FC236}">
                  <a16:creationId xmlns:a16="http://schemas.microsoft.com/office/drawing/2014/main" id="{5CCB2B4F-E833-BFEA-9FCF-67F69A369471}"/>
                </a:ext>
              </a:extLst>
            </p:cNvPr>
            <p:cNvSpPr/>
            <p:nvPr/>
          </p:nvSpPr>
          <p:spPr>
            <a:xfrm>
              <a:off x="1630600" y="3977450"/>
              <a:ext cx="350700" cy="173950"/>
            </a:xfrm>
            <a:custGeom>
              <a:avLst/>
              <a:gdLst/>
              <a:ahLst/>
              <a:cxnLst/>
              <a:rect l="l" t="t" r="r" b="b"/>
              <a:pathLst>
                <a:path w="14028" h="6958" extrusionOk="0">
                  <a:moveTo>
                    <a:pt x="13953" y="0"/>
                  </a:moveTo>
                  <a:lnTo>
                    <a:pt x="11944" y="744"/>
                  </a:lnTo>
                  <a:lnTo>
                    <a:pt x="10047" y="1488"/>
                  </a:lnTo>
                  <a:lnTo>
                    <a:pt x="8186" y="2307"/>
                  </a:lnTo>
                  <a:lnTo>
                    <a:pt x="6400" y="3125"/>
                  </a:lnTo>
                  <a:lnTo>
                    <a:pt x="4652" y="3981"/>
                  </a:lnTo>
                  <a:lnTo>
                    <a:pt x="3015" y="4874"/>
                  </a:lnTo>
                  <a:lnTo>
                    <a:pt x="1489" y="5804"/>
                  </a:lnTo>
                  <a:lnTo>
                    <a:pt x="1" y="6734"/>
                  </a:lnTo>
                  <a:lnTo>
                    <a:pt x="187" y="6958"/>
                  </a:lnTo>
                  <a:lnTo>
                    <a:pt x="1638" y="6028"/>
                  </a:lnTo>
                  <a:lnTo>
                    <a:pt x="3163" y="5135"/>
                  </a:lnTo>
                  <a:lnTo>
                    <a:pt x="4800" y="4242"/>
                  </a:lnTo>
                  <a:lnTo>
                    <a:pt x="6512" y="3386"/>
                  </a:lnTo>
                  <a:lnTo>
                    <a:pt x="8298" y="2567"/>
                  </a:lnTo>
                  <a:lnTo>
                    <a:pt x="10158" y="1786"/>
                  </a:lnTo>
                  <a:lnTo>
                    <a:pt x="12056" y="1005"/>
                  </a:lnTo>
                  <a:lnTo>
                    <a:pt x="14028" y="298"/>
                  </a:lnTo>
                  <a:lnTo>
                    <a:pt x="13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4;p40">
              <a:extLst>
                <a:ext uri="{FF2B5EF4-FFF2-40B4-BE49-F238E27FC236}">
                  <a16:creationId xmlns:a16="http://schemas.microsoft.com/office/drawing/2014/main" id="{46577123-4F40-3E37-BA04-20DC737B4CD8}"/>
                </a:ext>
              </a:extLst>
            </p:cNvPr>
            <p:cNvSpPr/>
            <p:nvPr/>
          </p:nvSpPr>
          <p:spPr>
            <a:xfrm>
              <a:off x="1997100" y="3885350"/>
              <a:ext cx="56750" cy="127450"/>
            </a:xfrm>
            <a:custGeom>
              <a:avLst/>
              <a:gdLst/>
              <a:ahLst/>
              <a:cxnLst/>
              <a:rect l="l" t="t" r="r" b="b"/>
              <a:pathLst>
                <a:path w="2270" h="5098" extrusionOk="0">
                  <a:moveTo>
                    <a:pt x="0" y="1"/>
                  </a:moveTo>
                  <a:lnTo>
                    <a:pt x="1898" y="4800"/>
                  </a:lnTo>
                  <a:lnTo>
                    <a:pt x="2010" y="5098"/>
                  </a:lnTo>
                  <a:lnTo>
                    <a:pt x="2270" y="4986"/>
                  </a:lnTo>
                  <a:lnTo>
                    <a:pt x="372" y="187"/>
                  </a:lnTo>
                  <a:lnTo>
                    <a:pt x="0"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5;p40">
              <a:extLst>
                <a:ext uri="{FF2B5EF4-FFF2-40B4-BE49-F238E27FC236}">
                  <a16:creationId xmlns:a16="http://schemas.microsoft.com/office/drawing/2014/main" id="{42B6C54A-505C-03F6-7C65-A42EDA7F95E2}"/>
                </a:ext>
              </a:extLst>
            </p:cNvPr>
            <p:cNvSpPr/>
            <p:nvPr/>
          </p:nvSpPr>
          <p:spPr>
            <a:xfrm>
              <a:off x="2011975" y="3981150"/>
              <a:ext cx="238150" cy="248400"/>
            </a:xfrm>
            <a:custGeom>
              <a:avLst/>
              <a:gdLst/>
              <a:ahLst/>
              <a:cxnLst/>
              <a:rect l="l" t="t" r="r" b="b"/>
              <a:pathLst>
                <a:path w="9526" h="9936" extrusionOk="0">
                  <a:moveTo>
                    <a:pt x="7033" y="1"/>
                  </a:moveTo>
                  <a:lnTo>
                    <a:pt x="7516" y="1191"/>
                  </a:lnTo>
                  <a:lnTo>
                    <a:pt x="8000" y="2382"/>
                  </a:lnTo>
                  <a:lnTo>
                    <a:pt x="8298" y="2940"/>
                  </a:lnTo>
                  <a:lnTo>
                    <a:pt x="8633" y="3498"/>
                  </a:lnTo>
                  <a:lnTo>
                    <a:pt x="8856" y="3870"/>
                  </a:lnTo>
                  <a:lnTo>
                    <a:pt x="9079" y="4280"/>
                  </a:lnTo>
                  <a:lnTo>
                    <a:pt x="9154" y="4428"/>
                  </a:lnTo>
                  <a:lnTo>
                    <a:pt x="8930" y="4540"/>
                  </a:lnTo>
                  <a:lnTo>
                    <a:pt x="7777" y="5135"/>
                  </a:lnTo>
                  <a:lnTo>
                    <a:pt x="6623" y="5768"/>
                  </a:lnTo>
                  <a:lnTo>
                    <a:pt x="5507" y="6400"/>
                  </a:lnTo>
                  <a:lnTo>
                    <a:pt x="4391" y="7070"/>
                  </a:lnTo>
                  <a:lnTo>
                    <a:pt x="3275" y="7740"/>
                  </a:lnTo>
                  <a:lnTo>
                    <a:pt x="2159" y="8484"/>
                  </a:lnTo>
                  <a:lnTo>
                    <a:pt x="1080" y="9191"/>
                  </a:lnTo>
                  <a:lnTo>
                    <a:pt x="1" y="9935"/>
                  </a:lnTo>
                  <a:lnTo>
                    <a:pt x="484" y="9935"/>
                  </a:lnTo>
                  <a:lnTo>
                    <a:pt x="1563" y="9228"/>
                  </a:lnTo>
                  <a:lnTo>
                    <a:pt x="2642" y="8521"/>
                  </a:lnTo>
                  <a:lnTo>
                    <a:pt x="3721" y="7814"/>
                  </a:lnTo>
                  <a:lnTo>
                    <a:pt x="4800" y="7145"/>
                  </a:lnTo>
                  <a:lnTo>
                    <a:pt x="5917" y="6512"/>
                  </a:lnTo>
                  <a:lnTo>
                    <a:pt x="7033" y="5880"/>
                  </a:lnTo>
                  <a:lnTo>
                    <a:pt x="8149" y="5284"/>
                  </a:lnTo>
                  <a:lnTo>
                    <a:pt x="9302" y="4689"/>
                  </a:lnTo>
                  <a:lnTo>
                    <a:pt x="9414" y="4652"/>
                  </a:lnTo>
                  <a:lnTo>
                    <a:pt x="9526" y="4577"/>
                  </a:lnTo>
                  <a:lnTo>
                    <a:pt x="9451" y="4466"/>
                  </a:lnTo>
                  <a:lnTo>
                    <a:pt x="9451" y="4428"/>
                  </a:lnTo>
                  <a:lnTo>
                    <a:pt x="9191" y="3870"/>
                  </a:lnTo>
                  <a:lnTo>
                    <a:pt x="8856" y="3349"/>
                  </a:lnTo>
                  <a:lnTo>
                    <a:pt x="8558" y="2791"/>
                  </a:lnTo>
                  <a:lnTo>
                    <a:pt x="8261" y="2233"/>
                  </a:lnTo>
                  <a:lnTo>
                    <a:pt x="7851" y="1229"/>
                  </a:lnTo>
                  <a:lnTo>
                    <a:pt x="7442" y="224"/>
                  </a:lnTo>
                  <a:lnTo>
                    <a:pt x="7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6;p40">
              <a:extLst>
                <a:ext uri="{FF2B5EF4-FFF2-40B4-BE49-F238E27FC236}">
                  <a16:creationId xmlns:a16="http://schemas.microsoft.com/office/drawing/2014/main" id="{FFE84841-8E50-C615-7056-3E2F3BE52D3F}"/>
                </a:ext>
              </a:extLst>
            </p:cNvPr>
            <p:cNvSpPr/>
            <p:nvPr/>
          </p:nvSpPr>
          <p:spPr>
            <a:xfrm>
              <a:off x="1548750" y="3038900"/>
              <a:ext cx="987875" cy="928325"/>
            </a:xfrm>
            <a:custGeom>
              <a:avLst/>
              <a:gdLst/>
              <a:ahLst/>
              <a:cxnLst/>
              <a:rect l="l" t="t" r="r" b="b"/>
              <a:pathLst>
                <a:path w="39515" h="37133" extrusionOk="0">
                  <a:moveTo>
                    <a:pt x="2159" y="0"/>
                  </a:moveTo>
                  <a:lnTo>
                    <a:pt x="1898" y="38"/>
                  </a:lnTo>
                  <a:lnTo>
                    <a:pt x="1675" y="75"/>
                  </a:lnTo>
                  <a:lnTo>
                    <a:pt x="1377" y="186"/>
                  </a:lnTo>
                  <a:lnTo>
                    <a:pt x="1117" y="372"/>
                  </a:lnTo>
                  <a:lnTo>
                    <a:pt x="856" y="558"/>
                  </a:lnTo>
                  <a:lnTo>
                    <a:pt x="633" y="819"/>
                  </a:lnTo>
                  <a:lnTo>
                    <a:pt x="484" y="1042"/>
                  </a:lnTo>
                  <a:lnTo>
                    <a:pt x="335" y="1303"/>
                  </a:lnTo>
                  <a:lnTo>
                    <a:pt x="224" y="1563"/>
                  </a:lnTo>
                  <a:lnTo>
                    <a:pt x="112" y="1861"/>
                  </a:lnTo>
                  <a:lnTo>
                    <a:pt x="38" y="2158"/>
                  </a:lnTo>
                  <a:lnTo>
                    <a:pt x="1" y="2493"/>
                  </a:lnTo>
                  <a:lnTo>
                    <a:pt x="1" y="2828"/>
                  </a:lnTo>
                  <a:lnTo>
                    <a:pt x="1" y="3163"/>
                  </a:lnTo>
                  <a:lnTo>
                    <a:pt x="38" y="3498"/>
                  </a:lnTo>
                  <a:lnTo>
                    <a:pt x="149" y="4205"/>
                  </a:lnTo>
                  <a:lnTo>
                    <a:pt x="335" y="4874"/>
                  </a:lnTo>
                  <a:lnTo>
                    <a:pt x="670" y="5916"/>
                  </a:lnTo>
                  <a:lnTo>
                    <a:pt x="1080" y="6921"/>
                  </a:lnTo>
                  <a:lnTo>
                    <a:pt x="1563" y="7925"/>
                  </a:lnTo>
                  <a:lnTo>
                    <a:pt x="2121" y="8893"/>
                  </a:lnTo>
                  <a:lnTo>
                    <a:pt x="2307" y="9190"/>
                  </a:lnTo>
                  <a:lnTo>
                    <a:pt x="2903" y="10083"/>
                  </a:lnTo>
                  <a:lnTo>
                    <a:pt x="3535" y="10939"/>
                  </a:lnTo>
                  <a:lnTo>
                    <a:pt x="4242" y="11721"/>
                  </a:lnTo>
                  <a:lnTo>
                    <a:pt x="4986" y="12465"/>
                  </a:lnTo>
                  <a:lnTo>
                    <a:pt x="5805" y="13172"/>
                  </a:lnTo>
                  <a:lnTo>
                    <a:pt x="6623" y="13841"/>
                  </a:lnTo>
                  <a:lnTo>
                    <a:pt x="7554" y="14474"/>
                  </a:lnTo>
                  <a:lnTo>
                    <a:pt x="8484" y="14995"/>
                  </a:lnTo>
                  <a:lnTo>
                    <a:pt x="7628" y="15144"/>
                  </a:lnTo>
                  <a:lnTo>
                    <a:pt x="6809" y="15292"/>
                  </a:lnTo>
                  <a:lnTo>
                    <a:pt x="6400" y="15441"/>
                  </a:lnTo>
                  <a:lnTo>
                    <a:pt x="5991" y="15553"/>
                  </a:lnTo>
                  <a:lnTo>
                    <a:pt x="5582" y="15739"/>
                  </a:lnTo>
                  <a:lnTo>
                    <a:pt x="5210" y="15925"/>
                  </a:lnTo>
                  <a:lnTo>
                    <a:pt x="4875" y="16148"/>
                  </a:lnTo>
                  <a:lnTo>
                    <a:pt x="4540" y="16446"/>
                  </a:lnTo>
                  <a:lnTo>
                    <a:pt x="4242" y="16743"/>
                  </a:lnTo>
                  <a:lnTo>
                    <a:pt x="3982" y="17078"/>
                  </a:lnTo>
                  <a:lnTo>
                    <a:pt x="3796" y="17450"/>
                  </a:lnTo>
                  <a:lnTo>
                    <a:pt x="3647" y="17860"/>
                  </a:lnTo>
                  <a:lnTo>
                    <a:pt x="3572" y="18269"/>
                  </a:lnTo>
                  <a:lnTo>
                    <a:pt x="3572" y="18678"/>
                  </a:lnTo>
                  <a:lnTo>
                    <a:pt x="3610" y="18939"/>
                  </a:lnTo>
                  <a:lnTo>
                    <a:pt x="3684" y="19162"/>
                  </a:lnTo>
                  <a:lnTo>
                    <a:pt x="3833" y="19571"/>
                  </a:lnTo>
                  <a:lnTo>
                    <a:pt x="4056" y="20018"/>
                  </a:lnTo>
                  <a:lnTo>
                    <a:pt x="4317" y="20390"/>
                  </a:lnTo>
                  <a:lnTo>
                    <a:pt x="4837" y="21097"/>
                  </a:lnTo>
                  <a:lnTo>
                    <a:pt x="5358" y="21804"/>
                  </a:lnTo>
                  <a:lnTo>
                    <a:pt x="5954" y="22436"/>
                  </a:lnTo>
                  <a:lnTo>
                    <a:pt x="6586" y="23069"/>
                  </a:lnTo>
                  <a:lnTo>
                    <a:pt x="7219" y="23627"/>
                  </a:lnTo>
                  <a:lnTo>
                    <a:pt x="7888" y="24185"/>
                  </a:lnTo>
                  <a:lnTo>
                    <a:pt x="8595" y="24706"/>
                  </a:lnTo>
                  <a:lnTo>
                    <a:pt x="9340" y="25227"/>
                  </a:lnTo>
                  <a:lnTo>
                    <a:pt x="10084" y="25710"/>
                  </a:lnTo>
                  <a:lnTo>
                    <a:pt x="10828" y="26157"/>
                  </a:lnTo>
                  <a:lnTo>
                    <a:pt x="11609" y="26603"/>
                  </a:lnTo>
                  <a:lnTo>
                    <a:pt x="12390" y="27013"/>
                  </a:lnTo>
                  <a:lnTo>
                    <a:pt x="13990" y="27794"/>
                  </a:lnTo>
                  <a:lnTo>
                    <a:pt x="15590" y="28538"/>
                  </a:lnTo>
                  <a:lnTo>
                    <a:pt x="17637" y="29431"/>
                  </a:lnTo>
                  <a:lnTo>
                    <a:pt x="17637" y="29468"/>
                  </a:lnTo>
                  <a:lnTo>
                    <a:pt x="18083" y="29654"/>
                  </a:lnTo>
                  <a:lnTo>
                    <a:pt x="18120" y="29654"/>
                  </a:lnTo>
                  <a:lnTo>
                    <a:pt x="19757" y="30324"/>
                  </a:lnTo>
                  <a:lnTo>
                    <a:pt x="21395" y="30956"/>
                  </a:lnTo>
                  <a:lnTo>
                    <a:pt x="23032" y="31589"/>
                  </a:lnTo>
                  <a:lnTo>
                    <a:pt x="24669" y="32184"/>
                  </a:lnTo>
                  <a:lnTo>
                    <a:pt x="26343" y="32780"/>
                  </a:lnTo>
                  <a:lnTo>
                    <a:pt x="28017" y="33338"/>
                  </a:lnTo>
                  <a:lnTo>
                    <a:pt x="29692" y="33859"/>
                  </a:lnTo>
                  <a:lnTo>
                    <a:pt x="31403" y="34342"/>
                  </a:lnTo>
                  <a:lnTo>
                    <a:pt x="33152" y="34900"/>
                  </a:lnTo>
                  <a:lnTo>
                    <a:pt x="34603" y="35421"/>
                  </a:lnTo>
                  <a:lnTo>
                    <a:pt x="35905" y="35905"/>
                  </a:lnTo>
                  <a:lnTo>
                    <a:pt x="37282" y="36426"/>
                  </a:lnTo>
                  <a:lnTo>
                    <a:pt x="38026" y="36686"/>
                  </a:lnTo>
                  <a:lnTo>
                    <a:pt x="39514" y="37133"/>
                  </a:lnTo>
                  <a:lnTo>
                    <a:pt x="38659" y="36203"/>
                  </a:lnTo>
                  <a:lnTo>
                    <a:pt x="37803" y="35310"/>
                  </a:lnTo>
                  <a:lnTo>
                    <a:pt x="36277" y="33561"/>
                  </a:lnTo>
                  <a:lnTo>
                    <a:pt x="34901" y="31849"/>
                  </a:lnTo>
                  <a:lnTo>
                    <a:pt x="33561" y="30175"/>
                  </a:lnTo>
                  <a:lnTo>
                    <a:pt x="30994" y="26789"/>
                  </a:lnTo>
                  <a:lnTo>
                    <a:pt x="29655" y="25041"/>
                  </a:lnTo>
                  <a:lnTo>
                    <a:pt x="28166" y="23180"/>
                  </a:lnTo>
                  <a:lnTo>
                    <a:pt x="27906" y="22845"/>
                  </a:lnTo>
                  <a:lnTo>
                    <a:pt x="26790" y="21506"/>
                  </a:lnTo>
                  <a:lnTo>
                    <a:pt x="24669" y="19125"/>
                  </a:lnTo>
                  <a:lnTo>
                    <a:pt x="22548" y="16781"/>
                  </a:lnTo>
                  <a:lnTo>
                    <a:pt x="22250" y="16446"/>
                  </a:lnTo>
                  <a:lnTo>
                    <a:pt x="20799" y="14920"/>
                  </a:lnTo>
                  <a:lnTo>
                    <a:pt x="19311" y="13358"/>
                  </a:lnTo>
                  <a:lnTo>
                    <a:pt x="17823" y="11832"/>
                  </a:lnTo>
                  <a:lnTo>
                    <a:pt x="16297" y="10344"/>
                  </a:lnTo>
                  <a:lnTo>
                    <a:pt x="14772" y="8856"/>
                  </a:lnTo>
                  <a:lnTo>
                    <a:pt x="13246" y="7405"/>
                  </a:lnTo>
                  <a:lnTo>
                    <a:pt x="11684" y="5953"/>
                  </a:lnTo>
                  <a:lnTo>
                    <a:pt x="10084" y="4502"/>
                  </a:lnTo>
                  <a:lnTo>
                    <a:pt x="9860" y="4279"/>
                  </a:lnTo>
                  <a:lnTo>
                    <a:pt x="9786" y="4242"/>
                  </a:lnTo>
                  <a:lnTo>
                    <a:pt x="8372" y="3014"/>
                  </a:lnTo>
                  <a:lnTo>
                    <a:pt x="7628" y="2419"/>
                  </a:lnTo>
                  <a:lnTo>
                    <a:pt x="6884" y="1861"/>
                  </a:lnTo>
                  <a:lnTo>
                    <a:pt x="6102" y="1377"/>
                  </a:lnTo>
                  <a:lnTo>
                    <a:pt x="5321" y="893"/>
                  </a:lnTo>
                  <a:lnTo>
                    <a:pt x="4465" y="521"/>
                  </a:lnTo>
                  <a:lnTo>
                    <a:pt x="3610" y="186"/>
                  </a:lnTo>
                  <a:lnTo>
                    <a:pt x="3126" y="75"/>
                  </a:lnTo>
                  <a:lnTo>
                    <a:pt x="2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p40">
              <a:extLst>
                <a:ext uri="{FF2B5EF4-FFF2-40B4-BE49-F238E27FC236}">
                  <a16:creationId xmlns:a16="http://schemas.microsoft.com/office/drawing/2014/main" id="{4D070DC1-1E56-8FA5-7587-1ED8A5C3CB15}"/>
                </a:ext>
              </a:extLst>
            </p:cNvPr>
            <p:cNvSpPr/>
            <p:nvPr/>
          </p:nvSpPr>
          <p:spPr>
            <a:xfrm>
              <a:off x="1560850" y="3059350"/>
              <a:ext cx="938575" cy="896725"/>
            </a:xfrm>
            <a:custGeom>
              <a:avLst/>
              <a:gdLst/>
              <a:ahLst/>
              <a:cxnLst/>
              <a:rect l="l" t="t" r="r" b="b"/>
              <a:pathLst>
                <a:path w="37543" h="35869" extrusionOk="0">
                  <a:moveTo>
                    <a:pt x="149" y="1"/>
                  </a:moveTo>
                  <a:lnTo>
                    <a:pt x="0" y="224"/>
                  </a:lnTo>
                  <a:lnTo>
                    <a:pt x="2493" y="2419"/>
                  </a:lnTo>
                  <a:lnTo>
                    <a:pt x="4949" y="4652"/>
                  </a:lnTo>
                  <a:lnTo>
                    <a:pt x="7367" y="6921"/>
                  </a:lnTo>
                  <a:lnTo>
                    <a:pt x="9786" y="9228"/>
                  </a:lnTo>
                  <a:lnTo>
                    <a:pt x="10158" y="9600"/>
                  </a:lnTo>
                  <a:lnTo>
                    <a:pt x="10195" y="9600"/>
                  </a:lnTo>
                  <a:lnTo>
                    <a:pt x="12390" y="11758"/>
                  </a:lnTo>
                  <a:lnTo>
                    <a:pt x="14548" y="13953"/>
                  </a:lnTo>
                  <a:lnTo>
                    <a:pt x="18864" y="18307"/>
                  </a:lnTo>
                  <a:lnTo>
                    <a:pt x="19311" y="18790"/>
                  </a:lnTo>
                  <a:lnTo>
                    <a:pt x="19608" y="19088"/>
                  </a:lnTo>
                  <a:lnTo>
                    <a:pt x="23515" y="23032"/>
                  </a:lnTo>
                  <a:lnTo>
                    <a:pt x="27496" y="26976"/>
                  </a:lnTo>
                  <a:lnTo>
                    <a:pt x="27757" y="27236"/>
                  </a:lnTo>
                  <a:lnTo>
                    <a:pt x="29989" y="29357"/>
                  </a:lnTo>
                  <a:lnTo>
                    <a:pt x="32222" y="31478"/>
                  </a:lnTo>
                  <a:lnTo>
                    <a:pt x="34491" y="33561"/>
                  </a:lnTo>
                  <a:lnTo>
                    <a:pt x="36798" y="35608"/>
                  </a:lnTo>
                  <a:lnTo>
                    <a:pt x="37542" y="35868"/>
                  </a:lnTo>
                  <a:lnTo>
                    <a:pt x="37542" y="35868"/>
                  </a:lnTo>
                  <a:lnTo>
                    <a:pt x="35086" y="33710"/>
                  </a:lnTo>
                  <a:lnTo>
                    <a:pt x="32705" y="31552"/>
                  </a:lnTo>
                  <a:lnTo>
                    <a:pt x="30324" y="29320"/>
                  </a:lnTo>
                  <a:lnTo>
                    <a:pt x="28017" y="27050"/>
                  </a:lnTo>
                  <a:lnTo>
                    <a:pt x="27980" y="27050"/>
                  </a:lnTo>
                  <a:lnTo>
                    <a:pt x="27682" y="26753"/>
                  </a:lnTo>
                  <a:lnTo>
                    <a:pt x="24817" y="23925"/>
                  </a:lnTo>
                  <a:lnTo>
                    <a:pt x="21990" y="21097"/>
                  </a:lnTo>
                  <a:lnTo>
                    <a:pt x="21729" y="20800"/>
                  </a:lnTo>
                  <a:lnTo>
                    <a:pt x="19050" y="18121"/>
                  </a:lnTo>
                  <a:lnTo>
                    <a:pt x="14809" y="13767"/>
                  </a:lnTo>
                  <a:lnTo>
                    <a:pt x="12613" y="11609"/>
                  </a:lnTo>
                  <a:lnTo>
                    <a:pt x="10418" y="9451"/>
                  </a:lnTo>
                  <a:lnTo>
                    <a:pt x="10083" y="9117"/>
                  </a:lnTo>
                  <a:lnTo>
                    <a:pt x="7665" y="6773"/>
                  </a:lnTo>
                  <a:lnTo>
                    <a:pt x="5209" y="4466"/>
                  </a:lnTo>
                  <a:lnTo>
                    <a:pt x="2716" y="219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8;p40">
              <a:extLst>
                <a:ext uri="{FF2B5EF4-FFF2-40B4-BE49-F238E27FC236}">
                  <a16:creationId xmlns:a16="http://schemas.microsoft.com/office/drawing/2014/main" id="{22C3155D-3314-FD9A-77DF-F7E9C53DE5CC}"/>
                </a:ext>
              </a:extLst>
            </p:cNvPr>
            <p:cNvSpPr/>
            <p:nvPr/>
          </p:nvSpPr>
          <p:spPr>
            <a:xfrm>
              <a:off x="1601775" y="3144925"/>
              <a:ext cx="220475" cy="155375"/>
            </a:xfrm>
            <a:custGeom>
              <a:avLst/>
              <a:gdLst/>
              <a:ahLst/>
              <a:cxnLst/>
              <a:rect l="l" t="t" r="r" b="b"/>
              <a:pathLst>
                <a:path w="8819" h="6215" extrusionOk="0">
                  <a:moveTo>
                    <a:pt x="7665" y="1"/>
                  </a:moveTo>
                  <a:lnTo>
                    <a:pt x="7814" y="1415"/>
                  </a:lnTo>
                  <a:lnTo>
                    <a:pt x="7963" y="2829"/>
                  </a:lnTo>
                  <a:lnTo>
                    <a:pt x="8186" y="4243"/>
                  </a:lnTo>
                  <a:lnTo>
                    <a:pt x="8446" y="5694"/>
                  </a:lnTo>
                  <a:lnTo>
                    <a:pt x="8484" y="5880"/>
                  </a:lnTo>
                  <a:lnTo>
                    <a:pt x="8484" y="5880"/>
                  </a:lnTo>
                  <a:lnTo>
                    <a:pt x="8149" y="5805"/>
                  </a:lnTo>
                  <a:lnTo>
                    <a:pt x="6102" y="5433"/>
                  </a:lnTo>
                  <a:lnTo>
                    <a:pt x="4093" y="5135"/>
                  </a:lnTo>
                  <a:lnTo>
                    <a:pt x="2047" y="4838"/>
                  </a:lnTo>
                  <a:lnTo>
                    <a:pt x="0" y="4652"/>
                  </a:lnTo>
                  <a:lnTo>
                    <a:pt x="186" y="4949"/>
                  </a:lnTo>
                  <a:lnTo>
                    <a:pt x="2270" y="5173"/>
                  </a:lnTo>
                  <a:lnTo>
                    <a:pt x="4354" y="5470"/>
                  </a:lnTo>
                  <a:lnTo>
                    <a:pt x="6437" y="5805"/>
                  </a:lnTo>
                  <a:lnTo>
                    <a:pt x="8521" y="6177"/>
                  </a:lnTo>
                  <a:lnTo>
                    <a:pt x="8632" y="6177"/>
                  </a:lnTo>
                  <a:lnTo>
                    <a:pt x="8818" y="6214"/>
                  </a:lnTo>
                  <a:lnTo>
                    <a:pt x="8781" y="6028"/>
                  </a:lnTo>
                  <a:lnTo>
                    <a:pt x="8521" y="4577"/>
                  </a:lnTo>
                  <a:lnTo>
                    <a:pt x="8298" y="3126"/>
                  </a:lnTo>
                  <a:lnTo>
                    <a:pt x="8111" y="1712"/>
                  </a:lnTo>
                  <a:lnTo>
                    <a:pt x="7963" y="261"/>
                  </a:lnTo>
                  <a:lnTo>
                    <a:pt x="7739" y="38"/>
                  </a:lnTo>
                  <a:lnTo>
                    <a:pt x="7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9;p40">
              <a:extLst>
                <a:ext uri="{FF2B5EF4-FFF2-40B4-BE49-F238E27FC236}">
                  <a16:creationId xmlns:a16="http://schemas.microsoft.com/office/drawing/2014/main" id="{B8F8CBB4-E4BE-8B45-55DC-A2501B2C8E73}"/>
                </a:ext>
              </a:extLst>
            </p:cNvPr>
            <p:cNvSpPr/>
            <p:nvPr/>
          </p:nvSpPr>
          <p:spPr>
            <a:xfrm>
              <a:off x="1667825" y="3527225"/>
              <a:ext cx="386025" cy="34450"/>
            </a:xfrm>
            <a:custGeom>
              <a:avLst/>
              <a:gdLst/>
              <a:ahLst/>
              <a:cxnLst/>
              <a:rect l="l" t="t" r="r" b="b"/>
              <a:pathLst>
                <a:path w="15441" h="1378" extrusionOk="0">
                  <a:moveTo>
                    <a:pt x="11274" y="1"/>
                  </a:moveTo>
                  <a:lnTo>
                    <a:pt x="9227" y="38"/>
                  </a:lnTo>
                  <a:lnTo>
                    <a:pt x="7255" y="150"/>
                  </a:lnTo>
                  <a:lnTo>
                    <a:pt x="5358" y="299"/>
                  </a:lnTo>
                  <a:lnTo>
                    <a:pt x="3498" y="522"/>
                  </a:lnTo>
                  <a:lnTo>
                    <a:pt x="1712" y="782"/>
                  </a:lnTo>
                  <a:lnTo>
                    <a:pt x="0" y="1080"/>
                  </a:lnTo>
                  <a:lnTo>
                    <a:pt x="74" y="1378"/>
                  </a:lnTo>
                  <a:lnTo>
                    <a:pt x="1749" y="1080"/>
                  </a:lnTo>
                  <a:lnTo>
                    <a:pt x="3535" y="782"/>
                  </a:lnTo>
                  <a:lnTo>
                    <a:pt x="5358" y="596"/>
                  </a:lnTo>
                  <a:lnTo>
                    <a:pt x="7293" y="447"/>
                  </a:lnTo>
                  <a:lnTo>
                    <a:pt x="9265" y="336"/>
                  </a:lnTo>
                  <a:lnTo>
                    <a:pt x="11274" y="299"/>
                  </a:lnTo>
                  <a:lnTo>
                    <a:pt x="13320" y="299"/>
                  </a:lnTo>
                  <a:lnTo>
                    <a:pt x="15404" y="373"/>
                  </a:lnTo>
                  <a:lnTo>
                    <a:pt x="15441" y="75"/>
                  </a:lnTo>
                  <a:lnTo>
                    <a:pt x="13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0;p40">
              <a:extLst>
                <a:ext uri="{FF2B5EF4-FFF2-40B4-BE49-F238E27FC236}">
                  <a16:creationId xmlns:a16="http://schemas.microsoft.com/office/drawing/2014/main" id="{6015465F-1B1A-C02B-A97C-DD457FBCB093}"/>
                </a:ext>
              </a:extLst>
            </p:cNvPr>
            <p:cNvSpPr/>
            <p:nvPr/>
          </p:nvSpPr>
          <p:spPr>
            <a:xfrm>
              <a:off x="2104075" y="3450025"/>
              <a:ext cx="8375" cy="137700"/>
            </a:xfrm>
            <a:custGeom>
              <a:avLst/>
              <a:gdLst/>
              <a:ahLst/>
              <a:cxnLst/>
              <a:rect l="l" t="t" r="r" b="b"/>
              <a:pathLst>
                <a:path w="335" h="5508" extrusionOk="0">
                  <a:moveTo>
                    <a:pt x="37" y="1"/>
                  </a:moveTo>
                  <a:lnTo>
                    <a:pt x="0" y="5173"/>
                  </a:lnTo>
                  <a:lnTo>
                    <a:pt x="0" y="5470"/>
                  </a:lnTo>
                  <a:lnTo>
                    <a:pt x="261" y="5507"/>
                  </a:lnTo>
                  <a:lnTo>
                    <a:pt x="261" y="5470"/>
                  </a:lnTo>
                  <a:lnTo>
                    <a:pt x="335" y="336"/>
                  </a:lnTo>
                  <a:lnTo>
                    <a:pt x="37"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1;p40">
              <a:extLst>
                <a:ext uri="{FF2B5EF4-FFF2-40B4-BE49-F238E27FC236}">
                  <a16:creationId xmlns:a16="http://schemas.microsoft.com/office/drawing/2014/main" id="{37CC90E6-1A8B-A9A8-7B04-9E27C10A83C2}"/>
                </a:ext>
              </a:extLst>
            </p:cNvPr>
            <p:cNvSpPr/>
            <p:nvPr/>
          </p:nvSpPr>
          <p:spPr>
            <a:xfrm>
              <a:off x="1989650" y="3610025"/>
              <a:ext cx="271650" cy="170250"/>
            </a:xfrm>
            <a:custGeom>
              <a:avLst/>
              <a:gdLst/>
              <a:ahLst/>
              <a:cxnLst/>
              <a:rect l="l" t="t" r="r" b="b"/>
              <a:pathLst>
                <a:path w="10866" h="6810" extrusionOk="0">
                  <a:moveTo>
                    <a:pt x="10270" y="0"/>
                  </a:moveTo>
                  <a:lnTo>
                    <a:pt x="10233" y="1303"/>
                  </a:lnTo>
                  <a:lnTo>
                    <a:pt x="10270" y="2568"/>
                  </a:lnTo>
                  <a:lnTo>
                    <a:pt x="10344" y="3200"/>
                  </a:lnTo>
                  <a:lnTo>
                    <a:pt x="10419" y="3833"/>
                  </a:lnTo>
                  <a:lnTo>
                    <a:pt x="10493" y="4279"/>
                  </a:lnTo>
                  <a:lnTo>
                    <a:pt x="10530" y="4726"/>
                  </a:lnTo>
                  <a:lnTo>
                    <a:pt x="10567" y="4912"/>
                  </a:lnTo>
                  <a:lnTo>
                    <a:pt x="10344" y="4949"/>
                  </a:lnTo>
                  <a:lnTo>
                    <a:pt x="9042" y="5060"/>
                  </a:lnTo>
                  <a:lnTo>
                    <a:pt x="7740" y="5209"/>
                  </a:lnTo>
                  <a:lnTo>
                    <a:pt x="6437" y="5395"/>
                  </a:lnTo>
                  <a:lnTo>
                    <a:pt x="5135" y="5581"/>
                  </a:lnTo>
                  <a:lnTo>
                    <a:pt x="3870" y="5805"/>
                  </a:lnTo>
                  <a:lnTo>
                    <a:pt x="2568" y="6028"/>
                  </a:lnTo>
                  <a:lnTo>
                    <a:pt x="1303" y="6326"/>
                  </a:lnTo>
                  <a:lnTo>
                    <a:pt x="1" y="6623"/>
                  </a:lnTo>
                  <a:lnTo>
                    <a:pt x="447" y="6809"/>
                  </a:lnTo>
                  <a:lnTo>
                    <a:pt x="484" y="6809"/>
                  </a:lnTo>
                  <a:lnTo>
                    <a:pt x="1712" y="6512"/>
                  </a:lnTo>
                  <a:lnTo>
                    <a:pt x="2977" y="6251"/>
                  </a:lnTo>
                  <a:lnTo>
                    <a:pt x="4242" y="6028"/>
                  </a:lnTo>
                  <a:lnTo>
                    <a:pt x="5507" y="5805"/>
                  </a:lnTo>
                  <a:lnTo>
                    <a:pt x="6772" y="5619"/>
                  </a:lnTo>
                  <a:lnTo>
                    <a:pt x="8037" y="5470"/>
                  </a:lnTo>
                  <a:lnTo>
                    <a:pt x="9340" y="5321"/>
                  </a:lnTo>
                  <a:lnTo>
                    <a:pt x="10605" y="5209"/>
                  </a:lnTo>
                  <a:lnTo>
                    <a:pt x="10865" y="5209"/>
                  </a:lnTo>
                  <a:lnTo>
                    <a:pt x="10828" y="5060"/>
                  </a:lnTo>
                  <a:lnTo>
                    <a:pt x="10865" y="5023"/>
                  </a:lnTo>
                  <a:lnTo>
                    <a:pt x="10828" y="5023"/>
                  </a:lnTo>
                  <a:lnTo>
                    <a:pt x="10791" y="4391"/>
                  </a:lnTo>
                  <a:lnTo>
                    <a:pt x="10716" y="3795"/>
                  </a:lnTo>
                  <a:lnTo>
                    <a:pt x="10605" y="3163"/>
                  </a:lnTo>
                  <a:lnTo>
                    <a:pt x="10567" y="2568"/>
                  </a:lnTo>
                  <a:lnTo>
                    <a:pt x="10530" y="1451"/>
                  </a:lnTo>
                  <a:lnTo>
                    <a:pt x="10530" y="335"/>
                  </a:lnTo>
                  <a:lnTo>
                    <a:pt x="10270"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2;p40">
              <a:extLst>
                <a:ext uri="{FF2B5EF4-FFF2-40B4-BE49-F238E27FC236}">
                  <a16:creationId xmlns:a16="http://schemas.microsoft.com/office/drawing/2014/main" id="{004B43E7-0002-B190-8DBE-A2EB5ACBB431}"/>
                </a:ext>
              </a:extLst>
            </p:cNvPr>
            <p:cNvSpPr/>
            <p:nvPr/>
          </p:nvSpPr>
          <p:spPr>
            <a:xfrm>
              <a:off x="3326325" y="2728225"/>
              <a:ext cx="505100" cy="1172025"/>
            </a:xfrm>
            <a:custGeom>
              <a:avLst/>
              <a:gdLst/>
              <a:ahLst/>
              <a:cxnLst/>
              <a:rect l="l" t="t" r="r" b="b"/>
              <a:pathLst>
                <a:path w="20204" h="46881" extrusionOk="0">
                  <a:moveTo>
                    <a:pt x="18641" y="0"/>
                  </a:moveTo>
                  <a:lnTo>
                    <a:pt x="18343" y="37"/>
                  </a:lnTo>
                  <a:lnTo>
                    <a:pt x="18120" y="149"/>
                  </a:lnTo>
                  <a:lnTo>
                    <a:pt x="17860" y="298"/>
                  </a:lnTo>
                  <a:lnTo>
                    <a:pt x="16967" y="968"/>
                  </a:lnTo>
                  <a:lnTo>
                    <a:pt x="16148" y="1675"/>
                  </a:lnTo>
                  <a:lnTo>
                    <a:pt x="15329" y="2419"/>
                  </a:lnTo>
                  <a:lnTo>
                    <a:pt x="14585" y="3237"/>
                  </a:lnTo>
                  <a:lnTo>
                    <a:pt x="13878" y="4093"/>
                  </a:lnTo>
                  <a:lnTo>
                    <a:pt x="13209" y="4986"/>
                  </a:lnTo>
                  <a:lnTo>
                    <a:pt x="12539" y="5916"/>
                  </a:lnTo>
                  <a:lnTo>
                    <a:pt x="11944" y="6846"/>
                  </a:lnTo>
                  <a:lnTo>
                    <a:pt x="11683" y="7256"/>
                  </a:lnTo>
                  <a:lnTo>
                    <a:pt x="10939" y="8521"/>
                  </a:lnTo>
                  <a:lnTo>
                    <a:pt x="10195" y="9823"/>
                  </a:lnTo>
                  <a:lnTo>
                    <a:pt x="9525" y="11162"/>
                  </a:lnTo>
                  <a:lnTo>
                    <a:pt x="8855" y="12465"/>
                  </a:lnTo>
                  <a:lnTo>
                    <a:pt x="8855" y="12465"/>
                  </a:lnTo>
                  <a:lnTo>
                    <a:pt x="9190" y="8893"/>
                  </a:lnTo>
                  <a:lnTo>
                    <a:pt x="9190" y="8669"/>
                  </a:lnTo>
                  <a:lnTo>
                    <a:pt x="9190" y="8446"/>
                  </a:lnTo>
                  <a:lnTo>
                    <a:pt x="9116" y="8223"/>
                  </a:lnTo>
                  <a:lnTo>
                    <a:pt x="9004" y="8074"/>
                  </a:lnTo>
                  <a:lnTo>
                    <a:pt x="8893" y="7888"/>
                  </a:lnTo>
                  <a:lnTo>
                    <a:pt x="8744" y="7739"/>
                  </a:lnTo>
                  <a:lnTo>
                    <a:pt x="8595" y="7628"/>
                  </a:lnTo>
                  <a:lnTo>
                    <a:pt x="8409" y="7553"/>
                  </a:lnTo>
                  <a:lnTo>
                    <a:pt x="8223" y="7479"/>
                  </a:lnTo>
                  <a:lnTo>
                    <a:pt x="8037" y="7442"/>
                  </a:lnTo>
                  <a:lnTo>
                    <a:pt x="7628" y="7442"/>
                  </a:lnTo>
                  <a:lnTo>
                    <a:pt x="7442" y="7479"/>
                  </a:lnTo>
                  <a:lnTo>
                    <a:pt x="7256" y="7590"/>
                  </a:lnTo>
                  <a:lnTo>
                    <a:pt x="7070" y="7702"/>
                  </a:lnTo>
                  <a:lnTo>
                    <a:pt x="6883" y="7851"/>
                  </a:lnTo>
                  <a:lnTo>
                    <a:pt x="6474" y="8335"/>
                  </a:lnTo>
                  <a:lnTo>
                    <a:pt x="6102" y="8856"/>
                  </a:lnTo>
                  <a:lnTo>
                    <a:pt x="5916" y="9153"/>
                  </a:lnTo>
                  <a:lnTo>
                    <a:pt x="5507" y="9972"/>
                  </a:lnTo>
                  <a:lnTo>
                    <a:pt x="5098" y="10790"/>
                  </a:lnTo>
                  <a:lnTo>
                    <a:pt x="4688" y="11832"/>
                  </a:lnTo>
                  <a:lnTo>
                    <a:pt x="4279" y="12837"/>
                  </a:lnTo>
                  <a:lnTo>
                    <a:pt x="3535" y="14920"/>
                  </a:lnTo>
                  <a:lnTo>
                    <a:pt x="2902" y="17004"/>
                  </a:lnTo>
                  <a:lnTo>
                    <a:pt x="2307" y="19125"/>
                  </a:lnTo>
                  <a:lnTo>
                    <a:pt x="2233" y="19534"/>
                  </a:lnTo>
                  <a:lnTo>
                    <a:pt x="1823" y="21320"/>
                  </a:lnTo>
                  <a:lnTo>
                    <a:pt x="1451" y="23143"/>
                  </a:lnTo>
                  <a:lnTo>
                    <a:pt x="1116" y="24966"/>
                  </a:lnTo>
                  <a:lnTo>
                    <a:pt x="856" y="26789"/>
                  </a:lnTo>
                  <a:lnTo>
                    <a:pt x="633" y="28612"/>
                  </a:lnTo>
                  <a:lnTo>
                    <a:pt x="409" y="30473"/>
                  </a:lnTo>
                  <a:lnTo>
                    <a:pt x="261" y="32333"/>
                  </a:lnTo>
                  <a:lnTo>
                    <a:pt x="149" y="34193"/>
                  </a:lnTo>
                  <a:lnTo>
                    <a:pt x="112" y="34640"/>
                  </a:lnTo>
                  <a:lnTo>
                    <a:pt x="37" y="36649"/>
                  </a:lnTo>
                  <a:lnTo>
                    <a:pt x="0" y="38695"/>
                  </a:lnTo>
                  <a:lnTo>
                    <a:pt x="0" y="40742"/>
                  </a:lnTo>
                  <a:lnTo>
                    <a:pt x="0" y="42788"/>
                  </a:lnTo>
                  <a:lnTo>
                    <a:pt x="37" y="43458"/>
                  </a:lnTo>
                  <a:lnTo>
                    <a:pt x="112" y="44165"/>
                  </a:lnTo>
                  <a:lnTo>
                    <a:pt x="298" y="45727"/>
                  </a:lnTo>
                  <a:lnTo>
                    <a:pt x="335" y="46472"/>
                  </a:lnTo>
                  <a:lnTo>
                    <a:pt x="335" y="46881"/>
                  </a:lnTo>
                  <a:lnTo>
                    <a:pt x="2865" y="45281"/>
                  </a:lnTo>
                  <a:lnTo>
                    <a:pt x="4130" y="44425"/>
                  </a:lnTo>
                  <a:lnTo>
                    <a:pt x="5358" y="43569"/>
                  </a:lnTo>
                  <a:lnTo>
                    <a:pt x="6549" y="42677"/>
                  </a:lnTo>
                  <a:lnTo>
                    <a:pt x="7739" y="41746"/>
                  </a:lnTo>
                  <a:lnTo>
                    <a:pt x="8893" y="40779"/>
                  </a:lnTo>
                  <a:lnTo>
                    <a:pt x="10009" y="39774"/>
                  </a:lnTo>
                  <a:lnTo>
                    <a:pt x="10679" y="39142"/>
                  </a:lnTo>
                  <a:lnTo>
                    <a:pt x="11311" y="38509"/>
                  </a:lnTo>
                  <a:lnTo>
                    <a:pt x="11944" y="37840"/>
                  </a:lnTo>
                  <a:lnTo>
                    <a:pt x="12539" y="37133"/>
                  </a:lnTo>
                  <a:lnTo>
                    <a:pt x="12799" y="36872"/>
                  </a:lnTo>
                  <a:lnTo>
                    <a:pt x="13395" y="36128"/>
                  </a:lnTo>
                  <a:lnTo>
                    <a:pt x="13990" y="35347"/>
                  </a:lnTo>
                  <a:lnTo>
                    <a:pt x="14511" y="34565"/>
                  </a:lnTo>
                  <a:lnTo>
                    <a:pt x="15032" y="33784"/>
                  </a:lnTo>
                  <a:lnTo>
                    <a:pt x="15516" y="32928"/>
                  </a:lnTo>
                  <a:lnTo>
                    <a:pt x="15962" y="32110"/>
                  </a:lnTo>
                  <a:lnTo>
                    <a:pt x="16408" y="31254"/>
                  </a:lnTo>
                  <a:lnTo>
                    <a:pt x="16781" y="30361"/>
                  </a:lnTo>
                  <a:lnTo>
                    <a:pt x="16892" y="30063"/>
                  </a:lnTo>
                  <a:lnTo>
                    <a:pt x="17227" y="29096"/>
                  </a:lnTo>
                  <a:lnTo>
                    <a:pt x="17376" y="28612"/>
                  </a:lnTo>
                  <a:lnTo>
                    <a:pt x="17450" y="28129"/>
                  </a:lnTo>
                  <a:lnTo>
                    <a:pt x="17450" y="27645"/>
                  </a:lnTo>
                  <a:lnTo>
                    <a:pt x="17413" y="27124"/>
                  </a:lnTo>
                  <a:lnTo>
                    <a:pt x="17339" y="26901"/>
                  </a:lnTo>
                  <a:lnTo>
                    <a:pt x="17264" y="26789"/>
                  </a:lnTo>
                  <a:lnTo>
                    <a:pt x="17227" y="26715"/>
                  </a:lnTo>
                  <a:lnTo>
                    <a:pt x="17078" y="26603"/>
                  </a:lnTo>
                  <a:lnTo>
                    <a:pt x="16967" y="26566"/>
                  </a:lnTo>
                  <a:lnTo>
                    <a:pt x="16818" y="26529"/>
                  </a:lnTo>
                  <a:lnTo>
                    <a:pt x="16669" y="26529"/>
                  </a:lnTo>
                  <a:lnTo>
                    <a:pt x="16334" y="26603"/>
                  </a:lnTo>
                  <a:lnTo>
                    <a:pt x="16036" y="26752"/>
                  </a:lnTo>
                  <a:lnTo>
                    <a:pt x="15404" y="27087"/>
                  </a:lnTo>
                  <a:lnTo>
                    <a:pt x="14809" y="27496"/>
                  </a:lnTo>
                  <a:lnTo>
                    <a:pt x="14213" y="27905"/>
                  </a:lnTo>
                  <a:lnTo>
                    <a:pt x="13655" y="28352"/>
                  </a:lnTo>
                  <a:lnTo>
                    <a:pt x="13097" y="28836"/>
                  </a:lnTo>
                  <a:lnTo>
                    <a:pt x="12576" y="29356"/>
                  </a:lnTo>
                  <a:lnTo>
                    <a:pt x="12092" y="29877"/>
                  </a:lnTo>
                  <a:lnTo>
                    <a:pt x="11646" y="30435"/>
                  </a:lnTo>
                  <a:lnTo>
                    <a:pt x="11646" y="30435"/>
                  </a:lnTo>
                  <a:lnTo>
                    <a:pt x="12427" y="28984"/>
                  </a:lnTo>
                  <a:lnTo>
                    <a:pt x="13134" y="27533"/>
                  </a:lnTo>
                  <a:lnTo>
                    <a:pt x="13841" y="26045"/>
                  </a:lnTo>
                  <a:lnTo>
                    <a:pt x="14474" y="24557"/>
                  </a:lnTo>
                  <a:lnTo>
                    <a:pt x="14623" y="24259"/>
                  </a:lnTo>
                  <a:lnTo>
                    <a:pt x="15329" y="22548"/>
                  </a:lnTo>
                  <a:lnTo>
                    <a:pt x="15999" y="20799"/>
                  </a:lnTo>
                  <a:lnTo>
                    <a:pt x="16632" y="19050"/>
                  </a:lnTo>
                  <a:lnTo>
                    <a:pt x="17227" y="17301"/>
                  </a:lnTo>
                  <a:lnTo>
                    <a:pt x="17301" y="17041"/>
                  </a:lnTo>
                  <a:lnTo>
                    <a:pt x="17971" y="14883"/>
                  </a:lnTo>
                  <a:lnTo>
                    <a:pt x="18566" y="12688"/>
                  </a:lnTo>
                  <a:lnTo>
                    <a:pt x="19125" y="10493"/>
                  </a:lnTo>
                  <a:lnTo>
                    <a:pt x="19571" y="8297"/>
                  </a:lnTo>
                  <a:lnTo>
                    <a:pt x="19645" y="8000"/>
                  </a:lnTo>
                  <a:lnTo>
                    <a:pt x="19906" y="6660"/>
                  </a:lnTo>
                  <a:lnTo>
                    <a:pt x="20092" y="5432"/>
                  </a:lnTo>
                  <a:lnTo>
                    <a:pt x="20166" y="4242"/>
                  </a:lnTo>
                  <a:lnTo>
                    <a:pt x="20204" y="3014"/>
                  </a:lnTo>
                  <a:lnTo>
                    <a:pt x="20129" y="1786"/>
                  </a:lnTo>
                  <a:lnTo>
                    <a:pt x="20055" y="1265"/>
                  </a:lnTo>
                  <a:lnTo>
                    <a:pt x="20018" y="1005"/>
                  </a:lnTo>
                  <a:lnTo>
                    <a:pt x="19943" y="782"/>
                  </a:lnTo>
                  <a:lnTo>
                    <a:pt x="19794" y="521"/>
                  </a:lnTo>
                  <a:lnTo>
                    <a:pt x="19683" y="335"/>
                  </a:lnTo>
                  <a:lnTo>
                    <a:pt x="19459" y="186"/>
                  </a:lnTo>
                  <a:lnTo>
                    <a:pt x="19236" y="37"/>
                  </a:lnTo>
                  <a:lnTo>
                    <a:pt x="18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3;p40">
              <a:extLst>
                <a:ext uri="{FF2B5EF4-FFF2-40B4-BE49-F238E27FC236}">
                  <a16:creationId xmlns:a16="http://schemas.microsoft.com/office/drawing/2014/main" id="{9ED1BF7C-C8D4-D361-BAAF-E614E588CD3E}"/>
                </a:ext>
              </a:extLst>
            </p:cNvPr>
            <p:cNvSpPr/>
            <p:nvPr/>
          </p:nvSpPr>
          <p:spPr>
            <a:xfrm>
              <a:off x="3326325" y="2728225"/>
              <a:ext cx="480925" cy="1174825"/>
            </a:xfrm>
            <a:custGeom>
              <a:avLst/>
              <a:gdLst/>
              <a:ahLst/>
              <a:cxnLst/>
              <a:rect l="l" t="t" r="r" b="b"/>
              <a:pathLst>
                <a:path w="19237" h="46993" extrusionOk="0">
                  <a:moveTo>
                    <a:pt x="18976" y="0"/>
                  </a:moveTo>
                  <a:lnTo>
                    <a:pt x="18269" y="744"/>
                  </a:lnTo>
                  <a:lnTo>
                    <a:pt x="17636" y="1526"/>
                  </a:lnTo>
                  <a:lnTo>
                    <a:pt x="17041" y="2307"/>
                  </a:lnTo>
                  <a:lnTo>
                    <a:pt x="16446" y="3126"/>
                  </a:lnTo>
                  <a:lnTo>
                    <a:pt x="15925" y="3944"/>
                  </a:lnTo>
                  <a:lnTo>
                    <a:pt x="15404" y="4763"/>
                  </a:lnTo>
                  <a:lnTo>
                    <a:pt x="14474" y="6363"/>
                  </a:lnTo>
                  <a:lnTo>
                    <a:pt x="13171" y="8707"/>
                  </a:lnTo>
                  <a:lnTo>
                    <a:pt x="11944" y="11088"/>
                  </a:lnTo>
                  <a:lnTo>
                    <a:pt x="11720" y="11572"/>
                  </a:lnTo>
                  <a:lnTo>
                    <a:pt x="10753" y="13618"/>
                  </a:lnTo>
                  <a:lnTo>
                    <a:pt x="9823" y="15702"/>
                  </a:lnTo>
                  <a:lnTo>
                    <a:pt x="8930" y="17822"/>
                  </a:lnTo>
                  <a:lnTo>
                    <a:pt x="8074" y="19943"/>
                  </a:lnTo>
                  <a:lnTo>
                    <a:pt x="8000" y="20204"/>
                  </a:lnTo>
                  <a:lnTo>
                    <a:pt x="7367" y="21915"/>
                  </a:lnTo>
                  <a:lnTo>
                    <a:pt x="6735" y="23589"/>
                  </a:lnTo>
                  <a:lnTo>
                    <a:pt x="5581" y="27050"/>
                  </a:lnTo>
                  <a:lnTo>
                    <a:pt x="5432" y="27422"/>
                  </a:lnTo>
                  <a:lnTo>
                    <a:pt x="4614" y="30026"/>
                  </a:lnTo>
                  <a:lnTo>
                    <a:pt x="3833" y="32705"/>
                  </a:lnTo>
                  <a:lnTo>
                    <a:pt x="3051" y="35421"/>
                  </a:lnTo>
                  <a:lnTo>
                    <a:pt x="2270" y="38137"/>
                  </a:lnTo>
                  <a:lnTo>
                    <a:pt x="2195" y="38509"/>
                  </a:lnTo>
                  <a:lnTo>
                    <a:pt x="1228" y="42081"/>
                  </a:lnTo>
                  <a:lnTo>
                    <a:pt x="298" y="45727"/>
                  </a:lnTo>
                  <a:lnTo>
                    <a:pt x="0" y="46918"/>
                  </a:lnTo>
                  <a:lnTo>
                    <a:pt x="223" y="46993"/>
                  </a:lnTo>
                  <a:lnTo>
                    <a:pt x="335" y="46472"/>
                  </a:lnTo>
                  <a:lnTo>
                    <a:pt x="1377" y="42490"/>
                  </a:lnTo>
                  <a:lnTo>
                    <a:pt x="2419" y="38584"/>
                  </a:lnTo>
                  <a:lnTo>
                    <a:pt x="2493" y="38323"/>
                  </a:lnTo>
                  <a:lnTo>
                    <a:pt x="3572" y="34379"/>
                  </a:lnTo>
                  <a:lnTo>
                    <a:pt x="3646" y="34119"/>
                  </a:lnTo>
                  <a:lnTo>
                    <a:pt x="4651" y="30770"/>
                  </a:lnTo>
                  <a:lnTo>
                    <a:pt x="5693" y="27496"/>
                  </a:lnTo>
                  <a:lnTo>
                    <a:pt x="5767" y="27198"/>
                  </a:lnTo>
                  <a:lnTo>
                    <a:pt x="6363" y="25413"/>
                  </a:lnTo>
                  <a:lnTo>
                    <a:pt x="6958" y="23627"/>
                  </a:lnTo>
                  <a:lnTo>
                    <a:pt x="7628" y="21878"/>
                  </a:lnTo>
                  <a:lnTo>
                    <a:pt x="8260" y="20129"/>
                  </a:lnTo>
                  <a:lnTo>
                    <a:pt x="8372" y="19869"/>
                  </a:lnTo>
                  <a:lnTo>
                    <a:pt x="9190" y="17785"/>
                  </a:lnTo>
                  <a:lnTo>
                    <a:pt x="10046" y="15776"/>
                  </a:lnTo>
                  <a:lnTo>
                    <a:pt x="10939" y="13730"/>
                  </a:lnTo>
                  <a:lnTo>
                    <a:pt x="11869" y="11758"/>
                  </a:lnTo>
                  <a:lnTo>
                    <a:pt x="12018" y="11460"/>
                  </a:lnTo>
                  <a:lnTo>
                    <a:pt x="13320" y="8930"/>
                  </a:lnTo>
                  <a:lnTo>
                    <a:pt x="14660" y="6474"/>
                  </a:lnTo>
                  <a:lnTo>
                    <a:pt x="15627" y="4837"/>
                  </a:lnTo>
                  <a:lnTo>
                    <a:pt x="16148" y="4019"/>
                  </a:lnTo>
                  <a:lnTo>
                    <a:pt x="16669" y="3200"/>
                  </a:lnTo>
                  <a:lnTo>
                    <a:pt x="17264" y="2382"/>
                  </a:lnTo>
                  <a:lnTo>
                    <a:pt x="17897" y="1600"/>
                  </a:lnTo>
                  <a:lnTo>
                    <a:pt x="18529" y="819"/>
                  </a:lnTo>
                  <a:lnTo>
                    <a:pt x="19236" y="37"/>
                  </a:lnTo>
                  <a:lnTo>
                    <a:pt x="18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4;p40">
              <a:extLst>
                <a:ext uri="{FF2B5EF4-FFF2-40B4-BE49-F238E27FC236}">
                  <a16:creationId xmlns:a16="http://schemas.microsoft.com/office/drawing/2014/main" id="{096188BF-0142-F593-D5BA-5A1823859C08}"/>
                </a:ext>
              </a:extLst>
            </p:cNvPr>
            <p:cNvSpPr/>
            <p:nvPr/>
          </p:nvSpPr>
          <p:spPr>
            <a:xfrm>
              <a:off x="3618400" y="2899375"/>
              <a:ext cx="199075" cy="124675"/>
            </a:xfrm>
            <a:custGeom>
              <a:avLst/>
              <a:gdLst/>
              <a:ahLst/>
              <a:cxnLst/>
              <a:rect l="l" t="t" r="r" b="b"/>
              <a:pathLst>
                <a:path w="7963" h="4987" extrusionOk="0">
                  <a:moveTo>
                    <a:pt x="261" y="0"/>
                  </a:moveTo>
                  <a:lnTo>
                    <a:pt x="0" y="410"/>
                  </a:lnTo>
                  <a:lnTo>
                    <a:pt x="0" y="2568"/>
                  </a:lnTo>
                  <a:lnTo>
                    <a:pt x="37" y="4726"/>
                  </a:lnTo>
                  <a:lnTo>
                    <a:pt x="37" y="4800"/>
                  </a:lnTo>
                  <a:lnTo>
                    <a:pt x="37" y="4986"/>
                  </a:lnTo>
                  <a:lnTo>
                    <a:pt x="186" y="4912"/>
                  </a:lnTo>
                  <a:lnTo>
                    <a:pt x="447" y="4800"/>
                  </a:lnTo>
                  <a:lnTo>
                    <a:pt x="707" y="4763"/>
                  </a:lnTo>
                  <a:lnTo>
                    <a:pt x="1005" y="4651"/>
                  </a:lnTo>
                  <a:lnTo>
                    <a:pt x="1340" y="4540"/>
                  </a:lnTo>
                  <a:lnTo>
                    <a:pt x="7888" y="1451"/>
                  </a:lnTo>
                  <a:lnTo>
                    <a:pt x="7962" y="1154"/>
                  </a:lnTo>
                  <a:lnTo>
                    <a:pt x="1228" y="4316"/>
                  </a:lnTo>
                  <a:lnTo>
                    <a:pt x="968" y="4428"/>
                  </a:lnTo>
                  <a:lnTo>
                    <a:pt x="670" y="4502"/>
                  </a:lnTo>
                  <a:lnTo>
                    <a:pt x="335" y="4614"/>
                  </a:lnTo>
                  <a:lnTo>
                    <a:pt x="261" y="4614"/>
                  </a:lnTo>
                  <a:lnTo>
                    <a:pt x="261" y="4242"/>
                  </a:lnTo>
                  <a:lnTo>
                    <a:pt x="223" y="212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5;p40">
              <a:extLst>
                <a:ext uri="{FF2B5EF4-FFF2-40B4-BE49-F238E27FC236}">
                  <a16:creationId xmlns:a16="http://schemas.microsoft.com/office/drawing/2014/main" id="{0176B2C9-CBFF-C163-FD54-7817B9BB7085}"/>
                </a:ext>
              </a:extLst>
            </p:cNvPr>
            <p:cNvSpPr/>
            <p:nvPr/>
          </p:nvSpPr>
          <p:spPr>
            <a:xfrm>
              <a:off x="3474225" y="2949600"/>
              <a:ext cx="284650" cy="284650"/>
            </a:xfrm>
            <a:custGeom>
              <a:avLst/>
              <a:gdLst/>
              <a:ahLst/>
              <a:cxnLst/>
              <a:rect l="l" t="t" r="r" b="b"/>
              <a:pathLst>
                <a:path w="11386" h="11386" extrusionOk="0">
                  <a:moveTo>
                    <a:pt x="186" y="1"/>
                  </a:moveTo>
                  <a:lnTo>
                    <a:pt x="0" y="298"/>
                  </a:lnTo>
                  <a:lnTo>
                    <a:pt x="595" y="3014"/>
                  </a:lnTo>
                  <a:lnTo>
                    <a:pt x="1116" y="5730"/>
                  </a:lnTo>
                  <a:lnTo>
                    <a:pt x="1563" y="8484"/>
                  </a:lnTo>
                  <a:lnTo>
                    <a:pt x="1935" y="11237"/>
                  </a:lnTo>
                  <a:lnTo>
                    <a:pt x="1935" y="11386"/>
                  </a:lnTo>
                  <a:lnTo>
                    <a:pt x="2084" y="11349"/>
                  </a:lnTo>
                  <a:lnTo>
                    <a:pt x="2344" y="11274"/>
                  </a:lnTo>
                  <a:lnTo>
                    <a:pt x="3684" y="10865"/>
                  </a:lnTo>
                  <a:lnTo>
                    <a:pt x="7479" y="9711"/>
                  </a:lnTo>
                  <a:lnTo>
                    <a:pt x="9413" y="9116"/>
                  </a:lnTo>
                  <a:lnTo>
                    <a:pt x="11311" y="8446"/>
                  </a:lnTo>
                  <a:lnTo>
                    <a:pt x="11385" y="8186"/>
                  </a:lnTo>
                  <a:lnTo>
                    <a:pt x="11385" y="8186"/>
                  </a:lnTo>
                  <a:lnTo>
                    <a:pt x="9451" y="8819"/>
                  </a:lnTo>
                  <a:lnTo>
                    <a:pt x="7516" y="9451"/>
                  </a:lnTo>
                  <a:lnTo>
                    <a:pt x="3646" y="10642"/>
                  </a:lnTo>
                  <a:lnTo>
                    <a:pt x="2456" y="11014"/>
                  </a:lnTo>
                  <a:lnTo>
                    <a:pt x="2158" y="11088"/>
                  </a:lnTo>
                  <a:lnTo>
                    <a:pt x="1786" y="8298"/>
                  </a:lnTo>
                  <a:lnTo>
                    <a:pt x="1340" y="5507"/>
                  </a:lnTo>
                  <a:lnTo>
                    <a:pt x="819" y="2754"/>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6;p40">
              <a:extLst>
                <a:ext uri="{FF2B5EF4-FFF2-40B4-BE49-F238E27FC236}">
                  <a16:creationId xmlns:a16="http://schemas.microsoft.com/office/drawing/2014/main" id="{655B5C97-FF89-AD2C-592E-C6CD36828B32}"/>
                </a:ext>
              </a:extLst>
            </p:cNvPr>
            <p:cNvSpPr/>
            <p:nvPr/>
          </p:nvSpPr>
          <p:spPr>
            <a:xfrm>
              <a:off x="3382125" y="3206325"/>
              <a:ext cx="309775" cy="210250"/>
            </a:xfrm>
            <a:custGeom>
              <a:avLst/>
              <a:gdLst/>
              <a:ahLst/>
              <a:cxnLst/>
              <a:rect l="l" t="t" r="r" b="b"/>
              <a:pathLst>
                <a:path w="12391" h="8410" extrusionOk="0">
                  <a:moveTo>
                    <a:pt x="75" y="1"/>
                  </a:moveTo>
                  <a:lnTo>
                    <a:pt x="1" y="410"/>
                  </a:lnTo>
                  <a:lnTo>
                    <a:pt x="3200" y="8298"/>
                  </a:lnTo>
                  <a:lnTo>
                    <a:pt x="3275" y="8409"/>
                  </a:lnTo>
                  <a:lnTo>
                    <a:pt x="3386" y="8372"/>
                  </a:lnTo>
                  <a:lnTo>
                    <a:pt x="3461" y="8372"/>
                  </a:lnTo>
                  <a:lnTo>
                    <a:pt x="5470" y="7740"/>
                  </a:lnTo>
                  <a:lnTo>
                    <a:pt x="7628" y="7033"/>
                  </a:lnTo>
                  <a:lnTo>
                    <a:pt x="9898" y="6251"/>
                  </a:lnTo>
                  <a:lnTo>
                    <a:pt x="12242" y="5433"/>
                  </a:lnTo>
                  <a:lnTo>
                    <a:pt x="12391" y="5135"/>
                  </a:lnTo>
                  <a:lnTo>
                    <a:pt x="10009" y="5991"/>
                  </a:lnTo>
                  <a:lnTo>
                    <a:pt x="7702" y="6735"/>
                  </a:lnTo>
                  <a:lnTo>
                    <a:pt x="3535" y="8074"/>
                  </a:lnTo>
                  <a:lnTo>
                    <a:pt x="3424" y="8112"/>
                  </a:lnTo>
                  <a:lnTo>
                    <a:pt x="3349" y="7926"/>
                  </a:lnTo>
                  <a:lnTo>
                    <a:pt x="75"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7;p40">
              <a:extLst>
                <a:ext uri="{FF2B5EF4-FFF2-40B4-BE49-F238E27FC236}">
                  <a16:creationId xmlns:a16="http://schemas.microsoft.com/office/drawing/2014/main" id="{684DB01A-735D-D7EF-84E9-FCBE4D1F0041}"/>
                </a:ext>
              </a:extLst>
            </p:cNvPr>
            <p:cNvSpPr/>
            <p:nvPr/>
          </p:nvSpPr>
          <p:spPr>
            <a:xfrm>
              <a:off x="3411900" y="3479800"/>
              <a:ext cx="336750" cy="108850"/>
            </a:xfrm>
            <a:custGeom>
              <a:avLst/>
              <a:gdLst/>
              <a:ahLst/>
              <a:cxnLst/>
              <a:rect l="l" t="t" r="r" b="b"/>
              <a:pathLst>
                <a:path w="13470" h="4354" extrusionOk="0">
                  <a:moveTo>
                    <a:pt x="13469" y="0"/>
                  </a:moveTo>
                  <a:lnTo>
                    <a:pt x="10195" y="1117"/>
                  </a:lnTo>
                  <a:lnTo>
                    <a:pt x="6884" y="2158"/>
                  </a:lnTo>
                  <a:lnTo>
                    <a:pt x="3572" y="3126"/>
                  </a:lnTo>
                  <a:lnTo>
                    <a:pt x="223" y="4056"/>
                  </a:lnTo>
                  <a:lnTo>
                    <a:pt x="0" y="4093"/>
                  </a:lnTo>
                  <a:lnTo>
                    <a:pt x="37" y="4354"/>
                  </a:lnTo>
                  <a:lnTo>
                    <a:pt x="149" y="4316"/>
                  </a:lnTo>
                  <a:lnTo>
                    <a:pt x="3460" y="3423"/>
                  </a:lnTo>
                  <a:lnTo>
                    <a:pt x="6772" y="2456"/>
                  </a:lnTo>
                  <a:lnTo>
                    <a:pt x="10083" y="1414"/>
                  </a:lnTo>
                  <a:lnTo>
                    <a:pt x="13358" y="298"/>
                  </a:lnTo>
                  <a:lnTo>
                    <a:pt x="13469"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8;p40">
              <a:extLst>
                <a:ext uri="{FF2B5EF4-FFF2-40B4-BE49-F238E27FC236}">
                  <a16:creationId xmlns:a16="http://schemas.microsoft.com/office/drawing/2014/main" id="{B7B69DF3-581F-F790-8697-310C42AF0427}"/>
                </a:ext>
              </a:extLst>
            </p:cNvPr>
            <p:cNvSpPr/>
            <p:nvPr/>
          </p:nvSpPr>
          <p:spPr>
            <a:xfrm>
              <a:off x="3329100" y="3583050"/>
              <a:ext cx="317225" cy="109775"/>
            </a:xfrm>
            <a:custGeom>
              <a:avLst/>
              <a:gdLst/>
              <a:ahLst/>
              <a:cxnLst/>
              <a:rect l="l" t="t" r="r" b="b"/>
              <a:pathLst>
                <a:path w="12689" h="4391" extrusionOk="0">
                  <a:moveTo>
                    <a:pt x="38" y="0"/>
                  </a:moveTo>
                  <a:lnTo>
                    <a:pt x="1" y="447"/>
                  </a:lnTo>
                  <a:lnTo>
                    <a:pt x="1080" y="2344"/>
                  </a:lnTo>
                  <a:lnTo>
                    <a:pt x="2084" y="4316"/>
                  </a:lnTo>
                  <a:lnTo>
                    <a:pt x="2122" y="4391"/>
                  </a:lnTo>
                  <a:lnTo>
                    <a:pt x="2308" y="4391"/>
                  </a:lnTo>
                  <a:lnTo>
                    <a:pt x="7368" y="3721"/>
                  </a:lnTo>
                  <a:lnTo>
                    <a:pt x="9898" y="3349"/>
                  </a:lnTo>
                  <a:lnTo>
                    <a:pt x="12428" y="2940"/>
                  </a:lnTo>
                  <a:lnTo>
                    <a:pt x="12688" y="2679"/>
                  </a:lnTo>
                  <a:lnTo>
                    <a:pt x="12688" y="2679"/>
                  </a:lnTo>
                  <a:lnTo>
                    <a:pt x="10084" y="3089"/>
                  </a:lnTo>
                  <a:lnTo>
                    <a:pt x="7517" y="3461"/>
                  </a:lnTo>
                  <a:lnTo>
                    <a:pt x="2382" y="4130"/>
                  </a:lnTo>
                  <a:lnTo>
                    <a:pt x="2270" y="4130"/>
                  </a:lnTo>
                  <a:lnTo>
                    <a:pt x="2159" y="3981"/>
                  </a:lnTo>
                  <a:lnTo>
                    <a:pt x="2159" y="3944"/>
                  </a:lnTo>
                  <a:lnTo>
                    <a:pt x="1154" y="1972"/>
                  </a:lnTo>
                  <a:lnTo>
                    <a:pt x="596" y="968"/>
                  </a:lnTo>
                  <a:lnTo>
                    <a:pt x="38"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9;p40">
              <a:extLst>
                <a:ext uri="{FF2B5EF4-FFF2-40B4-BE49-F238E27FC236}">
                  <a16:creationId xmlns:a16="http://schemas.microsoft.com/office/drawing/2014/main" id="{A50E51B9-310F-9FA3-90E0-E54C6CFB4FCD}"/>
                </a:ext>
              </a:extLst>
            </p:cNvPr>
            <p:cNvSpPr/>
            <p:nvPr/>
          </p:nvSpPr>
          <p:spPr>
            <a:xfrm>
              <a:off x="1793375" y="2769150"/>
              <a:ext cx="1913400" cy="1654800"/>
            </a:xfrm>
            <a:custGeom>
              <a:avLst/>
              <a:gdLst/>
              <a:ahLst/>
              <a:cxnLst/>
              <a:rect l="l" t="t" r="r" b="b"/>
              <a:pathLst>
                <a:path w="76536" h="66192" extrusionOk="0">
                  <a:moveTo>
                    <a:pt x="59011" y="0"/>
                  </a:moveTo>
                  <a:lnTo>
                    <a:pt x="58863" y="38"/>
                  </a:lnTo>
                  <a:lnTo>
                    <a:pt x="58714" y="75"/>
                  </a:lnTo>
                  <a:lnTo>
                    <a:pt x="447" y="24185"/>
                  </a:lnTo>
                  <a:lnTo>
                    <a:pt x="299" y="24259"/>
                  </a:lnTo>
                  <a:lnTo>
                    <a:pt x="187" y="24371"/>
                  </a:lnTo>
                  <a:lnTo>
                    <a:pt x="113" y="24482"/>
                  </a:lnTo>
                  <a:lnTo>
                    <a:pt x="38" y="24594"/>
                  </a:lnTo>
                  <a:lnTo>
                    <a:pt x="1" y="24743"/>
                  </a:lnTo>
                  <a:lnTo>
                    <a:pt x="1" y="24892"/>
                  </a:lnTo>
                  <a:lnTo>
                    <a:pt x="1" y="25003"/>
                  </a:lnTo>
                  <a:lnTo>
                    <a:pt x="38" y="25152"/>
                  </a:lnTo>
                  <a:lnTo>
                    <a:pt x="16856" y="65745"/>
                  </a:lnTo>
                  <a:lnTo>
                    <a:pt x="16930" y="65856"/>
                  </a:lnTo>
                  <a:lnTo>
                    <a:pt x="17005" y="65968"/>
                  </a:lnTo>
                  <a:lnTo>
                    <a:pt x="17116" y="66080"/>
                  </a:lnTo>
                  <a:lnTo>
                    <a:pt x="17265" y="66154"/>
                  </a:lnTo>
                  <a:lnTo>
                    <a:pt x="17377" y="66191"/>
                  </a:lnTo>
                  <a:lnTo>
                    <a:pt x="17674" y="66191"/>
                  </a:lnTo>
                  <a:lnTo>
                    <a:pt x="17823" y="66154"/>
                  </a:lnTo>
                  <a:lnTo>
                    <a:pt x="76089" y="42007"/>
                  </a:lnTo>
                  <a:lnTo>
                    <a:pt x="76201" y="41932"/>
                  </a:lnTo>
                  <a:lnTo>
                    <a:pt x="76313" y="41858"/>
                  </a:lnTo>
                  <a:lnTo>
                    <a:pt x="76424" y="41746"/>
                  </a:lnTo>
                  <a:lnTo>
                    <a:pt x="76499" y="41598"/>
                  </a:lnTo>
                  <a:lnTo>
                    <a:pt x="76536" y="41486"/>
                  </a:lnTo>
                  <a:lnTo>
                    <a:pt x="76536" y="41337"/>
                  </a:lnTo>
                  <a:lnTo>
                    <a:pt x="76536" y="41188"/>
                  </a:lnTo>
                  <a:lnTo>
                    <a:pt x="76499" y="41040"/>
                  </a:lnTo>
                  <a:lnTo>
                    <a:pt x="59681" y="484"/>
                  </a:lnTo>
                  <a:lnTo>
                    <a:pt x="59607" y="335"/>
                  </a:lnTo>
                  <a:lnTo>
                    <a:pt x="59532" y="224"/>
                  </a:lnTo>
                  <a:lnTo>
                    <a:pt x="59421" y="149"/>
                  </a:lnTo>
                  <a:lnTo>
                    <a:pt x="59272" y="75"/>
                  </a:lnTo>
                  <a:lnTo>
                    <a:pt x="59160" y="38"/>
                  </a:lnTo>
                  <a:lnTo>
                    <a:pt x="59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0;p40">
              <a:extLst>
                <a:ext uri="{FF2B5EF4-FFF2-40B4-BE49-F238E27FC236}">
                  <a16:creationId xmlns:a16="http://schemas.microsoft.com/office/drawing/2014/main" id="{CC83D7DA-47D5-A4DF-80F5-44B31577693F}"/>
                </a:ext>
              </a:extLst>
            </p:cNvPr>
            <p:cNvSpPr/>
            <p:nvPr/>
          </p:nvSpPr>
          <p:spPr>
            <a:xfrm>
              <a:off x="1874325" y="2871475"/>
              <a:ext cx="1709675" cy="1477125"/>
            </a:xfrm>
            <a:custGeom>
              <a:avLst/>
              <a:gdLst/>
              <a:ahLst/>
              <a:cxnLst/>
              <a:rect l="l" t="t" r="r" b="b"/>
              <a:pathLst>
                <a:path w="68387" h="59085" extrusionOk="0">
                  <a:moveTo>
                    <a:pt x="53020" y="0"/>
                  </a:moveTo>
                  <a:lnTo>
                    <a:pt x="26194" y="11125"/>
                  </a:lnTo>
                  <a:lnTo>
                    <a:pt x="26082" y="11162"/>
                  </a:lnTo>
                  <a:lnTo>
                    <a:pt x="25226" y="11534"/>
                  </a:lnTo>
                  <a:lnTo>
                    <a:pt x="25115" y="11571"/>
                  </a:lnTo>
                  <a:lnTo>
                    <a:pt x="0" y="21989"/>
                  </a:lnTo>
                  <a:lnTo>
                    <a:pt x="15367" y="59085"/>
                  </a:lnTo>
                  <a:lnTo>
                    <a:pt x="68387" y="37095"/>
                  </a:lnTo>
                  <a:lnTo>
                    <a:pt x="530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1;p40">
              <a:extLst>
                <a:ext uri="{FF2B5EF4-FFF2-40B4-BE49-F238E27FC236}">
                  <a16:creationId xmlns:a16="http://schemas.microsoft.com/office/drawing/2014/main" id="{23A2C8A8-BCE8-F111-AFF5-3EDEDDCBD9DC}"/>
                </a:ext>
              </a:extLst>
            </p:cNvPr>
            <p:cNvSpPr/>
            <p:nvPr/>
          </p:nvSpPr>
          <p:spPr>
            <a:xfrm>
              <a:off x="2253825" y="3473275"/>
              <a:ext cx="435350" cy="660450"/>
            </a:xfrm>
            <a:custGeom>
              <a:avLst/>
              <a:gdLst/>
              <a:ahLst/>
              <a:cxnLst/>
              <a:rect l="l" t="t" r="r" b="b"/>
              <a:pathLst>
                <a:path w="17414" h="26418" extrusionOk="0">
                  <a:moveTo>
                    <a:pt x="8000" y="1"/>
                  </a:moveTo>
                  <a:lnTo>
                    <a:pt x="7405" y="75"/>
                  </a:lnTo>
                  <a:lnTo>
                    <a:pt x="6847" y="224"/>
                  </a:lnTo>
                  <a:lnTo>
                    <a:pt x="6251" y="410"/>
                  </a:lnTo>
                  <a:lnTo>
                    <a:pt x="5730" y="671"/>
                  </a:lnTo>
                  <a:lnTo>
                    <a:pt x="5209" y="968"/>
                  </a:lnTo>
                  <a:lnTo>
                    <a:pt x="4689" y="1303"/>
                  </a:lnTo>
                  <a:lnTo>
                    <a:pt x="4242" y="1712"/>
                  </a:lnTo>
                  <a:lnTo>
                    <a:pt x="3796" y="2122"/>
                  </a:lnTo>
                  <a:lnTo>
                    <a:pt x="3424" y="2605"/>
                  </a:lnTo>
                  <a:lnTo>
                    <a:pt x="3051" y="3089"/>
                  </a:lnTo>
                  <a:lnTo>
                    <a:pt x="2717" y="3573"/>
                  </a:lnTo>
                  <a:lnTo>
                    <a:pt x="2419" y="4094"/>
                  </a:lnTo>
                  <a:lnTo>
                    <a:pt x="2121" y="4615"/>
                  </a:lnTo>
                  <a:lnTo>
                    <a:pt x="1861" y="5173"/>
                  </a:lnTo>
                  <a:lnTo>
                    <a:pt x="1377" y="6289"/>
                  </a:lnTo>
                  <a:lnTo>
                    <a:pt x="1079" y="6959"/>
                  </a:lnTo>
                  <a:lnTo>
                    <a:pt x="819" y="7666"/>
                  </a:lnTo>
                  <a:lnTo>
                    <a:pt x="596" y="8410"/>
                  </a:lnTo>
                  <a:lnTo>
                    <a:pt x="410" y="9117"/>
                  </a:lnTo>
                  <a:lnTo>
                    <a:pt x="224" y="9861"/>
                  </a:lnTo>
                  <a:lnTo>
                    <a:pt x="112" y="10605"/>
                  </a:lnTo>
                  <a:lnTo>
                    <a:pt x="38" y="11349"/>
                  </a:lnTo>
                  <a:lnTo>
                    <a:pt x="0" y="12093"/>
                  </a:lnTo>
                  <a:lnTo>
                    <a:pt x="0" y="12763"/>
                  </a:lnTo>
                  <a:lnTo>
                    <a:pt x="75" y="13395"/>
                  </a:lnTo>
                  <a:lnTo>
                    <a:pt x="149" y="14065"/>
                  </a:lnTo>
                  <a:lnTo>
                    <a:pt x="261" y="14735"/>
                  </a:lnTo>
                  <a:lnTo>
                    <a:pt x="410" y="15367"/>
                  </a:lnTo>
                  <a:lnTo>
                    <a:pt x="596" y="16000"/>
                  </a:lnTo>
                  <a:lnTo>
                    <a:pt x="819" y="16632"/>
                  </a:lnTo>
                  <a:lnTo>
                    <a:pt x="1042" y="17265"/>
                  </a:lnTo>
                  <a:lnTo>
                    <a:pt x="1600" y="18493"/>
                  </a:lnTo>
                  <a:lnTo>
                    <a:pt x="2196" y="19683"/>
                  </a:lnTo>
                  <a:lnTo>
                    <a:pt x="2865" y="20874"/>
                  </a:lnTo>
                  <a:lnTo>
                    <a:pt x="3572" y="21990"/>
                  </a:lnTo>
                  <a:lnTo>
                    <a:pt x="3944" y="22585"/>
                  </a:lnTo>
                  <a:lnTo>
                    <a:pt x="4354" y="23181"/>
                  </a:lnTo>
                  <a:lnTo>
                    <a:pt x="4763" y="23776"/>
                  </a:lnTo>
                  <a:lnTo>
                    <a:pt x="5209" y="24297"/>
                  </a:lnTo>
                  <a:lnTo>
                    <a:pt x="5730" y="24818"/>
                  </a:lnTo>
                  <a:lnTo>
                    <a:pt x="6251" y="25264"/>
                  </a:lnTo>
                  <a:lnTo>
                    <a:pt x="6809" y="25636"/>
                  </a:lnTo>
                  <a:lnTo>
                    <a:pt x="7107" y="25822"/>
                  </a:lnTo>
                  <a:lnTo>
                    <a:pt x="7442" y="25971"/>
                  </a:lnTo>
                  <a:lnTo>
                    <a:pt x="7740" y="26083"/>
                  </a:lnTo>
                  <a:lnTo>
                    <a:pt x="8074" y="26195"/>
                  </a:lnTo>
                  <a:lnTo>
                    <a:pt x="8744" y="26343"/>
                  </a:lnTo>
                  <a:lnTo>
                    <a:pt x="9414" y="26418"/>
                  </a:lnTo>
                  <a:lnTo>
                    <a:pt x="10121" y="26381"/>
                  </a:lnTo>
                  <a:lnTo>
                    <a:pt x="10791" y="26306"/>
                  </a:lnTo>
                  <a:lnTo>
                    <a:pt x="11460" y="26157"/>
                  </a:lnTo>
                  <a:lnTo>
                    <a:pt x="12130" y="25934"/>
                  </a:lnTo>
                  <a:lnTo>
                    <a:pt x="12762" y="25636"/>
                  </a:lnTo>
                  <a:lnTo>
                    <a:pt x="13209" y="25376"/>
                  </a:lnTo>
                  <a:lnTo>
                    <a:pt x="13618" y="25116"/>
                  </a:lnTo>
                  <a:lnTo>
                    <a:pt x="14028" y="24781"/>
                  </a:lnTo>
                  <a:lnTo>
                    <a:pt x="14400" y="24446"/>
                  </a:lnTo>
                  <a:lnTo>
                    <a:pt x="14772" y="24111"/>
                  </a:lnTo>
                  <a:lnTo>
                    <a:pt x="15107" y="23739"/>
                  </a:lnTo>
                  <a:lnTo>
                    <a:pt x="15441" y="23330"/>
                  </a:lnTo>
                  <a:lnTo>
                    <a:pt x="15739" y="22920"/>
                  </a:lnTo>
                  <a:lnTo>
                    <a:pt x="16037" y="22474"/>
                  </a:lnTo>
                  <a:lnTo>
                    <a:pt x="16260" y="22027"/>
                  </a:lnTo>
                  <a:lnTo>
                    <a:pt x="16483" y="21581"/>
                  </a:lnTo>
                  <a:lnTo>
                    <a:pt x="16706" y="21097"/>
                  </a:lnTo>
                  <a:lnTo>
                    <a:pt x="16892" y="20614"/>
                  </a:lnTo>
                  <a:lnTo>
                    <a:pt x="17041" y="20130"/>
                  </a:lnTo>
                  <a:lnTo>
                    <a:pt x="17153" y="19646"/>
                  </a:lnTo>
                  <a:lnTo>
                    <a:pt x="17265" y="19125"/>
                  </a:lnTo>
                  <a:lnTo>
                    <a:pt x="17339" y="18642"/>
                  </a:lnTo>
                  <a:lnTo>
                    <a:pt x="17376" y="18121"/>
                  </a:lnTo>
                  <a:lnTo>
                    <a:pt x="17413" y="17600"/>
                  </a:lnTo>
                  <a:lnTo>
                    <a:pt x="17413" y="17116"/>
                  </a:lnTo>
                  <a:lnTo>
                    <a:pt x="17376" y="16595"/>
                  </a:lnTo>
                  <a:lnTo>
                    <a:pt x="17339" y="16074"/>
                  </a:lnTo>
                  <a:lnTo>
                    <a:pt x="17190" y="15070"/>
                  </a:lnTo>
                  <a:lnTo>
                    <a:pt x="16930" y="14065"/>
                  </a:lnTo>
                  <a:lnTo>
                    <a:pt x="16632" y="13098"/>
                  </a:lnTo>
                  <a:lnTo>
                    <a:pt x="16260" y="12168"/>
                  </a:lnTo>
                  <a:lnTo>
                    <a:pt x="15776" y="11237"/>
                  </a:lnTo>
                  <a:lnTo>
                    <a:pt x="15181" y="10196"/>
                  </a:lnTo>
                  <a:lnTo>
                    <a:pt x="14586" y="9191"/>
                  </a:lnTo>
                  <a:lnTo>
                    <a:pt x="13953" y="8149"/>
                  </a:lnTo>
                  <a:lnTo>
                    <a:pt x="13655" y="7628"/>
                  </a:lnTo>
                  <a:lnTo>
                    <a:pt x="13395" y="7107"/>
                  </a:lnTo>
                  <a:lnTo>
                    <a:pt x="13172" y="6549"/>
                  </a:lnTo>
                  <a:lnTo>
                    <a:pt x="12986" y="5954"/>
                  </a:lnTo>
                  <a:lnTo>
                    <a:pt x="12614" y="4763"/>
                  </a:lnTo>
                  <a:lnTo>
                    <a:pt x="12279" y="3536"/>
                  </a:lnTo>
                  <a:lnTo>
                    <a:pt x="12056" y="2940"/>
                  </a:lnTo>
                  <a:lnTo>
                    <a:pt x="11832" y="2382"/>
                  </a:lnTo>
                  <a:lnTo>
                    <a:pt x="11609" y="1861"/>
                  </a:lnTo>
                  <a:lnTo>
                    <a:pt x="11274" y="1378"/>
                  </a:lnTo>
                  <a:lnTo>
                    <a:pt x="10939" y="968"/>
                  </a:lnTo>
                  <a:lnTo>
                    <a:pt x="10716" y="782"/>
                  </a:lnTo>
                  <a:lnTo>
                    <a:pt x="10530" y="633"/>
                  </a:lnTo>
                  <a:lnTo>
                    <a:pt x="10270" y="485"/>
                  </a:lnTo>
                  <a:lnTo>
                    <a:pt x="10009" y="336"/>
                  </a:lnTo>
                  <a:lnTo>
                    <a:pt x="9749" y="224"/>
                  </a:lnTo>
                  <a:lnTo>
                    <a:pt x="9451" y="150"/>
                  </a:lnTo>
                  <a:lnTo>
                    <a:pt x="9116" y="75"/>
                  </a:lnTo>
                  <a:lnTo>
                    <a:pt x="8781" y="38"/>
                  </a:lnTo>
                  <a:lnTo>
                    <a:pt x="84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2;p40">
              <a:extLst>
                <a:ext uri="{FF2B5EF4-FFF2-40B4-BE49-F238E27FC236}">
                  <a16:creationId xmlns:a16="http://schemas.microsoft.com/office/drawing/2014/main" id="{89DE4DF6-EB33-6461-C9BD-5B9C5194577A}"/>
                </a:ext>
              </a:extLst>
            </p:cNvPr>
            <p:cNvSpPr/>
            <p:nvPr/>
          </p:nvSpPr>
          <p:spPr>
            <a:xfrm>
              <a:off x="2716125" y="3317025"/>
              <a:ext cx="535800" cy="567425"/>
            </a:xfrm>
            <a:custGeom>
              <a:avLst/>
              <a:gdLst/>
              <a:ahLst/>
              <a:cxnLst/>
              <a:rect l="l" t="t" r="r" b="b"/>
              <a:pathLst>
                <a:path w="21432" h="22697" extrusionOk="0">
                  <a:moveTo>
                    <a:pt x="5544" y="0"/>
                  </a:moveTo>
                  <a:lnTo>
                    <a:pt x="4949" y="37"/>
                  </a:lnTo>
                  <a:lnTo>
                    <a:pt x="4354" y="149"/>
                  </a:lnTo>
                  <a:lnTo>
                    <a:pt x="3758" y="298"/>
                  </a:lnTo>
                  <a:lnTo>
                    <a:pt x="3163" y="484"/>
                  </a:lnTo>
                  <a:lnTo>
                    <a:pt x="2642" y="707"/>
                  </a:lnTo>
                  <a:lnTo>
                    <a:pt x="2121" y="1005"/>
                  </a:lnTo>
                  <a:lnTo>
                    <a:pt x="1637" y="1377"/>
                  </a:lnTo>
                  <a:lnTo>
                    <a:pt x="1191" y="1786"/>
                  </a:lnTo>
                  <a:lnTo>
                    <a:pt x="931" y="2084"/>
                  </a:lnTo>
                  <a:lnTo>
                    <a:pt x="707" y="2381"/>
                  </a:lnTo>
                  <a:lnTo>
                    <a:pt x="484" y="2642"/>
                  </a:lnTo>
                  <a:lnTo>
                    <a:pt x="335" y="2940"/>
                  </a:lnTo>
                  <a:lnTo>
                    <a:pt x="224" y="3237"/>
                  </a:lnTo>
                  <a:lnTo>
                    <a:pt x="112" y="3498"/>
                  </a:lnTo>
                  <a:lnTo>
                    <a:pt x="38" y="3795"/>
                  </a:lnTo>
                  <a:lnTo>
                    <a:pt x="0" y="4056"/>
                  </a:lnTo>
                  <a:lnTo>
                    <a:pt x="0" y="4353"/>
                  </a:lnTo>
                  <a:lnTo>
                    <a:pt x="0" y="4614"/>
                  </a:lnTo>
                  <a:lnTo>
                    <a:pt x="75" y="5172"/>
                  </a:lnTo>
                  <a:lnTo>
                    <a:pt x="261" y="5693"/>
                  </a:lnTo>
                  <a:lnTo>
                    <a:pt x="484" y="6251"/>
                  </a:lnTo>
                  <a:lnTo>
                    <a:pt x="745" y="6772"/>
                  </a:lnTo>
                  <a:lnTo>
                    <a:pt x="1079" y="7293"/>
                  </a:lnTo>
                  <a:lnTo>
                    <a:pt x="1749" y="8372"/>
                  </a:lnTo>
                  <a:lnTo>
                    <a:pt x="2456" y="9414"/>
                  </a:lnTo>
                  <a:lnTo>
                    <a:pt x="2754" y="9972"/>
                  </a:lnTo>
                  <a:lnTo>
                    <a:pt x="3014" y="10493"/>
                  </a:lnTo>
                  <a:lnTo>
                    <a:pt x="3237" y="11051"/>
                  </a:lnTo>
                  <a:lnTo>
                    <a:pt x="3461" y="11609"/>
                  </a:lnTo>
                  <a:lnTo>
                    <a:pt x="3833" y="12725"/>
                  </a:lnTo>
                  <a:lnTo>
                    <a:pt x="4168" y="13878"/>
                  </a:lnTo>
                  <a:lnTo>
                    <a:pt x="4577" y="14995"/>
                  </a:lnTo>
                  <a:lnTo>
                    <a:pt x="4986" y="15962"/>
                  </a:lnTo>
                  <a:lnTo>
                    <a:pt x="5433" y="16855"/>
                  </a:lnTo>
                  <a:lnTo>
                    <a:pt x="5991" y="17748"/>
                  </a:lnTo>
                  <a:lnTo>
                    <a:pt x="6586" y="18566"/>
                  </a:lnTo>
                  <a:lnTo>
                    <a:pt x="7219" y="19348"/>
                  </a:lnTo>
                  <a:lnTo>
                    <a:pt x="7591" y="19720"/>
                  </a:lnTo>
                  <a:lnTo>
                    <a:pt x="7963" y="20055"/>
                  </a:lnTo>
                  <a:lnTo>
                    <a:pt x="8335" y="20390"/>
                  </a:lnTo>
                  <a:lnTo>
                    <a:pt x="8744" y="20724"/>
                  </a:lnTo>
                  <a:lnTo>
                    <a:pt x="9153" y="21022"/>
                  </a:lnTo>
                  <a:lnTo>
                    <a:pt x="9600" y="21283"/>
                  </a:lnTo>
                  <a:lnTo>
                    <a:pt x="10046" y="21543"/>
                  </a:lnTo>
                  <a:lnTo>
                    <a:pt x="10493" y="21766"/>
                  </a:lnTo>
                  <a:lnTo>
                    <a:pt x="10976" y="21989"/>
                  </a:lnTo>
                  <a:lnTo>
                    <a:pt x="11460" y="22175"/>
                  </a:lnTo>
                  <a:lnTo>
                    <a:pt x="11944" y="22324"/>
                  </a:lnTo>
                  <a:lnTo>
                    <a:pt x="12428" y="22436"/>
                  </a:lnTo>
                  <a:lnTo>
                    <a:pt x="12948" y="22548"/>
                  </a:lnTo>
                  <a:lnTo>
                    <a:pt x="13432" y="22622"/>
                  </a:lnTo>
                  <a:lnTo>
                    <a:pt x="13953" y="22659"/>
                  </a:lnTo>
                  <a:lnTo>
                    <a:pt x="14474" y="22696"/>
                  </a:lnTo>
                  <a:lnTo>
                    <a:pt x="14958" y="22659"/>
                  </a:lnTo>
                  <a:lnTo>
                    <a:pt x="15478" y="22622"/>
                  </a:lnTo>
                  <a:lnTo>
                    <a:pt x="15999" y="22548"/>
                  </a:lnTo>
                  <a:lnTo>
                    <a:pt x="16483" y="22436"/>
                  </a:lnTo>
                  <a:lnTo>
                    <a:pt x="16967" y="22287"/>
                  </a:lnTo>
                  <a:lnTo>
                    <a:pt x="17450" y="22138"/>
                  </a:lnTo>
                  <a:lnTo>
                    <a:pt x="18083" y="21841"/>
                  </a:lnTo>
                  <a:lnTo>
                    <a:pt x="18678" y="21506"/>
                  </a:lnTo>
                  <a:lnTo>
                    <a:pt x="19236" y="21096"/>
                  </a:lnTo>
                  <a:lnTo>
                    <a:pt x="19757" y="20650"/>
                  </a:lnTo>
                  <a:lnTo>
                    <a:pt x="20204" y="20129"/>
                  </a:lnTo>
                  <a:lnTo>
                    <a:pt x="20613" y="19571"/>
                  </a:lnTo>
                  <a:lnTo>
                    <a:pt x="20948" y="18976"/>
                  </a:lnTo>
                  <a:lnTo>
                    <a:pt x="21060" y="18678"/>
                  </a:lnTo>
                  <a:lnTo>
                    <a:pt x="21208" y="18343"/>
                  </a:lnTo>
                  <a:lnTo>
                    <a:pt x="21283" y="18008"/>
                  </a:lnTo>
                  <a:lnTo>
                    <a:pt x="21357" y="17673"/>
                  </a:lnTo>
                  <a:lnTo>
                    <a:pt x="21432" y="16967"/>
                  </a:lnTo>
                  <a:lnTo>
                    <a:pt x="21432" y="16260"/>
                  </a:lnTo>
                  <a:lnTo>
                    <a:pt x="21357" y="15590"/>
                  </a:lnTo>
                  <a:lnTo>
                    <a:pt x="21246" y="14883"/>
                  </a:lnTo>
                  <a:lnTo>
                    <a:pt x="21097" y="14176"/>
                  </a:lnTo>
                  <a:lnTo>
                    <a:pt x="20948" y="13506"/>
                  </a:lnTo>
                  <a:lnTo>
                    <a:pt x="20725" y="12799"/>
                  </a:lnTo>
                  <a:lnTo>
                    <a:pt x="20315" y="11534"/>
                  </a:lnTo>
                  <a:lnTo>
                    <a:pt x="19869" y="10269"/>
                  </a:lnTo>
                  <a:lnTo>
                    <a:pt x="19348" y="9004"/>
                  </a:lnTo>
                  <a:lnTo>
                    <a:pt x="18790" y="7814"/>
                  </a:lnTo>
                  <a:lnTo>
                    <a:pt x="18455" y="7218"/>
                  </a:lnTo>
                  <a:lnTo>
                    <a:pt x="18120" y="6660"/>
                  </a:lnTo>
                  <a:lnTo>
                    <a:pt x="17748" y="6102"/>
                  </a:lnTo>
                  <a:lnTo>
                    <a:pt x="17376" y="5544"/>
                  </a:lnTo>
                  <a:lnTo>
                    <a:pt x="16967" y="5023"/>
                  </a:lnTo>
                  <a:lnTo>
                    <a:pt x="16520" y="4539"/>
                  </a:lnTo>
                  <a:lnTo>
                    <a:pt x="16074" y="4056"/>
                  </a:lnTo>
                  <a:lnTo>
                    <a:pt x="15553" y="3609"/>
                  </a:lnTo>
                  <a:lnTo>
                    <a:pt x="14958" y="3163"/>
                  </a:lnTo>
                  <a:lnTo>
                    <a:pt x="14362" y="2754"/>
                  </a:lnTo>
                  <a:lnTo>
                    <a:pt x="13730" y="2344"/>
                  </a:lnTo>
                  <a:lnTo>
                    <a:pt x="13060" y="2009"/>
                  </a:lnTo>
                  <a:lnTo>
                    <a:pt x="12390" y="1675"/>
                  </a:lnTo>
                  <a:lnTo>
                    <a:pt x="11683" y="1377"/>
                  </a:lnTo>
                  <a:lnTo>
                    <a:pt x="10976" y="1116"/>
                  </a:lnTo>
                  <a:lnTo>
                    <a:pt x="10270" y="856"/>
                  </a:lnTo>
                  <a:lnTo>
                    <a:pt x="9116" y="484"/>
                  </a:lnTo>
                  <a:lnTo>
                    <a:pt x="8521" y="335"/>
                  </a:lnTo>
                  <a:lnTo>
                    <a:pt x="7925" y="223"/>
                  </a:lnTo>
                  <a:lnTo>
                    <a:pt x="7330" y="112"/>
                  </a:lnTo>
                  <a:lnTo>
                    <a:pt x="6735" y="37"/>
                  </a:lnTo>
                  <a:lnTo>
                    <a:pt x="6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3;p40">
              <a:extLst>
                <a:ext uri="{FF2B5EF4-FFF2-40B4-BE49-F238E27FC236}">
                  <a16:creationId xmlns:a16="http://schemas.microsoft.com/office/drawing/2014/main" id="{45A20E95-88B6-8385-DBF9-6EA24B3F26AB}"/>
                </a:ext>
              </a:extLst>
            </p:cNvPr>
            <p:cNvSpPr/>
            <p:nvPr/>
          </p:nvSpPr>
          <p:spPr>
            <a:xfrm>
              <a:off x="2457525" y="3149575"/>
              <a:ext cx="107000" cy="636275"/>
            </a:xfrm>
            <a:custGeom>
              <a:avLst/>
              <a:gdLst/>
              <a:ahLst/>
              <a:cxnLst/>
              <a:rect l="l" t="t" r="r" b="b"/>
              <a:pathLst>
                <a:path w="4280" h="25451" extrusionOk="0">
                  <a:moveTo>
                    <a:pt x="2866" y="1"/>
                  </a:moveTo>
                  <a:lnTo>
                    <a:pt x="2754" y="38"/>
                  </a:lnTo>
                  <a:lnTo>
                    <a:pt x="1898" y="410"/>
                  </a:lnTo>
                  <a:lnTo>
                    <a:pt x="2196" y="1080"/>
                  </a:lnTo>
                  <a:lnTo>
                    <a:pt x="2419" y="1750"/>
                  </a:lnTo>
                  <a:lnTo>
                    <a:pt x="2717" y="2643"/>
                  </a:lnTo>
                  <a:lnTo>
                    <a:pt x="2940" y="3536"/>
                  </a:lnTo>
                  <a:lnTo>
                    <a:pt x="3089" y="4391"/>
                  </a:lnTo>
                  <a:lnTo>
                    <a:pt x="3201" y="5247"/>
                  </a:lnTo>
                  <a:lnTo>
                    <a:pt x="3238" y="6066"/>
                  </a:lnTo>
                  <a:lnTo>
                    <a:pt x="3201" y="6884"/>
                  </a:lnTo>
                  <a:lnTo>
                    <a:pt x="3126" y="7666"/>
                  </a:lnTo>
                  <a:lnTo>
                    <a:pt x="2977" y="8447"/>
                  </a:lnTo>
                  <a:lnTo>
                    <a:pt x="2791" y="9228"/>
                  </a:lnTo>
                  <a:lnTo>
                    <a:pt x="2531" y="9972"/>
                  </a:lnTo>
                  <a:lnTo>
                    <a:pt x="1936" y="11461"/>
                  </a:lnTo>
                  <a:lnTo>
                    <a:pt x="1601" y="12279"/>
                  </a:lnTo>
                  <a:lnTo>
                    <a:pt x="1303" y="13098"/>
                  </a:lnTo>
                  <a:lnTo>
                    <a:pt x="1043" y="13842"/>
                  </a:lnTo>
                  <a:lnTo>
                    <a:pt x="782" y="14586"/>
                  </a:lnTo>
                  <a:lnTo>
                    <a:pt x="596" y="15293"/>
                  </a:lnTo>
                  <a:lnTo>
                    <a:pt x="410" y="16000"/>
                  </a:lnTo>
                  <a:lnTo>
                    <a:pt x="261" y="16670"/>
                  </a:lnTo>
                  <a:lnTo>
                    <a:pt x="150" y="17339"/>
                  </a:lnTo>
                  <a:lnTo>
                    <a:pt x="75" y="18009"/>
                  </a:lnTo>
                  <a:lnTo>
                    <a:pt x="38" y="18679"/>
                  </a:lnTo>
                  <a:lnTo>
                    <a:pt x="1" y="19572"/>
                  </a:lnTo>
                  <a:lnTo>
                    <a:pt x="1" y="20465"/>
                  </a:lnTo>
                  <a:lnTo>
                    <a:pt x="112" y="21320"/>
                  </a:lnTo>
                  <a:lnTo>
                    <a:pt x="224" y="22139"/>
                  </a:lnTo>
                  <a:lnTo>
                    <a:pt x="410" y="22958"/>
                  </a:lnTo>
                  <a:lnTo>
                    <a:pt x="671" y="23739"/>
                  </a:lnTo>
                  <a:lnTo>
                    <a:pt x="968" y="24483"/>
                  </a:lnTo>
                  <a:lnTo>
                    <a:pt x="1340" y="25190"/>
                  </a:lnTo>
                  <a:lnTo>
                    <a:pt x="1452" y="25302"/>
                  </a:lnTo>
                  <a:lnTo>
                    <a:pt x="1564" y="25413"/>
                  </a:lnTo>
                  <a:lnTo>
                    <a:pt x="1712" y="25450"/>
                  </a:lnTo>
                  <a:lnTo>
                    <a:pt x="1898" y="25450"/>
                  </a:lnTo>
                  <a:lnTo>
                    <a:pt x="2047" y="25376"/>
                  </a:lnTo>
                  <a:lnTo>
                    <a:pt x="2196" y="25264"/>
                  </a:lnTo>
                  <a:lnTo>
                    <a:pt x="2308" y="25078"/>
                  </a:lnTo>
                  <a:lnTo>
                    <a:pt x="2308" y="24855"/>
                  </a:lnTo>
                  <a:lnTo>
                    <a:pt x="2270" y="24669"/>
                  </a:lnTo>
                  <a:lnTo>
                    <a:pt x="1936" y="24037"/>
                  </a:lnTo>
                  <a:lnTo>
                    <a:pt x="1675" y="23367"/>
                  </a:lnTo>
                  <a:lnTo>
                    <a:pt x="1452" y="22660"/>
                  </a:lnTo>
                  <a:lnTo>
                    <a:pt x="1266" y="21916"/>
                  </a:lnTo>
                  <a:lnTo>
                    <a:pt x="1117" y="21172"/>
                  </a:lnTo>
                  <a:lnTo>
                    <a:pt x="1080" y="20353"/>
                  </a:lnTo>
                  <a:lnTo>
                    <a:pt x="1043" y="19572"/>
                  </a:lnTo>
                  <a:lnTo>
                    <a:pt x="1080" y="18753"/>
                  </a:lnTo>
                  <a:lnTo>
                    <a:pt x="1117" y="18121"/>
                  </a:lnTo>
                  <a:lnTo>
                    <a:pt x="1191" y="17525"/>
                  </a:lnTo>
                  <a:lnTo>
                    <a:pt x="1303" y="16893"/>
                  </a:lnTo>
                  <a:lnTo>
                    <a:pt x="1452" y="16260"/>
                  </a:lnTo>
                  <a:lnTo>
                    <a:pt x="1601" y="15591"/>
                  </a:lnTo>
                  <a:lnTo>
                    <a:pt x="1787" y="14921"/>
                  </a:lnTo>
                  <a:lnTo>
                    <a:pt x="2270" y="13507"/>
                  </a:lnTo>
                  <a:lnTo>
                    <a:pt x="2568" y="12689"/>
                  </a:lnTo>
                  <a:lnTo>
                    <a:pt x="2903" y="11870"/>
                  </a:lnTo>
                  <a:lnTo>
                    <a:pt x="3535" y="10307"/>
                  </a:lnTo>
                  <a:lnTo>
                    <a:pt x="3796" y="9526"/>
                  </a:lnTo>
                  <a:lnTo>
                    <a:pt x="4019" y="8707"/>
                  </a:lnTo>
                  <a:lnTo>
                    <a:pt x="4094" y="8186"/>
                  </a:lnTo>
                  <a:lnTo>
                    <a:pt x="4205" y="7703"/>
                  </a:lnTo>
                  <a:lnTo>
                    <a:pt x="4242" y="7182"/>
                  </a:lnTo>
                  <a:lnTo>
                    <a:pt x="4280" y="6661"/>
                  </a:lnTo>
                  <a:lnTo>
                    <a:pt x="4280" y="6140"/>
                  </a:lnTo>
                  <a:lnTo>
                    <a:pt x="4280" y="5582"/>
                  </a:lnTo>
                  <a:lnTo>
                    <a:pt x="4242" y="5061"/>
                  </a:lnTo>
                  <a:lnTo>
                    <a:pt x="4168" y="4503"/>
                  </a:lnTo>
                  <a:lnTo>
                    <a:pt x="4056" y="3722"/>
                  </a:lnTo>
                  <a:lnTo>
                    <a:pt x="3870" y="2940"/>
                  </a:lnTo>
                  <a:lnTo>
                    <a:pt x="3647" y="2122"/>
                  </a:lnTo>
                  <a:lnTo>
                    <a:pt x="3387" y="1340"/>
                  </a:lnTo>
                  <a:lnTo>
                    <a:pt x="3163" y="671"/>
                  </a:lnTo>
                  <a:lnTo>
                    <a:pt x="28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p40">
              <a:extLst>
                <a:ext uri="{FF2B5EF4-FFF2-40B4-BE49-F238E27FC236}">
                  <a16:creationId xmlns:a16="http://schemas.microsoft.com/office/drawing/2014/main" id="{E24F8DEC-CE00-1379-FEEA-A3C518D1B68D}"/>
                </a:ext>
              </a:extLst>
            </p:cNvPr>
            <p:cNvSpPr/>
            <p:nvPr/>
          </p:nvSpPr>
          <p:spPr>
            <a:xfrm>
              <a:off x="2502175" y="3150525"/>
              <a:ext cx="528375" cy="466950"/>
            </a:xfrm>
            <a:custGeom>
              <a:avLst/>
              <a:gdLst/>
              <a:ahLst/>
              <a:cxnLst/>
              <a:rect l="l" t="t" r="r" b="b"/>
              <a:pathLst>
                <a:path w="21135" h="18678" extrusionOk="0">
                  <a:moveTo>
                    <a:pt x="968" y="0"/>
                  </a:moveTo>
                  <a:lnTo>
                    <a:pt x="112" y="372"/>
                  </a:lnTo>
                  <a:lnTo>
                    <a:pt x="1" y="409"/>
                  </a:lnTo>
                  <a:lnTo>
                    <a:pt x="633" y="1712"/>
                  </a:lnTo>
                  <a:lnTo>
                    <a:pt x="1043" y="2419"/>
                  </a:lnTo>
                  <a:lnTo>
                    <a:pt x="1452" y="3126"/>
                  </a:lnTo>
                  <a:lnTo>
                    <a:pt x="1898" y="3795"/>
                  </a:lnTo>
                  <a:lnTo>
                    <a:pt x="2382" y="4465"/>
                  </a:lnTo>
                  <a:lnTo>
                    <a:pt x="2419" y="4539"/>
                  </a:lnTo>
                  <a:lnTo>
                    <a:pt x="3015" y="5246"/>
                  </a:lnTo>
                  <a:lnTo>
                    <a:pt x="3647" y="5916"/>
                  </a:lnTo>
                  <a:lnTo>
                    <a:pt x="4317" y="6549"/>
                  </a:lnTo>
                  <a:lnTo>
                    <a:pt x="4986" y="7069"/>
                  </a:lnTo>
                  <a:lnTo>
                    <a:pt x="5693" y="7553"/>
                  </a:lnTo>
                  <a:lnTo>
                    <a:pt x="6400" y="7962"/>
                  </a:lnTo>
                  <a:lnTo>
                    <a:pt x="7107" y="8297"/>
                  </a:lnTo>
                  <a:lnTo>
                    <a:pt x="7851" y="8595"/>
                  </a:lnTo>
                  <a:lnTo>
                    <a:pt x="8596" y="8781"/>
                  </a:lnTo>
                  <a:lnTo>
                    <a:pt x="9303" y="8930"/>
                  </a:lnTo>
                  <a:lnTo>
                    <a:pt x="9823" y="9041"/>
                  </a:lnTo>
                  <a:lnTo>
                    <a:pt x="10642" y="9190"/>
                  </a:lnTo>
                  <a:lnTo>
                    <a:pt x="11386" y="9376"/>
                  </a:lnTo>
                  <a:lnTo>
                    <a:pt x="12130" y="9600"/>
                  </a:lnTo>
                  <a:lnTo>
                    <a:pt x="12837" y="9897"/>
                  </a:lnTo>
                  <a:lnTo>
                    <a:pt x="13507" y="10232"/>
                  </a:lnTo>
                  <a:lnTo>
                    <a:pt x="14177" y="10641"/>
                  </a:lnTo>
                  <a:lnTo>
                    <a:pt x="14846" y="11088"/>
                  </a:lnTo>
                  <a:lnTo>
                    <a:pt x="15479" y="11609"/>
                  </a:lnTo>
                  <a:lnTo>
                    <a:pt x="16111" y="12204"/>
                  </a:lnTo>
                  <a:lnTo>
                    <a:pt x="16707" y="12799"/>
                  </a:lnTo>
                  <a:lnTo>
                    <a:pt x="17190" y="13357"/>
                  </a:lnTo>
                  <a:lnTo>
                    <a:pt x="17637" y="13953"/>
                  </a:lnTo>
                  <a:lnTo>
                    <a:pt x="18083" y="14585"/>
                  </a:lnTo>
                  <a:lnTo>
                    <a:pt x="18493" y="15255"/>
                  </a:lnTo>
                  <a:lnTo>
                    <a:pt x="18939" y="15962"/>
                  </a:lnTo>
                  <a:lnTo>
                    <a:pt x="19348" y="16706"/>
                  </a:lnTo>
                  <a:lnTo>
                    <a:pt x="19758" y="17525"/>
                  </a:lnTo>
                  <a:lnTo>
                    <a:pt x="20130" y="18343"/>
                  </a:lnTo>
                  <a:lnTo>
                    <a:pt x="20241" y="18492"/>
                  </a:lnTo>
                  <a:lnTo>
                    <a:pt x="20353" y="18604"/>
                  </a:lnTo>
                  <a:lnTo>
                    <a:pt x="20539" y="18678"/>
                  </a:lnTo>
                  <a:lnTo>
                    <a:pt x="20688" y="18678"/>
                  </a:lnTo>
                  <a:lnTo>
                    <a:pt x="20837" y="18641"/>
                  </a:lnTo>
                  <a:lnTo>
                    <a:pt x="20986" y="18492"/>
                  </a:lnTo>
                  <a:lnTo>
                    <a:pt x="21097" y="18343"/>
                  </a:lnTo>
                  <a:lnTo>
                    <a:pt x="21134" y="18120"/>
                  </a:lnTo>
                  <a:lnTo>
                    <a:pt x="21097" y="17934"/>
                  </a:lnTo>
                  <a:lnTo>
                    <a:pt x="20688" y="17041"/>
                  </a:lnTo>
                  <a:lnTo>
                    <a:pt x="20279" y="16222"/>
                  </a:lnTo>
                  <a:lnTo>
                    <a:pt x="19832" y="15441"/>
                  </a:lnTo>
                  <a:lnTo>
                    <a:pt x="19386" y="14697"/>
                  </a:lnTo>
                  <a:lnTo>
                    <a:pt x="18939" y="13990"/>
                  </a:lnTo>
                  <a:lnTo>
                    <a:pt x="18455" y="13320"/>
                  </a:lnTo>
                  <a:lnTo>
                    <a:pt x="17972" y="12688"/>
                  </a:lnTo>
                  <a:lnTo>
                    <a:pt x="17488" y="12092"/>
                  </a:lnTo>
                  <a:lnTo>
                    <a:pt x="16856" y="11423"/>
                  </a:lnTo>
                  <a:lnTo>
                    <a:pt x="16149" y="10827"/>
                  </a:lnTo>
                  <a:lnTo>
                    <a:pt x="15479" y="10232"/>
                  </a:lnTo>
                  <a:lnTo>
                    <a:pt x="14735" y="9748"/>
                  </a:lnTo>
                  <a:lnTo>
                    <a:pt x="13991" y="9302"/>
                  </a:lnTo>
                  <a:lnTo>
                    <a:pt x="13246" y="8930"/>
                  </a:lnTo>
                  <a:lnTo>
                    <a:pt x="12465" y="8595"/>
                  </a:lnTo>
                  <a:lnTo>
                    <a:pt x="11684" y="8372"/>
                  </a:lnTo>
                  <a:lnTo>
                    <a:pt x="10940" y="8186"/>
                  </a:lnTo>
                  <a:lnTo>
                    <a:pt x="10195" y="8037"/>
                  </a:lnTo>
                  <a:lnTo>
                    <a:pt x="10009" y="8000"/>
                  </a:lnTo>
                  <a:lnTo>
                    <a:pt x="9079" y="7814"/>
                  </a:lnTo>
                  <a:lnTo>
                    <a:pt x="8633" y="7702"/>
                  </a:lnTo>
                  <a:lnTo>
                    <a:pt x="8186" y="7590"/>
                  </a:lnTo>
                  <a:lnTo>
                    <a:pt x="7740" y="7442"/>
                  </a:lnTo>
                  <a:lnTo>
                    <a:pt x="7368" y="7256"/>
                  </a:lnTo>
                  <a:lnTo>
                    <a:pt x="6586" y="6883"/>
                  </a:lnTo>
                  <a:lnTo>
                    <a:pt x="5879" y="6437"/>
                  </a:lnTo>
                  <a:lnTo>
                    <a:pt x="5247" y="5953"/>
                  </a:lnTo>
                  <a:lnTo>
                    <a:pt x="4652" y="5432"/>
                  </a:lnTo>
                  <a:lnTo>
                    <a:pt x="4131" y="4911"/>
                  </a:lnTo>
                  <a:lnTo>
                    <a:pt x="3684" y="4391"/>
                  </a:lnTo>
                  <a:lnTo>
                    <a:pt x="3275" y="3907"/>
                  </a:lnTo>
                  <a:lnTo>
                    <a:pt x="2828" y="3274"/>
                  </a:lnTo>
                  <a:lnTo>
                    <a:pt x="2382" y="2642"/>
                  </a:lnTo>
                  <a:lnTo>
                    <a:pt x="2010" y="1972"/>
                  </a:lnTo>
                  <a:lnTo>
                    <a:pt x="1601" y="1302"/>
                  </a:lnTo>
                  <a:lnTo>
                    <a:pt x="9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p40">
              <a:extLst>
                <a:ext uri="{FF2B5EF4-FFF2-40B4-BE49-F238E27FC236}">
                  <a16:creationId xmlns:a16="http://schemas.microsoft.com/office/drawing/2014/main" id="{C2AEA5AF-DACE-D276-75F5-71AEFD2E87C5}"/>
                </a:ext>
              </a:extLst>
            </p:cNvPr>
            <p:cNvSpPr/>
            <p:nvPr/>
          </p:nvSpPr>
          <p:spPr>
            <a:xfrm>
              <a:off x="2989600" y="2958900"/>
              <a:ext cx="198150" cy="97700"/>
            </a:xfrm>
            <a:custGeom>
              <a:avLst/>
              <a:gdLst/>
              <a:ahLst/>
              <a:cxnLst/>
              <a:rect l="l" t="t" r="r" b="b"/>
              <a:pathLst>
                <a:path w="7926" h="3908" extrusionOk="0">
                  <a:moveTo>
                    <a:pt x="7218" y="1"/>
                  </a:moveTo>
                  <a:lnTo>
                    <a:pt x="7107" y="38"/>
                  </a:lnTo>
                  <a:lnTo>
                    <a:pt x="410" y="2754"/>
                  </a:lnTo>
                  <a:lnTo>
                    <a:pt x="298" y="2828"/>
                  </a:lnTo>
                  <a:lnTo>
                    <a:pt x="186" y="2903"/>
                  </a:lnTo>
                  <a:lnTo>
                    <a:pt x="112" y="2977"/>
                  </a:lnTo>
                  <a:lnTo>
                    <a:pt x="75" y="3089"/>
                  </a:lnTo>
                  <a:lnTo>
                    <a:pt x="37" y="3200"/>
                  </a:lnTo>
                  <a:lnTo>
                    <a:pt x="0" y="3312"/>
                  </a:lnTo>
                  <a:lnTo>
                    <a:pt x="37" y="3424"/>
                  </a:lnTo>
                  <a:lnTo>
                    <a:pt x="75" y="3535"/>
                  </a:lnTo>
                  <a:lnTo>
                    <a:pt x="112" y="3647"/>
                  </a:lnTo>
                  <a:lnTo>
                    <a:pt x="186" y="3721"/>
                  </a:lnTo>
                  <a:lnTo>
                    <a:pt x="298" y="3796"/>
                  </a:lnTo>
                  <a:lnTo>
                    <a:pt x="372" y="3870"/>
                  </a:lnTo>
                  <a:lnTo>
                    <a:pt x="484" y="3907"/>
                  </a:lnTo>
                  <a:lnTo>
                    <a:pt x="707" y="3907"/>
                  </a:lnTo>
                  <a:lnTo>
                    <a:pt x="856" y="3870"/>
                  </a:lnTo>
                  <a:lnTo>
                    <a:pt x="7553" y="1154"/>
                  </a:lnTo>
                  <a:lnTo>
                    <a:pt x="7665" y="1080"/>
                  </a:lnTo>
                  <a:lnTo>
                    <a:pt x="7777" y="1005"/>
                  </a:lnTo>
                  <a:lnTo>
                    <a:pt x="7851" y="931"/>
                  </a:lnTo>
                  <a:lnTo>
                    <a:pt x="7888" y="819"/>
                  </a:lnTo>
                  <a:lnTo>
                    <a:pt x="7925" y="708"/>
                  </a:lnTo>
                  <a:lnTo>
                    <a:pt x="7925" y="596"/>
                  </a:lnTo>
                  <a:lnTo>
                    <a:pt x="7925" y="484"/>
                  </a:lnTo>
                  <a:lnTo>
                    <a:pt x="7888" y="373"/>
                  </a:lnTo>
                  <a:lnTo>
                    <a:pt x="7851" y="261"/>
                  </a:lnTo>
                  <a:lnTo>
                    <a:pt x="7777" y="149"/>
                  </a:lnTo>
                  <a:lnTo>
                    <a:pt x="7665" y="75"/>
                  </a:lnTo>
                  <a:lnTo>
                    <a:pt x="7590" y="38"/>
                  </a:lnTo>
                  <a:lnTo>
                    <a:pt x="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6;p40">
              <a:extLst>
                <a:ext uri="{FF2B5EF4-FFF2-40B4-BE49-F238E27FC236}">
                  <a16:creationId xmlns:a16="http://schemas.microsoft.com/office/drawing/2014/main" id="{431691E1-7CAC-D1A3-F451-B9DD510C3414}"/>
                </a:ext>
              </a:extLst>
            </p:cNvPr>
            <p:cNvSpPr/>
            <p:nvPr/>
          </p:nvSpPr>
          <p:spPr>
            <a:xfrm>
              <a:off x="3011925" y="3011925"/>
              <a:ext cx="198150" cy="98625"/>
            </a:xfrm>
            <a:custGeom>
              <a:avLst/>
              <a:gdLst/>
              <a:ahLst/>
              <a:cxnLst/>
              <a:rect l="l" t="t" r="r" b="b"/>
              <a:pathLst>
                <a:path w="7926" h="3945" extrusionOk="0">
                  <a:moveTo>
                    <a:pt x="7330" y="0"/>
                  </a:moveTo>
                  <a:lnTo>
                    <a:pt x="7218" y="38"/>
                  </a:lnTo>
                  <a:lnTo>
                    <a:pt x="7107" y="75"/>
                  </a:lnTo>
                  <a:lnTo>
                    <a:pt x="372" y="2791"/>
                  </a:lnTo>
                  <a:lnTo>
                    <a:pt x="261" y="2865"/>
                  </a:lnTo>
                  <a:lnTo>
                    <a:pt x="186" y="2940"/>
                  </a:lnTo>
                  <a:lnTo>
                    <a:pt x="112" y="3014"/>
                  </a:lnTo>
                  <a:lnTo>
                    <a:pt x="37" y="3126"/>
                  </a:lnTo>
                  <a:lnTo>
                    <a:pt x="0" y="3237"/>
                  </a:lnTo>
                  <a:lnTo>
                    <a:pt x="0" y="3349"/>
                  </a:lnTo>
                  <a:lnTo>
                    <a:pt x="0" y="3461"/>
                  </a:lnTo>
                  <a:lnTo>
                    <a:pt x="37" y="3572"/>
                  </a:lnTo>
                  <a:lnTo>
                    <a:pt x="112" y="3684"/>
                  </a:lnTo>
                  <a:lnTo>
                    <a:pt x="186" y="3758"/>
                  </a:lnTo>
                  <a:lnTo>
                    <a:pt x="261" y="3833"/>
                  </a:lnTo>
                  <a:lnTo>
                    <a:pt x="372" y="3907"/>
                  </a:lnTo>
                  <a:lnTo>
                    <a:pt x="484" y="3944"/>
                  </a:lnTo>
                  <a:lnTo>
                    <a:pt x="707" y="3944"/>
                  </a:lnTo>
                  <a:lnTo>
                    <a:pt x="819" y="3907"/>
                  </a:lnTo>
                  <a:lnTo>
                    <a:pt x="7553" y="1191"/>
                  </a:lnTo>
                  <a:lnTo>
                    <a:pt x="7665" y="1117"/>
                  </a:lnTo>
                  <a:lnTo>
                    <a:pt x="7739" y="1042"/>
                  </a:lnTo>
                  <a:lnTo>
                    <a:pt x="7814" y="968"/>
                  </a:lnTo>
                  <a:lnTo>
                    <a:pt x="7888" y="856"/>
                  </a:lnTo>
                  <a:lnTo>
                    <a:pt x="7925" y="745"/>
                  </a:lnTo>
                  <a:lnTo>
                    <a:pt x="7925" y="633"/>
                  </a:lnTo>
                  <a:lnTo>
                    <a:pt x="7925" y="521"/>
                  </a:lnTo>
                  <a:lnTo>
                    <a:pt x="7888" y="410"/>
                  </a:lnTo>
                  <a:lnTo>
                    <a:pt x="7814" y="298"/>
                  </a:lnTo>
                  <a:lnTo>
                    <a:pt x="7739" y="186"/>
                  </a:lnTo>
                  <a:lnTo>
                    <a:pt x="7665" y="112"/>
                  </a:lnTo>
                  <a:lnTo>
                    <a:pt x="7553" y="75"/>
                  </a:lnTo>
                  <a:lnTo>
                    <a:pt x="7442" y="38"/>
                  </a:lnTo>
                  <a:lnTo>
                    <a:pt x="7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7;p40">
              <a:extLst>
                <a:ext uri="{FF2B5EF4-FFF2-40B4-BE49-F238E27FC236}">
                  <a16:creationId xmlns:a16="http://schemas.microsoft.com/office/drawing/2014/main" id="{CEA01DD5-2AFF-D533-2006-EC83959648E9}"/>
                </a:ext>
              </a:extLst>
            </p:cNvPr>
            <p:cNvSpPr/>
            <p:nvPr/>
          </p:nvSpPr>
          <p:spPr>
            <a:xfrm>
              <a:off x="3035175" y="3069600"/>
              <a:ext cx="198150" cy="98625"/>
            </a:xfrm>
            <a:custGeom>
              <a:avLst/>
              <a:gdLst/>
              <a:ahLst/>
              <a:cxnLst/>
              <a:rect l="l" t="t" r="r" b="b"/>
              <a:pathLst>
                <a:path w="7926" h="3945" extrusionOk="0">
                  <a:moveTo>
                    <a:pt x="7219" y="0"/>
                  </a:moveTo>
                  <a:lnTo>
                    <a:pt x="7107" y="37"/>
                  </a:lnTo>
                  <a:lnTo>
                    <a:pt x="372" y="2791"/>
                  </a:lnTo>
                  <a:lnTo>
                    <a:pt x="261" y="2828"/>
                  </a:lnTo>
                  <a:lnTo>
                    <a:pt x="186" y="2902"/>
                  </a:lnTo>
                  <a:lnTo>
                    <a:pt x="112" y="2977"/>
                  </a:lnTo>
                  <a:lnTo>
                    <a:pt x="38" y="3088"/>
                  </a:lnTo>
                  <a:lnTo>
                    <a:pt x="0" y="3200"/>
                  </a:lnTo>
                  <a:lnTo>
                    <a:pt x="0" y="3312"/>
                  </a:lnTo>
                  <a:lnTo>
                    <a:pt x="0" y="3423"/>
                  </a:lnTo>
                  <a:lnTo>
                    <a:pt x="38" y="3535"/>
                  </a:lnTo>
                  <a:lnTo>
                    <a:pt x="112" y="3646"/>
                  </a:lnTo>
                  <a:lnTo>
                    <a:pt x="186" y="3758"/>
                  </a:lnTo>
                  <a:lnTo>
                    <a:pt x="261" y="3832"/>
                  </a:lnTo>
                  <a:lnTo>
                    <a:pt x="372" y="3870"/>
                  </a:lnTo>
                  <a:lnTo>
                    <a:pt x="484" y="3907"/>
                  </a:lnTo>
                  <a:lnTo>
                    <a:pt x="596" y="3944"/>
                  </a:lnTo>
                  <a:lnTo>
                    <a:pt x="707" y="3907"/>
                  </a:lnTo>
                  <a:lnTo>
                    <a:pt x="819" y="3870"/>
                  </a:lnTo>
                  <a:lnTo>
                    <a:pt x="7553" y="1154"/>
                  </a:lnTo>
                  <a:lnTo>
                    <a:pt x="7665" y="1079"/>
                  </a:lnTo>
                  <a:lnTo>
                    <a:pt x="7739" y="1005"/>
                  </a:lnTo>
                  <a:lnTo>
                    <a:pt x="7814" y="930"/>
                  </a:lnTo>
                  <a:lnTo>
                    <a:pt x="7888" y="819"/>
                  </a:lnTo>
                  <a:lnTo>
                    <a:pt x="7925" y="707"/>
                  </a:lnTo>
                  <a:lnTo>
                    <a:pt x="7925" y="595"/>
                  </a:lnTo>
                  <a:lnTo>
                    <a:pt x="7925" y="484"/>
                  </a:lnTo>
                  <a:lnTo>
                    <a:pt x="7888" y="372"/>
                  </a:lnTo>
                  <a:lnTo>
                    <a:pt x="7814" y="261"/>
                  </a:lnTo>
                  <a:lnTo>
                    <a:pt x="7739" y="186"/>
                  </a:lnTo>
                  <a:lnTo>
                    <a:pt x="7665" y="112"/>
                  </a:lnTo>
                  <a:lnTo>
                    <a:pt x="7553" y="37"/>
                  </a:lnTo>
                  <a:lnTo>
                    <a:pt x="7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8;p40">
              <a:extLst>
                <a:ext uri="{FF2B5EF4-FFF2-40B4-BE49-F238E27FC236}">
                  <a16:creationId xmlns:a16="http://schemas.microsoft.com/office/drawing/2014/main" id="{4E727AFF-26D9-C732-8221-9236BF714ADE}"/>
                </a:ext>
              </a:extLst>
            </p:cNvPr>
            <p:cNvSpPr/>
            <p:nvPr/>
          </p:nvSpPr>
          <p:spPr>
            <a:xfrm>
              <a:off x="3396075" y="3254700"/>
              <a:ext cx="79100" cy="79075"/>
            </a:xfrm>
            <a:custGeom>
              <a:avLst/>
              <a:gdLst/>
              <a:ahLst/>
              <a:cxnLst/>
              <a:rect l="l" t="t" r="r" b="b"/>
              <a:pathLst>
                <a:path w="3164" h="3163" extrusionOk="0">
                  <a:moveTo>
                    <a:pt x="1824" y="112"/>
                  </a:moveTo>
                  <a:lnTo>
                    <a:pt x="2010" y="149"/>
                  </a:lnTo>
                  <a:lnTo>
                    <a:pt x="2233" y="261"/>
                  </a:lnTo>
                  <a:lnTo>
                    <a:pt x="2419" y="372"/>
                  </a:lnTo>
                  <a:lnTo>
                    <a:pt x="2642" y="558"/>
                  </a:lnTo>
                  <a:lnTo>
                    <a:pt x="2828" y="782"/>
                  </a:lnTo>
                  <a:lnTo>
                    <a:pt x="2977" y="1042"/>
                  </a:lnTo>
                  <a:lnTo>
                    <a:pt x="3052" y="1340"/>
                  </a:lnTo>
                  <a:lnTo>
                    <a:pt x="3052" y="1637"/>
                  </a:lnTo>
                  <a:lnTo>
                    <a:pt x="3014" y="1898"/>
                  </a:lnTo>
                  <a:lnTo>
                    <a:pt x="2940" y="2196"/>
                  </a:lnTo>
                  <a:lnTo>
                    <a:pt x="2791" y="2419"/>
                  </a:lnTo>
                  <a:lnTo>
                    <a:pt x="2605" y="2642"/>
                  </a:lnTo>
                  <a:lnTo>
                    <a:pt x="2382" y="2828"/>
                  </a:lnTo>
                  <a:lnTo>
                    <a:pt x="2122" y="2940"/>
                  </a:lnTo>
                  <a:lnTo>
                    <a:pt x="1824" y="3051"/>
                  </a:lnTo>
                  <a:lnTo>
                    <a:pt x="1526" y="3051"/>
                  </a:lnTo>
                  <a:lnTo>
                    <a:pt x="1266" y="3014"/>
                  </a:lnTo>
                  <a:lnTo>
                    <a:pt x="968" y="2940"/>
                  </a:lnTo>
                  <a:lnTo>
                    <a:pt x="745" y="2791"/>
                  </a:lnTo>
                  <a:lnTo>
                    <a:pt x="522" y="2605"/>
                  </a:lnTo>
                  <a:lnTo>
                    <a:pt x="336" y="2382"/>
                  </a:lnTo>
                  <a:lnTo>
                    <a:pt x="187" y="2121"/>
                  </a:lnTo>
                  <a:lnTo>
                    <a:pt x="112" y="1823"/>
                  </a:lnTo>
                  <a:lnTo>
                    <a:pt x="112" y="1526"/>
                  </a:lnTo>
                  <a:lnTo>
                    <a:pt x="150" y="1265"/>
                  </a:lnTo>
                  <a:lnTo>
                    <a:pt x="224" y="968"/>
                  </a:lnTo>
                  <a:lnTo>
                    <a:pt x="373" y="744"/>
                  </a:lnTo>
                  <a:lnTo>
                    <a:pt x="559" y="521"/>
                  </a:lnTo>
                  <a:lnTo>
                    <a:pt x="782" y="335"/>
                  </a:lnTo>
                  <a:lnTo>
                    <a:pt x="1043" y="186"/>
                  </a:lnTo>
                  <a:lnTo>
                    <a:pt x="1340" y="112"/>
                  </a:lnTo>
                  <a:close/>
                  <a:moveTo>
                    <a:pt x="1303" y="0"/>
                  </a:moveTo>
                  <a:lnTo>
                    <a:pt x="1005" y="112"/>
                  </a:lnTo>
                  <a:lnTo>
                    <a:pt x="708" y="261"/>
                  </a:lnTo>
                  <a:lnTo>
                    <a:pt x="484" y="447"/>
                  </a:lnTo>
                  <a:lnTo>
                    <a:pt x="298" y="670"/>
                  </a:lnTo>
                  <a:lnTo>
                    <a:pt x="150" y="931"/>
                  </a:lnTo>
                  <a:lnTo>
                    <a:pt x="38" y="1228"/>
                  </a:lnTo>
                  <a:lnTo>
                    <a:pt x="1" y="1526"/>
                  </a:lnTo>
                  <a:lnTo>
                    <a:pt x="38" y="1861"/>
                  </a:lnTo>
                  <a:lnTo>
                    <a:pt x="112" y="2121"/>
                  </a:lnTo>
                  <a:lnTo>
                    <a:pt x="224" y="2382"/>
                  </a:lnTo>
                  <a:lnTo>
                    <a:pt x="373" y="2605"/>
                  </a:lnTo>
                  <a:lnTo>
                    <a:pt x="559" y="2791"/>
                  </a:lnTo>
                  <a:lnTo>
                    <a:pt x="782" y="2940"/>
                  </a:lnTo>
                  <a:lnTo>
                    <a:pt x="1043" y="3051"/>
                  </a:lnTo>
                  <a:lnTo>
                    <a:pt x="1303" y="3126"/>
                  </a:lnTo>
                  <a:lnTo>
                    <a:pt x="1563" y="3163"/>
                  </a:lnTo>
                  <a:lnTo>
                    <a:pt x="1861" y="3126"/>
                  </a:lnTo>
                  <a:lnTo>
                    <a:pt x="2159" y="3051"/>
                  </a:lnTo>
                  <a:lnTo>
                    <a:pt x="2456" y="2902"/>
                  </a:lnTo>
                  <a:lnTo>
                    <a:pt x="2680" y="2716"/>
                  </a:lnTo>
                  <a:lnTo>
                    <a:pt x="2866" y="2493"/>
                  </a:lnTo>
                  <a:lnTo>
                    <a:pt x="3014" y="2233"/>
                  </a:lnTo>
                  <a:lnTo>
                    <a:pt x="3126" y="1935"/>
                  </a:lnTo>
                  <a:lnTo>
                    <a:pt x="3163" y="1637"/>
                  </a:lnTo>
                  <a:lnTo>
                    <a:pt x="3126" y="1303"/>
                  </a:lnTo>
                  <a:lnTo>
                    <a:pt x="3052" y="1005"/>
                  </a:lnTo>
                  <a:lnTo>
                    <a:pt x="2903" y="744"/>
                  </a:lnTo>
                  <a:lnTo>
                    <a:pt x="2717" y="484"/>
                  </a:lnTo>
                  <a:lnTo>
                    <a:pt x="2494" y="298"/>
                  </a:lnTo>
                  <a:lnTo>
                    <a:pt x="2233" y="112"/>
                  </a:lnTo>
                  <a:lnTo>
                    <a:pt x="1935" y="38"/>
                  </a:lnTo>
                  <a:lnTo>
                    <a:pt x="1601" y="0"/>
                  </a:lnTo>
                  <a:close/>
                </a:path>
              </a:pathLst>
            </a:custGeom>
            <a:solidFill>
              <a:srgbClr val="FFE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9;p40">
              <a:extLst>
                <a:ext uri="{FF2B5EF4-FFF2-40B4-BE49-F238E27FC236}">
                  <a16:creationId xmlns:a16="http://schemas.microsoft.com/office/drawing/2014/main" id="{8E48A9C6-7D9E-7E94-3B8E-9EBC3594E58E}"/>
                </a:ext>
              </a:extLst>
            </p:cNvPr>
            <p:cNvSpPr/>
            <p:nvPr/>
          </p:nvSpPr>
          <p:spPr>
            <a:xfrm>
              <a:off x="2369175" y="4001625"/>
              <a:ext cx="444650" cy="444650"/>
            </a:xfrm>
            <a:custGeom>
              <a:avLst/>
              <a:gdLst/>
              <a:ahLst/>
              <a:cxnLst/>
              <a:rect l="l" t="t" r="r" b="b"/>
              <a:pathLst>
                <a:path w="17786" h="17786" extrusionOk="0">
                  <a:moveTo>
                    <a:pt x="8707" y="0"/>
                  </a:moveTo>
                  <a:lnTo>
                    <a:pt x="8260" y="38"/>
                  </a:lnTo>
                  <a:lnTo>
                    <a:pt x="7814" y="75"/>
                  </a:lnTo>
                  <a:lnTo>
                    <a:pt x="7367" y="149"/>
                  </a:lnTo>
                  <a:lnTo>
                    <a:pt x="6883" y="261"/>
                  </a:lnTo>
                  <a:lnTo>
                    <a:pt x="6474" y="372"/>
                  </a:lnTo>
                  <a:lnTo>
                    <a:pt x="6028" y="484"/>
                  </a:lnTo>
                  <a:lnTo>
                    <a:pt x="5618" y="633"/>
                  </a:lnTo>
                  <a:lnTo>
                    <a:pt x="4800" y="1005"/>
                  </a:lnTo>
                  <a:lnTo>
                    <a:pt x="4056" y="1451"/>
                  </a:lnTo>
                  <a:lnTo>
                    <a:pt x="3349" y="1935"/>
                  </a:lnTo>
                  <a:lnTo>
                    <a:pt x="2716" y="2493"/>
                  </a:lnTo>
                  <a:lnTo>
                    <a:pt x="2121" y="3126"/>
                  </a:lnTo>
                  <a:lnTo>
                    <a:pt x="1600" y="3796"/>
                  </a:lnTo>
                  <a:lnTo>
                    <a:pt x="1154" y="4540"/>
                  </a:lnTo>
                  <a:lnTo>
                    <a:pt x="781" y="5284"/>
                  </a:lnTo>
                  <a:lnTo>
                    <a:pt x="447" y="6102"/>
                  </a:lnTo>
                  <a:lnTo>
                    <a:pt x="223" y="6921"/>
                  </a:lnTo>
                  <a:lnTo>
                    <a:pt x="75" y="7777"/>
                  </a:lnTo>
                  <a:lnTo>
                    <a:pt x="0" y="8632"/>
                  </a:lnTo>
                  <a:lnTo>
                    <a:pt x="0" y="9079"/>
                  </a:lnTo>
                  <a:lnTo>
                    <a:pt x="37" y="9525"/>
                  </a:lnTo>
                  <a:lnTo>
                    <a:pt x="75" y="10009"/>
                  </a:lnTo>
                  <a:lnTo>
                    <a:pt x="149" y="10456"/>
                  </a:lnTo>
                  <a:lnTo>
                    <a:pt x="223" y="10902"/>
                  </a:lnTo>
                  <a:lnTo>
                    <a:pt x="335" y="11311"/>
                  </a:lnTo>
                  <a:lnTo>
                    <a:pt x="484" y="11758"/>
                  </a:lnTo>
                  <a:lnTo>
                    <a:pt x="633" y="12167"/>
                  </a:lnTo>
                  <a:lnTo>
                    <a:pt x="1005" y="12986"/>
                  </a:lnTo>
                  <a:lnTo>
                    <a:pt x="1414" y="13730"/>
                  </a:lnTo>
                  <a:lnTo>
                    <a:pt x="1935" y="14437"/>
                  </a:lnTo>
                  <a:lnTo>
                    <a:pt x="2493" y="15069"/>
                  </a:lnTo>
                  <a:lnTo>
                    <a:pt x="3126" y="15665"/>
                  </a:lnTo>
                  <a:lnTo>
                    <a:pt x="3795" y="16185"/>
                  </a:lnTo>
                  <a:lnTo>
                    <a:pt x="4502" y="16632"/>
                  </a:lnTo>
                  <a:lnTo>
                    <a:pt x="5284" y="17004"/>
                  </a:lnTo>
                  <a:lnTo>
                    <a:pt x="6065" y="17339"/>
                  </a:lnTo>
                  <a:lnTo>
                    <a:pt x="6921" y="17562"/>
                  </a:lnTo>
                  <a:lnTo>
                    <a:pt x="7776" y="17711"/>
                  </a:lnTo>
                  <a:lnTo>
                    <a:pt x="8632" y="17785"/>
                  </a:lnTo>
                  <a:lnTo>
                    <a:pt x="9079" y="17785"/>
                  </a:lnTo>
                  <a:lnTo>
                    <a:pt x="9525" y="17748"/>
                  </a:lnTo>
                  <a:lnTo>
                    <a:pt x="9972" y="17711"/>
                  </a:lnTo>
                  <a:lnTo>
                    <a:pt x="10418" y="17636"/>
                  </a:lnTo>
                  <a:lnTo>
                    <a:pt x="10865" y="17562"/>
                  </a:lnTo>
                  <a:lnTo>
                    <a:pt x="11311" y="17450"/>
                  </a:lnTo>
                  <a:lnTo>
                    <a:pt x="11758" y="17302"/>
                  </a:lnTo>
                  <a:lnTo>
                    <a:pt x="12167" y="17153"/>
                  </a:lnTo>
                  <a:lnTo>
                    <a:pt x="12948" y="16781"/>
                  </a:lnTo>
                  <a:lnTo>
                    <a:pt x="13730" y="16371"/>
                  </a:lnTo>
                  <a:lnTo>
                    <a:pt x="14399" y="15851"/>
                  </a:lnTo>
                  <a:lnTo>
                    <a:pt x="15069" y="15292"/>
                  </a:lnTo>
                  <a:lnTo>
                    <a:pt x="15664" y="14660"/>
                  </a:lnTo>
                  <a:lnTo>
                    <a:pt x="16185" y="13990"/>
                  </a:lnTo>
                  <a:lnTo>
                    <a:pt x="16632" y="13283"/>
                  </a:lnTo>
                  <a:lnTo>
                    <a:pt x="17004" y="12502"/>
                  </a:lnTo>
                  <a:lnTo>
                    <a:pt x="17301" y="11721"/>
                  </a:lnTo>
                  <a:lnTo>
                    <a:pt x="17562" y="10902"/>
                  </a:lnTo>
                  <a:lnTo>
                    <a:pt x="17711" y="10046"/>
                  </a:lnTo>
                  <a:lnTo>
                    <a:pt x="17785" y="9153"/>
                  </a:lnTo>
                  <a:lnTo>
                    <a:pt x="17785" y="8707"/>
                  </a:lnTo>
                  <a:lnTo>
                    <a:pt x="17748" y="8260"/>
                  </a:lnTo>
                  <a:lnTo>
                    <a:pt x="17711" y="7814"/>
                  </a:lnTo>
                  <a:lnTo>
                    <a:pt x="17636" y="7367"/>
                  </a:lnTo>
                  <a:lnTo>
                    <a:pt x="17562" y="6921"/>
                  </a:lnTo>
                  <a:lnTo>
                    <a:pt x="17450" y="6474"/>
                  </a:lnTo>
                  <a:lnTo>
                    <a:pt x="17301" y="6028"/>
                  </a:lnTo>
                  <a:lnTo>
                    <a:pt x="17153" y="5619"/>
                  </a:lnTo>
                  <a:lnTo>
                    <a:pt x="16781" y="4837"/>
                  </a:lnTo>
                  <a:lnTo>
                    <a:pt x="16334" y="4093"/>
                  </a:lnTo>
                  <a:lnTo>
                    <a:pt x="15850" y="3386"/>
                  </a:lnTo>
                  <a:lnTo>
                    <a:pt x="15292" y="2717"/>
                  </a:lnTo>
                  <a:lnTo>
                    <a:pt x="14660" y="2158"/>
                  </a:lnTo>
                  <a:lnTo>
                    <a:pt x="13990" y="1638"/>
                  </a:lnTo>
                  <a:lnTo>
                    <a:pt x="13283" y="1154"/>
                  </a:lnTo>
                  <a:lnTo>
                    <a:pt x="12502" y="782"/>
                  </a:lnTo>
                  <a:lnTo>
                    <a:pt x="11720" y="484"/>
                  </a:lnTo>
                  <a:lnTo>
                    <a:pt x="10865" y="224"/>
                  </a:lnTo>
                  <a:lnTo>
                    <a:pt x="10009" y="75"/>
                  </a:lnTo>
                  <a:lnTo>
                    <a:pt x="9153" y="38"/>
                  </a:lnTo>
                  <a:lnTo>
                    <a:pt x="87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0;p40">
              <a:extLst>
                <a:ext uri="{FF2B5EF4-FFF2-40B4-BE49-F238E27FC236}">
                  <a16:creationId xmlns:a16="http://schemas.microsoft.com/office/drawing/2014/main" id="{6EFEDA91-2C9D-BF82-44BB-E153AFACD5F4}"/>
                </a:ext>
              </a:extLst>
            </p:cNvPr>
            <p:cNvSpPr/>
            <p:nvPr/>
          </p:nvSpPr>
          <p:spPr>
            <a:xfrm>
              <a:off x="2462175" y="4137425"/>
              <a:ext cx="264200" cy="160950"/>
            </a:xfrm>
            <a:custGeom>
              <a:avLst/>
              <a:gdLst/>
              <a:ahLst/>
              <a:cxnLst/>
              <a:rect l="l" t="t" r="r" b="b"/>
              <a:pathLst>
                <a:path w="10568" h="6438" extrusionOk="0">
                  <a:moveTo>
                    <a:pt x="7591" y="1"/>
                  </a:moveTo>
                  <a:lnTo>
                    <a:pt x="7293" y="38"/>
                  </a:lnTo>
                  <a:lnTo>
                    <a:pt x="2308" y="931"/>
                  </a:lnTo>
                  <a:lnTo>
                    <a:pt x="2010" y="968"/>
                  </a:lnTo>
                  <a:lnTo>
                    <a:pt x="1750" y="1080"/>
                  </a:lnTo>
                  <a:lnTo>
                    <a:pt x="1526" y="1191"/>
                  </a:lnTo>
                  <a:lnTo>
                    <a:pt x="1266" y="1303"/>
                  </a:lnTo>
                  <a:lnTo>
                    <a:pt x="1043" y="1489"/>
                  </a:lnTo>
                  <a:lnTo>
                    <a:pt x="857" y="1638"/>
                  </a:lnTo>
                  <a:lnTo>
                    <a:pt x="671" y="1861"/>
                  </a:lnTo>
                  <a:lnTo>
                    <a:pt x="522" y="2047"/>
                  </a:lnTo>
                  <a:lnTo>
                    <a:pt x="373" y="2270"/>
                  </a:lnTo>
                  <a:lnTo>
                    <a:pt x="261" y="2531"/>
                  </a:lnTo>
                  <a:lnTo>
                    <a:pt x="150" y="2791"/>
                  </a:lnTo>
                  <a:lnTo>
                    <a:pt x="75" y="3052"/>
                  </a:lnTo>
                  <a:lnTo>
                    <a:pt x="38" y="3312"/>
                  </a:lnTo>
                  <a:lnTo>
                    <a:pt x="1" y="3572"/>
                  </a:lnTo>
                  <a:lnTo>
                    <a:pt x="1" y="3870"/>
                  </a:lnTo>
                  <a:lnTo>
                    <a:pt x="38" y="4131"/>
                  </a:lnTo>
                  <a:lnTo>
                    <a:pt x="112" y="4428"/>
                  </a:lnTo>
                  <a:lnTo>
                    <a:pt x="187" y="4689"/>
                  </a:lnTo>
                  <a:lnTo>
                    <a:pt x="299" y="4949"/>
                  </a:lnTo>
                  <a:lnTo>
                    <a:pt x="447" y="5172"/>
                  </a:lnTo>
                  <a:lnTo>
                    <a:pt x="596" y="5396"/>
                  </a:lnTo>
                  <a:lnTo>
                    <a:pt x="782" y="5582"/>
                  </a:lnTo>
                  <a:lnTo>
                    <a:pt x="968" y="5768"/>
                  </a:lnTo>
                  <a:lnTo>
                    <a:pt x="1191" y="5917"/>
                  </a:lnTo>
                  <a:lnTo>
                    <a:pt x="1415" y="6065"/>
                  </a:lnTo>
                  <a:lnTo>
                    <a:pt x="1675" y="6214"/>
                  </a:lnTo>
                  <a:lnTo>
                    <a:pt x="1898" y="6289"/>
                  </a:lnTo>
                  <a:lnTo>
                    <a:pt x="2159" y="6363"/>
                  </a:lnTo>
                  <a:lnTo>
                    <a:pt x="2419" y="6400"/>
                  </a:lnTo>
                  <a:lnTo>
                    <a:pt x="2717" y="6437"/>
                  </a:lnTo>
                  <a:lnTo>
                    <a:pt x="2977" y="6437"/>
                  </a:lnTo>
                  <a:lnTo>
                    <a:pt x="3275" y="6400"/>
                  </a:lnTo>
                  <a:lnTo>
                    <a:pt x="8261" y="5507"/>
                  </a:lnTo>
                  <a:lnTo>
                    <a:pt x="8558" y="5470"/>
                  </a:lnTo>
                  <a:lnTo>
                    <a:pt x="8819" y="5358"/>
                  </a:lnTo>
                  <a:lnTo>
                    <a:pt x="9079" y="5247"/>
                  </a:lnTo>
                  <a:lnTo>
                    <a:pt x="9303" y="5098"/>
                  </a:lnTo>
                  <a:lnTo>
                    <a:pt x="9526" y="4949"/>
                  </a:lnTo>
                  <a:lnTo>
                    <a:pt x="9712" y="4763"/>
                  </a:lnTo>
                  <a:lnTo>
                    <a:pt x="9898" y="4577"/>
                  </a:lnTo>
                  <a:lnTo>
                    <a:pt x="10084" y="4354"/>
                  </a:lnTo>
                  <a:lnTo>
                    <a:pt x="10196" y="4131"/>
                  </a:lnTo>
                  <a:lnTo>
                    <a:pt x="10344" y="3907"/>
                  </a:lnTo>
                  <a:lnTo>
                    <a:pt x="10419" y="3647"/>
                  </a:lnTo>
                  <a:lnTo>
                    <a:pt x="10493" y="3386"/>
                  </a:lnTo>
                  <a:lnTo>
                    <a:pt x="10568" y="3126"/>
                  </a:lnTo>
                  <a:lnTo>
                    <a:pt x="10568" y="2866"/>
                  </a:lnTo>
                  <a:lnTo>
                    <a:pt x="10568" y="2568"/>
                  </a:lnTo>
                  <a:lnTo>
                    <a:pt x="10530" y="2307"/>
                  </a:lnTo>
                  <a:lnTo>
                    <a:pt x="10456" y="2010"/>
                  </a:lnTo>
                  <a:lnTo>
                    <a:pt x="10382" y="1749"/>
                  </a:lnTo>
                  <a:lnTo>
                    <a:pt x="10270" y="1489"/>
                  </a:lnTo>
                  <a:lnTo>
                    <a:pt x="10121" y="1266"/>
                  </a:lnTo>
                  <a:lnTo>
                    <a:pt x="9972" y="1042"/>
                  </a:lnTo>
                  <a:lnTo>
                    <a:pt x="9786" y="856"/>
                  </a:lnTo>
                  <a:lnTo>
                    <a:pt x="9600" y="670"/>
                  </a:lnTo>
                  <a:lnTo>
                    <a:pt x="9377" y="484"/>
                  </a:lnTo>
                  <a:lnTo>
                    <a:pt x="9154" y="335"/>
                  </a:lnTo>
                  <a:lnTo>
                    <a:pt x="8931" y="224"/>
                  </a:lnTo>
                  <a:lnTo>
                    <a:pt x="8670" y="149"/>
                  </a:lnTo>
                  <a:lnTo>
                    <a:pt x="8410" y="75"/>
                  </a:lnTo>
                  <a:lnTo>
                    <a:pt x="8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1;p40">
              <a:extLst>
                <a:ext uri="{FF2B5EF4-FFF2-40B4-BE49-F238E27FC236}">
                  <a16:creationId xmlns:a16="http://schemas.microsoft.com/office/drawing/2014/main" id="{93DFA898-9FF4-808E-A594-78B9731AF054}"/>
                </a:ext>
              </a:extLst>
            </p:cNvPr>
            <p:cNvSpPr/>
            <p:nvPr/>
          </p:nvSpPr>
          <p:spPr>
            <a:xfrm>
              <a:off x="2580325" y="4149525"/>
              <a:ext cx="27925" cy="133975"/>
            </a:xfrm>
            <a:custGeom>
              <a:avLst/>
              <a:gdLst/>
              <a:ahLst/>
              <a:cxnLst/>
              <a:rect l="l" t="t" r="r" b="b"/>
              <a:pathLst>
                <a:path w="1117" h="5359" extrusionOk="0">
                  <a:moveTo>
                    <a:pt x="75" y="0"/>
                  </a:moveTo>
                  <a:lnTo>
                    <a:pt x="0" y="38"/>
                  </a:lnTo>
                  <a:lnTo>
                    <a:pt x="0" y="112"/>
                  </a:lnTo>
                  <a:lnTo>
                    <a:pt x="893" y="5284"/>
                  </a:lnTo>
                  <a:lnTo>
                    <a:pt x="930" y="5321"/>
                  </a:lnTo>
                  <a:lnTo>
                    <a:pt x="1005" y="5358"/>
                  </a:lnTo>
                  <a:lnTo>
                    <a:pt x="1042" y="5358"/>
                  </a:lnTo>
                  <a:lnTo>
                    <a:pt x="1079" y="5321"/>
                  </a:lnTo>
                  <a:lnTo>
                    <a:pt x="1116" y="5246"/>
                  </a:lnTo>
                  <a:lnTo>
                    <a:pt x="186" y="75"/>
                  </a:lnTo>
                  <a:lnTo>
                    <a:pt x="149" y="0"/>
                  </a:lnTo>
                  <a:close/>
                </a:path>
              </a:pathLst>
            </a:custGeom>
            <a:solidFill>
              <a:srgbClr val="FFE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2;p40">
              <a:extLst>
                <a:ext uri="{FF2B5EF4-FFF2-40B4-BE49-F238E27FC236}">
                  <a16:creationId xmlns:a16="http://schemas.microsoft.com/office/drawing/2014/main" id="{2634FB90-FD33-BB5F-776B-54B13AC21C2E}"/>
                </a:ext>
              </a:extLst>
            </p:cNvPr>
            <p:cNvSpPr/>
            <p:nvPr/>
          </p:nvSpPr>
          <p:spPr>
            <a:xfrm>
              <a:off x="3008200" y="2573800"/>
              <a:ext cx="444650" cy="443725"/>
            </a:xfrm>
            <a:custGeom>
              <a:avLst/>
              <a:gdLst/>
              <a:ahLst/>
              <a:cxnLst/>
              <a:rect l="l" t="t" r="r" b="b"/>
              <a:pathLst>
                <a:path w="17786" h="17749" extrusionOk="0">
                  <a:moveTo>
                    <a:pt x="8260" y="1"/>
                  </a:moveTo>
                  <a:lnTo>
                    <a:pt x="7814" y="75"/>
                  </a:lnTo>
                  <a:lnTo>
                    <a:pt x="7367" y="113"/>
                  </a:lnTo>
                  <a:lnTo>
                    <a:pt x="6884" y="224"/>
                  </a:lnTo>
                  <a:lnTo>
                    <a:pt x="6474" y="336"/>
                  </a:lnTo>
                  <a:lnTo>
                    <a:pt x="6028" y="447"/>
                  </a:lnTo>
                  <a:lnTo>
                    <a:pt x="5619" y="596"/>
                  </a:lnTo>
                  <a:lnTo>
                    <a:pt x="4800" y="968"/>
                  </a:lnTo>
                  <a:lnTo>
                    <a:pt x="4056" y="1415"/>
                  </a:lnTo>
                  <a:lnTo>
                    <a:pt x="3349" y="1898"/>
                  </a:lnTo>
                  <a:lnTo>
                    <a:pt x="2716" y="2494"/>
                  </a:lnTo>
                  <a:lnTo>
                    <a:pt x="2121" y="3089"/>
                  </a:lnTo>
                  <a:lnTo>
                    <a:pt x="1600" y="3796"/>
                  </a:lnTo>
                  <a:lnTo>
                    <a:pt x="1154" y="4503"/>
                  </a:lnTo>
                  <a:lnTo>
                    <a:pt x="782" y="5247"/>
                  </a:lnTo>
                  <a:lnTo>
                    <a:pt x="447" y="6066"/>
                  </a:lnTo>
                  <a:lnTo>
                    <a:pt x="224" y="6884"/>
                  </a:lnTo>
                  <a:lnTo>
                    <a:pt x="75" y="7740"/>
                  </a:lnTo>
                  <a:lnTo>
                    <a:pt x="0" y="8633"/>
                  </a:lnTo>
                  <a:lnTo>
                    <a:pt x="0" y="9079"/>
                  </a:lnTo>
                  <a:lnTo>
                    <a:pt x="38" y="9526"/>
                  </a:lnTo>
                  <a:lnTo>
                    <a:pt x="75" y="9972"/>
                  </a:lnTo>
                  <a:lnTo>
                    <a:pt x="149" y="10419"/>
                  </a:lnTo>
                  <a:lnTo>
                    <a:pt x="224" y="10865"/>
                  </a:lnTo>
                  <a:lnTo>
                    <a:pt x="335" y="11312"/>
                  </a:lnTo>
                  <a:lnTo>
                    <a:pt x="484" y="11721"/>
                  </a:lnTo>
                  <a:lnTo>
                    <a:pt x="633" y="12130"/>
                  </a:lnTo>
                  <a:lnTo>
                    <a:pt x="1005" y="12949"/>
                  </a:lnTo>
                  <a:lnTo>
                    <a:pt x="1414" y="13693"/>
                  </a:lnTo>
                  <a:lnTo>
                    <a:pt x="1935" y="14400"/>
                  </a:lnTo>
                  <a:lnTo>
                    <a:pt x="2493" y="15033"/>
                  </a:lnTo>
                  <a:lnTo>
                    <a:pt x="3126" y="15628"/>
                  </a:lnTo>
                  <a:lnTo>
                    <a:pt x="3795" y="16149"/>
                  </a:lnTo>
                  <a:lnTo>
                    <a:pt x="4502" y="16595"/>
                  </a:lnTo>
                  <a:lnTo>
                    <a:pt x="5284" y="17004"/>
                  </a:lnTo>
                  <a:lnTo>
                    <a:pt x="6065" y="17302"/>
                  </a:lnTo>
                  <a:lnTo>
                    <a:pt x="6921" y="17525"/>
                  </a:lnTo>
                  <a:lnTo>
                    <a:pt x="7777" y="17674"/>
                  </a:lnTo>
                  <a:lnTo>
                    <a:pt x="8632" y="17749"/>
                  </a:lnTo>
                  <a:lnTo>
                    <a:pt x="9525" y="17749"/>
                  </a:lnTo>
                  <a:lnTo>
                    <a:pt x="9972" y="17674"/>
                  </a:lnTo>
                  <a:lnTo>
                    <a:pt x="10418" y="17637"/>
                  </a:lnTo>
                  <a:lnTo>
                    <a:pt x="10865" y="17525"/>
                  </a:lnTo>
                  <a:lnTo>
                    <a:pt x="11311" y="17414"/>
                  </a:lnTo>
                  <a:lnTo>
                    <a:pt x="11758" y="17302"/>
                  </a:lnTo>
                  <a:lnTo>
                    <a:pt x="12167" y="17116"/>
                  </a:lnTo>
                  <a:lnTo>
                    <a:pt x="12948" y="16781"/>
                  </a:lnTo>
                  <a:lnTo>
                    <a:pt x="13730" y="16335"/>
                  </a:lnTo>
                  <a:lnTo>
                    <a:pt x="14399" y="15814"/>
                  </a:lnTo>
                  <a:lnTo>
                    <a:pt x="15069" y="15256"/>
                  </a:lnTo>
                  <a:lnTo>
                    <a:pt x="15665" y="14660"/>
                  </a:lnTo>
                  <a:lnTo>
                    <a:pt x="16185" y="13954"/>
                  </a:lnTo>
                  <a:lnTo>
                    <a:pt x="16632" y="13247"/>
                  </a:lnTo>
                  <a:lnTo>
                    <a:pt x="17004" y="12502"/>
                  </a:lnTo>
                  <a:lnTo>
                    <a:pt x="17302" y="11684"/>
                  </a:lnTo>
                  <a:lnTo>
                    <a:pt x="17562" y="10865"/>
                  </a:lnTo>
                  <a:lnTo>
                    <a:pt x="17711" y="10010"/>
                  </a:lnTo>
                  <a:lnTo>
                    <a:pt x="17785" y="9117"/>
                  </a:lnTo>
                  <a:lnTo>
                    <a:pt x="17785" y="8670"/>
                  </a:lnTo>
                  <a:lnTo>
                    <a:pt x="17748" y="8224"/>
                  </a:lnTo>
                  <a:lnTo>
                    <a:pt x="17711" y="7777"/>
                  </a:lnTo>
                  <a:lnTo>
                    <a:pt x="17637" y="7331"/>
                  </a:lnTo>
                  <a:lnTo>
                    <a:pt x="17562" y="6884"/>
                  </a:lnTo>
                  <a:lnTo>
                    <a:pt x="17450" y="6438"/>
                  </a:lnTo>
                  <a:lnTo>
                    <a:pt x="17302" y="6028"/>
                  </a:lnTo>
                  <a:lnTo>
                    <a:pt x="17153" y="5619"/>
                  </a:lnTo>
                  <a:lnTo>
                    <a:pt x="16781" y="4801"/>
                  </a:lnTo>
                  <a:lnTo>
                    <a:pt x="16334" y="4056"/>
                  </a:lnTo>
                  <a:lnTo>
                    <a:pt x="15851" y="3350"/>
                  </a:lnTo>
                  <a:lnTo>
                    <a:pt x="15292" y="2717"/>
                  </a:lnTo>
                  <a:lnTo>
                    <a:pt x="14660" y="2122"/>
                  </a:lnTo>
                  <a:lnTo>
                    <a:pt x="13990" y="1601"/>
                  </a:lnTo>
                  <a:lnTo>
                    <a:pt x="13283" y="1154"/>
                  </a:lnTo>
                  <a:lnTo>
                    <a:pt x="12502" y="745"/>
                  </a:lnTo>
                  <a:lnTo>
                    <a:pt x="11721" y="447"/>
                  </a:lnTo>
                  <a:lnTo>
                    <a:pt x="10865" y="224"/>
                  </a:lnTo>
                  <a:lnTo>
                    <a:pt x="10009" y="75"/>
                  </a:lnTo>
                  <a:lnTo>
                    <a:pt x="9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3;p40">
              <a:extLst>
                <a:ext uri="{FF2B5EF4-FFF2-40B4-BE49-F238E27FC236}">
                  <a16:creationId xmlns:a16="http://schemas.microsoft.com/office/drawing/2014/main" id="{C86C6C42-9C6C-E30A-8E5D-AFF96CE1F8CD}"/>
                </a:ext>
              </a:extLst>
            </p:cNvPr>
            <p:cNvSpPr/>
            <p:nvPr/>
          </p:nvSpPr>
          <p:spPr>
            <a:xfrm>
              <a:off x="3252825" y="2971000"/>
              <a:ext cx="71650" cy="131175"/>
            </a:xfrm>
            <a:custGeom>
              <a:avLst/>
              <a:gdLst/>
              <a:ahLst/>
              <a:cxnLst/>
              <a:rect l="l" t="t" r="r" b="b"/>
              <a:pathLst>
                <a:path w="2866" h="5247" extrusionOk="0">
                  <a:moveTo>
                    <a:pt x="2866" y="0"/>
                  </a:moveTo>
                  <a:lnTo>
                    <a:pt x="373" y="447"/>
                  </a:lnTo>
                  <a:lnTo>
                    <a:pt x="1" y="5246"/>
                  </a:lnTo>
                  <a:lnTo>
                    <a:pt x="1" y="5246"/>
                  </a:lnTo>
                  <a:lnTo>
                    <a:pt x="2866" y="0"/>
                  </a:lnTo>
                  <a:close/>
                </a:path>
              </a:pathLst>
            </a:custGeom>
            <a:solidFill>
              <a:srgbClr val="EE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4;p40">
              <a:extLst>
                <a:ext uri="{FF2B5EF4-FFF2-40B4-BE49-F238E27FC236}">
                  <a16:creationId xmlns:a16="http://schemas.microsoft.com/office/drawing/2014/main" id="{D60F4A8C-9C30-1670-FD0E-C6AF9FFB2BB9}"/>
                </a:ext>
              </a:extLst>
            </p:cNvPr>
            <p:cNvSpPr/>
            <p:nvPr/>
          </p:nvSpPr>
          <p:spPr>
            <a:xfrm>
              <a:off x="3193300" y="2678000"/>
              <a:ext cx="97700" cy="240925"/>
            </a:xfrm>
            <a:custGeom>
              <a:avLst/>
              <a:gdLst/>
              <a:ahLst/>
              <a:cxnLst/>
              <a:rect l="l" t="t" r="r" b="b"/>
              <a:pathLst>
                <a:path w="3908" h="9637" extrusionOk="0">
                  <a:moveTo>
                    <a:pt x="1861" y="0"/>
                  </a:moveTo>
                  <a:lnTo>
                    <a:pt x="1" y="409"/>
                  </a:lnTo>
                  <a:lnTo>
                    <a:pt x="2047" y="9637"/>
                  </a:lnTo>
                  <a:lnTo>
                    <a:pt x="3907" y="9227"/>
                  </a:lnTo>
                  <a:lnTo>
                    <a:pt x="18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5;p40">
              <a:extLst>
                <a:ext uri="{FF2B5EF4-FFF2-40B4-BE49-F238E27FC236}">
                  <a16:creationId xmlns:a16="http://schemas.microsoft.com/office/drawing/2014/main" id="{1E0CFCC7-068A-62D6-6507-8730B8178EB7}"/>
                </a:ext>
              </a:extLst>
            </p:cNvPr>
            <p:cNvSpPr/>
            <p:nvPr/>
          </p:nvSpPr>
          <p:spPr>
            <a:xfrm>
              <a:off x="3121675" y="2749625"/>
              <a:ext cx="240950" cy="97675"/>
            </a:xfrm>
            <a:custGeom>
              <a:avLst/>
              <a:gdLst/>
              <a:ahLst/>
              <a:cxnLst/>
              <a:rect l="l" t="t" r="r" b="b"/>
              <a:pathLst>
                <a:path w="9638" h="3907" extrusionOk="0">
                  <a:moveTo>
                    <a:pt x="9228" y="0"/>
                  </a:moveTo>
                  <a:lnTo>
                    <a:pt x="1" y="2046"/>
                  </a:lnTo>
                  <a:lnTo>
                    <a:pt x="410" y="3907"/>
                  </a:lnTo>
                  <a:lnTo>
                    <a:pt x="9637" y="1860"/>
                  </a:lnTo>
                  <a:lnTo>
                    <a:pt x="9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6;p40">
              <a:extLst>
                <a:ext uri="{FF2B5EF4-FFF2-40B4-BE49-F238E27FC236}">
                  <a16:creationId xmlns:a16="http://schemas.microsoft.com/office/drawing/2014/main" id="{848856CB-9E8F-CBA1-C3A8-497BA4B24B61}"/>
                </a:ext>
              </a:extLst>
            </p:cNvPr>
            <p:cNvSpPr/>
            <p:nvPr/>
          </p:nvSpPr>
          <p:spPr>
            <a:xfrm>
              <a:off x="2025925" y="2962625"/>
              <a:ext cx="233500" cy="232575"/>
            </a:xfrm>
            <a:custGeom>
              <a:avLst/>
              <a:gdLst/>
              <a:ahLst/>
              <a:cxnLst/>
              <a:rect l="l" t="t" r="r" b="b"/>
              <a:pathLst>
                <a:path w="9340" h="9303" extrusionOk="0">
                  <a:moveTo>
                    <a:pt x="4317" y="0"/>
                  </a:moveTo>
                  <a:lnTo>
                    <a:pt x="3870" y="75"/>
                  </a:lnTo>
                  <a:lnTo>
                    <a:pt x="3387" y="186"/>
                  </a:lnTo>
                  <a:lnTo>
                    <a:pt x="2940" y="335"/>
                  </a:lnTo>
                  <a:lnTo>
                    <a:pt x="2531" y="521"/>
                  </a:lnTo>
                  <a:lnTo>
                    <a:pt x="2159" y="745"/>
                  </a:lnTo>
                  <a:lnTo>
                    <a:pt x="1787" y="1005"/>
                  </a:lnTo>
                  <a:lnTo>
                    <a:pt x="1452" y="1303"/>
                  </a:lnTo>
                  <a:lnTo>
                    <a:pt x="1117" y="1638"/>
                  </a:lnTo>
                  <a:lnTo>
                    <a:pt x="857" y="1972"/>
                  </a:lnTo>
                  <a:lnTo>
                    <a:pt x="633" y="2382"/>
                  </a:lnTo>
                  <a:lnTo>
                    <a:pt x="410" y="2754"/>
                  </a:lnTo>
                  <a:lnTo>
                    <a:pt x="261" y="3200"/>
                  </a:lnTo>
                  <a:lnTo>
                    <a:pt x="150" y="3609"/>
                  </a:lnTo>
                  <a:lnTo>
                    <a:pt x="38" y="4056"/>
                  </a:lnTo>
                  <a:lnTo>
                    <a:pt x="1" y="4540"/>
                  </a:lnTo>
                  <a:lnTo>
                    <a:pt x="38" y="4986"/>
                  </a:lnTo>
                  <a:lnTo>
                    <a:pt x="75" y="5470"/>
                  </a:lnTo>
                  <a:lnTo>
                    <a:pt x="187" y="5916"/>
                  </a:lnTo>
                  <a:lnTo>
                    <a:pt x="336" y="6363"/>
                  </a:lnTo>
                  <a:lnTo>
                    <a:pt x="522" y="6809"/>
                  </a:lnTo>
                  <a:lnTo>
                    <a:pt x="745" y="7181"/>
                  </a:lnTo>
                  <a:lnTo>
                    <a:pt x="1043" y="7553"/>
                  </a:lnTo>
                  <a:lnTo>
                    <a:pt x="1340" y="7888"/>
                  </a:lnTo>
                  <a:lnTo>
                    <a:pt x="1638" y="8186"/>
                  </a:lnTo>
                  <a:lnTo>
                    <a:pt x="2010" y="8484"/>
                  </a:lnTo>
                  <a:lnTo>
                    <a:pt x="2382" y="8707"/>
                  </a:lnTo>
                  <a:lnTo>
                    <a:pt x="2791" y="8893"/>
                  </a:lnTo>
                  <a:lnTo>
                    <a:pt x="3201" y="9079"/>
                  </a:lnTo>
                  <a:lnTo>
                    <a:pt x="3647" y="9190"/>
                  </a:lnTo>
                  <a:lnTo>
                    <a:pt x="4094" y="9265"/>
                  </a:lnTo>
                  <a:lnTo>
                    <a:pt x="4540" y="9302"/>
                  </a:lnTo>
                  <a:lnTo>
                    <a:pt x="4986" y="9302"/>
                  </a:lnTo>
                  <a:lnTo>
                    <a:pt x="5470" y="9228"/>
                  </a:lnTo>
                  <a:lnTo>
                    <a:pt x="5954" y="9153"/>
                  </a:lnTo>
                  <a:lnTo>
                    <a:pt x="6400" y="9004"/>
                  </a:lnTo>
                  <a:lnTo>
                    <a:pt x="6810" y="8781"/>
                  </a:lnTo>
                  <a:lnTo>
                    <a:pt x="7182" y="8558"/>
                  </a:lnTo>
                  <a:lnTo>
                    <a:pt x="7554" y="8298"/>
                  </a:lnTo>
                  <a:lnTo>
                    <a:pt x="7889" y="8000"/>
                  </a:lnTo>
                  <a:lnTo>
                    <a:pt x="8224" y="7665"/>
                  </a:lnTo>
                  <a:lnTo>
                    <a:pt x="8484" y="7330"/>
                  </a:lnTo>
                  <a:lnTo>
                    <a:pt x="8707" y="6958"/>
                  </a:lnTo>
                  <a:lnTo>
                    <a:pt x="8930" y="6549"/>
                  </a:lnTo>
                  <a:lnTo>
                    <a:pt x="9079" y="6140"/>
                  </a:lnTo>
                  <a:lnTo>
                    <a:pt x="9191" y="5693"/>
                  </a:lnTo>
                  <a:lnTo>
                    <a:pt x="9303" y="5247"/>
                  </a:lnTo>
                  <a:lnTo>
                    <a:pt x="9340" y="4800"/>
                  </a:lnTo>
                  <a:lnTo>
                    <a:pt x="9303" y="4316"/>
                  </a:lnTo>
                  <a:lnTo>
                    <a:pt x="9265" y="3870"/>
                  </a:lnTo>
                  <a:lnTo>
                    <a:pt x="9154" y="3386"/>
                  </a:lnTo>
                  <a:lnTo>
                    <a:pt x="9005" y="2940"/>
                  </a:lnTo>
                  <a:lnTo>
                    <a:pt x="8819" y="2530"/>
                  </a:lnTo>
                  <a:lnTo>
                    <a:pt x="8596" y="2121"/>
                  </a:lnTo>
                  <a:lnTo>
                    <a:pt x="8298" y="1749"/>
                  </a:lnTo>
                  <a:lnTo>
                    <a:pt x="8000" y="1414"/>
                  </a:lnTo>
                  <a:lnTo>
                    <a:pt x="7703" y="1117"/>
                  </a:lnTo>
                  <a:lnTo>
                    <a:pt x="7331" y="856"/>
                  </a:lnTo>
                  <a:lnTo>
                    <a:pt x="6958" y="596"/>
                  </a:lnTo>
                  <a:lnTo>
                    <a:pt x="6549" y="410"/>
                  </a:lnTo>
                  <a:lnTo>
                    <a:pt x="6140" y="261"/>
                  </a:lnTo>
                  <a:lnTo>
                    <a:pt x="5693" y="112"/>
                  </a:lnTo>
                  <a:lnTo>
                    <a:pt x="5247" y="38"/>
                  </a:lnTo>
                  <a:lnTo>
                    <a:pt x="4800" y="0"/>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7;p40">
              <a:extLst>
                <a:ext uri="{FF2B5EF4-FFF2-40B4-BE49-F238E27FC236}">
                  <a16:creationId xmlns:a16="http://schemas.microsoft.com/office/drawing/2014/main" id="{77CFCD82-D130-A966-CC50-B5D48A665C5E}"/>
                </a:ext>
              </a:extLst>
            </p:cNvPr>
            <p:cNvSpPr/>
            <p:nvPr/>
          </p:nvSpPr>
          <p:spPr>
            <a:xfrm>
              <a:off x="2018500" y="2957050"/>
              <a:ext cx="232550" cy="232550"/>
            </a:xfrm>
            <a:custGeom>
              <a:avLst/>
              <a:gdLst/>
              <a:ahLst/>
              <a:cxnLst/>
              <a:rect l="l" t="t" r="r" b="b"/>
              <a:pathLst>
                <a:path w="9302" h="9302" extrusionOk="0">
                  <a:moveTo>
                    <a:pt x="4316" y="0"/>
                  </a:moveTo>
                  <a:lnTo>
                    <a:pt x="3832" y="75"/>
                  </a:lnTo>
                  <a:lnTo>
                    <a:pt x="3386" y="186"/>
                  </a:lnTo>
                  <a:lnTo>
                    <a:pt x="2939" y="335"/>
                  </a:lnTo>
                  <a:lnTo>
                    <a:pt x="2493" y="521"/>
                  </a:lnTo>
                  <a:lnTo>
                    <a:pt x="2121" y="744"/>
                  </a:lnTo>
                  <a:lnTo>
                    <a:pt x="1749" y="1005"/>
                  </a:lnTo>
                  <a:lnTo>
                    <a:pt x="1414" y="1302"/>
                  </a:lnTo>
                  <a:lnTo>
                    <a:pt x="1116" y="1637"/>
                  </a:lnTo>
                  <a:lnTo>
                    <a:pt x="819" y="1972"/>
                  </a:lnTo>
                  <a:lnTo>
                    <a:pt x="595" y="2344"/>
                  </a:lnTo>
                  <a:lnTo>
                    <a:pt x="372" y="2753"/>
                  </a:lnTo>
                  <a:lnTo>
                    <a:pt x="223" y="3163"/>
                  </a:lnTo>
                  <a:lnTo>
                    <a:pt x="112" y="3609"/>
                  </a:lnTo>
                  <a:lnTo>
                    <a:pt x="37" y="4056"/>
                  </a:lnTo>
                  <a:lnTo>
                    <a:pt x="0" y="4539"/>
                  </a:lnTo>
                  <a:lnTo>
                    <a:pt x="0" y="4986"/>
                  </a:lnTo>
                  <a:lnTo>
                    <a:pt x="75" y="5470"/>
                  </a:lnTo>
                  <a:lnTo>
                    <a:pt x="149" y="5916"/>
                  </a:lnTo>
                  <a:lnTo>
                    <a:pt x="298" y="6363"/>
                  </a:lnTo>
                  <a:lnTo>
                    <a:pt x="521" y="6772"/>
                  </a:lnTo>
                  <a:lnTo>
                    <a:pt x="744" y="7181"/>
                  </a:lnTo>
                  <a:lnTo>
                    <a:pt x="1005" y="7553"/>
                  </a:lnTo>
                  <a:lnTo>
                    <a:pt x="1302" y="7888"/>
                  </a:lnTo>
                  <a:lnTo>
                    <a:pt x="1600" y="8186"/>
                  </a:lnTo>
                  <a:lnTo>
                    <a:pt x="1972" y="8483"/>
                  </a:lnTo>
                  <a:lnTo>
                    <a:pt x="2344" y="8707"/>
                  </a:lnTo>
                  <a:lnTo>
                    <a:pt x="2753" y="8893"/>
                  </a:lnTo>
                  <a:lnTo>
                    <a:pt x="3163" y="9079"/>
                  </a:lnTo>
                  <a:lnTo>
                    <a:pt x="3609" y="9190"/>
                  </a:lnTo>
                  <a:lnTo>
                    <a:pt x="4056" y="9265"/>
                  </a:lnTo>
                  <a:lnTo>
                    <a:pt x="4502" y="9302"/>
                  </a:lnTo>
                  <a:lnTo>
                    <a:pt x="4986" y="9302"/>
                  </a:lnTo>
                  <a:lnTo>
                    <a:pt x="5432" y="9227"/>
                  </a:lnTo>
                  <a:lnTo>
                    <a:pt x="5916" y="9116"/>
                  </a:lnTo>
                  <a:lnTo>
                    <a:pt x="6362" y="8967"/>
                  </a:lnTo>
                  <a:lnTo>
                    <a:pt x="6772" y="8781"/>
                  </a:lnTo>
                  <a:lnTo>
                    <a:pt x="7181" y="8558"/>
                  </a:lnTo>
                  <a:lnTo>
                    <a:pt x="7553" y="8297"/>
                  </a:lnTo>
                  <a:lnTo>
                    <a:pt x="7888" y="8000"/>
                  </a:lnTo>
                  <a:lnTo>
                    <a:pt x="8186" y="7665"/>
                  </a:lnTo>
                  <a:lnTo>
                    <a:pt x="8446" y="7330"/>
                  </a:lnTo>
                  <a:lnTo>
                    <a:pt x="8707" y="6958"/>
                  </a:lnTo>
                  <a:lnTo>
                    <a:pt x="8893" y="6549"/>
                  </a:lnTo>
                  <a:lnTo>
                    <a:pt x="9041" y="6139"/>
                  </a:lnTo>
                  <a:lnTo>
                    <a:pt x="9190" y="5693"/>
                  </a:lnTo>
                  <a:lnTo>
                    <a:pt x="9265" y="5246"/>
                  </a:lnTo>
                  <a:lnTo>
                    <a:pt x="9302" y="4800"/>
                  </a:lnTo>
                  <a:lnTo>
                    <a:pt x="9265" y="4316"/>
                  </a:lnTo>
                  <a:lnTo>
                    <a:pt x="9227" y="3832"/>
                  </a:lnTo>
                  <a:lnTo>
                    <a:pt x="9116" y="3386"/>
                  </a:lnTo>
                  <a:lnTo>
                    <a:pt x="8967" y="2940"/>
                  </a:lnTo>
                  <a:lnTo>
                    <a:pt x="8781" y="2530"/>
                  </a:lnTo>
                  <a:lnTo>
                    <a:pt x="8558" y="2121"/>
                  </a:lnTo>
                  <a:lnTo>
                    <a:pt x="8297" y="1749"/>
                  </a:lnTo>
                  <a:lnTo>
                    <a:pt x="8000" y="1414"/>
                  </a:lnTo>
                  <a:lnTo>
                    <a:pt x="7665" y="1116"/>
                  </a:lnTo>
                  <a:lnTo>
                    <a:pt x="7293" y="856"/>
                  </a:lnTo>
                  <a:lnTo>
                    <a:pt x="6921" y="595"/>
                  </a:lnTo>
                  <a:lnTo>
                    <a:pt x="6549" y="409"/>
                  </a:lnTo>
                  <a:lnTo>
                    <a:pt x="6102" y="223"/>
                  </a:lnTo>
                  <a:lnTo>
                    <a:pt x="5693" y="112"/>
                  </a:lnTo>
                  <a:lnTo>
                    <a:pt x="5246" y="37"/>
                  </a:lnTo>
                  <a:lnTo>
                    <a:pt x="4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8;p40">
              <a:extLst>
                <a:ext uri="{FF2B5EF4-FFF2-40B4-BE49-F238E27FC236}">
                  <a16:creationId xmlns:a16="http://schemas.microsoft.com/office/drawing/2014/main" id="{080A7296-5D37-FC5B-C164-6ADC251F6FD6}"/>
                </a:ext>
              </a:extLst>
            </p:cNvPr>
            <p:cNvSpPr/>
            <p:nvPr/>
          </p:nvSpPr>
          <p:spPr>
            <a:xfrm>
              <a:off x="2023150" y="3018425"/>
              <a:ext cx="216750" cy="97700"/>
            </a:xfrm>
            <a:custGeom>
              <a:avLst/>
              <a:gdLst/>
              <a:ahLst/>
              <a:cxnLst/>
              <a:rect l="l" t="t" r="r" b="b"/>
              <a:pathLst>
                <a:path w="8670" h="3908" extrusionOk="0">
                  <a:moveTo>
                    <a:pt x="8483" y="1"/>
                  </a:moveTo>
                  <a:lnTo>
                    <a:pt x="75" y="3610"/>
                  </a:lnTo>
                  <a:lnTo>
                    <a:pt x="37" y="3647"/>
                  </a:lnTo>
                  <a:lnTo>
                    <a:pt x="0" y="3684"/>
                  </a:lnTo>
                  <a:lnTo>
                    <a:pt x="0" y="3759"/>
                  </a:lnTo>
                  <a:lnTo>
                    <a:pt x="0" y="3796"/>
                  </a:lnTo>
                  <a:lnTo>
                    <a:pt x="75" y="3870"/>
                  </a:lnTo>
                  <a:lnTo>
                    <a:pt x="149" y="3908"/>
                  </a:lnTo>
                  <a:lnTo>
                    <a:pt x="223" y="3870"/>
                  </a:lnTo>
                  <a:lnTo>
                    <a:pt x="8595" y="298"/>
                  </a:lnTo>
                  <a:lnTo>
                    <a:pt x="8632" y="261"/>
                  </a:lnTo>
                  <a:lnTo>
                    <a:pt x="8669" y="224"/>
                  </a:lnTo>
                  <a:lnTo>
                    <a:pt x="8669" y="150"/>
                  </a:lnTo>
                  <a:lnTo>
                    <a:pt x="8669" y="112"/>
                  </a:lnTo>
                  <a:lnTo>
                    <a:pt x="8632" y="38"/>
                  </a:lnTo>
                  <a:lnTo>
                    <a:pt x="8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9;p40">
              <a:extLst>
                <a:ext uri="{FF2B5EF4-FFF2-40B4-BE49-F238E27FC236}">
                  <a16:creationId xmlns:a16="http://schemas.microsoft.com/office/drawing/2014/main" id="{D967D139-3CC6-52DA-CC61-B21FD00FD4AB}"/>
                </a:ext>
              </a:extLst>
            </p:cNvPr>
            <p:cNvSpPr/>
            <p:nvPr/>
          </p:nvSpPr>
          <p:spPr>
            <a:xfrm>
              <a:off x="2238950" y="2761700"/>
              <a:ext cx="232550" cy="232575"/>
            </a:xfrm>
            <a:custGeom>
              <a:avLst/>
              <a:gdLst/>
              <a:ahLst/>
              <a:cxnLst/>
              <a:rect l="l" t="t" r="r" b="b"/>
              <a:pathLst>
                <a:path w="9302" h="9303" extrusionOk="0">
                  <a:moveTo>
                    <a:pt x="4428" y="1"/>
                  </a:moveTo>
                  <a:lnTo>
                    <a:pt x="3981" y="75"/>
                  </a:lnTo>
                  <a:lnTo>
                    <a:pt x="3535" y="150"/>
                  </a:lnTo>
                  <a:lnTo>
                    <a:pt x="3088" y="261"/>
                  </a:lnTo>
                  <a:lnTo>
                    <a:pt x="2679" y="447"/>
                  </a:lnTo>
                  <a:lnTo>
                    <a:pt x="2307" y="670"/>
                  </a:lnTo>
                  <a:lnTo>
                    <a:pt x="1935" y="894"/>
                  </a:lnTo>
                  <a:lnTo>
                    <a:pt x="1563" y="1191"/>
                  </a:lnTo>
                  <a:lnTo>
                    <a:pt x="1265" y="1489"/>
                  </a:lnTo>
                  <a:lnTo>
                    <a:pt x="968" y="1861"/>
                  </a:lnTo>
                  <a:lnTo>
                    <a:pt x="707" y="2233"/>
                  </a:lnTo>
                  <a:lnTo>
                    <a:pt x="484" y="2642"/>
                  </a:lnTo>
                  <a:lnTo>
                    <a:pt x="298" y="3089"/>
                  </a:lnTo>
                  <a:lnTo>
                    <a:pt x="149" y="3535"/>
                  </a:lnTo>
                  <a:lnTo>
                    <a:pt x="75" y="3982"/>
                  </a:lnTo>
                  <a:lnTo>
                    <a:pt x="0" y="4466"/>
                  </a:lnTo>
                  <a:lnTo>
                    <a:pt x="0" y="4912"/>
                  </a:lnTo>
                  <a:lnTo>
                    <a:pt x="75" y="5359"/>
                  </a:lnTo>
                  <a:lnTo>
                    <a:pt x="149" y="5805"/>
                  </a:lnTo>
                  <a:lnTo>
                    <a:pt x="298" y="6214"/>
                  </a:lnTo>
                  <a:lnTo>
                    <a:pt x="447" y="6624"/>
                  </a:lnTo>
                  <a:lnTo>
                    <a:pt x="670" y="7033"/>
                  </a:lnTo>
                  <a:lnTo>
                    <a:pt x="893" y="7405"/>
                  </a:lnTo>
                  <a:lnTo>
                    <a:pt x="1191" y="7740"/>
                  </a:lnTo>
                  <a:lnTo>
                    <a:pt x="1488" y="8075"/>
                  </a:lnTo>
                  <a:lnTo>
                    <a:pt x="1861" y="8372"/>
                  </a:lnTo>
                  <a:lnTo>
                    <a:pt x="2233" y="8633"/>
                  </a:lnTo>
                  <a:lnTo>
                    <a:pt x="2642" y="8856"/>
                  </a:lnTo>
                  <a:lnTo>
                    <a:pt x="3088" y="9042"/>
                  </a:lnTo>
                  <a:lnTo>
                    <a:pt x="3535" y="9191"/>
                  </a:lnTo>
                  <a:lnTo>
                    <a:pt x="3981" y="9265"/>
                  </a:lnTo>
                  <a:lnTo>
                    <a:pt x="4465" y="9302"/>
                  </a:lnTo>
                  <a:lnTo>
                    <a:pt x="4911" y="9302"/>
                  </a:lnTo>
                  <a:lnTo>
                    <a:pt x="5358" y="9265"/>
                  </a:lnTo>
                  <a:lnTo>
                    <a:pt x="5804" y="9191"/>
                  </a:lnTo>
                  <a:lnTo>
                    <a:pt x="6214" y="9042"/>
                  </a:lnTo>
                  <a:lnTo>
                    <a:pt x="6623" y="8893"/>
                  </a:lnTo>
                  <a:lnTo>
                    <a:pt x="7032" y="8670"/>
                  </a:lnTo>
                  <a:lnTo>
                    <a:pt x="7404" y="8409"/>
                  </a:lnTo>
                  <a:lnTo>
                    <a:pt x="7739" y="8149"/>
                  </a:lnTo>
                  <a:lnTo>
                    <a:pt x="8074" y="7814"/>
                  </a:lnTo>
                  <a:lnTo>
                    <a:pt x="8372" y="7479"/>
                  </a:lnTo>
                  <a:lnTo>
                    <a:pt x="8632" y="7107"/>
                  </a:lnTo>
                  <a:lnTo>
                    <a:pt x="8855" y="6698"/>
                  </a:lnTo>
                  <a:lnTo>
                    <a:pt x="9041" y="6251"/>
                  </a:lnTo>
                  <a:lnTo>
                    <a:pt x="9190" y="5805"/>
                  </a:lnTo>
                  <a:lnTo>
                    <a:pt x="9265" y="5321"/>
                  </a:lnTo>
                  <a:lnTo>
                    <a:pt x="9302" y="4875"/>
                  </a:lnTo>
                  <a:lnTo>
                    <a:pt x="9302" y="4428"/>
                  </a:lnTo>
                  <a:lnTo>
                    <a:pt x="9265" y="3982"/>
                  </a:lnTo>
                  <a:lnTo>
                    <a:pt x="9190" y="3535"/>
                  </a:lnTo>
                  <a:lnTo>
                    <a:pt x="9041" y="3089"/>
                  </a:lnTo>
                  <a:lnTo>
                    <a:pt x="8893" y="2680"/>
                  </a:lnTo>
                  <a:lnTo>
                    <a:pt x="8669" y="2308"/>
                  </a:lnTo>
                  <a:lnTo>
                    <a:pt x="8409" y="1935"/>
                  </a:lnTo>
                  <a:lnTo>
                    <a:pt x="8149" y="1563"/>
                  </a:lnTo>
                  <a:lnTo>
                    <a:pt x="7814" y="1229"/>
                  </a:lnTo>
                  <a:lnTo>
                    <a:pt x="7479" y="968"/>
                  </a:lnTo>
                  <a:lnTo>
                    <a:pt x="7107" y="708"/>
                  </a:lnTo>
                  <a:lnTo>
                    <a:pt x="6697" y="484"/>
                  </a:lnTo>
                  <a:lnTo>
                    <a:pt x="6251" y="298"/>
                  </a:lnTo>
                  <a:lnTo>
                    <a:pt x="5804" y="150"/>
                  </a:lnTo>
                  <a:lnTo>
                    <a:pt x="5321" y="38"/>
                  </a:lnTo>
                  <a:lnTo>
                    <a:pt x="4874" y="1"/>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0;p40">
              <a:extLst>
                <a:ext uri="{FF2B5EF4-FFF2-40B4-BE49-F238E27FC236}">
                  <a16:creationId xmlns:a16="http://schemas.microsoft.com/office/drawing/2014/main" id="{E6B98F53-D89A-6B28-122A-33C8A12571BF}"/>
                </a:ext>
              </a:extLst>
            </p:cNvPr>
            <p:cNvSpPr/>
            <p:nvPr/>
          </p:nvSpPr>
          <p:spPr>
            <a:xfrm>
              <a:off x="2235225" y="2753325"/>
              <a:ext cx="232575" cy="232575"/>
            </a:xfrm>
            <a:custGeom>
              <a:avLst/>
              <a:gdLst/>
              <a:ahLst/>
              <a:cxnLst/>
              <a:rect l="l" t="t" r="r" b="b"/>
              <a:pathLst>
                <a:path w="9303" h="9303" extrusionOk="0">
                  <a:moveTo>
                    <a:pt x="4391" y="1"/>
                  </a:moveTo>
                  <a:lnTo>
                    <a:pt x="3944" y="38"/>
                  </a:lnTo>
                  <a:lnTo>
                    <a:pt x="3498" y="112"/>
                  </a:lnTo>
                  <a:lnTo>
                    <a:pt x="3089" y="261"/>
                  </a:lnTo>
                  <a:lnTo>
                    <a:pt x="2679" y="410"/>
                  </a:lnTo>
                  <a:lnTo>
                    <a:pt x="2270" y="633"/>
                  </a:lnTo>
                  <a:lnTo>
                    <a:pt x="1898" y="894"/>
                  </a:lnTo>
                  <a:lnTo>
                    <a:pt x="1563" y="1154"/>
                  </a:lnTo>
                  <a:lnTo>
                    <a:pt x="1228" y="1489"/>
                  </a:lnTo>
                  <a:lnTo>
                    <a:pt x="931" y="1824"/>
                  </a:lnTo>
                  <a:lnTo>
                    <a:pt x="670" y="2196"/>
                  </a:lnTo>
                  <a:lnTo>
                    <a:pt x="447" y="2605"/>
                  </a:lnTo>
                  <a:lnTo>
                    <a:pt x="261" y="3052"/>
                  </a:lnTo>
                  <a:lnTo>
                    <a:pt x="112" y="3498"/>
                  </a:lnTo>
                  <a:lnTo>
                    <a:pt x="38" y="3982"/>
                  </a:lnTo>
                  <a:lnTo>
                    <a:pt x="0" y="4428"/>
                  </a:lnTo>
                  <a:lnTo>
                    <a:pt x="0" y="4875"/>
                  </a:lnTo>
                  <a:lnTo>
                    <a:pt x="38" y="5321"/>
                  </a:lnTo>
                  <a:lnTo>
                    <a:pt x="149" y="5768"/>
                  </a:lnTo>
                  <a:lnTo>
                    <a:pt x="261" y="6214"/>
                  </a:lnTo>
                  <a:lnTo>
                    <a:pt x="447" y="6624"/>
                  </a:lnTo>
                  <a:lnTo>
                    <a:pt x="633" y="6996"/>
                  </a:lnTo>
                  <a:lnTo>
                    <a:pt x="893" y="7368"/>
                  </a:lnTo>
                  <a:lnTo>
                    <a:pt x="1154" y="7740"/>
                  </a:lnTo>
                  <a:lnTo>
                    <a:pt x="1489" y="8038"/>
                  </a:lnTo>
                  <a:lnTo>
                    <a:pt x="1823" y="8335"/>
                  </a:lnTo>
                  <a:lnTo>
                    <a:pt x="2196" y="8596"/>
                  </a:lnTo>
                  <a:lnTo>
                    <a:pt x="2605" y="8819"/>
                  </a:lnTo>
                  <a:lnTo>
                    <a:pt x="3051" y="9005"/>
                  </a:lnTo>
                  <a:lnTo>
                    <a:pt x="3535" y="9154"/>
                  </a:lnTo>
                  <a:lnTo>
                    <a:pt x="3981" y="9228"/>
                  </a:lnTo>
                  <a:lnTo>
                    <a:pt x="4428" y="9303"/>
                  </a:lnTo>
                  <a:lnTo>
                    <a:pt x="4874" y="9265"/>
                  </a:lnTo>
                  <a:lnTo>
                    <a:pt x="5321" y="9228"/>
                  </a:lnTo>
                  <a:lnTo>
                    <a:pt x="5767" y="9154"/>
                  </a:lnTo>
                  <a:lnTo>
                    <a:pt x="6214" y="9005"/>
                  </a:lnTo>
                  <a:lnTo>
                    <a:pt x="6623" y="8856"/>
                  </a:lnTo>
                  <a:lnTo>
                    <a:pt x="6995" y="8633"/>
                  </a:lnTo>
                  <a:lnTo>
                    <a:pt x="7405" y="8410"/>
                  </a:lnTo>
                  <a:lnTo>
                    <a:pt x="7739" y="8112"/>
                  </a:lnTo>
                  <a:lnTo>
                    <a:pt x="8074" y="7814"/>
                  </a:lnTo>
                  <a:lnTo>
                    <a:pt x="8335" y="7442"/>
                  </a:lnTo>
                  <a:lnTo>
                    <a:pt x="8595" y="7070"/>
                  </a:lnTo>
                  <a:lnTo>
                    <a:pt x="8818" y="6661"/>
                  </a:lnTo>
                  <a:lnTo>
                    <a:pt x="9004" y="6214"/>
                  </a:lnTo>
                  <a:lnTo>
                    <a:pt x="9153" y="5768"/>
                  </a:lnTo>
                  <a:lnTo>
                    <a:pt x="9265" y="5321"/>
                  </a:lnTo>
                  <a:lnTo>
                    <a:pt x="9302" y="4838"/>
                  </a:lnTo>
                  <a:lnTo>
                    <a:pt x="9302" y="4391"/>
                  </a:lnTo>
                  <a:lnTo>
                    <a:pt x="9265" y="3945"/>
                  </a:lnTo>
                  <a:lnTo>
                    <a:pt x="9153" y="3498"/>
                  </a:lnTo>
                  <a:lnTo>
                    <a:pt x="9042" y="3089"/>
                  </a:lnTo>
                  <a:lnTo>
                    <a:pt x="8856" y="2680"/>
                  </a:lnTo>
                  <a:lnTo>
                    <a:pt x="8632" y="2270"/>
                  </a:lnTo>
                  <a:lnTo>
                    <a:pt x="8409" y="1898"/>
                  </a:lnTo>
                  <a:lnTo>
                    <a:pt x="8111" y="1526"/>
                  </a:lnTo>
                  <a:lnTo>
                    <a:pt x="7814" y="1229"/>
                  </a:lnTo>
                  <a:lnTo>
                    <a:pt x="7442" y="931"/>
                  </a:lnTo>
                  <a:lnTo>
                    <a:pt x="7070" y="671"/>
                  </a:lnTo>
                  <a:lnTo>
                    <a:pt x="6660" y="447"/>
                  </a:lnTo>
                  <a:lnTo>
                    <a:pt x="6214" y="261"/>
                  </a:lnTo>
                  <a:lnTo>
                    <a:pt x="5767" y="112"/>
                  </a:lnTo>
                  <a:lnTo>
                    <a:pt x="5321" y="38"/>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1;p40">
              <a:extLst>
                <a:ext uri="{FF2B5EF4-FFF2-40B4-BE49-F238E27FC236}">
                  <a16:creationId xmlns:a16="http://schemas.microsoft.com/office/drawing/2014/main" id="{39B939A4-E419-6136-24F0-CD6A63B56214}"/>
                </a:ext>
              </a:extLst>
            </p:cNvPr>
            <p:cNvSpPr/>
            <p:nvPr/>
          </p:nvSpPr>
          <p:spPr>
            <a:xfrm>
              <a:off x="2235225" y="2845425"/>
              <a:ext cx="233500" cy="34425"/>
            </a:xfrm>
            <a:custGeom>
              <a:avLst/>
              <a:gdLst/>
              <a:ahLst/>
              <a:cxnLst/>
              <a:rect l="l" t="t" r="r" b="b"/>
              <a:pathLst>
                <a:path w="9340" h="1377" extrusionOk="0">
                  <a:moveTo>
                    <a:pt x="112" y="0"/>
                  </a:moveTo>
                  <a:lnTo>
                    <a:pt x="38" y="38"/>
                  </a:lnTo>
                  <a:lnTo>
                    <a:pt x="0" y="75"/>
                  </a:lnTo>
                  <a:lnTo>
                    <a:pt x="0" y="112"/>
                  </a:lnTo>
                  <a:lnTo>
                    <a:pt x="0" y="186"/>
                  </a:lnTo>
                  <a:lnTo>
                    <a:pt x="0" y="224"/>
                  </a:lnTo>
                  <a:lnTo>
                    <a:pt x="75" y="298"/>
                  </a:lnTo>
                  <a:lnTo>
                    <a:pt x="112" y="298"/>
                  </a:lnTo>
                  <a:lnTo>
                    <a:pt x="9190" y="1377"/>
                  </a:lnTo>
                  <a:lnTo>
                    <a:pt x="9302" y="1340"/>
                  </a:lnTo>
                  <a:lnTo>
                    <a:pt x="9339" y="1228"/>
                  </a:lnTo>
                  <a:lnTo>
                    <a:pt x="9339" y="1154"/>
                  </a:lnTo>
                  <a:lnTo>
                    <a:pt x="9302" y="1117"/>
                  </a:lnTo>
                  <a:lnTo>
                    <a:pt x="9265" y="1079"/>
                  </a:lnTo>
                  <a:lnTo>
                    <a:pt x="9228" y="1042"/>
                  </a:lnTo>
                  <a:lnTo>
                    <a:pt x="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p40">
              <a:extLst>
                <a:ext uri="{FF2B5EF4-FFF2-40B4-BE49-F238E27FC236}">
                  <a16:creationId xmlns:a16="http://schemas.microsoft.com/office/drawing/2014/main" id="{559F0FE2-4B74-2905-F984-E01F1893521F}"/>
                </a:ext>
              </a:extLst>
            </p:cNvPr>
            <p:cNvSpPr/>
            <p:nvPr/>
          </p:nvSpPr>
          <p:spPr>
            <a:xfrm>
              <a:off x="2523575" y="2768225"/>
              <a:ext cx="232575" cy="232550"/>
            </a:xfrm>
            <a:custGeom>
              <a:avLst/>
              <a:gdLst/>
              <a:ahLst/>
              <a:cxnLst/>
              <a:rect l="l" t="t" r="r" b="b"/>
              <a:pathLst>
                <a:path w="9303" h="9302" extrusionOk="0">
                  <a:moveTo>
                    <a:pt x="4391" y="0"/>
                  </a:moveTo>
                  <a:lnTo>
                    <a:pt x="3944" y="37"/>
                  </a:lnTo>
                  <a:lnTo>
                    <a:pt x="3498" y="149"/>
                  </a:lnTo>
                  <a:lnTo>
                    <a:pt x="3089" y="261"/>
                  </a:lnTo>
                  <a:lnTo>
                    <a:pt x="2679" y="447"/>
                  </a:lnTo>
                  <a:lnTo>
                    <a:pt x="2270" y="633"/>
                  </a:lnTo>
                  <a:lnTo>
                    <a:pt x="1898" y="893"/>
                  </a:lnTo>
                  <a:lnTo>
                    <a:pt x="1526" y="1191"/>
                  </a:lnTo>
                  <a:lnTo>
                    <a:pt x="1228" y="1488"/>
                  </a:lnTo>
                  <a:lnTo>
                    <a:pt x="931" y="1823"/>
                  </a:lnTo>
                  <a:lnTo>
                    <a:pt x="670" y="2233"/>
                  </a:lnTo>
                  <a:lnTo>
                    <a:pt x="447" y="2642"/>
                  </a:lnTo>
                  <a:lnTo>
                    <a:pt x="261" y="3088"/>
                  </a:lnTo>
                  <a:lnTo>
                    <a:pt x="112" y="3535"/>
                  </a:lnTo>
                  <a:lnTo>
                    <a:pt x="38" y="3981"/>
                  </a:lnTo>
                  <a:lnTo>
                    <a:pt x="1" y="4428"/>
                  </a:lnTo>
                  <a:lnTo>
                    <a:pt x="1" y="4911"/>
                  </a:lnTo>
                  <a:lnTo>
                    <a:pt x="38" y="5358"/>
                  </a:lnTo>
                  <a:lnTo>
                    <a:pt x="112" y="5804"/>
                  </a:lnTo>
                  <a:lnTo>
                    <a:pt x="261" y="6214"/>
                  </a:lnTo>
                  <a:lnTo>
                    <a:pt x="410" y="6623"/>
                  </a:lnTo>
                  <a:lnTo>
                    <a:pt x="633" y="7032"/>
                  </a:lnTo>
                  <a:lnTo>
                    <a:pt x="893" y="7404"/>
                  </a:lnTo>
                  <a:lnTo>
                    <a:pt x="1154" y="7739"/>
                  </a:lnTo>
                  <a:lnTo>
                    <a:pt x="1489" y="8074"/>
                  </a:lnTo>
                  <a:lnTo>
                    <a:pt x="1824" y="8372"/>
                  </a:lnTo>
                  <a:lnTo>
                    <a:pt x="2196" y="8632"/>
                  </a:lnTo>
                  <a:lnTo>
                    <a:pt x="2605" y="8855"/>
                  </a:lnTo>
                  <a:lnTo>
                    <a:pt x="3051" y="9041"/>
                  </a:lnTo>
                  <a:lnTo>
                    <a:pt x="3498" y="9153"/>
                  </a:lnTo>
                  <a:lnTo>
                    <a:pt x="3982" y="9265"/>
                  </a:lnTo>
                  <a:lnTo>
                    <a:pt x="4428" y="9302"/>
                  </a:lnTo>
                  <a:lnTo>
                    <a:pt x="4875" y="9302"/>
                  </a:lnTo>
                  <a:lnTo>
                    <a:pt x="5321" y="9265"/>
                  </a:lnTo>
                  <a:lnTo>
                    <a:pt x="5768" y="9153"/>
                  </a:lnTo>
                  <a:lnTo>
                    <a:pt x="6214" y="9041"/>
                  </a:lnTo>
                  <a:lnTo>
                    <a:pt x="6623" y="8855"/>
                  </a:lnTo>
                  <a:lnTo>
                    <a:pt x="6995" y="8669"/>
                  </a:lnTo>
                  <a:lnTo>
                    <a:pt x="7368" y="8409"/>
                  </a:lnTo>
                  <a:lnTo>
                    <a:pt x="7740" y="8148"/>
                  </a:lnTo>
                  <a:lnTo>
                    <a:pt x="8037" y="7814"/>
                  </a:lnTo>
                  <a:lnTo>
                    <a:pt x="8335" y="7479"/>
                  </a:lnTo>
                  <a:lnTo>
                    <a:pt x="8595" y="7069"/>
                  </a:lnTo>
                  <a:lnTo>
                    <a:pt x="8819" y="6660"/>
                  </a:lnTo>
                  <a:lnTo>
                    <a:pt x="9005" y="6251"/>
                  </a:lnTo>
                  <a:lnTo>
                    <a:pt x="9153" y="5767"/>
                  </a:lnTo>
                  <a:lnTo>
                    <a:pt x="9228" y="5321"/>
                  </a:lnTo>
                  <a:lnTo>
                    <a:pt x="9302" y="4874"/>
                  </a:lnTo>
                  <a:lnTo>
                    <a:pt x="9265" y="4428"/>
                  </a:lnTo>
                  <a:lnTo>
                    <a:pt x="9228" y="3944"/>
                  </a:lnTo>
                  <a:lnTo>
                    <a:pt x="9153" y="3535"/>
                  </a:lnTo>
                  <a:lnTo>
                    <a:pt x="9005" y="3088"/>
                  </a:lnTo>
                  <a:lnTo>
                    <a:pt x="8856" y="2679"/>
                  </a:lnTo>
                  <a:lnTo>
                    <a:pt x="8633" y="2270"/>
                  </a:lnTo>
                  <a:lnTo>
                    <a:pt x="8409" y="1898"/>
                  </a:lnTo>
                  <a:lnTo>
                    <a:pt x="8112" y="1563"/>
                  </a:lnTo>
                  <a:lnTo>
                    <a:pt x="7814" y="1228"/>
                  </a:lnTo>
                  <a:lnTo>
                    <a:pt x="7442" y="930"/>
                  </a:lnTo>
                  <a:lnTo>
                    <a:pt x="7070" y="670"/>
                  </a:lnTo>
                  <a:lnTo>
                    <a:pt x="6661" y="447"/>
                  </a:lnTo>
                  <a:lnTo>
                    <a:pt x="6214" y="261"/>
                  </a:lnTo>
                  <a:lnTo>
                    <a:pt x="5768" y="149"/>
                  </a:lnTo>
                  <a:lnTo>
                    <a:pt x="5321" y="37"/>
                  </a:lnTo>
                  <a:lnTo>
                    <a:pt x="4837" y="0"/>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3;p40">
              <a:extLst>
                <a:ext uri="{FF2B5EF4-FFF2-40B4-BE49-F238E27FC236}">
                  <a16:creationId xmlns:a16="http://schemas.microsoft.com/office/drawing/2014/main" id="{4B3A4AA7-9694-8574-616A-C11ED3B54317}"/>
                </a:ext>
              </a:extLst>
            </p:cNvPr>
            <p:cNvSpPr/>
            <p:nvPr/>
          </p:nvSpPr>
          <p:spPr>
            <a:xfrm>
              <a:off x="2518925" y="2758925"/>
              <a:ext cx="232575" cy="232550"/>
            </a:xfrm>
            <a:custGeom>
              <a:avLst/>
              <a:gdLst/>
              <a:ahLst/>
              <a:cxnLst/>
              <a:rect l="l" t="t" r="r" b="b"/>
              <a:pathLst>
                <a:path w="9303" h="9302" extrusionOk="0">
                  <a:moveTo>
                    <a:pt x="4391" y="0"/>
                  </a:moveTo>
                  <a:lnTo>
                    <a:pt x="3944" y="75"/>
                  </a:lnTo>
                  <a:lnTo>
                    <a:pt x="3535" y="149"/>
                  </a:lnTo>
                  <a:lnTo>
                    <a:pt x="3089" y="298"/>
                  </a:lnTo>
                  <a:lnTo>
                    <a:pt x="2679" y="447"/>
                  </a:lnTo>
                  <a:lnTo>
                    <a:pt x="2270" y="670"/>
                  </a:lnTo>
                  <a:lnTo>
                    <a:pt x="1898" y="893"/>
                  </a:lnTo>
                  <a:lnTo>
                    <a:pt x="1563" y="1191"/>
                  </a:lnTo>
                  <a:lnTo>
                    <a:pt x="1228" y="1488"/>
                  </a:lnTo>
                  <a:lnTo>
                    <a:pt x="931" y="1860"/>
                  </a:lnTo>
                  <a:lnTo>
                    <a:pt x="670" y="2233"/>
                  </a:lnTo>
                  <a:lnTo>
                    <a:pt x="447" y="2642"/>
                  </a:lnTo>
                  <a:lnTo>
                    <a:pt x="261" y="3088"/>
                  </a:lnTo>
                  <a:lnTo>
                    <a:pt x="149" y="3535"/>
                  </a:lnTo>
                  <a:lnTo>
                    <a:pt x="38" y="3981"/>
                  </a:lnTo>
                  <a:lnTo>
                    <a:pt x="0" y="4465"/>
                  </a:lnTo>
                  <a:lnTo>
                    <a:pt x="0" y="4911"/>
                  </a:lnTo>
                  <a:lnTo>
                    <a:pt x="38" y="5358"/>
                  </a:lnTo>
                  <a:lnTo>
                    <a:pt x="149" y="5804"/>
                  </a:lnTo>
                  <a:lnTo>
                    <a:pt x="261" y="6214"/>
                  </a:lnTo>
                  <a:lnTo>
                    <a:pt x="447" y="6623"/>
                  </a:lnTo>
                  <a:lnTo>
                    <a:pt x="633" y="7032"/>
                  </a:lnTo>
                  <a:lnTo>
                    <a:pt x="893" y="7404"/>
                  </a:lnTo>
                  <a:lnTo>
                    <a:pt x="1191" y="7739"/>
                  </a:lnTo>
                  <a:lnTo>
                    <a:pt x="1489" y="8074"/>
                  </a:lnTo>
                  <a:lnTo>
                    <a:pt x="1824" y="8372"/>
                  </a:lnTo>
                  <a:lnTo>
                    <a:pt x="2233" y="8632"/>
                  </a:lnTo>
                  <a:lnTo>
                    <a:pt x="2642" y="8855"/>
                  </a:lnTo>
                  <a:lnTo>
                    <a:pt x="3051" y="9041"/>
                  </a:lnTo>
                  <a:lnTo>
                    <a:pt x="3535" y="9190"/>
                  </a:lnTo>
                  <a:lnTo>
                    <a:pt x="3982" y="9265"/>
                  </a:lnTo>
                  <a:lnTo>
                    <a:pt x="4428" y="9302"/>
                  </a:lnTo>
                  <a:lnTo>
                    <a:pt x="4912" y="9302"/>
                  </a:lnTo>
                  <a:lnTo>
                    <a:pt x="5358" y="9265"/>
                  </a:lnTo>
                  <a:lnTo>
                    <a:pt x="5768" y="9190"/>
                  </a:lnTo>
                  <a:lnTo>
                    <a:pt x="6214" y="9041"/>
                  </a:lnTo>
                  <a:lnTo>
                    <a:pt x="6623" y="8893"/>
                  </a:lnTo>
                  <a:lnTo>
                    <a:pt x="7033" y="8669"/>
                  </a:lnTo>
                  <a:lnTo>
                    <a:pt x="7405" y="8409"/>
                  </a:lnTo>
                  <a:lnTo>
                    <a:pt x="7740" y="8148"/>
                  </a:lnTo>
                  <a:lnTo>
                    <a:pt x="8074" y="7814"/>
                  </a:lnTo>
                  <a:lnTo>
                    <a:pt x="8372" y="7479"/>
                  </a:lnTo>
                  <a:lnTo>
                    <a:pt x="8633" y="7107"/>
                  </a:lnTo>
                  <a:lnTo>
                    <a:pt x="8856" y="6697"/>
                  </a:lnTo>
                  <a:lnTo>
                    <a:pt x="9042" y="6251"/>
                  </a:lnTo>
                  <a:lnTo>
                    <a:pt x="9153" y="5804"/>
                  </a:lnTo>
                  <a:lnTo>
                    <a:pt x="9265" y="5321"/>
                  </a:lnTo>
                  <a:lnTo>
                    <a:pt x="9302" y="4874"/>
                  </a:lnTo>
                  <a:lnTo>
                    <a:pt x="9302" y="4428"/>
                  </a:lnTo>
                  <a:lnTo>
                    <a:pt x="9265" y="3981"/>
                  </a:lnTo>
                  <a:lnTo>
                    <a:pt x="9153" y="3535"/>
                  </a:lnTo>
                  <a:lnTo>
                    <a:pt x="9042" y="3088"/>
                  </a:lnTo>
                  <a:lnTo>
                    <a:pt x="8856" y="2679"/>
                  </a:lnTo>
                  <a:lnTo>
                    <a:pt x="8670" y="2307"/>
                  </a:lnTo>
                  <a:lnTo>
                    <a:pt x="8409" y="1935"/>
                  </a:lnTo>
                  <a:lnTo>
                    <a:pt x="8112" y="1563"/>
                  </a:lnTo>
                  <a:lnTo>
                    <a:pt x="7814" y="1265"/>
                  </a:lnTo>
                  <a:lnTo>
                    <a:pt x="7479" y="967"/>
                  </a:lnTo>
                  <a:lnTo>
                    <a:pt x="7070" y="707"/>
                  </a:lnTo>
                  <a:lnTo>
                    <a:pt x="6661" y="484"/>
                  </a:lnTo>
                  <a:lnTo>
                    <a:pt x="6251" y="298"/>
                  </a:lnTo>
                  <a:lnTo>
                    <a:pt x="5768" y="149"/>
                  </a:lnTo>
                  <a:lnTo>
                    <a:pt x="5321" y="75"/>
                  </a:lnTo>
                  <a:lnTo>
                    <a:pt x="4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4;p40">
              <a:extLst>
                <a:ext uri="{FF2B5EF4-FFF2-40B4-BE49-F238E27FC236}">
                  <a16:creationId xmlns:a16="http://schemas.microsoft.com/office/drawing/2014/main" id="{D2FCA0F8-4A80-EF32-E16C-56B68559F56A}"/>
                </a:ext>
              </a:extLst>
            </p:cNvPr>
            <p:cNvSpPr/>
            <p:nvPr/>
          </p:nvSpPr>
          <p:spPr>
            <a:xfrm>
              <a:off x="2518925" y="2851925"/>
              <a:ext cx="234425" cy="34450"/>
            </a:xfrm>
            <a:custGeom>
              <a:avLst/>
              <a:gdLst/>
              <a:ahLst/>
              <a:cxnLst/>
              <a:rect l="l" t="t" r="r" b="b"/>
              <a:pathLst>
                <a:path w="9377" h="1378" extrusionOk="0">
                  <a:moveTo>
                    <a:pt x="38" y="1"/>
                  </a:moveTo>
                  <a:lnTo>
                    <a:pt x="0" y="75"/>
                  </a:lnTo>
                  <a:lnTo>
                    <a:pt x="0" y="112"/>
                  </a:lnTo>
                  <a:lnTo>
                    <a:pt x="0" y="187"/>
                  </a:lnTo>
                  <a:lnTo>
                    <a:pt x="38" y="224"/>
                  </a:lnTo>
                  <a:lnTo>
                    <a:pt x="75" y="261"/>
                  </a:lnTo>
                  <a:lnTo>
                    <a:pt x="112" y="298"/>
                  </a:lnTo>
                  <a:lnTo>
                    <a:pt x="9191" y="1377"/>
                  </a:lnTo>
                  <a:lnTo>
                    <a:pt x="9302" y="1340"/>
                  </a:lnTo>
                  <a:lnTo>
                    <a:pt x="9377" y="1229"/>
                  </a:lnTo>
                  <a:lnTo>
                    <a:pt x="9339" y="1154"/>
                  </a:lnTo>
                  <a:lnTo>
                    <a:pt x="9339" y="1117"/>
                  </a:lnTo>
                  <a:lnTo>
                    <a:pt x="9265" y="1080"/>
                  </a:lnTo>
                  <a:lnTo>
                    <a:pt x="9228" y="1043"/>
                  </a:lnTo>
                  <a:lnTo>
                    <a:pt x="1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5;p40">
              <a:extLst>
                <a:ext uri="{FF2B5EF4-FFF2-40B4-BE49-F238E27FC236}">
                  <a16:creationId xmlns:a16="http://schemas.microsoft.com/office/drawing/2014/main" id="{66E9D344-E6FA-61E3-CCF3-E94B249B4F13}"/>
                </a:ext>
              </a:extLst>
            </p:cNvPr>
            <p:cNvSpPr/>
            <p:nvPr/>
          </p:nvSpPr>
          <p:spPr>
            <a:xfrm>
              <a:off x="1468750" y="3316075"/>
              <a:ext cx="921825" cy="1167400"/>
            </a:xfrm>
            <a:custGeom>
              <a:avLst/>
              <a:gdLst/>
              <a:ahLst/>
              <a:cxnLst/>
              <a:rect l="l" t="t" r="r" b="b"/>
              <a:pathLst>
                <a:path w="36873" h="46696" extrusionOk="0">
                  <a:moveTo>
                    <a:pt x="3945" y="1"/>
                  </a:moveTo>
                  <a:lnTo>
                    <a:pt x="3684" y="38"/>
                  </a:lnTo>
                  <a:lnTo>
                    <a:pt x="3126" y="187"/>
                  </a:lnTo>
                  <a:lnTo>
                    <a:pt x="2494" y="447"/>
                  </a:lnTo>
                  <a:lnTo>
                    <a:pt x="1861" y="820"/>
                  </a:lnTo>
                  <a:lnTo>
                    <a:pt x="1154" y="1266"/>
                  </a:lnTo>
                  <a:lnTo>
                    <a:pt x="856" y="1526"/>
                  </a:lnTo>
                  <a:lnTo>
                    <a:pt x="596" y="1787"/>
                  </a:lnTo>
                  <a:lnTo>
                    <a:pt x="410" y="2047"/>
                  </a:lnTo>
                  <a:lnTo>
                    <a:pt x="224" y="2345"/>
                  </a:lnTo>
                  <a:lnTo>
                    <a:pt x="112" y="2680"/>
                  </a:lnTo>
                  <a:lnTo>
                    <a:pt x="1" y="3052"/>
                  </a:lnTo>
                  <a:lnTo>
                    <a:pt x="1" y="3424"/>
                  </a:lnTo>
                  <a:lnTo>
                    <a:pt x="1" y="3796"/>
                  </a:lnTo>
                  <a:lnTo>
                    <a:pt x="75" y="4205"/>
                  </a:lnTo>
                  <a:lnTo>
                    <a:pt x="187" y="4615"/>
                  </a:lnTo>
                  <a:lnTo>
                    <a:pt x="336" y="5024"/>
                  </a:lnTo>
                  <a:lnTo>
                    <a:pt x="522" y="5508"/>
                  </a:lnTo>
                  <a:lnTo>
                    <a:pt x="968" y="6438"/>
                  </a:lnTo>
                  <a:lnTo>
                    <a:pt x="1563" y="7480"/>
                  </a:lnTo>
                  <a:lnTo>
                    <a:pt x="2977" y="9786"/>
                  </a:lnTo>
                  <a:lnTo>
                    <a:pt x="3015" y="9861"/>
                  </a:lnTo>
                  <a:lnTo>
                    <a:pt x="3870" y="11163"/>
                  </a:lnTo>
                  <a:lnTo>
                    <a:pt x="4763" y="12502"/>
                  </a:lnTo>
                  <a:lnTo>
                    <a:pt x="5731" y="13842"/>
                  </a:lnTo>
                  <a:lnTo>
                    <a:pt x="6772" y="15181"/>
                  </a:lnTo>
                  <a:lnTo>
                    <a:pt x="7814" y="16558"/>
                  </a:lnTo>
                  <a:lnTo>
                    <a:pt x="8856" y="17897"/>
                  </a:lnTo>
                  <a:lnTo>
                    <a:pt x="10977" y="20465"/>
                  </a:lnTo>
                  <a:lnTo>
                    <a:pt x="12986" y="22809"/>
                  </a:lnTo>
                  <a:lnTo>
                    <a:pt x="14772" y="24855"/>
                  </a:lnTo>
                  <a:lnTo>
                    <a:pt x="16223" y="26529"/>
                  </a:lnTo>
                  <a:lnTo>
                    <a:pt x="17190" y="27646"/>
                  </a:lnTo>
                  <a:lnTo>
                    <a:pt x="17748" y="28315"/>
                  </a:lnTo>
                  <a:lnTo>
                    <a:pt x="18269" y="28873"/>
                  </a:lnTo>
                  <a:lnTo>
                    <a:pt x="18790" y="29357"/>
                  </a:lnTo>
                  <a:lnTo>
                    <a:pt x="19311" y="29766"/>
                  </a:lnTo>
                  <a:lnTo>
                    <a:pt x="19795" y="30139"/>
                  </a:lnTo>
                  <a:lnTo>
                    <a:pt x="20241" y="30473"/>
                  </a:lnTo>
                  <a:lnTo>
                    <a:pt x="20688" y="30734"/>
                  </a:lnTo>
                  <a:lnTo>
                    <a:pt x="21134" y="30957"/>
                  </a:lnTo>
                  <a:lnTo>
                    <a:pt x="21916" y="31366"/>
                  </a:lnTo>
                  <a:lnTo>
                    <a:pt x="22660" y="31701"/>
                  </a:lnTo>
                  <a:lnTo>
                    <a:pt x="23292" y="32073"/>
                  </a:lnTo>
                  <a:lnTo>
                    <a:pt x="23627" y="32297"/>
                  </a:lnTo>
                  <a:lnTo>
                    <a:pt x="23888" y="32520"/>
                  </a:lnTo>
                  <a:lnTo>
                    <a:pt x="24557" y="33152"/>
                  </a:lnTo>
                  <a:lnTo>
                    <a:pt x="25302" y="33934"/>
                  </a:lnTo>
                  <a:lnTo>
                    <a:pt x="26120" y="34864"/>
                  </a:lnTo>
                  <a:lnTo>
                    <a:pt x="26976" y="35831"/>
                  </a:lnTo>
                  <a:lnTo>
                    <a:pt x="28613" y="37766"/>
                  </a:lnTo>
                  <a:lnTo>
                    <a:pt x="29915" y="39403"/>
                  </a:lnTo>
                  <a:lnTo>
                    <a:pt x="30697" y="40370"/>
                  </a:lnTo>
                  <a:lnTo>
                    <a:pt x="31292" y="41152"/>
                  </a:lnTo>
                  <a:lnTo>
                    <a:pt x="31887" y="42008"/>
                  </a:lnTo>
                  <a:lnTo>
                    <a:pt x="32669" y="42975"/>
                  </a:lnTo>
                  <a:lnTo>
                    <a:pt x="33524" y="44054"/>
                  </a:lnTo>
                  <a:lnTo>
                    <a:pt x="34380" y="45021"/>
                  </a:lnTo>
                  <a:lnTo>
                    <a:pt x="34827" y="45468"/>
                  </a:lnTo>
                  <a:lnTo>
                    <a:pt x="35236" y="45877"/>
                  </a:lnTo>
                  <a:lnTo>
                    <a:pt x="35608" y="46212"/>
                  </a:lnTo>
                  <a:lnTo>
                    <a:pt x="35943" y="46472"/>
                  </a:lnTo>
                  <a:lnTo>
                    <a:pt x="36203" y="46621"/>
                  </a:lnTo>
                  <a:lnTo>
                    <a:pt x="36464" y="46696"/>
                  </a:lnTo>
                  <a:lnTo>
                    <a:pt x="36650" y="46696"/>
                  </a:lnTo>
                  <a:lnTo>
                    <a:pt x="36724" y="46658"/>
                  </a:lnTo>
                  <a:lnTo>
                    <a:pt x="36798" y="46621"/>
                  </a:lnTo>
                  <a:lnTo>
                    <a:pt x="36836" y="46547"/>
                  </a:lnTo>
                  <a:lnTo>
                    <a:pt x="36873" y="46472"/>
                  </a:lnTo>
                  <a:lnTo>
                    <a:pt x="36873" y="46249"/>
                  </a:lnTo>
                  <a:lnTo>
                    <a:pt x="36798" y="45951"/>
                  </a:lnTo>
                  <a:lnTo>
                    <a:pt x="36650" y="45617"/>
                  </a:lnTo>
                  <a:lnTo>
                    <a:pt x="36464" y="45170"/>
                  </a:lnTo>
                  <a:lnTo>
                    <a:pt x="36203" y="44724"/>
                  </a:lnTo>
                  <a:lnTo>
                    <a:pt x="35533" y="43607"/>
                  </a:lnTo>
                  <a:lnTo>
                    <a:pt x="34715" y="42342"/>
                  </a:lnTo>
                  <a:lnTo>
                    <a:pt x="33748" y="40966"/>
                  </a:lnTo>
                  <a:lnTo>
                    <a:pt x="32706" y="39552"/>
                  </a:lnTo>
                  <a:lnTo>
                    <a:pt x="31664" y="38064"/>
                  </a:lnTo>
                  <a:lnTo>
                    <a:pt x="29804" y="35608"/>
                  </a:lnTo>
                  <a:lnTo>
                    <a:pt x="28166" y="33413"/>
                  </a:lnTo>
                  <a:lnTo>
                    <a:pt x="26939" y="31776"/>
                  </a:lnTo>
                  <a:lnTo>
                    <a:pt x="26529" y="31218"/>
                  </a:lnTo>
                  <a:lnTo>
                    <a:pt x="26306" y="30883"/>
                  </a:lnTo>
                  <a:lnTo>
                    <a:pt x="26157" y="30622"/>
                  </a:lnTo>
                  <a:lnTo>
                    <a:pt x="26008" y="30287"/>
                  </a:lnTo>
                  <a:lnTo>
                    <a:pt x="25748" y="29469"/>
                  </a:lnTo>
                  <a:lnTo>
                    <a:pt x="25190" y="27571"/>
                  </a:lnTo>
                  <a:lnTo>
                    <a:pt x="24892" y="26529"/>
                  </a:lnTo>
                  <a:lnTo>
                    <a:pt x="24557" y="25525"/>
                  </a:lnTo>
                  <a:lnTo>
                    <a:pt x="24185" y="24558"/>
                  </a:lnTo>
                  <a:lnTo>
                    <a:pt x="23962" y="24074"/>
                  </a:lnTo>
                  <a:lnTo>
                    <a:pt x="23739" y="23665"/>
                  </a:lnTo>
                  <a:lnTo>
                    <a:pt x="23069" y="22623"/>
                  </a:lnTo>
                  <a:lnTo>
                    <a:pt x="22027" y="21134"/>
                  </a:lnTo>
                  <a:lnTo>
                    <a:pt x="19051" y="17116"/>
                  </a:lnTo>
                  <a:lnTo>
                    <a:pt x="15479" y="12428"/>
                  </a:lnTo>
                  <a:lnTo>
                    <a:pt x="13730" y="10047"/>
                  </a:lnTo>
                  <a:lnTo>
                    <a:pt x="12056" y="7777"/>
                  </a:lnTo>
                  <a:lnTo>
                    <a:pt x="10865" y="6140"/>
                  </a:lnTo>
                  <a:lnTo>
                    <a:pt x="9749" y="4652"/>
                  </a:lnTo>
                  <a:lnTo>
                    <a:pt x="9563" y="4429"/>
                  </a:lnTo>
                  <a:lnTo>
                    <a:pt x="8521" y="3089"/>
                  </a:lnTo>
                  <a:lnTo>
                    <a:pt x="8037" y="2494"/>
                  </a:lnTo>
                  <a:lnTo>
                    <a:pt x="7554" y="1936"/>
                  </a:lnTo>
                  <a:lnTo>
                    <a:pt x="7070" y="1452"/>
                  </a:lnTo>
                  <a:lnTo>
                    <a:pt x="6624" y="1006"/>
                  </a:lnTo>
                  <a:lnTo>
                    <a:pt x="6177" y="671"/>
                  </a:lnTo>
                  <a:lnTo>
                    <a:pt x="5693" y="373"/>
                  </a:lnTo>
                  <a:lnTo>
                    <a:pt x="5210" y="150"/>
                  </a:lnTo>
                  <a:lnTo>
                    <a:pt x="4726" y="38"/>
                  </a:lnTo>
                  <a:lnTo>
                    <a:pt x="4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p40">
              <a:extLst>
                <a:ext uri="{FF2B5EF4-FFF2-40B4-BE49-F238E27FC236}">
                  <a16:creationId xmlns:a16="http://schemas.microsoft.com/office/drawing/2014/main" id="{04EC7E33-16F4-5761-6243-126E9C271CE5}"/>
                </a:ext>
              </a:extLst>
            </p:cNvPr>
            <p:cNvSpPr/>
            <p:nvPr/>
          </p:nvSpPr>
          <p:spPr>
            <a:xfrm>
              <a:off x="1761750" y="3648150"/>
              <a:ext cx="192575" cy="220475"/>
            </a:xfrm>
            <a:custGeom>
              <a:avLst/>
              <a:gdLst/>
              <a:ahLst/>
              <a:cxnLst/>
              <a:rect l="l" t="t" r="r" b="b"/>
              <a:pathLst>
                <a:path w="7703" h="8819" extrusionOk="0">
                  <a:moveTo>
                    <a:pt x="2643" y="1"/>
                  </a:moveTo>
                  <a:lnTo>
                    <a:pt x="1" y="1936"/>
                  </a:lnTo>
                  <a:lnTo>
                    <a:pt x="5061" y="8819"/>
                  </a:lnTo>
                  <a:lnTo>
                    <a:pt x="7703" y="6884"/>
                  </a:lnTo>
                  <a:lnTo>
                    <a:pt x="26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p40">
              <a:extLst>
                <a:ext uri="{FF2B5EF4-FFF2-40B4-BE49-F238E27FC236}">
                  <a16:creationId xmlns:a16="http://schemas.microsoft.com/office/drawing/2014/main" id="{CAE92196-346D-EABF-33AC-2BC19FC19A35}"/>
                </a:ext>
              </a:extLst>
            </p:cNvPr>
            <p:cNvSpPr/>
            <p:nvPr/>
          </p:nvSpPr>
          <p:spPr>
            <a:xfrm>
              <a:off x="1698500" y="3551425"/>
              <a:ext cx="78175" cy="78150"/>
            </a:xfrm>
            <a:custGeom>
              <a:avLst/>
              <a:gdLst/>
              <a:ahLst/>
              <a:cxnLst/>
              <a:rect l="l" t="t" r="r" b="b"/>
              <a:pathLst>
                <a:path w="3127" h="3126" extrusionOk="0">
                  <a:moveTo>
                    <a:pt x="1452" y="0"/>
                  </a:moveTo>
                  <a:lnTo>
                    <a:pt x="1154" y="38"/>
                  </a:lnTo>
                  <a:lnTo>
                    <a:pt x="857" y="149"/>
                  </a:lnTo>
                  <a:lnTo>
                    <a:pt x="596" y="335"/>
                  </a:lnTo>
                  <a:lnTo>
                    <a:pt x="373" y="558"/>
                  </a:lnTo>
                  <a:lnTo>
                    <a:pt x="224" y="782"/>
                  </a:lnTo>
                  <a:lnTo>
                    <a:pt x="75" y="1079"/>
                  </a:lnTo>
                  <a:lnTo>
                    <a:pt x="38" y="1377"/>
                  </a:lnTo>
                  <a:lnTo>
                    <a:pt x="1" y="1675"/>
                  </a:lnTo>
                  <a:lnTo>
                    <a:pt x="75" y="1972"/>
                  </a:lnTo>
                  <a:lnTo>
                    <a:pt x="187" y="2270"/>
                  </a:lnTo>
                  <a:lnTo>
                    <a:pt x="373" y="2530"/>
                  </a:lnTo>
                  <a:lnTo>
                    <a:pt x="559" y="2754"/>
                  </a:lnTo>
                  <a:lnTo>
                    <a:pt x="819" y="2902"/>
                  </a:lnTo>
                  <a:lnTo>
                    <a:pt x="1080" y="3051"/>
                  </a:lnTo>
                  <a:lnTo>
                    <a:pt x="1378" y="3088"/>
                  </a:lnTo>
                  <a:lnTo>
                    <a:pt x="1675" y="3126"/>
                  </a:lnTo>
                  <a:lnTo>
                    <a:pt x="1973" y="3051"/>
                  </a:lnTo>
                  <a:lnTo>
                    <a:pt x="2271" y="2940"/>
                  </a:lnTo>
                  <a:lnTo>
                    <a:pt x="2531" y="2791"/>
                  </a:lnTo>
                  <a:lnTo>
                    <a:pt x="2754" y="2568"/>
                  </a:lnTo>
                  <a:lnTo>
                    <a:pt x="2940" y="2307"/>
                  </a:lnTo>
                  <a:lnTo>
                    <a:pt x="3052" y="2047"/>
                  </a:lnTo>
                  <a:lnTo>
                    <a:pt x="3126" y="1749"/>
                  </a:lnTo>
                  <a:lnTo>
                    <a:pt x="3126" y="1451"/>
                  </a:lnTo>
                  <a:lnTo>
                    <a:pt x="3089" y="1154"/>
                  </a:lnTo>
                  <a:lnTo>
                    <a:pt x="2977" y="856"/>
                  </a:lnTo>
                  <a:lnTo>
                    <a:pt x="2791" y="596"/>
                  </a:lnTo>
                  <a:lnTo>
                    <a:pt x="2568" y="372"/>
                  </a:lnTo>
                  <a:lnTo>
                    <a:pt x="2345" y="186"/>
                  </a:lnTo>
                  <a:lnTo>
                    <a:pt x="2047" y="75"/>
                  </a:lnTo>
                  <a:lnTo>
                    <a:pt x="17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8;p40">
              <a:extLst>
                <a:ext uri="{FF2B5EF4-FFF2-40B4-BE49-F238E27FC236}">
                  <a16:creationId xmlns:a16="http://schemas.microsoft.com/office/drawing/2014/main" id="{1EAE7E0E-031D-E390-98D9-67401D79991B}"/>
                </a:ext>
              </a:extLst>
            </p:cNvPr>
            <p:cNvSpPr/>
            <p:nvPr/>
          </p:nvSpPr>
          <p:spPr>
            <a:xfrm>
              <a:off x="2216625" y="4267650"/>
              <a:ext cx="173950" cy="215825"/>
            </a:xfrm>
            <a:custGeom>
              <a:avLst/>
              <a:gdLst/>
              <a:ahLst/>
              <a:cxnLst/>
              <a:rect l="l" t="t" r="r" b="b"/>
              <a:pathLst>
                <a:path w="6958" h="8633" extrusionOk="0">
                  <a:moveTo>
                    <a:pt x="1749" y="1"/>
                  </a:moveTo>
                  <a:lnTo>
                    <a:pt x="1116" y="447"/>
                  </a:lnTo>
                  <a:lnTo>
                    <a:pt x="447" y="931"/>
                  </a:lnTo>
                  <a:lnTo>
                    <a:pt x="0" y="1340"/>
                  </a:lnTo>
                  <a:lnTo>
                    <a:pt x="782" y="2307"/>
                  </a:lnTo>
                  <a:lnTo>
                    <a:pt x="1377" y="3089"/>
                  </a:lnTo>
                  <a:lnTo>
                    <a:pt x="1972" y="3945"/>
                  </a:lnTo>
                  <a:lnTo>
                    <a:pt x="2754" y="4912"/>
                  </a:lnTo>
                  <a:lnTo>
                    <a:pt x="3609" y="5991"/>
                  </a:lnTo>
                  <a:lnTo>
                    <a:pt x="4465" y="6958"/>
                  </a:lnTo>
                  <a:lnTo>
                    <a:pt x="4912" y="7405"/>
                  </a:lnTo>
                  <a:lnTo>
                    <a:pt x="5321" y="7814"/>
                  </a:lnTo>
                  <a:lnTo>
                    <a:pt x="5693" y="8149"/>
                  </a:lnTo>
                  <a:lnTo>
                    <a:pt x="6028" y="8409"/>
                  </a:lnTo>
                  <a:lnTo>
                    <a:pt x="6288" y="8558"/>
                  </a:lnTo>
                  <a:lnTo>
                    <a:pt x="6549" y="8633"/>
                  </a:lnTo>
                  <a:lnTo>
                    <a:pt x="6735" y="8633"/>
                  </a:lnTo>
                  <a:lnTo>
                    <a:pt x="6809" y="8595"/>
                  </a:lnTo>
                  <a:lnTo>
                    <a:pt x="6883" y="8558"/>
                  </a:lnTo>
                  <a:lnTo>
                    <a:pt x="6921" y="8484"/>
                  </a:lnTo>
                  <a:lnTo>
                    <a:pt x="6958" y="8409"/>
                  </a:lnTo>
                  <a:lnTo>
                    <a:pt x="6958" y="8186"/>
                  </a:lnTo>
                  <a:lnTo>
                    <a:pt x="6883" y="7888"/>
                  </a:lnTo>
                  <a:lnTo>
                    <a:pt x="6735" y="7554"/>
                  </a:lnTo>
                  <a:lnTo>
                    <a:pt x="6549" y="7107"/>
                  </a:lnTo>
                  <a:lnTo>
                    <a:pt x="6288" y="6661"/>
                  </a:lnTo>
                  <a:lnTo>
                    <a:pt x="5618" y="5544"/>
                  </a:lnTo>
                  <a:lnTo>
                    <a:pt x="4800" y="4279"/>
                  </a:lnTo>
                  <a:lnTo>
                    <a:pt x="3833" y="2903"/>
                  </a:lnTo>
                  <a:lnTo>
                    <a:pt x="2791" y="1489"/>
                  </a:lnTo>
                  <a:lnTo>
                    <a:pt x="1749" y="1"/>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9;p40">
              <a:extLst>
                <a:ext uri="{FF2B5EF4-FFF2-40B4-BE49-F238E27FC236}">
                  <a16:creationId xmlns:a16="http://schemas.microsoft.com/office/drawing/2014/main" id="{8D7569E2-0E9D-89E0-02D8-5F18C9400D1A}"/>
                </a:ext>
              </a:extLst>
            </p:cNvPr>
            <p:cNvSpPr/>
            <p:nvPr/>
          </p:nvSpPr>
          <p:spPr>
            <a:xfrm>
              <a:off x="1468750" y="3316075"/>
              <a:ext cx="239075" cy="246525"/>
            </a:xfrm>
            <a:custGeom>
              <a:avLst/>
              <a:gdLst/>
              <a:ahLst/>
              <a:cxnLst/>
              <a:rect l="l" t="t" r="r" b="b"/>
              <a:pathLst>
                <a:path w="9563" h="9861" extrusionOk="0">
                  <a:moveTo>
                    <a:pt x="3945" y="1"/>
                  </a:moveTo>
                  <a:lnTo>
                    <a:pt x="3684" y="38"/>
                  </a:lnTo>
                  <a:lnTo>
                    <a:pt x="3126" y="187"/>
                  </a:lnTo>
                  <a:lnTo>
                    <a:pt x="2494" y="447"/>
                  </a:lnTo>
                  <a:lnTo>
                    <a:pt x="1861" y="820"/>
                  </a:lnTo>
                  <a:lnTo>
                    <a:pt x="1154" y="1266"/>
                  </a:lnTo>
                  <a:lnTo>
                    <a:pt x="856" y="1526"/>
                  </a:lnTo>
                  <a:lnTo>
                    <a:pt x="596" y="1787"/>
                  </a:lnTo>
                  <a:lnTo>
                    <a:pt x="410" y="2047"/>
                  </a:lnTo>
                  <a:lnTo>
                    <a:pt x="224" y="2345"/>
                  </a:lnTo>
                  <a:lnTo>
                    <a:pt x="112" y="2680"/>
                  </a:lnTo>
                  <a:lnTo>
                    <a:pt x="1" y="3052"/>
                  </a:lnTo>
                  <a:lnTo>
                    <a:pt x="1" y="3424"/>
                  </a:lnTo>
                  <a:lnTo>
                    <a:pt x="1" y="3796"/>
                  </a:lnTo>
                  <a:lnTo>
                    <a:pt x="75" y="4205"/>
                  </a:lnTo>
                  <a:lnTo>
                    <a:pt x="187" y="4615"/>
                  </a:lnTo>
                  <a:lnTo>
                    <a:pt x="336" y="5024"/>
                  </a:lnTo>
                  <a:lnTo>
                    <a:pt x="522" y="5508"/>
                  </a:lnTo>
                  <a:lnTo>
                    <a:pt x="968" y="6438"/>
                  </a:lnTo>
                  <a:lnTo>
                    <a:pt x="1563" y="7480"/>
                  </a:lnTo>
                  <a:lnTo>
                    <a:pt x="2977" y="9786"/>
                  </a:lnTo>
                  <a:lnTo>
                    <a:pt x="3015" y="9861"/>
                  </a:lnTo>
                  <a:lnTo>
                    <a:pt x="3387" y="9638"/>
                  </a:lnTo>
                  <a:lnTo>
                    <a:pt x="3721" y="9414"/>
                  </a:lnTo>
                  <a:lnTo>
                    <a:pt x="4428" y="8893"/>
                  </a:lnTo>
                  <a:lnTo>
                    <a:pt x="5061" y="8335"/>
                  </a:lnTo>
                  <a:lnTo>
                    <a:pt x="6326" y="7256"/>
                  </a:lnTo>
                  <a:lnTo>
                    <a:pt x="9563" y="4429"/>
                  </a:lnTo>
                  <a:lnTo>
                    <a:pt x="8521" y="3089"/>
                  </a:lnTo>
                  <a:lnTo>
                    <a:pt x="8037" y="2494"/>
                  </a:lnTo>
                  <a:lnTo>
                    <a:pt x="7554" y="1936"/>
                  </a:lnTo>
                  <a:lnTo>
                    <a:pt x="7070" y="1452"/>
                  </a:lnTo>
                  <a:lnTo>
                    <a:pt x="6624" y="1006"/>
                  </a:lnTo>
                  <a:lnTo>
                    <a:pt x="6177" y="671"/>
                  </a:lnTo>
                  <a:lnTo>
                    <a:pt x="5693" y="373"/>
                  </a:lnTo>
                  <a:lnTo>
                    <a:pt x="5210" y="150"/>
                  </a:lnTo>
                  <a:lnTo>
                    <a:pt x="4726" y="38"/>
                  </a:lnTo>
                  <a:lnTo>
                    <a:pt x="4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0;p40">
              <a:extLst>
                <a:ext uri="{FF2B5EF4-FFF2-40B4-BE49-F238E27FC236}">
                  <a16:creationId xmlns:a16="http://schemas.microsoft.com/office/drawing/2014/main" id="{0DF3C9DD-4A1F-42BA-DCD6-FAC271C76F49}"/>
                </a:ext>
              </a:extLst>
            </p:cNvPr>
            <p:cNvSpPr/>
            <p:nvPr/>
          </p:nvSpPr>
          <p:spPr>
            <a:xfrm>
              <a:off x="1468750" y="3374700"/>
              <a:ext cx="898575" cy="1103200"/>
            </a:xfrm>
            <a:custGeom>
              <a:avLst/>
              <a:gdLst/>
              <a:ahLst/>
              <a:cxnLst/>
              <a:rect l="l" t="t" r="r" b="b"/>
              <a:pathLst>
                <a:path w="35943" h="44128" extrusionOk="0">
                  <a:moveTo>
                    <a:pt x="224" y="0"/>
                  </a:moveTo>
                  <a:lnTo>
                    <a:pt x="112" y="335"/>
                  </a:lnTo>
                  <a:lnTo>
                    <a:pt x="1" y="707"/>
                  </a:lnTo>
                  <a:lnTo>
                    <a:pt x="1" y="1079"/>
                  </a:lnTo>
                  <a:lnTo>
                    <a:pt x="1" y="1451"/>
                  </a:lnTo>
                  <a:lnTo>
                    <a:pt x="75" y="1860"/>
                  </a:lnTo>
                  <a:lnTo>
                    <a:pt x="187" y="2270"/>
                  </a:lnTo>
                  <a:lnTo>
                    <a:pt x="336" y="2679"/>
                  </a:lnTo>
                  <a:lnTo>
                    <a:pt x="522" y="3163"/>
                  </a:lnTo>
                  <a:lnTo>
                    <a:pt x="968" y="4093"/>
                  </a:lnTo>
                  <a:lnTo>
                    <a:pt x="1563" y="5135"/>
                  </a:lnTo>
                  <a:lnTo>
                    <a:pt x="2977" y="7441"/>
                  </a:lnTo>
                  <a:lnTo>
                    <a:pt x="3015" y="7516"/>
                  </a:lnTo>
                  <a:lnTo>
                    <a:pt x="3870" y="8818"/>
                  </a:lnTo>
                  <a:lnTo>
                    <a:pt x="4763" y="10157"/>
                  </a:lnTo>
                  <a:lnTo>
                    <a:pt x="5731" y="11497"/>
                  </a:lnTo>
                  <a:lnTo>
                    <a:pt x="6772" y="12836"/>
                  </a:lnTo>
                  <a:lnTo>
                    <a:pt x="7814" y="14213"/>
                  </a:lnTo>
                  <a:lnTo>
                    <a:pt x="8856" y="15552"/>
                  </a:lnTo>
                  <a:lnTo>
                    <a:pt x="10977" y="18120"/>
                  </a:lnTo>
                  <a:lnTo>
                    <a:pt x="12986" y="20464"/>
                  </a:lnTo>
                  <a:lnTo>
                    <a:pt x="14772" y="22510"/>
                  </a:lnTo>
                  <a:lnTo>
                    <a:pt x="16223" y="24184"/>
                  </a:lnTo>
                  <a:lnTo>
                    <a:pt x="17190" y="25301"/>
                  </a:lnTo>
                  <a:lnTo>
                    <a:pt x="17748" y="25970"/>
                  </a:lnTo>
                  <a:lnTo>
                    <a:pt x="18269" y="26528"/>
                  </a:lnTo>
                  <a:lnTo>
                    <a:pt x="18790" y="27012"/>
                  </a:lnTo>
                  <a:lnTo>
                    <a:pt x="19311" y="27421"/>
                  </a:lnTo>
                  <a:lnTo>
                    <a:pt x="19795" y="27794"/>
                  </a:lnTo>
                  <a:lnTo>
                    <a:pt x="20241" y="28128"/>
                  </a:lnTo>
                  <a:lnTo>
                    <a:pt x="20688" y="28389"/>
                  </a:lnTo>
                  <a:lnTo>
                    <a:pt x="21134" y="28612"/>
                  </a:lnTo>
                  <a:lnTo>
                    <a:pt x="21916" y="29021"/>
                  </a:lnTo>
                  <a:lnTo>
                    <a:pt x="22660" y="29356"/>
                  </a:lnTo>
                  <a:lnTo>
                    <a:pt x="23292" y="29728"/>
                  </a:lnTo>
                  <a:lnTo>
                    <a:pt x="23627" y="29952"/>
                  </a:lnTo>
                  <a:lnTo>
                    <a:pt x="23888" y="30175"/>
                  </a:lnTo>
                  <a:lnTo>
                    <a:pt x="24557" y="30807"/>
                  </a:lnTo>
                  <a:lnTo>
                    <a:pt x="25302" y="31589"/>
                  </a:lnTo>
                  <a:lnTo>
                    <a:pt x="26120" y="32519"/>
                  </a:lnTo>
                  <a:lnTo>
                    <a:pt x="26976" y="33486"/>
                  </a:lnTo>
                  <a:lnTo>
                    <a:pt x="28613" y="35421"/>
                  </a:lnTo>
                  <a:lnTo>
                    <a:pt x="29915" y="37058"/>
                  </a:lnTo>
                  <a:lnTo>
                    <a:pt x="30697" y="38025"/>
                  </a:lnTo>
                  <a:lnTo>
                    <a:pt x="31292" y="38807"/>
                  </a:lnTo>
                  <a:lnTo>
                    <a:pt x="31887" y="39663"/>
                  </a:lnTo>
                  <a:lnTo>
                    <a:pt x="32669" y="40630"/>
                  </a:lnTo>
                  <a:lnTo>
                    <a:pt x="33524" y="41709"/>
                  </a:lnTo>
                  <a:lnTo>
                    <a:pt x="34380" y="42676"/>
                  </a:lnTo>
                  <a:lnTo>
                    <a:pt x="34827" y="43123"/>
                  </a:lnTo>
                  <a:lnTo>
                    <a:pt x="35236" y="43532"/>
                  </a:lnTo>
                  <a:lnTo>
                    <a:pt x="35608" y="43867"/>
                  </a:lnTo>
                  <a:lnTo>
                    <a:pt x="35943" y="44127"/>
                  </a:lnTo>
                  <a:lnTo>
                    <a:pt x="35757" y="43792"/>
                  </a:lnTo>
                  <a:lnTo>
                    <a:pt x="33078" y="40221"/>
                  </a:lnTo>
                  <a:lnTo>
                    <a:pt x="30362" y="36649"/>
                  </a:lnTo>
                  <a:lnTo>
                    <a:pt x="28129" y="33821"/>
                  </a:lnTo>
                  <a:lnTo>
                    <a:pt x="25822" y="31031"/>
                  </a:lnTo>
                  <a:lnTo>
                    <a:pt x="25339" y="30435"/>
                  </a:lnTo>
                  <a:lnTo>
                    <a:pt x="24818" y="29877"/>
                  </a:lnTo>
                  <a:lnTo>
                    <a:pt x="24557" y="29617"/>
                  </a:lnTo>
                  <a:lnTo>
                    <a:pt x="24260" y="29393"/>
                  </a:lnTo>
                  <a:lnTo>
                    <a:pt x="23962" y="29170"/>
                  </a:lnTo>
                  <a:lnTo>
                    <a:pt x="23627" y="28984"/>
                  </a:lnTo>
                  <a:lnTo>
                    <a:pt x="23144" y="28724"/>
                  </a:lnTo>
                  <a:lnTo>
                    <a:pt x="22623" y="28538"/>
                  </a:lnTo>
                  <a:lnTo>
                    <a:pt x="22139" y="28352"/>
                  </a:lnTo>
                  <a:lnTo>
                    <a:pt x="21618" y="28166"/>
                  </a:lnTo>
                  <a:lnTo>
                    <a:pt x="20986" y="27868"/>
                  </a:lnTo>
                  <a:lnTo>
                    <a:pt x="20427" y="27496"/>
                  </a:lnTo>
                  <a:lnTo>
                    <a:pt x="19832" y="27087"/>
                  </a:lnTo>
                  <a:lnTo>
                    <a:pt x="19311" y="26677"/>
                  </a:lnTo>
                  <a:lnTo>
                    <a:pt x="18790" y="26194"/>
                  </a:lnTo>
                  <a:lnTo>
                    <a:pt x="18307" y="25710"/>
                  </a:lnTo>
                  <a:lnTo>
                    <a:pt x="17376" y="24668"/>
                  </a:lnTo>
                  <a:lnTo>
                    <a:pt x="15516" y="22585"/>
                  </a:lnTo>
                  <a:lnTo>
                    <a:pt x="13730" y="20464"/>
                  </a:lnTo>
                  <a:lnTo>
                    <a:pt x="11944" y="18306"/>
                  </a:lnTo>
                  <a:lnTo>
                    <a:pt x="10233" y="16111"/>
                  </a:lnTo>
                  <a:lnTo>
                    <a:pt x="8521" y="13915"/>
                  </a:lnTo>
                  <a:lnTo>
                    <a:pt x="6884" y="11646"/>
                  </a:lnTo>
                  <a:lnTo>
                    <a:pt x="5284" y="9376"/>
                  </a:lnTo>
                  <a:lnTo>
                    <a:pt x="3721" y="7069"/>
                  </a:lnTo>
                  <a:lnTo>
                    <a:pt x="2270" y="4800"/>
                  </a:lnTo>
                  <a:lnTo>
                    <a:pt x="1712" y="3870"/>
                  </a:lnTo>
                  <a:lnTo>
                    <a:pt x="1229" y="2902"/>
                  </a:lnTo>
                  <a:lnTo>
                    <a:pt x="1005" y="2418"/>
                  </a:lnTo>
                  <a:lnTo>
                    <a:pt x="819" y="1935"/>
                  </a:lnTo>
                  <a:lnTo>
                    <a:pt x="670" y="1414"/>
                  </a:lnTo>
                  <a:lnTo>
                    <a:pt x="522" y="856"/>
                  </a:lnTo>
                  <a:lnTo>
                    <a:pt x="373" y="447"/>
                  </a:lnTo>
                  <a:lnTo>
                    <a:pt x="2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1;p40">
              <a:extLst>
                <a:ext uri="{FF2B5EF4-FFF2-40B4-BE49-F238E27FC236}">
                  <a16:creationId xmlns:a16="http://schemas.microsoft.com/office/drawing/2014/main" id="{A9A8CADE-EE80-41C8-61DC-00C3DEB680D0}"/>
                </a:ext>
              </a:extLst>
            </p:cNvPr>
            <p:cNvSpPr/>
            <p:nvPr/>
          </p:nvSpPr>
          <p:spPr>
            <a:xfrm>
              <a:off x="1856650" y="2974725"/>
              <a:ext cx="40000" cy="179525"/>
            </a:xfrm>
            <a:custGeom>
              <a:avLst/>
              <a:gdLst/>
              <a:ahLst/>
              <a:cxnLst/>
              <a:rect l="l" t="t" r="r" b="b"/>
              <a:pathLst>
                <a:path w="1600" h="7181" extrusionOk="0">
                  <a:moveTo>
                    <a:pt x="112" y="0"/>
                  </a:moveTo>
                  <a:lnTo>
                    <a:pt x="37" y="75"/>
                  </a:lnTo>
                  <a:lnTo>
                    <a:pt x="0" y="149"/>
                  </a:lnTo>
                  <a:lnTo>
                    <a:pt x="0" y="223"/>
                  </a:lnTo>
                  <a:lnTo>
                    <a:pt x="1191" y="6995"/>
                  </a:lnTo>
                  <a:lnTo>
                    <a:pt x="1228" y="7069"/>
                  </a:lnTo>
                  <a:lnTo>
                    <a:pt x="1265" y="7107"/>
                  </a:lnTo>
                  <a:lnTo>
                    <a:pt x="1340" y="7144"/>
                  </a:lnTo>
                  <a:lnTo>
                    <a:pt x="1414" y="7181"/>
                  </a:lnTo>
                  <a:lnTo>
                    <a:pt x="1451" y="7181"/>
                  </a:lnTo>
                  <a:lnTo>
                    <a:pt x="1526" y="7144"/>
                  </a:lnTo>
                  <a:lnTo>
                    <a:pt x="1563" y="7069"/>
                  </a:lnTo>
                  <a:lnTo>
                    <a:pt x="1600" y="6995"/>
                  </a:lnTo>
                  <a:lnTo>
                    <a:pt x="1600" y="6921"/>
                  </a:lnTo>
                  <a:lnTo>
                    <a:pt x="409" y="149"/>
                  </a:lnTo>
                  <a:lnTo>
                    <a:pt x="372" y="75"/>
                  </a:lnTo>
                  <a:lnTo>
                    <a:pt x="335" y="37"/>
                  </a:lnTo>
                  <a:lnTo>
                    <a:pt x="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2;p40">
              <a:extLst>
                <a:ext uri="{FF2B5EF4-FFF2-40B4-BE49-F238E27FC236}">
                  <a16:creationId xmlns:a16="http://schemas.microsoft.com/office/drawing/2014/main" id="{E078E424-8BCD-1BC2-3698-17691F3BEFBB}"/>
                </a:ext>
              </a:extLst>
            </p:cNvPr>
            <p:cNvSpPr/>
            <p:nvPr/>
          </p:nvSpPr>
          <p:spPr>
            <a:xfrm>
              <a:off x="1822225" y="2988675"/>
              <a:ext cx="108850" cy="150700"/>
            </a:xfrm>
            <a:custGeom>
              <a:avLst/>
              <a:gdLst/>
              <a:ahLst/>
              <a:cxnLst/>
              <a:rect l="l" t="t" r="r" b="b"/>
              <a:pathLst>
                <a:path w="4354" h="6028" extrusionOk="0">
                  <a:moveTo>
                    <a:pt x="4130" y="0"/>
                  </a:moveTo>
                  <a:lnTo>
                    <a:pt x="4056" y="37"/>
                  </a:lnTo>
                  <a:lnTo>
                    <a:pt x="3982" y="75"/>
                  </a:lnTo>
                  <a:lnTo>
                    <a:pt x="38" y="5730"/>
                  </a:lnTo>
                  <a:lnTo>
                    <a:pt x="0" y="5804"/>
                  </a:lnTo>
                  <a:lnTo>
                    <a:pt x="0" y="5879"/>
                  </a:lnTo>
                  <a:lnTo>
                    <a:pt x="38" y="5953"/>
                  </a:lnTo>
                  <a:lnTo>
                    <a:pt x="112" y="5990"/>
                  </a:lnTo>
                  <a:lnTo>
                    <a:pt x="224" y="6028"/>
                  </a:lnTo>
                  <a:lnTo>
                    <a:pt x="298" y="6028"/>
                  </a:lnTo>
                  <a:lnTo>
                    <a:pt x="372" y="5953"/>
                  </a:lnTo>
                  <a:lnTo>
                    <a:pt x="4316" y="335"/>
                  </a:lnTo>
                  <a:lnTo>
                    <a:pt x="4354" y="261"/>
                  </a:lnTo>
                  <a:lnTo>
                    <a:pt x="4354" y="186"/>
                  </a:lnTo>
                  <a:lnTo>
                    <a:pt x="4354" y="112"/>
                  </a:lnTo>
                  <a:lnTo>
                    <a:pt x="4279" y="37"/>
                  </a:lnTo>
                  <a:lnTo>
                    <a:pt x="4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3;p40">
              <a:extLst>
                <a:ext uri="{FF2B5EF4-FFF2-40B4-BE49-F238E27FC236}">
                  <a16:creationId xmlns:a16="http://schemas.microsoft.com/office/drawing/2014/main" id="{B0E25A48-1007-78E2-D1BA-DB639AEBCBFE}"/>
                </a:ext>
              </a:extLst>
            </p:cNvPr>
            <p:cNvSpPr/>
            <p:nvPr/>
          </p:nvSpPr>
          <p:spPr>
            <a:xfrm>
              <a:off x="1786875" y="3044475"/>
              <a:ext cx="179550" cy="40025"/>
            </a:xfrm>
            <a:custGeom>
              <a:avLst/>
              <a:gdLst/>
              <a:ahLst/>
              <a:cxnLst/>
              <a:rect l="l" t="t" r="r" b="b"/>
              <a:pathLst>
                <a:path w="7182" h="1601" extrusionOk="0">
                  <a:moveTo>
                    <a:pt x="6958" y="1"/>
                  </a:moveTo>
                  <a:lnTo>
                    <a:pt x="187" y="1191"/>
                  </a:lnTo>
                  <a:lnTo>
                    <a:pt x="112" y="1228"/>
                  </a:lnTo>
                  <a:lnTo>
                    <a:pt x="38" y="1266"/>
                  </a:lnTo>
                  <a:lnTo>
                    <a:pt x="1" y="1340"/>
                  </a:lnTo>
                  <a:lnTo>
                    <a:pt x="1" y="1414"/>
                  </a:lnTo>
                  <a:lnTo>
                    <a:pt x="38" y="1489"/>
                  </a:lnTo>
                  <a:lnTo>
                    <a:pt x="75" y="1526"/>
                  </a:lnTo>
                  <a:lnTo>
                    <a:pt x="149" y="1563"/>
                  </a:lnTo>
                  <a:lnTo>
                    <a:pt x="224" y="1600"/>
                  </a:lnTo>
                  <a:lnTo>
                    <a:pt x="261" y="1600"/>
                  </a:lnTo>
                  <a:lnTo>
                    <a:pt x="7033" y="410"/>
                  </a:lnTo>
                  <a:lnTo>
                    <a:pt x="7107" y="373"/>
                  </a:lnTo>
                  <a:lnTo>
                    <a:pt x="7144" y="298"/>
                  </a:lnTo>
                  <a:lnTo>
                    <a:pt x="7181" y="224"/>
                  </a:lnTo>
                  <a:lnTo>
                    <a:pt x="7181" y="149"/>
                  </a:lnTo>
                  <a:lnTo>
                    <a:pt x="7181" y="75"/>
                  </a:lnTo>
                  <a:lnTo>
                    <a:pt x="7107" y="38"/>
                  </a:lnTo>
                  <a:lnTo>
                    <a:pt x="7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4;p40">
              <a:extLst>
                <a:ext uri="{FF2B5EF4-FFF2-40B4-BE49-F238E27FC236}">
                  <a16:creationId xmlns:a16="http://schemas.microsoft.com/office/drawing/2014/main" id="{8771B7E0-3109-4B45-A235-D2263C28DFB9}"/>
                </a:ext>
              </a:extLst>
            </p:cNvPr>
            <p:cNvSpPr/>
            <p:nvPr/>
          </p:nvSpPr>
          <p:spPr>
            <a:xfrm>
              <a:off x="1801750" y="3010050"/>
              <a:ext cx="150725" cy="108875"/>
            </a:xfrm>
            <a:custGeom>
              <a:avLst/>
              <a:gdLst/>
              <a:ahLst/>
              <a:cxnLst/>
              <a:rect l="l" t="t" r="r" b="b"/>
              <a:pathLst>
                <a:path w="6029" h="4355" extrusionOk="0">
                  <a:moveTo>
                    <a:pt x="75" y="1"/>
                  </a:moveTo>
                  <a:lnTo>
                    <a:pt x="38" y="75"/>
                  </a:lnTo>
                  <a:lnTo>
                    <a:pt x="1" y="150"/>
                  </a:lnTo>
                  <a:lnTo>
                    <a:pt x="1" y="224"/>
                  </a:lnTo>
                  <a:lnTo>
                    <a:pt x="1" y="299"/>
                  </a:lnTo>
                  <a:lnTo>
                    <a:pt x="75" y="373"/>
                  </a:lnTo>
                  <a:lnTo>
                    <a:pt x="5694" y="4317"/>
                  </a:lnTo>
                  <a:lnTo>
                    <a:pt x="5842" y="4354"/>
                  </a:lnTo>
                  <a:lnTo>
                    <a:pt x="5917" y="4317"/>
                  </a:lnTo>
                  <a:lnTo>
                    <a:pt x="5991" y="4243"/>
                  </a:lnTo>
                  <a:lnTo>
                    <a:pt x="6028" y="4168"/>
                  </a:lnTo>
                  <a:lnTo>
                    <a:pt x="6028" y="4094"/>
                  </a:lnTo>
                  <a:lnTo>
                    <a:pt x="5991" y="4019"/>
                  </a:lnTo>
                  <a:lnTo>
                    <a:pt x="5954" y="3982"/>
                  </a:lnTo>
                  <a:lnTo>
                    <a:pt x="299" y="38"/>
                  </a:lnTo>
                  <a:lnTo>
                    <a:pt x="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5;p40">
              <a:extLst>
                <a:ext uri="{FF2B5EF4-FFF2-40B4-BE49-F238E27FC236}">
                  <a16:creationId xmlns:a16="http://schemas.microsoft.com/office/drawing/2014/main" id="{3A1CEFEC-AA50-603D-654B-30FD6D3B7FA2}"/>
                </a:ext>
              </a:extLst>
            </p:cNvPr>
            <p:cNvSpPr/>
            <p:nvPr/>
          </p:nvSpPr>
          <p:spPr>
            <a:xfrm>
              <a:off x="3043550" y="4089050"/>
              <a:ext cx="40025" cy="179550"/>
            </a:xfrm>
            <a:custGeom>
              <a:avLst/>
              <a:gdLst/>
              <a:ahLst/>
              <a:cxnLst/>
              <a:rect l="l" t="t" r="r" b="b"/>
              <a:pathLst>
                <a:path w="1601" h="7182" extrusionOk="0">
                  <a:moveTo>
                    <a:pt x="112" y="1"/>
                  </a:moveTo>
                  <a:lnTo>
                    <a:pt x="37" y="75"/>
                  </a:lnTo>
                  <a:lnTo>
                    <a:pt x="0" y="150"/>
                  </a:lnTo>
                  <a:lnTo>
                    <a:pt x="0" y="224"/>
                  </a:lnTo>
                  <a:lnTo>
                    <a:pt x="1228" y="6996"/>
                  </a:lnTo>
                  <a:lnTo>
                    <a:pt x="1228" y="7070"/>
                  </a:lnTo>
                  <a:lnTo>
                    <a:pt x="1265" y="7107"/>
                  </a:lnTo>
                  <a:lnTo>
                    <a:pt x="1340" y="7145"/>
                  </a:lnTo>
                  <a:lnTo>
                    <a:pt x="1414" y="7182"/>
                  </a:lnTo>
                  <a:lnTo>
                    <a:pt x="1451" y="7182"/>
                  </a:lnTo>
                  <a:lnTo>
                    <a:pt x="1526" y="7145"/>
                  </a:lnTo>
                  <a:lnTo>
                    <a:pt x="1600" y="7070"/>
                  </a:lnTo>
                  <a:lnTo>
                    <a:pt x="1600" y="6996"/>
                  </a:lnTo>
                  <a:lnTo>
                    <a:pt x="1600" y="6921"/>
                  </a:lnTo>
                  <a:lnTo>
                    <a:pt x="410" y="150"/>
                  </a:lnTo>
                  <a:lnTo>
                    <a:pt x="410" y="75"/>
                  </a:lnTo>
                  <a:lnTo>
                    <a:pt x="335" y="38"/>
                  </a:lnTo>
                  <a:lnTo>
                    <a:pt x="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6;p40">
              <a:extLst>
                <a:ext uri="{FF2B5EF4-FFF2-40B4-BE49-F238E27FC236}">
                  <a16:creationId xmlns:a16="http://schemas.microsoft.com/office/drawing/2014/main" id="{D992E946-992E-A1D6-D2E6-F145D4C18632}"/>
                </a:ext>
              </a:extLst>
            </p:cNvPr>
            <p:cNvSpPr/>
            <p:nvPr/>
          </p:nvSpPr>
          <p:spPr>
            <a:xfrm>
              <a:off x="3009125" y="4103000"/>
              <a:ext cx="108850" cy="150725"/>
            </a:xfrm>
            <a:custGeom>
              <a:avLst/>
              <a:gdLst/>
              <a:ahLst/>
              <a:cxnLst/>
              <a:rect l="l" t="t" r="r" b="b"/>
              <a:pathLst>
                <a:path w="4354" h="6029" extrusionOk="0">
                  <a:moveTo>
                    <a:pt x="4131" y="1"/>
                  </a:moveTo>
                  <a:lnTo>
                    <a:pt x="4056" y="38"/>
                  </a:lnTo>
                  <a:lnTo>
                    <a:pt x="3982" y="75"/>
                  </a:lnTo>
                  <a:lnTo>
                    <a:pt x="38" y="5731"/>
                  </a:lnTo>
                  <a:lnTo>
                    <a:pt x="1" y="5805"/>
                  </a:lnTo>
                  <a:lnTo>
                    <a:pt x="1" y="5880"/>
                  </a:lnTo>
                  <a:lnTo>
                    <a:pt x="38" y="5954"/>
                  </a:lnTo>
                  <a:lnTo>
                    <a:pt x="112" y="5991"/>
                  </a:lnTo>
                  <a:lnTo>
                    <a:pt x="224" y="6028"/>
                  </a:lnTo>
                  <a:lnTo>
                    <a:pt x="298" y="6028"/>
                  </a:lnTo>
                  <a:lnTo>
                    <a:pt x="373" y="5954"/>
                  </a:lnTo>
                  <a:lnTo>
                    <a:pt x="4317" y="336"/>
                  </a:lnTo>
                  <a:lnTo>
                    <a:pt x="4354" y="261"/>
                  </a:lnTo>
                  <a:lnTo>
                    <a:pt x="4354" y="150"/>
                  </a:lnTo>
                  <a:lnTo>
                    <a:pt x="4354" y="75"/>
                  </a:lnTo>
                  <a:lnTo>
                    <a:pt x="4279" y="38"/>
                  </a:lnTo>
                  <a:lnTo>
                    <a:pt x="4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7;p40">
              <a:extLst>
                <a:ext uri="{FF2B5EF4-FFF2-40B4-BE49-F238E27FC236}">
                  <a16:creationId xmlns:a16="http://schemas.microsoft.com/office/drawing/2014/main" id="{0AF8F27B-2E20-E90B-CD42-3569BFE8BDE8}"/>
                </a:ext>
              </a:extLst>
            </p:cNvPr>
            <p:cNvSpPr/>
            <p:nvPr/>
          </p:nvSpPr>
          <p:spPr>
            <a:xfrm>
              <a:off x="2973775" y="4158825"/>
              <a:ext cx="179550" cy="40025"/>
            </a:xfrm>
            <a:custGeom>
              <a:avLst/>
              <a:gdLst/>
              <a:ahLst/>
              <a:cxnLst/>
              <a:rect l="l" t="t" r="r" b="b"/>
              <a:pathLst>
                <a:path w="7182" h="1601" extrusionOk="0">
                  <a:moveTo>
                    <a:pt x="6958" y="0"/>
                  </a:moveTo>
                  <a:lnTo>
                    <a:pt x="187" y="1191"/>
                  </a:lnTo>
                  <a:lnTo>
                    <a:pt x="112" y="1191"/>
                  </a:lnTo>
                  <a:lnTo>
                    <a:pt x="38" y="1265"/>
                  </a:lnTo>
                  <a:lnTo>
                    <a:pt x="1" y="1340"/>
                  </a:lnTo>
                  <a:lnTo>
                    <a:pt x="1" y="1414"/>
                  </a:lnTo>
                  <a:lnTo>
                    <a:pt x="38" y="1489"/>
                  </a:lnTo>
                  <a:lnTo>
                    <a:pt x="75" y="1526"/>
                  </a:lnTo>
                  <a:lnTo>
                    <a:pt x="150" y="1563"/>
                  </a:lnTo>
                  <a:lnTo>
                    <a:pt x="224" y="1600"/>
                  </a:lnTo>
                  <a:lnTo>
                    <a:pt x="261" y="1600"/>
                  </a:lnTo>
                  <a:lnTo>
                    <a:pt x="7033" y="410"/>
                  </a:lnTo>
                  <a:lnTo>
                    <a:pt x="7107" y="372"/>
                  </a:lnTo>
                  <a:lnTo>
                    <a:pt x="7144" y="298"/>
                  </a:lnTo>
                  <a:lnTo>
                    <a:pt x="7182" y="224"/>
                  </a:lnTo>
                  <a:lnTo>
                    <a:pt x="7182" y="149"/>
                  </a:lnTo>
                  <a:lnTo>
                    <a:pt x="7182" y="75"/>
                  </a:lnTo>
                  <a:lnTo>
                    <a:pt x="7107" y="38"/>
                  </a:lnTo>
                  <a:lnTo>
                    <a:pt x="7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8;p40">
              <a:extLst>
                <a:ext uri="{FF2B5EF4-FFF2-40B4-BE49-F238E27FC236}">
                  <a16:creationId xmlns:a16="http://schemas.microsoft.com/office/drawing/2014/main" id="{67476E95-8153-E10D-0DC4-08EC9457E5ED}"/>
                </a:ext>
              </a:extLst>
            </p:cNvPr>
            <p:cNvSpPr/>
            <p:nvPr/>
          </p:nvSpPr>
          <p:spPr>
            <a:xfrm>
              <a:off x="2988675" y="4124400"/>
              <a:ext cx="150700" cy="108850"/>
            </a:xfrm>
            <a:custGeom>
              <a:avLst/>
              <a:gdLst/>
              <a:ahLst/>
              <a:cxnLst/>
              <a:rect l="l" t="t" r="r" b="b"/>
              <a:pathLst>
                <a:path w="6028" h="4354" extrusionOk="0">
                  <a:moveTo>
                    <a:pt x="74" y="1"/>
                  </a:moveTo>
                  <a:lnTo>
                    <a:pt x="37" y="75"/>
                  </a:lnTo>
                  <a:lnTo>
                    <a:pt x="0" y="150"/>
                  </a:lnTo>
                  <a:lnTo>
                    <a:pt x="0" y="224"/>
                  </a:lnTo>
                  <a:lnTo>
                    <a:pt x="37" y="298"/>
                  </a:lnTo>
                  <a:lnTo>
                    <a:pt x="74" y="373"/>
                  </a:lnTo>
                  <a:lnTo>
                    <a:pt x="5693" y="4317"/>
                  </a:lnTo>
                  <a:lnTo>
                    <a:pt x="5842" y="4354"/>
                  </a:lnTo>
                  <a:lnTo>
                    <a:pt x="5916" y="4317"/>
                  </a:lnTo>
                  <a:lnTo>
                    <a:pt x="5990" y="4242"/>
                  </a:lnTo>
                  <a:lnTo>
                    <a:pt x="6028" y="4168"/>
                  </a:lnTo>
                  <a:lnTo>
                    <a:pt x="6028" y="4093"/>
                  </a:lnTo>
                  <a:lnTo>
                    <a:pt x="5990" y="4019"/>
                  </a:lnTo>
                  <a:lnTo>
                    <a:pt x="5953" y="3982"/>
                  </a:lnTo>
                  <a:lnTo>
                    <a:pt x="298" y="38"/>
                  </a:ln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9;p40">
              <a:extLst>
                <a:ext uri="{FF2B5EF4-FFF2-40B4-BE49-F238E27FC236}">
                  <a16:creationId xmlns:a16="http://schemas.microsoft.com/office/drawing/2014/main" id="{A8BB42C9-04F0-90BD-8CB2-81599D11911C}"/>
                </a:ext>
              </a:extLst>
            </p:cNvPr>
            <p:cNvSpPr/>
            <p:nvPr/>
          </p:nvSpPr>
          <p:spPr>
            <a:xfrm>
              <a:off x="3557000" y="2672400"/>
              <a:ext cx="40025" cy="179550"/>
            </a:xfrm>
            <a:custGeom>
              <a:avLst/>
              <a:gdLst/>
              <a:ahLst/>
              <a:cxnLst/>
              <a:rect l="l" t="t" r="r" b="b"/>
              <a:pathLst>
                <a:path w="1601" h="7182" extrusionOk="0">
                  <a:moveTo>
                    <a:pt x="149" y="1"/>
                  </a:moveTo>
                  <a:lnTo>
                    <a:pt x="75" y="38"/>
                  </a:lnTo>
                  <a:lnTo>
                    <a:pt x="38" y="75"/>
                  </a:lnTo>
                  <a:lnTo>
                    <a:pt x="1" y="150"/>
                  </a:lnTo>
                  <a:lnTo>
                    <a:pt x="1" y="224"/>
                  </a:lnTo>
                  <a:lnTo>
                    <a:pt x="1191" y="6996"/>
                  </a:lnTo>
                  <a:lnTo>
                    <a:pt x="1191" y="7070"/>
                  </a:lnTo>
                  <a:lnTo>
                    <a:pt x="1266" y="7145"/>
                  </a:lnTo>
                  <a:lnTo>
                    <a:pt x="1303" y="7145"/>
                  </a:lnTo>
                  <a:lnTo>
                    <a:pt x="1377" y="7182"/>
                  </a:lnTo>
                  <a:lnTo>
                    <a:pt x="1414" y="7182"/>
                  </a:lnTo>
                  <a:lnTo>
                    <a:pt x="1489" y="7145"/>
                  </a:lnTo>
                  <a:lnTo>
                    <a:pt x="1563" y="7070"/>
                  </a:lnTo>
                  <a:lnTo>
                    <a:pt x="1600" y="7033"/>
                  </a:lnTo>
                  <a:lnTo>
                    <a:pt x="1600" y="6921"/>
                  </a:lnTo>
                  <a:lnTo>
                    <a:pt x="410" y="150"/>
                  </a:lnTo>
                  <a:lnTo>
                    <a:pt x="373" y="75"/>
                  </a:lnTo>
                  <a:lnTo>
                    <a:pt x="298" y="38"/>
                  </a:lnTo>
                  <a:lnTo>
                    <a:pt x="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0;p40">
              <a:extLst>
                <a:ext uri="{FF2B5EF4-FFF2-40B4-BE49-F238E27FC236}">
                  <a16:creationId xmlns:a16="http://schemas.microsoft.com/office/drawing/2014/main" id="{84F55603-22D9-47A4-3211-E8B18F3C8430}"/>
                </a:ext>
              </a:extLst>
            </p:cNvPr>
            <p:cNvSpPr/>
            <p:nvPr/>
          </p:nvSpPr>
          <p:spPr>
            <a:xfrm>
              <a:off x="3522575" y="2686350"/>
              <a:ext cx="108875" cy="150725"/>
            </a:xfrm>
            <a:custGeom>
              <a:avLst/>
              <a:gdLst/>
              <a:ahLst/>
              <a:cxnLst/>
              <a:rect l="l" t="t" r="r" b="b"/>
              <a:pathLst>
                <a:path w="4355" h="6029" extrusionOk="0">
                  <a:moveTo>
                    <a:pt x="4094" y="1"/>
                  </a:moveTo>
                  <a:lnTo>
                    <a:pt x="4019" y="38"/>
                  </a:lnTo>
                  <a:lnTo>
                    <a:pt x="3982" y="75"/>
                  </a:lnTo>
                  <a:lnTo>
                    <a:pt x="38" y="5731"/>
                  </a:lnTo>
                  <a:lnTo>
                    <a:pt x="1" y="5805"/>
                  </a:lnTo>
                  <a:lnTo>
                    <a:pt x="1" y="5880"/>
                  </a:lnTo>
                  <a:lnTo>
                    <a:pt x="1" y="5954"/>
                  </a:lnTo>
                  <a:lnTo>
                    <a:pt x="75" y="5991"/>
                  </a:lnTo>
                  <a:lnTo>
                    <a:pt x="187" y="6028"/>
                  </a:lnTo>
                  <a:lnTo>
                    <a:pt x="299" y="6028"/>
                  </a:lnTo>
                  <a:lnTo>
                    <a:pt x="373" y="5954"/>
                  </a:lnTo>
                  <a:lnTo>
                    <a:pt x="4317" y="336"/>
                  </a:lnTo>
                  <a:lnTo>
                    <a:pt x="4354" y="261"/>
                  </a:lnTo>
                  <a:lnTo>
                    <a:pt x="4354" y="187"/>
                  </a:lnTo>
                  <a:lnTo>
                    <a:pt x="4317" y="113"/>
                  </a:lnTo>
                  <a:lnTo>
                    <a:pt x="4242" y="38"/>
                  </a:lnTo>
                  <a:lnTo>
                    <a:pt x="4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1;p40">
              <a:extLst>
                <a:ext uri="{FF2B5EF4-FFF2-40B4-BE49-F238E27FC236}">
                  <a16:creationId xmlns:a16="http://schemas.microsoft.com/office/drawing/2014/main" id="{00588866-010E-A58D-01B7-7BB6C1315FEB}"/>
                </a:ext>
              </a:extLst>
            </p:cNvPr>
            <p:cNvSpPr/>
            <p:nvPr/>
          </p:nvSpPr>
          <p:spPr>
            <a:xfrm>
              <a:off x="3487225" y="2742175"/>
              <a:ext cx="179550" cy="40025"/>
            </a:xfrm>
            <a:custGeom>
              <a:avLst/>
              <a:gdLst/>
              <a:ahLst/>
              <a:cxnLst/>
              <a:rect l="l" t="t" r="r" b="b"/>
              <a:pathLst>
                <a:path w="7182" h="1601" extrusionOk="0">
                  <a:moveTo>
                    <a:pt x="6922" y="0"/>
                  </a:moveTo>
                  <a:lnTo>
                    <a:pt x="150" y="1191"/>
                  </a:lnTo>
                  <a:lnTo>
                    <a:pt x="75" y="1228"/>
                  </a:lnTo>
                  <a:lnTo>
                    <a:pt x="38" y="1265"/>
                  </a:lnTo>
                  <a:lnTo>
                    <a:pt x="1" y="1340"/>
                  </a:lnTo>
                  <a:lnTo>
                    <a:pt x="1" y="1414"/>
                  </a:lnTo>
                  <a:lnTo>
                    <a:pt x="1" y="1489"/>
                  </a:lnTo>
                  <a:lnTo>
                    <a:pt x="75" y="1563"/>
                  </a:lnTo>
                  <a:lnTo>
                    <a:pt x="113" y="1563"/>
                  </a:lnTo>
                  <a:lnTo>
                    <a:pt x="187" y="1600"/>
                  </a:lnTo>
                  <a:lnTo>
                    <a:pt x="224" y="1600"/>
                  </a:lnTo>
                  <a:lnTo>
                    <a:pt x="6996" y="410"/>
                  </a:lnTo>
                  <a:lnTo>
                    <a:pt x="7070" y="372"/>
                  </a:lnTo>
                  <a:lnTo>
                    <a:pt x="7145" y="298"/>
                  </a:lnTo>
                  <a:lnTo>
                    <a:pt x="7182" y="224"/>
                  </a:lnTo>
                  <a:lnTo>
                    <a:pt x="7182" y="149"/>
                  </a:lnTo>
                  <a:lnTo>
                    <a:pt x="7145" y="75"/>
                  </a:lnTo>
                  <a:lnTo>
                    <a:pt x="7070" y="38"/>
                  </a:lnTo>
                  <a:lnTo>
                    <a:pt x="69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2;p40">
              <a:extLst>
                <a:ext uri="{FF2B5EF4-FFF2-40B4-BE49-F238E27FC236}">
                  <a16:creationId xmlns:a16="http://schemas.microsoft.com/office/drawing/2014/main" id="{8DC90D38-3EBA-DABC-4DE5-6CE7444C9788}"/>
                </a:ext>
              </a:extLst>
            </p:cNvPr>
            <p:cNvSpPr/>
            <p:nvPr/>
          </p:nvSpPr>
          <p:spPr>
            <a:xfrm>
              <a:off x="3501200" y="2707750"/>
              <a:ext cx="150700" cy="108850"/>
            </a:xfrm>
            <a:custGeom>
              <a:avLst/>
              <a:gdLst/>
              <a:ahLst/>
              <a:cxnLst/>
              <a:rect l="l" t="t" r="r" b="b"/>
              <a:pathLst>
                <a:path w="6028" h="4354" extrusionOk="0">
                  <a:moveTo>
                    <a:pt x="149" y="1"/>
                  </a:moveTo>
                  <a:lnTo>
                    <a:pt x="75" y="38"/>
                  </a:lnTo>
                  <a:lnTo>
                    <a:pt x="37" y="75"/>
                  </a:lnTo>
                  <a:lnTo>
                    <a:pt x="0" y="150"/>
                  </a:lnTo>
                  <a:lnTo>
                    <a:pt x="0" y="224"/>
                  </a:lnTo>
                  <a:lnTo>
                    <a:pt x="37" y="298"/>
                  </a:lnTo>
                  <a:lnTo>
                    <a:pt x="75" y="373"/>
                  </a:lnTo>
                  <a:lnTo>
                    <a:pt x="5730" y="4317"/>
                  </a:lnTo>
                  <a:lnTo>
                    <a:pt x="5842" y="4354"/>
                  </a:lnTo>
                  <a:lnTo>
                    <a:pt x="5916" y="4317"/>
                  </a:lnTo>
                  <a:lnTo>
                    <a:pt x="5990" y="4242"/>
                  </a:lnTo>
                  <a:lnTo>
                    <a:pt x="6028" y="4168"/>
                  </a:lnTo>
                  <a:lnTo>
                    <a:pt x="6028" y="4093"/>
                  </a:lnTo>
                  <a:lnTo>
                    <a:pt x="6028" y="4019"/>
                  </a:lnTo>
                  <a:lnTo>
                    <a:pt x="5953" y="3982"/>
                  </a:lnTo>
                  <a:lnTo>
                    <a:pt x="335" y="38"/>
                  </a:lnTo>
                  <a:lnTo>
                    <a:pt x="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3;p40">
              <a:extLst>
                <a:ext uri="{FF2B5EF4-FFF2-40B4-BE49-F238E27FC236}">
                  <a16:creationId xmlns:a16="http://schemas.microsoft.com/office/drawing/2014/main" id="{1D79EEA3-E4BB-A159-4A9F-8E75074C11C9}"/>
                </a:ext>
              </a:extLst>
            </p:cNvPr>
            <p:cNvSpPr/>
            <p:nvPr/>
          </p:nvSpPr>
          <p:spPr>
            <a:xfrm>
              <a:off x="3313300" y="3984875"/>
              <a:ext cx="86525" cy="85600"/>
            </a:xfrm>
            <a:custGeom>
              <a:avLst/>
              <a:gdLst/>
              <a:ahLst/>
              <a:cxnLst/>
              <a:rect l="l" t="t" r="r" b="b"/>
              <a:pathLst>
                <a:path w="3461" h="3424" extrusionOk="0">
                  <a:moveTo>
                    <a:pt x="1451" y="1"/>
                  </a:moveTo>
                  <a:lnTo>
                    <a:pt x="1116" y="112"/>
                  </a:lnTo>
                  <a:lnTo>
                    <a:pt x="819" y="261"/>
                  </a:lnTo>
                  <a:lnTo>
                    <a:pt x="558" y="447"/>
                  </a:lnTo>
                  <a:lnTo>
                    <a:pt x="335" y="708"/>
                  </a:lnTo>
                  <a:lnTo>
                    <a:pt x="149" y="1005"/>
                  </a:lnTo>
                  <a:lnTo>
                    <a:pt x="75" y="1303"/>
                  </a:lnTo>
                  <a:lnTo>
                    <a:pt x="0" y="1675"/>
                  </a:lnTo>
                  <a:lnTo>
                    <a:pt x="37" y="2010"/>
                  </a:lnTo>
                  <a:lnTo>
                    <a:pt x="149" y="2345"/>
                  </a:lnTo>
                  <a:lnTo>
                    <a:pt x="298" y="2642"/>
                  </a:lnTo>
                  <a:lnTo>
                    <a:pt x="484" y="2903"/>
                  </a:lnTo>
                  <a:lnTo>
                    <a:pt x="744" y="3126"/>
                  </a:lnTo>
                  <a:lnTo>
                    <a:pt x="1042" y="3275"/>
                  </a:lnTo>
                  <a:lnTo>
                    <a:pt x="1340" y="3387"/>
                  </a:lnTo>
                  <a:lnTo>
                    <a:pt x="1675" y="3424"/>
                  </a:lnTo>
                  <a:lnTo>
                    <a:pt x="2047" y="3387"/>
                  </a:lnTo>
                  <a:lnTo>
                    <a:pt x="2382" y="3312"/>
                  </a:lnTo>
                  <a:lnTo>
                    <a:pt x="2679" y="3163"/>
                  </a:lnTo>
                  <a:lnTo>
                    <a:pt x="2940" y="2940"/>
                  </a:lnTo>
                  <a:lnTo>
                    <a:pt x="3163" y="2680"/>
                  </a:lnTo>
                  <a:lnTo>
                    <a:pt x="3312" y="2419"/>
                  </a:lnTo>
                  <a:lnTo>
                    <a:pt x="3423" y="2084"/>
                  </a:lnTo>
                  <a:lnTo>
                    <a:pt x="3461" y="1749"/>
                  </a:lnTo>
                  <a:lnTo>
                    <a:pt x="3423" y="1415"/>
                  </a:lnTo>
                  <a:lnTo>
                    <a:pt x="3349" y="1080"/>
                  </a:lnTo>
                  <a:lnTo>
                    <a:pt x="3200" y="782"/>
                  </a:lnTo>
                  <a:lnTo>
                    <a:pt x="2977" y="522"/>
                  </a:lnTo>
                  <a:lnTo>
                    <a:pt x="2716" y="298"/>
                  </a:lnTo>
                  <a:lnTo>
                    <a:pt x="2456" y="150"/>
                  </a:lnTo>
                  <a:lnTo>
                    <a:pt x="2121" y="38"/>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4;p40">
              <a:extLst>
                <a:ext uri="{FF2B5EF4-FFF2-40B4-BE49-F238E27FC236}">
                  <a16:creationId xmlns:a16="http://schemas.microsoft.com/office/drawing/2014/main" id="{E6B8E3D4-C601-4D4E-86BA-3039E39ED133}"/>
                </a:ext>
              </a:extLst>
            </p:cNvPr>
            <p:cNvSpPr/>
            <p:nvPr/>
          </p:nvSpPr>
          <p:spPr>
            <a:xfrm>
              <a:off x="2817500" y="2737525"/>
              <a:ext cx="86550" cy="86525"/>
            </a:xfrm>
            <a:custGeom>
              <a:avLst/>
              <a:gdLst/>
              <a:ahLst/>
              <a:cxnLst/>
              <a:rect l="l" t="t" r="r" b="b"/>
              <a:pathLst>
                <a:path w="3462" h="3461" extrusionOk="0">
                  <a:moveTo>
                    <a:pt x="1787" y="0"/>
                  </a:moveTo>
                  <a:lnTo>
                    <a:pt x="1415" y="38"/>
                  </a:lnTo>
                  <a:lnTo>
                    <a:pt x="1080" y="112"/>
                  </a:lnTo>
                  <a:lnTo>
                    <a:pt x="782" y="298"/>
                  </a:lnTo>
                  <a:lnTo>
                    <a:pt x="522" y="484"/>
                  </a:lnTo>
                  <a:lnTo>
                    <a:pt x="299" y="744"/>
                  </a:lnTo>
                  <a:lnTo>
                    <a:pt x="150" y="1042"/>
                  </a:lnTo>
                  <a:lnTo>
                    <a:pt x="38" y="1340"/>
                  </a:lnTo>
                  <a:lnTo>
                    <a:pt x="1" y="1675"/>
                  </a:lnTo>
                  <a:lnTo>
                    <a:pt x="38" y="2047"/>
                  </a:lnTo>
                  <a:lnTo>
                    <a:pt x="113" y="2382"/>
                  </a:lnTo>
                  <a:lnTo>
                    <a:pt x="261" y="2679"/>
                  </a:lnTo>
                  <a:lnTo>
                    <a:pt x="485" y="2940"/>
                  </a:lnTo>
                  <a:lnTo>
                    <a:pt x="745" y="3126"/>
                  </a:lnTo>
                  <a:lnTo>
                    <a:pt x="1006" y="3312"/>
                  </a:lnTo>
                  <a:lnTo>
                    <a:pt x="1340" y="3423"/>
                  </a:lnTo>
                  <a:lnTo>
                    <a:pt x="1675" y="3461"/>
                  </a:lnTo>
                  <a:lnTo>
                    <a:pt x="2010" y="3423"/>
                  </a:lnTo>
                  <a:lnTo>
                    <a:pt x="2345" y="3349"/>
                  </a:lnTo>
                  <a:lnTo>
                    <a:pt x="2643" y="3163"/>
                  </a:lnTo>
                  <a:lnTo>
                    <a:pt x="2903" y="2977"/>
                  </a:lnTo>
                  <a:lnTo>
                    <a:pt x="3126" y="2716"/>
                  </a:lnTo>
                  <a:lnTo>
                    <a:pt x="3312" y="2419"/>
                  </a:lnTo>
                  <a:lnTo>
                    <a:pt x="3387" y="2121"/>
                  </a:lnTo>
                  <a:lnTo>
                    <a:pt x="3461" y="1786"/>
                  </a:lnTo>
                  <a:lnTo>
                    <a:pt x="3424" y="1414"/>
                  </a:lnTo>
                  <a:lnTo>
                    <a:pt x="3312" y="1079"/>
                  </a:lnTo>
                  <a:lnTo>
                    <a:pt x="3164" y="782"/>
                  </a:lnTo>
                  <a:lnTo>
                    <a:pt x="2977" y="521"/>
                  </a:lnTo>
                  <a:lnTo>
                    <a:pt x="2717" y="335"/>
                  </a:lnTo>
                  <a:lnTo>
                    <a:pt x="2419" y="149"/>
                  </a:lnTo>
                  <a:lnTo>
                    <a:pt x="2122" y="38"/>
                  </a:lnTo>
                  <a:lnTo>
                    <a:pt x="1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5;p40">
              <a:extLst>
                <a:ext uri="{FF2B5EF4-FFF2-40B4-BE49-F238E27FC236}">
                  <a16:creationId xmlns:a16="http://schemas.microsoft.com/office/drawing/2014/main" id="{C353F86E-D3DC-63B9-F168-8393AC0B6425}"/>
                </a:ext>
              </a:extLst>
            </p:cNvPr>
            <p:cNvSpPr/>
            <p:nvPr/>
          </p:nvSpPr>
          <p:spPr>
            <a:xfrm>
              <a:off x="2383125" y="3001700"/>
              <a:ext cx="86525" cy="86525"/>
            </a:xfrm>
            <a:custGeom>
              <a:avLst/>
              <a:gdLst/>
              <a:ahLst/>
              <a:cxnLst/>
              <a:rect l="l" t="t" r="r" b="b"/>
              <a:pathLst>
                <a:path w="3461" h="3461" extrusionOk="0">
                  <a:moveTo>
                    <a:pt x="1786" y="0"/>
                  </a:moveTo>
                  <a:lnTo>
                    <a:pt x="1451" y="37"/>
                  </a:lnTo>
                  <a:lnTo>
                    <a:pt x="1116" y="149"/>
                  </a:lnTo>
                  <a:lnTo>
                    <a:pt x="819" y="298"/>
                  </a:lnTo>
                  <a:lnTo>
                    <a:pt x="558" y="484"/>
                  </a:lnTo>
                  <a:lnTo>
                    <a:pt x="335" y="744"/>
                  </a:lnTo>
                  <a:lnTo>
                    <a:pt x="149" y="1042"/>
                  </a:lnTo>
                  <a:lnTo>
                    <a:pt x="75" y="1340"/>
                  </a:lnTo>
                  <a:lnTo>
                    <a:pt x="0" y="1674"/>
                  </a:lnTo>
                  <a:lnTo>
                    <a:pt x="37" y="2046"/>
                  </a:lnTo>
                  <a:lnTo>
                    <a:pt x="149" y="2381"/>
                  </a:lnTo>
                  <a:lnTo>
                    <a:pt x="298" y="2679"/>
                  </a:lnTo>
                  <a:lnTo>
                    <a:pt x="484" y="2939"/>
                  </a:lnTo>
                  <a:lnTo>
                    <a:pt x="744" y="3163"/>
                  </a:lnTo>
                  <a:lnTo>
                    <a:pt x="1042" y="3311"/>
                  </a:lnTo>
                  <a:lnTo>
                    <a:pt x="1340" y="3423"/>
                  </a:lnTo>
                  <a:lnTo>
                    <a:pt x="1675" y="3460"/>
                  </a:lnTo>
                  <a:lnTo>
                    <a:pt x="2047" y="3423"/>
                  </a:lnTo>
                  <a:lnTo>
                    <a:pt x="2382" y="3349"/>
                  </a:lnTo>
                  <a:lnTo>
                    <a:pt x="2679" y="3200"/>
                  </a:lnTo>
                  <a:lnTo>
                    <a:pt x="2940" y="2977"/>
                  </a:lnTo>
                  <a:lnTo>
                    <a:pt x="3163" y="2716"/>
                  </a:lnTo>
                  <a:lnTo>
                    <a:pt x="3312" y="2456"/>
                  </a:lnTo>
                  <a:lnTo>
                    <a:pt x="3423" y="2121"/>
                  </a:lnTo>
                  <a:lnTo>
                    <a:pt x="3461" y="1786"/>
                  </a:lnTo>
                  <a:lnTo>
                    <a:pt x="3423" y="1451"/>
                  </a:lnTo>
                  <a:lnTo>
                    <a:pt x="3349" y="1116"/>
                  </a:lnTo>
                  <a:lnTo>
                    <a:pt x="3200" y="819"/>
                  </a:lnTo>
                  <a:lnTo>
                    <a:pt x="2977" y="558"/>
                  </a:lnTo>
                  <a:lnTo>
                    <a:pt x="2716" y="335"/>
                  </a:lnTo>
                  <a:lnTo>
                    <a:pt x="2456" y="149"/>
                  </a:lnTo>
                  <a:lnTo>
                    <a:pt x="2121" y="75"/>
                  </a:lnTo>
                  <a:lnTo>
                    <a:pt x="1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1206;p64">
            <a:extLst>
              <a:ext uri="{FF2B5EF4-FFF2-40B4-BE49-F238E27FC236}">
                <a16:creationId xmlns:a16="http://schemas.microsoft.com/office/drawing/2014/main" id="{72DDD51D-CCDB-43B0-0EF8-C7DE55E698F8}"/>
              </a:ext>
            </a:extLst>
          </p:cNvPr>
          <p:cNvSpPr txBox="1">
            <a:spLocks/>
          </p:cNvSpPr>
          <p:nvPr/>
        </p:nvSpPr>
        <p:spPr>
          <a:xfrm>
            <a:off x="427165" y="2931825"/>
            <a:ext cx="13013739" cy="115967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Courier New" panose="02070309020205020404" pitchFamily="49" charset="0"/>
              <a:buChar char="o"/>
            </a:pPr>
            <a:r>
              <a:rPr lang="en-US" sz="2800" b="1" dirty="0">
                <a:solidFill>
                  <a:schemeClr val="bg1"/>
                </a:solidFill>
                <a:latin typeface="Montserrat" pitchFamily="2" charset="77"/>
              </a:rPr>
              <a:t>Non-medical Language</a:t>
            </a:r>
          </a:p>
          <a:p>
            <a:pPr marL="0" indent="0">
              <a:lnSpc>
                <a:spcPct val="100000"/>
              </a:lnSpc>
              <a:spcBef>
                <a:spcPts val="0"/>
              </a:spcBef>
              <a:buNone/>
            </a:pPr>
            <a:r>
              <a:rPr lang="en-US" sz="2800" b="1" dirty="0">
                <a:solidFill>
                  <a:schemeClr val="bg1"/>
                </a:solidFill>
                <a:latin typeface="Montserrat" pitchFamily="2" charset="77"/>
              </a:rPr>
              <a:t> </a:t>
            </a:r>
            <a:r>
              <a:rPr lang="en-US" sz="1400" dirty="0">
                <a:solidFill>
                  <a:schemeClr val="bg1"/>
                </a:solidFill>
                <a:latin typeface="Montserrat" pitchFamily="2" charset="77"/>
              </a:rPr>
              <a:t>E</a:t>
            </a:r>
            <a:r>
              <a:rPr lang="en-US" sz="1400" b="0" i="0" dirty="0">
                <a:solidFill>
                  <a:schemeClr val="bg1"/>
                </a:solidFill>
                <a:effectLst/>
                <a:latin typeface="Montserrat" pitchFamily="2" charset="77"/>
              </a:rPr>
              <a:t>mpower patients to take charge of their health by offering detailed healthcare information with understandable words. </a:t>
            </a:r>
          </a:p>
          <a:p>
            <a:pPr>
              <a:lnSpc>
                <a:spcPct val="100000"/>
              </a:lnSpc>
              <a:spcBef>
                <a:spcPts val="0"/>
              </a:spcBef>
              <a:buFont typeface="Courier New" panose="02070309020205020404" pitchFamily="49" charset="0"/>
              <a:buChar char="o"/>
            </a:pPr>
            <a:endParaRPr lang="en-US" sz="2800" b="1" dirty="0">
              <a:solidFill>
                <a:schemeClr val="bg1"/>
              </a:solidFill>
              <a:latin typeface="Montserrat" pitchFamily="2" charset="77"/>
            </a:endParaRPr>
          </a:p>
          <a:p>
            <a:pPr marL="0" indent="0">
              <a:lnSpc>
                <a:spcPct val="100000"/>
              </a:lnSpc>
              <a:spcBef>
                <a:spcPts val="0"/>
              </a:spcBef>
              <a:buNone/>
            </a:pPr>
            <a:endParaRPr lang="en-US" sz="2800" b="1" dirty="0">
              <a:solidFill>
                <a:schemeClr val="bg1"/>
              </a:solidFill>
              <a:latin typeface="Montserrat" pitchFamily="2" charset="77"/>
            </a:endParaRPr>
          </a:p>
        </p:txBody>
      </p:sp>
      <p:sp>
        <p:nvSpPr>
          <p:cNvPr id="83" name="Google Shape;1206;p64">
            <a:extLst>
              <a:ext uri="{FF2B5EF4-FFF2-40B4-BE49-F238E27FC236}">
                <a16:creationId xmlns:a16="http://schemas.microsoft.com/office/drawing/2014/main" id="{6B3EF777-85CB-8A33-4455-E6F52DB2B7C5}"/>
              </a:ext>
            </a:extLst>
          </p:cNvPr>
          <p:cNvSpPr txBox="1">
            <a:spLocks/>
          </p:cNvSpPr>
          <p:nvPr/>
        </p:nvSpPr>
        <p:spPr>
          <a:xfrm>
            <a:off x="416052" y="1710632"/>
            <a:ext cx="12611422" cy="126548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Courier New" panose="02070309020205020404" pitchFamily="49" charset="0"/>
              <a:buChar char="o"/>
            </a:pPr>
            <a:r>
              <a:rPr lang="en-US" sz="2800" b="1" dirty="0">
                <a:solidFill>
                  <a:schemeClr val="bg1"/>
                </a:solidFill>
                <a:latin typeface="Montserrat" pitchFamily="2" charset="77"/>
              </a:rPr>
              <a:t>Personal Care </a:t>
            </a:r>
          </a:p>
          <a:p>
            <a:pPr marL="0" indent="0">
              <a:spcBef>
                <a:spcPts val="0"/>
              </a:spcBef>
              <a:buNone/>
            </a:pPr>
            <a:r>
              <a:rPr lang="en-US" sz="1400" dirty="0">
                <a:solidFill>
                  <a:schemeClr val="bg1"/>
                </a:solidFill>
                <a:latin typeface="Montserrat" pitchFamily="2" charset="77"/>
              </a:rPr>
              <a:t>   U</a:t>
            </a:r>
            <a:r>
              <a:rPr lang="en-US" sz="1400" b="0" i="0" dirty="0">
                <a:solidFill>
                  <a:schemeClr val="bg1"/>
                </a:solidFill>
                <a:effectLst/>
                <a:latin typeface="Montserrat" pitchFamily="2" charset="77"/>
              </a:rPr>
              <a:t>se the patient’s name, ask questions involving the patient in their care, and deliver the customized service.</a:t>
            </a:r>
            <a:endParaRPr lang="en-US" sz="2800" b="1" dirty="0">
              <a:solidFill>
                <a:schemeClr val="bg1"/>
              </a:solidFill>
              <a:latin typeface="Montserrat" pitchFamily="2" charset="77"/>
            </a:endParaRPr>
          </a:p>
        </p:txBody>
      </p:sp>
      <p:sp>
        <p:nvSpPr>
          <p:cNvPr id="84" name="Google Shape;1206;p64">
            <a:extLst>
              <a:ext uri="{FF2B5EF4-FFF2-40B4-BE49-F238E27FC236}">
                <a16:creationId xmlns:a16="http://schemas.microsoft.com/office/drawing/2014/main" id="{72FBD24D-04A4-46E6-210F-8516EDC40C25}"/>
              </a:ext>
            </a:extLst>
          </p:cNvPr>
          <p:cNvSpPr txBox="1">
            <a:spLocks/>
          </p:cNvSpPr>
          <p:nvPr/>
        </p:nvSpPr>
        <p:spPr>
          <a:xfrm>
            <a:off x="418884" y="4047207"/>
            <a:ext cx="8844726" cy="195687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Courier New" panose="02070309020205020404" pitchFamily="49" charset="0"/>
              <a:buChar char="o"/>
            </a:pPr>
            <a:r>
              <a:rPr lang="en-US" sz="2800" b="1" dirty="0">
                <a:solidFill>
                  <a:schemeClr val="bg1"/>
                </a:solidFill>
                <a:latin typeface="Montserrat" pitchFamily="2" charset="77"/>
              </a:rPr>
              <a:t>Establish a sense of trust</a:t>
            </a:r>
          </a:p>
          <a:p>
            <a:pPr marL="0" indent="0">
              <a:lnSpc>
                <a:spcPct val="100000"/>
              </a:lnSpc>
              <a:spcBef>
                <a:spcPts val="0"/>
              </a:spcBef>
              <a:buNone/>
            </a:pPr>
            <a:r>
              <a:rPr lang="en-US" sz="2800" b="1" i="0" dirty="0">
                <a:solidFill>
                  <a:schemeClr val="bg1"/>
                </a:solidFill>
                <a:effectLst/>
                <a:latin typeface="Montserrat" pitchFamily="2" charset="77"/>
              </a:rPr>
              <a:t> </a:t>
            </a:r>
            <a:r>
              <a:rPr lang="en-US" sz="1400" b="0" i="0" dirty="0">
                <a:solidFill>
                  <a:schemeClr val="bg1"/>
                </a:solidFill>
                <a:effectLst/>
                <a:latin typeface="Montserrat" pitchFamily="2" charset="77"/>
              </a:rPr>
              <a:t>Taking a few minutes to engage with a patient before explaining medicines would help  </a:t>
            </a:r>
          </a:p>
          <a:p>
            <a:pPr marL="0" indent="0">
              <a:lnSpc>
                <a:spcPct val="100000"/>
              </a:lnSpc>
              <a:spcBef>
                <a:spcPts val="0"/>
              </a:spcBef>
              <a:buNone/>
            </a:pPr>
            <a:r>
              <a:rPr lang="en-US" sz="1400" dirty="0">
                <a:solidFill>
                  <a:schemeClr val="bg1"/>
                </a:solidFill>
                <a:latin typeface="Montserrat" pitchFamily="2" charset="77"/>
              </a:rPr>
              <a:t>  </a:t>
            </a:r>
            <a:r>
              <a:rPr lang="en-US" sz="1400" b="0" i="0" dirty="0">
                <a:solidFill>
                  <a:schemeClr val="bg1"/>
                </a:solidFill>
                <a:effectLst/>
                <a:latin typeface="Montserrat" pitchFamily="2" charset="77"/>
              </a:rPr>
              <a:t>establish trust between patients and staff. </a:t>
            </a:r>
            <a:endParaRPr lang="en-US" sz="2800" b="1" dirty="0">
              <a:solidFill>
                <a:schemeClr val="bg1"/>
              </a:solidFill>
              <a:latin typeface="Montserrat" pitchFamily="2" charset="77"/>
            </a:endParaRPr>
          </a:p>
        </p:txBody>
      </p:sp>
      <p:sp>
        <p:nvSpPr>
          <p:cNvPr id="86" name="Rectangle 85">
            <a:extLst>
              <a:ext uri="{FF2B5EF4-FFF2-40B4-BE49-F238E27FC236}">
                <a16:creationId xmlns:a16="http://schemas.microsoft.com/office/drawing/2014/main" id="{04F83F9D-205F-0033-8B3A-94E1A747D13D}"/>
              </a:ext>
            </a:extLst>
          </p:cNvPr>
          <p:cNvSpPr/>
          <p:nvPr/>
        </p:nvSpPr>
        <p:spPr>
          <a:xfrm>
            <a:off x="0" y="1420945"/>
            <a:ext cx="832104" cy="90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62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CF28-060C-E90E-4A0B-EE5C7AA3F4ED}"/>
              </a:ext>
            </a:extLst>
          </p:cNvPr>
          <p:cNvSpPr>
            <a:spLocks noGrp="1"/>
          </p:cNvSpPr>
          <p:nvPr>
            <p:ph type="title"/>
          </p:nvPr>
        </p:nvSpPr>
        <p:spPr/>
        <p:txBody>
          <a:bodyPr>
            <a:normAutofit/>
          </a:bodyPr>
          <a:lstStyle/>
          <a:p>
            <a:r>
              <a:rPr lang="en-US" dirty="0">
                <a:latin typeface="Montserrat" pitchFamily="2" charset="77"/>
              </a:rPr>
              <a:t>Thank you!</a:t>
            </a:r>
          </a:p>
        </p:txBody>
      </p:sp>
      <p:grpSp>
        <p:nvGrpSpPr>
          <p:cNvPr id="9" name="Google Shape;6743;p84">
            <a:extLst>
              <a:ext uri="{FF2B5EF4-FFF2-40B4-BE49-F238E27FC236}">
                <a16:creationId xmlns:a16="http://schemas.microsoft.com/office/drawing/2014/main" id="{353E6356-2E27-839F-9E13-9CD33F7287B9}"/>
              </a:ext>
            </a:extLst>
          </p:cNvPr>
          <p:cNvGrpSpPr/>
          <p:nvPr/>
        </p:nvGrpSpPr>
        <p:grpSpPr>
          <a:xfrm>
            <a:off x="7946136" y="3694176"/>
            <a:ext cx="3064764" cy="2944720"/>
            <a:chOff x="580725" y="3617925"/>
            <a:chExt cx="299325" cy="297375"/>
          </a:xfrm>
        </p:grpSpPr>
        <p:sp>
          <p:nvSpPr>
            <p:cNvPr id="10" name="Google Shape;6744;p84">
              <a:extLst>
                <a:ext uri="{FF2B5EF4-FFF2-40B4-BE49-F238E27FC236}">
                  <a16:creationId xmlns:a16="http://schemas.microsoft.com/office/drawing/2014/main" id="{3586DB82-20C0-6B98-7DBE-0B82D571EC37}"/>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45;p84">
              <a:extLst>
                <a:ext uri="{FF2B5EF4-FFF2-40B4-BE49-F238E27FC236}">
                  <a16:creationId xmlns:a16="http://schemas.microsoft.com/office/drawing/2014/main" id="{841E4A51-B121-F95B-8548-AD3277BDF4DE}"/>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46;p84">
              <a:extLst>
                <a:ext uri="{FF2B5EF4-FFF2-40B4-BE49-F238E27FC236}">
                  <a16:creationId xmlns:a16="http://schemas.microsoft.com/office/drawing/2014/main" id="{9921226A-8470-5591-DC65-968018E2CF06}"/>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747;p84">
              <a:extLst>
                <a:ext uri="{FF2B5EF4-FFF2-40B4-BE49-F238E27FC236}">
                  <a16:creationId xmlns:a16="http://schemas.microsoft.com/office/drawing/2014/main" id="{4F7B73EB-236E-7A03-6285-FC26E0410BDC}"/>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48;p84">
              <a:extLst>
                <a:ext uri="{FF2B5EF4-FFF2-40B4-BE49-F238E27FC236}">
                  <a16:creationId xmlns:a16="http://schemas.microsoft.com/office/drawing/2014/main" id="{112CDCDA-502B-0FAE-6A03-8E61BD250AE4}"/>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244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1A8207-3062-2828-D84E-7F515213EA0E}"/>
              </a:ext>
            </a:extLst>
          </p:cNvPr>
          <p:cNvSpPr txBox="1">
            <a:spLocks/>
          </p:cNvSpPr>
          <p:nvPr/>
        </p:nvSpPr>
        <p:spPr>
          <a:xfrm>
            <a:off x="0" y="922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solidFill>
                  <a:schemeClr val="tx2">
                    <a:lumMod val="90000"/>
                    <a:lumOff val="10000"/>
                  </a:schemeClr>
                </a:solidFill>
                <a:latin typeface="Montserrat" pitchFamily="2" charset="77"/>
              </a:rPr>
              <a:t>Executive Summary </a:t>
            </a:r>
          </a:p>
        </p:txBody>
      </p:sp>
      <p:sp>
        <p:nvSpPr>
          <p:cNvPr id="9" name="Google Shape;557;p45">
            <a:extLst>
              <a:ext uri="{FF2B5EF4-FFF2-40B4-BE49-F238E27FC236}">
                <a16:creationId xmlns:a16="http://schemas.microsoft.com/office/drawing/2014/main" id="{7C0B3BE8-C741-1546-6DE9-8D918A8C76DC}"/>
              </a:ext>
            </a:extLst>
          </p:cNvPr>
          <p:cNvSpPr txBox="1">
            <a:spLocks/>
          </p:cNvSpPr>
          <p:nvPr/>
        </p:nvSpPr>
        <p:spPr>
          <a:xfrm>
            <a:off x="1601676" y="1256800"/>
            <a:ext cx="9922763" cy="1691672"/>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Montserrat" pitchFamily="2" charset="77"/>
              </a:rPr>
              <a:t>Results </a:t>
            </a:r>
            <a:r>
              <a:rPr kumimoji="0" lang="en-US" sz="1500" b="1" i="0" u="none" strike="noStrike" kern="1200" cap="none" spc="0" normalizeH="0" baseline="0" noProof="0" dirty="0">
                <a:ln>
                  <a:noFill/>
                </a:ln>
                <a:solidFill>
                  <a:prstClr val="black"/>
                </a:solidFill>
                <a:effectLst/>
                <a:uLnTx/>
                <a:uFillTx/>
                <a:latin typeface="Montserrat" pitchFamily="2" charset="77"/>
              </a:rPr>
              <a:t>directly impact the hospital’s finance </a:t>
            </a:r>
            <a:r>
              <a:rPr kumimoji="0" lang="en-US" sz="1500" b="0" i="0" u="none" strike="noStrike" kern="1200" cap="none" spc="0" normalizeH="0" baseline="0" noProof="0" dirty="0">
                <a:ln>
                  <a:noFill/>
                </a:ln>
                <a:solidFill>
                  <a:prstClr val="black"/>
                </a:solidFill>
                <a:effectLst/>
                <a:uLnTx/>
                <a:uFillTx/>
                <a:latin typeface="Montserrat" pitchFamily="2" charset="77"/>
              </a:rPr>
              <a:t>and a healthcare organization’s </a:t>
            </a:r>
            <a:r>
              <a:rPr kumimoji="0" lang="en-US" sz="1500" b="1" i="0" u="none" strike="noStrike" kern="1200" cap="none" spc="0" normalizeH="0" baseline="0" noProof="0" dirty="0">
                <a:ln>
                  <a:noFill/>
                </a:ln>
                <a:solidFill>
                  <a:prstClr val="black"/>
                </a:solidFill>
                <a:effectLst/>
                <a:uLnTx/>
                <a:uFillTx/>
                <a:latin typeface="Montserrat" pitchFamily="2" charset="77"/>
              </a:rPr>
              <a:t>reputation</a:t>
            </a:r>
            <a:r>
              <a:rPr kumimoji="0" lang="en-US" sz="1500" b="0" i="0" u="none" strike="noStrike" kern="1200" cap="none" spc="0" normalizeH="0" baseline="0" noProof="0" dirty="0">
                <a:ln>
                  <a:noFill/>
                </a:ln>
                <a:solidFill>
                  <a:prstClr val="black"/>
                </a:solidFill>
                <a:effectLst/>
                <a:uLnTx/>
                <a:uFillTx/>
                <a:latin typeface="Montserrat" pitchFamily="2" charset="77"/>
              </a:rPr>
              <a:t> because they are publicly reported on the internet for all to see, and patients’ word-of-mouth plays a key role in attracting more customers to the organization.</a:t>
            </a:r>
          </a:p>
        </p:txBody>
      </p:sp>
      <p:sp>
        <p:nvSpPr>
          <p:cNvPr id="14" name="Google Shape;562;p45">
            <a:extLst>
              <a:ext uri="{FF2B5EF4-FFF2-40B4-BE49-F238E27FC236}">
                <a16:creationId xmlns:a16="http://schemas.microsoft.com/office/drawing/2014/main" id="{327D40C3-7196-5965-3679-B102626AC9F6}"/>
              </a:ext>
            </a:extLst>
          </p:cNvPr>
          <p:cNvSpPr txBox="1">
            <a:spLocks/>
          </p:cNvSpPr>
          <p:nvPr/>
        </p:nvSpPr>
        <p:spPr>
          <a:xfrm>
            <a:off x="1544711" y="1275346"/>
            <a:ext cx="10799682"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400" dirty="0">
                <a:latin typeface="Montserrat" pitchFamily="2" charset="77"/>
              </a:rPr>
              <a:t>Background - U.S. Hospital Customer Satisfaction survey</a:t>
            </a:r>
          </a:p>
        </p:txBody>
      </p:sp>
      <p:grpSp>
        <p:nvGrpSpPr>
          <p:cNvPr id="36" name="Group 35">
            <a:extLst>
              <a:ext uri="{FF2B5EF4-FFF2-40B4-BE49-F238E27FC236}">
                <a16:creationId xmlns:a16="http://schemas.microsoft.com/office/drawing/2014/main" id="{B9A6C2A5-3382-ADFE-495B-C2EB1475C100}"/>
              </a:ext>
            </a:extLst>
          </p:cNvPr>
          <p:cNvGrpSpPr/>
          <p:nvPr/>
        </p:nvGrpSpPr>
        <p:grpSpPr>
          <a:xfrm>
            <a:off x="512214" y="2823503"/>
            <a:ext cx="951600" cy="951600"/>
            <a:chOff x="7766165" y="2069583"/>
            <a:chExt cx="951600" cy="951600"/>
          </a:xfrm>
        </p:grpSpPr>
        <p:sp>
          <p:nvSpPr>
            <p:cNvPr id="5" name="Google Shape;552;p45">
              <a:extLst>
                <a:ext uri="{FF2B5EF4-FFF2-40B4-BE49-F238E27FC236}">
                  <a16:creationId xmlns:a16="http://schemas.microsoft.com/office/drawing/2014/main" id="{310CD75D-B049-F7E5-6710-90A07A6C9FDC}"/>
                </a:ext>
              </a:extLst>
            </p:cNvPr>
            <p:cNvSpPr/>
            <p:nvPr/>
          </p:nvSpPr>
          <p:spPr>
            <a:xfrm>
              <a:off x="7766165" y="2069583"/>
              <a:ext cx="951600" cy="951600"/>
            </a:xfrm>
            <a:prstGeom prst="roundRect">
              <a:avLst>
                <a:gd name="adj" fmla="val 16667"/>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nvGrpSpPr>
            <p:cNvPr id="17" name="Google Shape;566;p45">
              <a:extLst>
                <a:ext uri="{FF2B5EF4-FFF2-40B4-BE49-F238E27FC236}">
                  <a16:creationId xmlns:a16="http://schemas.microsoft.com/office/drawing/2014/main" id="{136028A8-771D-BA05-711A-D225DDE218D1}"/>
                </a:ext>
              </a:extLst>
            </p:cNvPr>
            <p:cNvGrpSpPr/>
            <p:nvPr/>
          </p:nvGrpSpPr>
          <p:grpSpPr>
            <a:xfrm>
              <a:off x="8028202" y="2332767"/>
              <a:ext cx="427538" cy="425246"/>
              <a:chOff x="-24353075" y="3891250"/>
              <a:chExt cx="293800" cy="292225"/>
            </a:xfrm>
          </p:grpSpPr>
          <p:sp>
            <p:nvSpPr>
              <p:cNvPr id="18" name="Google Shape;567;p45">
                <a:extLst>
                  <a:ext uri="{FF2B5EF4-FFF2-40B4-BE49-F238E27FC236}">
                    <a16:creationId xmlns:a16="http://schemas.microsoft.com/office/drawing/2014/main" id="{78B71E83-61C9-A7ED-BCD0-3BAA9D9275BF}"/>
                  </a:ext>
                </a:extLst>
              </p:cNvPr>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19" name="Google Shape;568;p45">
                <a:extLst>
                  <a:ext uri="{FF2B5EF4-FFF2-40B4-BE49-F238E27FC236}">
                    <a16:creationId xmlns:a16="http://schemas.microsoft.com/office/drawing/2014/main" id="{6249665E-D8E5-A703-9BE2-4DA263666FAA}"/>
                  </a:ext>
                </a:extLst>
              </p:cNvPr>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grpSp>
      <p:grpSp>
        <p:nvGrpSpPr>
          <p:cNvPr id="44" name="Group 43">
            <a:extLst>
              <a:ext uri="{FF2B5EF4-FFF2-40B4-BE49-F238E27FC236}">
                <a16:creationId xmlns:a16="http://schemas.microsoft.com/office/drawing/2014/main" id="{C5129D95-6AC9-8AB6-2270-23AF8774BC79}"/>
              </a:ext>
            </a:extLst>
          </p:cNvPr>
          <p:cNvGrpSpPr/>
          <p:nvPr/>
        </p:nvGrpSpPr>
        <p:grpSpPr>
          <a:xfrm>
            <a:off x="512214" y="5555298"/>
            <a:ext cx="951600" cy="951600"/>
            <a:chOff x="1245165" y="7040989"/>
            <a:chExt cx="951600" cy="951600"/>
          </a:xfrm>
        </p:grpSpPr>
        <p:sp>
          <p:nvSpPr>
            <p:cNvPr id="8" name="Google Shape;555;p45">
              <a:extLst>
                <a:ext uri="{FF2B5EF4-FFF2-40B4-BE49-F238E27FC236}">
                  <a16:creationId xmlns:a16="http://schemas.microsoft.com/office/drawing/2014/main" id="{F741E66F-1B5A-936F-CDC6-3D4717D392AB}"/>
                </a:ext>
              </a:extLst>
            </p:cNvPr>
            <p:cNvSpPr/>
            <p:nvPr/>
          </p:nvSpPr>
          <p:spPr>
            <a:xfrm>
              <a:off x="1245165" y="7040989"/>
              <a:ext cx="951600" cy="951600"/>
            </a:xfrm>
            <a:prstGeom prst="roundRect">
              <a:avLst>
                <a:gd name="adj" fmla="val 16667"/>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nvGrpSpPr>
            <p:cNvPr id="20" name="Google Shape;569;p45">
              <a:extLst>
                <a:ext uri="{FF2B5EF4-FFF2-40B4-BE49-F238E27FC236}">
                  <a16:creationId xmlns:a16="http://schemas.microsoft.com/office/drawing/2014/main" id="{8B5F52C8-E150-404A-1012-6D0A9A820DFB}"/>
                </a:ext>
              </a:extLst>
            </p:cNvPr>
            <p:cNvGrpSpPr/>
            <p:nvPr/>
          </p:nvGrpSpPr>
          <p:grpSpPr>
            <a:xfrm>
              <a:off x="1493246" y="7319088"/>
              <a:ext cx="455422" cy="395405"/>
              <a:chOff x="6218300" y="4416175"/>
              <a:chExt cx="516000" cy="448000"/>
            </a:xfrm>
          </p:grpSpPr>
          <p:sp>
            <p:nvSpPr>
              <p:cNvPr id="21" name="Google Shape;570;p45">
                <a:extLst>
                  <a:ext uri="{FF2B5EF4-FFF2-40B4-BE49-F238E27FC236}">
                    <a16:creationId xmlns:a16="http://schemas.microsoft.com/office/drawing/2014/main" id="{5C50452F-5648-8FCA-D36A-6025F1BCF4B5}"/>
                  </a:ext>
                </a:extLst>
              </p:cNvPr>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sp>
            <p:nvSpPr>
              <p:cNvPr id="22" name="Google Shape;571;p45">
                <a:extLst>
                  <a:ext uri="{FF2B5EF4-FFF2-40B4-BE49-F238E27FC236}">
                    <a16:creationId xmlns:a16="http://schemas.microsoft.com/office/drawing/2014/main" id="{31FD4A10-93B7-7135-C677-3B134A05D31F}"/>
                  </a:ext>
                </a:extLst>
              </p:cNvPr>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sp>
            <p:nvSpPr>
              <p:cNvPr id="23" name="Google Shape;572;p45">
                <a:extLst>
                  <a:ext uri="{FF2B5EF4-FFF2-40B4-BE49-F238E27FC236}">
                    <a16:creationId xmlns:a16="http://schemas.microsoft.com/office/drawing/2014/main" id="{A06CDADF-255E-33BC-4CE0-031B9D8798BC}"/>
                  </a:ext>
                </a:extLst>
              </p:cNvPr>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grpSp>
      </p:grpSp>
      <p:grpSp>
        <p:nvGrpSpPr>
          <p:cNvPr id="39" name="Group 38">
            <a:extLst>
              <a:ext uri="{FF2B5EF4-FFF2-40B4-BE49-F238E27FC236}">
                <a16:creationId xmlns:a16="http://schemas.microsoft.com/office/drawing/2014/main" id="{2D37DE08-0007-D3E5-5ED8-83B505502727}"/>
              </a:ext>
            </a:extLst>
          </p:cNvPr>
          <p:cNvGrpSpPr/>
          <p:nvPr/>
        </p:nvGrpSpPr>
        <p:grpSpPr>
          <a:xfrm>
            <a:off x="512214" y="4189401"/>
            <a:ext cx="951600" cy="951600"/>
            <a:chOff x="7766165" y="4602187"/>
            <a:chExt cx="951600" cy="951600"/>
          </a:xfrm>
        </p:grpSpPr>
        <p:sp>
          <p:nvSpPr>
            <p:cNvPr id="6" name="Google Shape;553;p45">
              <a:extLst>
                <a:ext uri="{FF2B5EF4-FFF2-40B4-BE49-F238E27FC236}">
                  <a16:creationId xmlns:a16="http://schemas.microsoft.com/office/drawing/2014/main" id="{15067BD7-7A12-26C2-C22A-AFE7713EFC80}"/>
                </a:ext>
              </a:extLst>
            </p:cNvPr>
            <p:cNvSpPr/>
            <p:nvPr/>
          </p:nvSpPr>
          <p:spPr>
            <a:xfrm>
              <a:off x="7766165" y="4602187"/>
              <a:ext cx="951600" cy="951600"/>
            </a:xfrm>
            <a:prstGeom prst="roundRect">
              <a:avLst>
                <a:gd name="adj" fmla="val 16667"/>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nvGrpSpPr>
            <p:cNvPr id="24" name="Google Shape;573;p45">
              <a:extLst>
                <a:ext uri="{FF2B5EF4-FFF2-40B4-BE49-F238E27FC236}">
                  <a16:creationId xmlns:a16="http://schemas.microsoft.com/office/drawing/2014/main" id="{067FC094-00C9-DB4F-7B65-0320CB597837}"/>
                </a:ext>
              </a:extLst>
            </p:cNvPr>
            <p:cNvGrpSpPr/>
            <p:nvPr/>
          </p:nvGrpSpPr>
          <p:grpSpPr>
            <a:xfrm>
              <a:off x="8029333" y="4865354"/>
              <a:ext cx="425259" cy="425259"/>
              <a:chOff x="899850" y="4992125"/>
              <a:chExt cx="481825" cy="481825"/>
            </a:xfrm>
          </p:grpSpPr>
          <p:sp>
            <p:nvSpPr>
              <p:cNvPr id="25" name="Google Shape;574;p45">
                <a:extLst>
                  <a:ext uri="{FF2B5EF4-FFF2-40B4-BE49-F238E27FC236}">
                    <a16:creationId xmlns:a16="http://schemas.microsoft.com/office/drawing/2014/main" id="{9D014AC5-E91B-EFA1-1DDF-96574A88DF15}"/>
                  </a:ext>
                </a:extLst>
              </p:cNvPr>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sp>
            <p:nvSpPr>
              <p:cNvPr id="26" name="Google Shape;575;p45">
                <a:extLst>
                  <a:ext uri="{FF2B5EF4-FFF2-40B4-BE49-F238E27FC236}">
                    <a16:creationId xmlns:a16="http://schemas.microsoft.com/office/drawing/2014/main" id="{9B7AFFAA-0750-5D74-68FB-ECB7F67DBF41}"/>
                  </a:ext>
                </a:extLst>
              </p:cNvPr>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sp>
            <p:nvSpPr>
              <p:cNvPr id="27" name="Google Shape;576;p45">
                <a:extLst>
                  <a:ext uri="{FF2B5EF4-FFF2-40B4-BE49-F238E27FC236}">
                    <a16:creationId xmlns:a16="http://schemas.microsoft.com/office/drawing/2014/main" id="{DB38C85A-482F-0310-A0E5-0C5EBC5DD9AA}"/>
                  </a:ext>
                </a:extLst>
              </p:cNvPr>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latin typeface="Montserrat" pitchFamily="2" charset="77"/>
                </a:endParaRPr>
              </a:p>
            </p:txBody>
          </p:sp>
        </p:grpSp>
      </p:grpSp>
      <p:grpSp>
        <p:nvGrpSpPr>
          <p:cNvPr id="35" name="Group 34">
            <a:extLst>
              <a:ext uri="{FF2B5EF4-FFF2-40B4-BE49-F238E27FC236}">
                <a16:creationId xmlns:a16="http://schemas.microsoft.com/office/drawing/2014/main" id="{FB6DD48F-0403-FF2C-6043-20D01F9A4A3E}"/>
              </a:ext>
            </a:extLst>
          </p:cNvPr>
          <p:cNvGrpSpPr/>
          <p:nvPr/>
        </p:nvGrpSpPr>
        <p:grpSpPr>
          <a:xfrm>
            <a:off x="512214" y="1457605"/>
            <a:ext cx="951600" cy="951600"/>
            <a:chOff x="1245165" y="1990230"/>
            <a:chExt cx="951600" cy="951600"/>
          </a:xfrm>
        </p:grpSpPr>
        <p:sp>
          <p:nvSpPr>
            <p:cNvPr id="7" name="Google Shape;554;p45">
              <a:extLst>
                <a:ext uri="{FF2B5EF4-FFF2-40B4-BE49-F238E27FC236}">
                  <a16:creationId xmlns:a16="http://schemas.microsoft.com/office/drawing/2014/main" id="{AD8B08A3-8E8C-A96A-FC1D-51B75D185646}"/>
                </a:ext>
              </a:extLst>
            </p:cNvPr>
            <p:cNvSpPr/>
            <p:nvPr/>
          </p:nvSpPr>
          <p:spPr>
            <a:xfrm>
              <a:off x="1245165" y="1990230"/>
              <a:ext cx="951600" cy="951600"/>
            </a:xfrm>
            <a:prstGeom prst="roundRect">
              <a:avLst>
                <a:gd name="adj" fmla="val 16667"/>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nvGrpSpPr>
            <p:cNvPr id="28" name="Google Shape;577;p45">
              <a:extLst>
                <a:ext uri="{FF2B5EF4-FFF2-40B4-BE49-F238E27FC236}">
                  <a16:creationId xmlns:a16="http://schemas.microsoft.com/office/drawing/2014/main" id="{25FC7176-C205-849B-D7D6-5AAF4629034F}"/>
                </a:ext>
              </a:extLst>
            </p:cNvPr>
            <p:cNvGrpSpPr/>
            <p:nvPr/>
          </p:nvGrpSpPr>
          <p:grpSpPr>
            <a:xfrm>
              <a:off x="1508344" y="2224063"/>
              <a:ext cx="425254" cy="483925"/>
              <a:chOff x="-54401725" y="3590375"/>
              <a:chExt cx="279625" cy="318225"/>
            </a:xfrm>
          </p:grpSpPr>
          <p:sp>
            <p:nvSpPr>
              <p:cNvPr id="29" name="Google Shape;578;p45">
                <a:extLst>
                  <a:ext uri="{FF2B5EF4-FFF2-40B4-BE49-F238E27FC236}">
                    <a16:creationId xmlns:a16="http://schemas.microsoft.com/office/drawing/2014/main" id="{6678B622-3F77-A84B-CF4A-8C63A53D8616}"/>
                  </a:ext>
                </a:extLst>
              </p:cNvPr>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30" name="Google Shape;579;p45">
                <a:extLst>
                  <a:ext uri="{FF2B5EF4-FFF2-40B4-BE49-F238E27FC236}">
                    <a16:creationId xmlns:a16="http://schemas.microsoft.com/office/drawing/2014/main" id="{63221F47-1CF5-B41B-9585-1AADF226E7DD}"/>
                  </a:ext>
                </a:extLst>
              </p:cNvPr>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31" name="Google Shape;580;p45">
                <a:extLst>
                  <a:ext uri="{FF2B5EF4-FFF2-40B4-BE49-F238E27FC236}">
                    <a16:creationId xmlns:a16="http://schemas.microsoft.com/office/drawing/2014/main" id="{C541075D-D5A6-2AB7-E0C2-0207B8501FE8}"/>
                  </a:ext>
                </a:extLst>
              </p:cNvPr>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32" name="Google Shape;581;p45">
                <a:extLst>
                  <a:ext uri="{FF2B5EF4-FFF2-40B4-BE49-F238E27FC236}">
                    <a16:creationId xmlns:a16="http://schemas.microsoft.com/office/drawing/2014/main" id="{573B11BA-D922-24EB-55B1-F2F322FF8CB0}"/>
                  </a:ext>
                </a:extLst>
              </p:cNvPr>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33" name="Google Shape;582;p45">
                <a:extLst>
                  <a:ext uri="{FF2B5EF4-FFF2-40B4-BE49-F238E27FC236}">
                    <a16:creationId xmlns:a16="http://schemas.microsoft.com/office/drawing/2014/main" id="{9FDFD22F-4204-DA04-A04D-891A7A0AC513}"/>
                  </a:ext>
                </a:extLst>
              </p:cNvPr>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sp>
            <p:nvSpPr>
              <p:cNvPr id="34" name="Google Shape;583;p45">
                <a:extLst>
                  <a:ext uri="{FF2B5EF4-FFF2-40B4-BE49-F238E27FC236}">
                    <a16:creationId xmlns:a16="http://schemas.microsoft.com/office/drawing/2014/main" id="{8C949A70-35E6-30DE-9909-853AAEEF9451}"/>
                  </a:ext>
                </a:extLst>
              </p:cNvPr>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ontserrat" pitchFamily="2" charset="77"/>
                </a:endParaRPr>
              </a:p>
            </p:txBody>
          </p:sp>
        </p:grpSp>
      </p:grpSp>
      <p:sp>
        <p:nvSpPr>
          <p:cNvPr id="40" name="Google Shape;557;p45">
            <a:extLst>
              <a:ext uri="{FF2B5EF4-FFF2-40B4-BE49-F238E27FC236}">
                <a16:creationId xmlns:a16="http://schemas.microsoft.com/office/drawing/2014/main" id="{A4BD59AF-6179-F0E1-5B67-CF36075911C1}"/>
              </a:ext>
            </a:extLst>
          </p:cNvPr>
          <p:cNvSpPr txBox="1">
            <a:spLocks/>
          </p:cNvSpPr>
          <p:nvPr/>
        </p:nvSpPr>
        <p:spPr>
          <a:xfrm>
            <a:off x="1611662" y="3080301"/>
            <a:ext cx="9922763" cy="69360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buNone/>
            </a:pPr>
            <a:r>
              <a:rPr lang="en-US" sz="1500" b="0" i="0" dirty="0">
                <a:solidFill>
                  <a:srgbClr val="222222"/>
                </a:solidFill>
                <a:effectLst/>
                <a:latin typeface="Montserrat" pitchFamily="2" charset="77"/>
              </a:rPr>
              <a:t>In order to keep the hospital </a:t>
            </a:r>
            <a:r>
              <a:rPr lang="en-US" sz="1500" i="0" dirty="0">
                <a:solidFill>
                  <a:srgbClr val="222222"/>
                </a:solidFill>
                <a:effectLst/>
                <a:latin typeface="Montserrat" pitchFamily="2" charset="77"/>
              </a:rPr>
              <a:t>financially strong with a high reputation</a:t>
            </a:r>
            <a:r>
              <a:rPr lang="en-US" sz="1500" b="0" i="0" dirty="0">
                <a:solidFill>
                  <a:srgbClr val="222222"/>
                </a:solidFill>
                <a:effectLst/>
                <a:latin typeface="Montserrat" pitchFamily="2" charset="77"/>
              </a:rPr>
              <a:t>, </a:t>
            </a:r>
          </a:p>
          <a:p>
            <a:pPr marL="0" indent="0" algn="l">
              <a:lnSpc>
                <a:spcPct val="80000"/>
              </a:lnSpc>
              <a:buNone/>
            </a:pPr>
            <a:r>
              <a:rPr lang="en-US" sz="1500" b="0" i="0" dirty="0">
                <a:solidFill>
                  <a:srgbClr val="222222"/>
                </a:solidFill>
                <a:effectLst/>
                <a:latin typeface="Montserrat" pitchFamily="2" charset="77"/>
              </a:rPr>
              <a:t>encouraging word-of-mouth </a:t>
            </a:r>
            <a:r>
              <a:rPr lang="en-US" sz="1500" b="1" i="0" dirty="0">
                <a:solidFill>
                  <a:srgbClr val="222222"/>
                </a:solidFill>
                <a:effectLst/>
                <a:latin typeface="Montserrat" pitchFamily="2" charset="77"/>
              </a:rPr>
              <a:t>‘Recommendation Intention’ </a:t>
            </a:r>
            <a:r>
              <a:rPr lang="en-US" sz="1500" b="0" i="0" dirty="0">
                <a:solidFill>
                  <a:srgbClr val="222222"/>
                </a:solidFill>
                <a:effectLst/>
                <a:latin typeface="Montserrat" pitchFamily="2" charset="77"/>
              </a:rPr>
              <a:t>indicator is imperative.</a:t>
            </a:r>
          </a:p>
        </p:txBody>
      </p:sp>
      <p:sp>
        <p:nvSpPr>
          <p:cNvPr id="41" name="Google Shape;562;p45">
            <a:extLst>
              <a:ext uri="{FF2B5EF4-FFF2-40B4-BE49-F238E27FC236}">
                <a16:creationId xmlns:a16="http://schemas.microsoft.com/office/drawing/2014/main" id="{3ECE1838-00E8-3779-D787-6FB2134E2ED9}"/>
              </a:ext>
            </a:extLst>
          </p:cNvPr>
          <p:cNvSpPr txBox="1">
            <a:spLocks/>
          </p:cNvSpPr>
          <p:nvPr/>
        </p:nvSpPr>
        <p:spPr>
          <a:xfrm>
            <a:off x="1544712" y="2759651"/>
            <a:ext cx="7725999"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400" dirty="0">
                <a:latin typeface="Montserrat" pitchFamily="2" charset="77"/>
              </a:rPr>
              <a:t>Our Mission</a:t>
            </a:r>
          </a:p>
        </p:txBody>
      </p:sp>
      <p:sp>
        <p:nvSpPr>
          <p:cNvPr id="42" name="Google Shape;557;p45">
            <a:extLst>
              <a:ext uri="{FF2B5EF4-FFF2-40B4-BE49-F238E27FC236}">
                <a16:creationId xmlns:a16="http://schemas.microsoft.com/office/drawing/2014/main" id="{8EF7ADBE-6E04-E804-8BD4-07240986EF86}"/>
              </a:ext>
            </a:extLst>
          </p:cNvPr>
          <p:cNvSpPr txBox="1">
            <a:spLocks/>
          </p:cNvSpPr>
          <p:nvPr/>
        </p:nvSpPr>
        <p:spPr>
          <a:xfrm>
            <a:off x="1601676" y="4400397"/>
            <a:ext cx="11034640" cy="789006"/>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buNone/>
            </a:pPr>
            <a:r>
              <a:rPr lang="en-US" sz="1500" dirty="0">
                <a:solidFill>
                  <a:srgbClr val="222222"/>
                </a:solidFill>
                <a:latin typeface="Montserrat" pitchFamily="2" charset="77"/>
              </a:rPr>
              <a:t>The unexplained relationship between ‘</a:t>
            </a:r>
            <a:r>
              <a:rPr lang="en-US" sz="1500" b="0" i="0" dirty="0">
                <a:solidFill>
                  <a:srgbClr val="222222"/>
                </a:solidFill>
                <a:effectLst/>
                <a:latin typeface="Montserrat" pitchFamily="2" charset="77"/>
              </a:rPr>
              <a:t>Recommendation Intention</a:t>
            </a:r>
            <a:r>
              <a:rPr lang="en-US" sz="1500" dirty="0">
                <a:solidFill>
                  <a:srgbClr val="222222"/>
                </a:solidFill>
                <a:latin typeface="Montserrat" pitchFamily="2" charset="77"/>
              </a:rPr>
              <a:t>’ and other indicators.</a:t>
            </a:r>
          </a:p>
          <a:p>
            <a:pPr marL="0" indent="0" algn="l">
              <a:lnSpc>
                <a:spcPct val="80000"/>
              </a:lnSpc>
              <a:buNone/>
            </a:pPr>
            <a:r>
              <a:rPr lang="en-US" sz="1500" dirty="0">
                <a:solidFill>
                  <a:srgbClr val="222222"/>
                </a:solidFill>
                <a:latin typeface="Montserrat" pitchFamily="2" charset="77"/>
              </a:rPr>
              <a:t>We must </a:t>
            </a:r>
            <a:r>
              <a:rPr lang="en-US" sz="1500" b="1" dirty="0">
                <a:solidFill>
                  <a:srgbClr val="222222"/>
                </a:solidFill>
                <a:latin typeface="Montserrat" pitchFamily="2" charset="77"/>
              </a:rPr>
              <a:t>uncover the relationship to identify key indicators </a:t>
            </a:r>
            <a:r>
              <a:rPr lang="en-US" sz="1500" dirty="0">
                <a:solidFill>
                  <a:srgbClr val="222222"/>
                </a:solidFill>
                <a:latin typeface="Montserrat" pitchFamily="2" charset="77"/>
              </a:rPr>
              <a:t>for boosting word of mouth. </a:t>
            </a:r>
          </a:p>
        </p:txBody>
      </p:sp>
      <p:sp>
        <p:nvSpPr>
          <p:cNvPr id="43" name="Google Shape;562;p45">
            <a:extLst>
              <a:ext uri="{FF2B5EF4-FFF2-40B4-BE49-F238E27FC236}">
                <a16:creationId xmlns:a16="http://schemas.microsoft.com/office/drawing/2014/main" id="{2429980F-CDD7-1940-4F72-18CED1052464}"/>
              </a:ext>
            </a:extLst>
          </p:cNvPr>
          <p:cNvSpPr txBox="1">
            <a:spLocks/>
          </p:cNvSpPr>
          <p:nvPr/>
        </p:nvSpPr>
        <p:spPr>
          <a:xfrm>
            <a:off x="1544712" y="4106785"/>
            <a:ext cx="7725999"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400" dirty="0">
                <a:latin typeface="Montserrat" pitchFamily="2" charset="77"/>
              </a:rPr>
              <a:t>The Problem - Analysis Purpose</a:t>
            </a:r>
          </a:p>
        </p:txBody>
      </p:sp>
      <p:sp>
        <p:nvSpPr>
          <p:cNvPr id="45" name="Google Shape;557;p45">
            <a:extLst>
              <a:ext uri="{FF2B5EF4-FFF2-40B4-BE49-F238E27FC236}">
                <a16:creationId xmlns:a16="http://schemas.microsoft.com/office/drawing/2014/main" id="{0CE67D3F-BDF1-A43E-0367-460A1ED43257}"/>
              </a:ext>
            </a:extLst>
          </p:cNvPr>
          <p:cNvSpPr txBox="1">
            <a:spLocks/>
          </p:cNvSpPr>
          <p:nvPr/>
        </p:nvSpPr>
        <p:spPr>
          <a:xfrm>
            <a:off x="1601676" y="5786284"/>
            <a:ext cx="11034640" cy="774883"/>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buNone/>
            </a:pPr>
            <a:r>
              <a:rPr lang="en-US" sz="1550" dirty="0">
                <a:solidFill>
                  <a:srgbClr val="222222"/>
                </a:solidFill>
                <a:latin typeface="Montserrat" pitchFamily="2" charset="77"/>
              </a:rPr>
              <a:t>Focus on improving a specific area of scores would efficiently drive a higher ‘Recommendation Intention’.</a:t>
            </a:r>
          </a:p>
          <a:p>
            <a:pPr marL="0" indent="0">
              <a:lnSpc>
                <a:spcPct val="80000"/>
              </a:lnSpc>
              <a:buNone/>
            </a:pPr>
            <a:r>
              <a:rPr lang="en-US" sz="1550" dirty="0">
                <a:solidFill>
                  <a:srgbClr val="222222"/>
                </a:solidFill>
                <a:latin typeface="Montserrat" pitchFamily="2" charset="77"/>
                <a:sym typeface="Wingdings" pitchFamily="2" charset="2"/>
              </a:rPr>
              <a:t> </a:t>
            </a:r>
            <a:r>
              <a:rPr lang="en-US" sz="1550" b="1" i="1" dirty="0">
                <a:solidFill>
                  <a:srgbClr val="222222"/>
                </a:solidFill>
                <a:latin typeface="Montserrat" pitchFamily="2" charset="77"/>
                <a:sym typeface="Wingdings" pitchFamily="2" charset="2"/>
              </a:rPr>
              <a:t>‘Preference Acceptance’, ‘Patients’ understanding of healthcare responsibilities’</a:t>
            </a:r>
            <a:endParaRPr lang="en-US" sz="1550" b="1" i="1" dirty="0">
              <a:solidFill>
                <a:srgbClr val="222222"/>
              </a:solidFill>
              <a:latin typeface="Montserrat" pitchFamily="2" charset="77"/>
            </a:endParaRPr>
          </a:p>
        </p:txBody>
      </p:sp>
      <p:sp>
        <p:nvSpPr>
          <p:cNvPr id="46" name="Google Shape;562;p45">
            <a:extLst>
              <a:ext uri="{FF2B5EF4-FFF2-40B4-BE49-F238E27FC236}">
                <a16:creationId xmlns:a16="http://schemas.microsoft.com/office/drawing/2014/main" id="{17A34433-B83B-E113-AF98-81BF15412A86}"/>
              </a:ext>
            </a:extLst>
          </p:cNvPr>
          <p:cNvSpPr txBox="1">
            <a:spLocks/>
          </p:cNvSpPr>
          <p:nvPr/>
        </p:nvSpPr>
        <p:spPr>
          <a:xfrm>
            <a:off x="1544712" y="5465685"/>
            <a:ext cx="7725999"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400" dirty="0">
                <a:latin typeface="Montserrat" pitchFamily="2" charset="77"/>
              </a:rPr>
              <a:t>The Solution - Recommendation</a:t>
            </a:r>
          </a:p>
        </p:txBody>
      </p:sp>
    </p:spTree>
    <p:extLst>
      <p:ext uri="{BB962C8B-B14F-4D97-AF65-F5344CB8AC3E}">
        <p14:creationId xmlns:p14="http://schemas.microsoft.com/office/powerpoint/2010/main" val="229700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511E42-EC8B-EE63-F437-C51887F08065}"/>
              </a:ext>
            </a:extLst>
          </p:cNvPr>
          <p:cNvSpPr/>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spcAft>
                <a:spcPts val="1600"/>
              </a:spcAft>
            </a:pPr>
            <a:endParaRPr lang="en-US" dirty="0">
              <a:solidFill>
                <a:schemeClr val="bg1"/>
              </a:solidFill>
              <a:latin typeface="Montserrat" pitchFamily="2" charset="77"/>
            </a:endParaRPr>
          </a:p>
        </p:txBody>
      </p:sp>
      <p:sp>
        <p:nvSpPr>
          <p:cNvPr id="8" name="Google Shape;528;p44">
            <a:extLst>
              <a:ext uri="{FF2B5EF4-FFF2-40B4-BE49-F238E27FC236}">
                <a16:creationId xmlns:a16="http://schemas.microsoft.com/office/drawing/2014/main" id="{0F979493-B3D8-D55B-2871-0A38CDE56601}"/>
              </a:ext>
            </a:extLst>
          </p:cNvPr>
          <p:cNvSpPr txBox="1">
            <a:spLocks/>
          </p:cNvSpPr>
          <p:nvPr/>
        </p:nvSpPr>
        <p:spPr>
          <a:xfrm>
            <a:off x="411789" y="8212757"/>
            <a:ext cx="2098800" cy="6903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ctr">
              <a:spcBef>
                <a:spcPts val="0"/>
              </a:spcBef>
            </a:pPr>
            <a:r>
              <a:rPr lang="en-US" sz="1300" dirty="0"/>
              <a:t>Chinese medicine</a:t>
            </a:r>
          </a:p>
        </p:txBody>
      </p:sp>
      <p:sp>
        <p:nvSpPr>
          <p:cNvPr id="9" name="Google Shape;529;p44">
            <a:extLst>
              <a:ext uri="{FF2B5EF4-FFF2-40B4-BE49-F238E27FC236}">
                <a16:creationId xmlns:a16="http://schemas.microsoft.com/office/drawing/2014/main" id="{C47BF89F-57C4-D6E8-2CE9-527C3CDEC63F}"/>
              </a:ext>
            </a:extLst>
          </p:cNvPr>
          <p:cNvSpPr txBox="1">
            <a:spLocks/>
          </p:cNvSpPr>
          <p:nvPr/>
        </p:nvSpPr>
        <p:spPr>
          <a:xfrm>
            <a:off x="411789" y="8903056"/>
            <a:ext cx="2098800" cy="8499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Neue Haas Grotesk Text Pro" panose="020B0504020202020204" pitchFamily="34" charset="0"/>
              <a:buNone/>
            </a:pPr>
            <a:r>
              <a:rPr lang="en-US" sz="1300" dirty="0"/>
              <a:t>Mercury is the closest planet and the smallest planet of them all</a:t>
            </a:r>
          </a:p>
        </p:txBody>
      </p:sp>
      <p:sp>
        <p:nvSpPr>
          <p:cNvPr id="10" name="Google Shape;530;p44">
            <a:extLst>
              <a:ext uri="{FF2B5EF4-FFF2-40B4-BE49-F238E27FC236}">
                <a16:creationId xmlns:a16="http://schemas.microsoft.com/office/drawing/2014/main" id="{BFCB4982-F4A6-453C-D6E7-CB04661E673A}"/>
              </a:ext>
            </a:extLst>
          </p:cNvPr>
          <p:cNvSpPr txBox="1">
            <a:spLocks/>
          </p:cNvSpPr>
          <p:nvPr/>
        </p:nvSpPr>
        <p:spPr>
          <a:xfrm>
            <a:off x="2418303" y="8599595"/>
            <a:ext cx="2098800" cy="6903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ctr">
              <a:spcBef>
                <a:spcPts val="0"/>
              </a:spcBef>
            </a:pPr>
            <a:r>
              <a:rPr lang="en-US" sz="1300"/>
              <a:t>Kampo medicine</a:t>
            </a:r>
          </a:p>
        </p:txBody>
      </p:sp>
      <p:sp>
        <p:nvSpPr>
          <p:cNvPr id="11" name="Google Shape;532;p44">
            <a:extLst>
              <a:ext uri="{FF2B5EF4-FFF2-40B4-BE49-F238E27FC236}">
                <a16:creationId xmlns:a16="http://schemas.microsoft.com/office/drawing/2014/main" id="{C96AB77D-10F1-EA3C-290C-3AC999C55E1E}"/>
              </a:ext>
            </a:extLst>
          </p:cNvPr>
          <p:cNvSpPr txBox="1">
            <a:spLocks/>
          </p:cNvSpPr>
          <p:nvPr/>
        </p:nvSpPr>
        <p:spPr>
          <a:xfrm>
            <a:off x="2418301" y="9289894"/>
            <a:ext cx="2098800" cy="8499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Neue Haas Grotesk Text Pro" panose="020B0504020202020204" pitchFamily="34" charset="0"/>
              <a:buNone/>
            </a:pPr>
            <a:r>
              <a:rPr lang="en-US" sz="1300" dirty="0"/>
              <a:t>Venus has a beautiful name, but also very high temperatures</a:t>
            </a:r>
          </a:p>
        </p:txBody>
      </p:sp>
      <p:sp>
        <p:nvSpPr>
          <p:cNvPr id="12" name="Google Shape;533;p44">
            <a:extLst>
              <a:ext uri="{FF2B5EF4-FFF2-40B4-BE49-F238E27FC236}">
                <a16:creationId xmlns:a16="http://schemas.microsoft.com/office/drawing/2014/main" id="{CBA3AA79-D4D1-541A-03EE-8C04379994C6}"/>
              </a:ext>
            </a:extLst>
          </p:cNvPr>
          <p:cNvSpPr txBox="1">
            <a:spLocks/>
          </p:cNvSpPr>
          <p:nvPr/>
        </p:nvSpPr>
        <p:spPr>
          <a:xfrm>
            <a:off x="4786103" y="8599595"/>
            <a:ext cx="2098800" cy="6903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ctr">
              <a:spcBef>
                <a:spcPts val="0"/>
              </a:spcBef>
            </a:pPr>
            <a:r>
              <a:rPr lang="en-US" sz="1300"/>
              <a:t>Ayurvedic medicine</a:t>
            </a:r>
          </a:p>
        </p:txBody>
      </p:sp>
      <p:sp>
        <p:nvSpPr>
          <p:cNvPr id="13" name="Google Shape;534;p44">
            <a:extLst>
              <a:ext uri="{FF2B5EF4-FFF2-40B4-BE49-F238E27FC236}">
                <a16:creationId xmlns:a16="http://schemas.microsoft.com/office/drawing/2014/main" id="{34E1D593-8B63-518E-D087-B08BD6C7C19A}"/>
              </a:ext>
            </a:extLst>
          </p:cNvPr>
          <p:cNvSpPr txBox="1">
            <a:spLocks/>
          </p:cNvSpPr>
          <p:nvPr/>
        </p:nvSpPr>
        <p:spPr>
          <a:xfrm>
            <a:off x="4786105" y="9289894"/>
            <a:ext cx="2098800" cy="8499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Neue Haas Grotesk Text Pro" panose="020B0504020202020204" pitchFamily="34" charset="0"/>
              <a:buNone/>
            </a:pPr>
            <a:r>
              <a:rPr lang="en-US" sz="1300"/>
              <a:t>Despite being red, Mars is actually a cold place. It’s full of iron oxide dust</a:t>
            </a:r>
          </a:p>
        </p:txBody>
      </p:sp>
      <p:grpSp>
        <p:nvGrpSpPr>
          <p:cNvPr id="57" name="Google Shape;4981;p80">
            <a:extLst>
              <a:ext uri="{FF2B5EF4-FFF2-40B4-BE49-F238E27FC236}">
                <a16:creationId xmlns:a16="http://schemas.microsoft.com/office/drawing/2014/main" id="{116C0754-A1AC-7467-604B-6F544C0AADEE}"/>
              </a:ext>
            </a:extLst>
          </p:cNvPr>
          <p:cNvGrpSpPr/>
          <p:nvPr/>
        </p:nvGrpSpPr>
        <p:grpSpPr>
          <a:xfrm>
            <a:off x="3269954" y="1124193"/>
            <a:ext cx="5652091" cy="4609613"/>
            <a:chOff x="732428" y="1198513"/>
            <a:chExt cx="845921" cy="690752"/>
          </a:xfrm>
        </p:grpSpPr>
        <p:grpSp>
          <p:nvGrpSpPr>
            <p:cNvPr id="58" name="Google Shape;4982;p80">
              <a:extLst>
                <a:ext uri="{FF2B5EF4-FFF2-40B4-BE49-F238E27FC236}">
                  <a16:creationId xmlns:a16="http://schemas.microsoft.com/office/drawing/2014/main" id="{E520CCCB-F10C-31BE-ABEC-80B82B932F39}"/>
                </a:ext>
              </a:extLst>
            </p:cNvPr>
            <p:cNvGrpSpPr/>
            <p:nvPr/>
          </p:nvGrpSpPr>
          <p:grpSpPr>
            <a:xfrm>
              <a:off x="823030" y="1198513"/>
              <a:ext cx="755319" cy="690752"/>
              <a:chOff x="823030" y="1198513"/>
              <a:chExt cx="755319" cy="690752"/>
            </a:xfrm>
          </p:grpSpPr>
          <p:sp>
            <p:nvSpPr>
              <p:cNvPr id="69" name="Google Shape;4983;p80">
                <a:extLst>
                  <a:ext uri="{FF2B5EF4-FFF2-40B4-BE49-F238E27FC236}">
                    <a16:creationId xmlns:a16="http://schemas.microsoft.com/office/drawing/2014/main" id="{6E22CD39-9E0D-32FC-67F3-3B00DE21EB3B}"/>
                  </a:ext>
                </a:extLst>
              </p:cNvPr>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84;p80">
                <a:extLst>
                  <a:ext uri="{FF2B5EF4-FFF2-40B4-BE49-F238E27FC236}">
                    <a16:creationId xmlns:a16="http://schemas.microsoft.com/office/drawing/2014/main" id="{5F6EBDE8-5AD7-77B5-359A-4978EA2835CA}"/>
                  </a:ext>
                </a:extLst>
              </p:cNvPr>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985;p80">
              <a:extLst>
                <a:ext uri="{FF2B5EF4-FFF2-40B4-BE49-F238E27FC236}">
                  <a16:creationId xmlns:a16="http://schemas.microsoft.com/office/drawing/2014/main" id="{EFB5C12D-1982-728E-6A8C-05656BBCF890}"/>
                </a:ext>
              </a:extLst>
            </p:cNvPr>
            <p:cNvGrpSpPr/>
            <p:nvPr/>
          </p:nvGrpSpPr>
          <p:grpSpPr>
            <a:xfrm>
              <a:off x="732428" y="1239937"/>
              <a:ext cx="739912" cy="607886"/>
              <a:chOff x="732428" y="1239937"/>
              <a:chExt cx="739912" cy="607886"/>
            </a:xfrm>
          </p:grpSpPr>
          <p:sp>
            <p:nvSpPr>
              <p:cNvPr id="67" name="Google Shape;4986;p80">
                <a:extLst>
                  <a:ext uri="{FF2B5EF4-FFF2-40B4-BE49-F238E27FC236}">
                    <a16:creationId xmlns:a16="http://schemas.microsoft.com/office/drawing/2014/main" id="{DF73C2A8-D0DB-AD39-8514-7377B5C5403F}"/>
                  </a:ext>
                </a:extLst>
              </p:cNvPr>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87;p80">
                <a:extLst>
                  <a:ext uri="{FF2B5EF4-FFF2-40B4-BE49-F238E27FC236}">
                    <a16:creationId xmlns:a16="http://schemas.microsoft.com/office/drawing/2014/main" id="{07526E1A-40AF-2609-50CF-58E874504D2D}"/>
                  </a:ext>
                </a:extLst>
              </p:cNvPr>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988;p80">
              <a:extLst>
                <a:ext uri="{FF2B5EF4-FFF2-40B4-BE49-F238E27FC236}">
                  <a16:creationId xmlns:a16="http://schemas.microsoft.com/office/drawing/2014/main" id="{47307157-7DD5-1DB4-3244-C7034F556E6E}"/>
                </a:ext>
              </a:extLst>
            </p:cNvPr>
            <p:cNvGrpSpPr/>
            <p:nvPr/>
          </p:nvGrpSpPr>
          <p:grpSpPr>
            <a:xfrm>
              <a:off x="732428" y="1277018"/>
              <a:ext cx="702832" cy="533758"/>
              <a:chOff x="732428" y="1277018"/>
              <a:chExt cx="702832" cy="533758"/>
            </a:xfrm>
          </p:grpSpPr>
          <p:sp>
            <p:nvSpPr>
              <p:cNvPr id="65" name="Google Shape;4989;p80">
                <a:extLst>
                  <a:ext uri="{FF2B5EF4-FFF2-40B4-BE49-F238E27FC236}">
                    <a16:creationId xmlns:a16="http://schemas.microsoft.com/office/drawing/2014/main" id="{3D2B1078-3768-C6D9-466B-886F7DF13B51}"/>
                  </a:ext>
                </a:extLst>
              </p:cNvPr>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90;p80">
                <a:extLst>
                  <a:ext uri="{FF2B5EF4-FFF2-40B4-BE49-F238E27FC236}">
                    <a16:creationId xmlns:a16="http://schemas.microsoft.com/office/drawing/2014/main" id="{6F992A0F-9D3A-F0A7-35EE-DE6884860E52}"/>
                  </a:ext>
                </a:extLst>
              </p:cNvPr>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4991;p80">
              <a:extLst>
                <a:ext uri="{FF2B5EF4-FFF2-40B4-BE49-F238E27FC236}">
                  <a16:creationId xmlns:a16="http://schemas.microsoft.com/office/drawing/2014/main" id="{CB44F9AF-69EE-FDB9-B25F-F7827E029632}"/>
                </a:ext>
              </a:extLst>
            </p:cNvPr>
            <p:cNvGrpSpPr/>
            <p:nvPr/>
          </p:nvGrpSpPr>
          <p:grpSpPr>
            <a:xfrm>
              <a:off x="931170" y="1306653"/>
              <a:ext cx="647179" cy="474455"/>
              <a:chOff x="931170" y="1306653"/>
              <a:chExt cx="647179" cy="474455"/>
            </a:xfrm>
          </p:grpSpPr>
          <p:sp>
            <p:nvSpPr>
              <p:cNvPr id="63" name="Google Shape;4992;p80">
                <a:extLst>
                  <a:ext uri="{FF2B5EF4-FFF2-40B4-BE49-F238E27FC236}">
                    <a16:creationId xmlns:a16="http://schemas.microsoft.com/office/drawing/2014/main" id="{DD2410DC-95B8-E296-1D5E-DC7DDC1B6B06}"/>
                  </a:ext>
                </a:extLst>
              </p:cNvPr>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993;p80">
                <a:extLst>
                  <a:ext uri="{FF2B5EF4-FFF2-40B4-BE49-F238E27FC236}">
                    <a16:creationId xmlns:a16="http://schemas.microsoft.com/office/drawing/2014/main" id="{DD19FBAA-4CDC-B3C6-01FE-1AC678CD318D}"/>
                  </a:ext>
                </a:extLst>
              </p:cNvPr>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4994;p80">
              <a:extLst>
                <a:ext uri="{FF2B5EF4-FFF2-40B4-BE49-F238E27FC236}">
                  <a16:creationId xmlns:a16="http://schemas.microsoft.com/office/drawing/2014/main" id="{461CC92F-435B-BA93-2712-A80819C674B6}"/>
                </a:ext>
              </a:extLst>
            </p:cNvPr>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TextBox 70">
            <a:extLst>
              <a:ext uri="{FF2B5EF4-FFF2-40B4-BE49-F238E27FC236}">
                <a16:creationId xmlns:a16="http://schemas.microsoft.com/office/drawing/2014/main" id="{7E30EEEA-5B4F-B1D5-1BB1-2AF2AB8DC28D}"/>
              </a:ext>
            </a:extLst>
          </p:cNvPr>
          <p:cNvSpPr txBox="1"/>
          <p:nvPr/>
        </p:nvSpPr>
        <p:spPr>
          <a:xfrm>
            <a:off x="5001433" y="3084831"/>
            <a:ext cx="3277590" cy="646331"/>
          </a:xfrm>
          <a:prstGeom prst="rect">
            <a:avLst/>
          </a:prstGeom>
          <a:noFill/>
        </p:spPr>
        <p:txBody>
          <a:bodyPr wrap="square" rtlCol="0">
            <a:spAutoFit/>
          </a:bodyPr>
          <a:lstStyle/>
          <a:p>
            <a:r>
              <a:rPr lang="en-US" sz="3600" b="1" dirty="0">
                <a:solidFill>
                  <a:schemeClr val="tx2">
                    <a:lumMod val="90000"/>
                    <a:lumOff val="10000"/>
                  </a:schemeClr>
                </a:solidFill>
                <a:latin typeface="Montserrat" pitchFamily="2" charset="77"/>
              </a:rPr>
              <a:t>Contents</a:t>
            </a:r>
          </a:p>
        </p:txBody>
      </p:sp>
      <p:sp>
        <p:nvSpPr>
          <p:cNvPr id="72" name="TextBox 71">
            <a:extLst>
              <a:ext uri="{FF2B5EF4-FFF2-40B4-BE49-F238E27FC236}">
                <a16:creationId xmlns:a16="http://schemas.microsoft.com/office/drawing/2014/main" id="{14E7B5F5-8A66-A97B-17C6-AA6FB74007AD}"/>
              </a:ext>
            </a:extLst>
          </p:cNvPr>
          <p:cNvSpPr txBox="1"/>
          <p:nvPr/>
        </p:nvSpPr>
        <p:spPr>
          <a:xfrm>
            <a:off x="3532431" y="2412207"/>
            <a:ext cx="917545" cy="584775"/>
          </a:xfrm>
          <a:prstGeom prst="rect">
            <a:avLst/>
          </a:prstGeom>
          <a:noFill/>
        </p:spPr>
        <p:txBody>
          <a:bodyPr wrap="square" rtlCol="0">
            <a:spAutoFit/>
          </a:bodyPr>
          <a:lstStyle/>
          <a:p>
            <a:r>
              <a:rPr lang="en-US" sz="3200" b="1" dirty="0">
                <a:solidFill>
                  <a:schemeClr val="tx2">
                    <a:lumMod val="90000"/>
                    <a:lumOff val="10000"/>
                  </a:schemeClr>
                </a:solidFill>
                <a:latin typeface="Montserrat" pitchFamily="2" charset="77"/>
              </a:rPr>
              <a:t>1</a:t>
            </a:r>
          </a:p>
        </p:txBody>
      </p:sp>
      <p:sp>
        <p:nvSpPr>
          <p:cNvPr id="73" name="TextBox 72">
            <a:extLst>
              <a:ext uri="{FF2B5EF4-FFF2-40B4-BE49-F238E27FC236}">
                <a16:creationId xmlns:a16="http://schemas.microsoft.com/office/drawing/2014/main" id="{35DD6D3C-5FA6-6C1B-A15B-D24BBD2621C7}"/>
              </a:ext>
            </a:extLst>
          </p:cNvPr>
          <p:cNvSpPr txBox="1"/>
          <p:nvPr/>
        </p:nvSpPr>
        <p:spPr>
          <a:xfrm>
            <a:off x="3484730" y="4717174"/>
            <a:ext cx="917545" cy="584775"/>
          </a:xfrm>
          <a:prstGeom prst="rect">
            <a:avLst/>
          </a:prstGeom>
          <a:noFill/>
        </p:spPr>
        <p:txBody>
          <a:bodyPr wrap="square" rtlCol="0">
            <a:spAutoFit/>
          </a:bodyPr>
          <a:lstStyle/>
          <a:p>
            <a:r>
              <a:rPr lang="en-US" sz="3200" b="1" dirty="0">
                <a:solidFill>
                  <a:schemeClr val="tx2">
                    <a:lumMod val="50000"/>
                    <a:lumOff val="50000"/>
                  </a:schemeClr>
                </a:solidFill>
                <a:latin typeface="Montserrat" pitchFamily="2" charset="77"/>
              </a:rPr>
              <a:t>2</a:t>
            </a:r>
          </a:p>
        </p:txBody>
      </p:sp>
      <p:sp>
        <p:nvSpPr>
          <p:cNvPr id="74" name="TextBox 73">
            <a:extLst>
              <a:ext uri="{FF2B5EF4-FFF2-40B4-BE49-F238E27FC236}">
                <a16:creationId xmlns:a16="http://schemas.microsoft.com/office/drawing/2014/main" id="{14A011C1-E3DF-35ED-6D74-32E3AEE7AC77}"/>
              </a:ext>
            </a:extLst>
          </p:cNvPr>
          <p:cNvSpPr txBox="1"/>
          <p:nvPr/>
        </p:nvSpPr>
        <p:spPr>
          <a:xfrm>
            <a:off x="8261128" y="1259500"/>
            <a:ext cx="917545" cy="584775"/>
          </a:xfrm>
          <a:prstGeom prst="rect">
            <a:avLst/>
          </a:prstGeom>
          <a:noFill/>
        </p:spPr>
        <p:txBody>
          <a:bodyPr wrap="square" rtlCol="0">
            <a:spAutoFit/>
          </a:bodyPr>
          <a:lstStyle/>
          <a:p>
            <a:r>
              <a:rPr lang="en-US" sz="3200" b="1" dirty="0">
                <a:solidFill>
                  <a:schemeClr val="tx2">
                    <a:lumMod val="75000"/>
                    <a:lumOff val="25000"/>
                  </a:schemeClr>
                </a:solidFill>
                <a:latin typeface="Montserrat" pitchFamily="2" charset="77"/>
              </a:rPr>
              <a:t>4</a:t>
            </a:r>
          </a:p>
        </p:txBody>
      </p:sp>
      <p:sp>
        <p:nvSpPr>
          <p:cNvPr id="75" name="TextBox 74">
            <a:extLst>
              <a:ext uri="{FF2B5EF4-FFF2-40B4-BE49-F238E27FC236}">
                <a16:creationId xmlns:a16="http://schemas.microsoft.com/office/drawing/2014/main" id="{084F61C7-A1F0-A05F-9654-391BFDE9D1E7}"/>
              </a:ext>
            </a:extLst>
          </p:cNvPr>
          <p:cNvSpPr txBox="1"/>
          <p:nvPr/>
        </p:nvSpPr>
        <p:spPr>
          <a:xfrm>
            <a:off x="8298836" y="3566830"/>
            <a:ext cx="917545" cy="584775"/>
          </a:xfrm>
          <a:prstGeom prst="rect">
            <a:avLst/>
          </a:prstGeom>
          <a:noFill/>
        </p:spPr>
        <p:txBody>
          <a:bodyPr wrap="square" rtlCol="0">
            <a:spAutoFit/>
          </a:bodyPr>
          <a:lstStyle/>
          <a:p>
            <a:r>
              <a:rPr lang="en-US" sz="3200" b="1" dirty="0">
                <a:solidFill>
                  <a:srgbClr val="1B1464"/>
                </a:solidFill>
                <a:latin typeface="Montserrat" pitchFamily="2" charset="77"/>
              </a:rPr>
              <a:t>3</a:t>
            </a:r>
          </a:p>
        </p:txBody>
      </p:sp>
      <p:sp>
        <p:nvSpPr>
          <p:cNvPr id="76" name="TextBox 75">
            <a:extLst>
              <a:ext uri="{FF2B5EF4-FFF2-40B4-BE49-F238E27FC236}">
                <a16:creationId xmlns:a16="http://schemas.microsoft.com/office/drawing/2014/main" id="{EF602764-4D5D-0DBD-951F-BA1B2B53B35D}"/>
              </a:ext>
            </a:extLst>
          </p:cNvPr>
          <p:cNvSpPr txBox="1"/>
          <p:nvPr/>
        </p:nvSpPr>
        <p:spPr>
          <a:xfrm>
            <a:off x="535409" y="1799037"/>
            <a:ext cx="3144615" cy="523220"/>
          </a:xfrm>
          <a:prstGeom prst="rect">
            <a:avLst/>
          </a:prstGeom>
          <a:noFill/>
        </p:spPr>
        <p:txBody>
          <a:bodyPr wrap="square" rtlCol="0">
            <a:spAutoFit/>
          </a:bodyPr>
          <a:lstStyle/>
          <a:p>
            <a:r>
              <a:rPr lang="en-US" sz="2800" b="1" dirty="0">
                <a:solidFill>
                  <a:schemeClr val="bg1"/>
                </a:solidFill>
                <a:latin typeface="Montserrat" pitchFamily="2" charset="77"/>
              </a:rPr>
              <a:t>Data Overview</a:t>
            </a:r>
          </a:p>
        </p:txBody>
      </p:sp>
      <p:sp>
        <p:nvSpPr>
          <p:cNvPr id="77" name="TextBox 76">
            <a:extLst>
              <a:ext uri="{FF2B5EF4-FFF2-40B4-BE49-F238E27FC236}">
                <a16:creationId xmlns:a16="http://schemas.microsoft.com/office/drawing/2014/main" id="{8678DFDD-D516-17F9-27D9-EB7BDA56436B}"/>
              </a:ext>
            </a:extLst>
          </p:cNvPr>
          <p:cNvSpPr txBox="1"/>
          <p:nvPr/>
        </p:nvSpPr>
        <p:spPr>
          <a:xfrm>
            <a:off x="938281" y="5076729"/>
            <a:ext cx="3144615" cy="954107"/>
          </a:xfrm>
          <a:prstGeom prst="rect">
            <a:avLst/>
          </a:prstGeom>
          <a:noFill/>
        </p:spPr>
        <p:txBody>
          <a:bodyPr wrap="square" rtlCol="0">
            <a:spAutoFit/>
          </a:bodyPr>
          <a:lstStyle/>
          <a:p>
            <a:r>
              <a:rPr lang="en-US" sz="2800" b="1" dirty="0">
                <a:solidFill>
                  <a:schemeClr val="bg1"/>
                </a:solidFill>
                <a:latin typeface="Montserrat" pitchFamily="2" charset="77"/>
              </a:rPr>
              <a:t>Analysis &amp; </a:t>
            </a:r>
          </a:p>
          <a:p>
            <a:pPr algn="r"/>
            <a:r>
              <a:rPr lang="en-US" sz="2800" b="1" dirty="0">
                <a:solidFill>
                  <a:schemeClr val="bg1"/>
                </a:solidFill>
                <a:latin typeface="Montserrat" pitchFamily="2" charset="77"/>
              </a:rPr>
              <a:t>Findings</a:t>
            </a:r>
          </a:p>
        </p:txBody>
      </p:sp>
      <p:sp>
        <p:nvSpPr>
          <p:cNvPr id="79" name="TextBox 78">
            <a:extLst>
              <a:ext uri="{FF2B5EF4-FFF2-40B4-BE49-F238E27FC236}">
                <a16:creationId xmlns:a16="http://schemas.microsoft.com/office/drawing/2014/main" id="{DEB441C1-D65A-B8C3-30B3-A606B274EB7B}"/>
              </a:ext>
            </a:extLst>
          </p:cNvPr>
          <p:cNvSpPr txBox="1"/>
          <p:nvPr/>
        </p:nvSpPr>
        <p:spPr>
          <a:xfrm>
            <a:off x="8313890" y="4397293"/>
            <a:ext cx="3857909" cy="523220"/>
          </a:xfrm>
          <a:prstGeom prst="rect">
            <a:avLst/>
          </a:prstGeom>
          <a:noFill/>
        </p:spPr>
        <p:txBody>
          <a:bodyPr wrap="square" rtlCol="0">
            <a:spAutoFit/>
          </a:bodyPr>
          <a:lstStyle/>
          <a:p>
            <a:r>
              <a:rPr lang="en-US" sz="2800" b="1" dirty="0">
                <a:solidFill>
                  <a:schemeClr val="bg1"/>
                </a:solidFill>
                <a:latin typeface="Montserrat" pitchFamily="2" charset="77"/>
              </a:rPr>
              <a:t>Recommendations</a:t>
            </a:r>
          </a:p>
        </p:txBody>
      </p:sp>
      <p:sp>
        <p:nvSpPr>
          <p:cNvPr id="81" name="TextBox 80">
            <a:extLst>
              <a:ext uri="{FF2B5EF4-FFF2-40B4-BE49-F238E27FC236}">
                <a16:creationId xmlns:a16="http://schemas.microsoft.com/office/drawing/2014/main" id="{9D9844C1-4B24-7E65-B03E-2A1F97C37977}"/>
              </a:ext>
            </a:extLst>
          </p:cNvPr>
          <p:cNvSpPr txBox="1"/>
          <p:nvPr/>
        </p:nvSpPr>
        <p:spPr>
          <a:xfrm>
            <a:off x="8891893" y="1801864"/>
            <a:ext cx="2469382" cy="523220"/>
          </a:xfrm>
          <a:prstGeom prst="rect">
            <a:avLst/>
          </a:prstGeom>
          <a:noFill/>
        </p:spPr>
        <p:txBody>
          <a:bodyPr wrap="square" rtlCol="0">
            <a:spAutoFit/>
          </a:bodyPr>
          <a:lstStyle/>
          <a:p>
            <a:r>
              <a:rPr lang="en-US" sz="2800" b="1" dirty="0">
                <a:solidFill>
                  <a:schemeClr val="bg1"/>
                </a:solidFill>
                <a:latin typeface="Montserrat" pitchFamily="2" charset="77"/>
              </a:rPr>
              <a:t>Next Steps</a:t>
            </a:r>
          </a:p>
        </p:txBody>
      </p:sp>
      <p:sp>
        <p:nvSpPr>
          <p:cNvPr id="83" name="TextBox 82">
            <a:extLst>
              <a:ext uri="{FF2B5EF4-FFF2-40B4-BE49-F238E27FC236}">
                <a16:creationId xmlns:a16="http://schemas.microsoft.com/office/drawing/2014/main" id="{AF263C2C-2A01-A719-8F3A-10B2ED7ED515}"/>
              </a:ext>
            </a:extLst>
          </p:cNvPr>
          <p:cNvSpPr txBox="1"/>
          <p:nvPr/>
        </p:nvSpPr>
        <p:spPr>
          <a:xfrm>
            <a:off x="1117018" y="5972737"/>
            <a:ext cx="6094428"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bg1"/>
                </a:solidFill>
                <a:latin typeface="Montserrat" pitchFamily="2" charset="77"/>
              </a:rPr>
              <a:t>Simple linear regression analysis</a:t>
            </a:r>
          </a:p>
          <a:p>
            <a:pPr marL="285750" indent="-285750">
              <a:buFont typeface="Arial" panose="020B0604020202020204" pitchFamily="34" charset="0"/>
              <a:buChar char="•"/>
            </a:pPr>
            <a:r>
              <a:rPr lang="en-US" sz="1200" dirty="0">
                <a:solidFill>
                  <a:schemeClr val="bg1"/>
                </a:solidFill>
                <a:latin typeface="Montserrat" pitchFamily="2" charset="77"/>
              </a:rPr>
              <a:t>Linear regression model</a:t>
            </a:r>
          </a:p>
          <a:p>
            <a:pPr marL="285750" indent="-285750">
              <a:buFont typeface="Arial" panose="020B0604020202020204" pitchFamily="34" charset="0"/>
              <a:buChar char="•"/>
            </a:pPr>
            <a:r>
              <a:rPr lang="en-US" sz="1200" dirty="0">
                <a:solidFill>
                  <a:schemeClr val="bg1"/>
                </a:solidFill>
                <a:latin typeface="Montserrat" pitchFamily="2" charset="77"/>
              </a:rPr>
              <a:t>Correlation analysis</a:t>
            </a:r>
            <a:endParaRPr lang="en-US" sz="1200" dirty="0">
              <a:solidFill>
                <a:schemeClr val="bg1"/>
              </a:solidFill>
            </a:endParaRPr>
          </a:p>
        </p:txBody>
      </p:sp>
    </p:spTree>
    <p:extLst>
      <p:ext uri="{BB962C8B-B14F-4D97-AF65-F5344CB8AC3E}">
        <p14:creationId xmlns:p14="http://schemas.microsoft.com/office/powerpoint/2010/main" val="281602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C595FFE-AD8A-8C0F-0CB3-B84FBB6D05A9}"/>
              </a:ext>
            </a:extLst>
          </p:cNvPr>
          <p:cNvSpPr/>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spcAft>
                <a:spcPts val="1600"/>
              </a:spcAft>
            </a:pPr>
            <a:endParaRPr lang="en-US" dirty="0">
              <a:solidFill>
                <a:schemeClr val="bg1"/>
              </a:solidFill>
              <a:latin typeface="Montserrat" pitchFamily="2" charset="77"/>
            </a:endParaRPr>
          </a:p>
        </p:txBody>
      </p:sp>
      <p:sp>
        <p:nvSpPr>
          <p:cNvPr id="35" name="Google Shape;354;p40">
            <a:extLst>
              <a:ext uri="{FF2B5EF4-FFF2-40B4-BE49-F238E27FC236}">
                <a16:creationId xmlns:a16="http://schemas.microsoft.com/office/drawing/2014/main" id="{CB334FA6-A3EF-59FF-38AC-57E131363799}"/>
              </a:ext>
            </a:extLst>
          </p:cNvPr>
          <p:cNvSpPr txBox="1">
            <a:spLocks/>
          </p:cNvSpPr>
          <p:nvPr/>
        </p:nvSpPr>
        <p:spPr>
          <a:xfrm>
            <a:off x="59293" y="-9659"/>
            <a:ext cx="12073165"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bg1"/>
                </a:solidFill>
                <a:latin typeface="Montserrat" pitchFamily="2" charset="77"/>
              </a:rPr>
              <a:t>01. Data Set: Patient Satisfaction Survey</a:t>
            </a:r>
          </a:p>
        </p:txBody>
      </p:sp>
      <p:grpSp>
        <p:nvGrpSpPr>
          <p:cNvPr id="104" name="Google Shape;358;p40">
            <a:extLst>
              <a:ext uri="{FF2B5EF4-FFF2-40B4-BE49-F238E27FC236}">
                <a16:creationId xmlns:a16="http://schemas.microsoft.com/office/drawing/2014/main" id="{0B230B61-38D5-4E2A-8262-7992C31BAB33}"/>
              </a:ext>
            </a:extLst>
          </p:cNvPr>
          <p:cNvGrpSpPr/>
          <p:nvPr/>
        </p:nvGrpSpPr>
        <p:grpSpPr>
          <a:xfrm>
            <a:off x="7245491" y="-3821747"/>
            <a:ext cx="3346309" cy="2721888"/>
            <a:chOff x="1281800" y="2511500"/>
            <a:chExt cx="2609150" cy="2034300"/>
          </a:xfrm>
        </p:grpSpPr>
        <p:sp>
          <p:nvSpPr>
            <p:cNvPr id="105" name="Google Shape;359;p40">
              <a:extLst>
                <a:ext uri="{FF2B5EF4-FFF2-40B4-BE49-F238E27FC236}">
                  <a16:creationId xmlns:a16="http://schemas.microsoft.com/office/drawing/2014/main" id="{D15D6462-96C8-1005-25F8-8E5820365B52}"/>
                </a:ext>
              </a:extLst>
            </p:cNvPr>
            <p:cNvSpPr/>
            <p:nvPr/>
          </p:nvSpPr>
          <p:spPr>
            <a:xfrm>
              <a:off x="1281800" y="2511500"/>
              <a:ext cx="2609150" cy="2034300"/>
            </a:xfrm>
            <a:custGeom>
              <a:avLst/>
              <a:gdLst/>
              <a:ahLst/>
              <a:cxnLst/>
              <a:rect l="l" t="t" r="r" b="b"/>
              <a:pathLst>
                <a:path w="104366" h="81372" extrusionOk="0">
                  <a:moveTo>
                    <a:pt x="77651" y="0"/>
                  </a:moveTo>
                  <a:lnTo>
                    <a:pt x="76758" y="75"/>
                  </a:lnTo>
                  <a:lnTo>
                    <a:pt x="75865" y="186"/>
                  </a:lnTo>
                  <a:lnTo>
                    <a:pt x="75010" y="372"/>
                  </a:lnTo>
                  <a:lnTo>
                    <a:pt x="74191" y="633"/>
                  </a:lnTo>
                  <a:lnTo>
                    <a:pt x="73410" y="930"/>
                  </a:lnTo>
                  <a:lnTo>
                    <a:pt x="72628" y="1265"/>
                  </a:lnTo>
                  <a:lnTo>
                    <a:pt x="71921" y="1674"/>
                  </a:lnTo>
                  <a:lnTo>
                    <a:pt x="71214" y="2158"/>
                  </a:lnTo>
                  <a:lnTo>
                    <a:pt x="70582" y="2642"/>
                  </a:lnTo>
                  <a:lnTo>
                    <a:pt x="69949" y="3200"/>
                  </a:lnTo>
                  <a:lnTo>
                    <a:pt x="69391" y="3795"/>
                  </a:lnTo>
                  <a:lnTo>
                    <a:pt x="68870" y="4428"/>
                  </a:lnTo>
                  <a:lnTo>
                    <a:pt x="68387" y="5097"/>
                  </a:lnTo>
                  <a:lnTo>
                    <a:pt x="67977" y="5767"/>
                  </a:lnTo>
                  <a:lnTo>
                    <a:pt x="67568" y="6511"/>
                  </a:lnTo>
                  <a:lnTo>
                    <a:pt x="67270" y="7255"/>
                  </a:lnTo>
                  <a:lnTo>
                    <a:pt x="66973" y="8037"/>
                  </a:lnTo>
                  <a:lnTo>
                    <a:pt x="66787" y="8818"/>
                  </a:lnTo>
                  <a:lnTo>
                    <a:pt x="66601" y="8558"/>
                  </a:lnTo>
                  <a:lnTo>
                    <a:pt x="66415" y="8260"/>
                  </a:lnTo>
                  <a:lnTo>
                    <a:pt x="66191" y="8000"/>
                  </a:lnTo>
                  <a:lnTo>
                    <a:pt x="65968" y="7776"/>
                  </a:lnTo>
                  <a:lnTo>
                    <a:pt x="65745" y="7553"/>
                  </a:lnTo>
                  <a:lnTo>
                    <a:pt x="65485" y="7367"/>
                  </a:lnTo>
                  <a:lnTo>
                    <a:pt x="65224" y="7181"/>
                  </a:lnTo>
                  <a:lnTo>
                    <a:pt x="64926" y="7032"/>
                  </a:lnTo>
                  <a:lnTo>
                    <a:pt x="64629" y="6883"/>
                  </a:lnTo>
                  <a:lnTo>
                    <a:pt x="64331" y="6772"/>
                  </a:lnTo>
                  <a:lnTo>
                    <a:pt x="63996" y="6697"/>
                  </a:lnTo>
                  <a:lnTo>
                    <a:pt x="63661" y="6623"/>
                  </a:lnTo>
                  <a:lnTo>
                    <a:pt x="63326" y="6586"/>
                  </a:lnTo>
                  <a:lnTo>
                    <a:pt x="62657" y="6586"/>
                  </a:lnTo>
                  <a:lnTo>
                    <a:pt x="62322" y="6660"/>
                  </a:lnTo>
                  <a:lnTo>
                    <a:pt x="61727" y="6772"/>
                  </a:lnTo>
                  <a:lnTo>
                    <a:pt x="61206" y="6995"/>
                  </a:lnTo>
                  <a:lnTo>
                    <a:pt x="60685" y="7293"/>
                  </a:lnTo>
                  <a:lnTo>
                    <a:pt x="60238" y="7627"/>
                  </a:lnTo>
                  <a:lnTo>
                    <a:pt x="59866" y="8037"/>
                  </a:lnTo>
                  <a:lnTo>
                    <a:pt x="59531" y="8483"/>
                  </a:lnTo>
                  <a:lnTo>
                    <a:pt x="59234" y="8967"/>
                  </a:lnTo>
                  <a:lnTo>
                    <a:pt x="59048" y="9525"/>
                  </a:lnTo>
                  <a:lnTo>
                    <a:pt x="58452" y="9004"/>
                  </a:lnTo>
                  <a:lnTo>
                    <a:pt x="57857" y="8558"/>
                  </a:lnTo>
                  <a:lnTo>
                    <a:pt x="57187" y="8186"/>
                  </a:lnTo>
                  <a:lnTo>
                    <a:pt x="56480" y="7851"/>
                  </a:lnTo>
                  <a:lnTo>
                    <a:pt x="56034" y="7739"/>
                  </a:lnTo>
                  <a:lnTo>
                    <a:pt x="55550" y="7627"/>
                  </a:lnTo>
                  <a:lnTo>
                    <a:pt x="55104" y="7516"/>
                  </a:lnTo>
                  <a:lnTo>
                    <a:pt x="54657" y="7479"/>
                  </a:lnTo>
                  <a:lnTo>
                    <a:pt x="54174" y="7441"/>
                  </a:lnTo>
                  <a:lnTo>
                    <a:pt x="53727" y="7441"/>
                  </a:lnTo>
                  <a:lnTo>
                    <a:pt x="53243" y="7479"/>
                  </a:lnTo>
                  <a:lnTo>
                    <a:pt x="52797" y="7553"/>
                  </a:lnTo>
                  <a:lnTo>
                    <a:pt x="52164" y="7702"/>
                  </a:lnTo>
                  <a:lnTo>
                    <a:pt x="51532" y="7888"/>
                  </a:lnTo>
                  <a:lnTo>
                    <a:pt x="50937" y="8148"/>
                  </a:lnTo>
                  <a:lnTo>
                    <a:pt x="50378" y="8446"/>
                  </a:lnTo>
                  <a:lnTo>
                    <a:pt x="49820" y="8818"/>
                  </a:lnTo>
                  <a:lnTo>
                    <a:pt x="49337" y="9227"/>
                  </a:lnTo>
                  <a:lnTo>
                    <a:pt x="48853" y="9674"/>
                  </a:lnTo>
                  <a:lnTo>
                    <a:pt x="48444" y="10158"/>
                  </a:lnTo>
                  <a:lnTo>
                    <a:pt x="48109" y="9711"/>
                  </a:lnTo>
                  <a:lnTo>
                    <a:pt x="47774" y="9339"/>
                  </a:lnTo>
                  <a:lnTo>
                    <a:pt x="47365" y="8967"/>
                  </a:lnTo>
                  <a:lnTo>
                    <a:pt x="46955" y="8632"/>
                  </a:lnTo>
                  <a:lnTo>
                    <a:pt x="46546" y="8334"/>
                  </a:lnTo>
                  <a:lnTo>
                    <a:pt x="46062" y="8037"/>
                  </a:lnTo>
                  <a:lnTo>
                    <a:pt x="45616" y="7814"/>
                  </a:lnTo>
                  <a:lnTo>
                    <a:pt x="45095" y="7627"/>
                  </a:lnTo>
                  <a:lnTo>
                    <a:pt x="44649" y="7479"/>
                  </a:lnTo>
                  <a:lnTo>
                    <a:pt x="44202" y="7367"/>
                  </a:lnTo>
                  <a:lnTo>
                    <a:pt x="43756" y="7255"/>
                  </a:lnTo>
                  <a:lnTo>
                    <a:pt x="43309" y="7218"/>
                  </a:lnTo>
                  <a:lnTo>
                    <a:pt x="42825" y="7181"/>
                  </a:lnTo>
                  <a:lnTo>
                    <a:pt x="42379" y="7181"/>
                  </a:lnTo>
                  <a:lnTo>
                    <a:pt x="41895" y="7218"/>
                  </a:lnTo>
                  <a:lnTo>
                    <a:pt x="41449" y="7293"/>
                  </a:lnTo>
                  <a:lnTo>
                    <a:pt x="40965" y="7404"/>
                  </a:lnTo>
                  <a:lnTo>
                    <a:pt x="40519" y="7516"/>
                  </a:lnTo>
                  <a:lnTo>
                    <a:pt x="40072" y="7665"/>
                  </a:lnTo>
                  <a:lnTo>
                    <a:pt x="39663" y="7851"/>
                  </a:lnTo>
                  <a:lnTo>
                    <a:pt x="39216" y="8074"/>
                  </a:lnTo>
                  <a:lnTo>
                    <a:pt x="38844" y="8297"/>
                  </a:lnTo>
                  <a:lnTo>
                    <a:pt x="38435" y="8595"/>
                  </a:lnTo>
                  <a:lnTo>
                    <a:pt x="38100" y="8855"/>
                  </a:lnTo>
                  <a:lnTo>
                    <a:pt x="37728" y="9190"/>
                  </a:lnTo>
                  <a:lnTo>
                    <a:pt x="37430" y="9488"/>
                  </a:lnTo>
                  <a:lnTo>
                    <a:pt x="37096" y="9860"/>
                  </a:lnTo>
                  <a:lnTo>
                    <a:pt x="36835" y="10232"/>
                  </a:lnTo>
                  <a:lnTo>
                    <a:pt x="36575" y="10604"/>
                  </a:lnTo>
                  <a:lnTo>
                    <a:pt x="36351" y="11013"/>
                  </a:lnTo>
                  <a:lnTo>
                    <a:pt x="36128" y="11460"/>
                  </a:lnTo>
                  <a:lnTo>
                    <a:pt x="35979" y="11906"/>
                  </a:lnTo>
                  <a:lnTo>
                    <a:pt x="35830" y="12278"/>
                  </a:lnTo>
                  <a:lnTo>
                    <a:pt x="35719" y="12502"/>
                  </a:lnTo>
                  <a:lnTo>
                    <a:pt x="35644" y="12725"/>
                  </a:lnTo>
                  <a:lnTo>
                    <a:pt x="35607" y="12985"/>
                  </a:lnTo>
                  <a:lnTo>
                    <a:pt x="35533" y="13209"/>
                  </a:lnTo>
                  <a:lnTo>
                    <a:pt x="35533" y="13543"/>
                  </a:lnTo>
                  <a:lnTo>
                    <a:pt x="35570" y="13878"/>
                  </a:lnTo>
                  <a:lnTo>
                    <a:pt x="35533" y="14288"/>
                  </a:lnTo>
                  <a:lnTo>
                    <a:pt x="35533" y="14734"/>
                  </a:lnTo>
                  <a:lnTo>
                    <a:pt x="35570" y="15143"/>
                  </a:lnTo>
                  <a:lnTo>
                    <a:pt x="35644" y="15553"/>
                  </a:lnTo>
                  <a:lnTo>
                    <a:pt x="34938" y="15404"/>
                  </a:lnTo>
                  <a:lnTo>
                    <a:pt x="34231" y="15367"/>
                  </a:lnTo>
                  <a:lnTo>
                    <a:pt x="33486" y="15367"/>
                  </a:lnTo>
                  <a:lnTo>
                    <a:pt x="32780" y="15478"/>
                  </a:lnTo>
                  <a:lnTo>
                    <a:pt x="32073" y="15627"/>
                  </a:lnTo>
                  <a:lnTo>
                    <a:pt x="31403" y="15850"/>
                  </a:lnTo>
                  <a:lnTo>
                    <a:pt x="30770" y="16148"/>
                  </a:lnTo>
                  <a:lnTo>
                    <a:pt x="30138" y="16483"/>
                  </a:lnTo>
                  <a:lnTo>
                    <a:pt x="29580" y="16892"/>
                  </a:lnTo>
                  <a:lnTo>
                    <a:pt x="29096" y="17338"/>
                  </a:lnTo>
                  <a:lnTo>
                    <a:pt x="28612" y="17822"/>
                  </a:lnTo>
                  <a:lnTo>
                    <a:pt x="28203" y="18343"/>
                  </a:lnTo>
                  <a:lnTo>
                    <a:pt x="28017" y="18008"/>
                  </a:lnTo>
                  <a:lnTo>
                    <a:pt x="27794" y="17673"/>
                  </a:lnTo>
                  <a:lnTo>
                    <a:pt x="27533" y="17376"/>
                  </a:lnTo>
                  <a:lnTo>
                    <a:pt x="27236" y="17115"/>
                  </a:lnTo>
                  <a:lnTo>
                    <a:pt x="27012" y="16966"/>
                  </a:lnTo>
                  <a:lnTo>
                    <a:pt x="26752" y="16855"/>
                  </a:lnTo>
                  <a:lnTo>
                    <a:pt x="26529" y="16743"/>
                  </a:lnTo>
                  <a:lnTo>
                    <a:pt x="26268" y="16669"/>
                  </a:lnTo>
                  <a:lnTo>
                    <a:pt x="26008" y="16632"/>
                  </a:lnTo>
                  <a:lnTo>
                    <a:pt x="25487" y="16632"/>
                  </a:lnTo>
                  <a:lnTo>
                    <a:pt x="25226" y="16669"/>
                  </a:lnTo>
                  <a:lnTo>
                    <a:pt x="24892" y="16743"/>
                  </a:lnTo>
                  <a:lnTo>
                    <a:pt x="24668" y="16557"/>
                  </a:lnTo>
                  <a:lnTo>
                    <a:pt x="24408" y="16371"/>
                  </a:lnTo>
                  <a:lnTo>
                    <a:pt x="24147" y="16259"/>
                  </a:lnTo>
                  <a:lnTo>
                    <a:pt x="23850" y="16148"/>
                  </a:lnTo>
                  <a:lnTo>
                    <a:pt x="23552" y="16073"/>
                  </a:lnTo>
                  <a:lnTo>
                    <a:pt x="23255" y="16036"/>
                  </a:lnTo>
                  <a:lnTo>
                    <a:pt x="22957" y="16036"/>
                  </a:lnTo>
                  <a:lnTo>
                    <a:pt x="22622" y="16073"/>
                  </a:lnTo>
                  <a:lnTo>
                    <a:pt x="22324" y="16148"/>
                  </a:lnTo>
                  <a:lnTo>
                    <a:pt x="22027" y="16259"/>
                  </a:lnTo>
                  <a:lnTo>
                    <a:pt x="21766" y="16408"/>
                  </a:lnTo>
                  <a:lnTo>
                    <a:pt x="21506" y="16557"/>
                  </a:lnTo>
                  <a:lnTo>
                    <a:pt x="21283" y="16743"/>
                  </a:lnTo>
                  <a:lnTo>
                    <a:pt x="21059" y="16966"/>
                  </a:lnTo>
                  <a:lnTo>
                    <a:pt x="20873" y="17227"/>
                  </a:lnTo>
                  <a:lnTo>
                    <a:pt x="20724" y="17450"/>
                  </a:lnTo>
                  <a:lnTo>
                    <a:pt x="20427" y="17487"/>
                  </a:lnTo>
                  <a:lnTo>
                    <a:pt x="20166" y="17562"/>
                  </a:lnTo>
                  <a:lnTo>
                    <a:pt x="19906" y="17636"/>
                  </a:lnTo>
                  <a:lnTo>
                    <a:pt x="19683" y="17748"/>
                  </a:lnTo>
                  <a:lnTo>
                    <a:pt x="19422" y="17897"/>
                  </a:lnTo>
                  <a:lnTo>
                    <a:pt x="19236" y="18045"/>
                  </a:lnTo>
                  <a:lnTo>
                    <a:pt x="19013" y="18194"/>
                  </a:lnTo>
                  <a:lnTo>
                    <a:pt x="18827" y="18380"/>
                  </a:lnTo>
                  <a:lnTo>
                    <a:pt x="18678" y="18604"/>
                  </a:lnTo>
                  <a:lnTo>
                    <a:pt x="18529" y="18827"/>
                  </a:lnTo>
                  <a:lnTo>
                    <a:pt x="18418" y="19050"/>
                  </a:lnTo>
                  <a:lnTo>
                    <a:pt x="18343" y="19273"/>
                  </a:lnTo>
                  <a:lnTo>
                    <a:pt x="18269" y="19534"/>
                  </a:lnTo>
                  <a:lnTo>
                    <a:pt x="18232" y="19757"/>
                  </a:lnTo>
                  <a:lnTo>
                    <a:pt x="18194" y="20017"/>
                  </a:lnTo>
                  <a:lnTo>
                    <a:pt x="18194" y="20278"/>
                  </a:lnTo>
                  <a:lnTo>
                    <a:pt x="18232" y="20501"/>
                  </a:lnTo>
                  <a:lnTo>
                    <a:pt x="17450" y="20055"/>
                  </a:lnTo>
                  <a:lnTo>
                    <a:pt x="16632" y="19645"/>
                  </a:lnTo>
                  <a:lnTo>
                    <a:pt x="15776" y="19273"/>
                  </a:lnTo>
                  <a:lnTo>
                    <a:pt x="14883" y="18938"/>
                  </a:lnTo>
                  <a:lnTo>
                    <a:pt x="14325" y="18790"/>
                  </a:lnTo>
                  <a:lnTo>
                    <a:pt x="13655" y="18678"/>
                  </a:lnTo>
                  <a:lnTo>
                    <a:pt x="13283" y="18641"/>
                  </a:lnTo>
                  <a:lnTo>
                    <a:pt x="12911" y="18604"/>
                  </a:lnTo>
                  <a:lnTo>
                    <a:pt x="12502" y="18641"/>
                  </a:lnTo>
                  <a:lnTo>
                    <a:pt x="12092" y="18678"/>
                  </a:lnTo>
                  <a:lnTo>
                    <a:pt x="11497" y="18827"/>
                  </a:lnTo>
                  <a:lnTo>
                    <a:pt x="11199" y="18938"/>
                  </a:lnTo>
                  <a:lnTo>
                    <a:pt x="10865" y="19087"/>
                  </a:lnTo>
                  <a:lnTo>
                    <a:pt x="10567" y="19236"/>
                  </a:lnTo>
                  <a:lnTo>
                    <a:pt x="10306" y="19422"/>
                  </a:lnTo>
                  <a:lnTo>
                    <a:pt x="10009" y="19645"/>
                  </a:lnTo>
                  <a:lnTo>
                    <a:pt x="9748" y="19869"/>
                  </a:lnTo>
                  <a:lnTo>
                    <a:pt x="9525" y="20092"/>
                  </a:lnTo>
                  <a:lnTo>
                    <a:pt x="9302" y="20352"/>
                  </a:lnTo>
                  <a:lnTo>
                    <a:pt x="9265" y="20389"/>
                  </a:lnTo>
                  <a:lnTo>
                    <a:pt x="8967" y="20836"/>
                  </a:lnTo>
                  <a:lnTo>
                    <a:pt x="8669" y="21282"/>
                  </a:lnTo>
                  <a:lnTo>
                    <a:pt x="8483" y="21766"/>
                  </a:lnTo>
                  <a:lnTo>
                    <a:pt x="8297" y="22287"/>
                  </a:lnTo>
                  <a:lnTo>
                    <a:pt x="8186" y="22808"/>
                  </a:lnTo>
                  <a:lnTo>
                    <a:pt x="8111" y="23366"/>
                  </a:lnTo>
                  <a:lnTo>
                    <a:pt x="8074" y="23887"/>
                  </a:lnTo>
                  <a:lnTo>
                    <a:pt x="8074" y="24408"/>
                  </a:lnTo>
                  <a:lnTo>
                    <a:pt x="8148" y="24929"/>
                  </a:lnTo>
                  <a:lnTo>
                    <a:pt x="8223" y="25412"/>
                  </a:lnTo>
                  <a:lnTo>
                    <a:pt x="8297" y="25859"/>
                  </a:lnTo>
                  <a:lnTo>
                    <a:pt x="8521" y="26677"/>
                  </a:lnTo>
                  <a:lnTo>
                    <a:pt x="8818" y="27533"/>
                  </a:lnTo>
                  <a:lnTo>
                    <a:pt x="9116" y="28389"/>
                  </a:lnTo>
                  <a:lnTo>
                    <a:pt x="9451" y="29207"/>
                  </a:lnTo>
                  <a:lnTo>
                    <a:pt x="9823" y="29989"/>
                  </a:lnTo>
                  <a:lnTo>
                    <a:pt x="9153" y="30249"/>
                  </a:lnTo>
                  <a:lnTo>
                    <a:pt x="8483" y="30584"/>
                  </a:lnTo>
                  <a:lnTo>
                    <a:pt x="7776" y="30993"/>
                  </a:lnTo>
                  <a:lnTo>
                    <a:pt x="7069" y="31477"/>
                  </a:lnTo>
                  <a:lnTo>
                    <a:pt x="6549" y="31924"/>
                  </a:lnTo>
                  <a:lnTo>
                    <a:pt x="6065" y="32407"/>
                  </a:lnTo>
                  <a:lnTo>
                    <a:pt x="5693" y="32891"/>
                  </a:lnTo>
                  <a:lnTo>
                    <a:pt x="5395" y="33449"/>
                  </a:lnTo>
                  <a:lnTo>
                    <a:pt x="5135" y="33970"/>
                  </a:lnTo>
                  <a:lnTo>
                    <a:pt x="4986" y="34528"/>
                  </a:lnTo>
                  <a:lnTo>
                    <a:pt x="4874" y="35086"/>
                  </a:lnTo>
                  <a:lnTo>
                    <a:pt x="4874" y="35644"/>
                  </a:lnTo>
                  <a:lnTo>
                    <a:pt x="4874" y="36202"/>
                  </a:lnTo>
                  <a:lnTo>
                    <a:pt x="4986" y="36760"/>
                  </a:lnTo>
                  <a:lnTo>
                    <a:pt x="5097" y="37319"/>
                  </a:lnTo>
                  <a:lnTo>
                    <a:pt x="5284" y="37914"/>
                  </a:lnTo>
                  <a:lnTo>
                    <a:pt x="5507" y="38472"/>
                  </a:lnTo>
                  <a:lnTo>
                    <a:pt x="5767" y="39067"/>
                  </a:lnTo>
                  <a:lnTo>
                    <a:pt x="6065" y="39663"/>
                  </a:lnTo>
                  <a:lnTo>
                    <a:pt x="6400" y="40258"/>
                  </a:lnTo>
                  <a:lnTo>
                    <a:pt x="7144" y="41486"/>
                  </a:lnTo>
                  <a:lnTo>
                    <a:pt x="7925" y="42788"/>
                  </a:lnTo>
                  <a:lnTo>
                    <a:pt x="8297" y="43420"/>
                  </a:lnTo>
                  <a:lnTo>
                    <a:pt x="9153" y="44723"/>
                  </a:lnTo>
                  <a:lnTo>
                    <a:pt x="8111" y="44537"/>
                  </a:lnTo>
                  <a:lnTo>
                    <a:pt x="7069" y="44425"/>
                  </a:lnTo>
                  <a:lnTo>
                    <a:pt x="5990" y="44351"/>
                  </a:lnTo>
                  <a:lnTo>
                    <a:pt x="5470" y="44388"/>
                  </a:lnTo>
                  <a:lnTo>
                    <a:pt x="4911" y="44388"/>
                  </a:lnTo>
                  <a:lnTo>
                    <a:pt x="4167" y="44499"/>
                  </a:lnTo>
                  <a:lnTo>
                    <a:pt x="3460" y="44648"/>
                  </a:lnTo>
                  <a:lnTo>
                    <a:pt x="2828" y="44909"/>
                  </a:lnTo>
                  <a:lnTo>
                    <a:pt x="2530" y="45058"/>
                  </a:lnTo>
                  <a:lnTo>
                    <a:pt x="2233" y="45206"/>
                  </a:lnTo>
                  <a:lnTo>
                    <a:pt x="1972" y="45392"/>
                  </a:lnTo>
                  <a:lnTo>
                    <a:pt x="1712" y="45578"/>
                  </a:lnTo>
                  <a:lnTo>
                    <a:pt x="1488" y="45802"/>
                  </a:lnTo>
                  <a:lnTo>
                    <a:pt x="1228" y="46025"/>
                  </a:lnTo>
                  <a:lnTo>
                    <a:pt x="1042" y="46285"/>
                  </a:lnTo>
                  <a:lnTo>
                    <a:pt x="819" y="46583"/>
                  </a:lnTo>
                  <a:lnTo>
                    <a:pt x="633" y="46881"/>
                  </a:lnTo>
                  <a:lnTo>
                    <a:pt x="484" y="47178"/>
                  </a:lnTo>
                  <a:lnTo>
                    <a:pt x="372" y="47513"/>
                  </a:lnTo>
                  <a:lnTo>
                    <a:pt x="223" y="47848"/>
                  </a:lnTo>
                  <a:lnTo>
                    <a:pt x="186" y="48071"/>
                  </a:lnTo>
                  <a:lnTo>
                    <a:pt x="112" y="48369"/>
                  </a:lnTo>
                  <a:lnTo>
                    <a:pt x="37" y="48890"/>
                  </a:lnTo>
                  <a:lnTo>
                    <a:pt x="0" y="49448"/>
                  </a:lnTo>
                  <a:lnTo>
                    <a:pt x="37" y="49969"/>
                  </a:lnTo>
                  <a:lnTo>
                    <a:pt x="112" y="50527"/>
                  </a:lnTo>
                  <a:lnTo>
                    <a:pt x="261" y="51048"/>
                  </a:lnTo>
                  <a:lnTo>
                    <a:pt x="447" y="51569"/>
                  </a:lnTo>
                  <a:lnTo>
                    <a:pt x="633" y="52015"/>
                  </a:lnTo>
                  <a:lnTo>
                    <a:pt x="893" y="52462"/>
                  </a:lnTo>
                  <a:lnTo>
                    <a:pt x="1116" y="52908"/>
                  </a:lnTo>
                  <a:lnTo>
                    <a:pt x="1377" y="53280"/>
                  </a:lnTo>
                  <a:lnTo>
                    <a:pt x="1898" y="53987"/>
                  </a:lnTo>
                  <a:lnTo>
                    <a:pt x="2716" y="54917"/>
                  </a:lnTo>
                  <a:lnTo>
                    <a:pt x="3572" y="55848"/>
                  </a:lnTo>
                  <a:lnTo>
                    <a:pt x="4502" y="56666"/>
                  </a:lnTo>
                  <a:lnTo>
                    <a:pt x="5432" y="57447"/>
                  </a:lnTo>
                  <a:lnTo>
                    <a:pt x="5879" y="57745"/>
                  </a:lnTo>
                  <a:lnTo>
                    <a:pt x="6883" y="58415"/>
                  </a:lnTo>
                  <a:lnTo>
                    <a:pt x="7888" y="59047"/>
                  </a:lnTo>
                  <a:lnTo>
                    <a:pt x="8967" y="59568"/>
                  </a:lnTo>
                  <a:lnTo>
                    <a:pt x="10083" y="60052"/>
                  </a:lnTo>
                  <a:lnTo>
                    <a:pt x="9748" y="60684"/>
                  </a:lnTo>
                  <a:lnTo>
                    <a:pt x="9525" y="61317"/>
                  </a:lnTo>
                  <a:lnTo>
                    <a:pt x="9376" y="61987"/>
                  </a:lnTo>
                  <a:lnTo>
                    <a:pt x="9302" y="62656"/>
                  </a:lnTo>
                  <a:lnTo>
                    <a:pt x="9302" y="63326"/>
                  </a:lnTo>
                  <a:lnTo>
                    <a:pt x="9376" y="63959"/>
                  </a:lnTo>
                  <a:lnTo>
                    <a:pt x="9488" y="64293"/>
                  </a:lnTo>
                  <a:lnTo>
                    <a:pt x="9562" y="64591"/>
                  </a:lnTo>
                  <a:lnTo>
                    <a:pt x="9711" y="64926"/>
                  </a:lnTo>
                  <a:lnTo>
                    <a:pt x="9823" y="65224"/>
                  </a:lnTo>
                  <a:lnTo>
                    <a:pt x="10046" y="65596"/>
                  </a:lnTo>
                  <a:lnTo>
                    <a:pt x="10306" y="65931"/>
                  </a:lnTo>
                  <a:lnTo>
                    <a:pt x="10567" y="66228"/>
                  </a:lnTo>
                  <a:lnTo>
                    <a:pt x="10865" y="66526"/>
                  </a:lnTo>
                  <a:lnTo>
                    <a:pt x="11423" y="67010"/>
                  </a:lnTo>
                  <a:lnTo>
                    <a:pt x="11944" y="67419"/>
                  </a:lnTo>
                  <a:lnTo>
                    <a:pt x="12799" y="67940"/>
                  </a:lnTo>
                  <a:lnTo>
                    <a:pt x="13655" y="68423"/>
                  </a:lnTo>
                  <a:lnTo>
                    <a:pt x="14511" y="68833"/>
                  </a:lnTo>
                  <a:lnTo>
                    <a:pt x="15404" y="69242"/>
                  </a:lnTo>
                  <a:lnTo>
                    <a:pt x="16334" y="69577"/>
                  </a:lnTo>
                  <a:lnTo>
                    <a:pt x="17227" y="69875"/>
                  </a:lnTo>
                  <a:lnTo>
                    <a:pt x="18157" y="70098"/>
                  </a:lnTo>
                  <a:lnTo>
                    <a:pt x="19125" y="70321"/>
                  </a:lnTo>
                  <a:lnTo>
                    <a:pt x="20055" y="70507"/>
                  </a:lnTo>
                  <a:lnTo>
                    <a:pt x="21022" y="70693"/>
                  </a:lnTo>
                  <a:lnTo>
                    <a:pt x="21989" y="70805"/>
                  </a:lnTo>
                  <a:lnTo>
                    <a:pt x="22920" y="70916"/>
                  </a:lnTo>
                  <a:lnTo>
                    <a:pt x="24854" y="71065"/>
                  </a:lnTo>
                  <a:lnTo>
                    <a:pt x="26789" y="71177"/>
                  </a:lnTo>
                  <a:lnTo>
                    <a:pt x="29022" y="71251"/>
                  </a:lnTo>
                  <a:lnTo>
                    <a:pt x="32519" y="71251"/>
                  </a:lnTo>
                  <a:lnTo>
                    <a:pt x="34417" y="75790"/>
                  </a:lnTo>
                  <a:lnTo>
                    <a:pt x="34565" y="76162"/>
                  </a:lnTo>
                  <a:lnTo>
                    <a:pt x="34751" y="76497"/>
                  </a:lnTo>
                  <a:lnTo>
                    <a:pt x="34975" y="76795"/>
                  </a:lnTo>
                  <a:lnTo>
                    <a:pt x="35235" y="77093"/>
                  </a:lnTo>
                  <a:lnTo>
                    <a:pt x="35496" y="77353"/>
                  </a:lnTo>
                  <a:lnTo>
                    <a:pt x="35793" y="77614"/>
                  </a:lnTo>
                  <a:lnTo>
                    <a:pt x="36091" y="77837"/>
                  </a:lnTo>
                  <a:lnTo>
                    <a:pt x="36426" y="78023"/>
                  </a:lnTo>
                  <a:lnTo>
                    <a:pt x="36761" y="78209"/>
                  </a:lnTo>
                  <a:lnTo>
                    <a:pt x="37133" y="78358"/>
                  </a:lnTo>
                  <a:lnTo>
                    <a:pt x="37468" y="78469"/>
                  </a:lnTo>
                  <a:lnTo>
                    <a:pt x="37840" y="78544"/>
                  </a:lnTo>
                  <a:lnTo>
                    <a:pt x="38249" y="78581"/>
                  </a:lnTo>
                  <a:lnTo>
                    <a:pt x="38993" y="78581"/>
                  </a:lnTo>
                  <a:lnTo>
                    <a:pt x="39402" y="78544"/>
                  </a:lnTo>
                  <a:lnTo>
                    <a:pt x="39551" y="78506"/>
                  </a:lnTo>
                  <a:lnTo>
                    <a:pt x="40407" y="79399"/>
                  </a:lnTo>
                  <a:lnTo>
                    <a:pt x="41077" y="80069"/>
                  </a:lnTo>
                  <a:lnTo>
                    <a:pt x="41598" y="80478"/>
                  </a:lnTo>
                  <a:lnTo>
                    <a:pt x="42007" y="80776"/>
                  </a:lnTo>
                  <a:lnTo>
                    <a:pt x="42305" y="80962"/>
                  </a:lnTo>
                  <a:lnTo>
                    <a:pt x="42602" y="81111"/>
                  </a:lnTo>
                  <a:lnTo>
                    <a:pt x="42937" y="81223"/>
                  </a:lnTo>
                  <a:lnTo>
                    <a:pt x="43235" y="81297"/>
                  </a:lnTo>
                  <a:lnTo>
                    <a:pt x="43532" y="81334"/>
                  </a:lnTo>
                  <a:lnTo>
                    <a:pt x="43830" y="81371"/>
                  </a:lnTo>
                  <a:lnTo>
                    <a:pt x="44128" y="81371"/>
                  </a:lnTo>
                  <a:lnTo>
                    <a:pt x="44425" y="81334"/>
                  </a:lnTo>
                  <a:lnTo>
                    <a:pt x="44797" y="81260"/>
                  </a:lnTo>
                  <a:lnTo>
                    <a:pt x="45169" y="81111"/>
                  </a:lnTo>
                  <a:lnTo>
                    <a:pt x="45504" y="80925"/>
                  </a:lnTo>
                  <a:lnTo>
                    <a:pt x="45839" y="80664"/>
                  </a:lnTo>
                  <a:lnTo>
                    <a:pt x="46062" y="80441"/>
                  </a:lnTo>
                  <a:lnTo>
                    <a:pt x="46286" y="80181"/>
                  </a:lnTo>
                  <a:lnTo>
                    <a:pt x="46472" y="79883"/>
                  </a:lnTo>
                  <a:lnTo>
                    <a:pt x="46583" y="79623"/>
                  </a:lnTo>
                  <a:lnTo>
                    <a:pt x="46695" y="79325"/>
                  </a:lnTo>
                  <a:lnTo>
                    <a:pt x="46732" y="79065"/>
                  </a:lnTo>
                  <a:lnTo>
                    <a:pt x="46769" y="78730"/>
                  </a:lnTo>
                  <a:lnTo>
                    <a:pt x="46769" y="78432"/>
                  </a:lnTo>
                  <a:lnTo>
                    <a:pt x="47625" y="78879"/>
                  </a:lnTo>
                  <a:lnTo>
                    <a:pt x="48518" y="79251"/>
                  </a:lnTo>
                  <a:lnTo>
                    <a:pt x="49411" y="79511"/>
                  </a:lnTo>
                  <a:lnTo>
                    <a:pt x="50378" y="79734"/>
                  </a:lnTo>
                  <a:lnTo>
                    <a:pt x="51346" y="79846"/>
                  </a:lnTo>
                  <a:lnTo>
                    <a:pt x="52313" y="79883"/>
                  </a:lnTo>
                  <a:lnTo>
                    <a:pt x="53281" y="79846"/>
                  </a:lnTo>
                  <a:lnTo>
                    <a:pt x="54248" y="79734"/>
                  </a:lnTo>
                  <a:lnTo>
                    <a:pt x="54769" y="79623"/>
                  </a:lnTo>
                  <a:lnTo>
                    <a:pt x="55253" y="79511"/>
                  </a:lnTo>
                  <a:lnTo>
                    <a:pt x="55736" y="79362"/>
                  </a:lnTo>
                  <a:lnTo>
                    <a:pt x="56220" y="79176"/>
                  </a:lnTo>
                  <a:lnTo>
                    <a:pt x="56704" y="78990"/>
                  </a:lnTo>
                  <a:lnTo>
                    <a:pt x="57150" y="78804"/>
                  </a:lnTo>
                  <a:lnTo>
                    <a:pt x="58043" y="78320"/>
                  </a:lnTo>
                  <a:lnTo>
                    <a:pt x="58862" y="77800"/>
                  </a:lnTo>
                  <a:lnTo>
                    <a:pt x="59643" y="77204"/>
                  </a:lnTo>
                  <a:lnTo>
                    <a:pt x="60350" y="76535"/>
                  </a:lnTo>
                  <a:lnTo>
                    <a:pt x="60982" y="75828"/>
                  </a:lnTo>
                  <a:lnTo>
                    <a:pt x="61578" y="75046"/>
                  </a:lnTo>
                  <a:lnTo>
                    <a:pt x="62099" y="74228"/>
                  </a:lnTo>
                  <a:lnTo>
                    <a:pt x="62545" y="73372"/>
                  </a:lnTo>
                  <a:lnTo>
                    <a:pt x="62954" y="72479"/>
                  </a:lnTo>
                  <a:lnTo>
                    <a:pt x="63252" y="71549"/>
                  </a:lnTo>
                  <a:lnTo>
                    <a:pt x="63475" y="70581"/>
                  </a:lnTo>
                  <a:lnTo>
                    <a:pt x="63587" y="69614"/>
                  </a:lnTo>
                  <a:lnTo>
                    <a:pt x="63624" y="69093"/>
                  </a:lnTo>
                  <a:lnTo>
                    <a:pt x="63661" y="68609"/>
                  </a:lnTo>
                  <a:lnTo>
                    <a:pt x="65187" y="67977"/>
                  </a:lnTo>
                  <a:lnTo>
                    <a:pt x="65261" y="68237"/>
                  </a:lnTo>
                  <a:lnTo>
                    <a:pt x="65373" y="68498"/>
                  </a:lnTo>
                  <a:lnTo>
                    <a:pt x="65522" y="68758"/>
                  </a:lnTo>
                  <a:lnTo>
                    <a:pt x="65671" y="68982"/>
                  </a:lnTo>
                  <a:lnTo>
                    <a:pt x="65857" y="69168"/>
                  </a:lnTo>
                  <a:lnTo>
                    <a:pt x="66080" y="69354"/>
                  </a:lnTo>
                  <a:lnTo>
                    <a:pt x="66303" y="69540"/>
                  </a:lnTo>
                  <a:lnTo>
                    <a:pt x="66526" y="69651"/>
                  </a:lnTo>
                  <a:lnTo>
                    <a:pt x="66564" y="69986"/>
                  </a:lnTo>
                  <a:lnTo>
                    <a:pt x="66601" y="70247"/>
                  </a:lnTo>
                  <a:lnTo>
                    <a:pt x="66712" y="70507"/>
                  </a:lnTo>
                  <a:lnTo>
                    <a:pt x="66824" y="70730"/>
                  </a:lnTo>
                  <a:lnTo>
                    <a:pt x="66936" y="70954"/>
                  </a:lnTo>
                  <a:lnTo>
                    <a:pt x="67084" y="71177"/>
                  </a:lnTo>
                  <a:lnTo>
                    <a:pt x="67270" y="71363"/>
                  </a:lnTo>
                  <a:lnTo>
                    <a:pt x="67456" y="71549"/>
                  </a:lnTo>
                  <a:lnTo>
                    <a:pt x="67643" y="71698"/>
                  </a:lnTo>
                  <a:lnTo>
                    <a:pt x="67866" y="71846"/>
                  </a:lnTo>
                  <a:lnTo>
                    <a:pt x="68126" y="71958"/>
                  </a:lnTo>
                  <a:lnTo>
                    <a:pt x="68349" y="72070"/>
                  </a:lnTo>
                  <a:lnTo>
                    <a:pt x="68610" y="72144"/>
                  </a:lnTo>
                  <a:lnTo>
                    <a:pt x="68870" y="72181"/>
                  </a:lnTo>
                  <a:lnTo>
                    <a:pt x="69131" y="72219"/>
                  </a:lnTo>
                  <a:lnTo>
                    <a:pt x="69428" y="72181"/>
                  </a:lnTo>
                  <a:lnTo>
                    <a:pt x="69689" y="72181"/>
                  </a:lnTo>
                  <a:lnTo>
                    <a:pt x="69987" y="72107"/>
                  </a:lnTo>
                  <a:lnTo>
                    <a:pt x="70210" y="72293"/>
                  </a:lnTo>
                  <a:lnTo>
                    <a:pt x="70470" y="72442"/>
                  </a:lnTo>
                  <a:lnTo>
                    <a:pt x="70731" y="72553"/>
                  </a:lnTo>
                  <a:lnTo>
                    <a:pt x="71028" y="72665"/>
                  </a:lnTo>
                  <a:lnTo>
                    <a:pt x="71326" y="72739"/>
                  </a:lnTo>
                  <a:lnTo>
                    <a:pt x="71624" y="72777"/>
                  </a:lnTo>
                  <a:lnTo>
                    <a:pt x="71921" y="72777"/>
                  </a:lnTo>
                  <a:lnTo>
                    <a:pt x="72256" y="72739"/>
                  </a:lnTo>
                  <a:lnTo>
                    <a:pt x="72554" y="72665"/>
                  </a:lnTo>
                  <a:lnTo>
                    <a:pt x="72851" y="72553"/>
                  </a:lnTo>
                  <a:lnTo>
                    <a:pt x="73112" y="72405"/>
                  </a:lnTo>
                  <a:lnTo>
                    <a:pt x="73372" y="72256"/>
                  </a:lnTo>
                  <a:lnTo>
                    <a:pt x="73596" y="72070"/>
                  </a:lnTo>
                  <a:lnTo>
                    <a:pt x="73819" y="71846"/>
                  </a:lnTo>
                  <a:lnTo>
                    <a:pt x="74005" y="71623"/>
                  </a:lnTo>
                  <a:lnTo>
                    <a:pt x="74154" y="71363"/>
                  </a:lnTo>
                  <a:lnTo>
                    <a:pt x="74451" y="71326"/>
                  </a:lnTo>
                  <a:lnTo>
                    <a:pt x="74712" y="71251"/>
                  </a:lnTo>
                  <a:lnTo>
                    <a:pt x="74972" y="71177"/>
                  </a:lnTo>
                  <a:lnTo>
                    <a:pt x="75233" y="71065"/>
                  </a:lnTo>
                  <a:lnTo>
                    <a:pt x="75456" y="70954"/>
                  </a:lnTo>
                  <a:lnTo>
                    <a:pt x="75679" y="70767"/>
                  </a:lnTo>
                  <a:lnTo>
                    <a:pt x="75865" y="70619"/>
                  </a:lnTo>
                  <a:lnTo>
                    <a:pt x="76051" y="70433"/>
                  </a:lnTo>
                  <a:lnTo>
                    <a:pt x="76200" y="70209"/>
                  </a:lnTo>
                  <a:lnTo>
                    <a:pt x="76349" y="69986"/>
                  </a:lnTo>
                  <a:lnTo>
                    <a:pt x="76461" y="69763"/>
                  </a:lnTo>
                  <a:lnTo>
                    <a:pt x="76572" y="69502"/>
                  </a:lnTo>
                  <a:lnTo>
                    <a:pt x="76609" y="69242"/>
                  </a:lnTo>
                  <a:lnTo>
                    <a:pt x="76684" y="68982"/>
                  </a:lnTo>
                  <a:lnTo>
                    <a:pt x="76684" y="68721"/>
                  </a:lnTo>
                  <a:lnTo>
                    <a:pt x="76684" y="68461"/>
                  </a:lnTo>
                  <a:lnTo>
                    <a:pt x="76647" y="68200"/>
                  </a:lnTo>
                  <a:lnTo>
                    <a:pt x="76572" y="67903"/>
                  </a:lnTo>
                  <a:lnTo>
                    <a:pt x="76758" y="67642"/>
                  </a:lnTo>
                  <a:lnTo>
                    <a:pt x="76907" y="67419"/>
                  </a:lnTo>
                  <a:lnTo>
                    <a:pt x="77056" y="67121"/>
                  </a:lnTo>
                  <a:lnTo>
                    <a:pt x="77168" y="66861"/>
                  </a:lnTo>
                  <a:lnTo>
                    <a:pt x="77205" y="66563"/>
                  </a:lnTo>
                  <a:lnTo>
                    <a:pt x="77242" y="66265"/>
                  </a:lnTo>
                  <a:lnTo>
                    <a:pt x="77242" y="65931"/>
                  </a:lnTo>
                  <a:lnTo>
                    <a:pt x="77205" y="65633"/>
                  </a:lnTo>
                  <a:lnTo>
                    <a:pt x="77130" y="65335"/>
                  </a:lnTo>
                  <a:lnTo>
                    <a:pt x="77056" y="65038"/>
                  </a:lnTo>
                  <a:lnTo>
                    <a:pt x="76907" y="64777"/>
                  </a:lnTo>
                  <a:lnTo>
                    <a:pt x="76721" y="64517"/>
                  </a:lnTo>
                  <a:lnTo>
                    <a:pt x="76535" y="64293"/>
                  </a:lnTo>
                  <a:lnTo>
                    <a:pt x="76349" y="64070"/>
                  </a:lnTo>
                  <a:lnTo>
                    <a:pt x="76089" y="63884"/>
                  </a:lnTo>
                  <a:lnTo>
                    <a:pt x="75828" y="63735"/>
                  </a:lnTo>
                  <a:lnTo>
                    <a:pt x="75828" y="63549"/>
                  </a:lnTo>
                  <a:lnTo>
                    <a:pt x="78991" y="62247"/>
                  </a:lnTo>
                  <a:lnTo>
                    <a:pt x="79139" y="62582"/>
                  </a:lnTo>
                  <a:lnTo>
                    <a:pt x="79326" y="62880"/>
                  </a:lnTo>
                  <a:lnTo>
                    <a:pt x="79512" y="63177"/>
                  </a:lnTo>
                  <a:lnTo>
                    <a:pt x="79735" y="63438"/>
                  </a:lnTo>
                  <a:lnTo>
                    <a:pt x="79995" y="63698"/>
                  </a:lnTo>
                  <a:lnTo>
                    <a:pt x="80256" y="63921"/>
                  </a:lnTo>
                  <a:lnTo>
                    <a:pt x="80553" y="64145"/>
                  </a:lnTo>
                  <a:lnTo>
                    <a:pt x="80851" y="64331"/>
                  </a:lnTo>
                  <a:lnTo>
                    <a:pt x="81149" y="64480"/>
                  </a:lnTo>
                  <a:lnTo>
                    <a:pt x="81484" y="64628"/>
                  </a:lnTo>
                  <a:lnTo>
                    <a:pt x="81818" y="64740"/>
                  </a:lnTo>
                  <a:lnTo>
                    <a:pt x="82153" y="64814"/>
                  </a:lnTo>
                  <a:lnTo>
                    <a:pt x="82525" y="64852"/>
                  </a:lnTo>
                  <a:lnTo>
                    <a:pt x="83269" y="64852"/>
                  </a:lnTo>
                  <a:lnTo>
                    <a:pt x="83642" y="64814"/>
                  </a:lnTo>
                  <a:lnTo>
                    <a:pt x="84051" y="64703"/>
                  </a:lnTo>
                  <a:lnTo>
                    <a:pt x="84460" y="64554"/>
                  </a:lnTo>
                  <a:lnTo>
                    <a:pt x="84832" y="64405"/>
                  </a:lnTo>
                  <a:lnTo>
                    <a:pt x="85167" y="64182"/>
                  </a:lnTo>
                  <a:lnTo>
                    <a:pt x="85502" y="63959"/>
                  </a:lnTo>
                  <a:lnTo>
                    <a:pt x="85800" y="63698"/>
                  </a:lnTo>
                  <a:lnTo>
                    <a:pt x="86097" y="63401"/>
                  </a:lnTo>
                  <a:lnTo>
                    <a:pt x="86358" y="63066"/>
                  </a:lnTo>
                  <a:lnTo>
                    <a:pt x="86544" y="62731"/>
                  </a:lnTo>
                  <a:lnTo>
                    <a:pt x="86730" y="62359"/>
                  </a:lnTo>
                  <a:lnTo>
                    <a:pt x="86879" y="61987"/>
                  </a:lnTo>
                  <a:lnTo>
                    <a:pt x="86990" y="61615"/>
                  </a:lnTo>
                  <a:lnTo>
                    <a:pt x="87065" y="61205"/>
                  </a:lnTo>
                  <a:lnTo>
                    <a:pt x="87102" y="60796"/>
                  </a:lnTo>
                  <a:lnTo>
                    <a:pt x="87102" y="60350"/>
                  </a:lnTo>
                  <a:lnTo>
                    <a:pt x="87027" y="59940"/>
                  </a:lnTo>
                  <a:lnTo>
                    <a:pt x="86916" y="59457"/>
                  </a:lnTo>
                  <a:lnTo>
                    <a:pt x="86767" y="59047"/>
                  </a:lnTo>
                  <a:lnTo>
                    <a:pt x="96180" y="55141"/>
                  </a:lnTo>
                  <a:lnTo>
                    <a:pt x="96590" y="54955"/>
                  </a:lnTo>
                  <a:lnTo>
                    <a:pt x="96962" y="54694"/>
                  </a:lnTo>
                  <a:lnTo>
                    <a:pt x="97334" y="54434"/>
                  </a:lnTo>
                  <a:lnTo>
                    <a:pt x="97669" y="54136"/>
                  </a:lnTo>
                  <a:lnTo>
                    <a:pt x="97966" y="53801"/>
                  </a:lnTo>
                  <a:lnTo>
                    <a:pt x="98227" y="53429"/>
                  </a:lnTo>
                  <a:lnTo>
                    <a:pt x="98450" y="53057"/>
                  </a:lnTo>
                  <a:lnTo>
                    <a:pt x="98636" y="52685"/>
                  </a:lnTo>
                  <a:lnTo>
                    <a:pt x="98785" y="52276"/>
                  </a:lnTo>
                  <a:lnTo>
                    <a:pt x="98896" y="51829"/>
                  </a:lnTo>
                  <a:lnTo>
                    <a:pt x="98971" y="51420"/>
                  </a:lnTo>
                  <a:lnTo>
                    <a:pt x="98971" y="50973"/>
                  </a:lnTo>
                  <a:lnTo>
                    <a:pt x="98971" y="50527"/>
                  </a:lnTo>
                  <a:lnTo>
                    <a:pt x="98896" y="50080"/>
                  </a:lnTo>
                  <a:lnTo>
                    <a:pt x="98785" y="49634"/>
                  </a:lnTo>
                  <a:lnTo>
                    <a:pt x="98636" y="49188"/>
                  </a:lnTo>
                  <a:lnTo>
                    <a:pt x="97297" y="45988"/>
                  </a:lnTo>
                  <a:lnTo>
                    <a:pt x="97817" y="45244"/>
                  </a:lnTo>
                  <a:lnTo>
                    <a:pt x="98338" y="44537"/>
                  </a:lnTo>
                  <a:lnTo>
                    <a:pt x="98822" y="43793"/>
                  </a:lnTo>
                  <a:lnTo>
                    <a:pt x="99268" y="43048"/>
                  </a:lnTo>
                  <a:lnTo>
                    <a:pt x="99678" y="42304"/>
                  </a:lnTo>
                  <a:lnTo>
                    <a:pt x="100050" y="41560"/>
                  </a:lnTo>
                  <a:lnTo>
                    <a:pt x="100422" y="40779"/>
                  </a:lnTo>
                  <a:lnTo>
                    <a:pt x="100720" y="40035"/>
                  </a:lnTo>
                  <a:lnTo>
                    <a:pt x="100906" y="39625"/>
                  </a:lnTo>
                  <a:lnTo>
                    <a:pt x="101278" y="38546"/>
                  </a:lnTo>
                  <a:lnTo>
                    <a:pt x="101389" y="38174"/>
                  </a:lnTo>
                  <a:lnTo>
                    <a:pt x="101464" y="37765"/>
                  </a:lnTo>
                  <a:lnTo>
                    <a:pt x="101538" y="37393"/>
                  </a:lnTo>
                  <a:lnTo>
                    <a:pt x="101575" y="36984"/>
                  </a:lnTo>
                  <a:lnTo>
                    <a:pt x="101613" y="36574"/>
                  </a:lnTo>
                  <a:lnTo>
                    <a:pt x="101613" y="36202"/>
                  </a:lnTo>
                  <a:lnTo>
                    <a:pt x="101575" y="35793"/>
                  </a:lnTo>
                  <a:lnTo>
                    <a:pt x="101538" y="35421"/>
                  </a:lnTo>
                  <a:lnTo>
                    <a:pt x="101426" y="34937"/>
                  </a:lnTo>
                  <a:lnTo>
                    <a:pt x="101240" y="34454"/>
                  </a:lnTo>
                  <a:lnTo>
                    <a:pt x="100980" y="34044"/>
                  </a:lnTo>
                  <a:lnTo>
                    <a:pt x="100682" y="33672"/>
                  </a:lnTo>
                  <a:lnTo>
                    <a:pt x="100310" y="33337"/>
                  </a:lnTo>
                  <a:lnTo>
                    <a:pt x="99938" y="33077"/>
                  </a:lnTo>
                  <a:lnTo>
                    <a:pt x="99492" y="32891"/>
                  </a:lnTo>
                  <a:lnTo>
                    <a:pt x="99045" y="32779"/>
                  </a:lnTo>
                  <a:lnTo>
                    <a:pt x="99641" y="31291"/>
                  </a:lnTo>
                  <a:lnTo>
                    <a:pt x="100199" y="29803"/>
                  </a:lnTo>
                  <a:lnTo>
                    <a:pt x="100757" y="28277"/>
                  </a:lnTo>
                  <a:lnTo>
                    <a:pt x="101240" y="26752"/>
                  </a:lnTo>
                  <a:lnTo>
                    <a:pt x="101352" y="26491"/>
                  </a:lnTo>
                  <a:lnTo>
                    <a:pt x="102022" y="24259"/>
                  </a:lnTo>
                  <a:lnTo>
                    <a:pt x="102654" y="22027"/>
                  </a:lnTo>
                  <a:lnTo>
                    <a:pt x="103212" y="19757"/>
                  </a:lnTo>
                  <a:lnTo>
                    <a:pt x="103696" y="17487"/>
                  </a:lnTo>
                  <a:lnTo>
                    <a:pt x="103771" y="17152"/>
                  </a:lnTo>
                  <a:lnTo>
                    <a:pt x="104031" y="15776"/>
                  </a:lnTo>
                  <a:lnTo>
                    <a:pt x="104143" y="15069"/>
                  </a:lnTo>
                  <a:lnTo>
                    <a:pt x="104217" y="14399"/>
                  </a:lnTo>
                  <a:lnTo>
                    <a:pt x="104291" y="13692"/>
                  </a:lnTo>
                  <a:lnTo>
                    <a:pt x="104329" y="13022"/>
                  </a:lnTo>
                  <a:lnTo>
                    <a:pt x="104366" y="12316"/>
                  </a:lnTo>
                  <a:lnTo>
                    <a:pt x="104366" y="11646"/>
                  </a:lnTo>
                  <a:lnTo>
                    <a:pt x="104329" y="10939"/>
                  </a:lnTo>
                  <a:lnTo>
                    <a:pt x="104291" y="10269"/>
                  </a:lnTo>
                  <a:lnTo>
                    <a:pt x="104180" y="9525"/>
                  </a:lnTo>
                  <a:lnTo>
                    <a:pt x="104031" y="8855"/>
                  </a:lnTo>
                  <a:lnTo>
                    <a:pt x="103808" y="8297"/>
                  </a:lnTo>
                  <a:lnTo>
                    <a:pt x="103510" y="7776"/>
                  </a:lnTo>
                  <a:lnTo>
                    <a:pt x="103324" y="7516"/>
                  </a:lnTo>
                  <a:lnTo>
                    <a:pt x="103138" y="7330"/>
                  </a:lnTo>
                  <a:lnTo>
                    <a:pt x="102952" y="7107"/>
                  </a:lnTo>
                  <a:lnTo>
                    <a:pt x="102729" y="6921"/>
                  </a:lnTo>
                  <a:lnTo>
                    <a:pt x="102505" y="6772"/>
                  </a:lnTo>
                  <a:lnTo>
                    <a:pt x="102245" y="6623"/>
                  </a:lnTo>
                  <a:lnTo>
                    <a:pt x="101985" y="6511"/>
                  </a:lnTo>
                  <a:lnTo>
                    <a:pt x="101724" y="6400"/>
                  </a:lnTo>
                  <a:lnTo>
                    <a:pt x="101315" y="6288"/>
                  </a:lnTo>
                  <a:lnTo>
                    <a:pt x="100906" y="6214"/>
                  </a:lnTo>
                  <a:lnTo>
                    <a:pt x="100757" y="6176"/>
                  </a:lnTo>
                  <a:lnTo>
                    <a:pt x="100273" y="6176"/>
                  </a:lnTo>
                  <a:lnTo>
                    <a:pt x="99789" y="6251"/>
                  </a:lnTo>
                  <a:lnTo>
                    <a:pt x="99343" y="6362"/>
                  </a:lnTo>
                  <a:lnTo>
                    <a:pt x="98934" y="6511"/>
                  </a:lnTo>
                  <a:lnTo>
                    <a:pt x="98524" y="6697"/>
                  </a:lnTo>
                  <a:lnTo>
                    <a:pt x="98115" y="6921"/>
                  </a:lnTo>
                  <a:lnTo>
                    <a:pt x="97631" y="7293"/>
                  </a:lnTo>
                  <a:lnTo>
                    <a:pt x="97110" y="7702"/>
                  </a:lnTo>
                  <a:lnTo>
                    <a:pt x="96962" y="7516"/>
                  </a:lnTo>
                  <a:lnTo>
                    <a:pt x="96776" y="7330"/>
                  </a:lnTo>
                  <a:lnTo>
                    <a:pt x="96552" y="7181"/>
                  </a:lnTo>
                  <a:lnTo>
                    <a:pt x="96366" y="7069"/>
                  </a:lnTo>
                  <a:lnTo>
                    <a:pt x="96329" y="6735"/>
                  </a:lnTo>
                  <a:lnTo>
                    <a:pt x="96255" y="6474"/>
                  </a:lnTo>
                  <a:lnTo>
                    <a:pt x="96180" y="6251"/>
                  </a:lnTo>
                  <a:lnTo>
                    <a:pt x="96069" y="5990"/>
                  </a:lnTo>
                  <a:lnTo>
                    <a:pt x="95920" y="5767"/>
                  </a:lnTo>
                  <a:lnTo>
                    <a:pt x="95771" y="5544"/>
                  </a:lnTo>
                  <a:lnTo>
                    <a:pt x="95622" y="5358"/>
                  </a:lnTo>
                  <a:lnTo>
                    <a:pt x="95436" y="5172"/>
                  </a:lnTo>
                  <a:lnTo>
                    <a:pt x="95213" y="5023"/>
                  </a:lnTo>
                  <a:lnTo>
                    <a:pt x="94990" y="4874"/>
                  </a:lnTo>
                  <a:lnTo>
                    <a:pt x="94766" y="4763"/>
                  </a:lnTo>
                  <a:lnTo>
                    <a:pt x="94506" y="4651"/>
                  </a:lnTo>
                  <a:lnTo>
                    <a:pt x="94246" y="4577"/>
                  </a:lnTo>
                  <a:lnTo>
                    <a:pt x="93985" y="4539"/>
                  </a:lnTo>
                  <a:lnTo>
                    <a:pt x="93464" y="4539"/>
                  </a:lnTo>
                  <a:lnTo>
                    <a:pt x="93204" y="4577"/>
                  </a:lnTo>
                  <a:lnTo>
                    <a:pt x="92869" y="4651"/>
                  </a:lnTo>
                  <a:lnTo>
                    <a:pt x="92646" y="4465"/>
                  </a:lnTo>
                  <a:lnTo>
                    <a:pt x="92385" y="4279"/>
                  </a:lnTo>
                  <a:lnTo>
                    <a:pt x="92125" y="4167"/>
                  </a:lnTo>
                  <a:lnTo>
                    <a:pt x="91864" y="4056"/>
                  </a:lnTo>
                  <a:lnTo>
                    <a:pt x="91567" y="3981"/>
                  </a:lnTo>
                  <a:lnTo>
                    <a:pt x="91269" y="3944"/>
                  </a:lnTo>
                  <a:lnTo>
                    <a:pt x="90934" y="3944"/>
                  </a:lnTo>
                  <a:lnTo>
                    <a:pt x="90636" y="3981"/>
                  </a:lnTo>
                  <a:lnTo>
                    <a:pt x="90302" y="4056"/>
                  </a:lnTo>
                  <a:lnTo>
                    <a:pt x="90041" y="4167"/>
                  </a:lnTo>
                  <a:lnTo>
                    <a:pt x="89743" y="4316"/>
                  </a:lnTo>
                  <a:lnTo>
                    <a:pt x="89483" y="4465"/>
                  </a:lnTo>
                  <a:lnTo>
                    <a:pt x="89260" y="4688"/>
                  </a:lnTo>
                  <a:lnTo>
                    <a:pt x="89074" y="4874"/>
                  </a:lnTo>
                  <a:lnTo>
                    <a:pt x="88888" y="5135"/>
                  </a:lnTo>
                  <a:lnTo>
                    <a:pt x="88739" y="5358"/>
                  </a:lnTo>
                  <a:lnTo>
                    <a:pt x="88404" y="5395"/>
                  </a:lnTo>
                  <a:lnTo>
                    <a:pt x="88032" y="5507"/>
                  </a:lnTo>
                  <a:lnTo>
                    <a:pt x="87660" y="5656"/>
                  </a:lnTo>
                  <a:lnTo>
                    <a:pt x="87213" y="4949"/>
                  </a:lnTo>
                  <a:lnTo>
                    <a:pt x="86693" y="4242"/>
                  </a:lnTo>
                  <a:lnTo>
                    <a:pt x="86134" y="3609"/>
                  </a:lnTo>
                  <a:lnTo>
                    <a:pt x="85502" y="3014"/>
                  </a:lnTo>
                  <a:lnTo>
                    <a:pt x="84869" y="2456"/>
                  </a:lnTo>
                  <a:lnTo>
                    <a:pt x="84162" y="1935"/>
                  </a:lnTo>
                  <a:lnTo>
                    <a:pt x="83455" y="1488"/>
                  </a:lnTo>
                  <a:lnTo>
                    <a:pt x="82711" y="1116"/>
                  </a:lnTo>
                  <a:lnTo>
                    <a:pt x="81930" y="781"/>
                  </a:lnTo>
                  <a:lnTo>
                    <a:pt x="81111" y="484"/>
                  </a:lnTo>
                  <a:lnTo>
                    <a:pt x="80256" y="261"/>
                  </a:lnTo>
                  <a:lnTo>
                    <a:pt x="79400" y="112"/>
                  </a:lnTo>
                  <a:lnTo>
                    <a:pt x="78544" y="37"/>
                  </a:lnTo>
                  <a:lnTo>
                    <a:pt x="77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0;p40">
              <a:extLst>
                <a:ext uri="{FF2B5EF4-FFF2-40B4-BE49-F238E27FC236}">
                  <a16:creationId xmlns:a16="http://schemas.microsoft.com/office/drawing/2014/main" id="{0F087BEA-ABB7-79C1-7907-BA958507B436}"/>
                </a:ext>
              </a:extLst>
            </p:cNvPr>
            <p:cNvSpPr/>
            <p:nvPr/>
          </p:nvSpPr>
          <p:spPr>
            <a:xfrm>
              <a:off x="1346900" y="3682575"/>
              <a:ext cx="1244600" cy="547900"/>
            </a:xfrm>
            <a:custGeom>
              <a:avLst/>
              <a:gdLst/>
              <a:ahLst/>
              <a:cxnLst/>
              <a:rect l="l" t="t" r="r" b="b"/>
              <a:pathLst>
                <a:path w="49784" h="21916" extrusionOk="0">
                  <a:moveTo>
                    <a:pt x="3572" y="0"/>
                  </a:moveTo>
                  <a:lnTo>
                    <a:pt x="2642" y="38"/>
                  </a:lnTo>
                  <a:lnTo>
                    <a:pt x="2159" y="75"/>
                  </a:lnTo>
                  <a:lnTo>
                    <a:pt x="1675" y="187"/>
                  </a:lnTo>
                  <a:lnTo>
                    <a:pt x="1228" y="373"/>
                  </a:lnTo>
                  <a:lnTo>
                    <a:pt x="1005" y="484"/>
                  </a:lnTo>
                  <a:lnTo>
                    <a:pt x="819" y="633"/>
                  </a:lnTo>
                  <a:lnTo>
                    <a:pt x="596" y="856"/>
                  </a:lnTo>
                  <a:lnTo>
                    <a:pt x="373" y="1117"/>
                  </a:lnTo>
                  <a:lnTo>
                    <a:pt x="224" y="1377"/>
                  </a:lnTo>
                  <a:lnTo>
                    <a:pt x="112" y="1675"/>
                  </a:lnTo>
                  <a:lnTo>
                    <a:pt x="75" y="1972"/>
                  </a:lnTo>
                  <a:lnTo>
                    <a:pt x="1" y="2270"/>
                  </a:lnTo>
                  <a:lnTo>
                    <a:pt x="1" y="2568"/>
                  </a:lnTo>
                  <a:lnTo>
                    <a:pt x="1" y="2865"/>
                  </a:lnTo>
                  <a:lnTo>
                    <a:pt x="75" y="3163"/>
                  </a:lnTo>
                  <a:lnTo>
                    <a:pt x="149" y="3461"/>
                  </a:lnTo>
                  <a:lnTo>
                    <a:pt x="261" y="3796"/>
                  </a:lnTo>
                  <a:lnTo>
                    <a:pt x="410" y="4130"/>
                  </a:lnTo>
                  <a:lnTo>
                    <a:pt x="559" y="4428"/>
                  </a:lnTo>
                  <a:lnTo>
                    <a:pt x="931" y="5023"/>
                  </a:lnTo>
                  <a:lnTo>
                    <a:pt x="1340" y="5544"/>
                  </a:lnTo>
                  <a:lnTo>
                    <a:pt x="2084" y="6400"/>
                  </a:lnTo>
                  <a:lnTo>
                    <a:pt x="2828" y="7219"/>
                  </a:lnTo>
                  <a:lnTo>
                    <a:pt x="3647" y="7926"/>
                  </a:lnTo>
                  <a:lnTo>
                    <a:pt x="4503" y="8632"/>
                  </a:lnTo>
                  <a:lnTo>
                    <a:pt x="4800" y="8856"/>
                  </a:lnTo>
                  <a:lnTo>
                    <a:pt x="5656" y="9451"/>
                  </a:lnTo>
                  <a:lnTo>
                    <a:pt x="6586" y="9972"/>
                  </a:lnTo>
                  <a:lnTo>
                    <a:pt x="7554" y="10456"/>
                  </a:lnTo>
                  <a:lnTo>
                    <a:pt x="8521" y="10902"/>
                  </a:lnTo>
                  <a:lnTo>
                    <a:pt x="9526" y="11237"/>
                  </a:lnTo>
                  <a:lnTo>
                    <a:pt x="10567" y="11535"/>
                  </a:lnTo>
                  <a:lnTo>
                    <a:pt x="11609" y="11758"/>
                  </a:lnTo>
                  <a:lnTo>
                    <a:pt x="12688" y="11944"/>
                  </a:lnTo>
                  <a:lnTo>
                    <a:pt x="11981" y="12353"/>
                  </a:lnTo>
                  <a:lnTo>
                    <a:pt x="11237" y="12837"/>
                  </a:lnTo>
                  <a:lnTo>
                    <a:pt x="10902" y="13097"/>
                  </a:lnTo>
                  <a:lnTo>
                    <a:pt x="10605" y="13358"/>
                  </a:lnTo>
                  <a:lnTo>
                    <a:pt x="10307" y="13655"/>
                  </a:lnTo>
                  <a:lnTo>
                    <a:pt x="10009" y="13990"/>
                  </a:lnTo>
                  <a:lnTo>
                    <a:pt x="9786" y="14325"/>
                  </a:lnTo>
                  <a:lnTo>
                    <a:pt x="9563" y="14734"/>
                  </a:lnTo>
                  <a:lnTo>
                    <a:pt x="9414" y="15144"/>
                  </a:lnTo>
                  <a:lnTo>
                    <a:pt x="9302" y="15553"/>
                  </a:lnTo>
                  <a:lnTo>
                    <a:pt x="9265" y="15962"/>
                  </a:lnTo>
                  <a:lnTo>
                    <a:pt x="9302" y="16371"/>
                  </a:lnTo>
                  <a:lnTo>
                    <a:pt x="9377" y="16781"/>
                  </a:lnTo>
                  <a:lnTo>
                    <a:pt x="9526" y="17190"/>
                  </a:lnTo>
                  <a:lnTo>
                    <a:pt x="9637" y="17376"/>
                  </a:lnTo>
                  <a:lnTo>
                    <a:pt x="9786" y="17562"/>
                  </a:lnTo>
                  <a:lnTo>
                    <a:pt x="10121" y="17897"/>
                  </a:lnTo>
                  <a:lnTo>
                    <a:pt x="10456" y="18195"/>
                  </a:lnTo>
                  <a:lnTo>
                    <a:pt x="10865" y="18492"/>
                  </a:lnTo>
                  <a:lnTo>
                    <a:pt x="11609" y="18939"/>
                  </a:lnTo>
                  <a:lnTo>
                    <a:pt x="12353" y="19385"/>
                  </a:lnTo>
                  <a:lnTo>
                    <a:pt x="13135" y="19757"/>
                  </a:lnTo>
                  <a:lnTo>
                    <a:pt x="13953" y="20092"/>
                  </a:lnTo>
                  <a:lnTo>
                    <a:pt x="14772" y="20390"/>
                  </a:lnTo>
                  <a:lnTo>
                    <a:pt x="15590" y="20650"/>
                  </a:lnTo>
                  <a:lnTo>
                    <a:pt x="16446" y="20874"/>
                  </a:lnTo>
                  <a:lnTo>
                    <a:pt x="17302" y="21060"/>
                  </a:lnTo>
                  <a:lnTo>
                    <a:pt x="18195" y="21246"/>
                  </a:lnTo>
                  <a:lnTo>
                    <a:pt x="19051" y="21394"/>
                  </a:lnTo>
                  <a:lnTo>
                    <a:pt x="19944" y="21506"/>
                  </a:lnTo>
                  <a:lnTo>
                    <a:pt x="20837" y="21580"/>
                  </a:lnTo>
                  <a:lnTo>
                    <a:pt x="22585" y="21729"/>
                  </a:lnTo>
                  <a:lnTo>
                    <a:pt x="24371" y="21841"/>
                  </a:lnTo>
                  <a:lnTo>
                    <a:pt x="26604" y="21878"/>
                  </a:lnTo>
                  <a:lnTo>
                    <a:pt x="27087" y="21878"/>
                  </a:lnTo>
                  <a:lnTo>
                    <a:pt x="28873" y="21915"/>
                  </a:lnTo>
                  <a:lnTo>
                    <a:pt x="30622" y="21878"/>
                  </a:lnTo>
                  <a:lnTo>
                    <a:pt x="32408" y="21841"/>
                  </a:lnTo>
                  <a:lnTo>
                    <a:pt x="34157" y="21804"/>
                  </a:lnTo>
                  <a:lnTo>
                    <a:pt x="35905" y="21692"/>
                  </a:lnTo>
                  <a:lnTo>
                    <a:pt x="37691" y="21580"/>
                  </a:lnTo>
                  <a:lnTo>
                    <a:pt x="39440" y="21469"/>
                  </a:lnTo>
                  <a:lnTo>
                    <a:pt x="41189" y="21283"/>
                  </a:lnTo>
                  <a:lnTo>
                    <a:pt x="43012" y="21134"/>
                  </a:lnTo>
                  <a:lnTo>
                    <a:pt x="44537" y="21097"/>
                  </a:lnTo>
                  <a:lnTo>
                    <a:pt x="45951" y="21060"/>
                  </a:lnTo>
                  <a:lnTo>
                    <a:pt x="47440" y="21022"/>
                  </a:lnTo>
                  <a:lnTo>
                    <a:pt x="48221" y="20985"/>
                  </a:lnTo>
                  <a:lnTo>
                    <a:pt x="49784" y="20836"/>
                  </a:lnTo>
                  <a:lnTo>
                    <a:pt x="48593" y="20315"/>
                  </a:lnTo>
                  <a:lnTo>
                    <a:pt x="47477" y="19795"/>
                  </a:lnTo>
                  <a:lnTo>
                    <a:pt x="45430" y="18716"/>
                  </a:lnTo>
                  <a:lnTo>
                    <a:pt x="43496" y="17674"/>
                  </a:lnTo>
                  <a:lnTo>
                    <a:pt x="41635" y="16595"/>
                  </a:lnTo>
                  <a:lnTo>
                    <a:pt x="37989" y="14437"/>
                  </a:lnTo>
                  <a:lnTo>
                    <a:pt x="36091" y="13321"/>
                  </a:lnTo>
                  <a:lnTo>
                    <a:pt x="34045" y="12167"/>
                  </a:lnTo>
                  <a:lnTo>
                    <a:pt x="33636" y="11944"/>
                  </a:lnTo>
                  <a:lnTo>
                    <a:pt x="32110" y="11125"/>
                  </a:lnTo>
                  <a:lnTo>
                    <a:pt x="29283" y="9674"/>
                  </a:lnTo>
                  <a:lnTo>
                    <a:pt x="26380" y="8298"/>
                  </a:lnTo>
                  <a:lnTo>
                    <a:pt x="26008" y="8112"/>
                  </a:lnTo>
                  <a:lnTo>
                    <a:pt x="24074" y="7219"/>
                  </a:lnTo>
                  <a:lnTo>
                    <a:pt x="22139" y="6363"/>
                  </a:lnTo>
                  <a:lnTo>
                    <a:pt x="20204" y="5507"/>
                  </a:lnTo>
                  <a:lnTo>
                    <a:pt x="18232" y="4689"/>
                  </a:lnTo>
                  <a:lnTo>
                    <a:pt x="16260" y="3870"/>
                  </a:lnTo>
                  <a:lnTo>
                    <a:pt x="14251" y="3089"/>
                  </a:lnTo>
                  <a:lnTo>
                    <a:pt x="12279" y="2307"/>
                  </a:lnTo>
                  <a:lnTo>
                    <a:pt x="10270" y="1600"/>
                  </a:lnTo>
                  <a:lnTo>
                    <a:pt x="9972" y="1489"/>
                  </a:lnTo>
                  <a:lnTo>
                    <a:pt x="9860" y="1452"/>
                  </a:lnTo>
                  <a:lnTo>
                    <a:pt x="8112" y="819"/>
                  </a:lnTo>
                  <a:lnTo>
                    <a:pt x="7219" y="559"/>
                  </a:lnTo>
                  <a:lnTo>
                    <a:pt x="6289" y="335"/>
                  </a:lnTo>
                  <a:lnTo>
                    <a:pt x="5396" y="149"/>
                  </a:lnTo>
                  <a:lnTo>
                    <a:pt x="4465" y="38"/>
                  </a:lnTo>
                  <a:lnTo>
                    <a:pt x="3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1;p40">
              <a:extLst>
                <a:ext uri="{FF2B5EF4-FFF2-40B4-BE49-F238E27FC236}">
                  <a16:creationId xmlns:a16="http://schemas.microsoft.com/office/drawing/2014/main" id="{5F883D81-F6B8-155E-AC9B-4D9C6ED74D0D}"/>
                </a:ext>
              </a:extLst>
            </p:cNvPr>
            <p:cNvSpPr/>
            <p:nvPr/>
          </p:nvSpPr>
          <p:spPr>
            <a:xfrm>
              <a:off x="1348775" y="3724425"/>
              <a:ext cx="1203650" cy="483725"/>
            </a:xfrm>
            <a:custGeom>
              <a:avLst/>
              <a:gdLst/>
              <a:ahLst/>
              <a:cxnLst/>
              <a:rect l="l" t="t" r="r" b="b"/>
              <a:pathLst>
                <a:path w="48146" h="19349" extrusionOk="0">
                  <a:moveTo>
                    <a:pt x="37" y="1"/>
                  </a:moveTo>
                  <a:lnTo>
                    <a:pt x="0" y="298"/>
                  </a:lnTo>
                  <a:lnTo>
                    <a:pt x="3125" y="1377"/>
                  </a:lnTo>
                  <a:lnTo>
                    <a:pt x="6251" y="2531"/>
                  </a:lnTo>
                  <a:lnTo>
                    <a:pt x="9339" y="3721"/>
                  </a:lnTo>
                  <a:lnTo>
                    <a:pt x="12427" y="4987"/>
                  </a:lnTo>
                  <a:lnTo>
                    <a:pt x="12911" y="5173"/>
                  </a:lnTo>
                  <a:lnTo>
                    <a:pt x="12948" y="5173"/>
                  </a:lnTo>
                  <a:lnTo>
                    <a:pt x="15776" y="6363"/>
                  </a:lnTo>
                  <a:lnTo>
                    <a:pt x="18641" y="7591"/>
                  </a:lnTo>
                  <a:lnTo>
                    <a:pt x="24259" y="10009"/>
                  </a:lnTo>
                  <a:lnTo>
                    <a:pt x="24817" y="10270"/>
                  </a:lnTo>
                  <a:lnTo>
                    <a:pt x="25226" y="10456"/>
                  </a:lnTo>
                  <a:lnTo>
                    <a:pt x="30324" y="12651"/>
                  </a:lnTo>
                  <a:lnTo>
                    <a:pt x="35458" y="14809"/>
                  </a:lnTo>
                  <a:lnTo>
                    <a:pt x="35830" y="14958"/>
                  </a:lnTo>
                  <a:lnTo>
                    <a:pt x="38695" y="16111"/>
                  </a:lnTo>
                  <a:lnTo>
                    <a:pt x="41560" y="17228"/>
                  </a:lnTo>
                  <a:lnTo>
                    <a:pt x="44462" y="18307"/>
                  </a:lnTo>
                  <a:lnTo>
                    <a:pt x="47365" y="19348"/>
                  </a:lnTo>
                  <a:lnTo>
                    <a:pt x="48146" y="19311"/>
                  </a:lnTo>
                  <a:lnTo>
                    <a:pt x="45058" y="18232"/>
                  </a:lnTo>
                  <a:lnTo>
                    <a:pt x="42044" y="17116"/>
                  </a:lnTo>
                  <a:lnTo>
                    <a:pt x="38993" y="15925"/>
                  </a:lnTo>
                  <a:lnTo>
                    <a:pt x="35979" y="14697"/>
                  </a:lnTo>
                  <a:lnTo>
                    <a:pt x="35607" y="14549"/>
                  </a:lnTo>
                  <a:lnTo>
                    <a:pt x="31886" y="12986"/>
                  </a:lnTo>
                  <a:lnTo>
                    <a:pt x="28203" y="11423"/>
                  </a:lnTo>
                  <a:lnTo>
                    <a:pt x="27831" y="11237"/>
                  </a:lnTo>
                  <a:lnTo>
                    <a:pt x="24371" y="9749"/>
                  </a:lnTo>
                  <a:lnTo>
                    <a:pt x="18790" y="7331"/>
                  </a:lnTo>
                  <a:lnTo>
                    <a:pt x="15962" y="6140"/>
                  </a:lnTo>
                  <a:lnTo>
                    <a:pt x="13097" y="4949"/>
                  </a:lnTo>
                  <a:lnTo>
                    <a:pt x="12650" y="4763"/>
                  </a:lnTo>
                  <a:lnTo>
                    <a:pt x="9525" y="3498"/>
                  </a:lnTo>
                  <a:lnTo>
                    <a:pt x="6400" y="2270"/>
                  </a:lnTo>
                  <a:lnTo>
                    <a:pt x="3237" y="1117"/>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2;p40">
              <a:extLst>
                <a:ext uri="{FF2B5EF4-FFF2-40B4-BE49-F238E27FC236}">
                  <a16:creationId xmlns:a16="http://schemas.microsoft.com/office/drawing/2014/main" id="{EE2F935B-720C-E72D-4050-34E2FC07E627}"/>
                </a:ext>
              </a:extLst>
            </p:cNvPr>
            <p:cNvSpPr/>
            <p:nvPr/>
          </p:nvSpPr>
          <p:spPr>
            <a:xfrm>
              <a:off x="1459450" y="3718850"/>
              <a:ext cx="219550" cy="185125"/>
            </a:xfrm>
            <a:custGeom>
              <a:avLst/>
              <a:gdLst/>
              <a:ahLst/>
              <a:cxnLst/>
              <a:rect l="l" t="t" r="r" b="b"/>
              <a:pathLst>
                <a:path w="8782" h="7405" extrusionOk="0">
                  <a:moveTo>
                    <a:pt x="5358" y="1"/>
                  </a:moveTo>
                  <a:lnTo>
                    <a:pt x="6028" y="1228"/>
                  </a:lnTo>
                  <a:lnTo>
                    <a:pt x="6735" y="2493"/>
                  </a:lnTo>
                  <a:lnTo>
                    <a:pt x="7442" y="3758"/>
                  </a:lnTo>
                  <a:lnTo>
                    <a:pt x="8223" y="4986"/>
                  </a:lnTo>
                  <a:lnTo>
                    <a:pt x="8335" y="5135"/>
                  </a:lnTo>
                  <a:lnTo>
                    <a:pt x="8000" y="5210"/>
                  </a:lnTo>
                  <a:lnTo>
                    <a:pt x="5991" y="5619"/>
                  </a:lnTo>
                  <a:lnTo>
                    <a:pt x="3982" y="6102"/>
                  </a:lnTo>
                  <a:lnTo>
                    <a:pt x="1973" y="6623"/>
                  </a:lnTo>
                  <a:lnTo>
                    <a:pt x="1" y="7181"/>
                  </a:lnTo>
                  <a:lnTo>
                    <a:pt x="298" y="7405"/>
                  </a:lnTo>
                  <a:lnTo>
                    <a:pt x="2308" y="6809"/>
                  </a:lnTo>
                  <a:lnTo>
                    <a:pt x="4354" y="6289"/>
                  </a:lnTo>
                  <a:lnTo>
                    <a:pt x="6437" y="5805"/>
                  </a:lnTo>
                  <a:lnTo>
                    <a:pt x="8484" y="5396"/>
                  </a:lnTo>
                  <a:lnTo>
                    <a:pt x="8595" y="5396"/>
                  </a:lnTo>
                  <a:lnTo>
                    <a:pt x="8782" y="5358"/>
                  </a:lnTo>
                  <a:lnTo>
                    <a:pt x="8670" y="5172"/>
                  </a:lnTo>
                  <a:lnTo>
                    <a:pt x="7889" y="3907"/>
                  </a:lnTo>
                  <a:lnTo>
                    <a:pt x="7144" y="2679"/>
                  </a:lnTo>
                  <a:lnTo>
                    <a:pt x="6437" y="1414"/>
                  </a:lnTo>
                  <a:lnTo>
                    <a:pt x="5768" y="149"/>
                  </a:lnTo>
                  <a:lnTo>
                    <a:pt x="5470" y="38"/>
                  </a:lnTo>
                  <a:lnTo>
                    <a:pt x="5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3;p40">
              <a:extLst>
                <a:ext uri="{FF2B5EF4-FFF2-40B4-BE49-F238E27FC236}">
                  <a16:creationId xmlns:a16="http://schemas.microsoft.com/office/drawing/2014/main" id="{9A951B8B-3BDF-DBB0-AE66-E20C8270C5BC}"/>
                </a:ext>
              </a:extLst>
            </p:cNvPr>
            <p:cNvSpPr/>
            <p:nvPr/>
          </p:nvSpPr>
          <p:spPr>
            <a:xfrm>
              <a:off x="1630600" y="3977450"/>
              <a:ext cx="350700" cy="173950"/>
            </a:xfrm>
            <a:custGeom>
              <a:avLst/>
              <a:gdLst/>
              <a:ahLst/>
              <a:cxnLst/>
              <a:rect l="l" t="t" r="r" b="b"/>
              <a:pathLst>
                <a:path w="14028" h="6958" extrusionOk="0">
                  <a:moveTo>
                    <a:pt x="13953" y="0"/>
                  </a:moveTo>
                  <a:lnTo>
                    <a:pt x="11944" y="744"/>
                  </a:lnTo>
                  <a:lnTo>
                    <a:pt x="10047" y="1488"/>
                  </a:lnTo>
                  <a:lnTo>
                    <a:pt x="8186" y="2307"/>
                  </a:lnTo>
                  <a:lnTo>
                    <a:pt x="6400" y="3125"/>
                  </a:lnTo>
                  <a:lnTo>
                    <a:pt x="4652" y="3981"/>
                  </a:lnTo>
                  <a:lnTo>
                    <a:pt x="3015" y="4874"/>
                  </a:lnTo>
                  <a:lnTo>
                    <a:pt x="1489" y="5804"/>
                  </a:lnTo>
                  <a:lnTo>
                    <a:pt x="1" y="6734"/>
                  </a:lnTo>
                  <a:lnTo>
                    <a:pt x="187" y="6958"/>
                  </a:lnTo>
                  <a:lnTo>
                    <a:pt x="1638" y="6028"/>
                  </a:lnTo>
                  <a:lnTo>
                    <a:pt x="3163" y="5135"/>
                  </a:lnTo>
                  <a:lnTo>
                    <a:pt x="4800" y="4242"/>
                  </a:lnTo>
                  <a:lnTo>
                    <a:pt x="6512" y="3386"/>
                  </a:lnTo>
                  <a:lnTo>
                    <a:pt x="8298" y="2567"/>
                  </a:lnTo>
                  <a:lnTo>
                    <a:pt x="10158" y="1786"/>
                  </a:lnTo>
                  <a:lnTo>
                    <a:pt x="12056" y="1005"/>
                  </a:lnTo>
                  <a:lnTo>
                    <a:pt x="14028" y="298"/>
                  </a:lnTo>
                  <a:lnTo>
                    <a:pt x="13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4;p40">
              <a:extLst>
                <a:ext uri="{FF2B5EF4-FFF2-40B4-BE49-F238E27FC236}">
                  <a16:creationId xmlns:a16="http://schemas.microsoft.com/office/drawing/2014/main" id="{F6B0231A-A459-59D3-B02A-AFD6F4D3F578}"/>
                </a:ext>
              </a:extLst>
            </p:cNvPr>
            <p:cNvSpPr/>
            <p:nvPr/>
          </p:nvSpPr>
          <p:spPr>
            <a:xfrm>
              <a:off x="1997100" y="3885350"/>
              <a:ext cx="56750" cy="127450"/>
            </a:xfrm>
            <a:custGeom>
              <a:avLst/>
              <a:gdLst/>
              <a:ahLst/>
              <a:cxnLst/>
              <a:rect l="l" t="t" r="r" b="b"/>
              <a:pathLst>
                <a:path w="2270" h="5098" extrusionOk="0">
                  <a:moveTo>
                    <a:pt x="0" y="1"/>
                  </a:moveTo>
                  <a:lnTo>
                    <a:pt x="1898" y="4800"/>
                  </a:lnTo>
                  <a:lnTo>
                    <a:pt x="2010" y="5098"/>
                  </a:lnTo>
                  <a:lnTo>
                    <a:pt x="2270" y="4986"/>
                  </a:lnTo>
                  <a:lnTo>
                    <a:pt x="372" y="187"/>
                  </a:lnTo>
                  <a:lnTo>
                    <a:pt x="0"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5;p40">
              <a:extLst>
                <a:ext uri="{FF2B5EF4-FFF2-40B4-BE49-F238E27FC236}">
                  <a16:creationId xmlns:a16="http://schemas.microsoft.com/office/drawing/2014/main" id="{CF83633A-F368-32A2-8B25-84690E35F887}"/>
                </a:ext>
              </a:extLst>
            </p:cNvPr>
            <p:cNvSpPr/>
            <p:nvPr/>
          </p:nvSpPr>
          <p:spPr>
            <a:xfrm>
              <a:off x="2011975" y="3981150"/>
              <a:ext cx="238150" cy="248400"/>
            </a:xfrm>
            <a:custGeom>
              <a:avLst/>
              <a:gdLst/>
              <a:ahLst/>
              <a:cxnLst/>
              <a:rect l="l" t="t" r="r" b="b"/>
              <a:pathLst>
                <a:path w="9526" h="9936" extrusionOk="0">
                  <a:moveTo>
                    <a:pt x="7033" y="1"/>
                  </a:moveTo>
                  <a:lnTo>
                    <a:pt x="7516" y="1191"/>
                  </a:lnTo>
                  <a:lnTo>
                    <a:pt x="8000" y="2382"/>
                  </a:lnTo>
                  <a:lnTo>
                    <a:pt x="8298" y="2940"/>
                  </a:lnTo>
                  <a:lnTo>
                    <a:pt x="8633" y="3498"/>
                  </a:lnTo>
                  <a:lnTo>
                    <a:pt x="8856" y="3870"/>
                  </a:lnTo>
                  <a:lnTo>
                    <a:pt x="9079" y="4280"/>
                  </a:lnTo>
                  <a:lnTo>
                    <a:pt x="9154" y="4428"/>
                  </a:lnTo>
                  <a:lnTo>
                    <a:pt x="8930" y="4540"/>
                  </a:lnTo>
                  <a:lnTo>
                    <a:pt x="7777" y="5135"/>
                  </a:lnTo>
                  <a:lnTo>
                    <a:pt x="6623" y="5768"/>
                  </a:lnTo>
                  <a:lnTo>
                    <a:pt x="5507" y="6400"/>
                  </a:lnTo>
                  <a:lnTo>
                    <a:pt x="4391" y="7070"/>
                  </a:lnTo>
                  <a:lnTo>
                    <a:pt x="3275" y="7740"/>
                  </a:lnTo>
                  <a:lnTo>
                    <a:pt x="2159" y="8484"/>
                  </a:lnTo>
                  <a:lnTo>
                    <a:pt x="1080" y="9191"/>
                  </a:lnTo>
                  <a:lnTo>
                    <a:pt x="1" y="9935"/>
                  </a:lnTo>
                  <a:lnTo>
                    <a:pt x="484" y="9935"/>
                  </a:lnTo>
                  <a:lnTo>
                    <a:pt x="1563" y="9228"/>
                  </a:lnTo>
                  <a:lnTo>
                    <a:pt x="2642" y="8521"/>
                  </a:lnTo>
                  <a:lnTo>
                    <a:pt x="3721" y="7814"/>
                  </a:lnTo>
                  <a:lnTo>
                    <a:pt x="4800" y="7145"/>
                  </a:lnTo>
                  <a:lnTo>
                    <a:pt x="5917" y="6512"/>
                  </a:lnTo>
                  <a:lnTo>
                    <a:pt x="7033" y="5880"/>
                  </a:lnTo>
                  <a:lnTo>
                    <a:pt x="8149" y="5284"/>
                  </a:lnTo>
                  <a:lnTo>
                    <a:pt x="9302" y="4689"/>
                  </a:lnTo>
                  <a:lnTo>
                    <a:pt x="9414" y="4652"/>
                  </a:lnTo>
                  <a:lnTo>
                    <a:pt x="9526" y="4577"/>
                  </a:lnTo>
                  <a:lnTo>
                    <a:pt x="9451" y="4466"/>
                  </a:lnTo>
                  <a:lnTo>
                    <a:pt x="9451" y="4428"/>
                  </a:lnTo>
                  <a:lnTo>
                    <a:pt x="9191" y="3870"/>
                  </a:lnTo>
                  <a:lnTo>
                    <a:pt x="8856" y="3349"/>
                  </a:lnTo>
                  <a:lnTo>
                    <a:pt x="8558" y="2791"/>
                  </a:lnTo>
                  <a:lnTo>
                    <a:pt x="8261" y="2233"/>
                  </a:lnTo>
                  <a:lnTo>
                    <a:pt x="7851" y="1229"/>
                  </a:lnTo>
                  <a:lnTo>
                    <a:pt x="7442" y="224"/>
                  </a:lnTo>
                  <a:lnTo>
                    <a:pt x="7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6;p40">
              <a:extLst>
                <a:ext uri="{FF2B5EF4-FFF2-40B4-BE49-F238E27FC236}">
                  <a16:creationId xmlns:a16="http://schemas.microsoft.com/office/drawing/2014/main" id="{2F3DC823-2E28-4826-5ED2-78F5D42BAE79}"/>
                </a:ext>
              </a:extLst>
            </p:cNvPr>
            <p:cNvSpPr/>
            <p:nvPr/>
          </p:nvSpPr>
          <p:spPr>
            <a:xfrm>
              <a:off x="1548750" y="3038900"/>
              <a:ext cx="987875" cy="928325"/>
            </a:xfrm>
            <a:custGeom>
              <a:avLst/>
              <a:gdLst/>
              <a:ahLst/>
              <a:cxnLst/>
              <a:rect l="l" t="t" r="r" b="b"/>
              <a:pathLst>
                <a:path w="39515" h="37133" extrusionOk="0">
                  <a:moveTo>
                    <a:pt x="2159" y="0"/>
                  </a:moveTo>
                  <a:lnTo>
                    <a:pt x="1898" y="38"/>
                  </a:lnTo>
                  <a:lnTo>
                    <a:pt x="1675" y="75"/>
                  </a:lnTo>
                  <a:lnTo>
                    <a:pt x="1377" y="186"/>
                  </a:lnTo>
                  <a:lnTo>
                    <a:pt x="1117" y="372"/>
                  </a:lnTo>
                  <a:lnTo>
                    <a:pt x="856" y="558"/>
                  </a:lnTo>
                  <a:lnTo>
                    <a:pt x="633" y="819"/>
                  </a:lnTo>
                  <a:lnTo>
                    <a:pt x="484" y="1042"/>
                  </a:lnTo>
                  <a:lnTo>
                    <a:pt x="335" y="1303"/>
                  </a:lnTo>
                  <a:lnTo>
                    <a:pt x="224" y="1563"/>
                  </a:lnTo>
                  <a:lnTo>
                    <a:pt x="112" y="1861"/>
                  </a:lnTo>
                  <a:lnTo>
                    <a:pt x="38" y="2158"/>
                  </a:lnTo>
                  <a:lnTo>
                    <a:pt x="1" y="2493"/>
                  </a:lnTo>
                  <a:lnTo>
                    <a:pt x="1" y="2828"/>
                  </a:lnTo>
                  <a:lnTo>
                    <a:pt x="1" y="3163"/>
                  </a:lnTo>
                  <a:lnTo>
                    <a:pt x="38" y="3498"/>
                  </a:lnTo>
                  <a:lnTo>
                    <a:pt x="149" y="4205"/>
                  </a:lnTo>
                  <a:lnTo>
                    <a:pt x="335" y="4874"/>
                  </a:lnTo>
                  <a:lnTo>
                    <a:pt x="670" y="5916"/>
                  </a:lnTo>
                  <a:lnTo>
                    <a:pt x="1080" y="6921"/>
                  </a:lnTo>
                  <a:lnTo>
                    <a:pt x="1563" y="7925"/>
                  </a:lnTo>
                  <a:lnTo>
                    <a:pt x="2121" y="8893"/>
                  </a:lnTo>
                  <a:lnTo>
                    <a:pt x="2307" y="9190"/>
                  </a:lnTo>
                  <a:lnTo>
                    <a:pt x="2903" y="10083"/>
                  </a:lnTo>
                  <a:lnTo>
                    <a:pt x="3535" y="10939"/>
                  </a:lnTo>
                  <a:lnTo>
                    <a:pt x="4242" y="11721"/>
                  </a:lnTo>
                  <a:lnTo>
                    <a:pt x="4986" y="12465"/>
                  </a:lnTo>
                  <a:lnTo>
                    <a:pt x="5805" y="13172"/>
                  </a:lnTo>
                  <a:lnTo>
                    <a:pt x="6623" y="13841"/>
                  </a:lnTo>
                  <a:lnTo>
                    <a:pt x="7554" y="14474"/>
                  </a:lnTo>
                  <a:lnTo>
                    <a:pt x="8484" y="14995"/>
                  </a:lnTo>
                  <a:lnTo>
                    <a:pt x="7628" y="15144"/>
                  </a:lnTo>
                  <a:lnTo>
                    <a:pt x="6809" y="15292"/>
                  </a:lnTo>
                  <a:lnTo>
                    <a:pt x="6400" y="15441"/>
                  </a:lnTo>
                  <a:lnTo>
                    <a:pt x="5991" y="15553"/>
                  </a:lnTo>
                  <a:lnTo>
                    <a:pt x="5582" y="15739"/>
                  </a:lnTo>
                  <a:lnTo>
                    <a:pt x="5210" y="15925"/>
                  </a:lnTo>
                  <a:lnTo>
                    <a:pt x="4875" y="16148"/>
                  </a:lnTo>
                  <a:lnTo>
                    <a:pt x="4540" y="16446"/>
                  </a:lnTo>
                  <a:lnTo>
                    <a:pt x="4242" y="16743"/>
                  </a:lnTo>
                  <a:lnTo>
                    <a:pt x="3982" y="17078"/>
                  </a:lnTo>
                  <a:lnTo>
                    <a:pt x="3796" y="17450"/>
                  </a:lnTo>
                  <a:lnTo>
                    <a:pt x="3647" y="17860"/>
                  </a:lnTo>
                  <a:lnTo>
                    <a:pt x="3572" y="18269"/>
                  </a:lnTo>
                  <a:lnTo>
                    <a:pt x="3572" y="18678"/>
                  </a:lnTo>
                  <a:lnTo>
                    <a:pt x="3610" y="18939"/>
                  </a:lnTo>
                  <a:lnTo>
                    <a:pt x="3684" y="19162"/>
                  </a:lnTo>
                  <a:lnTo>
                    <a:pt x="3833" y="19571"/>
                  </a:lnTo>
                  <a:lnTo>
                    <a:pt x="4056" y="20018"/>
                  </a:lnTo>
                  <a:lnTo>
                    <a:pt x="4317" y="20390"/>
                  </a:lnTo>
                  <a:lnTo>
                    <a:pt x="4837" y="21097"/>
                  </a:lnTo>
                  <a:lnTo>
                    <a:pt x="5358" y="21804"/>
                  </a:lnTo>
                  <a:lnTo>
                    <a:pt x="5954" y="22436"/>
                  </a:lnTo>
                  <a:lnTo>
                    <a:pt x="6586" y="23069"/>
                  </a:lnTo>
                  <a:lnTo>
                    <a:pt x="7219" y="23627"/>
                  </a:lnTo>
                  <a:lnTo>
                    <a:pt x="7888" y="24185"/>
                  </a:lnTo>
                  <a:lnTo>
                    <a:pt x="8595" y="24706"/>
                  </a:lnTo>
                  <a:lnTo>
                    <a:pt x="9340" y="25227"/>
                  </a:lnTo>
                  <a:lnTo>
                    <a:pt x="10084" y="25710"/>
                  </a:lnTo>
                  <a:lnTo>
                    <a:pt x="10828" y="26157"/>
                  </a:lnTo>
                  <a:lnTo>
                    <a:pt x="11609" y="26603"/>
                  </a:lnTo>
                  <a:lnTo>
                    <a:pt x="12390" y="27013"/>
                  </a:lnTo>
                  <a:lnTo>
                    <a:pt x="13990" y="27794"/>
                  </a:lnTo>
                  <a:lnTo>
                    <a:pt x="15590" y="28538"/>
                  </a:lnTo>
                  <a:lnTo>
                    <a:pt x="17637" y="29431"/>
                  </a:lnTo>
                  <a:lnTo>
                    <a:pt x="17637" y="29468"/>
                  </a:lnTo>
                  <a:lnTo>
                    <a:pt x="18083" y="29654"/>
                  </a:lnTo>
                  <a:lnTo>
                    <a:pt x="18120" y="29654"/>
                  </a:lnTo>
                  <a:lnTo>
                    <a:pt x="19757" y="30324"/>
                  </a:lnTo>
                  <a:lnTo>
                    <a:pt x="21395" y="30956"/>
                  </a:lnTo>
                  <a:lnTo>
                    <a:pt x="23032" y="31589"/>
                  </a:lnTo>
                  <a:lnTo>
                    <a:pt x="24669" y="32184"/>
                  </a:lnTo>
                  <a:lnTo>
                    <a:pt x="26343" y="32780"/>
                  </a:lnTo>
                  <a:lnTo>
                    <a:pt x="28017" y="33338"/>
                  </a:lnTo>
                  <a:lnTo>
                    <a:pt x="29692" y="33859"/>
                  </a:lnTo>
                  <a:lnTo>
                    <a:pt x="31403" y="34342"/>
                  </a:lnTo>
                  <a:lnTo>
                    <a:pt x="33152" y="34900"/>
                  </a:lnTo>
                  <a:lnTo>
                    <a:pt x="34603" y="35421"/>
                  </a:lnTo>
                  <a:lnTo>
                    <a:pt x="35905" y="35905"/>
                  </a:lnTo>
                  <a:lnTo>
                    <a:pt x="37282" y="36426"/>
                  </a:lnTo>
                  <a:lnTo>
                    <a:pt x="38026" y="36686"/>
                  </a:lnTo>
                  <a:lnTo>
                    <a:pt x="39514" y="37133"/>
                  </a:lnTo>
                  <a:lnTo>
                    <a:pt x="38659" y="36203"/>
                  </a:lnTo>
                  <a:lnTo>
                    <a:pt x="37803" y="35310"/>
                  </a:lnTo>
                  <a:lnTo>
                    <a:pt x="36277" y="33561"/>
                  </a:lnTo>
                  <a:lnTo>
                    <a:pt x="34901" y="31849"/>
                  </a:lnTo>
                  <a:lnTo>
                    <a:pt x="33561" y="30175"/>
                  </a:lnTo>
                  <a:lnTo>
                    <a:pt x="30994" y="26789"/>
                  </a:lnTo>
                  <a:lnTo>
                    <a:pt x="29655" y="25041"/>
                  </a:lnTo>
                  <a:lnTo>
                    <a:pt x="28166" y="23180"/>
                  </a:lnTo>
                  <a:lnTo>
                    <a:pt x="27906" y="22845"/>
                  </a:lnTo>
                  <a:lnTo>
                    <a:pt x="26790" y="21506"/>
                  </a:lnTo>
                  <a:lnTo>
                    <a:pt x="24669" y="19125"/>
                  </a:lnTo>
                  <a:lnTo>
                    <a:pt x="22548" y="16781"/>
                  </a:lnTo>
                  <a:lnTo>
                    <a:pt x="22250" y="16446"/>
                  </a:lnTo>
                  <a:lnTo>
                    <a:pt x="20799" y="14920"/>
                  </a:lnTo>
                  <a:lnTo>
                    <a:pt x="19311" y="13358"/>
                  </a:lnTo>
                  <a:lnTo>
                    <a:pt x="17823" y="11832"/>
                  </a:lnTo>
                  <a:lnTo>
                    <a:pt x="16297" y="10344"/>
                  </a:lnTo>
                  <a:lnTo>
                    <a:pt x="14772" y="8856"/>
                  </a:lnTo>
                  <a:lnTo>
                    <a:pt x="13246" y="7405"/>
                  </a:lnTo>
                  <a:lnTo>
                    <a:pt x="11684" y="5953"/>
                  </a:lnTo>
                  <a:lnTo>
                    <a:pt x="10084" y="4502"/>
                  </a:lnTo>
                  <a:lnTo>
                    <a:pt x="9860" y="4279"/>
                  </a:lnTo>
                  <a:lnTo>
                    <a:pt x="9786" y="4242"/>
                  </a:lnTo>
                  <a:lnTo>
                    <a:pt x="8372" y="3014"/>
                  </a:lnTo>
                  <a:lnTo>
                    <a:pt x="7628" y="2419"/>
                  </a:lnTo>
                  <a:lnTo>
                    <a:pt x="6884" y="1861"/>
                  </a:lnTo>
                  <a:lnTo>
                    <a:pt x="6102" y="1377"/>
                  </a:lnTo>
                  <a:lnTo>
                    <a:pt x="5321" y="893"/>
                  </a:lnTo>
                  <a:lnTo>
                    <a:pt x="4465" y="521"/>
                  </a:lnTo>
                  <a:lnTo>
                    <a:pt x="3610" y="186"/>
                  </a:lnTo>
                  <a:lnTo>
                    <a:pt x="3126" y="75"/>
                  </a:lnTo>
                  <a:lnTo>
                    <a:pt x="2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7;p40">
              <a:extLst>
                <a:ext uri="{FF2B5EF4-FFF2-40B4-BE49-F238E27FC236}">
                  <a16:creationId xmlns:a16="http://schemas.microsoft.com/office/drawing/2014/main" id="{966BFF63-30EB-AD9C-4E53-04E31FDE240B}"/>
                </a:ext>
              </a:extLst>
            </p:cNvPr>
            <p:cNvSpPr/>
            <p:nvPr/>
          </p:nvSpPr>
          <p:spPr>
            <a:xfrm>
              <a:off x="1560850" y="3059350"/>
              <a:ext cx="938575" cy="896725"/>
            </a:xfrm>
            <a:custGeom>
              <a:avLst/>
              <a:gdLst/>
              <a:ahLst/>
              <a:cxnLst/>
              <a:rect l="l" t="t" r="r" b="b"/>
              <a:pathLst>
                <a:path w="37543" h="35869" extrusionOk="0">
                  <a:moveTo>
                    <a:pt x="149" y="1"/>
                  </a:moveTo>
                  <a:lnTo>
                    <a:pt x="0" y="224"/>
                  </a:lnTo>
                  <a:lnTo>
                    <a:pt x="2493" y="2419"/>
                  </a:lnTo>
                  <a:lnTo>
                    <a:pt x="4949" y="4652"/>
                  </a:lnTo>
                  <a:lnTo>
                    <a:pt x="7367" y="6921"/>
                  </a:lnTo>
                  <a:lnTo>
                    <a:pt x="9786" y="9228"/>
                  </a:lnTo>
                  <a:lnTo>
                    <a:pt x="10158" y="9600"/>
                  </a:lnTo>
                  <a:lnTo>
                    <a:pt x="10195" y="9600"/>
                  </a:lnTo>
                  <a:lnTo>
                    <a:pt x="12390" y="11758"/>
                  </a:lnTo>
                  <a:lnTo>
                    <a:pt x="14548" y="13953"/>
                  </a:lnTo>
                  <a:lnTo>
                    <a:pt x="18864" y="18307"/>
                  </a:lnTo>
                  <a:lnTo>
                    <a:pt x="19311" y="18790"/>
                  </a:lnTo>
                  <a:lnTo>
                    <a:pt x="19608" y="19088"/>
                  </a:lnTo>
                  <a:lnTo>
                    <a:pt x="23515" y="23032"/>
                  </a:lnTo>
                  <a:lnTo>
                    <a:pt x="27496" y="26976"/>
                  </a:lnTo>
                  <a:lnTo>
                    <a:pt x="27757" y="27236"/>
                  </a:lnTo>
                  <a:lnTo>
                    <a:pt x="29989" y="29357"/>
                  </a:lnTo>
                  <a:lnTo>
                    <a:pt x="32222" y="31478"/>
                  </a:lnTo>
                  <a:lnTo>
                    <a:pt x="34491" y="33561"/>
                  </a:lnTo>
                  <a:lnTo>
                    <a:pt x="36798" y="35608"/>
                  </a:lnTo>
                  <a:lnTo>
                    <a:pt x="37542" y="35868"/>
                  </a:lnTo>
                  <a:lnTo>
                    <a:pt x="37542" y="35868"/>
                  </a:lnTo>
                  <a:lnTo>
                    <a:pt x="35086" y="33710"/>
                  </a:lnTo>
                  <a:lnTo>
                    <a:pt x="32705" y="31552"/>
                  </a:lnTo>
                  <a:lnTo>
                    <a:pt x="30324" y="29320"/>
                  </a:lnTo>
                  <a:lnTo>
                    <a:pt x="28017" y="27050"/>
                  </a:lnTo>
                  <a:lnTo>
                    <a:pt x="27980" y="27050"/>
                  </a:lnTo>
                  <a:lnTo>
                    <a:pt x="27682" y="26753"/>
                  </a:lnTo>
                  <a:lnTo>
                    <a:pt x="24817" y="23925"/>
                  </a:lnTo>
                  <a:lnTo>
                    <a:pt x="21990" y="21097"/>
                  </a:lnTo>
                  <a:lnTo>
                    <a:pt x="21729" y="20800"/>
                  </a:lnTo>
                  <a:lnTo>
                    <a:pt x="19050" y="18121"/>
                  </a:lnTo>
                  <a:lnTo>
                    <a:pt x="14809" y="13767"/>
                  </a:lnTo>
                  <a:lnTo>
                    <a:pt x="12613" y="11609"/>
                  </a:lnTo>
                  <a:lnTo>
                    <a:pt x="10418" y="9451"/>
                  </a:lnTo>
                  <a:lnTo>
                    <a:pt x="10083" y="9117"/>
                  </a:lnTo>
                  <a:lnTo>
                    <a:pt x="7665" y="6773"/>
                  </a:lnTo>
                  <a:lnTo>
                    <a:pt x="5209" y="4466"/>
                  </a:lnTo>
                  <a:lnTo>
                    <a:pt x="2716" y="219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8;p40">
              <a:extLst>
                <a:ext uri="{FF2B5EF4-FFF2-40B4-BE49-F238E27FC236}">
                  <a16:creationId xmlns:a16="http://schemas.microsoft.com/office/drawing/2014/main" id="{668366B5-D66B-6528-8F5C-1C6825D48360}"/>
                </a:ext>
              </a:extLst>
            </p:cNvPr>
            <p:cNvSpPr/>
            <p:nvPr/>
          </p:nvSpPr>
          <p:spPr>
            <a:xfrm>
              <a:off x="1601775" y="3144925"/>
              <a:ext cx="220475" cy="155375"/>
            </a:xfrm>
            <a:custGeom>
              <a:avLst/>
              <a:gdLst/>
              <a:ahLst/>
              <a:cxnLst/>
              <a:rect l="l" t="t" r="r" b="b"/>
              <a:pathLst>
                <a:path w="8819" h="6215" extrusionOk="0">
                  <a:moveTo>
                    <a:pt x="7665" y="1"/>
                  </a:moveTo>
                  <a:lnTo>
                    <a:pt x="7814" y="1415"/>
                  </a:lnTo>
                  <a:lnTo>
                    <a:pt x="7963" y="2829"/>
                  </a:lnTo>
                  <a:lnTo>
                    <a:pt x="8186" y="4243"/>
                  </a:lnTo>
                  <a:lnTo>
                    <a:pt x="8446" y="5694"/>
                  </a:lnTo>
                  <a:lnTo>
                    <a:pt x="8484" y="5880"/>
                  </a:lnTo>
                  <a:lnTo>
                    <a:pt x="8484" y="5880"/>
                  </a:lnTo>
                  <a:lnTo>
                    <a:pt x="8149" y="5805"/>
                  </a:lnTo>
                  <a:lnTo>
                    <a:pt x="6102" y="5433"/>
                  </a:lnTo>
                  <a:lnTo>
                    <a:pt x="4093" y="5135"/>
                  </a:lnTo>
                  <a:lnTo>
                    <a:pt x="2047" y="4838"/>
                  </a:lnTo>
                  <a:lnTo>
                    <a:pt x="0" y="4652"/>
                  </a:lnTo>
                  <a:lnTo>
                    <a:pt x="186" y="4949"/>
                  </a:lnTo>
                  <a:lnTo>
                    <a:pt x="2270" y="5173"/>
                  </a:lnTo>
                  <a:lnTo>
                    <a:pt x="4354" y="5470"/>
                  </a:lnTo>
                  <a:lnTo>
                    <a:pt x="6437" y="5805"/>
                  </a:lnTo>
                  <a:lnTo>
                    <a:pt x="8521" y="6177"/>
                  </a:lnTo>
                  <a:lnTo>
                    <a:pt x="8632" y="6177"/>
                  </a:lnTo>
                  <a:lnTo>
                    <a:pt x="8818" y="6214"/>
                  </a:lnTo>
                  <a:lnTo>
                    <a:pt x="8781" y="6028"/>
                  </a:lnTo>
                  <a:lnTo>
                    <a:pt x="8521" y="4577"/>
                  </a:lnTo>
                  <a:lnTo>
                    <a:pt x="8298" y="3126"/>
                  </a:lnTo>
                  <a:lnTo>
                    <a:pt x="8111" y="1712"/>
                  </a:lnTo>
                  <a:lnTo>
                    <a:pt x="7963" y="261"/>
                  </a:lnTo>
                  <a:lnTo>
                    <a:pt x="7739" y="38"/>
                  </a:lnTo>
                  <a:lnTo>
                    <a:pt x="7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9;p40">
              <a:extLst>
                <a:ext uri="{FF2B5EF4-FFF2-40B4-BE49-F238E27FC236}">
                  <a16:creationId xmlns:a16="http://schemas.microsoft.com/office/drawing/2014/main" id="{CDF4B8A1-6A25-623F-BAFD-F0D78AACCAE7}"/>
                </a:ext>
              </a:extLst>
            </p:cNvPr>
            <p:cNvSpPr/>
            <p:nvPr/>
          </p:nvSpPr>
          <p:spPr>
            <a:xfrm>
              <a:off x="1667825" y="3527225"/>
              <a:ext cx="386025" cy="34450"/>
            </a:xfrm>
            <a:custGeom>
              <a:avLst/>
              <a:gdLst/>
              <a:ahLst/>
              <a:cxnLst/>
              <a:rect l="l" t="t" r="r" b="b"/>
              <a:pathLst>
                <a:path w="15441" h="1378" extrusionOk="0">
                  <a:moveTo>
                    <a:pt x="11274" y="1"/>
                  </a:moveTo>
                  <a:lnTo>
                    <a:pt x="9227" y="38"/>
                  </a:lnTo>
                  <a:lnTo>
                    <a:pt x="7255" y="150"/>
                  </a:lnTo>
                  <a:lnTo>
                    <a:pt x="5358" y="299"/>
                  </a:lnTo>
                  <a:lnTo>
                    <a:pt x="3498" y="522"/>
                  </a:lnTo>
                  <a:lnTo>
                    <a:pt x="1712" y="782"/>
                  </a:lnTo>
                  <a:lnTo>
                    <a:pt x="0" y="1080"/>
                  </a:lnTo>
                  <a:lnTo>
                    <a:pt x="74" y="1378"/>
                  </a:lnTo>
                  <a:lnTo>
                    <a:pt x="1749" y="1080"/>
                  </a:lnTo>
                  <a:lnTo>
                    <a:pt x="3535" y="782"/>
                  </a:lnTo>
                  <a:lnTo>
                    <a:pt x="5358" y="596"/>
                  </a:lnTo>
                  <a:lnTo>
                    <a:pt x="7293" y="447"/>
                  </a:lnTo>
                  <a:lnTo>
                    <a:pt x="9265" y="336"/>
                  </a:lnTo>
                  <a:lnTo>
                    <a:pt x="11274" y="299"/>
                  </a:lnTo>
                  <a:lnTo>
                    <a:pt x="13320" y="299"/>
                  </a:lnTo>
                  <a:lnTo>
                    <a:pt x="15404" y="373"/>
                  </a:lnTo>
                  <a:lnTo>
                    <a:pt x="15441" y="75"/>
                  </a:lnTo>
                  <a:lnTo>
                    <a:pt x="13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0;p40">
              <a:extLst>
                <a:ext uri="{FF2B5EF4-FFF2-40B4-BE49-F238E27FC236}">
                  <a16:creationId xmlns:a16="http://schemas.microsoft.com/office/drawing/2014/main" id="{0A3C07B6-CD2E-3C9A-8FDA-9A9A64C010D1}"/>
                </a:ext>
              </a:extLst>
            </p:cNvPr>
            <p:cNvSpPr/>
            <p:nvPr/>
          </p:nvSpPr>
          <p:spPr>
            <a:xfrm>
              <a:off x="2104075" y="3450025"/>
              <a:ext cx="8375" cy="137700"/>
            </a:xfrm>
            <a:custGeom>
              <a:avLst/>
              <a:gdLst/>
              <a:ahLst/>
              <a:cxnLst/>
              <a:rect l="l" t="t" r="r" b="b"/>
              <a:pathLst>
                <a:path w="335" h="5508" extrusionOk="0">
                  <a:moveTo>
                    <a:pt x="37" y="1"/>
                  </a:moveTo>
                  <a:lnTo>
                    <a:pt x="0" y="5173"/>
                  </a:lnTo>
                  <a:lnTo>
                    <a:pt x="0" y="5470"/>
                  </a:lnTo>
                  <a:lnTo>
                    <a:pt x="261" y="5507"/>
                  </a:lnTo>
                  <a:lnTo>
                    <a:pt x="261" y="5470"/>
                  </a:lnTo>
                  <a:lnTo>
                    <a:pt x="335" y="336"/>
                  </a:lnTo>
                  <a:lnTo>
                    <a:pt x="37"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1;p40">
              <a:extLst>
                <a:ext uri="{FF2B5EF4-FFF2-40B4-BE49-F238E27FC236}">
                  <a16:creationId xmlns:a16="http://schemas.microsoft.com/office/drawing/2014/main" id="{3D0693B0-47CE-FD83-33C8-88645C946765}"/>
                </a:ext>
              </a:extLst>
            </p:cNvPr>
            <p:cNvSpPr/>
            <p:nvPr/>
          </p:nvSpPr>
          <p:spPr>
            <a:xfrm>
              <a:off x="1989650" y="3610025"/>
              <a:ext cx="271650" cy="170250"/>
            </a:xfrm>
            <a:custGeom>
              <a:avLst/>
              <a:gdLst/>
              <a:ahLst/>
              <a:cxnLst/>
              <a:rect l="l" t="t" r="r" b="b"/>
              <a:pathLst>
                <a:path w="10866" h="6810" extrusionOk="0">
                  <a:moveTo>
                    <a:pt x="10270" y="0"/>
                  </a:moveTo>
                  <a:lnTo>
                    <a:pt x="10233" y="1303"/>
                  </a:lnTo>
                  <a:lnTo>
                    <a:pt x="10270" y="2568"/>
                  </a:lnTo>
                  <a:lnTo>
                    <a:pt x="10344" y="3200"/>
                  </a:lnTo>
                  <a:lnTo>
                    <a:pt x="10419" y="3833"/>
                  </a:lnTo>
                  <a:lnTo>
                    <a:pt x="10493" y="4279"/>
                  </a:lnTo>
                  <a:lnTo>
                    <a:pt x="10530" y="4726"/>
                  </a:lnTo>
                  <a:lnTo>
                    <a:pt x="10567" y="4912"/>
                  </a:lnTo>
                  <a:lnTo>
                    <a:pt x="10344" y="4949"/>
                  </a:lnTo>
                  <a:lnTo>
                    <a:pt x="9042" y="5060"/>
                  </a:lnTo>
                  <a:lnTo>
                    <a:pt x="7740" y="5209"/>
                  </a:lnTo>
                  <a:lnTo>
                    <a:pt x="6437" y="5395"/>
                  </a:lnTo>
                  <a:lnTo>
                    <a:pt x="5135" y="5581"/>
                  </a:lnTo>
                  <a:lnTo>
                    <a:pt x="3870" y="5805"/>
                  </a:lnTo>
                  <a:lnTo>
                    <a:pt x="2568" y="6028"/>
                  </a:lnTo>
                  <a:lnTo>
                    <a:pt x="1303" y="6326"/>
                  </a:lnTo>
                  <a:lnTo>
                    <a:pt x="1" y="6623"/>
                  </a:lnTo>
                  <a:lnTo>
                    <a:pt x="447" y="6809"/>
                  </a:lnTo>
                  <a:lnTo>
                    <a:pt x="484" y="6809"/>
                  </a:lnTo>
                  <a:lnTo>
                    <a:pt x="1712" y="6512"/>
                  </a:lnTo>
                  <a:lnTo>
                    <a:pt x="2977" y="6251"/>
                  </a:lnTo>
                  <a:lnTo>
                    <a:pt x="4242" y="6028"/>
                  </a:lnTo>
                  <a:lnTo>
                    <a:pt x="5507" y="5805"/>
                  </a:lnTo>
                  <a:lnTo>
                    <a:pt x="6772" y="5619"/>
                  </a:lnTo>
                  <a:lnTo>
                    <a:pt x="8037" y="5470"/>
                  </a:lnTo>
                  <a:lnTo>
                    <a:pt x="9340" y="5321"/>
                  </a:lnTo>
                  <a:lnTo>
                    <a:pt x="10605" y="5209"/>
                  </a:lnTo>
                  <a:lnTo>
                    <a:pt x="10865" y="5209"/>
                  </a:lnTo>
                  <a:lnTo>
                    <a:pt x="10828" y="5060"/>
                  </a:lnTo>
                  <a:lnTo>
                    <a:pt x="10865" y="5023"/>
                  </a:lnTo>
                  <a:lnTo>
                    <a:pt x="10828" y="5023"/>
                  </a:lnTo>
                  <a:lnTo>
                    <a:pt x="10791" y="4391"/>
                  </a:lnTo>
                  <a:lnTo>
                    <a:pt x="10716" y="3795"/>
                  </a:lnTo>
                  <a:lnTo>
                    <a:pt x="10605" y="3163"/>
                  </a:lnTo>
                  <a:lnTo>
                    <a:pt x="10567" y="2568"/>
                  </a:lnTo>
                  <a:lnTo>
                    <a:pt x="10530" y="1451"/>
                  </a:lnTo>
                  <a:lnTo>
                    <a:pt x="10530" y="335"/>
                  </a:lnTo>
                  <a:lnTo>
                    <a:pt x="10270"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2;p40">
              <a:extLst>
                <a:ext uri="{FF2B5EF4-FFF2-40B4-BE49-F238E27FC236}">
                  <a16:creationId xmlns:a16="http://schemas.microsoft.com/office/drawing/2014/main" id="{AC81C442-DFB4-722E-78D4-987A31712EEB}"/>
                </a:ext>
              </a:extLst>
            </p:cNvPr>
            <p:cNvSpPr/>
            <p:nvPr/>
          </p:nvSpPr>
          <p:spPr>
            <a:xfrm>
              <a:off x="3326325" y="2728225"/>
              <a:ext cx="505100" cy="1172025"/>
            </a:xfrm>
            <a:custGeom>
              <a:avLst/>
              <a:gdLst/>
              <a:ahLst/>
              <a:cxnLst/>
              <a:rect l="l" t="t" r="r" b="b"/>
              <a:pathLst>
                <a:path w="20204" h="46881" extrusionOk="0">
                  <a:moveTo>
                    <a:pt x="18641" y="0"/>
                  </a:moveTo>
                  <a:lnTo>
                    <a:pt x="18343" y="37"/>
                  </a:lnTo>
                  <a:lnTo>
                    <a:pt x="18120" y="149"/>
                  </a:lnTo>
                  <a:lnTo>
                    <a:pt x="17860" y="298"/>
                  </a:lnTo>
                  <a:lnTo>
                    <a:pt x="16967" y="968"/>
                  </a:lnTo>
                  <a:lnTo>
                    <a:pt x="16148" y="1675"/>
                  </a:lnTo>
                  <a:lnTo>
                    <a:pt x="15329" y="2419"/>
                  </a:lnTo>
                  <a:lnTo>
                    <a:pt x="14585" y="3237"/>
                  </a:lnTo>
                  <a:lnTo>
                    <a:pt x="13878" y="4093"/>
                  </a:lnTo>
                  <a:lnTo>
                    <a:pt x="13209" y="4986"/>
                  </a:lnTo>
                  <a:lnTo>
                    <a:pt x="12539" y="5916"/>
                  </a:lnTo>
                  <a:lnTo>
                    <a:pt x="11944" y="6846"/>
                  </a:lnTo>
                  <a:lnTo>
                    <a:pt x="11683" y="7256"/>
                  </a:lnTo>
                  <a:lnTo>
                    <a:pt x="10939" y="8521"/>
                  </a:lnTo>
                  <a:lnTo>
                    <a:pt x="10195" y="9823"/>
                  </a:lnTo>
                  <a:lnTo>
                    <a:pt x="9525" y="11162"/>
                  </a:lnTo>
                  <a:lnTo>
                    <a:pt x="8855" y="12465"/>
                  </a:lnTo>
                  <a:lnTo>
                    <a:pt x="8855" y="12465"/>
                  </a:lnTo>
                  <a:lnTo>
                    <a:pt x="9190" y="8893"/>
                  </a:lnTo>
                  <a:lnTo>
                    <a:pt x="9190" y="8669"/>
                  </a:lnTo>
                  <a:lnTo>
                    <a:pt x="9190" y="8446"/>
                  </a:lnTo>
                  <a:lnTo>
                    <a:pt x="9116" y="8223"/>
                  </a:lnTo>
                  <a:lnTo>
                    <a:pt x="9004" y="8074"/>
                  </a:lnTo>
                  <a:lnTo>
                    <a:pt x="8893" y="7888"/>
                  </a:lnTo>
                  <a:lnTo>
                    <a:pt x="8744" y="7739"/>
                  </a:lnTo>
                  <a:lnTo>
                    <a:pt x="8595" y="7628"/>
                  </a:lnTo>
                  <a:lnTo>
                    <a:pt x="8409" y="7553"/>
                  </a:lnTo>
                  <a:lnTo>
                    <a:pt x="8223" y="7479"/>
                  </a:lnTo>
                  <a:lnTo>
                    <a:pt x="8037" y="7442"/>
                  </a:lnTo>
                  <a:lnTo>
                    <a:pt x="7628" y="7442"/>
                  </a:lnTo>
                  <a:lnTo>
                    <a:pt x="7442" y="7479"/>
                  </a:lnTo>
                  <a:lnTo>
                    <a:pt x="7256" y="7590"/>
                  </a:lnTo>
                  <a:lnTo>
                    <a:pt x="7070" y="7702"/>
                  </a:lnTo>
                  <a:lnTo>
                    <a:pt x="6883" y="7851"/>
                  </a:lnTo>
                  <a:lnTo>
                    <a:pt x="6474" y="8335"/>
                  </a:lnTo>
                  <a:lnTo>
                    <a:pt x="6102" y="8856"/>
                  </a:lnTo>
                  <a:lnTo>
                    <a:pt x="5916" y="9153"/>
                  </a:lnTo>
                  <a:lnTo>
                    <a:pt x="5507" y="9972"/>
                  </a:lnTo>
                  <a:lnTo>
                    <a:pt x="5098" y="10790"/>
                  </a:lnTo>
                  <a:lnTo>
                    <a:pt x="4688" y="11832"/>
                  </a:lnTo>
                  <a:lnTo>
                    <a:pt x="4279" y="12837"/>
                  </a:lnTo>
                  <a:lnTo>
                    <a:pt x="3535" y="14920"/>
                  </a:lnTo>
                  <a:lnTo>
                    <a:pt x="2902" y="17004"/>
                  </a:lnTo>
                  <a:lnTo>
                    <a:pt x="2307" y="19125"/>
                  </a:lnTo>
                  <a:lnTo>
                    <a:pt x="2233" y="19534"/>
                  </a:lnTo>
                  <a:lnTo>
                    <a:pt x="1823" y="21320"/>
                  </a:lnTo>
                  <a:lnTo>
                    <a:pt x="1451" y="23143"/>
                  </a:lnTo>
                  <a:lnTo>
                    <a:pt x="1116" y="24966"/>
                  </a:lnTo>
                  <a:lnTo>
                    <a:pt x="856" y="26789"/>
                  </a:lnTo>
                  <a:lnTo>
                    <a:pt x="633" y="28612"/>
                  </a:lnTo>
                  <a:lnTo>
                    <a:pt x="409" y="30473"/>
                  </a:lnTo>
                  <a:lnTo>
                    <a:pt x="261" y="32333"/>
                  </a:lnTo>
                  <a:lnTo>
                    <a:pt x="149" y="34193"/>
                  </a:lnTo>
                  <a:lnTo>
                    <a:pt x="112" y="34640"/>
                  </a:lnTo>
                  <a:lnTo>
                    <a:pt x="37" y="36649"/>
                  </a:lnTo>
                  <a:lnTo>
                    <a:pt x="0" y="38695"/>
                  </a:lnTo>
                  <a:lnTo>
                    <a:pt x="0" y="40742"/>
                  </a:lnTo>
                  <a:lnTo>
                    <a:pt x="0" y="42788"/>
                  </a:lnTo>
                  <a:lnTo>
                    <a:pt x="37" y="43458"/>
                  </a:lnTo>
                  <a:lnTo>
                    <a:pt x="112" y="44165"/>
                  </a:lnTo>
                  <a:lnTo>
                    <a:pt x="298" y="45727"/>
                  </a:lnTo>
                  <a:lnTo>
                    <a:pt x="335" y="46472"/>
                  </a:lnTo>
                  <a:lnTo>
                    <a:pt x="335" y="46881"/>
                  </a:lnTo>
                  <a:lnTo>
                    <a:pt x="2865" y="45281"/>
                  </a:lnTo>
                  <a:lnTo>
                    <a:pt x="4130" y="44425"/>
                  </a:lnTo>
                  <a:lnTo>
                    <a:pt x="5358" y="43569"/>
                  </a:lnTo>
                  <a:lnTo>
                    <a:pt x="6549" y="42677"/>
                  </a:lnTo>
                  <a:lnTo>
                    <a:pt x="7739" y="41746"/>
                  </a:lnTo>
                  <a:lnTo>
                    <a:pt x="8893" y="40779"/>
                  </a:lnTo>
                  <a:lnTo>
                    <a:pt x="10009" y="39774"/>
                  </a:lnTo>
                  <a:lnTo>
                    <a:pt x="10679" y="39142"/>
                  </a:lnTo>
                  <a:lnTo>
                    <a:pt x="11311" y="38509"/>
                  </a:lnTo>
                  <a:lnTo>
                    <a:pt x="11944" y="37840"/>
                  </a:lnTo>
                  <a:lnTo>
                    <a:pt x="12539" y="37133"/>
                  </a:lnTo>
                  <a:lnTo>
                    <a:pt x="12799" y="36872"/>
                  </a:lnTo>
                  <a:lnTo>
                    <a:pt x="13395" y="36128"/>
                  </a:lnTo>
                  <a:lnTo>
                    <a:pt x="13990" y="35347"/>
                  </a:lnTo>
                  <a:lnTo>
                    <a:pt x="14511" y="34565"/>
                  </a:lnTo>
                  <a:lnTo>
                    <a:pt x="15032" y="33784"/>
                  </a:lnTo>
                  <a:lnTo>
                    <a:pt x="15516" y="32928"/>
                  </a:lnTo>
                  <a:lnTo>
                    <a:pt x="15962" y="32110"/>
                  </a:lnTo>
                  <a:lnTo>
                    <a:pt x="16408" y="31254"/>
                  </a:lnTo>
                  <a:lnTo>
                    <a:pt x="16781" y="30361"/>
                  </a:lnTo>
                  <a:lnTo>
                    <a:pt x="16892" y="30063"/>
                  </a:lnTo>
                  <a:lnTo>
                    <a:pt x="17227" y="29096"/>
                  </a:lnTo>
                  <a:lnTo>
                    <a:pt x="17376" y="28612"/>
                  </a:lnTo>
                  <a:lnTo>
                    <a:pt x="17450" y="28129"/>
                  </a:lnTo>
                  <a:lnTo>
                    <a:pt x="17450" y="27645"/>
                  </a:lnTo>
                  <a:lnTo>
                    <a:pt x="17413" y="27124"/>
                  </a:lnTo>
                  <a:lnTo>
                    <a:pt x="17339" y="26901"/>
                  </a:lnTo>
                  <a:lnTo>
                    <a:pt x="17264" y="26789"/>
                  </a:lnTo>
                  <a:lnTo>
                    <a:pt x="17227" y="26715"/>
                  </a:lnTo>
                  <a:lnTo>
                    <a:pt x="17078" y="26603"/>
                  </a:lnTo>
                  <a:lnTo>
                    <a:pt x="16967" y="26566"/>
                  </a:lnTo>
                  <a:lnTo>
                    <a:pt x="16818" y="26529"/>
                  </a:lnTo>
                  <a:lnTo>
                    <a:pt x="16669" y="26529"/>
                  </a:lnTo>
                  <a:lnTo>
                    <a:pt x="16334" y="26603"/>
                  </a:lnTo>
                  <a:lnTo>
                    <a:pt x="16036" y="26752"/>
                  </a:lnTo>
                  <a:lnTo>
                    <a:pt x="15404" y="27087"/>
                  </a:lnTo>
                  <a:lnTo>
                    <a:pt x="14809" y="27496"/>
                  </a:lnTo>
                  <a:lnTo>
                    <a:pt x="14213" y="27905"/>
                  </a:lnTo>
                  <a:lnTo>
                    <a:pt x="13655" y="28352"/>
                  </a:lnTo>
                  <a:lnTo>
                    <a:pt x="13097" y="28836"/>
                  </a:lnTo>
                  <a:lnTo>
                    <a:pt x="12576" y="29356"/>
                  </a:lnTo>
                  <a:lnTo>
                    <a:pt x="12092" y="29877"/>
                  </a:lnTo>
                  <a:lnTo>
                    <a:pt x="11646" y="30435"/>
                  </a:lnTo>
                  <a:lnTo>
                    <a:pt x="11646" y="30435"/>
                  </a:lnTo>
                  <a:lnTo>
                    <a:pt x="12427" y="28984"/>
                  </a:lnTo>
                  <a:lnTo>
                    <a:pt x="13134" y="27533"/>
                  </a:lnTo>
                  <a:lnTo>
                    <a:pt x="13841" y="26045"/>
                  </a:lnTo>
                  <a:lnTo>
                    <a:pt x="14474" y="24557"/>
                  </a:lnTo>
                  <a:lnTo>
                    <a:pt x="14623" y="24259"/>
                  </a:lnTo>
                  <a:lnTo>
                    <a:pt x="15329" y="22548"/>
                  </a:lnTo>
                  <a:lnTo>
                    <a:pt x="15999" y="20799"/>
                  </a:lnTo>
                  <a:lnTo>
                    <a:pt x="16632" y="19050"/>
                  </a:lnTo>
                  <a:lnTo>
                    <a:pt x="17227" y="17301"/>
                  </a:lnTo>
                  <a:lnTo>
                    <a:pt x="17301" y="17041"/>
                  </a:lnTo>
                  <a:lnTo>
                    <a:pt x="17971" y="14883"/>
                  </a:lnTo>
                  <a:lnTo>
                    <a:pt x="18566" y="12688"/>
                  </a:lnTo>
                  <a:lnTo>
                    <a:pt x="19125" y="10493"/>
                  </a:lnTo>
                  <a:lnTo>
                    <a:pt x="19571" y="8297"/>
                  </a:lnTo>
                  <a:lnTo>
                    <a:pt x="19645" y="8000"/>
                  </a:lnTo>
                  <a:lnTo>
                    <a:pt x="19906" y="6660"/>
                  </a:lnTo>
                  <a:lnTo>
                    <a:pt x="20092" y="5432"/>
                  </a:lnTo>
                  <a:lnTo>
                    <a:pt x="20166" y="4242"/>
                  </a:lnTo>
                  <a:lnTo>
                    <a:pt x="20204" y="3014"/>
                  </a:lnTo>
                  <a:lnTo>
                    <a:pt x="20129" y="1786"/>
                  </a:lnTo>
                  <a:lnTo>
                    <a:pt x="20055" y="1265"/>
                  </a:lnTo>
                  <a:lnTo>
                    <a:pt x="20018" y="1005"/>
                  </a:lnTo>
                  <a:lnTo>
                    <a:pt x="19943" y="782"/>
                  </a:lnTo>
                  <a:lnTo>
                    <a:pt x="19794" y="521"/>
                  </a:lnTo>
                  <a:lnTo>
                    <a:pt x="19683" y="335"/>
                  </a:lnTo>
                  <a:lnTo>
                    <a:pt x="19459" y="186"/>
                  </a:lnTo>
                  <a:lnTo>
                    <a:pt x="19236" y="37"/>
                  </a:lnTo>
                  <a:lnTo>
                    <a:pt x="18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3;p40">
              <a:extLst>
                <a:ext uri="{FF2B5EF4-FFF2-40B4-BE49-F238E27FC236}">
                  <a16:creationId xmlns:a16="http://schemas.microsoft.com/office/drawing/2014/main" id="{80DE2683-326D-3380-BAC4-04FC6BC8F1CB}"/>
                </a:ext>
              </a:extLst>
            </p:cNvPr>
            <p:cNvSpPr/>
            <p:nvPr/>
          </p:nvSpPr>
          <p:spPr>
            <a:xfrm>
              <a:off x="3326325" y="2728225"/>
              <a:ext cx="480925" cy="1174825"/>
            </a:xfrm>
            <a:custGeom>
              <a:avLst/>
              <a:gdLst/>
              <a:ahLst/>
              <a:cxnLst/>
              <a:rect l="l" t="t" r="r" b="b"/>
              <a:pathLst>
                <a:path w="19237" h="46993" extrusionOk="0">
                  <a:moveTo>
                    <a:pt x="18976" y="0"/>
                  </a:moveTo>
                  <a:lnTo>
                    <a:pt x="18269" y="744"/>
                  </a:lnTo>
                  <a:lnTo>
                    <a:pt x="17636" y="1526"/>
                  </a:lnTo>
                  <a:lnTo>
                    <a:pt x="17041" y="2307"/>
                  </a:lnTo>
                  <a:lnTo>
                    <a:pt x="16446" y="3126"/>
                  </a:lnTo>
                  <a:lnTo>
                    <a:pt x="15925" y="3944"/>
                  </a:lnTo>
                  <a:lnTo>
                    <a:pt x="15404" y="4763"/>
                  </a:lnTo>
                  <a:lnTo>
                    <a:pt x="14474" y="6363"/>
                  </a:lnTo>
                  <a:lnTo>
                    <a:pt x="13171" y="8707"/>
                  </a:lnTo>
                  <a:lnTo>
                    <a:pt x="11944" y="11088"/>
                  </a:lnTo>
                  <a:lnTo>
                    <a:pt x="11720" y="11572"/>
                  </a:lnTo>
                  <a:lnTo>
                    <a:pt x="10753" y="13618"/>
                  </a:lnTo>
                  <a:lnTo>
                    <a:pt x="9823" y="15702"/>
                  </a:lnTo>
                  <a:lnTo>
                    <a:pt x="8930" y="17822"/>
                  </a:lnTo>
                  <a:lnTo>
                    <a:pt x="8074" y="19943"/>
                  </a:lnTo>
                  <a:lnTo>
                    <a:pt x="8000" y="20204"/>
                  </a:lnTo>
                  <a:lnTo>
                    <a:pt x="7367" y="21915"/>
                  </a:lnTo>
                  <a:lnTo>
                    <a:pt x="6735" y="23589"/>
                  </a:lnTo>
                  <a:lnTo>
                    <a:pt x="5581" y="27050"/>
                  </a:lnTo>
                  <a:lnTo>
                    <a:pt x="5432" y="27422"/>
                  </a:lnTo>
                  <a:lnTo>
                    <a:pt x="4614" y="30026"/>
                  </a:lnTo>
                  <a:lnTo>
                    <a:pt x="3833" y="32705"/>
                  </a:lnTo>
                  <a:lnTo>
                    <a:pt x="3051" y="35421"/>
                  </a:lnTo>
                  <a:lnTo>
                    <a:pt x="2270" y="38137"/>
                  </a:lnTo>
                  <a:lnTo>
                    <a:pt x="2195" y="38509"/>
                  </a:lnTo>
                  <a:lnTo>
                    <a:pt x="1228" y="42081"/>
                  </a:lnTo>
                  <a:lnTo>
                    <a:pt x="298" y="45727"/>
                  </a:lnTo>
                  <a:lnTo>
                    <a:pt x="0" y="46918"/>
                  </a:lnTo>
                  <a:lnTo>
                    <a:pt x="223" y="46993"/>
                  </a:lnTo>
                  <a:lnTo>
                    <a:pt x="335" y="46472"/>
                  </a:lnTo>
                  <a:lnTo>
                    <a:pt x="1377" y="42490"/>
                  </a:lnTo>
                  <a:lnTo>
                    <a:pt x="2419" y="38584"/>
                  </a:lnTo>
                  <a:lnTo>
                    <a:pt x="2493" y="38323"/>
                  </a:lnTo>
                  <a:lnTo>
                    <a:pt x="3572" y="34379"/>
                  </a:lnTo>
                  <a:lnTo>
                    <a:pt x="3646" y="34119"/>
                  </a:lnTo>
                  <a:lnTo>
                    <a:pt x="4651" y="30770"/>
                  </a:lnTo>
                  <a:lnTo>
                    <a:pt x="5693" y="27496"/>
                  </a:lnTo>
                  <a:lnTo>
                    <a:pt x="5767" y="27198"/>
                  </a:lnTo>
                  <a:lnTo>
                    <a:pt x="6363" y="25413"/>
                  </a:lnTo>
                  <a:lnTo>
                    <a:pt x="6958" y="23627"/>
                  </a:lnTo>
                  <a:lnTo>
                    <a:pt x="7628" y="21878"/>
                  </a:lnTo>
                  <a:lnTo>
                    <a:pt x="8260" y="20129"/>
                  </a:lnTo>
                  <a:lnTo>
                    <a:pt x="8372" y="19869"/>
                  </a:lnTo>
                  <a:lnTo>
                    <a:pt x="9190" y="17785"/>
                  </a:lnTo>
                  <a:lnTo>
                    <a:pt x="10046" y="15776"/>
                  </a:lnTo>
                  <a:lnTo>
                    <a:pt x="10939" y="13730"/>
                  </a:lnTo>
                  <a:lnTo>
                    <a:pt x="11869" y="11758"/>
                  </a:lnTo>
                  <a:lnTo>
                    <a:pt x="12018" y="11460"/>
                  </a:lnTo>
                  <a:lnTo>
                    <a:pt x="13320" y="8930"/>
                  </a:lnTo>
                  <a:lnTo>
                    <a:pt x="14660" y="6474"/>
                  </a:lnTo>
                  <a:lnTo>
                    <a:pt x="15627" y="4837"/>
                  </a:lnTo>
                  <a:lnTo>
                    <a:pt x="16148" y="4019"/>
                  </a:lnTo>
                  <a:lnTo>
                    <a:pt x="16669" y="3200"/>
                  </a:lnTo>
                  <a:lnTo>
                    <a:pt x="17264" y="2382"/>
                  </a:lnTo>
                  <a:lnTo>
                    <a:pt x="17897" y="1600"/>
                  </a:lnTo>
                  <a:lnTo>
                    <a:pt x="18529" y="819"/>
                  </a:lnTo>
                  <a:lnTo>
                    <a:pt x="19236" y="37"/>
                  </a:lnTo>
                  <a:lnTo>
                    <a:pt x="189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4;p40">
              <a:extLst>
                <a:ext uri="{FF2B5EF4-FFF2-40B4-BE49-F238E27FC236}">
                  <a16:creationId xmlns:a16="http://schemas.microsoft.com/office/drawing/2014/main" id="{677599F1-3FA3-CEBB-D6ED-F190A4484A5E}"/>
                </a:ext>
              </a:extLst>
            </p:cNvPr>
            <p:cNvSpPr/>
            <p:nvPr/>
          </p:nvSpPr>
          <p:spPr>
            <a:xfrm>
              <a:off x="3618400" y="2899375"/>
              <a:ext cx="199075" cy="124675"/>
            </a:xfrm>
            <a:custGeom>
              <a:avLst/>
              <a:gdLst/>
              <a:ahLst/>
              <a:cxnLst/>
              <a:rect l="l" t="t" r="r" b="b"/>
              <a:pathLst>
                <a:path w="7963" h="4987" extrusionOk="0">
                  <a:moveTo>
                    <a:pt x="261" y="0"/>
                  </a:moveTo>
                  <a:lnTo>
                    <a:pt x="0" y="410"/>
                  </a:lnTo>
                  <a:lnTo>
                    <a:pt x="0" y="2568"/>
                  </a:lnTo>
                  <a:lnTo>
                    <a:pt x="37" y="4726"/>
                  </a:lnTo>
                  <a:lnTo>
                    <a:pt x="37" y="4800"/>
                  </a:lnTo>
                  <a:lnTo>
                    <a:pt x="37" y="4986"/>
                  </a:lnTo>
                  <a:lnTo>
                    <a:pt x="186" y="4912"/>
                  </a:lnTo>
                  <a:lnTo>
                    <a:pt x="447" y="4800"/>
                  </a:lnTo>
                  <a:lnTo>
                    <a:pt x="707" y="4763"/>
                  </a:lnTo>
                  <a:lnTo>
                    <a:pt x="1005" y="4651"/>
                  </a:lnTo>
                  <a:lnTo>
                    <a:pt x="1340" y="4540"/>
                  </a:lnTo>
                  <a:lnTo>
                    <a:pt x="7888" y="1451"/>
                  </a:lnTo>
                  <a:lnTo>
                    <a:pt x="7962" y="1154"/>
                  </a:lnTo>
                  <a:lnTo>
                    <a:pt x="1228" y="4316"/>
                  </a:lnTo>
                  <a:lnTo>
                    <a:pt x="968" y="4428"/>
                  </a:lnTo>
                  <a:lnTo>
                    <a:pt x="670" y="4502"/>
                  </a:lnTo>
                  <a:lnTo>
                    <a:pt x="335" y="4614"/>
                  </a:lnTo>
                  <a:lnTo>
                    <a:pt x="261" y="4614"/>
                  </a:lnTo>
                  <a:lnTo>
                    <a:pt x="261" y="4242"/>
                  </a:lnTo>
                  <a:lnTo>
                    <a:pt x="223" y="212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5;p40">
              <a:extLst>
                <a:ext uri="{FF2B5EF4-FFF2-40B4-BE49-F238E27FC236}">
                  <a16:creationId xmlns:a16="http://schemas.microsoft.com/office/drawing/2014/main" id="{C410C91A-27C3-D719-4C22-6D05CEAE53D1}"/>
                </a:ext>
              </a:extLst>
            </p:cNvPr>
            <p:cNvSpPr/>
            <p:nvPr/>
          </p:nvSpPr>
          <p:spPr>
            <a:xfrm>
              <a:off x="3474225" y="2949600"/>
              <a:ext cx="284650" cy="284650"/>
            </a:xfrm>
            <a:custGeom>
              <a:avLst/>
              <a:gdLst/>
              <a:ahLst/>
              <a:cxnLst/>
              <a:rect l="l" t="t" r="r" b="b"/>
              <a:pathLst>
                <a:path w="11386" h="11386" extrusionOk="0">
                  <a:moveTo>
                    <a:pt x="186" y="1"/>
                  </a:moveTo>
                  <a:lnTo>
                    <a:pt x="0" y="298"/>
                  </a:lnTo>
                  <a:lnTo>
                    <a:pt x="595" y="3014"/>
                  </a:lnTo>
                  <a:lnTo>
                    <a:pt x="1116" y="5730"/>
                  </a:lnTo>
                  <a:lnTo>
                    <a:pt x="1563" y="8484"/>
                  </a:lnTo>
                  <a:lnTo>
                    <a:pt x="1935" y="11237"/>
                  </a:lnTo>
                  <a:lnTo>
                    <a:pt x="1935" y="11386"/>
                  </a:lnTo>
                  <a:lnTo>
                    <a:pt x="2084" y="11349"/>
                  </a:lnTo>
                  <a:lnTo>
                    <a:pt x="2344" y="11274"/>
                  </a:lnTo>
                  <a:lnTo>
                    <a:pt x="3684" y="10865"/>
                  </a:lnTo>
                  <a:lnTo>
                    <a:pt x="7479" y="9711"/>
                  </a:lnTo>
                  <a:lnTo>
                    <a:pt x="9413" y="9116"/>
                  </a:lnTo>
                  <a:lnTo>
                    <a:pt x="11311" y="8446"/>
                  </a:lnTo>
                  <a:lnTo>
                    <a:pt x="11385" y="8186"/>
                  </a:lnTo>
                  <a:lnTo>
                    <a:pt x="11385" y="8186"/>
                  </a:lnTo>
                  <a:lnTo>
                    <a:pt x="9451" y="8819"/>
                  </a:lnTo>
                  <a:lnTo>
                    <a:pt x="7516" y="9451"/>
                  </a:lnTo>
                  <a:lnTo>
                    <a:pt x="3646" y="10642"/>
                  </a:lnTo>
                  <a:lnTo>
                    <a:pt x="2456" y="11014"/>
                  </a:lnTo>
                  <a:lnTo>
                    <a:pt x="2158" y="11088"/>
                  </a:lnTo>
                  <a:lnTo>
                    <a:pt x="1786" y="8298"/>
                  </a:lnTo>
                  <a:lnTo>
                    <a:pt x="1340" y="5507"/>
                  </a:lnTo>
                  <a:lnTo>
                    <a:pt x="819" y="2754"/>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6;p40">
              <a:extLst>
                <a:ext uri="{FF2B5EF4-FFF2-40B4-BE49-F238E27FC236}">
                  <a16:creationId xmlns:a16="http://schemas.microsoft.com/office/drawing/2014/main" id="{1577D812-15D9-A7B8-4876-107825EEB04C}"/>
                </a:ext>
              </a:extLst>
            </p:cNvPr>
            <p:cNvSpPr/>
            <p:nvPr/>
          </p:nvSpPr>
          <p:spPr>
            <a:xfrm>
              <a:off x="3382125" y="3206325"/>
              <a:ext cx="309775" cy="210250"/>
            </a:xfrm>
            <a:custGeom>
              <a:avLst/>
              <a:gdLst/>
              <a:ahLst/>
              <a:cxnLst/>
              <a:rect l="l" t="t" r="r" b="b"/>
              <a:pathLst>
                <a:path w="12391" h="8410" extrusionOk="0">
                  <a:moveTo>
                    <a:pt x="75" y="1"/>
                  </a:moveTo>
                  <a:lnTo>
                    <a:pt x="1" y="410"/>
                  </a:lnTo>
                  <a:lnTo>
                    <a:pt x="3200" y="8298"/>
                  </a:lnTo>
                  <a:lnTo>
                    <a:pt x="3275" y="8409"/>
                  </a:lnTo>
                  <a:lnTo>
                    <a:pt x="3386" y="8372"/>
                  </a:lnTo>
                  <a:lnTo>
                    <a:pt x="3461" y="8372"/>
                  </a:lnTo>
                  <a:lnTo>
                    <a:pt x="5470" y="7740"/>
                  </a:lnTo>
                  <a:lnTo>
                    <a:pt x="7628" y="7033"/>
                  </a:lnTo>
                  <a:lnTo>
                    <a:pt x="9898" y="6251"/>
                  </a:lnTo>
                  <a:lnTo>
                    <a:pt x="12242" y="5433"/>
                  </a:lnTo>
                  <a:lnTo>
                    <a:pt x="12391" y="5135"/>
                  </a:lnTo>
                  <a:lnTo>
                    <a:pt x="10009" y="5991"/>
                  </a:lnTo>
                  <a:lnTo>
                    <a:pt x="7702" y="6735"/>
                  </a:lnTo>
                  <a:lnTo>
                    <a:pt x="3535" y="8074"/>
                  </a:lnTo>
                  <a:lnTo>
                    <a:pt x="3424" y="8112"/>
                  </a:lnTo>
                  <a:lnTo>
                    <a:pt x="3349" y="7926"/>
                  </a:lnTo>
                  <a:lnTo>
                    <a:pt x="75" y="1"/>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p40">
              <a:extLst>
                <a:ext uri="{FF2B5EF4-FFF2-40B4-BE49-F238E27FC236}">
                  <a16:creationId xmlns:a16="http://schemas.microsoft.com/office/drawing/2014/main" id="{1E88C059-CEFB-763B-3E2B-AF78A95B03A1}"/>
                </a:ext>
              </a:extLst>
            </p:cNvPr>
            <p:cNvSpPr/>
            <p:nvPr/>
          </p:nvSpPr>
          <p:spPr>
            <a:xfrm>
              <a:off x="3411900" y="3479800"/>
              <a:ext cx="336750" cy="108850"/>
            </a:xfrm>
            <a:custGeom>
              <a:avLst/>
              <a:gdLst/>
              <a:ahLst/>
              <a:cxnLst/>
              <a:rect l="l" t="t" r="r" b="b"/>
              <a:pathLst>
                <a:path w="13470" h="4354" extrusionOk="0">
                  <a:moveTo>
                    <a:pt x="13469" y="0"/>
                  </a:moveTo>
                  <a:lnTo>
                    <a:pt x="10195" y="1117"/>
                  </a:lnTo>
                  <a:lnTo>
                    <a:pt x="6884" y="2158"/>
                  </a:lnTo>
                  <a:lnTo>
                    <a:pt x="3572" y="3126"/>
                  </a:lnTo>
                  <a:lnTo>
                    <a:pt x="223" y="4056"/>
                  </a:lnTo>
                  <a:lnTo>
                    <a:pt x="0" y="4093"/>
                  </a:lnTo>
                  <a:lnTo>
                    <a:pt x="37" y="4354"/>
                  </a:lnTo>
                  <a:lnTo>
                    <a:pt x="149" y="4316"/>
                  </a:lnTo>
                  <a:lnTo>
                    <a:pt x="3460" y="3423"/>
                  </a:lnTo>
                  <a:lnTo>
                    <a:pt x="6772" y="2456"/>
                  </a:lnTo>
                  <a:lnTo>
                    <a:pt x="10083" y="1414"/>
                  </a:lnTo>
                  <a:lnTo>
                    <a:pt x="13358" y="298"/>
                  </a:lnTo>
                  <a:lnTo>
                    <a:pt x="13469"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8;p40">
              <a:extLst>
                <a:ext uri="{FF2B5EF4-FFF2-40B4-BE49-F238E27FC236}">
                  <a16:creationId xmlns:a16="http://schemas.microsoft.com/office/drawing/2014/main" id="{8CF4404B-5F6C-D563-61E9-88C10A139522}"/>
                </a:ext>
              </a:extLst>
            </p:cNvPr>
            <p:cNvSpPr/>
            <p:nvPr/>
          </p:nvSpPr>
          <p:spPr>
            <a:xfrm>
              <a:off x="3329100" y="3583050"/>
              <a:ext cx="317225" cy="109775"/>
            </a:xfrm>
            <a:custGeom>
              <a:avLst/>
              <a:gdLst/>
              <a:ahLst/>
              <a:cxnLst/>
              <a:rect l="l" t="t" r="r" b="b"/>
              <a:pathLst>
                <a:path w="12689" h="4391" extrusionOk="0">
                  <a:moveTo>
                    <a:pt x="38" y="0"/>
                  </a:moveTo>
                  <a:lnTo>
                    <a:pt x="1" y="447"/>
                  </a:lnTo>
                  <a:lnTo>
                    <a:pt x="1080" y="2344"/>
                  </a:lnTo>
                  <a:lnTo>
                    <a:pt x="2084" y="4316"/>
                  </a:lnTo>
                  <a:lnTo>
                    <a:pt x="2122" y="4391"/>
                  </a:lnTo>
                  <a:lnTo>
                    <a:pt x="2308" y="4391"/>
                  </a:lnTo>
                  <a:lnTo>
                    <a:pt x="7368" y="3721"/>
                  </a:lnTo>
                  <a:lnTo>
                    <a:pt x="9898" y="3349"/>
                  </a:lnTo>
                  <a:lnTo>
                    <a:pt x="12428" y="2940"/>
                  </a:lnTo>
                  <a:lnTo>
                    <a:pt x="12688" y="2679"/>
                  </a:lnTo>
                  <a:lnTo>
                    <a:pt x="12688" y="2679"/>
                  </a:lnTo>
                  <a:lnTo>
                    <a:pt x="10084" y="3089"/>
                  </a:lnTo>
                  <a:lnTo>
                    <a:pt x="7517" y="3461"/>
                  </a:lnTo>
                  <a:lnTo>
                    <a:pt x="2382" y="4130"/>
                  </a:lnTo>
                  <a:lnTo>
                    <a:pt x="2270" y="4130"/>
                  </a:lnTo>
                  <a:lnTo>
                    <a:pt x="2159" y="3981"/>
                  </a:lnTo>
                  <a:lnTo>
                    <a:pt x="2159" y="3944"/>
                  </a:lnTo>
                  <a:lnTo>
                    <a:pt x="1154" y="1972"/>
                  </a:lnTo>
                  <a:lnTo>
                    <a:pt x="596" y="968"/>
                  </a:lnTo>
                  <a:lnTo>
                    <a:pt x="38" y="0"/>
                  </a:lnTo>
                  <a:close/>
                </a:path>
              </a:pathLst>
            </a:custGeom>
            <a:solidFill>
              <a:srgbClr val="212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9;p40">
              <a:extLst>
                <a:ext uri="{FF2B5EF4-FFF2-40B4-BE49-F238E27FC236}">
                  <a16:creationId xmlns:a16="http://schemas.microsoft.com/office/drawing/2014/main" id="{38D302F9-23E9-AB51-5572-0AB99A16258A}"/>
                </a:ext>
              </a:extLst>
            </p:cNvPr>
            <p:cNvSpPr/>
            <p:nvPr/>
          </p:nvSpPr>
          <p:spPr>
            <a:xfrm>
              <a:off x="1793375" y="2769150"/>
              <a:ext cx="1913400" cy="1654800"/>
            </a:xfrm>
            <a:custGeom>
              <a:avLst/>
              <a:gdLst/>
              <a:ahLst/>
              <a:cxnLst/>
              <a:rect l="l" t="t" r="r" b="b"/>
              <a:pathLst>
                <a:path w="76536" h="66192" extrusionOk="0">
                  <a:moveTo>
                    <a:pt x="59011" y="0"/>
                  </a:moveTo>
                  <a:lnTo>
                    <a:pt x="58863" y="38"/>
                  </a:lnTo>
                  <a:lnTo>
                    <a:pt x="58714" y="75"/>
                  </a:lnTo>
                  <a:lnTo>
                    <a:pt x="447" y="24185"/>
                  </a:lnTo>
                  <a:lnTo>
                    <a:pt x="299" y="24259"/>
                  </a:lnTo>
                  <a:lnTo>
                    <a:pt x="187" y="24371"/>
                  </a:lnTo>
                  <a:lnTo>
                    <a:pt x="113" y="24482"/>
                  </a:lnTo>
                  <a:lnTo>
                    <a:pt x="38" y="24594"/>
                  </a:lnTo>
                  <a:lnTo>
                    <a:pt x="1" y="24743"/>
                  </a:lnTo>
                  <a:lnTo>
                    <a:pt x="1" y="24892"/>
                  </a:lnTo>
                  <a:lnTo>
                    <a:pt x="1" y="25003"/>
                  </a:lnTo>
                  <a:lnTo>
                    <a:pt x="38" y="25152"/>
                  </a:lnTo>
                  <a:lnTo>
                    <a:pt x="16856" y="65745"/>
                  </a:lnTo>
                  <a:lnTo>
                    <a:pt x="16930" y="65856"/>
                  </a:lnTo>
                  <a:lnTo>
                    <a:pt x="17005" y="65968"/>
                  </a:lnTo>
                  <a:lnTo>
                    <a:pt x="17116" y="66080"/>
                  </a:lnTo>
                  <a:lnTo>
                    <a:pt x="17265" y="66154"/>
                  </a:lnTo>
                  <a:lnTo>
                    <a:pt x="17377" y="66191"/>
                  </a:lnTo>
                  <a:lnTo>
                    <a:pt x="17674" y="66191"/>
                  </a:lnTo>
                  <a:lnTo>
                    <a:pt x="17823" y="66154"/>
                  </a:lnTo>
                  <a:lnTo>
                    <a:pt x="76089" y="42007"/>
                  </a:lnTo>
                  <a:lnTo>
                    <a:pt x="76201" y="41932"/>
                  </a:lnTo>
                  <a:lnTo>
                    <a:pt x="76313" y="41858"/>
                  </a:lnTo>
                  <a:lnTo>
                    <a:pt x="76424" y="41746"/>
                  </a:lnTo>
                  <a:lnTo>
                    <a:pt x="76499" y="41598"/>
                  </a:lnTo>
                  <a:lnTo>
                    <a:pt x="76536" y="41486"/>
                  </a:lnTo>
                  <a:lnTo>
                    <a:pt x="76536" y="41337"/>
                  </a:lnTo>
                  <a:lnTo>
                    <a:pt x="76536" y="41188"/>
                  </a:lnTo>
                  <a:lnTo>
                    <a:pt x="76499" y="41040"/>
                  </a:lnTo>
                  <a:lnTo>
                    <a:pt x="59681" y="484"/>
                  </a:lnTo>
                  <a:lnTo>
                    <a:pt x="59607" y="335"/>
                  </a:lnTo>
                  <a:lnTo>
                    <a:pt x="59532" y="224"/>
                  </a:lnTo>
                  <a:lnTo>
                    <a:pt x="59421" y="149"/>
                  </a:lnTo>
                  <a:lnTo>
                    <a:pt x="59272" y="75"/>
                  </a:lnTo>
                  <a:lnTo>
                    <a:pt x="59160" y="38"/>
                  </a:lnTo>
                  <a:lnTo>
                    <a:pt x="59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0;p40">
              <a:extLst>
                <a:ext uri="{FF2B5EF4-FFF2-40B4-BE49-F238E27FC236}">
                  <a16:creationId xmlns:a16="http://schemas.microsoft.com/office/drawing/2014/main" id="{020F77E2-C130-A65E-680E-5740DDEEE683}"/>
                </a:ext>
              </a:extLst>
            </p:cNvPr>
            <p:cNvSpPr/>
            <p:nvPr/>
          </p:nvSpPr>
          <p:spPr>
            <a:xfrm>
              <a:off x="1874325" y="2871475"/>
              <a:ext cx="1709675" cy="1477125"/>
            </a:xfrm>
            <a:custGeom>
              <a:avLst/>
              <a:gdLst/>
              <a:ahLst/>
              <a:cxnLst/>
              <a:rect l="l" t="t" r="r" b="b"/>
              <a:pathLst>
                <a:path w="68387" h="59085" extrusionOk="0">
                  <a:moveTo>
                    <a:pt x="53020" y="0"/>
                  </a:moveTo>
                  <a:lnTo>
                    <a:pt x="26194" y="11125"/>
                  </a:lnTo>
                  <a:lnTo>
                    <a:pt x="26082" y="11162"/>
                  </a:lnTo>
                  <a:lnTo>
                    <a:pt x="25226" y="11534"/>
                  </a:lnTo>
                  <a:lnTo>
                    <a:pt x="25115" y="11571"/>
                  </a:lnTo>
                  <a:lnTo>
                    <a:pt x="0" y="21989"/>
                  </a:lnTo>
                  <a:lnTo>
                    <a:pt x="15367" y="59085"/>
                  </a:lnTo>
                  <a:lnTo>
                    <a:pt x="68387" y="37095"/>
                  </a:lnTo>
                  <a:lnTo>
                    <a:pt x="530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1;p40">
              <a:extLst>
                <a:ext uri="{FF2B5EF4-FFF2-40B4-BE49-F238E27FC236}">
                  <a16:creationId xmlns:a16="http://schemas.microsoft.com/office/drawing/2014/main" id="{9357CE99-2816-1EFC-B557-6D095A25E18C}"/>
                </a:ext>
              </a:extLst>
            </p:cNvPr>
            <p:cNvSpPr/>
            <p:nvPr/>
          </p:nvSpPr>
          <p:spPr>
            <a:xfrm>
              <a:off x="2253825" y="3473275"/>
              <a:ext cx="435350" cy="660450"/>
            </a:xfrm>
            <a:custGeom>
              <a:avLst/>
              <a:gdLst/>
              <a:ahLst/>
              <a:cxnLst/>
              <a:rect l="l" t="t" r="r" b="b"/>
              <a:pathLst>
                <a:path w="17414" h="26418" extrusionOk="0">
                  <a:moveTo>
                    <a:pt x="8000" y="1"/>
                  </a:moveTo>
                  <a:lnTo>
                    <a:pt x="7405" y="75"/>
                  </a:lnTo>
                  <a:lnTo>
                    <a:pt x="6847" y="224"/>
                  </a:lnTo>
                  <a:lnTo>
                    <a:pt x="6251" y="410"/>
                  </a:lnTo>
                  <a:lnTo>
                    <a:pt x="5730" y="671"/>
                  </a:lnTo>
                  <a:lnTo>
                    <a:pt x="5209" y="968"/>
                  </a:lnTo>
                  <a:lnTo>
                    <a:pt x="4689" y="1303"/>
                  </a:lnTo>
                  <a:lnTo>
                    <a:pt x="4242" y="1712"/>
                  </a:lnTo>
                  <a:lnTo>
                    <a:pt x="3796" y="2122"/>
                  </a:lnTo>
                  <a:lnTo>
                    <a:pt x="3424" y="2605"/>
                  </a:lnTo>
                  <a:lnTo>
                    <a:pt x="3051" y="3089"/>
                  </a:lnTo>
                  <a:lnTo>
                    <a:pt x="2717" y="3573"/>
                  </a:lnTo>
                  <a:lnTo>
                    <a:pt x="2419" y="4094"/>
                  </a:lnTo>
                  <a:lnTo>
                    <a:pt x="2121" y="4615"/>
                  </a:lnTo>
                  <a:lnTo>
                    <a:pt x="1861" y="5173"/>
                  </a:lnTo>
                  <a:lnTo>
                    <a:pt x="1377" y="6289"/>
                  </a:lnTo>
                  <a:lnTo>
                    <a:pt x="1079" y="6959"/>
                  </a:lnTo>
                  <a:lnTo>
                    <a:pt x="819" y="7666"/>
                  </a:lnTo>
                  <a:lnTo>
                    <a:pt x="596" y="8410"/>
                  </a:lnTo>
                  <a:lnTo>
                    <a:pt x="410" y="9117"/>
                  </a:lnTo>
                  <a:lnTo>
                    <a:pt x="224" y="9861"/>
                  </a:lnTo>
                  <a:lnTo>
                    <a:pt x="112" y="10605"/>
                  </a:lnTo>
                  <a:lnTo>
                    <a:pt x="38" y="11349"/>
                  </a:lnTo>
                  <a:lnTo>
                    <a:pt x="0" y="12093"/>
                  </a:lnTo>
                  <a:lnTo>
                    <a:pt x="0" y="12763"/>
                  </a:lnTo>
                  <a:lnTo>
                    <a:pt x="75" y="13395"/>
                  </a:lnTo>
                  <a:lnTo>
                    <a:pt x="149" y="14065"/>
                  </a:lnTo>
                  <a:lnTo>
                    <a:pt x="261" y="14735"/>
                  </a:lnTo>
                  <a:lnTo>
                    <a:pt x="410" y="15367"/>
                  </a:lnTo>
                  <a:lnTo>
                    <a:pt x="596" y="16000"/>
                  </a:lnTo>
                  <a:lnTo>
                    <a:pt x="819" y="16632"/>
                  </a:lnTo>
                  <a:lnTo>
                    <a:pt x="1042" y="17265"/>
                  </a:lnTo>
                  <a:lnTo>
                    <a:pt x="1600" y="18493"/>
                  </a:lnTo>
                  <a:lnTo>
                    <a:pt x="2196" y="19683"/>
                  </a:lnTo>
                  <a:lnTo>
                    <a:pt x="2865" y="20874"/>
                  </a:lnTo>
                  <a:lnTo>
                    <a:pt x="3572" y="21990"/>
                  </a:lnTo>
                  <a:lnTo>
                    <a:pt x="3944" y="22585"/>
                  </a:lnTo>
                  <a:lnTo>
                    <a:pt x="4354" y="23181"/>
                  </a:lnTo>
                  <a:lnTo>
                    <a:pt x="4763" y="23776"/>
                  </a:lnTo>
                  <a:lnTo>
                    <a:pt x="5209" y="24297"/>
                  </a:lnTo>
                  <a:lnTo>
                    <a:pt x="5730" y="24818"/>
                  </a:lnTo>
                  <a:lnTo>
                    <a:pt x="6251" y="25264"/>
                  </a:lnTo>
                  <a:lnTo>
                    <a:pt x="6809" y="25636"/>
                  </a:lnTo>
                  <a:lnTo>
                    <a:pt x="7107" y="25822"/>
                  </a:lnTo>
                  <a:lnTo>
                    <a:pt x="7442" y="25971"/>
                  </a:lnTo>
                  <a:lnTo>
                    <a:pt x="7740" y="26083"/>
                  </a:lnTo>
                  <a:lnTo>
                    <a:pt x="8074" y="26195"/>
                  </a:lnTo>
                  <a:lnTo>
                    <a:pt x="8744" y="26343"/>
                  </a:lnTo>
                  <a:lnTo>
                    <a:pt x="9414" y="26418"/>
                  </a:lnTo>
                  <a:lnTo>
                    <a:pt x="10121" y="26381"/>
                  </a:lnTo>
                  <a:lnTo>
                    <a:pt x="10791" y="26306"/>
                  </a:lnTo>
                  <a:lnTo>
                    <a:pt x="11460" y="26157"/>
                  </a:lnTo>
                  <a:lnTo>
                    <a:pt x="12130" y="25934"/>
                  </a:lnTo>
                  <a:lnTo>
                    <a:pt x="12762" y="25636"/>
                  </a:lnTo>
                  <a:lnTo>
                    <a:pt x="13209" y="25376"/>
                  </a:lnTo>
                  <a:lnTo>
                    <a:pt x="13618" y="25116"/>
                  </a:lnTo>
                  <a:lnTo>
                    <a:pt x="14028" y="24781"/>
                  </a:lnTo>
                  <a:lnTo>
                    <a:pt x="14400" y="24446"/>
                  </a:lnTo>
                  <a:lnTo>
                    <a:pt x="14772" y="24111"/>
                  </a:lnTo>
                  <a:lnTo>
                    <a:pt x="15107" y="23739"/>
                  </a:lnTo>
                  <a:lnTo>
                    <a:pt x="15441" y="23330"/>
                  </a:lnTo>
                  <a:lnTo>
                    <a:pt x="15739" y="22920"/>
                  </a:lnTo>
                  <a:lnTo>
                    <a:pt x="16037" y="22474"/>
                  </a:lnTo>
                  <a:lnTo>
                    <a:pt x="16260" y="22027"/>
                  </a:lnTo>
                  <a:lnTo>
                    <a:pt x="16483" y="21581"/>
                  </a:lnTo>
                  <a:lnTo>
                    <a:pt x="16706" y="21097"/>
                  </a:lnTo>
                  <a:lnTo>
                    <a:pt x="16892" y="20614"/>
                  </a:lnTo>
                  <a:lnTo>
                    <a:pt x="17041" y="20130"/>
                  </a:lnTo>
                  <a:lnTo>
                    <a:pt x="17153" y="19646"/>
                  </a:lnTo>
                  <a:lnTo>
                    <a:pt x="17265" y="19125"/>
                  </a:lnTo>
                  <a:lnTo>
                    <a:pt x="17339" y="18642"/>
                  </a:lnTo>
                  <a:lnTo>
                    <a:pt x="17376" y="18121"/>
                  </a:lnTo>
                  <a:lnTo>
                    <a:pt x="17413" y="17600"/>
                  </a:lnTo>
                  <a:lnTo>
                    <a:pt x="17413" y="17116"/>
                  </a:lnTo>
                  <a:lnTo>
                    <a:pt x="17376" y="16595"/>
                  </a:lnTo>
                  <a:lnTo>
                    <a:pt x="17339" y="16074"/>
                  </a:lnTo>
                  <a:lnTo>
                    <a:pt x="17190" y="15070"/>
                  </a:lnTo>
                  <a:lnTo>
                    <a:pt x="16930" y="14065"/>
                  </a:lnTo>
                  <a:lnTo>
                    <a:pt x="16632" y="13098"/>
                  </a:lnTo>
                  <a:lnTo>
                    <a:pt x="16260" y="12168"/>
                  </a:lnTo>
                  <a:lnTo>
                    <a:pt x="15776" y="11237"/>
                  </a:lnTo>
                  <a:lnTo>
                    <a:pt x="15181" y="10196"/>
                  </a:lnTo>
                  <a:lnTo>
                    <a:pt x="14586" y="9191"/>
                  </a:lnTo>
                  <a:lnTo>
                    <a:pt x="13953" y="8149"/>
                  </a:lnTo>
                  <a:lnTo>
                    <a:pt x="13655" y="7628"/>
                  </a:lnTo>
                  <a:lnTo>
                    <a:pt x="13395" y="7107"/>
                  </a:lnTo>
                  <a:lnTo>
                    <a:pt x="13172" y="6549"/>
                  </a:lnTo>
                  <a:lnTo>
                    <a:pt x="12986" y="5954"/>
                  </a:lnTo>
                  <a:lnTo>
                    <a:pt x="12614" y="4763"/>
                  </a:lnTo>
                  <a:lnTo>
                    <a:pt x="12279" y="3536"/>
                  </a:lnTo>
                  <a:lnTo>
                    <a:pt x="12056" y="2940"/>
                  </a:lnTo>
                  <a:lnTo>
                    <a:pt x="11832" y="2382"/>
                  </a:lnTo>
                  <a:lnTo>
                    <a:pt x="11609" y="1861"/>
                  </a:lnTo>
                  <a:lnTo>
                    <a:pt x="11274" y="1378"/>
                  </a:lnTo>
                  <a:lnTo>
                    <a:pt x="10939" y="968"/>
                  </a:lnTo>
                  <a:lnTo>
                    <a:pt x="10716" y="782"/>
                  </a:lnTo>
                  <a:lnTo>
                    <a:pt x="10530" y="633"/>
                  </a:lnTo>
                  <a:lnTo>
                    <a:pt x="10270" y="485"/>
                  </a:lnTo>
                  <a:lnTo>
                    <a:pt x="10009" y="336"/>
                  </a:lnTo>
                  <a:lnTo>
                    <a:pt x="9749" y="224"/>
                  </a:lnTo>
                  <a:lnTo>
                    <a:pt x="9451" y="150"/>
                  </a:lnTo>
                  <a:lnTo>
                    <a:pt x="9116" y="75"/>
                  </a:lnTo>
                  <a:lnTo>
                    <a:pt x="8781" y="38"/>
                  </a:lnTo>
                  <a:lnTo>
                    <a:pt x="84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2;p40">
              <a:extLst>
                <a:ext uri="{FF2B5EF4-FFF2-40B4-BE49-F238E27FC236}">
                  <a16:creationId xmlns:a16="http://schemas.microsoft.com/office/drawing/2014/main" id="{ED8DFDE7-DC8D-1907-FE1A-0D10364A1D9D}"/>
                </a:ext>
              </a:extLst>
            </p:cNvPr>
            <p:cNvSpPr/>
            <p:nvPr/>
          </p:nvSpPr>
          <p:spPr>
            <a:xfrm>
              <a:off x="2716125" y="3317025"/>
              <a:ext cx="535800" cy="567425"/>
            </a:xfrm>
            <a:custGeom>
              <a:avLst/>
              <a:gdLst/>
              <a:ahLst/>
              <a:cxnLst/>
              <a:rect l="l" t="t" r="r" b="b"/>
              <a:pathLst>
                <a:path w="21432" h="22697" extrusionOk="0">
                  <a:moveTo>
                    <a:pt x="5544" y="0"/>
                  </a:moveTo>
                  <a:lnTo>
                    <a:pt x="4949" y="37"/>
                  </a:lnTo>
                  <a:lnTo>
                    <a:pt x="4354" y="149"/>
                  </a:lnTo>
                  <a:lnTo>
                    <a:pt x="3758" y="298"/>
                  </a:lnTo>
                  <a:lnTo>
                    <a:pt x="3163" y="484"/>
                  </a:lnTo>
                  <a:lnTo>
                    <a:pt x="2642" y="707"/>
                  </a:lnTo>
                  <a:lnTo>
                    <a:pt x="2121" y="1005"/>
                  </a:lnTo>
                  <a:lnTo>
                    <a:pt x="1637" y="1377"/>
                  </a:lnTo>
                  <a:lnTo>
                    <a:pt x="1191" y="1786"/>
                  </a:lnTo>
                  <a:lnTo>
                    <a:pt x="931" y="2084"/>
                  </a:lnTo>
                  <a:lnTo>
                    <a:pt x="707" y="2381"/>
                  </a:lnTo>
                  <a:lnTo>
                    <a:pt x="484" y="2642"/>
                  </a:lnTo>
                  <a:lnTo>
                    <a:pt x="335" y="2940"/>
                  </a:lnTo>
                  <a:lnTo>
                    <a:pt x="224" y="3237"/>
                  </a:lnTo>
                  <a:lnTo>
                    <a:pt x="112" y="3498"/>
                  </a:lnTo>
                  <a:lnTo>
                    <a:pt x="38" y="3795"/>
                  </a:lnTo>
                  <a:lnTo>
                    <a:pt x="0" y="4056"/>
                  </a:lnTo>
                  <a:lnTo>
                    <a:pt x="0" y="4353"/>
                  </a:lnTo>
                  <a:lnTo>
                    <a:pt x="0" y="4614"/>
                  </a:lnTo>
                  <a:lnTo>
                    <a:pt x="75" y="5172"/>
                  </a:lnTo>
                  <a:lnTo>
                    <a:pt x="261" y="5693"/>
                  </a:lnTo>
                  <a:lnTo>
                    <a:pt x="484" y="6251"/>
                  </a:lnTo>
                  <a:lnTo>
                    <a:pt x="745" y="6772"/>
                  </a:lnTo>
                  <a:lnTo>
                    <a:pt x="1079" y="7293"/>
                  </a:lnTo>
                  <a:lnTo>
                    <a:pt x="1749" y="8372"/>
                  </a:lnTo>
                  <a:lnTo>
                    <a:pt x="2456" y="9414"/>
                  </a:lnTo>
                  <a:lnTo>
                    <a:pt x="2754" y="9972"/>
                  </a:lnTo>
                  <a:lnTo>
                    <a:pt x="3014" y="10493"/>
                  </a:lnTo>
                  <a:lnTo>
                    <a:pt x="3237" y="11051"/>
                  </a:lnTo>
                  <a:lnTo>
                    <a:pt x="3461" y="11609"/>
                  </a:lnTo>
                  <a:lnTo>
                    <a:pt x="3833" y="12725"/>
                  </a:lnTo>
                  <a:lnTo>
                    <a:pt x="4168" y="13878"/>
                  </a:lnTo>
                  <a:lnTo>
                    <a:pt x="4577" y="14995"/>
                  </a:lnTo>
                  <a:lnTo>
                    <a:pt x="4986" y="15962"/>
                  </a:lnTo>
                  <a:lnTo>
                    <a:pt x="5433" y="16855"/>
                  </a:lnTo>
                  <a:lnTo>
                    <a:pt x="5991" y="17748"/>
                  </a:lnTo>
                  <a:lnTo>
                    <a:pt x="6586" y="18566"/>
                  </a:lnTo>
                  <a:lnTo>
                    <a:pt x="7219" y="19348"/>
                  </a:lnTo>
                  <a:lnTo>
                    <a:pt x="7591" y="19720"/>
                  </a:lnTo>
                  <a:lnTo>
                    <a:pt x="7963" y="20055"/>
                  </a:lnTo>
                  <a:lnTo>
                    <a:pt x="8335" y="20390"/>
                  </a:lnTo>
                  <a:lnTo>
                    <a:pt x="8744" y="20724"/>
                  </a:lnTo>
                  <a:lnTo>
                    <a:pt x="9153" y="21022"/>
                  </a:lnTo>
                  <a:lnTo>
                    <a:pt x="9600" y="21283"/>
                  </a:lnTo>
                  <a:lnTo>
                    <a:pt x="10046" y="21543"/>
                  </a:lnTo>
                  <a:lnTo>
                    <a:pt x="10493" y="21766"/>
                  </a:lnTo>
                  <a:lnTo>
                    <a:pt x="10976" y="21989"/>
                  </a:lnTo>
                  <a:lnTo>
                    <a:pt x="11460" y="22175"/>
                  </a:lnTo>
                  <a:lnTo>
                    <a:pt x="11944" y="22324"/>
                  </a:lnTo>
                  <a:lnTo>
                    <a:pt x="12428" y="22436"/>
                  </a:lnTo>
                  <a:lnTo>
                    <a:pt x="12948" y="22548"/>
                  </a:lnTo>
                  <a:lnTo>
                    <a:pt x="13432" y="22622"/>
                  </a:lnTo>
                  <a:lnTo>
                    <a:pt x="13953" y="22659"/>
                  </a:lnTo>
                  <a:lnTo>
                    <a:pt x="14474" y="22696"/>
                  </a:lnTo>
                  <a:lnTo>
                    <a:pt x="14958" y="22659"/>
                  </a:lnTo>
                  <a:lnTo>
                    <a:pt x="15478" y="22622"/>
                  </a:lnTo>
                  <a:lnTo>
                    <a:pt x="15999" y="22548"/>
                  </a:lnTo>
                  <a:lnTo>
                    <a:pt x="16483" y="22436"/>
                  </a:lnTo>
                  <a:lnTo>
                    <a:pt x="16967" y="22287"/>
                  </a:lnTo>
                  <a:lnTo>
                    <a:pt x="17450" y="22138"/>
                  </a:lnTo>
                  <a:lnTo>
                    <a:pt x="18083" y="21841"/>
                  </a:lnTo>
                  <a:lnTo>
                    <a:pt x="18678" y="21506"/>
                  </a:lnTo>
                  <a:lnTo>
                    <a:pt x="19236" y="21096"/>
                  </a:lnTo>
                  <a:lnTo>
                    <a:pt x="19757" y="20650"/>
                  </a:lnTo>
                  <a:lnTo>
                    <a:pt x="20204" y="20129"/>
                  </a:lnTo>
                  <a:lnTo>
                    <a:pt x="20613" y="19571"/>
                  </a:lnTo>
                  <a:lnTo>
                    <a:pt x="20948" y="18976"/>
                  </a:lnTo>
                  <a:lnTo>
                    <a:pt x="21060" y="18678"/>
                  </a:lnTo>
                  <a:lnTo>
                    <a:pt x="21208" y="18343"/>
                  </a:lnTo>
                  <a:lnTo>
                    <a:pt x="21283" y="18008"/>
                  </a:lnTo>
                  <a:lnTo>
                    <a:pt x="21357" y="17673"/>
                  </a:lnTo>
                  <a:lnTo>
                    <a:pt x="21432" y="16967"/>
                  </a:lnTo>
                  <a:lnTo>
                    <a:pt x="21432" y="16260"/>
                  </a:lnTo>
                  <a:lnTo>
                    <a:pt x="21357" y="15590"/>
                  </a:lnTo>
                  <a:lnTo>
                    <a:pt x="21246" y="14883"/>
                  </a:lnTo>
                  <a:lnTo>
                    <a:pt x="21097" y="14176"/>
                  </a:lnTo>
                  <a:lnTo>
                    <a:pt x="20948" y="13506"/>
                  </a:lnTo>
                  <a:lnTo>
                    <a:pt x="20725" y="12799"/>
                  </a:lnTo>
                  <a:lnTo>
                    <a:pt x="20315" y="11534"/>
                  </a:lnTo>
                  <a:lnTo>
                    <a:pt x="19869" y="10269"/>
                  </a:lnTo>
                  <a:lnTo>
                    <a:pt x="19348" y="9004"/>
                  </a:lnTo>
                  <a:lnTo>
                    <a:pt x="18790" y="7814"/>
                  </a:lnTo>
                  <a:lnTo>
                    <a:pt x="18455" y="7218"/>
                  </a:lnTo>
                  <a:lnTo>
                    <a:pt x="18120" y="6660"/>
                  </a:lnTo>
                  <a:lnTo>
                    <a:pt x="17748" y="6102"/>
                  </a:lnTo>
                  <a:lnTo>
                    <a:pt x="17376" y="5544"/>
                  </a:lnTo>
                  <a:lnTo>
                    <a:pt x="16967" y="5023"/>
                  </a:lnTo>
                  <a:lnTo>
                    <a:pt x="16520" y="4539"/>
                  </a:lnTo>
                  <a:lnTo>
                    <a:pt x="16074" y="4056"/>
                  </a:lnTo>
                  <a:lnTo>
                    <a:pt x="15553" y="3609"/>
                  </a:lnTo>
                  <a:lnTo>
                    <a:pt x="14958" y="3163"/>
                  </a:lnTo>
                  <a:lnTo>
                    <a:pt x="14362" y="2754"/>
                  </a:lnTo>
                  <a:lnTo>
                    <a:pt x="13730" y="2344"/>
                  </a:lnTo>
                  <a:lnTo>
                    <a:pt x="13060" y="2009"/>
                  </a:lnTo>
                  <a:lnTo>
                    <a:pt x="12390" y="1675"/>
                  </a:lnTo>
                  <a:lnTo>
                    <a:pt x="11683" y="1377"/>
                  </a:lnTo>
                  <a:lnTo>
                    <a:pt x="10976" y="1116"/>
                  </a:lnTo>
                  <a:lnTo>
                    <a:pt x="10270" y="856"/>
                  </a:lnTo>
                  <a:lnTo>
                    <a:pt x="9116" y="484"/>
                  </a:lnTo>
                  <a:lnTo>
                    <a:pt x="8521" y="335"/>
                  </a:lnTo>
                  <a:lnTo>
                    <a:pt x="7925" y="223"/>
                  </a:lnTo>
                  <a:lnTo>
                    <a:pt x="7330" y="112"/>
                  </a:lnTo>
                  <a:lnTo>
                    <a:pt x="6735" y="37"/>
                  </a:lnTo>
                  <a:lnTo>
                    <a:pt x="6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3;p40">
              <a:extLst>
                <a:ext uri="{FF2B5EF4-FFF2-40B4-BE49-F238E27FC236}">
                  <a16:creationId xmlns:a16="http://schemas.microsoft.com/office/drawing/2014/main" id="{F2B37B5B-1196-24BC-081E-E386BBA008F3}"/>
                </a:ext>
              </a:extLst>
            </p:cNvPr>
            <p:cNvSpPr/>
            <p:nvPr/>
          </p:nvSpPr>
          <p:spPr>
            <a:xfrm>
              <a:off x="2457525" y="3149575"/>
              <a:ext cx="107000" cy="636275"/>
            </a:xfrm>
            <a:custGeom>
              <a:avLst/>
              <a:gdLst/>
              <a:ahLst/>
              <a:cxnLst/>
              <a:rect l="l" t="t" r="r" b="b"/>
              <a:pathLst>
                <a:path w="4280" h="25451" extrusionOk="0">
                  <a:moveTo>
                    <a:pt x="2866" y="1"/>
                  </a:moveTo>
                  <a:lnTo>
                    <a:pt x="2754" y="38"/>
                  </a:lnTo>
                  <a:lnTo>
                    <a:pt x="1898" y="410"/>
                  </a:lnTo>
                  <a:lnTo>
                    <a:pt x="2196" y="1080"/>
                  </a:lnTo>
                  <a:lnTo>
                    <a:pt x="2419" y="1750"/>
                  </a:lnTo>
                  <a:lnTo>
                    <a:pt x="2717" y="2643"/>
                  </a:lnTo>
                  <a:lnTo>
                    <a:pt x="2940" y="3536"/>
                  </a:lnTo>
                  <a:lnTo>
                    <a:pt x="3089" y="4391"/>
                  </a:lnTo>
                  <a:lnTo>
                    <a:pt x="3201" y="5247"/>
                  </a:lnTo>
                  <a:lnTo>
                    <a:pt x="3238" y="6066"/>
                  </a:lnTo>
                  <a:lnTo>
                    <a:pt x="3201" y="6884"/>
                  </a:lnTo>
                  <a:lnTo>
                    <a:pt x="3126" y="7666"/>
                  </a:lnTo>
                  <a:lnTo>
                    <a:pt x="2977" y="8447"/>
                  </a:lnTo>
                  <a:lnTo>
                    <a:pt x="2791" y="9228"/>
                  </a:lnTo>
                  <a:lnTo>
                    <a:pt x="2531" y="9972"/>
                  </a:lnTo>
                  <a:lnTo>
                    <a:pt x="1936" y="11461"/>
                  </a:lnTo>
                  <a:lnTo>
                    <a:pt x="1601" y="12279"/>
                  </a:lnTo>
                  <a:lnTo>
                    <a:pt x="1303" y="13098"/>
                  </a:lnTo>
                  <a:lnTo>
                    <a:pt x="1043" y="13842"/>
                  </a:lnTo>
                  <a:lnTo>
                    <a:pt x="782" y="14586"/>
                  </a:lnTo>
                  <a:lnTo>
                    <a:pt x="596" y="15293"/>
                  </a:lnTo>
                  <a:lnTo>
                    <a:pt x="410" y="16000"/>
                  </a:lnTo>
                  <a:lnTo>
                    <a:pt x="261" y="16670"/>
                  </a:lnTo>
                  <a:lnTo>
                    <a:pt x="150" y="17339"/>
                  </a:lnTo>
                  <a:lnTo>
                    <a:pt x="75" y="18009"/>
                  </a:lnTo>
                  <a:lnTo>
                    <a:pt x="38" y="18679"/>
                  </a:lnTo>
                  <a:lnTo>
                    <a:pt x="1" y="19572"/>
                  </a:lnTo>
                  <a:lnTo>
                    <a:pt x="1" y="20465"/>
                  </a:lnTo>
                  <a:lnTo>
                    <a:pt x="112" y="21320"/>
                  </a:lnTo>
                  <a:lnTo>
                    <a:pt x="224" y="22139"/>
                  </a:lnTo>
                  <a:lnTo>
                    <a:pt x="410" y="22958"/>
                  </a:lnTo>
                  <a:lnTo>
                    <a:pt x="671" y="23739"/>
                  </a:lnTo>
                  <a:lnTo>
                    <a:pt x="968" y="24483"/>
                  </a:lnTo>
                  <a:lnTo>
                    <a:pt x="1340" y="25190"/>
                  </a:lnTo>
                  <a:lnTo>
                    <a:pt x="1452" y="25302"/>
                  </a:lnTo>
                  <a:lnTo>
                    <a:pt x="1564" y="25413"/>
                  </a:lnTo>
                  <a:lnTo>
                    <a:pt x="1712" y="25450"/>
                  </a:lnTo>
                  <a:lnTo>
                    <a:pt x="1898" y="25450"/>
                  </a:lnTo>
                  <a:lnTo>
                    <a:pt x="2047" y="25376"/>
                  </a:lnTo>
                  <a:lnTo>
                    <a:pt x="2196" y="25264"/>
                  </a:lnTo>
                  <a:lnTo>
                    <a:pt x="2308" y="25078"/>
                  </a:lnTo>
                  <a:lnTo>
                    <a:pt x="2308" y="24855"/>
                  </a:lnTo>
                  <a:lnTo>
                    <a:pt x="2270" y="24669"/>
                  </a:lnTo>
                  <a:lnTo>
                    <a:pt x="1936" y="24037"/>
                  </a:lnTo>
                  <a:lnTo>
                    <a:pt x="1675" y="23367"/>
                  </a:lnTo>
                  <a:lnTo>
                    <a:pt x="1452" y="22660"/>
                  </a:lnTo>
                  <a:lnTo>
                    <a:pt x="1266" y="21916"/>
                  </a:lnTo>
                  <a:lnTo>
                    <a:pt x="1117" y="21172"/>
                  </a:lnTo>
                  <a:lnTo>
                    <a:pt x="1080" y="20353"/>
                  </a:lnTo>
                  <a:lnTo>
                    <a:pt x="1043" y="19572"/>
                  </a:lnTo>
                  <a:lnTo>
                    <a:pt x="1080" y="18753"/>
                  </a:lnTo>
                  <a:lnTo>
                    <a:pt x="1117" y="18121"/>
                  </a:lnTo>
                  <a:lnTo>
                    <a:pt x="1191" y="17525"/>
                  </a:lnTo>
                  <a:lnTo>
                    <a:pt x="1303" y="16893"/>
                  </a:lnTo>
                  <a:lnTo>
                    <a:pt x="1452" y="16260"/>
                  </a:lnTo>
                  <a:lnTo>
                    <a:pt x="1601" y="15591"/>
                  </a:lnTo>
                  <a:lnTo>
                    <a:pt x="1787" y="14921"/>
                  </a:lnTo>
                  <a:lnTo>
                    <a:pt x="2270" y="13507"/>
                  </a:lnTo>
                  <a:lnTo>
                    <a:pt x="2568" y="12689"/>
                  </a:lnTo>
                  <a:lnTo>
                    <a:pt x="2903" y="11870"/>
                  </a:lnTo>
                  <a:lnTo>
                    <a:pt x="3535" y="10307"/>
                  </a:lnTo>
                  <a:lnTo>
                    <a:pt x="3796" y="9526"/>
                  </a:lnTo>
                  <a:lnTo>
                    <a:pt x="4019" y="8707"/>
                  </a:lnTo>
                  <a:lnTo>
                    <a:pt x="4094" y="8186"/>
                  </a:lnTo>
                  <a:lnTo>
                    <a:pt x="4205" y="7703"/>
                  </a:lnTo>
                  <a:lnTo>
                    <a:pt x="4242" y="7182"/>
                  </a:lnTo>
                  <a:lnTo>
                    <a:pt x="4280" y="6661"/>
                  </a:lnTo>
                  <a:lnTo>
                    <a:pt x="4280" y="6140"/>
                  </a:lnTo>
                  <a:lnTo>
                    <a:pt x="4280" y="5582"/>
                  </a:lnTo>
                  <a:lnTo>
                    <a:pt x="4242" y="5061"/>
                  </a:lnTo>
                  <a:lnTo>
                    <a:pt x="4168" y="4503"/>
                  </a:lnTo>
                  <a:lnTo>
                    <a:pt x="4056" y="3722"/>
                  </a:lnTo>
                  <a:lnTo>
                    <a:pt x="3870" y="2940"/>
                  </a:lnTo>
                  <a:lnTo>
                    <a:pt x="3647" y="2122"/>
                  </a:lnTo>
                  <a:lnTo>
                    <a:pt x="3387" y="1340"/>
                  </a:lnTo>
                  <a:lnTo>
                    <a:pt x="3163" y="671"/>
                  </a:lnTo>
                  <a:lnTo>
                    <a:pt x="28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4;p40">
              <a:extLst>
                <a:ext uri="{FF2B5EF4-FFF2-40B4-BE49-F238E27FC236}">
                  <a16:creationId xmlns:a16="http://schemas.microsoft.com/office/drawing/2014/main" id="{6939EAF1-9A4A-C4D6-31D0-98839C3E9E45}"/>
                </a:ext>
              </a:extLst>
            </p:cNvPr>
            <p:cNvSpPr/>
            <p:nvPr/>
          </p:nvSpPr>
          <p:spPr>
            <a:xfrm>
              <a:off x="2502175" y="3150525"/>
              <a:ext cx="528375" cy="466950"/>
            </a:xfrm>
            <a:custGeom>
              <a:avLst/>
              <a:gdLst/>
              <a:ahLst/>
              <a:cxnLst/>
              <a:rect l="l" t="t" r="r" b="b"/>
              <a:pathLst>
                <a:path w="21135" h="18678" extrusionOk="0">
                  <a:moveTo>
                    <a:pt x="968" y="0"/>
                  </a:moveTo>
                  <a:lnTo>
                    <a:pt x="112" y="372"/>
                  </a:lnTo>
                  <a:lnTo>
                    <a:pt x="1" y="409"/>
                  </a:lnTo>
                  <a:lnTo>
                    <a:pt x="633" y="1712"/>
                  </a:lnTo>
                  <a:lnTo>
                    <a:pt x="1043" y="2419"/>
                  </a:lnTo>
                  <a:lnTo>
                    <a:pt x="1452" y="3126"/>
                  </a:lnTo>
                  <a:lnTo>
                    <a:pt x="1898" y="3795"/>
                  </a:lnTo>
                  <a:lnTo>
                    <a:pt x="2382" y="4465"/>
                  </a:lnTo>
                  <a:lnTo>
                    <a:pt x="2419" y="4539"/>
                  </a:lnTo>
                  <a:lnTo>
                    <a:pt x="3015" y="5246"/>
                  </a:lnTo>
                  <a:lnTo>
                    <a:pt x="3647" y="5916"/>
                  </a:lnTo>
                  <a:lnTo>
                    <a:pt x="4317" y="6549"/>
                  </a:lnTo>
                  <a:lnTo>
                    <a:pt x="4986" y="7069"/>
                  </a:lnTo>
                  <a:lnTo>
                    <a:pt x="5693" y="7553"/>
                  </a:lnTo>
                  <a:lnTo>
                    <a:pt x="6400" y="7962"/>
                  </a:lnTo>
                  <a:lnTo>
                    <a:pt x="7107" y="8297"/>
                  </a:lnTo>
                  <a:lnTo>
                    <a:pt x="7851" y="8595"/>
                  </a:lnTo>
                  <a:lnTo>
                    <a:pt x="8596" y="8781"/>
                  </a:lnTo>
                  <a:lnTo>
                    <a:pt x="9303" y="8930"/>
                  </a:lnTo>
                  <a:lnTo>
                    <a:pt x="9823" y="9041"/>
                  </a:lnTo>
                  <a:lnTo>
                    <a:pt x="10642" y="9190"/>
                  </a:lnTo>
                  <a:lnTo>
                    <a:pt x="11386" y="9376"/>
                  </a:lnTo>
                  <a:lnTo>
                    <a:pt x="12130" y="9600"/>
                  </a:lnTo>
                  <a:lnTo>
                    <a:pt x="12837" y="9897"/>
                  </a:lnTo>
                  <a:lnTo>
                    <a:pt x="13507" y="10232"/>
                  </a:lnTo>
                  <a:lnTo>
                    <a:pt x="14177" y="10641"/>
                  </a:lnTo>
                  <a:lnTo>
                    <a:pt x="14846" y="11088"/>
                  </a:lnTo>
                  <a:lnTo>
                    <a:pt x="15479" y="11609"/>
                  </a:lnTo>
                  <a:lnTo>
                    <a:pt x="16111" y="12204"/>
                  </a:lnTo>
                  <a:lnTo>
                    <a:pt x="16707" y="12799"/>
                  </a:lnTo>
                  <a:lnTo>
                    <a:pt x="17190" y="13357"/>
                  </a:lnTo>
                  <a:lnTo>
                    <a:pt x="17637" y="13953"/>
                  </a:lnTo>
                  <a:lnTo>
                    <a:pt x="18083" y="14585"/>
                  </a:lnTo>
                  <a:lnTo>
                    <a:pt x="18493" y="15255"/>
                  </a:lnTo>
                  <a:lnTo>
                    <a:pt x="18939" y="15962"/>
                  </a:lnTo>
                  <a:lnTo>
                    <a:pt x="19348" y="16706"/>
                  </a:lnTo>
                  <a:lnTo>
                    <a:pt x="19758" y="17525"/>
                  </a:lnTo>
                  <a:lnTo>
                    <a:pt x="20130" y="18343"/>
                  </a:lnTo>
                  <a:lnTo>
                    <a:pt x="20241" y="18492"/>
                  </a:lnTo>
                  <a:lnTo>
                    <a:pt x="20353" y="18604"/>
                  </a:lnTo>
                  <a:lnTo>
                    <a:pt x="20539" y="18678"/>
                  </a:lnTo>
                  <a:lnTo>
                    <a:pt x="20688" y="18678"/>
                  </a:lnTo>
                  <a:lnTo>
                    <a:pt x="20837" y="18641"/>
                  </a:lnTo>
                  <a:lnTo>
                    <a:pt x="20986" y="18492"/>
                  </a:lnTo>
                  <a:lnTo>
                    <a:pt x="21097" y="18343"/>
                  </a:lnTo>
                  <a:lnTo>
                    <a:pt x="21134" y="18120"/>
                  </a:lnTo>
                  <a:lnTo>
                    <a:pt x="21097" y="17934"/>
                  </a:lnTo>
                  <a:lnTo>
                    <a:pt x="20688" y="17041"/>
                  </a:lnTo>
                  <a:lnTo>
                    <a:pt x="20279" y="16222"/>
                  </a:lnTo>
                  <a:lnTo>
                    <a:pt x="19832" y="15441"/>
                  </a:lnTo>
                  <a:lnTo>
                    <a:pt x="19386" y="14697"/>
                  </a:lnTo>
                  <a:lnTo>
                    <a:pt x="18939" y="13990"/>
                  </a:lnTo>
                  <a:lnTo>
                    <a:pt x="18455" y="13320"/>
                  </a:lnTo>
                  <a:lnTo>
                    <a:pt x="17972" y="12688"/>
                  </a:lnTo>
                  <a:lnTo>
                    <a:pt x="17488" y="12092"/>
                  </a:lnTo>
                  <a:lnTo>
                    <a:pt x="16856" y="11423"/>
                  </a:lnTo>
                  <a:lnTo>
                    <a:pt x="16149" y="10827"/>
                  </a:lnTo>
                  <a:lnTo>
                    <a:pt x="15479" y="10232"/>
                  </a:lnTo>
                  <a:lnTo>
                    <a:pt x="14735" y="9748"/>
                  </a:lnTo>
                  <a:lnTo>
                    <a:pt x="13991" y="9302"/>
                  </a:lnTo>
                  <a:lnTo>
                    <a:pt x="13246" y="8930"/>
                  </a:lnTo>
                  <a:lnTo>
                    <a:pt x="12465" y="8595"/>
                  </a:lnTo>
                  <a:lnTo>
                    <a:pt x="11684" y="8372"/>
                  </a:lnTo>
                  <a:lnTo>
                    <a:pt x="10940" y="8186"/>
                  </a:lnTo>
                  <a:lnTo>
                    <a:pt x="10195" y="8037"/>
                  </a:lnTo>
                  <a:lnTo>
                    <a:pt x="10009" y="8000"/>
                  </a:lnTo>
                  <a:lnTo>
                    <a:pt x="9079" y="7814"/>
                  </a:lnTo>
                  <a:lnTo>
                    <a:pt x="8633" y="7702"/>
                  </a:lnTo>
                  <a:lnTo>
                    <a:pt x="8186" y="7590"/>
                  </a:lnTo>
                  <a:lnTo>
                    <a:pt x="7740" y="7442"/>
                  </a:lnTo>
                  <a:lnTo>
                    <a:pt x="7368" y="7256"/>
                  </a:lnTo>
                  <a:lnTo>
                    <a:pt x="6586" y="6883"/>
                  </a:lnTo>
                  <a:lnTo>
                    <a:pt x="5879" y="6437"/>
                  </a:lnTo>
                  <a:lnTo>
                    <a:pt x="5247" y="5953"/>
                  </a:lnTo>
                  <a:lnTo>
                    <a:pt x="4652" y="5432"/>
                  </a:lnTo>
                  <a:lnTo>
                    <a:pt x="4131" y="4911"/>
                  </a:lnTo>
                  <a:lnTo>
                    <a:pt x="3684" y="4391"/>
                  </a:lnTo>
                  <a:lnTo>
                    <a:pt x="3275" y="3907"/>
                  </a:lnTo>
                  <a:lnTo>
                    <a:pt x="2828" y="3274"/>
                  </a:lnTo>
                  <a:lnTo>
                    <a:pt x="2382" y="2642"/>
                  </a:lnTo>
                  <a:lnTo>
                    <a:pt x="2010" y="1972"/>
                  </a:lnTo>
                  <a:lnTo>
                    <a:pt x="1601" y="1302"/>
                  </a:lnTo>
                  <a:lnTo>
                    <a:pt x="9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5;p40">
              <a:extLst>
                <a:ext uri="{FF2B5EF4-FFF2-40B4-BE49-F238E27FC236}">
                  <a16:creationId xmlns:a16="http://schemas.microsoft.com/office/drawing/2014/main" id="{E8AF9DF0-C412-3022-B3AA-B8A4561FB15A}"/>
                </a:ext>
              </a:extLst>
            </p:cNvPr>
            <p:cNvSpPr/>
            <p:nvPr/>
          </p:nvSpPr>
          <p:spPr>
            <a:xfrm>
              <a:off x="2989600" y="2958900"/>
              <a:ext cx="198150" cy="97700"/>
            </a:xfrm>
            <a:custGeom>
              <a:avLst/>
              <a:gdLst/>
              <a:ahLst/>
              <a:cxnLst/>
              <a:rect l="l" t="t" r="r" b="b"/>
              <a:pathLst>
                <a:path w="7926" h="3908" extrusionOk="0">
                  <a:moveTo>
                    <a:pt x="7218" y="1"/>
                  </a:moveTo>
                  <a:lnTo>
                    <a:pt x="7107" y="38"/>
                  </a:lnTo>
                  <a:lnTo>
                    <a:pt x="410" y="2754"/>
                  </a:lnTo>
                  <a:lnTo>
                    <a:pt x="298" y="2828"/>
                  </a:lnTo>
                  <a:lnTo>
                    <a:pt x="186" y="2903"/>
                  </a:lnTo>
                  <a:lnTo>
                    <a:pt x="112" y="2977"/>
                  </a:lnTo>
                  <a:lnTo>
                    <a:pt x="75" y="3089"/>
                  </a:lnTo>
                  <a:lnTo>
                    <a:pt x="37" y="3200"/>
                  </a:lnTo>
                  <a:lnTo>
                    <a:pt x="0" y="3312"/>
                  </a:lnTo>
                  <a:lnTo>
                    <a:pt x="37" y="3424"/>
                  </a:lnTo>
                  <a:lnTo>
                    <a:pt x="75" y="3535"/>
                  </a:lnTo>
                  <a:lnTo>
                    <a:pt x="112" y="3647"/>
                  </a:lnTo>
                  <a:lnTo>
                    <a:pt x="186" y="3721"/>
                  </a:lnTo>
                  <a:lnTo>
                    <a:pt x="298" y="3796"/>
                  </a:lnTo>
                  <a:lnTo>
                    <a:pt x="372" y="3870"/>
                  </a:lnTo>
                  <a:lnTo>
                    <a:pt x="484" y="3907"/>
                  </a:lnTo>
                  <a:lnTo>
                    <a:pt x="707" y="3907"/>
                  </a:lnTo>
                  <a:lnTo>
                    <a:pt x="856" y="3870"/>
                  </a:lnTo>
                  <a:lnTo>
                    <a:pt x="7553" y="1154"/>
                  </a:lnTo>
                  <a:lnTo>
                    <a:pt x="7665" y="1080"/>
                  </a:lnTo>
                  <a:lnTo>
                    <a:pt x="7777" y="1005"/>
                  </a:lnTo>
                  <a:lnTo>
                    <a:pt x="7851" y="931"/>
                  </a:lnTo>
                  <a:lnTo>
                    <a:pt x="7888" y="819"/>
                  </a:lnTo>
                  <a:lnTo>
                    <a:pt x="7925" y="708"/>
                  </a:lnTo>
                  <a:lnTo>
                    <a:pt x="7925" y="596"/>
                  </a:lnTo>
                  <a:lnTo>
                    <a:pt x="7925" y="484"/>
                  </a:lnTo>
                  <a:lnTo>
                    <a:pt x="7888" y="373"/>
                  </a:lnTo>
                  <a:lnTo>
                    <a:pt x="7851" y="261"/>
                  </a:lnTo>
                  <a:lnTo>
                    <a:pt x="7777" y="149"/>
                  </a:lnTo>
                  <a:lnTo>
                    <a:pt x="7665" y="75"/>
                  </a:lnTo>
                  <a:lnTo>
                    <a:pt x="7590" y="38"/>
                  </a:lnTo>
                  <a:lnTo>
                    <a:pt x="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86;p40">
              <a:extLst>
                <a:ext uri="{FF2B5EF4-FFF2-40B4-BE49-F238E27FC236}">
                  <a16:creationId xmlns:a16="http://schemas.microsoft.com/office/drawing/2014/main" id="{CDB78830-F895-CCF2-99DC-E7A9E5C263CF}"/>
                </a:ext>
              </a:extLst>
            </p:cNvPr>
            <p:cNvSpPr/>
            <p:nvPr/>
          </p:nvSpPr>
          <p:spPr>
            <a:xfrm>
              <a:off x="3011925" y="3011925"/>
              <a:ext cx="198150" cy="98625"/>
            </a:xfrm>
            <a:custGeom>
              <a:avLst/>
              <a:gdLst/>
              <a:ahLst/>
              <a:cxnLst/>
              <a:rect l="l" t="t" r="r" b="b"/>
              <a:pathLst>
                <a:path w="7926" h="3945" extrusionOk="0">
                  <a:moveTo>
                    <a:pt x="7330" y="0"/>
                  </a:moveTo>
                  <a:lnTo>
                    <a:pt x="7218" y="38"/>
                  </a:lnTo>
                  <a:lnTo>
                    <a:pt x="7107" y="75"/>
                  </a:lnTo>
                  <a:lnTo>
                    <a:pt x="372" y="2791"/>
                  </a:lnTo>
                  <a:lnTo>
                    <a:pt x="261" y="2865"/>
                  </a:lnTo>
                  <a:lnTo>
                    <a:pt x="186" y="2940"/>
                  </a:lnTo>
                  <a:lnTo>
                    <a:pt x="112" y="3014"/>
                  </a:lnTo>
                  <a:lnTo>
                    <a:pt x="37" y="3126"/>
                  </a:lnTo>
                  <a:lnTo>
                    <a:pt x="0" y="3237"/>
                  </a:lnTo>
                  <a:lnTo>
                    <a:pt x="0" y="3349"/>
                  </a:lnTo>
                  <a:lnTo>
                    <a:pt x="0" y="3461"/>
                  </a:lnTo>
                  <a:lnTo>
                    <a:pt x="37" y="3572"/>
                  </a:lnTo>
                  <a:lnTo>
                    <a:pt x="112" y="3684"/>
                  </a:lnTo>
                  <a:lnTo>
                    <a:pt x="186" y="3758"/>
                  </a:lnTo>
                  <a:lnTo>
                    <a:pt x="261" y="3833"/>
                  </a:lnTo>
                  <a:lnTo>
                    <a:pt x="372" y="3907"/>
                  </a:lnTo>
                  <a:lnTo>
                    <a:pt x="484" y="3944"/>
                  </a:lnTo>
                  <a:lnTo>
                    <a:pt x="707" y="3944"/>
                  </a:lnTo>
                  <a:lnTo>
                    <a:pt x="819" y="3907"/>
                  </a:lnTo>
                  <a:lnTo>
                    <a:pt x="7553" y="1191"/>
                  </a:lnTo>
                  <a:lnTo>
                    <a:pt x="7665" y="1117"/>
                  </a:lnTo>
                  <a:lnTo>
                    <a:pt x="7739" y="1042"/>
                  </a:lnTo>
                  <a:lnTo>
                    <a:pt x="7814" y="968"/>
                  </a:lnTo>
                  <a:lnTo>
                    <a:pt x="7888" y="856"/>
                  </a:lnTo>
                  <a:lnTo>
                    <a:pt x="7925" y="745"/>
                  </a:lnTo>
                  <a:lnTo>
                    <a:pt x="7925" y="633"/>
                  </a:lnTo>
                  <a:lnTo>
                    <a:pt x="7925" y="521"/>
                  </a:lnTo>
                  <a:lnTo>
                    <a:pt x="7888" y="410"/>
                  </a:lnTo>
                  <a:lnTo>
                    <a:pt x="7814" y="298"/>
                  </a:lnTo>
                  <a:lnTo>
                    <a:pt x="7739" y="186"/>
                  </a:lnTo>
                  <a:lnTo>
                    <a:pt x="7665" y="112"/>
                  </a:lnTo>
                  <a:lnTo>
                    <a:pt x="7553" y="75"/>
                  </a:lnTo>
                  <a:lnTo>
                    <a:pt x="7442" y="38"/>
                  </a:lnTo>
                  <a:lnTo>
                    <a:pt x="7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87;p40">
              <a:extLst>
                <a:ext uri="{FF2B5EF4-FFF2-40B4-BE49-F238E27FC236}">
                  <a16:creationId xmlns:a16="http://schemas.microsoft.com/office/drawing/2014/main" id="{290F908E-40DE-EBDE-50F9-FF0A6335CA5C}"/>
                </a:ext>
              </a:extLst>
            </p:cNvPr>
            <p:cNvSpPr/>
            <p:nvPr/>
          </p:nvSpPr>
          <p:spPr>
            <a:xfrm>
              <a:off x="3035175" y="3069600"/>
              <a:ext cx="198150" cy="98625"/>
            </a:xfrm>
            <a:custGeom>
              <a:avLst/>
              <a:gdLst/>
              <a:ahLst/>
              <a:cxnLst/>
              <a:rect l="l" t="t" r="r" b="b"/>
              <a:pathLst>
                <a:path w="7926" h="3945" extrusionOk="0">
                  <a:moveTo>
                    <a:pt x="7219" y="0"/>
                  </a:moveTo>
                  <a:lnTo>
                    <a:pt x="7107" y="37"/>
                  </a:lnTo>
                  <a:lnTo>
                    <a:pt x="372" y="2791"/>
                  </a:lnTo>
                  <a:lnTo>
                    <a:pt x="261" y="2828"/>
                  </a:lnTo>
                  <a:lnTo>
                    <a:pt x="186" y="2902"/>
                  </a:lnTo>
                  <a:lnTo>
                    <a:pt x="112" y="2977"/>
                  </a:lnTo>
                  <a:lnTo>
                    <a:pt x="38" y="3088"/>
                  </a:lnTo>
                  <a:lnTo>
                    <a:pt x="0" y="3200"/>
                  </a:lnTo>
                  <a:lnTo>
                    <a:pt x="0" y="3312"/>
                  </a:lnTo>
                  <a:lnTo>
                    <a:pt x="0" y="3423"/>
                  </a:lnTo>
                  <a:lnTo>
                    <a:pt x="38" y="3535"/>
                  </a:lnTo>
                  <a:lnTo>
                    <a:pt x="112" y="3646"/>
                  </a:lnTo>
                  <a:lnTo>
                    <a:pt x="186" y="3758"/>
                  </a:lnTo>
                  <a:lnTo>
                    <a:pt x="261" y="3832"/>
                  </a:lnTo>
                  <a:lnTo>
                    <a:pt x="372" y="3870"/>
                  </a:lnTo>
                  <a:lnTo>
                    <a:pt x="484" y="3907"/>
                  </a:lnTo>
                  <a:lnTo>
                    <a:pt x="596" y="3944"/>
                  </a:lnTo>
                  <a:lnTo>
                    <a:pt x="707" y="3907"/>
                  </a:lnTo>
                  <a:lnTo>
                    <a:pt x="819" y="3870"/>
                  </a:lnTo>
                  <a:lnTo>
                    <a:pt x="7553" y="1154"/>
                  </a:lnTo>
                  <a:lnTo>
                    <a:pt x="7665" y="1079"/>
                  </a:lnTo>
                  <a:lnTo>
                    <a:pt x="7739" y="1005"/>
                  </a:lnTo>
                  <a:lnTo>
                    <a:pt x="7814" y="930"/>
                  </a:lnTo>
                  <a:lnTo>
                    <a:pt x="7888" y="819"/>
                  </a:lnTo>
                  <a:lnTo>
                    <a:pt x="7925" y="707"/>
                  </a:lnTo>
                  <a:lnTo>
                    <a:pt x="7925" y="595"/>
                  </a:lnTo>
                  <a:lnTo>
                    <a:pt x="7925" y="484"/>
                  </a:lnTo>
                  <a:lnTo>
                    <a:pt x="7888" y="372"/>
                  </a:lnTo>
                  <a:lnTo>
                    <a:pt x="7814" y="261"/>
                  </a:lnTo>
                  <a:lnTo>
                    <a:pt x="7739" y="186"/>
                  </a:lnTo>
                  <a:lnTo>
                    <a:pt x="7665" y="112"/>
                  </a:lnTo>
                  <a:lnTo>
                    <a:pt x="7553" y="37"/>
                  </a:lnTo>
                  <a:lnTo>
                    <a:pt x="7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88;p40">
              <a:extLst>
                <a:ext uri="{FF2B5EF4-FFF2-40B4-BE49-F238E27FC236}">
                  <a16:creationId xmlns:a16="http://schemas.microsoft.com/office/drawing/2014/main" id="{0B3D399D-7052-C714-9A83-2A019501CAB6}"/>
                </a:ext>
              </a:extLst>
            </p:cNvPr>
            <p:cNvSpPr/>
            <p:nvPr/>
          </p:nvSpPr>
          <p:spPr>
            <a:xfrm>
              <a:off x="3396075" y="3254700"/>
              <a:ext cx="79100" cy="79075"/>
            </a:xfrm>
            <a:custGeom>
              <a:avLst/>
              <a:gdLst/>
              <a:ahLst/>
              <a:cxnLst/>
              <a:rect l="l" t="t" r="r" b="b"/>
              <a:pathLst>
                <a:path w="3164" h="3163" extrusionOk="0">
                  <a:moveTo>
                    <a:pt x="1824" y="112"/>
                  </a:moveTo>
                  <a:lnTo>
                    <a:pt x="2010" y="149"/>
                  </a:lnTo>
                  <a:lnTo>
                    <a:pt x="2233" y="261"/>
                  </a:lnTo>
                  <a:lnTo>
                    <a:pt x="2419" y="372"/>
                  </a:lnTo>
                  <a:lnTo>
                    <a:pt x="2642" y="558"/>
                  </a:lnTo>
                  <a:lnTo>
                    <a:pt x="2828" y="782"/>
                  </a:lnTo>
                  <a:lnTo>
                    <a:pt x="2977" y="1042"/>
                  </a:lnTo>
                  <a:lnTo>
                    <a:pt x="3052" y="1340"/>
                  </a:lnTo>
                  <a:lnTo>
                    <a:pt x="3052" y="1637"/>
                  </a:lnTo>
                  <a:lnTo>
                    <a:pt x="3014" y="1898"/>
                  </a:lnTo>
                  <a:lnTo>
                    <a:pt x="2940" y="2196"/>
                  </a:lnTo>
                  <a:lnTo>
                    <a:pt x="2791" y="2419"/>
                  </a:lnTo>
                  <a:lnTo>
                    <a:pt x="2605" y="2642"/>
                  </a:lnTo>
                  <a:lnTo>
                    <a:pt x="2382" y="2828"/>
                  </a:lnTo>
                  <a:lnTo>
                    <a:pt x="2122" y="2940"/>
                  </a:lnTo>
                  <a:lnTo>
                    <a:pt x="1824" y="3051"/>
                  </a:lnTo>
                  <a:lnTo>
                    <a:pt x="1526" y="3051"/>
                  </a:lnTo>
                  <a:lnTo>
                    <a:pt x="1266" y="3014"/>
                  </a:lnTo>
                  <a:lnTo>
                    <a:pt x="968" y="2940"/>
                  </a:lnTo>
                  <a:lnTo>
                    <a:pt x="745" y="2791"/>
                  </a:lnTo>
                  <a:lnTo>
                    <a:pt x="522" y="2605"/>
                  </a:lnTo>
                  <a:lnTo>
                    <a:pt x="336" y="2382"/>
                  </a:lnTo>
                  <a:lnTo>
                    <a:pt x="187" y="2121"/>
                  </a:lnTo>
                  <a:lnTo>
                    <a:pt x="112" y="1823"/>
                  </a:lnTo>
                  <a:lnTo>
                    <a:pt x="112" y="1526"/>
                  </a:lnTo>
                  <a:lnTo>
                    <a:pt x="150" y="1265"/>
                  </a:lnTo>
                  <a:lnTo>
                    <a:pt x="224" y="968"/>
                  </a:lnTo>
                  <a:lnTo>
                    <a:pt x="373" y="744"/>
                  </a:lnTo>
                  <a:lnTo>
                    <a:pt x="559" y="521"/>
                  </a:lnTo>
                  <a:lnTo>
                    <a:pt x="782" y="335"/>
                  </a:lnTo>
                  <a:lnTo>
                    <a:pt x="1043" y="186"/>
                  </a:lnTo>
                  <a:lnTo>
                    <a:pt x="1340" y="112"/>
                  </a:lnTo>
                  <a:close/>
                  <a:moveTo>
                    <a:pt x="1303" y="0"/>
                  </a:moveTo>
                  <a:lnTo>
                    <a:pt x="1005" y="112"/>
                  </a:lnTo>
                  <a:lnTo>
                    <a:pt x="708" y="261"/>
                  </a:lnTo>
                  <a:lnTo>
                    <a:pt x="484" y="447"/>
                  </a:lnTo>
                  <a:lnTo>
                    <a:pt x="298" y="670"/>
                  </a:lnTo>
                  <a:lnTo>
                    <a:pt x="150" y="931"/>
                  </a:lnTo>
                  <a:lnTo>
                    <a:pt x="38" y="1228"/>
                  </a:lnTo>
                  <a:lnTo>
                    <a:pt x="1" y="1526"/>
                  </a:lnTo>
                  <a:lnTo>
                    <a:pt x="38" y="1861"/>
                  </a:lnTo>
                  <a:lnTo>
                    <a:pt x="112" y="2121"/>
                  </a:lnTo>
                  <a:lnTo>
                    <a:pt x="224" y="2382"/>
                  </a:lnTo>
                  <a:lnTo>
                    <a:pt x="373" y="2605"/>
                  </a:lnTo>
                  <a:lnTo>
                    <a:pt x="559" y="2791"/>
                  </a:lnTo>
                  <a:lnTo>
                    <a:pt x="782" y="2940"/>
                  </a:lnTo>
                  <a:lnTo>
                    <a:pt x="1043" y="3051"/>
                  </a:lnTo>
                  <a:lnTo>
                    <a:pt x="1303" y="3126"/>
                  </a:lnTo>
                  <a:lnTo>
                    <a:pt x="1563" y="3163"/>
                  </a:lnTo>
                  <a:lnTo>
                    <a:pt x="1861" y="3126"/>
                  </a:lnTo>
                  <a:lnTo>
                    <a:pt x="2159" y="3051"/>
                  </a:lnTo>
                  <a:lnTo>
                    <a:pt x="2456" y="2902"/>
                  </a:lnTo>
                  <a:lnTo>
                    <a:pt x="2680" y="2716"/>
                  </a:lnTo>
                  <a:lnTo>
                    <a:pt x="2866" y="2493"/>
                  </a:lnTo>
                  <a:lnTo>
                    <a:pt x="3014" y="2233"/>
                  </a:lnTo>
                  <a:lnTo>
                    <a:pt x="3126" y="1935"/>
                  </a:lnTo>
                  <a:lnTo>
                    <a:pt x="3163" y="1637"/>
                  </a:lnTo>
                  <a:lnTo>
                    <a:pt x="3126" y="1303"/>
                  </a:lnTo>
                  <a:lnTo>
                    <a:pt x="3052" y="1005"/>
                  </a:lnTo>
                  <a:lnTo>
                    <a:pt x="2903" y="744"/>
                  </a:lnTo>
                  <a:lnTo>
                    <a:pt x="2717" y="484"/>
                  </a:lnTo>
                  <a:lnTo>
                    <a:pt x="2494" y="298"/>
                  </a:lnTo>
                  <a:lnTo>
                    <a:pt x="2233" y="112"/>
                  </a:lnTo>
                  <a:lnTo>
                    <a:pt x="1935" y="38"/>
                  </a:lnTo>
                  <a:lnTo>
                    <a:pt x="1601" y="0"/>
                  </a:lnTo>
                  <a:close/>
                </a:path>
              </a:pathLst>
            </a:custGeom>
            <a:solidFill>
              <a:srgbClr val="FFE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89;p40">
              <a:extLst>
                <a:ext uri="{FF2B5EF4-FFF2-40B4-BE49-F238E27FC236}">
                  <a16:creationId xmlns:a16="http://schemas.microsoft.com/office/drawing/2014/main" id="{214DD076-9E54-EBC8-172A-8401651C7DCD}"/>
                </a:ext>
              </a:extLst>
            </p:cNvPr>
            <p:cNvSpPr/>
            <p:nvPr/>
          </p:nvSpPr>
          <p:spPr>
            <a:xfrm>
              <a:off x="2369175" y="4001625"/>
              <a:ext cx="444650" cy="444650"/>
            </a:xfrm>
            <a:custGeom>
              <a:avLst/>
              <a:gdLst/>
              <a:ahLst/>
              <a:cxnLst/>
              <a:rect l="l" t="t" r="r" b="b"/>
              <a:pathLst>
                <a:path w="17786" h="17786" extrusionOk="0">
                  <a:moveTo>
                    <a:pt x="8707" y="0"/>
                  </a:moveTo>
                  <a:lnTo>
                    <a:pt x="8260" y="38"/>
                  </a:lnTo>
                  <a:lnTo>
                    <a:pt x="7814" y="75"/>
                  </a:lnTo>
                  <a:lnTo>
                    <a:pt x="7367" y="149"/>
                  </a:lnTo>
                  <a:lnTo>
                    <a:pt x="6883" y="261"/>
                  </a:lnTo>
                  <a:lnTo>
                    <a:pt x="6474" y="372"/>
                  </a:lnTo>
                  <a:lnTo>
                    <a:pt x="6028" y="484"/>
                  </a:lnTo>
                  <a:lnTo>
                    <a:pt x="5618" y="633"/>
                  </a:lnTo>
                  <a:lnTo>
                    <a:pt x="4800" y="1005"/>
                  </a:lnTo>
                  <a:lnTo>
                    <a:pt x="4056" y="1451"/>
                  </a:lnTo>
                  <a:lnTo>
                    <a:pt x="3349" y="1935"/>
                  </a:lnTo>
                  <a:lnTo>
                    <a:pt x="2716" y="2493"/>
                  </a:lnTo>
                  <a:lnTo>
                    <a:pt x="2121" y="3126"/>
                  </a:lnTo>
                  <a:lnTo>
                    <a:pt x="1600" y="3796"/>
                  </a:lnTo>
                  <a:lnTo>
                    <a:pt x="1154" y="4540"/>
                  </a:lnTo>
                  <a:lnTo>
                    <a:pt x="781" y="5284"/>
                  </a:lnTo>
                  <a:lnTo>
                    <a:pt x="447" y="6102"/>
                  </a:lnTo>
                  <a:lnTo>
                    <a:pt x="223" y="6921"/>
                  </a:lnTo>
                  <a:lnTo>
                    <a:pt x="75" y="7777"/>
                  </a:lnTo>
                  <a:lnTo>
                    <a:pt x="0" y="8632"/>
                  </a:lnTo>
                  <a:lnTo>
                    <a:pt x="0" y="9079"/>
                  </a:lnTo>
                  <a:lnTo>
                    <a:pt x="37" y="9525"/>
                  </a:lnTo>
                  <a:lnTo>
                    <a:pt x="75" y="10009"/>
                  </a:lnTo>
                  <a:lnTo>
                    <a:pt x="149" y="10456"/>
                  </a:lnTo>
                  <a:lnTo>
                    <a:pt x="223" y="10902"/>
                  </a:lnTo>
                  <a:lnTo>
                    <a:pt x="335" y="11311"/>
                  </a:lnTo>
                  <a:lnTo>
                    <a:pt x="484" y="11758"/>
                  </a:lnTo>
                  <a:lnTo>
                    <a:pt x="633" y="12167"/>
                  </a:lnTo>
                  <a:lnTo>
                    <a:pt x="1005" y="12986"/>
                  </a:lnTo>
                  <a:lnTo>
                    <a:pt x="1414" y="13730"/>
                  </a:lnTo>
                  <a:lnTo>
                    <a:pt x="1935" y="14437"/>
                  </a:lnTo>
                  <a:lnTo>
                    <a:pt x="2493" y="15069"/>
                  </a:lnTo>
                  <a:lnTo>
                    <a:pt x="3126" y="15665"/>
                  </a:lnTo>
                  <a:lnTo>
                    <a:pt x="3795" y="16185"/>
                  </a:lnTo>
                  <a:lnTo>
                    <a:pt x="4502" y="16632"/>
                  </a:lnTo>
                  <a:lnTo>
                    <a:pt x="5284" y="17004"/>
                  </a:lnTo>
                  <a:lnTo>
                    <a:pt x="6065" y="17339"/>
                  </a:lnTo>
                  <a:lnTo>
                    <a:pt x="6921" y="17562"/>
                  </a:lnTo>
                  <a:lnTo>
                    <a:pt x="7776" y="17711"/>
                  </a:lnTo>
                  <a:lnTo>
                    <a:pt x="8632" y="17785"/>
                  </a:lnTo>
                  <a:lnTo>
                    <a:pt x="9079" y="17785"/>
                  </a:lnTo>
                  <a:lnTo>
                    <a:pt x="9525" y="17748"/>
                  </a:lnTo>
                  <a:lnTo>
                    <a:pt x="9972" y="17711"/>
                  </a:lnTo>
                  <a:lnTo>
                    <a:pt x="10418" y="17636"/>
                  </a:lnTo>
                  <a:lnTo>
                    <a:pt x="10865" y="17562"/>
                  </a:lnTo>
                  <a:lnTo>
                    <a:pt x="11311" y="17450"/>
                  </a:lnTo>
                  <a:lnTo>
                    <a:pt x="11758" y="17302"/>
                  </a:lnTo>
                  <a:lnTo>
                    <a:pt x="12167" y="17153"/>
                  </a:lnTo>
                  <a:lnTo>
                    <a:pt x="12948" y="16781"/>
                  </a:lnTo>
                  <a:lnTo>
                    <a:pt x="13730" y="16371"/>
                  </a:lnTo>
                  <a:lnTo>
                    <a:pt x="14399" y="15851"/>
                  </a:lnTo>
                  <a:lnTo>
                    <a:pt x="15069" y="15292"/>
                  </a:lnTo>
                  <a:lnTo>
                    <a:pt x="15664" y="14660"/>
                  </a:lnTo>
                  <a:lnTo>
                    <a:pt x="16185" y="13990"/>
                  </a:lnTo>
                  <a:lnTo>
                    <a:pt x="16632" y="13283"/>
                  </a:lnTo>
                  <a:lnTo>
                    <a:pt x="17004" y="12502"/>
                  </a:lnTo>
                  <a:lnTo>
                    <a:pt x="17301" y="11721"/>
                  </a:lnTo>
                  <a:lnTo>
                    <a:pt x="17562" y="10902"/>
                  </a:lnTo>
                  <a:lnTo>
                    <a:pt x="17711" y="10046"/>
                  </a:lnTo>
                  <a:lnTo>
                    <a:pt x="17785" y="9153"/>
                  </a:lnTo>
                  <a:lnTo>
                    <a:pt x="17785" y="8707"/>
                  </a:lnTo>
                  <a:lnTo>
                    <a:pt x="17748" y="8260"/>
                  </a:lnTo>
                  <a:lnTo>
                    <a:pt x="17711" y="7814"/>
                  </a:lnTo>
                  <a:lnTo>
                    <a:pt x="17636" y="7367"/>
                  </a:lnTo>
                  <a:lnTo>
                    <a:pt x="17562" y="6921"/>
                  </a:lnTo>
                  <a:lnTo>
                    <a:pt x="17450" y="6474"/>
                  </a:lnTo>
                  <a:lnTo>
                    <a:pt x="17301" y="6028"/>
                  </a:lnTo>
                  <a:lnTo>
                    <a:pt x="17153" y="5619"/>
                  </a:lnTo>
                  <a:lnTo>
                    <a:pt x="16781" y="4837"/>
                  </a:lnTo>
                  <a:lnTo>
                    <a:pt x="16334" y="4093"/>
                  </a:lnTo>
                  <a:lnTo>
                    <a:pt x="15850" y="3386"/>
                  </a:lnTo>
                  <a:lnTo>
                    <a:pt x="15292" y="2717"/>
                  </a:lnTo>
                  <a:lnTo>
                    <a:pt x="14660" y="2158"/>
                  </a:lnTo>
                  <a:lnTo>
                    <a:pt x="13990" y="1638"/>
                  </a:lnTo>
                  <a:lnTo>
                    <a:pt x="13283" y="1154"/>
                  </a:lnTo>
                  <a:lnTo>
                    <a:pt x="12502" y="782"/>
                  </a:lnTo>
                  <a:lnTo>
                    <a:pt x="11720" y="484"/>
                  </a:lnTo>
                  <a:lnTo>
                    <a:pt x="10865" y="224"/>
                  </a:lnTo>
                  <a:lnTo>
                    <a:pt x="10009" y="75"/>
                  </a:lnTo>
                  <a:lnTo>
                    <a:pt x="9153" y="38"/>
                  </a:lnTo>
                  <a:lnTo>
                    <a:pt x="87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0;p40">
              <a:extLst>
                <a:ext uri="{FF2B5EF4-FFF2-40B4-BE49-F238E27FC236}">
                  <a16:creationId xmlns:a16="http://schemas.microsoft.com/office/drawing/2014/main" id="{C7AA3FFF-912B-0284-DC10-A427B320A427}"/>
                </a:ext>
              </a:extLst>
            </p:cNvPr>
            <p:cNvSpPr/>
            <p:nvPr/>
          </p:nvSpPr>
          <p:spPr>
            <a:xfrm>
              <a:off x="2462175" y="4137425"/>
              <a:ext cx="264200" cy="160950"/>
            </a:xfrm>
            <a:custGeom>
              <a:avLst/>
              <a:gdLst/>
              <a:ahLst/>
              <a:cxnLst/>
              <a:rect l="l" t="t" r="r" b="b"/>
              <a:pathLst>
                <a:path w="10568" h="6438" extrusionOk="0">
                  <a:moveTo>
                    <a:pt x="7591" y="1"/>
                  </a:moveTo>
                  <a:lnTo>
                    <a:pt x="7293" y="38"/>
                  </a:lnTo>
                  <a:lnTo>
                    <a:pt x="2308" y="931"/>
                  </a:lnTo>
                  <a:lnTo>
                    <a:pt x="2010" y="968"/>
                  </a:lnTo>
                  <a:lnTo>
                    <a:pt x="1750" y="1080"/>
                  </a:lnTo>
                  <a:lnTo>
                    <a:pt x="1526" y="1191"/>
                  </a:lnTo>
                  <a:lnTo>
                    <a:pt x="1266" y="1303"/>
                  </a:lnTo>
                  <a:lnTo>
                    <a:pt x="1043" y="1489"/>
                  </a:lnTo>
                  <a:lnTo>
                    <a:pt x="857" y="1638"/>
                  </a:lnTo>
                  <a:lnTo>
                    <a:pt x="671" y="1861"/>
                  </a:lnTo>
                  <a:lnTo>
                    <a:pt x="522" y="2047"/>
                  </a:lnTo>
                  <a:lnTo>
                    <a:pt x="373" y="2270"/>
                  </a:lnTo>
                  <a:lnTo>
                    <a:pt x="261" y="2531"/>
                  </a:lnTo>
                  <a:lnTo>
                    <a:pt x="150" y="2791"/>
                  </a:lnTo>
                  <a:lnTo>
                    <a:pt x="75" y="3052"/>
                  </a:lnTo>
                  <a:lnTo>
                    <a:pt x="38" y="3312"/>
                  </a:lnTo>
                  <a:lnTo>
                    <a:pt x="1" y="3572"/>
                  </a:lnTo>
                  <a:lnTo>
                    <a:pt x="1" y="3870"/>
                  </a:lnTo>
                  <a:lnTo>
                    <a:pt x="38" y="4131"/>
                  </a:lnTo>
                  <a:lnTo>
                    <a:pt x="112" y="4428"/>
                  </a:lnTo>
                  <a:lnTo>
                    <a:pt x="187" y="4689"/>
                  </a:lnTo>
                  <a:lnTo>
                    <a:pt x="299" y="4949"/>
                  </a:lnTo>
                  <a:lnTo>
                    <a:pt x="447" y="5172"/>
                  </a:lnTo>
                  <a:lnTo>
                    <a:pt x="596" y="5396"/>
                  </a:lnTo>
                  <a:lnTo>
                    <a:pt x="782" y="5582"/>
                  </a:lnTo>
                  <a:lnTo>
                    <a:pt x="968" y="5768"/>
                  </a:lnTo>
                  <a:lnTo>
                    <a:pt x="1191" y="5917"/>
                  </a:lnTo>
                  <a:lnTo>
                    <a:pt x="1415" y="6065"/>
                  </a:lnTo>
                  <a:lnTo>
                    <a:pt x="1675" y="6214"/>
                  </a:lnTo>
                  <a:lnTo>
                    <a:pt x="1898" y="6289"/>
                  </a:lnTo>
                  <a:lnTo>
                    <a:pt x="2159" y="6363"/>
                  </a:lnTo>
                  <a:lnTo>
                    <a:pt x="2419" y="6400"/>
                  </a:lnTo>
                  <a:lnTo>
                    <a:pt x="2717" y="6437"/>
                  </a:lnTo>
                  <a:lnTo>
                    <a:pt x="2977" y="6437"/>
                  </a:lnTo>
                  <a:lnTo>
                    <a:pt x="3275" y="6400"/>
                  </a:lnTo>
                  <a:lnTo>
                    <a:pt x="8261" y="5507"/>
                  </a:lnTo>
                  <a:lnTo>
                    <a:pt x="8558" y="5470"/>
                  </a:lnTo>
                  <a:lnTo>
                    <a:pt x="8819" y="5358"/>
                  </a:lnTo>
                  <a:lnTo>
                    <a:pt x="9079" y="5247"/>
                  </a:lnTo>
                  <a:lnTo>
                    <a:pt x="9303" y="5098"/>
                  </a:lnTo>
                  <a:lnTo>
                    <a:pt x="9526" y="4949"/>
                  </a:lnTo>
                  <a:lnTo>
                    <a:pt x="9712" y="4763"/>
                  </a:lnTo>
                  <a:lnTo>
                    <a:pt x="9898" y="4577"/>
                  </a:lnTo>
                  <a:lnTo>
                    <a:pt x="10084" y="4354"/>
                  </a:lnTo>
                  <a:lnTo>
                    <a:pt x="10196" y="4131"/>
                  </a:lnTo>
                  <a:lnTo>
                    <a:pt x="10344" y="3907"/>
                  </a:lnTo>
                  <a:lnTo>
                    <a:pt x="10419" y="3647"/>
                  </a:lnTo>
                  <a:lnTo>
                    <a:pt x="10493" y="3386"/>
                  </a:lnTo>
                  <a:lnTo>
                    <a:pt x="10568" y="3126"/>
                  </a:lnTo>
                  <a:lnTo>
                    <a:pt x="10568" y="2866"/>
                  </a:lnTo>
                  <a:lnTo>
                    <a:pt x="10568" y="2568"/>
                  </a:lnTo>
                  <a:lnTo>
                    <a:pt x="10530" y="2307"/>
                  </a:lnTo>
                  <a:lnTo>
                    <a:pt x="10456" y="2010"/>
                  </a:lnTo>
                  <a:lnTo>
                    <a:pt x="10382" y="1749"/>
                  </a:lnTo>
                  <a:lnTo>
                    <a:pt x="10270" y="1489"/>
                  </a:lnTo>
                  <a:lnTo>
                    <a:pt x="10121" y="1266"/>
                  </a:lnTo>
                  <a:lnTo>
                    <a:pt x="9972" y="1042"/>
                  </a:lnTo>
                  <a:lnTo>
                    <a:pt x="9786" y="856"/>
                  </a:lnTo>
                  <a:lnTo>
                    <a:pt x="9600" y="670"/>
                  </a:lnTo>
                  <a:lnTo>
                    <a:pt x="9377" y="484"/>
                  </a:lnTo>
                  <a:lnTo>
                    <a:pt x="9154" y="335"/>
                  </a:lnTo>
                  <a:lnTo>
                    <a:pt x="8931" y="224"/>
                  </a:lnTo>
                  <a:lnTo>
                    <a:pt x="8670" y="149"/>
                  </a:lnTo>
                  <a:lnTo>
                    <a:pt x="8410" y="75"/>
                  </a:lnTo>
                  <a:lnTo>
                    <a:pt x="8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1;p40">
              <a:extLst>
                <a:ext uri="{FF2B5EF4-FFF2-40B4-BE49-F238E27FC236}">
                  <a16:creationId xmlns:a16="http://schemas.microsoft.com/office/drawing/2014/main" id="{A6DD4633-3988-A6E9-9C7F-2EA2125F2CE2}"/>
                </a:ext>
              </a:extLst>
            </p:cNvPr>
            <p:cNvSpPr/>
            <p:nvPr/>
          </p:nvSpPr>
          <p:spPr>
            <a:xfrm>
              <a:off x="2580325" y="4149525"/>
              <a:ext cx="27925" cy="133975"/>
            </a:xfrm>
            <a:custGeom>
              <a:avLst/>
              <a:gdLst/>
              <a:ahLst/>
              <a:cxnLst/>
              <a:rect l="l" t="t" r="r" b="b"/>
              <a:pathLst>
                <a:path w="1117" h="5359" extrusionOk="0">
                  <a:moveTo>
                    <a:pt x="75" y="0"/>
                  </a:moveTo>
                  <a:lnTo>
                    <a:pt x="0" y="38"/>
                  </a:lnTo>
                  <a:lnTo>
                    <a:pt x="0" y="112"/>
                  </a:lnTo>
                  <a:lnTo>
                    <a:pt x="893" y="5284"/>
                  </a:lnTo>
                  <a:lnTo>
                    <a:pt x="930" y="5321"/>
                  </a:lnTo>
                  <a:lnTo>
                    <a:pt x="1005" y="5358"/>
                  </a:lnTo>
                  <a:lnTo>
                    <a:pt x="1042" y="5358"/>
                  </a:lnTo>
                  <a:lnTo>
                    <a:pt x="1079" y="5321"/>
                  </a:lnTo>
                  <a:lnTo>
                    <a:pt x="1116" y="5246"/>
                  </a:lnTo>
                  <a:lnTo>
                    <a:pt x="186" y="75"/>
                  </a:lnTo>
                  <a:lnTo>
                    <a:pt x="149" y="0"/>
                  </a:lnTo>
                  <a:close/>
                </a:path>
              </a:pathLst>
            </a:custGeom>
            <a:solidFill>
              <a:srgbClr val="FFE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2;p40">
              <a:extLst>
                <a:ext uri="{FF2B5EF4-FFF2-40B4-BE49-F238E27FC236}">
                  <a16:creationId xmlns:a16="http://schemas.microsoft.com/office/drawing/2014/main" id="{7EDD4112-636C-1005-6781-87ED1663D586}"/>
                </a:ext>
              </a:extLst>
            </p:cNvPr>
            <p:cNvSpPr/>
            <p:nvPr/>
          </p:nvSpPr>
          <p:spPr>
            <a:xfrm>
              <a:off x="3008200" y="2573800"/>
              <a:ext cx="444650" cy="443725"/>
            </a:xfrm>
            <a:custGeom>
              <a:avLst/>
              <a:gdLst/>
              <a:ahLst/>
              <a:cxnLst/>
              <a:rect l="l" t="t" r="r" b="b"/>
              <a:pathLst>
                <a:path w="17786" h="17749" extrusionOk="0">
                  <a:moveTo>
                    <a:pt x="8260" y="1"/>
                  </a:moveTo>
                  <a:lnTo>
                    <a:pt x="7814" y="75"/>
                  </a:lnTo>
                  <a:lnTo>
                    <a:pt x="7367" y="113"/>
                  </a:lnTo>
                  <a:lnTo>
                    <a:pt x="6884" y="224"/>
                  </a:lnTo>
                  <a:lnTo>
                    <a:pt x="6474" y="336"/>
                  </a:lnTo>
                  <a:lnTo>
                    <a:pt x="6028" y="447"/>
                  </a:lnTo>
                  <a:lnTo>
                    <a:pt x="5619" y="596"/>
                  </a:lnTo>
                  <a:lnTo>
                    <a:pt x="4800" y="968"/>
                  </a:lnTo>
                  <a:lnTo>
                    <a:pt x="4056" y="1415"/>
                  </a:lnTo>
                  <a:lnTo>
                    <a:pt x="3349" y="1898"/>
                  </a:lnTo>
                  <a:lnTo>
                    <a:pt x="2716" y="2494"/>
                  </a:lnTo>
                  <a:lnTo>
                    <a:pt x="2121" y="3089"/>
                  </a:lnTo>
                  <a:lnTo>
                    <a:pt x="1600" y="3796"/>
                  </a:lnTo>
                  <a:lnTo>
                    <a:pt x="1154" y="4503"/>
                  </a:lnTo>
                  <a:lnTo>
                    <a:pt x="782" y="5247"/>
                  </a:lnTo>
                  <a:lnTo>
                    <a:pt x="447" y="6066"/>
                  </a:lnTo>
                  <a:lnTo>
                    <a:pt x="224" y="6884"/>
                  </a:lnTo>
                  <a:lnTo>
                    <a:pt x="75" y="7740"/>
                  </a:lnTo>
                  <a:lnTo>
                    <a:pt x="0" y="8633"/>
                  </a:lnTo>
                  <a:lnTo>
                    <a:pt x="0" y="9079"/>
                  </a:lnTo>
                  <a:lnTo>
                    <a:pt x="38" y="9526"/>
                  </a:lnTo>
                  <a:lnTo>
                    <a:pt x="75" y="9972"/>
                  </a:lnTo>
                  <a:lnTo>
                    <a:pt x="149" y="10419"/>
                  </a:lnTo>
                  <a:lnTo>
                    <a:pt x="224" y="10865"/>
                  </a:lnTo>
                  <a:lnTo>
                    <a:pt x="335" y="11312"/>
                  </a:lnTo>
                  <a:lnTo>
                    <a:pt x="484" y="11721"/>
                  </a:lnTo>
                  <a:lnTo>
                    <a:pt x="633" y="12130"/>
                  </a:lnTo>
                  <a:lnTo>
                    <a:pt x="1005" y="12949"/>
                  </a:lnTo>
                  <a:lnTo>
                    <a:pt x="1414" y="13693"/>
                  </a:lnTo>
                  <a:lnTo>
                    <a:pt x="1935" y="14400"/>
                  </a:lnTo>
                  <a:lnTo>
                    <a:pt x="2493" y="15033"/>
                  </a:lnTo>
                  <a:lnTo>
                    <a:pt x="3126" y="15628"/>
                  </a:lnTo>
                  <a:lnTo>
                    <a:pt x="3795" y="16149"/>
                  </a:lnTo>
                  <a:lnTo>
                    <a:pt x="4502" y="16595"/>
                  </a:lnTo>
                  <a:lnTo>
                    <a:pt x="5284" y="17004"/>
                  </a:lnTo>
                  <a:lnTo>
                    <a:pt x="6065" y="17302"/>
                  </a:lnTo>
                  <a:lnTo>
                    <a:pt x="6921" y="17525"/>
                  </a:lnTo>
                  <a:lnTo>
                    <a:pt x="7777" y="17674"/>
                  </a:lnTo>
                  <a:lnTo>
                    <a:pt x="8632" y="17749"/>
                  </a:lnTo>
                  <a:lnTo>
                    <a:pt x="9525" y="17749"/>
                  </a:lnTo>
                  <a:lnTo>
                    <a:pt x="9972" y="17674"/>
                  </a:lnTo>
                  <a:lnTo>
                    <a:pt x="10418" y="17637"/>
                  </a:lnTo>
                  <a:lnTo>
                    <a:pt x="10865" y="17525"/>
                  </a:lnTo>
                  <a:lnTo>
                    <a:pt x="11311" y="17414"/>
                  </a:lnTo>
                  <a:lnTo>
                    <a:pt x="11758" y="17302"/>
                  </a:lnTo>
                  <a:lnTo>
                    <a:pt x="12167" y="17116"/>
                  </a:lnTo>
                  <a:lnTo>
                    <a:pt x="12948" y="16781"/>
                  </a:lnTo>
                  <a:lnTo>
                    <a:pt x="13730" y="16335"/>
                  </a:lnTo>
                  <a:lnTo>
                    <a:pt x="14399" y="15814"/>
                  </a:lnTo>
                  <a:lnTo>
                    <a:pt x="15069" y="15256"/>
                  </a:lnTo>
                  <a:lnTo>
                    <a:pt x="15665" y="14660"/>
                  </a:lnTo>
                  <a:lnTo>
                    <a:pt x="16185" y="13954"/>
                  </a:lnTo>
                  <a:lnTo>
                    <a:pt x="16632" y="13247"/>
                  </a:lnTo>
                  <a:lnTo>
                    <a:pt x="17004" y="12502"/>
                  </a:lnTo>
                  <a:lnTo>
                    <a:pt x="17302" y="11684"/>
                  </a:lnTo>
                  <a:lnTo>
                    <a:pt x="17562" y="10865"/>
                  </a:lnTo>
                  <a:lnTo>
                    <a:pt x="17711" y="10010"/>
                  </a:lnTo>
                  <a:lnTo>
                    <a:pt x="17785" y="9117"/>
                  </a:lnTo>
                  <a:lnTo>
                    <a:pt x="17785" y="8670"/>
                  </a:lnTo>
                  <a:lnTo>
                    <a:pt x="17748" y="8224"/>
                  </a:lnTo>
                  <a:lnTo>
                    <a:pt x="17711" y="7777"/>
                  </a:lnTo>
                  <a:lnTo>
                    <a:pt x="17637" y="7331"/>
                  </a:lnTo>
                  <a:lnTo>
                    <a:pt x="17562" y="6884"/>
                  </a:lnTo>
                  <a:lnTo>
                    <a:pt x="17450" y="6438"/>
                  </a:lnTo>
                  <a:lnTo>
                    <a:pt x="17302" y="6028"/>
                  </a:lnTo>
                  <a:lnTo>
                    <a:pt x="17153" y="5619"/>
                  </a:lnTo>
                  <a:lnTo>
                    <a:pt x="16781" y="4801"/>
                  </a:lnTo>
                  <a:lnTo>
                    <a:pt x="16334" y="4056"/>
                  </a:lnTo>
                  <a:lnTo>
                    <a:pt x="15851" y="3350"/>
                  </a:lnTo>
                  <a:lnTo>
                    <a:pt x="15292" y="2717"/>
                  </a:lnTo>
                  <a:lnTo>
                    <a:pt x="14660" y="2122"/>
                  </a:lnTo>
                  <a:lnTo>
                    <a:pt x="13990" y="1601"/>
                  </a:lnTo>
                  <a:lnTo>
                    <a:pt x="13283" y="1154"/>
                  </a:lnTo>
                  <a:lnTo>
                    <a:pt x="12502" y="745"/>
                  </a:lnTo>
                  <a:lnTo>
                    <a:pt x="11721" y="447"/>
                  </a:lnTo>
                  <a:lnTo>
                    <a:pt x="10865" y="224"/>
                  </a:lnTo>
                  <a:lnTo>
                    <a:pt x="10009" y="75"/>
                  </a:lnTo>
                  <a:lnTo>
                    <a:pt x="9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3;p40">
              <a:extLst>
                <a:ext uri="{FF2B5EF4-FFF2-40B4-BE49-F238E27FC236}">
                  <a16:creationId xmlns:a16="http://schemas.microsoft.com/office/drawing/2014/main" id="{8F41B504-9958-56EA-CEF1-CDF00C06D95B}"/>
                </a:ext>
              </a:extLst>
            </p:cNvPr>
            <p:cNvSpPr/>
            <p:nvPr/>
          </p:nvSpPr>
          <p:spPr>
            <a:xfrm>
              <a:off x="3252825" y="2971000"/>
              <a:ext cx="71650" cy="131175"/>
            </a:xfrm>
            <a:custGeom>
              <a:avLst/>
              <a:gdLst/>
              <a:ahLst/>
              <a:cxnLst/>
              <a:rect l="l" t="t" r="r" b="b"/>
              <a:pathLst>
                <a:path w="2866" h="5247" extrusionOk="0">
                  <a:moveTo>
                    <a:pt x="2866" y="0"/>
                  </a:moveTo>
                  <a:lnTo>
                    <a:pt x="373" y="447"/>
                  </a:lnTo>
                  <a:lnTo>
                    <a:pt x="1" y="5246"/>
                  </a:lnTo>
                  <a:lnTo>
                    <a:pt x="1" y="5246"/>
                  </a:lnTo>
                  <a:lnTo>
                    <a:pt x="2866" y="0"/>
                  </a:lnTo>
                  <a:close/>
                </a:path>
              </a:pathLst>
            </a:custGeom>
            <a:solidFill>
              <a:srgbClr val="EE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4;p40">
              <a:extLst>
                <a:ext uri="{FF2B5EF4-FFF2-40B4-BE49-F238E27FC236}">
                  <a16:creationId xmlns:a16="http://schemas.microsoft.com/office/drawing/2014/main" id="{7EA909F8-3C2A-031A-B61A-67A2B5BEB08E}"/>
                </a:ext>
              </a:extLst>
            </p:cNvPr>
            <p:cNvSpPr/>
            <p:nvPr/>
          </p:nvSpPr>
          <p:spPr>
            <a:xfrm>
              <a:off x="3193300" y="2678000"/>
              <a:ext cx="97700" cy="240925"/>
            </a:xfrm>
            <a:custGeom>
              <a:avLst/>
              <a:gdLst/>
              <a:ahLst/>
              <a:cxnLst/>
              <a:rect l="l" t="t" r="r" b="b"/>
              <a:pathLst>
                <a:path w="3908" h="9637" extrusionOk="0">
                  <a:moveTo>
                    <a:pt x="1861" y="0"/>
                  </a:moveTo>
                  <a:lnTo>
                    <a:pt x="1" y="409"/>
                  </a:lnTo>
                  <a:lnTo>
                    <a:pt x="2047" y="9637"/>
                  </a:lnTo>
                  <a:lnTo>
                    <a:pt x="3907" y="9227"/>
                  </a:lnTo>
                  <a:lnTo>
                    <a:pt x="18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5;p40">
              <a:extLst>
                <a:ext uri="{FF2B5EF4-FFF2-40B4-BE49-F238E27FC236}">
                  <a16:creationId xmlns:a16="http://schemas.microsoft.com/office/drawing/2014/main" id="{6CA19D2A-8BC6-B462-03CA-55C5CF8124F9}"/>
                </a:ext>
              </a:extLst>
            </p:cNvPr>
            <p:cNvSpPr/>
            <p:nvPr/>
          </p:nvSpPr>
          <p:spPr>
            <a:xfrm>
              <a:off x="3121675" y="2749625"/>
              <a:ext cx="240950" cy="97675"/>
            </a:xfrm>
            <a:custGeom>
              <a:avLst/>
              <a:gdLst/>
              <a:ahLst/>
              <a:cxnLst/>
              <a:rect l="l" t="t" r="r" b="b"/>
              <a:pathLst>
                <a:path w="9638" h="3907" extrusionOk="0">
                  <a:moveTo>
                    <a:pt x="9228" y="0"/>
                  </a:moveTo>
                  <a:lnTo>
                    <a:pt x="1" y="2046"/>
                  </a:lnTo>
                  <a:lnTo>
                    <a:pt x="410" y="3907"/>
                  </a:lnTo>
                  <a:lnTo>
                    <a:pt x="9637" y="1860"/>
                  </a:lnTo>
                  <a:lnTo>
                    <a:pt x="9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p40">
              <a:extLst>
                <a:ext uri="{FF2B5EF4-FFF2-40B4-BE49-F238E27FC236}">
                  <a16:creationId xmlns:a16="http://schemas.microsoft.com/office/drawing/2014/main" id="{CBCDE698-8A1E-495C-D868-FA48CC2E2E1A}"/>
                </a:ext>
              </a:extLst>
            </p:cNvPr>
            <p:cNvSpPr/>
            <p:nvPr/>
          </p:nvSpPr>
          <p:spPr>
            <a:xfrm>
              <a:off x="2025925" y="2962625"/>
              <a:ext cx="233500" cy="232575"/>
            </a:xfrm>
            <a:custGeom>
              <a:avLst/>
              <a:gdLst/>
              <a:ahLst/>
              <a:cxnLst/>
              <a:rect l="l" t="t" r="r" b="b"/>
              <a:pathLst>
                <a:path w="9340" h="9303" extrusionOk="0">
                  <a:moveTo>
                    <a:pt x="4317" y="0"/>
                  </a:moveTo>
                  <a:lnTo>
                    <a:pt x="3870" y="75"/>
                  </a:lnTo>
                  <a:lnTo>
                    <a:pt x="3387" y="186"/>
                  </a:lnTo>
                  <a:lnTo>
                    <a:pt x="2940" y="335"/>
                  </a:lnTo>
                  <a:lnTo>
                    <a:pt x="2531" y="521"/>
                  </a:lnTo>
                  <a:lnTo>
                    <a:pt x="2159" y="745"/>
                  </a:lnTo>
                  <a:lnTo>
                    <a:pt x="1787" y="1005"/>
                  </a:lnTo>
                  <a:lnTo>
                    <a:pt x="1452" y="1303"/>
                  </a:lnTo>
                  <a:lnTo>
                    <a:pt x="1117" y="1638"/>
                  </a:lnTo>
                  <a:lnTo>
                    <a:pt x="857" y="1972"/>
                  </a:lnTo>
                  <a:lnTo>
                    <a:pt x="633" y="2382"/>
                  </a:lnTo>
                  <a:lnTo>
                    <a:pt x="410" y="2754"/>
                  </a:lnTo>
                  <a:lnTo>
                    <a:pt x="261" y="3200"/>
                  </a:lnTo>
                  <a:lnTo>
                    <a:pt x="150" y="3609"/>
                  </a:lnTo>
                  <a:lnTo>
                    <a:pt x="38" y="4056"/>
                  </a:lnTo>
                  <a:lnTo>
                    <a:pt x="1" y="4540"/>
                  </a:lnTo>
                  <a:lnTo>
                    <a:pt x="38" y="4986"/>
                  </a:lnTo>
                  <a:lnTo>
                    <a:pt x="75" y="5470"/>
                  </a:lnTo>
                  <a:lnTo>
                    <a:pt x="187" y="5916"/>
                  </a:lnTo>
                  <a:lnTo>
                    <a:pt x="336" y="6363"/>
                  </a:lnTo>
                  <a:lnTo>
                    <a:pt x="522" y="6809"/>
                  </a:lnTo>
                  <a:lnTo>
                    <a:pt x="745" y="7181"/>
                  </a:lnTo>
                  <a:lnTo>
                    <a:pt x="1043" y="7553"/>
                  </a:lnTo>
                  <a:lnTo>
                    <a:pt x="1340" y="7888"/>
                  </a:lnTo>
                  <a:lnTo>
                    <a:pt x="1638" y="8186"/>
                  </a:lnTo>
                  <a:lnTo>
                    <a:pt x="2010" y="8484"/>
                  </a:lnTo>
                  <a:lnTo>
                    <a:pt x="2382" y="8707"/>
                  </a:lnTo>
                  <a:lnTo>
                    <a:pt x="2791" y="8893"/>
                  </a:lnTo>
                  <a:lnTo>
                    <a:pt x="3201" y="9079"/>
                  </a:lnTo>
                  <a:lnTo>
                    <a:pt x="3647" y="9190"/>
                  </a:lnTo>
                  <a:lnTo>
                    <a:pt x="4094" y="9265"/>
                  </a:lnTo>
                  <a:lnTo>
                    <a:pt x="4540" y="9302"/>
                  </a:lnTo>
                  <a:lnTo>
                    <a:pt x="4986" y="9302"/>
                  </a:lnTo>
                  <a:lnTo>
                    <a:pt x="5470" y="9228"/>
                  </a:lnTo>
                  <a:lnTo>
                    <a:pt x="5954" y="9153"/>
                  </a:lnTo>
                  <a:lnTo>
                    <a:pt x="6400" y="9004"/>
                  </a:lnTo>
                  <a:lnTo>
                    <a:pt x="6810" y="8781"/>
                  </a:lnTo>
                  <a:lnTo>
                    <a:pt x="7182" y="8558"/>
                  </a:lnTo>
                  <a:lnTo>
                    <a:pt x="7554" y="8298"/>
                  </a:lnTo>
                  <a:lnTo>
                    <a:pt x="7889" y="8000"/>
                  </a:lnTo>
                  <a:lnTo>
                    <a:pt x="8224" y="7665"/>
                  </a:lnTo>
                  <a:lnTo>
                    <a:pt x="8484" y="7330"/>
                  </a:lnTo>
                  <a:lnTo>
                    <a:pt x="8707" y="6958"/>
                  </a:lnTo>
                  <a:lnTo>
                    <a:pt x="8930" y="6549"/>
                  </a:lnTo>
                  <a:lnTo>
                    <a:pt x="9079" y="6140"/>
                  </a:lnTo>
                  <a:lnTo>
                    <a:pt x="9191" y="5693"/>
                  </a:lnTo>
                  <a:lnTo>
                    <a:pt x="9303" y="5247"/>
                  </a:lnTo>
                  <a:lnTo>
                    <a:pt x="9340" y="4800"/>
                  </a:lnTo>
                  <a:lnTo>
                    <a:pt x="9303" y="4316"/>
                  </a:lnTo>
                  <a:lnTo>
                    <a:pt x="9265" y="3870"/>
                  </a:lnTo>
                  <a:lnTo>
                    <a:pt x="9154" y="3386"/>
                  </a:lnTo>
                  <a:lnTo>
                    <a:pt x="9005" y="2940"/>
                  </a:lnTo>
                  <a:lnTo>
                    <a:pt x="8819" y="2530"/>
                  </a:lnTo>
                  <a:lnTo>
                    <a:pt x="8596" y="2121"/>
                  </a:lnTo>
                  <a:lnTo>
                    <a:pt x="8298" y="1749"/>
                  </a:lnTo>
                  <a:lnTo>
                    <a:pt x="8000" y="1414"/>
                  </a:lnTo>
                  <a:lnTo>
                    <a:pt x="7703" y="1117"/>
                  </a:lnTo>
                  <a:lnTo>
                    <a:pt x="7331" y="856"/>
                  </a:lnTo>
                  <a:lnTo>
                    <a:pt x="6958" y="596"/>
                  </a:lnTo>
                  <a:lnTo>
                    <a:pt x="6549" y="410"/>
                  </a:lnTo>
                  <a:lnTo>
                    <a:pt x="6140" y="261"/>
                  </a:lnTo>
                  <a:lnTo>
                    <a:pt x="5693" y="112"/>
                  </a:lnTo>
                  <a:lnTo>
                    <a:pt x="5247" y="38"/>
                  </a:lnTo>
                  <a:lnTo>
                    <a:pt x="4800" y="0"/>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7;p40">
              <a:extLst>
                <a:ext uri="{FF2B5EF4-FFF2-40B4-BE49-F238E27FC236}">
                  <a16:creationId xmlns:a16="http://schemas.microsoft.com/office/drawing/2014/main" id="{3D44B04C-D3F6-7DC3-905D-35A042B39E71}"/>
                </a:ext>
              </a:extLst>
            </p:cNvPr>
            <p:cNvSpPr/>
            <p:nvPr/>
          </p:nvSpPr>
          <p:spPr>
            <a:xfrm>
              <a:off x="2018500" y="2957050"/>
              <a:ext cx="232550" cy="232550"/>
            </a:xfrm>
            <a:custGeom>
              <a:avLst/>
              <a:gdLst/>
              <a:ahLst/>
              <a:cxnLst/>
              <a:rect l="l" t="t" r="r" b="b"/>
              <a:pathLst>
                <a:path w="9302" h="9302" extrusionOk="0">
                  <a:moveTo>
                    <a:pt x="4316" y="0"/>
                  </a:moveTo>
                  <a:lnTo>
                    <a:pt x="3832" y="75"/>
                  </a:lnTo>
                  <a:lnTo>
                    <a:pt x="3386" y="186"/>
                  </a:lnTo>
                  <a:lnTo>
                    <a:pt x="2939" y="335"/>
                  </a:lnTo>
                  <a:lnTo>
                    <a:pt x="2493" y="521"/>
                  </a:lnTo>
                  <a:lnTo>
                    <a:pt x="2121" y="744"/>
                  </a:lnTo>
                  <a:lnTo>
                    <a:pt x="1749" y="1005"/>
                  </a:lnTo>
                  <a:lnTo>
                    <a:pt x="1414" y="1302"/>
                  </a:lnTo>
                  <a:lnTo>
                    <a:pt x="1116" y="1637"/>
                  </a:lnTo>
                  <a:lnTo>
                    <a:pt x="819" y="1972"/>
                  </a:lnTo>
                  <a:lnTo>
                    <a:pt x="595" y="2344"/>
                  </a:lnTo>
                  <a:lnTo>
                    <a:pt x="372" y="2753"/>
                  </a:lnTo>
                  <a:lnTo>
                    <a:pt x="223" y="3163"/>
                  </a:lnTo>
                  <a:lnTo>
                    <a:pt x="112" y="3609"/>
                  </a:lnTo>
                  <a:lnTo>
                    <a:pt x="37" y="4056"/>
                  </a:lnTo>
                  <a:lnTo>
                    <a:pt x="0" y="4539"/>
                  </a:lnTo>
                  <a:lnTo>
                    <a:pt x="0" y="4986"/>
                  </a:lnTo>
                  <a:lnTo>
                    <a:pt x="75" y="5470"/>
                  </a:lnTo>
                  <a:lnTo>
                    <a:pt x="149" y="5916"/>
                  </a:lnTo>
                  <a:lnTo>
                    <a:pt x="298" y="6363"/>
                  </a:lnTo>
                  <a:lnTo>
                    <a:pt x="521" y="6772"/>
                  </a:lnTo>
                  <a:lnTo>
                    <a:pt x="744" y="7181"/>
                  </a:lnTo>
                  <a:lnTo>
                    <a:pt x="1005" y="7553"/>
                  </a:lnTo>
                  <a:lnTo>
                    <a:pt x="1302" y="7888"/>
                  </a:lnTo>
                  <a:lnTo>
                    <a:pt x="1600" y="8186"/>
                  </a:lnTo>
                  <a:lnTo>
                    <a:pt x="1972" y="8483"/>
                  </a:lnTo>
                  <a:lnTo>
                    <a:pt x="2344" y="8707"/>
                  </a:lnTo>
                  <a:lnTo>
                    <a:pt x="2753" y="8893"/>
                  </a:lnTo>
                  <a:lnTo>
                    <a:pt x="3163" y="9079"/>
                  </a:lnTo>
                  <a:lnTo>
                    <a:pt x="3609" y="9190"/>
                  </a:lnTo>
                  <a:lnTo>
                    <a:pt x="4056" y="9265"/>
                  </a:lnTo>
                  <a:lnTo>
                    <a:pt x="4502" y="9302"/>
                  </a:lnTo>
                  <a:lnTo>
                    <a:pt x="4986" y="9302"/>
                  </a:lnTo>
                  <a:lnTo>
                    <a:pt x="5432" y="9227"/>
                  </a:lnTo>
                  <a:lnTo>
                    <a:pt x="5916" y="9116"/>
                  </a:lnTo>
                  <a:lnTo>
                    <a:pt x="6362" y="8967"/>
                  </a:lnTo>
                  <a:lnTo>
                    <a:pt x="6772" y="8781"/>
                  </a:lnTo>
                  <a:lnTo>
                    <a:pt x="7181" y="8558"/>
                  </a:lnTo>
                  <a:lnTo>
                    <a:pt x="7553" y="8297"/>
                  </a:lnTo>
                  <a:lnTo>
                    <a:pt x="7888" y="8000"/>
                  </a:lnTo>
                  <a:lnTo>
                    <a:pt x="8186" y="7665"/>
                  </a:lnTo>
                  <a:lnTo>
                    <a:pt x="8446" y="7330"/>
                  </a:lnTo>
                  <a:lnTo>
                    <a:pt x="8707" y="6958"/>
                  </a:lnTo>
                  <a:lnTo>
                    <a:pt x="8893" y="6549"/>
                  </a:lnTo>
                  <a:lnTo>
                    <a:pt x="9041" y="6139"/>
                  </a:lnTo>
                  <a:lnTo>
                    <a:pt x="9190" y="5693"/>
                  </a:lnTo>
                  <a:lnTo>
                    <a:pt x="9265" y="5246"/>
                  </a:lnTo>
                  <a:lnTo>
                    <a:pt x="9302" y="4800"/>
                  </a:lnTo>
                  <a:lnTo>
                    <a:pt x="9265" y="4316"/>
                  </a:lnTo>
                  <a:lnTo>
                    <a:pt x="9227" y="3832"/>
                  </a:lnTo>
                  <a:lnTo>
                    <a:pt x="9116" y="3386"/>
                  </a:lnTo>
                  <a:lnTo>
                    <a:pt x="8967" y="2940"/>
                  </a:lnTo>
                  <a:lnTo>
                    <a:pt x="8781" y="2530"/>
                  </a:lnTo>
                  <a:lnTo>
                    <a:pt x="8558" y="2121"/>
                  </a:lnTo>
                  <a:lnTo>
                    <a:pt x="8297" y="1749"/>
                  </a:lnTo>
                  <a:lnTo>
                    <a:pt x="8000" y="1414"/>
                  </a:lnTo>
                  <a:lnTo>
                    <a:pt x="7665" y="1116"/>
                  </a:lnTo>
                  <a:lnTo>
                    <a:pt x="7293" y="856"/>
                  </a:lnTo>
                  <a:lnTo>
                    <a:pt x="6921" y="595"/>
                  </a:lnTo>
                  <a:lnTo>
                    <a:pt x="6549" y="409"/>
                  </a:lnTo>
                  <a:lnTo>
                    <a:pt x="6102" y="223"/>
                  </a:lnTo>
                  <a:lnTo>
                    <a:pt x="5693" y="112"/>
                  </a:lnTo>
                  <a:lnTo>
                    <a:pt x="5246" y="37"/>
                  </a:lnTo>
                  <a:lnTo>
                    <a:pt x="4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8;p40">
              <a:extLst>
                <a:ext uri="{FF2B5EF4-FFF2-40B4-BE49-F238E27FC236}">
                  <a16:creationId xmlns:a16="http://schemas.microsoft.com/office/drawing/2014/main" id="{8AE9121B-DF92-F4AB-FAC8-62AAABF7C621}"/>
                </a:ext>
              </a:extLst>
            </p:cNvPr>
            <p:cNvSpPr/>
            <p:nvPr/>
          </p:nvSpPr>
          <p:spPr>
            <a:xfrm>
              <a:off x="2023150" y="3018425"/>
              <a:ext cx="216750" cy="97700"/>
            </a:xfrm>
            <a:custGeom>
              <a:avLst/>
              <a:gdLst/>
              <a:ahLst/>
              <a:cxnLst/>
              <a:rect l="l" t="t" r="r" b="b"/>
              <a:pathLst>
                <a:path w="8670" h="3908" extrusionOk="0">
                  <a:moveTo>
                    <a:pt x="8483" y="1"/>
                  </a:moveTo>
                  <a:lnTo>
                    <a:pt x="75" y="3610"/>
                  </a:lnTo>
                  <a:lnTo>
                    <a:pt x="37" y="3647"/>
                  </a:lnTo>
                  <a:lnTo>
                    <a:pt x="0" y="3684"/>
                  </a:lnTo>
                  <a:lnTo>
                    <a:pt x="0" y="3759"/>
                  </a:lnTo>
                  <a:lnTo>
                    <a:pt x="0" y="3796"/>
                  </a:lnTo>
                  <a:lnTo>
                    <a:pt x="75" y="3870"/>
                  </a:lnTo>
                  <a:lnTo>
                    <a:pt x="149" y="3908"/>
                  </a:lnTo>
                  <a:lnTo>
                    <a:pt x="223" y="3870"/>
                  </a:lnTo>
                  <a:lnTo>
                    <a:pt x="8595" y="298"/>
                  </a:lnTo>
                  <a:lnTo>
                    <a:pt x="8632" y="261"/>
                  </a:lnTo>
                  <a:lnTo>
                    <a:pt x="8669" y="224"/>
                  </a:lnTo>
                  <a:lnTo>
                    <a:pt x="8669" y="150"/>
                  </a:lnTo>
                  <a:lnTo>
                    <a:pt x="8669" y="112"/>
                  </a:lnTo>
                  <a:lnTo>
                    <a:pt x="8632" y="38"/>
                  </a:lnTo>
                  <a:lnTo>
                    <a:pt x="8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9;p40">
              <a:extLst>
                <a:ext uri="{FF2B5EF4-FFF2-40B4-BE49-F238E27FC236}">
                  <a16:creationId xmlns:a16="http://schemas.microsoft.com/office/drawing/2014/main" id="{204FF035-E503-BBD5-124B-406756E21C5A}"/>
                </a:ext>
              </a:extLst>
            </p:cNvPr>
            <p:cNvSpPr/>
            <p:nvPr/>
          </p:nvSpPr>
          <p:spPr>
            <a:xfrm>
              <a:off x="2238950" y="2761700"/>
              <a:ext cx="232550" cy="232575"/>
            </a:xfrm>
            <a:custGeom>
              <a:avLst/>
              <a:gdLst/>
              <a:ahLst/>
              <a:cxnLst/>
              <a:rect l="l" t="t" r="r" b="b"/>
              <a:pathLst>
                <a:path w="9302" h="9303" extrusionOk="0">
                  <a:moveTo>
                    <a:pt x="4428" y="1"/>
                  </a:moveTo>
                  <a:lnTo>
                    <a:pt x="3981" y="75"/>
                  </a:lnTo>
                  <a:lnTo>
                    <a:pt x="3535" y="150"/>
                  </a:lnTo>
                  <a:lnTo>
                    <a:pt x="3088" y="261"/>
                  </a:lnTo>
                  <a:lnTo>
                    <a:pt x="2679" y="447"/>
                  </a:lnTo>
                  <a:lnTo>
                    <a:pt x="2307" y="670"/>
                  </a:lnTo>
                  <a:lnTo>
                    <a:pt x="1935" y="894"/>
                  </a:lnTo>
                  <a:lnTo>
                    <a:pt x="1563" y="1191"/>
                  </a:lnTo>
                  <a:lnTo>
                    <a:pt x="1265" y="1489"/>
                  </a:lnTo>
                  <a:lnTo>
                    <a:pt x="968" y="1861"/>
                  </a:lnTo>
                  <a:lnTo>
                    <a:pt x="707" y="2233"/>
                  </a:lnTo>
                  <a:lnTo>
                    <a:pt x="484" y="2642"/>
                  </a:lnTo>
                  <a:lnTo>
                    <a:pt x="298" y="3089"/>
                  </a:lnTo>
                  <a:lnTo>
                    <a:pt x="149" y="3535"/>
                  </a:lnTo>
                  <a:lnTo>
                    <a:pt x="75" y="3982"/>
                  </a:lnTo>
                  <a:lnTo>
                    <a:pt x="0" y="4466"/>
                  </a:lnTo>
                  <a:lnTo>
                    <a:pt x="0" y="4912"/>
                  </a:lnTo>
                  <a:lnTo>
                    <a:pt x="75" y="5359"/>
                  </a:lnTo>
                  <a:lnTo>
                    <a:pt x="149" y="5805"/>
                  </a:lnTo>
                  <a:lnTo>
                    <a:pt x="298" y="6214"/>
                  </a:lnTo>
                  <a:lnTo>
                    <a:pt x="447" y="6624"/>
                  </a:lnTo>
                  <a:lnTo>
                    <a:pt x="670" y="7033"/>
                  </a:lnTo>
                  <a:lnTo>
                    <a:pt x="893" y="7405"/>
                  </a:lnTo>
                  <a:lnTo>
                    <a:pt x="1191" y="7740"/>
                  </a:lnTo>
                  <a:lnTo>
                    <a:pt x="1488" y="8075"/>
                  </a:lnTo>
                  <a:lnTo>
                    <a:pt x="1861" y="8372"/>
                  </a:lnTo>
                  <a:lnTo>
                    <a:pt x="2233" y="8633"/>
                  </a:lnTo>
                  <a:lnTo>
                    <a:pt x="2642" y="8856"/>
                  </a:lnTo>
                  <a:lnTo>
                    <a:pt x="3088" y="9042"/>
                  </a:lnTo>
                  <a:lnTo>
                    <a:pt x="3535" y="9191"/>
                  </a:lnTo>
                  <a:lnTo>
                    <a:pt x="3981" y="9265"/>
                  </a:lnTo>
                  <a:lnTo>
                    <a:pt x="4465" y="9302"/>
                  </a:lnTo>
                  <a:lnTo>
                    <a:pt x="4911" y="9302"/>
                  </a:lnTo>
                  <a:lnTo>
                    <a:pt x="5358" y="9265"/>
                  </a:lnTo>
                  <a:lnTo>
                    <a:pt x="5804" y="9191"/>
                  </a:lnTo>
                  <a:lnTo>
                    <a:pt x="6214" y="9042"/>
                  </a:lnTo>
                  <a:lnTo>
                    <a:pt x="6623" y="8893"/>
                  </a:lnTo>
                  <a:lnTo>
                    <a:pt x="7032" y="8670"/>
                  </a:lnTo>
                  <a:lnTo>
                    <a:pt x="7404" y="8409"/>
                  </a:lnTo>
                  <a:lnTo>
                    <a:pt x="7739" y="8149"/>
                  </a:lnTo>
                  <a:lnTo>
                    <a:pt x="8074" y="7814"/>
                  </a:lnTo>
                  <a:lnTo>
                    <a:pt x="8372" y="7479"/>
                  </a:lnTo>
                  <a:lnTo>
                    <a:pt x="8632" y="7107"/>
                  </a:lnTo>
                  <a:lnTo>
                    <a:pt x="8855" y="6698"/>
                  </a:lnTo>
                  <a:lnTo>
                    <a:pt x="9041" y="6251"/>
                  </a:lnTo>
                  <a:lnTo>
                    <a:pt x="9190" y="5805"/>
                  </a:lnTo>
                  <a:lnTo>
                    <a:pt x="9265" y="5321"/>
                  </a:lnTo>
                  <a:lnTo>
                    <a:pt x="9302" y="4875"/>
                  </a:lnTo>
                  <a:lnTo>
                    <a:pt x="9302" y="4428"/>
                  </a:lnTo>
                  <a:lnTo>
                    <a:pt x="9265" y="3982"/>
                  </a:lnTo>
                  <a:lnTo>
                    <a:pt x="9190" y="3535"/>
                  </a:lnTo>
                  <a:lnTo>
                    <a:pt x="9041" y="3089"/>
                  </a:lnTo>
                  <a:lnTo>
                    <a:pt x="8893" y="2680"/>
                  </a:lnTo>
                  <a:lnTo>
                    <a:pt x="8669" y="2308"/>
                  </a:lnTo>
                  <a:lnTo>
                    <a:pt x="8409" y="1935"/>
                  </a:lnTo>
                  <a:lnTo>
                    <a:pt x="8149" y="1563"/>
                  </a:lnTo>
                  <a:lnTo>
                    <a:pt x="7814" y="1229"/>
                  </a:lnTo>
                  <a:lnTo>
                    <a:pt x="7479" y="968"/>
                  </a:lnTo>
                  <a:lnTo>
                    <a:pt x="7107" y="708"/>
                  </a:lnTo>
                  <a:lnTo>
                    <a:pt x="6697" y="484"/>
                  </a:lnTo>
                  <a:lnTo>
                    <a:pt x="6251" y="298"/>
                  </a:lnTo>
                  <a:lnTo>
                    <a:pt x="5804" y="150"/>
                  </a:lnTo>
                  <a:lnTo>
                    <a:pt x="5321" y="38"/>
                  </a:lnTo>
                  <a:lnTo>
                    <a:pt x="4874" y="1"/>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0;p40">
              <a:extLst>
                <a:ext uri="{FF2B5EF4-FFF2-40B4-BE49-F238E27FC236}">
                  <a16:creationId xmlns:a16="http://schemas.microsoft.com/office/drawing/2014/main" id="{8E2DBC64-82A9-81F8-D4A7-4085D67C4F27}"/>
                </a:ext>
              </a:extLst>
            </p:cNvPr>
            <p:cNvSpPr/>
            <p:nvPr/>
          </p:nvSpPr>
          <p:spPr>
            <a:xfrm>
              <a:off x="2235225" y="2753325"/>
              <a:ext cx="232575" cy="232575"/>
            </a:xfrm>
            <a:custGeom>
              <a:avLst/>
              <a:gdLst/>
              <a:ahLst/>
              <a:cxnLst/>
              <a:rect l="l" t="t" r="r" b="b"/>
              <a:pathLst>
                <a:path w="9303" h="9303" extrusionOk="0">
                  <a:moveTo>
                    <a:pt x="4391" y="1"/>
                  </a:moveTo>
                  <a:lnTo>
                    <a:pt x="3944" y="38"/>
                  </a:lnTo>
                  <a:lnTo>
                    <a:pt x="3498" y="112"/>
                  </a:lnTo>
                  <a:lnTo>
                    <a:pt x="3089" y="261"/>
                  </a:lnTo>
                  <a:lnTo>
                    <a:pt x="2679" y="410"/>
                  </a:lnTo>
                  <a:lnTo>
                    <a:pt x="2270" y="633"/>
                  </a:lnTo>
                  <a:lnTo>
                    <a:pt x="1898" y="894"/>
                  </a:lnTo>
                  <a:lnTo>
                    <a:pt x="1563" y="1154"/>
                  </a:lnTo>
                  <a:lnTo>
                    <a:pt x="1228" y="1489"/>
                  </a:lnTo>
                  <a:lnTo>
                    <a:pt x="931" y="1824"/>
                  </a:lnTo>
                  <a:lnTo>
                    <a:pt x="670" y="2196"/>
                  </a:lnTo>
                  <a:lnTo>
                    <a:pt x="447" y="2605"/>
                  </a:lnTo>
                  <a:lnTo>
                    <a:pt x="261" y="3052"/>
                  </a:lnTo>
                  <a:lnTo>
                    <a:pt x="112" y="3498"/>
                  </a:lnTo>
                  <a:lnTo>
                    <a:pt x="38" y="3982"/>
                  </a:lnTo>
                  <a:lnTo>
                    <a:pt x="0" y="4428"/>
                  </a:lnTo>
                  <a:lnTo>
                    <a:pt x="0" y="4875"/>
                  </a:lnTo>
                  <a:lnTo>
                    <a:pt x="38" y="5321"/>
                  </a:lnTo>
                  <a:lnTo>
                    <a:pt x="149" y="5768"/>
                  </a:lnTo>
                  <a:lnTo>
                    <a:pt x="261" y="6214"/>
                  </a:lnTo>
                  <a:lnTo>
                    <a:pt x="447" y="6624"/>
                  </a:lnTo>
                  <a:lnTo>
                    <a:pt x="633" y="6996"/>
                  </a:lnTo>
                  <a:lnTo>
                    <a:pt x="893" y="7368"/>
                  </a:lnTo>
                  <a:lnTo>
                    <a:pt x="1154" y="7740"/>
                  </a:lnTo>
                  <a:lnTo>
                    <a:pt x="1489" y="8038"/>
                  </a:lnTo>
                  <a:lnTo>
                    <a:pt x="1823" y="8335"/>
                  </a:lnTo>
                  <a:lnTo>
                    <a:pt x="2196" y="8596"/>
                  </a:lnTo>
                  <a:lnTo>
                    <a:pt x="2605" y="8819"/>
                  </a:lnTo>
                  <a:lnTo>
                    <a:pt x="3051" y="9005"/>
                  </a:lnTo>
                  <a:lnTo>
                    <a:pt x="3535" y="9154"/>
                  </a:lnTo>
                  <a:lnTo>
                    <a:pt x="3981" y="9228"/>
                  </a:lnTo>
                  <a:lnTo>
                    <a:pt x="4428" y="9303"/>
                  </a:lnTo>
                  <a:lnTo>
                    <a:pt x="4874" y="9265"/>
                  </a:lnTo>
                  <a:lnTo>
                    <a:pt x="5321" y="9228"/>
                  </a:lnTo>
                  <a:lnTo>
                    <a:pt x="5767" y="9154"/>
                  </a:lnTo>
                  <a:lnTo>
                    <a:pt x="6214" y="9005"/>
                  </a:lnTo>
                  <a:lnTo>
                    <a:pt x="6623" y="8856"/>
                  </a:lnTo>
                  <a:lnTo>
                    <a:pt x="6995" y="8633"/>
                  </a:lnTo>
                  <a:lnTo>
                    <a:pt x="7405" y="8410"/>
                  </a:lnTo>
                  <a:lnTo>
                    <a:pt x="7739" y="8112"/>
                  </a:lnTo>
                  <a:lnTo>
                    <a:pt x="8074" y="7814"/>
                  </a:lnTo>
                  <a:lnTo>
                    <a:pt x="8335" y="7442"/>
                  </a:lnTo>
                  <a:lnTo>
                    <a:pt x="8595" y="7070"/>
                  </a:lnTo>
                  <a:lnTo>
                    <a:pt x="8818" y="6661"/>
                  </a:lnTo>
                  <a:lnTo>
                    <a:pt x="9004" y="6214"/>
                  </a:lnTo>
                  <a:lnTo>
                    <a:pt x="9153" y="5768"/>
                  </a:lnTo>
                  <a:lnTo>
                    <a:pt x="9265" y="5321"/>
                  </a:lnTo>
                  <a:lnTo>
                    <a:pt x="9302" y="4838"/>
                  </a:lnTo>
                  <a:lnTo>
                    <a:pt x="9302" y="4391"/>
                  </a:lnTo>
                  <a:lnTo>
                    <a:pt x="9265" y="3945"/>
                  </a:lnTo>
                  <a:lnTo>
                    <a:pt x="9153" y="3498"/>
                  </a:lnTo>
                  <a:lnTo>
                    <a:pt x="9042" y="3089"/>
                  </a:lnTo>
                  <a:lnTo>
                    <a:pt x="8856" y="2680"/>
                  </a:lnTo>
                  <a:lnTo>
                    <a:pt x="8632" y="2270"/>
                  </a:lnTo>
                  <a:lnTo>
                    <a:pt x="8409" y="1898"/>
                  </a:lnTo>
                  <a:lnTo>
                    <a:pt x="8111" y="1526"/>
                  </a:lnTo>
                  <a:lnTo>
                    <a:pt x="7814" y="1229"/>
                  </a:lnTo>
                  <a:lnTo>
                    <a:pt x="7442" y="931"/>
                  </a:lnTo>
                  <a:lnTo>
                    <a:pt x="7070" y="671"/>
                  </a:lnTo>
                  <a:lnTo>
                    <a:pt x="6660" y="447"/>
                  </a:lnTo>
                  <a:lnTo>
                    <a:pt x="6214" y="261"/>
                  </a:lnTo>
                  <a:lnTo>
                    <a:pt x="5767" y="112"/>
                  </a:lnTo>
                  <a:lnTo>
                    <a:pt x="5321" y="38"/>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p40">
              <a:extLst>
                <a:ext uri="{FF2B5EF4-FFF2-40B4-BE49-F238E27FC236}">
                  <a16:creationId xmlns:a16="http://schemas.microsoft.com/office/drawing/2014/main" id="{7F555544-65BD-AF9E-0DEB-07126F8345A8}"/>
                </a:ext>
              </a:extLst>
            </p:cNvPr>
            <p:cNvSpPr/>
            <p:nvPr/>
          </p:nvSpPr>
          <p:spPr>
            <a:xfrm>
              <a:off x="2235225" y="2845425"/>
              <a:ext cx="233500" cy="34425"/>
            </a:xfrm>
            <a:custGeom>
              <a:avLst/>
              <a:gdLst/>
              <a:ahLst/>
              <a:cxnLst/>
              <a:rect l="l" t="t" r="r" b="b"/>
              <a:pathLst>
                <a:path w="9340" h="1377" extrusionOk="0">
                  <a:moveTo>
                    <a:pt x="112" y="0"/>
                  </a:moveTo>
                  <a:lnTo>
                    <a:pt x="38" y="38"/>
                  </a:lnTo>
                  <a:lnTo>
                    <a:pt x="0" y="75"/>
                  </a:lnTo>
                  <a:lnTo>
                    <a:pt x="0" y="112"/>
                  </a:lnTo>
                  <a:lnTo>
                    <a:pt x="0" y="186"/>
                  </a:lnTo>
                  <a:lnTo>
                    <a:pt x="0" y="224"/>
                  </a:lnTo>
                  <a:lnTo>
                    <a:pt x="75" y="298"/>
                  </a:lnTo>
                  <a:lnTo>
                    <a:pt x="112" y="298"/>
                  </a:lnTo>
                  <a:lnTo>
                    <a:pt x="9190" y="1377"/>
                  </a:lnTo>
                  <a:lnTo>
                    <a:pt x="9302" y="1340"/>
                  </a:lnTo>
                  <a:lnTo>
                    <a:pt x="9339" y="1228"/>
                  </a:lnTo>
                  <a:lnTo>
                    <a:pt x="9339" y="1154"/>
                  </a:lnTo>
                  <a:lnTo>
                    <a:pt x="9302" y="1117"/>
                  </a:lnTo>
                  <a:lnTo>
                    <a:pt x="9265" y="1079"/>
                  </a:lnTo>
                  <a:lnTo>
                    <a:pt x="9228" y="1042"/>
                  </a:lnTo>
                  <a:lnTo>
                    <a:pt x="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2;p40">
              <a:extLst>
                <a:ext uri="{FF2B5EF4-FFF2-40B4-BE49-F238E27FC236}">
                  <a16:creationId xmlns:a16="http://schemas.microsoft.com/office/drawing/2014/main" id="{A935E704-10C2-DC6B-8024-C2C99A14ED05}"/>
                </a:ext>
              </a:extLst>
            </p:cNvPr>
            <p:cNvSpPr/>
            <p:nvPr/>
          </p:nvSpPr>
          <p:spPr>
            <a:xfrm>
              <a:off x="2523575" y="2768225"/>
              <a:ext cx="232575" cy="232550"/>
            </a:xfrm>
            <a:custGeom>
              <a:avLst/>
              <a:gdLst/>
              <a:ahLst/>
              <a:cxnLst/>
              <a:rect l="l" t="t" r="r" b="b"/>
              <a:pathLst>
                <a:path w="9303" h="9302" extrusionOk="0">
                  <a:moveTo>
                    <a:pt x="4391" y="0"/>
                  </a:moveTo>
                  <a:lnTo>
                    <a:pt x="3944" y="37"/>
                  </a:lnTo>
                  <a:lnTo>
                    <a:pt x="3498" y="149"/>
                  </a:lnTo>
                  <a:lnTo>
                    <a:pt x="3089" y="261"/>
                  </a:lnTo>
                  <a:lnTo>
                    <a:pt x="2679" y="447"/>
                  </a:lnTo>
                  <a:lnTo>
                    <a:pt x="2270" y="633"/>
                  </a:lnTo>
                  <a:lnTo>
                    <a:pt x="1898" y="893"/>
                  </a:lnTo>
                  <a:lnTo>
                    <a:pt x="1526" y="1191"/>
                  </a:lnTo>
                  <a:lnTo>
                    <a:pt x="1228" y="1488"/>
                  </a:lnTo>
                  <a:lnTo>
                    <a:pt x="931" y="1823"/>
                  </a:lnTo>
                  <a:lnTo>
                    <a:pt x="670" y="2233"/>
                  </a:lnTo>
                  <a:lnTo>
                    <a:pt x="447" y="2642"/>
                  </a:lnTo>
                  <a:lnTo>
                    <a:pt x="261" y="3088"/>
                  </a:lnTo>
                  <a:lnTo>
                    <a:pt x="112" y="3535"/>
                  </a:lnTo>
                  <a:lnTo>
                    <a:pt x="38" y="3981"/>
                  </a:lnTo>
                  <a:lnTo>
                    <a:pt x="1" y="4428"/>
                  </a:lnTo>
                  <a:lnTo>
                    <a:pt x="1" y="4911"/>
                  </a:lnTo>
                  <a:lnTo>
                    <a:pt x="38" y="5358"/>
                  </a:lnTo>
                  <a:lnTo>
                    <a:pt x="112" y="5804"/>
                  </a:lnTo>
                  <a:lnTo>
                    <a:pt x="261" y="6214"/>
                  </a:lnTo>
                  <a:lnTo>
                    <a:pt x="410" y="6623"/>
                  </a:lnTo>
                  <a:lnTo>
                    <a:pt x="633" y="7032"/>
                  </a:lnTo>
                  <a:lnTo>
                    <a:pt x="893" y="7404"/>
                  </a:lnTo>
                  <a:lnTo>
                    <a:pt x="1154" y="7739"/>
                  </a:lnTo>
                  <a:lnTo>
                    <a:pt x="1489" y="8074"/>
                  </a:lnTo>
                  <a:lnTo>
                    <a:pt x="1824" y="8372"/>
                  </a:lnTo>
                  <a:lnTo>
                    <a:pt x="2196" y="8632"/>
                  </a:lnTo>
                  <a:lnTo>
                    <a:pt x="2605" y="8855"/>
                  </a:lnTo>
                  <a:lnTo>
                    <a:pt x="3051" y="9041"/>
                  </a:lnTo>
                  <a:lnTo>
                    <a:pt x="3498" y="9153"/>
                  </a:lnTo>
                  <a:lnTo>
                    <a:pt x="3982" y="9265"/>
                  </a:lnTo>
                  <a:lnTo>
                    <a:pt x="4428" y="9302"/>
                  </a:lnTo>
                  <a:lnTo>
                    <a:pt x="4875" y="9302"/>
                  </a:lnTo>
                  <a:lnTo>
                    <a:pt x="5321" y="9265"/>
                  </a:lnTo>
                  <a:lnTo>
                    <a:pt x="5768" y="9153"/>
                  </a:lnTo>
                  <a:lnTo>
                    <a:pt x="6214" y="9041"/>
                  </a:lnTo>
                  <a:lnTo>
                    <a:pt x="6623" y="8855"/>
                  </a:lnTo>
                  <a:lnTo>
                    <a:pt x="6995" y="8669"/>
                  </a:lnTo>
                  <a:lnTo>
                    <a:pt x="7368" y="8409"/>
                  </a:lnTo>
                  <a:lnTo>
                    <a:pt x="7740" y="8148"/>
                  </a:lnTo>
                  <a:lnTo>
                    <a:pt x="8037" y="7814"/>
                  </a:lnTo>
                  <a:lnTo>
                    <a:pt x="8335" y="7479"/>
                  </a:lnTo>
                  <a:lnTo>
                    <a:pt x="8595" y="7069"/>
                  </a:lnTo>
                  <a:lnTo>
                    <a:pt x="8819" y="6660"/>
                  </a:lnTo>
                  <a:lnTo>
                    <a:pt x="9005" y="6251"/>
                  </a:lnTo>
                  <a:lnTo>
                    <a:pt x="9153" y="5767"/>
                  </a:lnTo>
                  <a:lnTo>
                    <a:pt x="9228" y="5321"/>
                  </a:lnTo>
                  <a:lnTo>
                    <a:pt x="9302" y="4874"/>
                  </a:lnTo>
                  <a:lnTo>
                    <a:pt x="9265" y="4428"/>
                  </a:lnTo>
                  <a:lnTo>
                    <a:pt x="9228" y="3944"/>
                  </a:lnTo>
                  <a:lnTo>
                    <a:pt x="9153" y="3535"/>
                  </a:lnTo>
                  <a:lnTo>
                    <a:pt x="9005" y="3088"/>
                  </a:lnTo>
                  <a:lnTo>
                    <a:pt x="8856" y="2679"/>
                  </a:lnTo>
                  <a:lnTo>
                    <a:pt x="8633" y="2270"/>
                  </a:lnTo>
                  <a:lnTo>
                    <a:pt x="8409" y="1898"/>
                  </a:lnTo>
                  <a:lnTo>
                    <a:pt x="8112" y="1563"/>
                  </a:lnTo>
                  <a:lnTo>
                    <a:pt x="7814" y="1228"/>
                  </a:lnTo>
                  <a:lnTo>
                    <a:pt x="7442" y="930"/>
                  </a:lnTo>
                  <a:lnTo>
                    <a:pt x="7070" y="670"/>
                  </a:lnTo>
                  <a:lnTo>
                    <a:pt x="6661" y="447"/>
                  </a:lnTo>
                  <a:lnTo>
                    <a:pt x="6214" y="261"/>
                  </a:lnTo>
                  <a:lnTo>
                    <a:pt x="5768" y="149"/>
                  </a:lnTo>
                  <a:lnTo>
                    <a:pt x="5321" y="37"/>
                  </a:lnTo>
                  <a:lnTo>
                    <a:pt x="4837" y="0"/>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3;p40">
              <a:extLst>
                <a:ext uri="{FF2B5EF4-FFF2-40B4-BE49-F238E27FC236}">
                  <a16:creationId xmlns:a16="http://schemas.microsoft.com/office/drawing/2014/main" id="{734A9D81-DDB2-80AC-6E7D-7C709621EA97}"/>
                </a:ext>
              </a:extLst>
            </p:cNvPr>
            <p:cNvSpPr/>
            <p:nvPr/>
          </p:nvSpPr>
          <p:spPr>
            <a:xfrm>
              <a:off x="2518925" y="2758925"/>
              <a:ext cx="232575" cy="232550"/>
            </a:xfrm>
            <a:custGeom>
              <a:avLst/>
              <a:gdLst/>
              <a:ahLst/>
              <a:cxnLst/>
              <a:rect l="l" t="t" r="r" b="b"/>
              <a:pathLst>
                <a:path w="9303" h="9302" extrusionOk="0">
                  <a:moveTo>
                    <a:pt x="4391" y="0"/>
                  </a:moveTo>
                  <a:lnTo>
                    <a:pt x="3944" y="75"/>
                  </a:lnTo>
                  <a:lnTo>
                    <a:pt x="3535" y="149"/>
                  </a:lnTo>
                  <a:lnTo>
                    <a:pt x="3089" y="298"/>
                  </a:lnTo>
                  <a:lnTo>
                    <a:pt x="2679" y="447"/>
                  </a:lnTo>
                  <a:lnTo>
                    <a:pt x="2270" y="670"/>
                  </a:lnTo>
                  <a:lnTo>
                    <a:pt x="1898" y="893"/>
                  </a:lnTo>
                  <a:lnTo>
                    <a:pt x="1563" y="1191"/>
                  </a:lnTo>
                  <a:lnTo>
                    <a:pt x="1228" y="1488"/>
                  </a:lnTo>
                  <a:lnTo>
                    <a:pt x="931" y="1860"/>
                  </a:lnTo>
                  <a:lnTo>
                    <a:pt x="670" y="2233"/>
                  </a:lnTo>
                  <a:lnTo>
                    <a:pt x="447" y="2642"/>
                  </a:lnTo>
                  <a:lnTo>
                    <a:pt x="261" y="3088"/>
                  </a:lnTo>
                  <a:lnTo>
                    <a:pt x="149" y="3535"/>
                  </a:lnTo>
                  <a:lnTo>
                    <a:pt x="38" y="3981"/>
                  </a:lnTo>
                  <a:lnTo>
                    <a:pt x="0" y="4465"/>
                  </a:lnTo>
                  <a:lnTo>
                    <a:pt x="0" y="4911"/>
                  </a:lnTo>
                  <a:lnTo>
                    <a:pt x="38" y="5358"/>
                  </a:lnTo>
                  <a:lnTo>
                    <a:pt x="149" y="5804"/>
                  </a:lnTo>
                  <a:lnTo>
                    <a:pt x="261" y="6214"/>
                  </a:lnTo>
                  <a:lnTo>
                    <a:pt x="447" y="6623"/>
                  </a:lnTo>
                  <a:lnTo>
                    <a:pt x="633" y="7032"/>
                  </a:lnTo>
                  <a:lnTo>
                    <a:pt x="893" y="7404"/>
                  </a:lnTo>
                  <a:lnTo>
                    <a:pt x="1191" y="7739"/>
                  </a:lnTo>
                  <a:lnTo>
                    <a:pt x="1489" y="8074"/>
                  </a:lnTo>
                  <a:lnTo>
                    <a:pt x="1824" y="8372"/>
                  </a:lnTo>
                  <a:lnTo>
                    <a:pt x="2233" y="8632"/>
                  </a:lnTo>
                  <a:lnTo>
                    <a:pt x="2642" y="8855"/>
                  </a:lnTo>
                  <a:lnTo>
                    <a:pt x="3051" y="9041"/>
                  </a:lnTo>
                  <a:lnTo>
                    <a:pt x="3535" y="9190"/>
                  </a:lnTo>
                  <a:lnTo>
                    <a:pt x="3982" y="9265"/>
                  </a:lnTo>
                  <a:lnTo>
                    <a:pt x="4428" y="9302"/>
                  </a:lnTo>
                  <a:lnTo>
                    <a:pt x="4912" y="9302"/>
                  </a:lnTo>
                  <a:lnTo>
                    <a:pt x="5358" y="9265"/>
                  </a:lnTo>
                  <a:lnTo>
                    <a:pt x="5768" y="9190"/>
                  </a:lnTo>
                  <a:lnTo>
                    <a:pt x="6214" y="9041"/>
                  </a:lnTo>
                  <a:lnTo>
                    <a:pt x="6623" y="8893"/>
                  </a:lnTo>
                  <a:lnTo>
                    <a:pt x="7033" y="8669"/>
                  </a:lnTo>
                  <a:lnTo>
                    <a:pt x="7405" y="8409"/>
                  </a:lnTo>
                  <a:lnTo>
                    <a:pt x="7740" y="8148"/>
                  </a:lnTo>
                  <a:lnTo>
                    <a:pt x="8074" y="7814"/>
                  </a:lnTo>
                  <a:lnTo>
                    <a:pt x="8372" y="7479"/>
                  </a:lnTo>
                  <a:lnTo>
                    <a:pt x="8633" y="7107"/>
                  </a:lnTo>
                  <a:lnTo>
                    <a:pt x="8856" y="6697"/>
                  </a:lnTo>
                  <a:lnTo>
                    <a:pt x="9042" y="6251"/>
                  </a:lnTo>
                  <a:lnTo>
                    <a:pt x="9153" y="5804"/>
                  </a:lnTo>
                  <a:lnTo>
                    <a:pt x="9265" y="5321"/>
                  </a:lnTo>
                  <a:lnTo>
                    <a:pt x="9302" y="4874"/>
                  </a:lnTo>
                  <a:lnTo>
                    <a:pt x="9302" y="4428"/>
                  </a:lnTo>
                  <a:lnTo>
                    <a:pt x="9265" y="3981"/>
                  </a:lnTo>
                  <a:lnTo>
                    <a:pt x="9153" y="3535"/>
                  </a:lnTo>
                  <a:lnTo>
                    <a:pt x="9042" y="3088"/>
                  </a:lnTo>
                  <a:lnTo>
                    <a:pt x="8856" y="2679"/>
                  </a:lnTo>
                  <a:lnTo>
                    <a:pt x="8670" y="2307"/>
                  </a:lnTo>
                  <a:lnTo>
                    <a:pt x="8409" y="1935"/>
                  </a:lnTo>
                  <a:lnTo>
                    <a:pt x="8112" y="1563"/>
                  </a:lnTo>
                  <a:lnTo>
                    <a:pt x="7814" y="1265"/>
                  </a:lnTo>
                  <a:lnTo>
                    <a:pt x="7479" y="967"/>
                  </a:lnTo>
                  <a:lnTo>
                    <a:pt x="7070" y="707"/>
                  </a:lnTo>
                  <a:lnTo>
                    <a:pt x="6661" y="484"/>
                  </a:lnTo>
                  <a:lnTo>
                    <a:pt x="6251" y="298"/>
                  </a:lnTo>
                  <a:lnTo>
                    <a:pt x="5768" y="149"/>
                  </a:lnTo>
                  <a:lnTo>
                    <a:pt x="5321" y="75"/>
                  </a:lnTo>
                  <a:lnTo>
                    <a:pt x="4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4;p40">
              <a:extLst>
                <a:ext uri="{FF2B5EF4-FFF2-40B4-BE49-F238E27FC236}">
                  <a16:creationId xmlns:a16="http://schemas.microsoft.com/office/drawing/2014/main" id="{E38EC0F2-14AB-212E-908B-E28F5273C34F}"/>
                </a:ext>
              </a:extLst>
            </p:cNvPr>
            <p:cNvSpPr/>
            <p:nvPr/>
          </p:nvSpPr>
          <p:spPr>
            <a:xfrm>
              <a:off x="2518925" y="2851925"/>
              <a:ext cx="234425" cy="34450"/>
            </a:xfrm>
            <a:custGeom>
              <a:avLst/>
              <a:gdLst/>
              <a:ahLst/>
              <a:cxnLst/>
              <a:rect l="l" t="t" r="r" b="b"/>
              <a:pathLst>
                <a:path w="9377" h="1378" extrusionOk="0">
                  <a:moveTo>
                    <a:pt x="38" y="1"/>
                  </a:moveTo>
                  <a:lnTo>
                    <a:pt x="0" y="75"/>
                  </a:lnTo>
                  <a:lnTo>
                    <a:pt x="0" y="112"/>
                  </a:lnTo>
                  <a:lnTo>
                    <a:pt x="0" y="187"/>
                  </a:lnTo>
                  <a:lnTo>
                    <a:pt x="38" y="224"/>
                  </a:lnTo>
                  <a:lnTo>
                    <a:pt x="75" y="261"/>
                  </a:lnTo>
                  <a:lnTo>
                    <a:pt x="112" y="298"/>
                  </a:lnTo>
                  <a:lnTo>
                    <a:pt x="9191" y="1377"/>
                  </a:lnTo>
                  <a:lnTo>
                    <a:pt x="9302" y="1340"/>
                  </a:lnTo>
                  <a:lnTo>
                    <a:pt x="9377" y="1229"/>
                  </a:lnTo>
                  <a:lnTo>
                    <a:pt x="9339" y="1154"/>
                  </a:lnTo>
                  <a:lnTo>
                    <a:pt x="9339" y="1117"/>
                  </a:lnTo>
                  <a:lnTo>
                    <a:pt x="9265" y="1080"/>
                  </a:lnTo>
                  <a:lnTo>
                    <a:pt x="9228" y="1043"/>
                  </a:lnTo>
                  <a:lnTo>
                    <a:pt x="1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5;p40">
              <a:extLst>
                <a:ext uri="{FF2B5EF4-FFF2-40B4-BE49-F238E27FC236}">
                  <a16:creationId xmlns:a16="http://schemas.microsoft.com/office/drawing/2014/main" id="{2840B5A5-DA1D-5753-2064-F4008B134795}"/>
                </a:ext>
              </a:extLst>
            </p:cNvPr>
            <p:cNvSpPr/>
            <p:nvPr/>
          </p:nvSpPr>
          <p:spPr>
            <a:xfrm>
              <a:off x="1468750" y="3316075"/>
              <a:ext cx="921825" cy="1167400"/>
            </a:xfrm>
            <a:custGeom>
              <a:avLst/>
              <a:gdLst/>
              <a:ahLst/>
              <a:cxnLst/>
              <a:rect l="l" t="t" r="r" b="b"/>
              <a:pathLst>
                <a:path w="36873" h="46696" extrusionOk="0">
                  <a:moveTo>
                    <a:pt x="3945" y="1"/>
                  </a:moveTo>
                  <a:lnTo>
                    <a:pt x="3684" y="38"/>
                  </a:lnTo>
                  <a:lnTo>
                    <a:pt x="3126" y="187"/>
                  </a:lnTo>
                  <a:lnTo>
                    <a:pt x="2494" y="447"/>
                  </a:lnTo>
                  <a:lnTo>
                    <a:pt x="1861" y="820"/>
                  </a:lnTo>
                  <a:lnTo>
                    <a:pt x="1154" y="1266"/>
                  </a:lnTo>
                  <a:lnTo>
                    <a:pt x="856" y="1526"/>
                  </a:lnTo>
                  <a:lnTo>
                    <a:pt x="596" y="1787"/>
                  </a:lnTo>
                  <a:lnTo>
                    <a:pt x="410" y="2047"/>
                  </a:lnTo>
                  <a:lnTo>
                    <a:pt x="224" y="2345"/>
                  </a:lnTo>
                  <a:lnTo>
                    <a:pt x="112" y="2680"/>
                  </a:lnTo>
                  <a:lnTo>
                    <a:pt x="1" y="3052"/>
                  </a:lnTo>
                  <a:lnTo>
                    <a:pt x="1" y="3424"/>
                  </a:lnTo>
                  <a:lnTo>
                    <a:pt x="1" y="3796"/>
                  </a:lnTo>
                  <a:lnTo>
                    <a:pt x="75" y="4205"/>
                  </a:lnTo>
                  <a:lnTo>
                    <a:pt x="187" y="4615"/>
                  </a:lnTo>
                  <a:lnTo>
                    <a:pt x="336" y="5024"/>
                  </a:lnTo>
                  <a:lnTo>
                    <a:pt x="522" y="5508"/>
                  </a:lnTo>
                  <a:lnTo>
                    <a:pt x="968" y="6438"/>
                  </a:lnTo>
                  <a:lnTo>
                    <a:pt x="1563" y="7480"/>
                  </a:lnTo>
                  <a:lnTo>
                    <a:pt x="2977" y="9786"/>
                  </a:lnTo>
                  <a:lnTo>
                    <a:pt x="3015" y="9861"/>
                  </a:lnTo>
                  <a:lnTo>
                    <a:pt x="3870" y="11163"/>
                  </a:lnTo>
                  <a:lnTo>
                    <a:pt x="4763" y="12502"/>
                  </a:lnTo>
                  <a:lnTo>
                    <a:pt x="5731" y="13842"/>
                  </a:lnTo>
                  <a:lnTo>
                    <a:pt x="6772" y="15181"/>
                  </a:lnTo>
                  <a:lnTo>
                    <a:pt x="7814" y="16558"/>
                  </a:lnTo>
                  <a:lnTo>
                    <a:pt x="8856" y="17897"/>
                  </a:lnTo>
                  <a:lnTo>
                    <a:pt x="10977" y="20465"/>
                  </a:lnTo>
                  <a:lnTo>
                    <a:pt x="12986" y="22809"/>
                  </a:lnTo>
                  <a:lnTo>
                    <a:pt x="14772" y="24855"/>
                  </a:lnTo>
                  <a:lnTo>
                    <a:pt x="16223" y="26529"/>
                  </a:lnTo>
                  <a:lnTo>
                    <a:pt x="17190" y="27646"/>
                  </a:lnTo>
                  <a:lnTo>
                    <a:pt x="17748" y="28315"/>
                  </a:lnTo>
                  <a:lnTo>
                    <a:pt x="18269" y="28873"/>
                  </a:lnTo>
                  <a:lnTo>
                    <a:pt x="18790" y="29357"/>
                  </a:lnTo>
                  <a:lnTo>
                    <a:pt x="19311" y="29766"/>
                  </a:lnTo>
                  <a:lnTo>
                    <a:pt x="19795" y="30139"/>
                  </a:lnTo>
                  <a:lnTo>
                    <a:pt x="20241" y="30473"/>
                  </a:lnTo>
                  <a:lnTo>
                    <a:pt x="20688" y="30734"/>
                  </a:lnTo>
                  <a:lnTo>
                    <a:pt x="21134" y="30957"/>
                  </a:lnTo>
                  <a:lnTo>
                    <a:pt x="21916" y="31366"/>
                  </a:lnTo>
                  <a:lnTo>
                    <a:pt x="22660" y="31701"/>
                  </a:lnTo>
                  <a:lnTo>
                    <a:pt x="23292" y="32073"/>
                  </a:lnTo>
                  <a:lnTo>
                    <a:pt x="23627" y="32297"/>
                  </a:lnTo>
                  <a:lnTo>
                    <a:pt x="23888" y="32520"/>
                  </a:lnTo>
                  <a:lnTo>
                    <a:pt x="24557" y="33152"/>
                  </a:lnTo>
                  <a:lnTo>
                    <a:pt x="25302" y="33934"/>
                  </a:lnTo>
                  <a:lnTo>
                    <a:pt x="26120" y="34864"/>
                  </a:lnTo>
                  <a:lnTo>
                    <a:pt x="26976" y="35831"/>
                  </a:lnTo>
                  <a:lnTo>
                    <a:pt x="28613" y="37766"/>
                  </a:lnTo>
                  <a:lnTo>
                    <a:pt x="29915" y="39403"/>
                  </a:lnTo>
                  <a:lnTo>
                    <a:pt x="30697" y="40370"/>
                  </a:lnTo>
                  <a:lnTo>
                    <a:pt x="31292" y="41152"/>
                  </a:lnTo>
                  <a:lnTo>
                    <a:pt x="31887" y="42008"/>
                  </a:lnTo>
                  <a:lnTo>
                    <a:pt x="32669" y="42975"/>
                  </a:lnTo>
                  <a:lnTo>
                    <a:pt x="33524" y="44054"/>
                  </a:lnTo>
                  <a:lnTo>
                    <a:pt x="34380" y="45021"/>
                  </a:lnTo>
                  <a:lnTo>
                    <a:pt x="34827" y="45468"/>
                  </a:lnTo>
                  <a:lnTo>
                    <a:pt x="35236" y="45877"/>
                  </a:lnTo>
                  <a:lnTo>
                    <a:pt x="35608" y="46212"/>
                  </a:lnTo>
                  <a:lnTo>
                    <a:pt x="35943" y="46472"/>
                  </a:lnTo>
                  <a:lnTo>
                    <a:pt x="36203" y="46621"/>
                  </a:lnTo>
                  <a:lnTo>
                    <a:pt x="36464" y="46696"/>
                  </a:lnTo>
                  <a:lnTo>
                    <a:pt x="36650" y="46696"/>
                  </a:lnTo>
                  <a:lnTo>
                    <a:pt x="36724" y="46658"/>
                  </a:lnTo>
                  <a:lnTo>
                    <a:pt x="36798" y="46621"/>
                  </a:lnTo>
                  <a:lnTo>
                    <a:pt x="36836" y="46547"/>
                  </a:lnTo>
                  <a:lnTo>
                    <a:pt x="36873" y="46472"/>
                  </a:lnTo>
                  <a:lnTo>
                    <a:pt x="36873" y="46249"/>
                  </a:lnTo>
                  <a:lnTo>
                    <a:pt x="36798" y="45951"/>
                  </a:lnTo>
                  <a:lnTo>
                    <a:pt x="36650" y="45617"/>
                  </a:lnTo>
                  <a:lnTo>
                    <a:pt x="36464" y="45170"/>
                  </a:lnTo>
                  <a:lnTo>
                    <a:pt x="36203" y="44724"/>
                  </a:lnTo>
                  <a:lnTo>
                    <a:pt x="35533" y="43607"/>
                  </a:lnTo>
                  <a:lnTo>
                    <a:pt x="34715" y="42342"/>
                  </a:lnTo>
                  <a:lnTo>
                    <a:pt x="33748" y="40966"/>
                  </a:lnTo>
                  <a:lnTo>
                    <a:pt x="32706" y="39552"/>
                  </a:lnTo>
                  <a:lnTo>
                    <a:pt x="31664" y="38064"/>
                  </a:lnTo>
                  <a:lnTo>
                    <a:pt x="29804" y="35608"/>
                  </a:lnTo>
                  <a:lnTo>
                    <a:pt x="28166" y="33413"/>
                  </a:lnTo>
                  <a:lnTo>
                    <a:pt x="26939" y="31776"/>
                  </a:lnTo>
                  <a:lnTo>
                    <a:pt x="26529" y="31218"/>
                  </a:lnTo>
                  <a:lnTo>
                    <a:pt x="26306" y="30883"/>
                  </a:lnTo>
                  <a:lnTo>
                    <a:pt x="26157" y="30622"/>
                  </a:lnTo>
                  <a:lnTo>
                    <a:pt x="26008" y="30287"/>
                  </a:lnTo>
                  <a:lnTo>
                    <a:pt x="25748" y="29469"/>
                  </a:lnTo>
                  <a:lnTo>
                    <a:pt x="25190" y="27571"/>
                  </a:lnTo>
                  <a:lnTo>
                    <a:pt x="24892" y="26529"/>
                  </a:lnTo>
                  <a:lnTo>
                    <a:pt x="24557" y="25525"/>
                  </a:lnTo>
                  <a:lnTo>
                    <a:pt x="24185" y="24558"/>
                  </a:lnTo>
                  <a:lnTo>
                    <a:pt x="23962" y="24074"/>
                  </a:lnTo>
                  <a:lnTo>
                    <a:pt x="23739" y="23665"/>
                  </a:lnTo>
                  <a:lnTo>
                    <a:pt x="23069" y="22623"/>
                  </a:lnTo>
                  <a:lnTo>
                    <a:pt x="22027" y="21134"/>
                  </a:lnTo>
                  <a:lnTo>
                    <a:pt x="19051" y="17116"/>
                  </a:lnTo>
                  <a:lnTo>
                    <a:pt x="15479" y="12428"/>
                  </a:lnTo>
                  <a:lnTo>
                    <a:pt x="13730" y="10047"/>
                  </a:lnTo>
                  <a:lnTo>
                    <a:pt x="12056" y="7777"/>
                  </a:lnTo>
                  <a:lnTo>
                    <a:pt x="10865" y="6140"/>
                  </a:lnTo>
                  <a:lnTo>
                    <a:pt x="9749" y="4652"/>
                  </a:lnTo>
                  <a:lnTo>
                    <a:pt x="9563" y="4429"/>
                  </a:lnTo>
                  <a:lnTo>
                    <a:pt x="8521" y="3089"/>
                  </a:lnTo>
                  <a:lnTo>
                    <a:pt x="8037" y="2494"/>
                  </a:lnTo>
                  <a:lnTo>
                    <a:pt x="7554" y="1936"/>
                  </a:lnTo>
                  <a:lnTo>
                    <a:pt x="7070" y="1452"/>
                  </a:lnTo>
                  <a:lnTo>
                    <a:pt x="6624" y="1006"/>
                  </a:lnTo>
                  <a:lnTo>
                    <a:pt x="6177" y="671"/>
                  </a:lnTo>
                  <a:lnTo>
                    <a:pt x="5693" y="373"/>
                  </a:lnTo>
                  <a:lnTo>
                    <a:pt x="5210" y="150"/>
                  </a:lnTo>
                  <a:lnTo>
                    <a:pt x="4726" y="38"/>
                  </a:lnTo>
                  <a:lnTo>
                    <a:pt x="4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6;p40">
              <a:extLst>
                <a:ext uri="{FF2B5EF4-FFF2-40B4-BE49-F238E27FC236}">
                  <a16:creationId xmlns:a16="http://schemas.microsoft.com/office/drawing/2014/main" id="{6D0E8F67-E056-8A29-9133-6AF1A9BABB79}"/>
                </a:ext>
              </a:extLst>
            </p:cNvPr>
            <p:cNvSpPr/>
            <p:nvPr/>
          </p:nvSpPr>
          <p:spPr>
            <a:xfrm>
              <a:off x="1761750" y="3648150"/>
              <a:ext cx="192575" cy="220475"/>
            </a:xfrm>
            <a:custGeom>
              <a:avLst/>
              <a:gdLst/>
              <a:ahLst/>
              <a:cxnLst/>
              <a:rect l="l" t="t" r="r" b="b"/>
              <a:pathLst>
                <a:path w="7703" h="8819" extrusionOk="0">
                  <a:moveTo>
                    <a:pt x="2643" y="1"/>
                  </a:moveTo>
                  <a:lnTo>
                    <a:pt x="1" y="1936"/>
                  </a:lnTo>
                  <a:lnTo>
                    <a:pt x="5061" y="8819"/>
                  </a:lnTo>
                  <a:lnTo>
                    <a:pt x="7703" y="6884"/>
                  </a:lnTo>
                  <a:lnTo>
                    <a:pt x="26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7;p40">
              <a:extLst>
                <a:ext uri="{FF2B5EF4-FFF2-40B4-BE49-F238E27FC236}">
                  <a16:creationId xmlns:a16="http://schemas.microsoft.com/office/drawing/2014/main" id="{713325D0-A070-B869-CBB5-E1A93AB632EF}"/>
                </a:ext>
              </a:extLst>
            </p:cNvPr>
            <p:cNvSpPr/>
            <p:nvPr/>
          </p:nvSpPr>
          <p:spPr>
            <a:xfrm>
              <a:off x="1698500" y="3551425"/>
              <a:ext cx="78175" cy="78150"/>
            </a:xfrm>
            <a:custGeom>
              <a:avLst/>
              <a:gdLst/>
              <a:ahLst/>
              <a:cxnLst/>
              <a:rect l="l" t="t" r="r" b="b"/>
              <a:pathLst>
                <a:path w="3127" h="3126" extrusionOk="0">
                  <a:moveTo>
                    <a:pt x="1452" y="0"/>
                  </a:moveTo>
                  <a:lnTo>
                    <a:pt x="1154" y="38"/>
                  </a:lnTo>
                  <a:lnTo>
                    <a:pt x="857" y="149"/>
                  </a:lnTo>
                  <a:lnTo>
                    <a:pt x="596" y="335"/>
                  </a:lnTo>
                  <a:lnTo>
                    <a:pt x="373" y="558"/>
                  </a:lnTo>
                  <a:lnTo>
                    <a:pt x="224" y="782"/>
                  </a:lnTo>
                  <a:lnTo>
                    <a:pt x="75" y="1079"/>
                  </a:lnTo>
                  <a:lnTo>
                    <a:pt x="38" y="1377"/>
                  </a:lnTo>
                  <a:lnTo>
                    <a:pt x="1" y="1675"/>
                  </a:lnTo>
                  <a:lnTo>
                    <a:pt x="75" y="1972"/>
                  </a:lnTo>
                  <a:lnTo>
                    <a:pt x="187" y="2270"/>
                  </a:lnTo>
                  <a:lnTo>
                    <a:pt x="373" y="2530"/>
                  </a:lnTo>
                  <a:lnTo>
                    <a:pt x="559" y="2754"/>
                  </a:lnTo>
                  <a:lnTo>
                    <a:pt x="819" y="2902"/>
                  </a:lnTo>
                  <a:lnTo>
                    <a:pt x="1080" y="3051"/>
                  </a:lnTo>
                  <a:lnTo>
                    <a:pt x="1378" y="3088"/>
                  </a:lnTo>
                  <a:lnTo>
                    <a:pt x="1675" y="3126"/>
                  </a:lnTo>
                  <a:lnTo>
                    <a:pt x="1973" y="3051"/>
                  </a:lnTo>
                  <a:lnTo>
                    <a:pt x="2271" y="2940"/>
                  </a:lnTo>
                  <a:lnTo>
                    <a:pt x="2531" y="2791"/>
                  </a:lnTo>
                  <a:lnTo>
                    <a:pt x="2754" y="2568"/>
                  </a:lnTo>
                  <a:lnTo>
                    <a:pt x="2940" y="2307"/>
                  </a:lnTo>
                  <a:lnTo>
                    <a:pt x="3052" y="2047"/>
                  </a:lnTo>
                  <a:lnTo>
                    <a:pt x="3126" y="1749"/>
                  </a:lnTo>
                  <a:lnTo>
                    <a:pt x="3126" y="1451"/>
                  </a:lnTo>
                  <a:lnTo>
                    <a:pt x="3089" y="1154"/>
                  </a:lnTo>
                  <a:lnTo>
                    <a:pt x="2977" y="856"/>
                  </a:lnTo>
                  <a:lnTo>
                    <a:pt x="2791" y="596"/>
                  </a:lnTo>
                  <a:lnTo>
                    <a:pt x="2568" y="372"/>
                  </a:lnTo>
                  <a:lnTo>
                    <a:pt x="2345" y="186"/>
                  </a:lnTo>
                  <a:lnTo>
                    <a:pt x="2047" y="75"/>
                  </a:lnTo>
                  <a:lnTo>
                    <a:pt x="17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8;p40">
              <a:extLst>
                <a:ext uri="{FF2B5EF4-FFF2-40B4-BE49-F238E27FC236}">
                  <a16:creationId xmlns:a16="http://schemas.microsoft.com/office/drawing/2014/main" id="{BE652E4C-9468-1598-EF5F-3CA66602DD23}"/>
                </a:ext>
              </a:extLst>
            </p:cNvPr>
            <p:cNvSpPr/>
            <p:nvPr/>
          </p:nvSpPr>
          <p:spPr>
            <a:xfrm>
              <a:off x="2216625" y="4267650"/>
              <a:ext cx="173950" cy="215825"/>
            </a:xfrm>
            <a:custGeom>
              <a:avLst/>
              <a:gdLst/>
              <a:ahLst/>
              <a:cxnLst/>
              <a:rect l="l" t="t" r="r" b="b"/>
              <a:pathLst>
                <a:path w="6958" h="8633" extrusionOk="0">
                  <a:moveTo>
                    <a:pt x="1749" y="1"/>
                  </a:moveTo>
                  <a:lnTo>
                    <a:pt x="1116" y="447"/>
                  </a:lnTo>
                  <a:lnTo>
                    <a:pt x="447" y="931"/>
                  </a:lnTo>
                  <a:lnTo>
                    <a:pt x="0" y="1340"/>
                  </a:lnTo>
                  <a:lnTo>
                    <a:pt x="782" y="2307"/>
                  </a:lnTo>
                  <a:lnTo>
                    <a:pt x="1377" y="3089"/>
                  </a:lnTo>
                  <a:lnTo>
                    <a:pt x="1972" y="3945"/>
                  </a:lnTo>
                  <a:lnTo>
                    <a:pt x="2754" y="4912"/>
                  </a:lnTo>
                  <a:lnTo>
                    <a:pt x="3609" y="5991"/>
                  </a:lnTo>
                  <a:lnTo>
                    <a:pt x="4465" y="6958"/>
                  </a:lnTo>
                  <a:lnTo>
                    <a:pt x="4912" y="7405"/>
                  </a:lnTo>
                  <a:lnTo>
                    <a:pt x="5321" y="7814"/>
                  </a:lnTo>
                  <a:lnTo>
                    <a:pt x="5693" y="8149"/>
                  </a:lnTo>
                  <a:lnTo>
                    <a:pt x="6028" y="8409"/>
                  </a:lnTo>
                  <a:lnTo>
                    <a:pt x="6288" y="8558"/>
                  </a:lnTo>
                  <a:lnTo>
                    <a:pt x="6549" y="8633"/>
                  </a:lnTo>
                  <a:lnTo>
                    <a:pt x="6735" y="8633"/>
                  </a:lnTo>
                  <a:lnTo>
                    <a:pt x="6809" y="8595"/>
                  </a:lnTo>
                  <a:lnTo>
                    <a:pt x="6883" y="8558"/>
                  </a:lnTo>
                  <a:lnTo>
                    <a:pt x="6921" y="8484"/>
                  </a:lnTo>
                  <a:lnTo>
                    <a:pt x="6958" y="8409"/>
                  </a:lnTo>
                  <a:lnTo>
                    <a:pt x="6958" y="8186"/>
                  </a:lnTo>
                  <a:lnTo>
                    <a:pt x="6883" y="7888"/>
                  </a:lnTo>
                  <a:lnTo>
                    <a:pt x="6735" y="7554"/>
                  </a:lnTo>
                  <a:lnTo>
                    <a:pt x="6549" y="7107"/>
                  </a:lnTo>
                  <a:lnTo>
                    <a:pt x="6288" y="6661"/>
                  </a:lnTo>
                  <a:lnTo>
                    <a:pt x="5618" y="5544"/>
                  </a:lnTo>
                  <a:lnTo>
                    <a:pt x="4800" y="4279"/>
                  </a:lnTo>
                  <a:lnTo>
                    <a:pt x="3833" y="2903"/>
                  </a:lnTo>
                  <a:lnTo>
                    <a:pt x="2791" y="1489"/>
                  </a:lnTo>
                  <a:lnTo>
                    <a:pt x="1749" y="1"/>
                  </a:lnTo>
                  <a:close/>
                </a:path>
              </a:pathLst>
            </a:custGeom>
            <a:solidFill>
              <a:srgbClr val="E5A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9;p40">
              <a:extLst>
                <a:ext uri="{FF2B5EF4-FFF2-40B4-BE49-F238E27FC236}">
                  <a16:creationId xmlns:a16="http://schemas.microsoft.com/office/drawing/2014/main" id="{CFA10053-23CC-0499-FFD5-0D00F15A97D4}"/>
                </a:ext>
              </a:extLst>
            </p:cNvPr>
            <p:cNvSpPr/>
            <p:nvPr/>
          </p:nvSpPr>
          <p:spPr>
            <a:xfrm>
              <a:off x="1468750" y="3316075"/>
              <a:ext cx="239075" cy="246525"/>
            </a:xfrm>
            <a:custGeom>
              <a:avLst/>
              <a:gdLst/>
              <a:ahLst/>
              <a:cxnLst/>
              <a:rect l="l" t="t" r="r" b="b"/>
              <a:pathLst>
                <a:path w="9563" h="9861" extrusionOk="0">
                  <a:moveTo>
                    <a:pt x="3945" y="1"/>
                  </a:moveTo>
                  <a:lnTo>
                    <a:pt x="3684" y="38"/>
                  </a:lnTo>
                  <a:lnTo>
                    <a:pt x="3126" y="187"/>
                  </a:lnTo>
                  <a:lnTo>
                    <a:pt x="2494" y="447"/>
                  </a:lnTo>
                  <a:lnTo>
                    <a:pt x="1861" y="820"/>
                  </a:lnTo>
                  <a:lnTo>
                    <a:pt x="1154" y="1266"/>
                  </a:lnTo>
                  <a:lnTo>
                    <a:pt x="856" y="1526"/>
                  </a:lnTo>
                  <a:lnTo>
                    <a:pt x="596" y="1787"/>
                  </a:lnTo>
                  <a:lnTo>
                    <a:pt x="410" y="2047"/>
                  </a:lnTo>
                  <a:lnTo>
                    <a:pt x="224" y="2345"/>
                  </a:lnTo>
                  <a:lnTo>
                    <a:pt x="112" y="2680"/>
                  </a:lnTo>
                  <a:lnTo>
                    <a:pt x="1" y="3052"/>
                  </a:lnTo>
                  <a:lnTo>
                    <a:pt x="1" y="3424"/>
                  </a:lnTo>
                  <a:lnTo>
                    <a:pt x="1" y="3796"/>
                  </a:lnTo>
                  <a:lnTo>
                    <a:pt x="75" y="4205"/>
                  </a:lnTo>
                  <a:lnTo>
                    <a:pt x="187" y="4615"/>
                  </a:lnTo>
                  <a:lnTo>
                    <a:pt x="336" y="5024"/>
                  </a:lnTo>
                  <a:lnTo>
                    <a:pt x="522" y="5508"/>
                  </a:lnTo>
                  <a:lnTo>
                    <a:pt x="968" y="6438"/>
                  </a:lnTo>
                  <a:lnTo>
                    <a:pt x="1563" y="7480"/>
                  </a:lnTo>
                  <a:lnTo>
                    <a:pt x="2977" y="9786"/>
                  </a:lnTo>
                  <a:lnTo>
                    <a:pt x="3015" y="9861"/>
                  </a:lnTo>
                  <a:lnTo>
                    <a:pt x="3387" y="9638"/>
                  </a:lnTo>
                  <a:lnTo>
                    <a:pt x="3721" y="9414"/>
                  </a:lnTo>
                  <a:lnTo>
                    <a:pt x="4428" y="8893"/>
                  </a:lnTo>
                  <a:lnTo>
                    <a:pt x="5061" y="8335"/>
                  </a:lnTo>
                  <a:lnTo>
                    <a:pt x="6326" y="7256"/>
                  </a:lnTo>
                  <a:lnTo>
                    <a:pt x="9563" y="4429"/>
                  </a:lnTo>
                  <a:lnTo>
                    <a:pt x="8521" y="3089"/>
                  </a:lnTo>
                  <a:lnTo>
                    <a:pt x="8037" y="2494"/>
                  </a:lnTo>
                  <a:lnTo>
                    <a:pt x="7554" y="1936"/>
                  </a:lnTo>
                  <a:lnTo>
                    <a:pt x="7070" y="1452"/>
                  </a:lnTo>
                  <a:lnTo>
                    <a:pt x="6624" y="1006"/>
                  </a:lnTo>
                  <a:lnTo>
                    <a:pt x="6177" y="671"/>
                  </a:lnTo>
                  <a:lnTo>
                    <a:pt x="5693" y="373"/>
                  </a:lnTo>
                  <a:lnTo>
                    <a:pt x="5210" y="150"/>
                  </a:lnTo>
                  <a:lnTo>
                    <a:pt x="4726" y="38"/>
                  </a:lnTo>
                  <a:lnTo>
                    <a:pt x="4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10;p40">
              <a:extLst>
                <a:ext uri="{FF2B5EF4-FFF2-40B4-BE49-F238E27FC236}">
                  <a16:creationId xmlns:a16="http://schemas.microsoft.com/office/drawing/2014/main" id="{EA2A2D89-2AD0-D4AA-13F2-151CBE15F037}"/>
                </a:ext>
              </a:extLst>
            </p:cNvPr>
            <p:cNvSpPr/>
            <p:nvPr/>
          </p:nvSpPr>
          <p:spPr>
            <a:xfrm>
              <a:off x="1468750" y="3374700"/>
              <a:ext cx="898575" cy="1103200"/>
            </a:xfrm>
            <a:custGeom>
              <a:avLst/>
              <a:gdLst/>
              <a:ahLst/>
              <a:cxnLst/>
              <a:rect l="l" t="t" r="r" b="b"/>
              <a:pathLst>
                <a:path w="35943" h="44128" extrusionOk="0">
                  <a:moveTo>
                    <a:pt x="224" y="0"/>
                  </a:moveTo>
                  <a:lnTo>
                    <a:pt x="112" y="335"/>
                  </a:lnTo>
                  <a:lnTo>
                    <a:pt x="1" y="707"/>
                  </a:lnTo>
                  <a:lnTo>
                    <a:pt x="1" y="1079"/>
                  </a:lnTo>
                  <a:lnTo>
                    <a:pt x="1" y="1451"/>
                  </a:lnTo>
                  <a:lnTo>
                    <a:pt x="75" y="1860"/>
                  </a:lnTo>
                  <a:lnTo>
                    <a:pt x="187" y="2270"/>
                  </a:lnTo>
                  <a:lnTo>
                    <a:pt x="336" y="2679"/>
                  </a:lnTo>
                  <a:lnTo>
                    <a:pt x="522" y="3163"/>
                  </a:lnTo>
                  <a:lnTo>
                    <a:pt x="968" y="4093"/>
                  </a:lnTo>
                  <a:lnTo>
                    <a:pt x="1563" y="5135"/>
                  </a:lnTo>
                  <a:lnTo>
                    <a:pt x="2977" y="7441"/>
                  </a:lnTo>
                  <a:lnTo>
                    <a:pt x="3015" y="7516"/>
                  </a:lnTo>
                  <a:lnTo>
                    <a:pt x="3870" y="8818"/>
                  </a:lnTo>
                  <a:lnTo>
                    <a:pt x="4763" y="10157"/>
                  </a:lnTo>
                  <a:lnTo>
                    <a:pt x="5731" y="11497"/>
                  </a:lnTo>
                  <a:lnTo>
                    <a:pt x="6772" y="12836"/>
                  </a:lnTo>
                  <a:lnTo>
                    <a:pt x="7814" y="14213"/>
                  </a:lnTo>
                  <a:lnTo>
                    <a:pt x="8856" y="15552"/>
                  </a:lnTo>
                  <a:lnTo>
                    <a:pt x="10977" y="18120"/>
                  </a:lnTo>
                  <a:lnTo>
                    <a:pt x="12986" y="20464"/>
                  </a:lnTo>
                  <a:lnTo>
                    <a:pt x="14772" y="22510"/>
                  </a:lnTo>
                  <a:lnTo>
                    <a:pt x="16223" y="24184"/>
                  </a:lnTo>
                  <a:lnTo>
                    <a:pt x="17190" y="25301"/>
                  </a:lnTo>
                  <a:lnTo>
                    <a:pt x="17748" y="25970"/>
                  </a:lnTo>
                  <a:lnTo>
                    <a:pt x="18269" y="26528"/>
                  </a:lnTo>
                  <a:lnTo>
                    <a:pt x="18790" y="27012"/>
                  </a:lnTo>
                  <a:lnTo>
                    <a:pt x="19311" y="27421"/>
                  </a:lnTo>
                  <a:lnTo>
                    <a:pt x="19795" y="27794"/>
                  </a:lnTo>
                  <a:lnTo>
                    <a:pt x="20241" y="28128"/>
                  </a:lnTo>
                  <a:lnTo>
                    <a:pt x="20688" y="28389"/>
                  </a:lnTo>
                  <a:lnTo>
                    <a:pt x="21134" y="28612"/>
                  </a:lnTo>
                  <a:lnTo>
                    <a:pt x="21916" y="29021"/>
                  </a:lnTo>
                  <a:lnTo>
                    <a:pt x="22660" y="29356"/>
                  </a:lnTo>
                  <a:lnTo>
                    <a:pt x="23292" y="29728"/>
                  </a:lnTo>
                  <a:lnTo>
                    <a:pt x="23627" y="29952"/>
                  </a:lnTo>
                  <a:lnTo>
                    <a:pt x="23888" y="30175"/>
                  </a:lnTo>
                  <a:lnTo>
                    <a:pt x="24557" y="30807"/>
                  </a:lnTo>
                  <a:lnTo>
                    <a:pt x="25302" y="31589"/>
                  </a:lnTo>
                  <a:lnTo>
                    <a:pt x="26120" y="32519"/>
                  </a:lnTo>
                  <a:lnTo>
                    <a:pt x="26976" y="33486"/>
                  </a:lnTo>
                  <a:lnTo>
                    <a:pt x="28613" y="35421"/>
                  </a:lnTo>
                  <a:lnTo>
                    <a:pt x="29915" y="37058"/>
                  </a:lnTo>
                  <a:lnTo>
                    <a:pt x="30697" y="38025"/>
                  </a:lnTo>
                  <a:lnTo>
                    <a:pt x="31292" y="38807"/>
                  </a:lnTo>
                  <a:lnTo>
                    <a:pt x="31887" y="39663"/>
                  </a:lnTo>
                  <a:lnTo>
                    <a:pt x="32669" y="40630"/>
                  </a:lnTo>
                  <a:lnTo>
                    <a:pt x="33524" y="41709"/>
                  </a:lnTo>
                  <a:lnTo>
                    <a:pt x="34380" y="42676"/>
                  </a:lnTo>
                  <a:lnTo>
                    <a:pt x="34827" y="43123"/>
                  </a:lnTo>
                  <a:lnTo>
                    <a:pt x="35236" y="43532"/>
                  </a:lnTo>
                  <a:lnTo>
                    <a:pt x="35608" y="43867"/>
                  </a:lnTo>
                  <a:lnTo>
                    <a:pt x="35943" y="44127"/>
                  </a:lnTo>
                  <a:lnTo>
                    <a:pt x="35757" y="43792"/>
                  </a:lnTo>
                  <a:lnTo>
                    <a:pt x="33078" y="40221"/>
                  </a:lnTo>
                  <a:lnTo>
                    <a:pt x="30362" y="36649"/>
                  </a:lnTo>
                  <a:lnTo>
                    <a:pt x="28129" y="33821"/>
                  </a:lnTo>
                  <a:lnTo>
                    <a:pt x="25822" y="31031"/>
                  </a:lnTo>
                  <a:lnTo>
                    <a:pt x="25339" y="30435"/>
                  </a:lnTo>
                  <a:lnTo>
                    <a:pt x="24818" y="29877"/>
                  </a:lnTo>
                  <a:lnTo>
                    <a:pt x="24557" y="29617"/>
                  </a:lnTo>
                  <a:lnTo>
                    <a:pt x="24260" y="29393"/>
                  </a:lnTo>
                  <a:lnTo>
                    <a:pt x="23962" y="29170"/>
                  </a:lnTo>
                  <a:lnTo>
                    <a:pt x="23627" y="28984"/>
                  </a:lnTo>
                  <a:lnTo>
                    <a:pt x="23144" y="28724"/>
                  </a:lnTo>
                  <a:lnTo>
                    <a:pt x="22623" y="28538"/>
                  </a:lnTo>
                  <a:lnTo>
                    <a:pt x="22139" y="28352"/>
                  </a:lnTo>
                  <a:lnTo>
                    <a:pt x="21618" y="28166"/>
                  </a:lnTo>
                  <a:lnTo>
                    <a:pt x="20986" y="27868"/>
                  </a:lnTo>
                  <a:lnTo>
                    <a:pt x="20427" y="27496"/>
                  </a:lnTo>
                  <a:lnTo>
                    <a:pt x="19832" y="27087"/>
                  </a:lnTo>
                  <a:lnTo>
                    <a:pt x="19311" y="26677"/>
                  </a:lnTo>
                  <a:lnTo>
                    <a:pt x="18790" y="26194"/>
                  </a:lnTo>
                  <a:lnTo>
                    <a:pt x="18307" y="25710"/>
                  </a:lnTo>
                  <a:lnTo>
                    <a:pt x="17376" y="24668"/>
                  </a:lnTo>
                  <a:lnTo>
                    <a:pt x="15516" y="22585"/>
                  </a:lnTo>
                  <a:lnTo>
                    <a:pt x="13730" y="20464"/>
                  </a:lnTo>
                  <a:lnTo>
                    <a:pt x="11944" y="18306"/>
                  </a:lnTo>
                  <a:lnTo>
                    <a:pt x="10233" y="16111"/>
                  </a:lnTo>
                  <a:lnTo>
                    <a:pt x="8521" y="13915"/>
                  </a:lnTo>
                  <a:lnTo>
                    <a:pt x="6884" y="11646"/>
                  </a:lnTo>
                  <a:lnTo>
                    <a:pt x="5284" y="9376"/>
                  </a:lnTo>
                  <a:lnTo>
                    <a:pt x="3721" y="7069"/>
                  </a:lnTo>
                  <a:lnTo>
                    <a:pt x="2270" y="4800"/>
                  </a:lnTo>
                  <a:lnTo>
                    <a:pt x="1712" y="3870"/>
                  </a:lnTo>
                  <a:lnTo>
                    <a:pt x="1229" y="2902"/>
                  </a:lnTo>
                  <a:lnTo>
                    <a:pt x="1005" y="2418"/>
                  </a:lnTo>
                  <a:lnTo>
                    <a:pt x="819" y="1935"/>
                  </a:lnTo>
                  <a:lnTo>
                    <a:pt x="670" y="1414"/>
                  </a:lnTo>
                  <a:lnTo>
                    <a:pt x="522" y="856"/>
                  </a:lnTo>
                  <a:lnTo>
                    <a:pt x="373" y="447"/>
                  </a:lnTo>
                  <a:lnTo>
                    <a:pt x="2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11;p40">
              <a:extLst>
                <a:ext uri="{FF2B5EF4-FFF2-40B4-BE49-F238E27FC236}">
                  <a16:creationId xmlns:a16="http://schemas.microsoft.com/office/drawing/2014/main" id="{E45BF381-0873-554A-8C1A-99673F6AE7EA}"/>
                </a:ext>
              </a:extLst>
            </p:cNvPr>
            <p:cNvSpPr/>
            <p:nvPr/>
          </p:nvSpPr>
          <p:spPr>
            <a:xfrm>
              <a:off x="1856650" y="2974725"/>
              <a:ext cx="40000" cy="179525"/>
            </a:xfrm>
            <a:custGeom>
              <a:avLst/>
              <a:gdLst/>
              <a:ahLst/>
              <a:cxnLst/>
              <a:rect l="l" t="t" r="r" b="b"/>
              <a:pathLst>
                <a:path w="1600" h="7181" extrusionOk="0">
                  <a:moveTo>
                    <a:pt x="112" y="0"/>
                  </a:moveTo>
                  <a:lnTo>
                    <a:pt x="37" y="75"/>
                  </a:lnTo>
                  <a:lnTo>
                    <a:pt x="0" y="149"/>
                  </a:lnTo>
                  <a:lnTo>
                    <a:pt x="0" y="223"/>
                  </a:lnTo>
                  <a:lnTo>
                    <a:pt x="1191" y="6995"/>
                  </a:lnTo>
                  <a:lnTo>
                    <a:pt x="1228" y="7069"/>
                  </a:lnTo>
                  <a:lnTo>
                    <a:pt x="1265" y="7107"/>
                  </a:lnTo>
                  <a:lnTo>
                    <a:pt x="1340" y="7144"/>
                  </a:lnTo>
                  <a:lnTo>
                    <a:pt x="1414" y="7181"/>
                  </a:lnTo>
                  <a:lnTo>
                    <a:pt x="1451" y="7181"/>
                  </a:lnTo>
                  <a:lnTo>
                    <a:pt x="1526" y="7144"/>
                  </a:lnTo>
                  <a:lnTo>
                    <a:pt x="1563" y="7069"/>
                  </a:lnTo>
                  <a:lnTo>
                    <a:pt x="1600" y="6995"/>
                  </a:lnTo>
                  <a:lnTo>
                    <a:pt x="1600" y="6921"/>
                  </a:lnTo>
                  <a:lnTo>
                    <a:pt x="409" y="149"/>
                  </a:lnTo>
                  <a:lnTo>
                    <a:pt x="372" y="75"/>
                  </a:lnTo>
                  <a:lnTo>
                    <a:pt x="335" y="37"/>
                  </a:lnTo>
                  <a:lnTo>
                    <a:pt x="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12;p40">
              <a:extLst>
                <a:ext uri="{FF2B5EF4-FFF2-40B4-BE49-F238E27FC236}">
                  <a16:creationId xmlns:a16="http://schemas.microsoft.com/office/drawing/2014/main" id="{19C59533-D633-141F-395D-2D24FCB48045}"/>
                </a:ext>
              </a:extLst>
            </p:cNvPr>
            <p:cNvSpPr/>
            <p:nvPr/>
          </p:nvSpPr>
          <p:spPr>
            <a:xfrm>
              <a:off x="1822225" y="2988675"/>
              <a:ext cx="108850" cy="150700"/>
            </a:xfrm>
            <a:custGeom>
              <a:avLst/>
              <a:gdLst/>
              <a:ahLst/>
              <a:cxnLst/>
              <a:rect l="l" t="t" r="r" b="b"/>
              <a:pathLst>
                <a:path w="4354" h="6028" extrusionOk="0">
                  <a:moveTo>
                    <a:pt x="4130" y="0"/>
                  </a:moveTo>
                  <a:lnTo>
                    <a:pt x="4056" y="37"/>
                  </a:lnTo>
                  <a:lnTo>
                    <a:pt x="3982" y="75"/>
                  </a:lnTo>
                  <a:lnTo>
                    <a:pt x="38" y="5730"/>
                  </a:lnTo>
                  <a:lnTo>
                    <a:pt x="0" y="5804"/>
                  </a:lnTo>
                  <a:lnTo>
                    <a:pt x="0" y="5879"/>
                  </a:lnTo>
                  <a:lnTo>
                    <a:pt x="38" y="5953"/>
                  </a:lnTo>
                  <a:lnTo>
                    <a:pt x="112" y="5990"/>
                  </a:lnTo>
                  <a:lnTo>
                    <a:pt x="224" y="6028"/>
                  </a:lnTo>
                  <a:lnTo>
                    <a:pt x="298" y="6028"/>
                  </a:lnTo>
                  <a:lnTo>
                    <a:pt x="372" y="5953"/>
                  </a:lnTo>
                  <a:lnTo>
                    <a:pt x="4316" y="335"/>
                  </a:lnTo>
                  <a:lnTo>
                    <a:pt x="4354" y="261"/>
                  </a:lnTo>
                  <a:lnTo>
                    <a:pt x="4354" y="186"/>
                  </a:lnTo>
                  <a:lnTo>
                    <a:pt x="4354" y="112"/>
                  </a:lnTo>
                  <a:lnTo>
                    <a:pt x="4279" y="37"/>
                  </a:lnTo>
                  <a:lnTo>
                    <a:pt x="4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13;p40">
              <a:extLst>
                <a:ext uri="{FF2B5EF4-FFF2-40B4-BE49-F238E27FC236}">
                  <a16:creationId xmlns:a16="http://schemas.microsoft.com/office/drawing/2014/main" id="{10B52E21-2A59-7C24-D730-FB6FEFF1F21C}"/>
                </a:ext>
              </a:extLst>
            </p:cNvPr>
            <p:cNvSpPr/>
            <p:nvPr/>
          </p:nvSpPr>
          <p:spPr>
            <a:xfrm>
              <a:off x="1786875" y="3044475"/>
              <a:ext cx="179550" cy="40025"/>
            </a:xfrm>
            <a:custGeom>
              <a:avLst/>
              <a:gdLst/>
              <a:ahLst/>
              <a:cxnLst/>
              <a:rect l="l" t="t" r="r" b="b"/>
              <a:pathLst>
                <a:path w="7182" h="1601" extrusionOk="0">
                  <a:moveTo>
                    <a:pt x="6958" y="1"/>
                  </a:moveTo>
                  <a:lnTo>
                    <a:pt x="187" y="1191"/>
                  </a:lnTo>
                  <a:lnTo>
                    <a:pt x="112" y="1228"/>
                  </a:lnTo>
                  <a:lnTo>
                    <a:pt x="38" y="1266"/>
                  </a:lnTo>
                  <a:lnTo>
                    <a:pt x="1" y="1340"/>
                  </a:lnTo>
                  <a:lnTo>
                    <a:pt x="1" y="1414"/>
                  </a:lnTo>
                  <a:lnTo>
                    <a:pt x="38" y="1489"/>
                  </a:lnTo>
                  <a:lnTo>
                    <a:pt x="75" y="1526"/>
                  </a:lnTo>
                  <a:lnTo>
                    <a:pt x="149" y="1563"/>
                  </a:lnTo>
                  <a:lnTo>
                    <a:pt x="224" y="1600"/>
                  </a:lnTo>
                  <a:lnTo>
                    <a:pt x="261" y="1600"/>
                  </a:lnTo>
                  <a:lnTo>
                    <a:pt x="7033" y="410"/>
                  </a:lnTo>
                  <a:lnTo>
                    <a:pt x="7107" y="373"/>
                  </a:lnTo>
                  <a:lnTo>
                    <a:pt x="7144" y="298"/>
                  </a:lnTo>
                  <a:lnTo>
                    <a:pt x="7181" y="224"/>
                  </a:lnTo>
                  <a:lnTo>
                    <a:pt x="7181" y="149"/>
                  </a:lnTo>
                  <a:lnTo>
                    <a:pt x="7181" y="75"/>
                  </a:lnTo>
                  <a:lnTo>
                    <a:pt x="7107" y="38"/>
                  </a:lnTo>
                  <a:lnTo>
                    <a:pt x="7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14;p40">
              <a:extLst>
                <a:ext uri="{FF2B5EF4-FFF2-40B4-BE49-F238E27FC236}">
                  <a16:creationId xmlns:a16="http://schemas.microsoft.com/office/drawing/2014/main" id="{21F40DC0-8C42-D39E-BD35-A5DBA57249AB}"/>
                </a:ext>
              </a:extLst>
            </p:cNvPr>
            <p:cNvSpPr/>
            <p:nvPr/>
          </p:nvSpPr>
          <p:spPr>
            <a:xfrm>
              <a:off x="1801750" y="3010050"/>
              <a:ext cx="150725" cy="108875"/>
            </a:xfrm>
            <a:custGeom>
              <a:avLst/>
              <a:gdLst/>
              <a:ahLst/>
              <a:cxnLst/>
              <a:rect l="l" t="t" r="r" b="b"/>
              <a:pathLst>
                <a:path w="6029" h="4355" extrusionOk="0">
                  <a:moveTo>
                    <a:pt x="75" y="1"/>
                  </a:moveTo>
                  <a:lnTo>
                    <a:pt x="38" y="75"/>
                  </a:lnTo>
                  <a:lnTo>
                    <a:pt x="1" y="150"/>
                  </a:lnTo>
                  <a:lnTo>
                    <a:pt x="1" y="224"/>
                  </a:lnTo>
                  <a:lnTo>
                    <a:pt x="1" y="299"/>
                  </a:lnTo>
                  <a:lnTo>
                    <a:pt x="75" y="373"/>
                  </a:lnTo>
                  <a:lnTo>
                    <a:pt x="5694" y="4317"/>
                  </a:lnTo>
                  <a:lnTo>
                    <a:pt x="5842" y="4354"/>
                  </a:lnTo>
                  <a:lnTo>
                    <a:pt x="5917" y="4317"/>
                  </a:lnTo>
                  <a:lnTo>
                    <a:pt x="5991" y="4243"/>
                  </a:lnTo>
                  <a:lnTo>
                    <a:pt x="6028" y="4168"/>
                  </a:lnTo>
                  <a:lnTo>
                    <a:pt x="6028" y="4094"/>
                  </a:lnTo>
                  <a:lnTo>
                    <a:pt x="5991" y="4019"/>
                  </a:lnTo>
                  <a:lnTo>
                    <a:pt x="5954" y="3982"/>
                  </a:lnTo>
                  <a:lnTo>
                    <a:pt x="299" y="38"/>
                  </a:lnTo>
                  <a:lnTo>
                    <a:pt x="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15;p40">
              <a:extLst>
                <a:ext uri="{FF2B5EF4-FFF2-40B4-BE49-F238E27FC236}">
                  <a16:creationId xmlns:a16="http://schemas.microsoft.com/office/drawing/2014/main" id="{876FA31C-6723-241F-0518-36FF82362C51}"/>
                </a:ext>
              </a:extLst>
            </p:cNvPr>
            <p:cNvSpPr/>
            <p:nvPr/>
          </p:nvSpPr>
          <p:spPr>
            <a:xfrm>
              <a:off x="3043550" y="4089050"/>
              <a:ext cx="40025" cy="179550"/>
            </a:xfrm>
            <a:custGeom>
              <a:avLst/>
              <a:gdLst/>
              <a:ahLst/>
              <a:cxnLst/>
              <a:rect l="l" t="t" r="r" b="b"/>
              <a:pathLst>
                <a:path w="1601" h="7182" extrusionOk="0">
                  <a:moveTo>
                    <a:pt x="112" y="1"/>
                  </a:moveTo>
                  <a:lnTo>
                    <a:pt x="37" y="75"/>
                  </a:lnTo>
                  <a:lnTo>
                    <a:pt x="0" y="150"/>
                  </a:lnTo>
                  <a:lnTo>
                    <a:pt x="0" y="224"/>
                  </a:lnTo>
                  <a:lnTo>
                    <a:pt x="1228" y="6996"/>
                  </a:lnTo>
                  <a:lnTo>
                    <a:pt x="1228" y="7070"/>
                  </a:lnTo>
                  <a:lnTo>
                    <a:pt x="1265" y="7107"/>
                  </a:lnTo>
                  <a:lnTo>
                    <a:pt x="1340" y="7145"/>
                  </a:lnTo>
                  <a:lnTo>
                    <a:pt x="1414" y="7182"/>
                  </a:lnTo>
                  <a:lnTo>
                    <a:pt x="1451" y="7182"/>
                  </a:lnTo>
                  <a:lnTo>
                    <a:pt x="1526" y="7145"/>
                  </a:lnTo>
                  <a:lnTo>
                    <a:pt x="1600" y="7070"/>
                  </a:lnTo>
                  <a:lnTo>
                    <a:pt x="1600" y="6996"/>
                  </a:lnTo>
                  <a:lnTo>
                    <a:pt x="1600" y="6921"/>
                  </a:lnTo>
                  <a:lnTo>
                    <a:pt x="410" y="150"/>
                  </a:lnTo>
                  <a:lnTo>
                    <a:pt x="410" y="75"/>
                  </a:lnTo>
                  <a:lnTo>
                    <a:pt x="335" y="38"/>
                  </a:lnTo>
                  <a:lnTo>
                    <a:pt x="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16;p40">
              <a:extLst>
                <a:ext uri="{FF2B5EF4-FFF2-40B4-BE49-F238E27FC236}">
                  <a16:creationId xmlns:a16="http://schemas.microsoft.com/office/drawing/2014/main" id="{5C58BB63-56A1-683A-E197-D171B5439F92}"/>
                </a:ext>
              </a:extLst>
            </p:cNvPr>
            <p:cNvSpPr/>
            <p:nvPr/>
          </p:nvSpPr>
          <p:spPr>
            <a:xfrm>
              <a:off x="3009125" y="4103000"/>
              <a:ext cx="108850" cy="150725"/>
            </a:xfrm>
            <a:custGeom>
              <a:avLst/>
              <a:gdLst/>
              <a:ahLst/>
              <a:cxnLst/>
              <a:rect l="l" t="t" r="r" b="b"/>
              <a:pathLst>
                <a:path w="4354" h="6029" extrusionOk="0">
                  <a:moveTo>
                    <a:pt x="4131" y="1"/>
                  </a:moveTo>
                  <a:lnTo>
                    <a:pt x="4056" y="38"/>
                  </a:lnTo>
                  <a:lnTo>
                    <a:pt x="3982" y="75"/>
                  </a:lnTo>
                  <a:lnTo>
                    <a:pt x="38" y="5731"/>
                  </a:lnTo>
                  <a:lnTo>
                    <a:pt x="1" y="5805"/>
                  </a:lnTo>
                  <a:lnTo>
                    <a:pt x="1" y="5880"/>
                  </a:lnTo>
                  <a:lnTo>
                    <a:pt x="38" y="5954"/>
                  </a:lnTo>
                  <a:lnTo>
                    <a:pt x="112" y="5991"/>
                  </a:lnTo>
                  <a:lnTo>
                    <a:pt x="224" y="6028"/>
                  </a:lnTo>
                  <a:lnTo>
                    <a:pt x="298" y="6028"/>
                  </a:lnTo>
                  <a:lnTo>
                    <a:pt x="373" y="5954"/>
                  </a:lnTo>
                  <a:lnTo>
                    <a:pt x="4317" y="336"/>
                  </a:lnTo>
                  <a:lnTo>
                    <a:pt x="4354" y="261"/>
                  </a:lnTo>
                  <a:lnTo>
                    <a:pt x="4354" y="150"/>
                  </a:lnTo>
                  <a:lnTo>
                    <a:pt x="4354" y="75"/>
                  </a:lnTo>
                  <a:lnTo>
                    <a:pt x="4279" y="38"/>
                  </a:lnTo>
                  <a:lnTo>
                    <a:pt x="4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17;p40">
              <a:extLst>
                <a:ext uri="{FF2B5EF4-FFF2-40B4-BE49-F238E27FC236}">
                  <a16:creationId xmlns:a16="http://schemas.microsoft.com/office/drawing/2014/main" id="{43AAC23D-C4DF-9B4F-E01D-1016E5AFB939}"/>
                </a:ext>
              </a:extLst>
            </p:cNvPr>
            <p:cNvSpPr/>
            <p:nvPr/>
          </p:nvSpPr>
          <p:spPr>
            <a:xfrm>
              <a:off x="2973775" y="4158825"/>
              <a:ext cx="179550" cy="40025"/>
            </a:xfrm>
            <a:custGeom>
              <a:avLst/>
              <a:gdLst/>
              <a:ahLst/>
              <a:cxnLst/>
              <a:rect l="l" t="t" r="r" b="b"/>
              <a:pathLst>
                <a:path w="7182" h="1601" extrusionOk="0">
                  <a:moveTo>
                    <a:pt x="6958" y="0"/>
                  </a:moveTo>
                  <a:lnTo>
                    <a:pt x="187" y="1191"/>
                  </a:lnTo>
                  <a:lnTo>
                    <a:pt x="112" y="1191"/>
                  </a:lnTo>
                  <a:lnTo>
                    <a:pt x="38" y="1265"/>
                  </a:lnTo>
                  <a:lnTo>
                    <a:pt x="1" y="1340"/>
                  </a:lnTo>
                  <a:lnTo>
                    <a:pt x="1" y="1414"/>
                  </a:lnTo>
                  <a:lnTo>
                    <a:pt x="38" y="1489"/>
                  </a:lnTo>
                  <a:lnTo>
                    <a:pt x="75" y="1526"/>
                  </a:lnTo>
                  <a:lnTo>
                    <a:pt x="150" y="1563"/>
                  </a:lnTo>
                  <a:lnTo>
                    <a:pt x="224" y="1600"/>
                  </a:lnTo>
                  <a:lnTo>
                    <a:pt x="261" y="1600"/>
                  </a:lnTo>
                  <a:lnTo>
                    <a:pt x="7033" y="410"/>
                  </a:lnTo>
                  <a:lnTo>
                    <a:pt x="7107" y="372"/>
                  </a:lnTo>
                  <a:lnTo>
                    <a:pt x="7144" y="298"/>
                  </a:lnTo>
                  <a:lnTo>
                    <a:pt x="7182" y="224"/>
                  </a:lnTo>
                  <a:lnTo>
                    <a:pt x="7182" y="149"/>
                  </a:lnTo>
                  <a:lnTo>
                    <a:pt x="7182" y="75"/>
                  </a:lnTo>
                  <a:lnTo>
                    <a:pt x="7107" y="38"/>
                  </a:lnTo>
                  <a:lnTo>
                    <a:pt x="7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18;p40">
              <a:extLst>
                <a:ext uri="{FF2B5EF4-FFF2-40B4-BE49-F238E27FC236}">
                  <a16:creationId xmlns:a16="http://schemas.microsoft.com/office/drawing/2014/main" id="{C0203548-018D-9D90-98BB-FA4BD8F7A402}"/>
                </a:ext>
              </a:extLst>
            </p:cNvPr>
            <p:cNvSpPr/>
            <p:nvPr/>
          </p:nvSpPr>
          <p:spPr>
            <a:xfrm>
              <a:off x="2988675" y="4124400"/>
              <a:ext cx="150700" cy="108850"/>
            </a:xfrm>
            <a:custGeom>
              <a:avLst/>
              <a:gdLst/>
              <a:ahLst/>
              <a:cxnLst/>
              <a:rect l="l" t="t" r="r" b="b"/>
              <a:pathLst>
                <a:path w="6028" h="4354" extrusionOk="0">
                  <a:moveTo>
                    <a:pt x="74" y="1"/>
                  </a:moveTo>
                  <a:lnTo>
                    <a:pt x="37" y="75"/>
                  </a:lnTo>
                  <a:lnTo>
                    <a:pt x="0" y="150"/>
                  </a:lnTo>
                  <a:lnTo>
                    <a:pt x="0" y="224"/>
                  </a:lnTo>
                  <a:lnTo>
                    <a:pt x="37" y="298"/>
                  </a:lnTo>
                  <a:lnTo>
                    <a:pt x="74" y="373"/>
                  </a:lnTo>
                  <a:lnTo>
                    <a:pt x="5693" y="4317"/>
                  </a:lnTo>
                  <a:lnTo>
                    <a:pt x="5842" y="4354"/>
                  </a:lnTo>
                  <a:lnTo>
                    <a:pt x="5916" y="4317"/>
                  </a:lnTo>
                  <a:lnTo>
                    <a:pt x="5990" y="4242"/>
                  </a:lnTo>
                  <a:lnTo>
                    <a:pt x="6028" y="4168"/>
                  </a:lnTo>
                  <a:lnTo>
                    <a:pt x="6028" y="4093"/>
                  </a:lnTo>
                  <a:lnTo>
                    <a:pt x="5990" y="4019"/>
                  </a:lnTo>
                  <a:lnTo>
                    <a:pt x="5953" y="3982"/>
                  </a:lnTo>
                  <a:lnTo>
                    <a:pt x="298" y="38"/>
                  </a:ln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19;p40">
              <a:extLst>
                <a:ext uri="{FF2B5EF4-FFF2-40B4-BE49-F238E27FC236}">
                  <a16:creationId xmlns:a16="http://schemas.microsoft.com/office/drawing/2014/main" id="{D83E7E2B-22E4-C217-E308-7581F840DE13}"/>
                </a:ext>
              </a:extLst>
            </p:cNvPr>
            <p:cNvSpPr/>
            <p:nvPr/>
          </p:nvSpPr>
          <p:spPr>
            <a:xfrm>
              <a:off x="3557000" y="2672400"/>
              <a:ext cx="40025" cy="179550"/>
            </a:xfrm>
            <a:custGeom>
              <a:avLst/>
              <a:gdLst/>
              <a:ahLst/>
              <a:cxnLst/>
              <a:rect l="l" t="t" r="r" b="b"/>
              <a:pathLst>
                <a:path w="1601" h="7182" extrusionOk="0">
                  <a:moveTo>
                    <a:pt x="149" y="1"/>
                  </a:moveTo>
                  <a:lnTo>
                    <a:pt x="75" y="38"/>
                  </a:lnTo>
                  <a:lnTo>
                    <a:pt x="38" y="75"/>
                  </a:lnTo>
                  <a:lnTo>
                    <a:pt x="1" y="150"/>
                  </a:lnTo>
                  <a:lnTo>
                    <a:pt x="1" y="224"/>
                  </a:lnTo>
                  <a:lnTo>
                    <a:pt x="1191" y="6996"/>
                  </a:lnTo>
                  <a:lnTo>
                    <a:pt x="1191" y="7070"/>
                  </a:lnTo>
                  <a:lnTo>
                    <a:pt x="1266" y="7145"/>
                  </a:lnTo>
                  <a:lnTo>
                    <a:pt x="1303" y="7145"/>
                  </a:lnTo>
                  <a:lnTo>
                    <a:pt x="1377" y="7182"/>
                  </a:lnTo>
                  <a:lnTo>
                    <a:pt x="1414" y="7182"/>
                  </a:lnTo>
                  <a:lnTo>
                    <a:pt x="1489" y="7145"/>
                  </a:lnTo>
                  <a:lnTo>
                    <a:pt x="1563" y="7070"/>
                  </a:lnTo>
                  <a:lnTo>
                    <a:pt x="1600" y="7033"/>
                  </a:lnTo>
                  <a:lnTo>
                    <a:pt x="1600" y="6921"/>
                  </a:lnTo>
                  <a:lnTo>
                    <a:pt x="410" y="150"/>
                  </a:lnTo>
                  <a:lnTo>
                    <a:pt x="373" y="75"/>
                  </a:lnTo>
                  <a:lnTo>
                    <a:pt x="298" y="38"/>
                  </a:lnTo>
                  <a:lnTo>
                    <a:pt x="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0;p40">
              <a:extLst>
                <a:ext uri="{FF2B5EF4-FFF2-40B4-BE49-F238E27FC236}">
                  <a16:creationId xmlns:a16="http://schemas.microsoft.com/office/drawing/2014/main" id="{1E828570-9E02-D196-28E1-26F3C0AD7411}"/>
                </a:ext>
              </a:extLst>
            </p:cNvPr>
            <p:cNvSpPr/>
            <p:nvPr/>
          </p:nvSpPr>
          <p:spPr>
            <a:xfrm>
              <a:off x="3522575" y="2686350"/>
              <a:ext cx="108875" cy="150725"/>
            </a:xfrm>
            <a:custGeom>
              <a:avLst/>
              <a:gdLst/>
              <a:ahLst/>
              <a:cxnLst/>
              <a:rect l="l" t="t" r="r" b="b"/>
              <a:pathLst>
                <a:path w="4355" h="6029" extrusionOk="0">
                  <a:moveTo>
                    <a:pt x="4094" y="1"/>
                  </a:moveTo>
                  <a:lnTo>
                    <a:pt x="4019" y="38"/>
                  </a:lnTo>
                  <a:lnTo>
                    <a:pt x="3982" y="75"/>
                  </a:lnTo>
                  <a:lnTo>
                    <a:pt x="38" y="5731"/>
                  </a:lnTo>
                  <a:lnTo>
                    <a:pt x="1" y="5805"/>
                  </a:lnTo>
                  <a:lnTo>
                    <a:pt x="1" y="5880"/>
                  </a:lnTo>
                  <a:lnTo>
                    <a:pt x="1" y="5954"/>
                  </a:lnTo>
                  <a:lnTo>
                    <a:pt x="75" y="5991"/>
                  </a:lnTo>
                  <a:lnTo>
                    <a:pt x="187" y="6028"/>
                  </a:lnTo>
                  <a:lnTo>
                    <a:pt x="299" y="6028"/>
                  </a:lnTo>
                  <a:lnTo>
                    <a:pt x="373" y="5954"/>
                  </a:lnTo>
                  <a:lnTo>
                    <a:pt x="4317" y="336"/>
                  </a:lnTo>
                  <a:lnTo>
                    <a:pt x="4354" y="261"/>
                  </a:lnTo>
                  <a:lnTo>
                    <a:pt x="4354" y="187"/>
                  </a:lnTo>
                  <a:lnTo>
                    <a:pt x="4317" y="113"/>
                  </a:lnTo>
                  <a:lnTo>
                    <a:pt x="4242" y="38"/>
                  </a:lnTo>
                  <a:lnTo>
                    <a:pt x="4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1;p40">
              <a:extLst>
                <a:ext uri="{FF2B5EF4-FFF2-40B4-BE49-F238E27FC236}">
                  <a16:creationId xmlns:a16="http://schemas.microsoft.com/office/drawing/2014/main" id="{1804D92F-1FF0-AF05-809C-144F7D1F77A4}"/>
                </a:ext>
              </a:extLst>
            </p:cNvPr>
            <p:cNvSpPr/>
            <p:nvPr/>
          </p:nvSpPr>
          <p:spPr>
            <a:xfrm>
              <a:off x="3487225" y="2742175"/>
              <a:ext cx="179550" cy="40025"/>
            </a:xfrm>
            <a:custGeom>
              <a:avLst/>
              <a:gdLst/>
              <a:ahLst/>
              <a:cxnLst/>
              <a:rect l="l" t="t" r="r" b="b"/>
              <a:pathLst>
                <a:path w="7182" h="1601" extrusionOk="0">
                  <a:moveTo>
                    <a:pt x="6922" y="0"/>
                  </a:moveTo>
                  <a:lnTo>
                    <a:pt x="150" y="1191"/>
                  </a:lnTo>
                  <a:lnTo>
                    <a:pt x="75" y="1228"/>
                  </a:lnTo>
                  <a:lnTo>
                    <a:pt x="38" y="1265"/>
                  </a:lnTo>
                  <a:lnTo>
                    <a:pt x="1" y="1340"/>
                  </a:lnTo>
                  <a:lnTo>
                    <a:pt x="1" y="1414"/>
                  </a:lnTo>
                  <a:lnTo>
                    <a:pt x="1" y="1489"/>
                  </a:lnTo>
                  <a:lnTo>
                    <a:pt x="75" y="1563"/>
                  </a:lnTo>
                  <a:lnTo>
                    <a:pt x="113" y="1563"/>
                  </a:lnTo>
                  <a:lnTo>
                    <a:pt x="187" y="1600"/>
                  </a:lnTo>
                  <a:lnTo>
                    <a:pt x="224" y="1600"/>
                  </a:lnTo>
                  <a:lnTo>
                    <a:pt x="6996" y="410"/>
                  </a:lnTo>
                  <a:lnTo>
                    <a:pt x="7070" y="372"/>
                  </a:lnTo>
                  <a:lnTo>
                    <a:pt x="7145" y="298"/>
                  </a:lnTo>
                  <a:lnTo>
                    <a:pt x="7182" y="224"/>
                  </a:lnTo>
                  <a:lnTo>
                    <a:pt x="7182" y="149"/>
                  </a:lnTo>
                  <a:lnTo>
                    <a:pt x="7145" y="75"/>
                  </a:lnTo>
                  <a:lnTo>
                    <a:pt x="7070" y="38"/>
                  </a:lnTo>
                  <a:lnTo>
                    <a:pt x="69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2;p40">
              <a:extLst>
                <a:ext uri="{FF2B5EF4-FFF2-40B4-BE49-F238E27FC236}">
                  <a16:creationId xmlns:a16="http://schemas.microsoft.com/office/drawing/2014/main" id="{66809686-E237-51C5-0D56-A76D1807F2F7}"/>
                </a:ext>
              </a:extLst>
            </p:cNvPr>
            <p:cNvSpPr/>
            <p:nvPr/>
          </p:nvSpPr>
          <p:spPr>
            <a:xfrm>
              <a:off x="3501200" y="2707750"/>
              <a:ext cx="150700" cy="108850"/>
            </a:xfrm>
            <a:custGeom>
              <a:avLst/>
              <a:gdLst/>
              <a:ahLst/>
              <a:cxnLst/>
              <a:rect l="l" t="t" r="r" b="b"/>
              <a:pathLst>
                <a:path w="6028" h="4354" extrusionOk="0">
                  <a:moveTo>
                    <a:pt x="149" y="1"/>
                  </a:moveTo>
                  <a:lnTo>
                    <a:pt x="75" y="38"/>
                  </a:lnTo>
                  <a:lnTo>
                    <a:pt x="37" y="75"/>
                  </a:lnTo>
                  <a:lnTo>
                    <a:pt x="0" y="150"/>
                  </a:lnTo>
                  <a:lnTo>
                    <a:pt x="0" y="224"/>
                  </a:lnTo>
                  <a:lnTo>
                    <a:pt x="37" y="298"/>
                  </a:lnTo>
                  <a:lnTo>
                    <a:pt x="75" y="373"/>
                  </a:lnTo>
                  <a:lnTo>
                    <a:pt x="5730" y="4317"/>
                  </a:lnTo>
                  <a:lnTo>
                    <a:pt x="5842" y="4354"/>
                  </a:lnTo>
                  <a:lnTo>
                    <a:pt x="5916" y="4317"/>
                  </a:lnTo>
                  <a:lnTo>
                    <a:pt x="5990" y="4242"/>
                  </a:lnTo>
                  <a:lnTo>
                    <a:pt x="6028" y="4168"/>
                  </a:lnTo>
                  <a:lnTo>
                    <a:pt x="6028" y="4093"/>
                  </a:lnTo>
                  <a:lnTo>
                    <a:pt x="6028" y="4019"/>
                  </a:lnTo>
                  <a:lnTo>
                    <a:pt x="5953" y="3982"/>
                  </a:lnTo>
                  <a:lnTo>
                    <a:pt x="335" y="38"/>
                  </a:lnTo>
                  <a:lnTo>
                    <a:pt x="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3;p40">
              <a:extLst>
                <a:ext uri="{FF2B5EF4-FFF2-40B4-BE49-F238E27FC236}">
                  <a16:creationId xmlns:a16="http://schemas.microsoft.com/office/drawing/2014/main" id="{BC171F24-A0CE-2DD8-8D5B-2336E027DBD7}"/>
                </a:ext>
              </a:extLst>
            </p:cNvPr>
            <p:cNvSpPr/>
            <p:nvPr/>
          </p:nvSpPr>
          <p:spPr>
            <a:xfrm>
              <a:off x="3313300" y="3984875"/>
              <a:ext cx="86525" cy="85600"/>
            </a:xfrm>
            <a:custGeom>
              <a:avLst/>
              <a:gdLst/>
              <a:ahLst/>
              <a:cxnLst/>
              <a:rect l="l" t="t" r="r" b="b"/>
              <a:pathLst>
                <a:path w="3461" h="3424" extrusionOk="0">
                  <a:moveTo>
                    <a:pt x="1451" y="1"/>
                  </a:moveTo>
                  <a:lnTo>
                    <a:pt x="1116" y="112"/>
                  </a:lnTo>
                  <a:lnTo>
                    <a:pt x="819" y="261"/>
                  </a:lnTo>
                  <a:lnTo>
                    <a:pt x="558" y="447"/>
                  </a:lnTo>
                  <a:lnTo>
                    <a:pt x="335" y="708"/>
                  </a:lnTo>
                  <a:lnTo>
                    <a:pt x="149" y="1005"/>
                  </a:lnTo>
                  <a:lnTo>
                    <a:pt x="75" y="1303"/>
                  </a:lnTo>
                  <a:lnTo>
                    <a:pt x="0" y="1675"/>
                  </a:lnTo>
                  <a:lnTo>
                    <a:pt x="37" y="2010"/>
                  </a:lnTo>
                  <a:lnTo>
                    <a:pt x="149" y="2345"/>
                  </a:lnTo>
                  <a:lnTo>
                    <a:pt x="298" y="2642"/>
                  </a:lnTo>
                  <a:lnTo>
                    <a:pt x="484" y="2903"/>
                  </a:lnTo>
                  <a:lnTo>
                    <a:pt x="744" y="3126"/>
                  </a:lnTo>
                  <a:lnTo>
                    <a:pt x="1042" y="3275"/>
                  </a:lnTo>
                  <a:lnTo>
                    <a:pt x="1340" y="3387"/>
                  </a:lnTo>
                  <a:lnTo>
                    <a:pt x="1675" y="3424"/>
                  </a:lnTo>
                  <a:lnTo>
                    <a:pt x="2047" y="3387"/>
                  </a:lnTo>
                  <a:lnTo>
                    <a:pt x="2382" y="3312"/>
                  </a:lnTo>
                  <a:lnTo>
                    <a:pt x="2679" y="3163"/>
                  </a:lnTo>
                  <a:lnTo>
                    <a:pt x="2940" y="2940"/>
                  </a:lnTo>
                  <a:lnTo>
                    <a:pt x="3163" y="2680"/>
                  </a:lnTo>
                  <a:lnTo>
                    <a:pt x="3312" y="2419"/>
                  </a:lnTo>
                  <a:lnTo>
                    <a:pt x="3423" y="2084"/>
                  </a:lnTo>
                  <a:lnTo>
                    <a:pt x="3461" y="1749"/>
                  </a:lnTo>
                  <a:lnTo>
                    <a:pt x="3423" y="1415"/>
                  </a:lnTo>
                  <a:lnTo>
                    <a:pt x="3349" y="1080"/>
                  </a:lnTo>
                  <a:lnTo>
                    <a:pt x="3200" y="782"/>
                  </a:lnTo>
                  <a:lnTo>
                    <a:pt x="2977" y="522"/>
                  </a:lnTo>
                  <a:lnTo>
                    <a:pt x="2716" y="298"/>
                  </a:lnTo>
                  <a:lnTo>
                    <a:pt x="2456" y="150"/>
                  </a:lnTo>
                  <a:lnTo>
                    <a:pt x="2121" y="38"/>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4;p40">
              <a:extLst>
                <a:ext uri="{FF2B5EF4-FFF2-40B4-BE49-F238E27FC236}">
                  <a16:creationId xmlns:a16="http://schemas.microsoft.com/office/drawing/2014/main" id="{4AA18EF5-BDD7-8041-B155-6DB1BC43B792}"/>
                </a:ext>
              </a:extLst>
            </p:cNvPr>
            <p:cNvSpPr/>
            <p:nvPr/>
          </p:nvSpPr>
          <p:spPr>
            <a:xfrm>
              <a:off x="2817500" y="2737525"/>
              <a:ext cx="86550" cy="86525"/>
            </a:xfrm>
            <a:custGeom>
              <a:avLst/>
              <a:gdLst/>
              <a:ahLst/>
              <a:cxnLst/>
              <a:rect l="l" t="t" r="r" b="b"/>
              <a:pathLst>
                <a:path w="3462" h="3461" extrusionOk="0">
                  <a:moveTo>
                    <a:pt x="1787" y="0"/>
                  </a:moveTo>
                  <a:lnTo>
                    <a:pt x="1415" y="38"/>
                  </a:lnTo>
                  <a:lnTo>
                    <a:pt x="1080" y="112"/>
                  </a:lnTo>
                  <a:lnTo>
                    <a:pt x="782" y="298"/>
                  </a:lnTo>
                  <a:lnTo>
                    <a:pt x="522" y="484"/>
                  </a:lnTo>
                  <a:lnTo>
                    <a:pt x="299" y="744"/>
                  </a:lnTo>
                  <a:lnTo>
                    <a:pt x="150" y="1042"/>
                  </a:lnTo>
                  <a:lnTo>
                    <a:pt x="38" y="1340"/>
                  </a:lnTo>
                  <a:lnTo>
                    <a:pt x="1" y="1675"/>
                  </a:lnTo>
                  <a:lnTo>
                    <a:pt x="38" y="2047"/>
                  </a:lnTo>
                  <a:lnTo>
                    <a:pt x="113" y="2382"/>
                  </a:lnTo>
                  <a:lnTo>
                    <a:pt x="261" y="2679"/>
                  </a:lnTo>
                  <a:lnTo>
                    <a:pt x="485" y="2940"/>
                  </a:lnTo>
                  <a:lnTo>
                    <a:pt x="745" y="3126"/>
                  </a:lnTo>
                  <a:lnTo>
                    <a:pt x="1006" y="3312"/>
                  </a:lnTo>
                  <a:lnTo>
                    <a:pt x="1340" y="3423"/>
                  </a:lnTo>
                  <a:lnTo>
                    <a:pt x="1675" y="3461"/>
                  </a:lnTo>
                  <a:lnTo>
                    <a:pt x="2010" y="3423"/>
                  </a:lnTo>
                  <a:lnTo>
                    <a:pt x="2345" y="3349"/>
                  </a:lnTo>
                  <a:lnTo>
                    <a:pt x="2643" y="3163"/>
                  </a:lnTo>
                  <a:lnTo>
                    <a:pt x="2903" y="2977"/>
                  </a:lnTo>
                  <a:lnTo>
                    <a:pt x="3126" y="2716"/>
                  </a:lnTo>
                  <a:lnTo>
                    <a:pt x="3312" y="2419"/>
                  </a:lnTo>
                  <a:lnTo>
                    <a:pt x="3387" y="2121"/>
                  </a:lnTo>
                  <a:lnTo>
                    <a:pt x="3461" y="1786"/>
                  </a:lnTo>
                  <a:lnTo>
                    <a:pt x="3424" y="1414"/>
                  </a:lnTo>
                  <a:lnTo>
                    <a:pt x="3312" y="1079"/>
                  </a:lnTo>
                  <a:lnTo>
                    <a:pt x="3164" y="782"/>
                  </a:lnTo>
                  <a:lnTo>
                    <a:pt x="2977" y="521"/>
                  </a:lnTo>
                  <a:lnTo>
                    <a:pt x="2717" y="335"/>
                  </a:lnTo>
                  <a:lnTo>
                    <a:pt x="2419" y="149"/>
                  </a:lnTo>
                  <a:lnTo>
                    <a:pt x="2122" y="38"/>
                  </a:lnTo>
                  <a:lnTo>
                    <a:pt x="1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5;p40">
              <a:extLst>
                <a:ext uri="{FF2B5EF4-FFF2-40B4-BE49-F238E27FC236}">
                  <a16:creationId xmlns:a16="http://schemas.microsoft.com/office/drawing/2014/main" id="{B90ADEEC-86F0-1323-051C-E318266572CB}"/>
                </a:ext>
              </a:extLst>
            </p:cNvPr>
            <p:cNvSpPr/>
            <p:nvPr/>
          </p:nvSpPr>
          <p:spPr>
            <a:xfrm>
              <a:off x="2383125" y="3001700"/>
              <a:ext cx="86525" cy="86525"/>
            </a:xfrm>
            <a:custGeom>
              <a:avLst/>
              <a:gdLst/>
              <a:ahLst/>
              <a:cxnLst/>
              <a:rect l="l" t="t" r="r" b="b"/>
              <a:pathLst>
                <a:path w="3461" h="3461" extrusionOk="0">
                  <a:moveTo>
                    <a:pt x="1786" y="0"/>
                  </a:moveTo>
                  <a:lnTo>
                    <a:pt x="1451" y="37"/>
                  </a:lnTo>
                  <a:lnTo>
                    <a:pt x="1116" y="149"/>
                  </a:lnTo>
                  <a:lnTo>
                    <a:pt x="819" y="298"/>
                  </a:lnTo>
                  <a:lnTo>
                    <a:pt x="558" y="484"/>
                  </a:lnTo>
                  <a:lnTo>
                    <a:pt x="335" y="744"/>
                  </a:lnTo>
                  <a:lnTo>
                    <a:pt x="149" y="1042"/>
                  </a:lnTo>
                  <a:lnTo>
                    <a:pt x="75" y="1340"/>
                  </a:lnTo>
                  <a:lnTo>
                    <a:pt x="0" y="1674"/>
                  </a:lnTo>
                  <a:lnTo>
                    <a:pt x="37" y="2046"/>
                  </a:lnTo>
                  <a:lnTo>
                    <a:pt x="149" y="2381"/>
                  </a:lnTo>
                  <a:lnTo>
                    <a:pt x="298" y="2679"/>
                  </a:lnTo>
                  <a:lnTo>
                    <a:pt x="484" y="2939"/>
                  </a:lnTo>
                  <a:lnTo>
                    <a:pt x="744" y="3163"/>
                  </a:lnTo>
                  <a:lnTo>
                    <a:pt x="1042" y="3311"/>
                  </a:lnTo>
                  <a:lnTo>
                    <a:pt x="1340" y="3423"/>
                  </a:lnTo>
                  <a:lnTo>
                    <a:pt x="1675" y="3460"/>
                  </a:lnTo>
                  <a:lnTo>
                    <a:pt x="2047" y="3423"/>
                  </a:lnTo>
                  <a:lnTo>
                    <a:pt x="2382" y="3349"/>
                  </a:lnTo>
                  <a:lnTo>
                    <a:pt x="2679" y="3200"/>
                  </a:lnTo>
                  <a:lnTo>
                    <a:pt x="2940" y="2977"/>
                  </a:lnTo>
                  <a:lnTo>
                    <a:pt x="3163" y="2716"/>
                  </a:lnTo>
                  <a:lnTo>
                    <a:pt x="3312" y="2456"/>
                  </a:lnTo>
                  <a:lnTo>
                    <a:pt x="3423" y="2121"/>
                  </a:lnTo>
                  <a:lnTo>
                    <a:pt x="3461" y="1786"/>
                  </a:lnTo>
                  <a:lnTo>
                    <a:pt x="3423" y="1451"/>
                  </a:lnTo>
                  <a:lnTo>
                    <a:pt x="3349" y="1116"/>
                  </a:lnTo>
                  <a:lnTo>
                    <a:pt x="3200" y="819"/>
                  </a:lnTo>
                  <a:lnTo>
                    <a:pt x="2977" y="558"/>
                  </a:lnTo>
                  <a:lnTo>
                    <a:pt x="2716" y="335"/>
                  </a:lnTo>
                  <a:lnTo>
                    <a:pt x="2456" y="149"/>
                  </a:lnTo>
                  <a:lnTo>
                    <a:pt x="2121" y="75"/>
                  </a:lnTo>
                  <a:lnTo>
                    <a:pt x="1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355;p40">
            <a:extLst>
              <a:ext uri="{FF2B5EF4-FFF2-40B4-BE49-F238E27FC236}">
                <a16:creationId xmlns:a16="http://schemas.microsoft.com/office/drawing/2014/main" id="{6E3F2981-0AC2-5535-78F5-E75550B37EFA}"/>
              </a:ext>
            </a:extLst>
          </p:cNvPr>
          <p:cNvSpPr txBox="1">
            <a:spLocks/>
          </p:cNvSpPr>
          <p:nvPr/>
        </p:nvSpPr>
        <p:spPr>
          <a:xfrm>
            <a:off x="356825" y="809695"/>
            <a:ext cx="11172156" cy="88074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0000"/>
              </a:lnSpc>
              <a:spcBef>
                <a:spcPts val="0"/>
              </a:spcBef>
              <a:spcAft>
                <a:spcPts val="1600"/>
              </a:spcAft>
              <a:buFont typeface="Wingdings" pitchFamily="2" charset="2"/>
              <a:buChar char="Ø"/>
            </a:pPr>
            <a:r>
              <a:rPr lang="en-US" b="1" dirty="0">
                <a:solidFill>
                  <a:schemeClr val="bg1"/>
                </a:solidFill>
                <a:latin typeface="Montserrat" pitchFamily="2" charset="77"/>
              </a:rPr>
              <a:t>3397 healthcare organizations’ survey results with 9 indicators </a:t>
            </a:r>
          </a:p>
          <a:p>
            <a:pPr>
              <a:lnSpc>
                <a:spcPct val="50000"/>
              </a:lnSpc>
              <a:spcBef>
                <a:spcPts val="0"/>
              </a:spcBef>
              <a:spcAft>
                <a:spcPts val="1600"/>
              </a:spcAft>
              <a:buFont typeface="Wingdings" pitchFamily="2" charset="2"/>
              <a:buChar char="Ø"/>
            </a:pPr>
            <a:r>
              <a:rPr lang="en-US" b="1" dirty="0">
                <a:solidFill>
                  <a:schemeClr val="bg1"/>
                </a:solidFill>
                <a:latin typeface="Montserrat" pitchFamily="2" charset="77"/>
              </a:rPr>
              <a:t>Consisted of a series of questions that evaluate key elements of the patient experience.</a:t>
            </a:r>
          </a:p>
        </p:txBody>
      </p:sp>
      <p:sp>
        <p:nvSpPr>
          <p:cNvPr id="204" name="Rectangle 203">
            <a:extLst>
              <a:ext uri="{FF2B5EF4-FFF2-40B4-BE49-F238E27FC236}">
                <a16:creationId xmlns:a16="http://schemas.microsoft.com/office/drawing/2014/main" id="{BE0E7759-77FE-4D3A-7324-31C49EA59123}"/>
              </a:ext>
            </a:extLst>
          </p:cNvPr>
          <p:cNvSpPr/>
          <p:nvPr/>
        </p:nvSpPr>
        <p:spPr>
          <a:xfrm>
            <a:off x="-9818" y="6202836"/>
            <a:ext cx="12201818" cy="66973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3CC47537-B691-5346-6126-0ABB8376917F}"/>
              </a:ext>
            </a:extLst>
          </p:cNvPr>
          <p:cNvSpPr txBox="1"/>
          <p:nvPr/>
        </p:nvSpPr>
        <p:spPr>
          <a:xfrm>
            <a:off x="59293" y="6265362"/>
            <a:ext cx="11558655" cy="537198"/>
          </a:xfrm>
          <a:prstGeom prst="rect">
            <a:avLst/>
          </a:prstGeom>
          <a:noFill/>
        </p:spPr>
        <p:txBody>
          <a:bodyPr wrap="square">
            <a:spAutoFit/>
          </a:bodyPr>
          <a:lstStyle/>
          <a:p>
            <a:pPr algn="just">
              <a:lnSpc>
                <a:spcPct val="80000"/>
              </a:lnSpc>
              <a:spcBef>
                <a:spcPts val="0"/>
              </a:spcBef>
              <a:spcAft>
                <a:spcPts val="1600"/>
              </a:spcAft>
            </a:pPr>
            <a:r>
              <a:rPr lang="en-US" b="1" i="1" dirty="0">
                <a:solidFill>
                  <a:schemeClr val="bg1"/>
                </a:solidFill>
                <a:latin typeface="Montserrat" pitchFamily="2" charset="77"/>
              </a:rPr>
              <a:t>CMS releases this quality data publicly in order to encourage hospitals to improve their quality and to help consumers make better decisions about which providers they visit.</a:t>
            </a:r>
          </a:p>
        </p:txBody>
      </p:sp>
      <p:sp>
        <p:nvSpPr>
          <p:cNvPr id="206" name="Rectangle 205">
            <a:extLst>
              <a:ext uri="{FF2B5EF4-FFF2-40B4-BE49-F238E27FC236}">
                <a16:creationId xmlns:a16="http://schemas.microsoft.com/office/drawing/2014/main" id="{34622B6F-2656-0677-81CE-16AFAC6A16FF}"/>
              </a:ext>
            </a:extLst>
          </p:cNvPr>
          <p:cNvSpPr/>
          <p:nvPr/>
        </p:nvSpPr>
        <p:spPr>
          <a:xfrm>
            <a:off x="0" y="1537534"/>
            <a:ext cx="832104" cy="90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1AF682-A78E-07E1-675F-8E13B5FC6D34}"/>
              </a:ext>
            </a:extLst>
          </p:cNvPr>
          <p:cNvPicPr>
            <a:picLocks noChangeAspect="1"/>
          </p:cNvPicPr>
          <p:nvPr/>
        </p:nvPicPr>
        <p:blipFill>
          <a:blip r:embed="rId3"/>
          <a:stretch>
            <a:fillRect/>
          </a:stretch>
        </p:blipFill>
        <p:spPr>
          <a:xfrm>
            <a:off x="916854" y="1700101"/>
            <a:ext cx="10358291" cy="4285678"/>
          </a:xfrm>
          <a:prstGeom prst="rect">
            <a:avLst/>
          </a:prstGeom>
        </p:spPr>
      </p:pic>
      <p:sp>
        <p:nvSpPr>
          <p:cNvPr id="200" name="Rounded Rectangle 199">
            <a:extLst>
              <a:ext uri="{FF2B5EF4-FFF2-40B4-BE49-F238E27FC236}">
                <a16:creationId xmlns:a16="http://schemas.microsoft.com/office/drawing/2014/main" id="{4A09B7C1-9EED-3190-60D2-2DB585040B73}"/>
              </a:ext>
            </a:extLst>
          </p:cNvPr>
          <p:cNvSpPr/>
          <p:nvPr/>
        </p:nvSpPr>
        <p:spPr>
          <a:xfrm>
            <a:off x="2519265" y="1617667"/>
            <a:ext cx="1166327" cy="4430638"/>
          </a:xfrm>
          <a:prstGeom prst="round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704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0B831B-8CF0-6332-69D2-E77F7D076EFE}"/>
              </a:ext>
            </a:extLst>
          </p:cNvPr>
          <p:cNvSpPr/>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spcAft>
                <a:spcPts val="1600"/>
              </a:spcAft>
            </a:pPr>
            <a:endParaRPr lang="en-US" dirty="0">
              <a:solidFill>
                <a:schemeClr val="bg1"/>
              </a:solidFill>
              <a:latin typeface="Montserrat" pitchFamily="2" charset="77"/>
            </a:endParaRPr>
          </a:p>
        </p:txBody>
      </p:sp>
      <p:graphicFrame>
        <p:nvGraphicFramePr>
          <p:cNvPr id="20" name="Content Placeholder 19">
            <a:extLst>
              <a:ext uri="{FF2B5EF4-FFF2-40B4-BE49-F238E27FC236}">
                <a16:creationId xmlns:a16="http://schemas.microsoft.com/office/drawing/2014/main" id="{73225A1D-5394-093D-D4DC-D4CE7455F258}"/>
              </a:ext>
            </a:extLst>
          </p:cNvPr>
          <p:cNvGraphicFramePr>
            <a:graphicFrameLocks noGrp="1"/>
          </p:cNvGraphicFramePr>
          <p:nvPr>
            <p:ph idx="1"/>
            <p:extLst>
              <p:ext uri="{D42A27DB-BD31-4B8C-83A1-F6EECF244321}">
                <p14:modId xmlns:p14="http://schemas.microsoft.com/office/powerpoint/2010/main" val="3711710653"/>
              </p:ext>
            </p:extLst>
          </p:nvPr>
        </p:nvGraphicFramePr>
        <p:xfrm>
          <a:off x="1050862" y="1780452"/>
          <a:ext cx="9923462" cy="3838575"/>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354;p40">
            <a:extLst>
              <a:ext uri="{FF2B5EF4-FFF2-40B4-BE49-F238E27FC236}">
                <a16:creationId xmlns:a16="http://schemas.microsoft.com/office/drawing/2014/main" id="{526ADAB3-9F67-C2CE-193A-DFCC9A19DDE1}"/>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bg1"/>
                </a:solidFill>
                <a:latin typeface="Montserrat" pitchFamily="2" charset="77"/>
              </a:rPr>
              <a:t>01. Data Set: Overview</a:t>
            </a:r>
          </a:p>
        </p:txBody>
      </p:sp>
      <p:sp>
        <p:nvSpPr>
          <p:cNvPr id="6" name="Google Shape;355;p40">
            <a:extLst>
              <a:ext uri="{FF2B5EF4-FFF2-40B4-BE49-F238E27FC236}">
                <a16:creationId xmlns:a16="http://schemas.microsoft.com/office/drawing/2014/main" id="{BE3A9866-9516-AB7A-F107-FB2523505261}"/>
              </a:ext>
            </a:extLst>
          </p:cNvPr>
          <p:cNvSpPr txBox="1">
            <a:spLocks/>
          </p:cNvSpPr>
          <p:nvPr/>
        </p:nvSpPr>
        <p:spPr>
          <a:xfrm>
            <a:off x="327370" y="729011"/>
            <a:ext cx="11172156" cy="66973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ts val="0"/>
              </a:spcBef>
              <a:spcAft>
                <a:spcPts val="1600"/>
              </a:spcAft>
              <a:buFont typeface="Wingdings" pitchFamily="2" charset="2"/>
              <a:buChar char="Ø"/>
            </a:pPr>
            <a:r>
              <a:rPr lang="en-US" b="1" dirty="0">
                <a:solidFill>
                  <a:schemeClr val="bg1"/>
                </a:solidFill>
                <a:latin typeface="Montserrat" pitchFamily="2" charset="77"/>
              </a:rPr>
              <a:t> Mean of ‘Recommendation Intention’: 71</a:t>
            </a:r>
          </a:p>
        </p:txBody>
      </p:sp>
      <p:sp>
        <p:nvSpPr>
          <p:cNvPr id="8" name="Rectangle 7">
            <a:extLst>
              <a:ext uri="{FF2B5EF4-FFF2-40B4-BE49-F238E27FC236}">
                <a16:creationId xmlns:a16="http://schemas.microsoft.com/office/drawing/2014/main" id="{C6B05FE1-7DF2-9771-373E-47BCE82DF780}"/>
              </a:ext>
            </a:extLst>
          </p:cNvPr>
          <p:cNvSpPr/>
          <p:nvPr/>
        </p:nvSpPr>
        <p:spPr>
          <a:xfrm>
            <a:off x="-9818" y="6202836"/>
            <a:ext cx="12201818" cy="66973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46E81B7-798B-530B-D70B-A1B4F42AEB12}"/>
              </a:ext>
            </a:extLst>
          </p:cNvPr>
          <p:cNvSpPr txBox="1"/>
          <p:nvPr/>
        </p:nvSpPr>
        <p:spPr>
          <a:xfrm>
            <a:off x="0" y="6269158"/>
            <a:ext cx="12192000" cy="646331"/>
          </a:xfrm>
          <a:prstGeom prst="rect">
            <a:avLst/>
          </a:prstGeom>
          <a:noFill/>
        </p:spPr>
        <p:txBody>
          <a:bodyPr wrap="square">
            <a:spAutoFit/>
          </a:bodyPr>
          <a:lstStyle/>
          <a:p>
            <a:pPr algn="just">
              <a:spcBef>
                <a:spcPts val="0"/>
              </a:spcBef>
              <a:spcAft>
                <a:spcPts val="1600"/>
              </a:spcAft>
            </a:pPr>
            <a:r>
              <a:rPr lang="en-US" b="1" i="1" dirty="0">
                <a:solidFill>
                  <a:schemeClr val="bg1"/>
                </a:solidFill>
                <a:latin typeface="Montserrat" pitchFamily="2" charset="77"/>
              </a:rPr>
              <a:t>The Problem: How to effectively improve ‘Recommendation Intention’? Which indicators should we focus on?</a:t>
            </a:r>
          </a:p>
        </p:txBody>
      </p:sp>
      <p:sp>
        <p:nvSpPr>
          <p:cNvPr id="22" name="Rectangle 21">
            <a:extLst>
              <a:ext uri="{FF2B5EF4-FFF2-40B4-BE49-F238E27FC236}">
                <a16:creationId xmlns:a16="http://schemas.microsoft.com/office/drawing/2014/main" id="{E74FCFA0-1343-3376-2445-F580D58CBF52}"/>
              </a:ext>
            </a:extLst>
          </p:cNvPr>
          <p:cNvSpPr/>
          <p:nvPr/>
        </p:nvSpPr>
        <p:spPr>
          <a:xfrm>
            <a:off x="0" y="1180918"/>
            <a:ext cx="832104" cy="90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1446373C-11DC-1044-C35B-BD748649A2A4}"/>
              </a:ext>
            </a:extLst>
          </p:cNvPr>
          <p:cNvSpPr/>
          <p:nvPr/>
        </p:nvSpPr>
        <p:spPr>
          <a:xfrm>
            <a:off x="1876453" y="1978700"/>
            <a:ext cx="506311" cy="3435288"/>
          </a:xfrm>
          <a:prstGeom prst="round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917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10AB6-C1ED-8CE1-ABF8-416DB8C15FE5}"/>
              </a:ext>
            </a:extLst>
          </p:cNvPr>
          <p:cNvPicPr>
            <a:picLocks noChangeAspect="1"/>
          </p:cNvPicPr>
          <p:nvPr/>
        </p:nvPicPr>
        <p:blipFill>
          <a:blip r:embed="rId3"/>
          <a:stretch>
            <a:fillRect/>
          </a:stretch>
        </p:blipFill>
        <p:spPr>
          <a:xfrm>
            <a:off x="1417147" y="2204054"/>
            <a:ext cx="3745837" cy="3734521"/>
          </a:xfrm>
          <a:prstGeom prst="rect">
            <a:avLst/>
          </a:prstGeom>
        </p:spPr>
      </p:pic>
      <p:sp>
        <p:nvSpPr>
          <p:cNvPr id="4" name="Google Shape;354;p40">
            <a:extLst>
              <a:ext uri="{FF2B5EF4-FFF2-40B4-BE49-F238E27FC236}">
                <a16:creationId xmlns:a16="http://schemas.microsoft.com/office/drawing/2014/main" id="{D7979303-B83F-D5B5-BD1F-DF1DFE0B389B}"/>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tx2">
                    <a:lumMod val="90000"/>
                    <a:lumOff val="10000"/>
                  </a:schemeClr>
                </a:solidFill>
                <a:latin typeface="Montserrat" pitchFamily="2" charset="77"/>
              </a:rPr>
              <a:t>02. Analysis &amp; Findings</a:t>
            </a:r>
          </a:p>
        </p:txBody>
      </p:sp>
      <p:sp>
        <p:nvSpPr>
          <p:cNvPr id="5" name="Google Shape;562;p45">
            <a:extLst>
              <a:ext uri="{FF2B5EF4-FFF2-40B4-BE49-F238E27FC236}">
                <a16:creationId xmlns:a16="http://schemas.microsoft.com/office/drawing/2014/main" id="{67EE1F4C-BA51-1197-8B44-7D3BD76DEBE6}"/>
              </a:ext>
            </a:extLst>
          </p:cNvPr>
          <p:cNvSpPr txBox="1">
            <a:spLocks/>
          </p:cNvSpPr>
          <p:nvPr/>
        </p:nvSpPr>
        <p:spPr>
          <a:xfrm>
            <a:off x="203910" y="593046"/>
            <a:ext cx="11482122"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000" dirty="0">
                <a:latin typeface="Montserrat" pitchFamily="2" charset="77"/>
              </a:rPr>
              <a:t>1) Linear Relationships between Rating and other variables  </a:t>
            </a:r>
          </a:p>
        </p:txBody>
      </p:sp>
      <p:sp>
        <p:nvSpPr>
          <p:cNvPr id="18" name="Google Shape;1003;p56">
            <a:extLst>
              <a:ext uri="{FF2B5EF4-FFF2-40B4-BE49-F238E27FC236}">
                <a16:creationId xmlns:a16="http://schemas.microsoft.com/office/drawing/2014/main" id="{E0E5E161-AD70-5A45-67B9-5E82D64167BB}"/>
              </a:ext>
            </a:extLst>
          </p:cNvPr>
          <p:cNvSpPr/>
          <p:nvPr/>
        </p:nvSpPr>
        <p:spPr>
          <a:xfrm>
            <a:off x="631323" y="1858261"/>
            <a:ext cx="430500" cy="430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Montserrat"/>
                <a:ea typeface="Montserrat"/>
                <a:cs typeface="Montserrat"/>
                <a:sym typeface="Montserrat"/>
              </a:rPr>
              <a:t>1</a:t>
            </a:r>
            <a:endParaRPr dirty="0">
              <a:solidFill>
                <a:schemeClr val="bg1"/>
              </a:solidFill>
            </a:endParaRPr>
          </a:p>
        </p:txBody>
      </p:sp>
      <p:sp>
        <p:nvSpPr>
          <p:cNvPr id="19" name="Google Shape;1003;p56">
            <a:extLst>
              <a:ext uri="{FF2B5EF4-FFF2-40B4-BE49-F238E27FC236}">
                <a16:creationId xmlns:a16="http://schemas.microsoft.com/office/drawing/2014/main" id="{74651D30-EAA3-CC42-BA7F-218A58E783D0}"/>
              </a:ext>
            </a:extLst>
          </p:cNvPr>
          <p:cNvSpPr/>
          <p:nvPr/>
        </p:nvSpPr>
        <p:spPr>
          <a:xfrm>
            <a:off x="6293352" y="1853282"/>
            <a:ext cx="430500" cy="430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Montserrat"/>
                <a:sym typeface="Montserrat"/>
              </a:rPr>
              <a:t>2</a:t>
            </a:r>
            <a:endParaRPr dirty="0">
              <a:solidFill>
                <a:schemeClr val="bg1"/>
              </a:solidFill>
            </a:endParaRPr>
          </a:p>
        </p:txBody>
      </p:sp>
      <p:sp>
        <p:nvSpPr>
          <p:cNvPr id="22" name="Rectangle 21">
            <a:extLst>
              <a:ext uri="{FF2B5EF4-FFF2-40B4-BE49-F238E27FC236}">
                <a16:creationId xmlns:a16="http://schemas.microsoft.com/office/drawing/2014/main" id="{247B52B8-38A5-1A9C-6A85-83AB34724F7B}"/>
              </a:ext>
            </a:extLst>
          </p:cNvPr>
          <p:cNvSpPr/>
          <p:nvPr/>
        </p:nvSpPr>
        <p:spPr>
          <a:xfrm>
            <a:off x="-9818" y="6202836"/>
            <a:ext cx="12201818" cy="66973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379854C-2EAF-13A6-3774-15CE08D8E11D}"/>
              </a:ext>
            </a:extLst>
          </p:cNvPr>
          <p:cNvSpPr txBox="1"/>
          <p:nvPr/>
        </p:nvSpPr>
        <p:spPr>
          <a:xfrm>
            <a:off x="-13425" y="6292707"/>
            <a:ext cx="12548468" cy="596958"/>
          </a:xfrm>
          <a:prstGeom prst="rect">
            <a:avLst/>
          </a:prstGeom>
          <a:noFill/>
        </p:spPr>
        <p:txBody>
          <a:bodyPr wrap="square">
            <a:spAutoFit/>
          </a:bodyPr>
          <a:lstStyle/>
          <a:p>
            <a:pPr algn="just">
              <a:lnSpc>
                <a:spcPct val="50000"/>
              </a:lnSpc>
              <a:spcBef>
                <a:spcPts val="0"/>
              </a:spcBef>
              <a:spcAft>
                <a:spcPts val="1600"/>
              </a:spcAft>
            </a:pPr>
            <a:r>
              <a:rPr lang="en-US" b="1" i="1" dirty="0">
                <a:solidFill>
                  <a:schemeClr val="bg1"/>
                </a:solidFill>
                <a:latin typeface="Montserrat" pitchFamily="2" charset="77"/>
              </a:rPr>
              <a:t>Strong positive relationships with ‘Recommendation Intention’: </a:t>
            </a:r>
          </a:p>
          <a:p>
            <a:pPr algn="just">
              <a:lnSpc>
                <a:spcPct val="50000"/>
              </a:lnSpc>
              <a:spcBef>
                <a:spcPts val="0"/>
              </a:spcBef>
              <a:spcAft>
                <a:spcPts val="1600"/>
              </a:spcAft>
            </a:pPr>
            <a:r>
              <a:rPr lang="en-US" b="1" i="1" dirty="0">
                <a:solidFill>
                  <a:schemeClr val="bg1"/>
                </a:solidFill>
                <a:latin typeface="Montserrat" pitchFamily="2" charset="77"/>
              </a:rPr>
              <a:t>‘Preference Acceptance’, ‘Patients’ understanding of healthcare responsibilities’</a:t>
            </a:r>
          </a:p>
        </p:txBody>
      </p:sp>
      <p:sp>
        <p:nvSpPr>
          <p:cNvPr id="25" name="Google Shape;562;p45">
            <a:extLst>
              <a:ext uri="{FF2B5EF4-FFF2-40B4-BE49-F238E27FC236}">
                <a16:creationId xmlns:a16="http://schemas.microsoft.com/office/drawing/2014/main" id="{807BFD9E-64A0-F049-6780-D81CC8CEAC6D}"/>
              </a:ext>
            </a:extLst>
          </p:cNvPr>
          <p:cNvSpPr txBox="1">
            <a:spLocks/>
          </p:cNvSpPr>
          <p:nvPr/>
        </p:nvSpPr>
        <p:spPr>
          <a:xfrm>
            <a:off x="1030878" y="1863240"/>
            <a:ext cx="2334894"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1600" dirty="0">
                <a:solidFill>
                  <a:schemeClr val="tx2">
                    <a:lumMod val="90000"/>
                    <a:lumOff val="10000"/>
                  </a:schemeClr>
                </a:solidFill>
                <a:latin typeface="Montserrat" pitchFamily="2" charset="77"/>
              </a:rPr>
              <a:t>Strong Positive</a:t>
            </a:r>
          </a:p>
        </p:txBody>
      </p:sp>
      <p:sp>
        <p:nvSpPr>
          <p:cNvPr id="26" name="Google Shape;562;p45">
            <a:extLst>
              <a:ext uri="{FF2B5EF4-FFF2-40B4-BE49-F238E27FC236}">
                <a16:creationId xmlns:a16="http://schemas.microsoft.com/office/drawing/2014/main" id="{90579C98-1CA5-7191-FD89-828B575EE017}"/>
              </a:ext>
            </a:extLst>
          </p:cNvPr>
          <p:cNvSpPr txBox="1">
            <a:spLocks/>
          </p:cNvSpPr>
          <p:nvPr/>
        </p:nvSpPr>
        <p:spPr>
          <a:xfrm>
            <a:off x="6708691" y="1858261"/>
            <a:ext cx="2117539"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1600" dirty="0">
                <a:solidFill>
                  <a:schemeClr val="tx2">
                    <a:lumMod val="90000"/>
                    <a:lumOff val="10000"/>
                  </a:schemeClr>
                </a:solidFill>
                <a:latin typeface="Montserrat" pitchFamily="2" charset="77"/>
              </a:rPr>
              <a:t>Strong Positive</a:t>
            </a:r>
          </a:p>
        </p:txBody>
      </p:sp>
      <p:sp>
        <p:nvSpPr>
          <p:cNvPr id="31" name="TextBox 30">
            <a:extLst>
              <a:ext uri="{FF2B5EF4-FFF2-40B4-BE49-F238E27FC236}">
                <a16:creationId xmlns:a16="http://schemas.microsoft.com/office/drawing/2014/main" id="{6AE1DBFE-343A-E9F8-E06E-82D4F3E5FD08}"/>
              </a:ext>
            </a:extLst>
          </p:cNvPr>
          <p:cNvSpPr txBox="1"/>
          <p:nvPr/>
        </p:nvSpPr>
        <p:spPr>
          <a:xfrm>
            <a:off x="396907" y="1141825"/>
            <a:ext cx="10293087" cy="419987"/>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sz="1600" b="1" dirty="0">
                <a:latin typeface="Montserrat" pitchFamily="2" charset="77"/>
              </a:rPr>
              <a:t>Positive linear relationship: A</a:t>
            </a:r>
            <a:r>
              <a:rPr lang="en-US" sz="1600" b="1" i="0" dirty="0">
                <a:effectLst/>
                <a:latin typeface="Montserrat" pitchFamily="2" charset="77"/>
              </a:rPr>
              <a:t>s one gets a higher score, the other gets a higher score as well</a:t>
            </a:r>
            <a:endParaRPr lang="en-US" sz="1600" b="1" dirty="0">
              <a:latin typeface="Montserrat" pitchFamily="2" charset="77"/>
            </a:endParaRPr>
          </a:p>
        </p:txBody>
      </p:sp>
      <p:pic>
        <p:nvPicPr>
          <p:cNvPr id="3" name="Picture 2">
            <a:extLst>
              <a:ext uri="{FF2B5EF4-FFF2-40B4-BE49-F238E27FC236}">
                <a16:creationId xmlns:a16="http://schemas.microsoft.com/office/drawing/2014/main" id="{F186277E-DFB1-AF68-C73C-B4D0728978BF}"/>
              </a:ext>
            </a:extLst>
          </p:cNvPr>
          <p:cNvPicPr>
            <a:picLocks noChangeAspect="1"/>
          </p:cNvPicPr>
          <p:nvPr/>
        </p:nvPicPr>
        <p:blipFill>
          <a:blip r:embed="rId4"/>
          <a:stretch>
            <a:fillRect/>
          </a:stretch>
        </p:blipFill>
        <p:spPr>
          <a:xfrm>
            <a:off x="7029018" y="2300107"/>
            <a:ext cx="3745838" cy="3677317"/>
          </a:xfrm>
          <a:prstGeom prst="rect">
            <a:avLst/>
          </a:prstGeom>
        </p:spPr>
      </p:pic>
    </p:spTree>
    <p:extLst>
      <p:ext uri="{BB962C8B-B14F-4D97-AF65-F5344CB8AC3E}">
        <p14:creationId xmlns:p14="http://schemas.microsoft.com/office/powerpoint/2010/main" val="51508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4;p40">
            <a:extLst>
              <a:ext uri="{FF2B5EF4-FFF2-40B4-BE49-F238E27FC236}">
                <a16:creationId xmlns:a16="http://schemas.microsoft.com/office/drawing/2014/main" id="{D7979303-B83F-D5B5-BD1F-DF1DFE0B389B}"/>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tx2">
                    <a:lumMod val="90000"/>
                    <a:lumOff val="10000"/>
                  </a:schemeClr>
                </a:solidFill>
                <a:latin typeface="Montserrat" pitchFamily="2" charset="77"/>
              </a:rPr>
              <a:t>02. Analysis &amp; Findings</a:t>
            </a:r>
          </a:p>
        </p:txBody>
      </p:sp>
      <p:sp>
        <p:nvSpPr>
          <p:cNvPr id="5" name="Google Shape;562;p45">
            <a:extLst>
              <a:ext uri="{FF2B5EF4-FFF2-40B4-BE49-F238E27FC236}">
                <a16:creationId xmlns:a16="http://schemas.microsoft.com/office/drawing/2014/main" id="{67EE1F4C-BA51-1197-8B44-7D3BD76DEBE6}"/>
              </a:ext>
            </a:extLst>
          </p:cNvPr>
          <p:cNvSpPr txBox="1">
            <a:spLocks/>
          </p:cNvSpPr>
          <p:nvPr/>
        </p:nvSpPr>
        <p:spPr>
          <a:xfrm>
            <a:off x="203910" y="593046"/>
            <a:ext cx="11482122"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000" dirty="0">
                <a:latin typeface="Montserrat" pitchFamily="2" charset="77"/>
              </a:rPr>
              <a:t>2) Correlation between Rating and other variables</a:t>
            </a:r>
          </a:p>
        </p:txBody>
      </p:sp>
      <p:sp>
        <p:nvSpPr>
          <p:cNvPr id="8" name="AutoShape 2">
            <a:extLst>
              <a:ext uri="{FF2B5EF4-FFF2-40B4-BE49-F238E27FC236}">
                <a16:creationId xmlns:a16="http://schemas.microsoft.com/office/drawing/2014/main" id="{D31EE99F-6205-3A3F-40B4-526E8576FC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Google Shape;1205;p64">
            <a:extLst>
              <a:ext uri="{FF2B5EF4-FFF2-40B4-BE49-F238E27FC236}">
                <a16:creationId xmlns:a16="http://schemas.microsoft.com/office/drawing/2014/main" id="{2D8083A2-3A4B-FEF7-35E1-21BAA663B4A4}"/>
              </a:ext>
            </a:extLst>
          </p:cNvPr>
          <p:cNvSpPr txBox="1">
            <a:spLocks/>
          </p:cNvSpPr>
          <p:nvPr/>
        </p:nvSpPr>
        <p:spPr>
          <a:xfrm>
            <a:off x="7273855" y="2090744"/>
            <a:ext cx="4011761" cy="4794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000" dirty="0">
                <a:latin typeface="Montserrat" pitchFamily="2" charset="77"/>
              </a:rPr>
              <a:t>Correlation matrix analysis</a:t>
            </a:r>
          </a:p>
        </p:txBody>
      </p:sp>
      <p:grpSp>
        <p:nvGrpSpPr>
          <p:cNvPr id="33" name="Group 32">
            <a:extLst>
              <a:ext uri="{FF2B5EF4-FFF2-40B4-BE49-F238E27FC236}">
                <a16:creationId xmlns:a16="http://schemas.microsoft.com/office/drawing/2014/main" id="{1EB339C6-EF65-91CA-6020-92FC01E6B5AF}"/>
              </a:ext>
            </a:extLst>
          </p:cNvPr>
          <p:cNvGrpSpPr/>
          <p:nvPr/>
        </p:nvGrpSpPr>
        <p:grpSpPr>
          <a:xfrm>
            <a:off x="6792577" y="2070329"/>
            <a:ext cx="436454" cy="440602"/>
            <a:chOff x="7387793" y="2830746"/>
            <a:chExt cx="948900" cy="948900"/>
          </a:xfrm>
        </p:grpSpPr>
        <p:sp>
          <p:nvSpPr>
            <p:cNvPr id="19" name="Google Shape;1201;p64">
              <a:extLst>
                <a:ext uri="{FF2B5EF4-FFF2-40B4-BE49-F238E27FC236}">
                  <a16:creationId xmlns:a16="http://schemas.microsoft.com/office/drawing/2014/main" id="{986611AF-7DA1-4067-F6F0-30C8B21E1F2D}"/>
                </a:ext>
              </a:extLst>
            </p:cNvPr>
            <p:cNvSpPr/>
            <p:nvPr/>
          </p:nvSpPr>
          <p:spPr>
            <a:xfrm>
              <a:off x="7387793" y="2830746"/>
              <a:ext cx="948900" cy="948900"/>
            </a:xfrm>
            <a:prstGeom prst="roundRect">
              <a:avLst>
                <a:gd name="adj" fmla="val 16667"/>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nvGrpSpPr>
            <p:cNvPr id="22" name="Google Shape;1275;p64">
              <a:extLst>
                <a:ext uri="{FF2B5EF4-FFF2-40B4-BE49-F238E27FC236}">
                  <a16:creationId xmlns:a16="http://schemas.microsoft.com/office/drawing/2014/main" id="{F2B5E183-B467-12CD-F7AA-C842D2AB1E33}"/>
                </a:ext>
              </a:extLst>
            </p:cNvPr>
            <p:cNvGrpSpPr/>
            <p:nvPr/>
          </p:nvGrpSpPr>
          <p:grpSpPr>
            <a:xfrm>
              <a:off x="7652289" y="3095198"/>
              <a:ext cx="420007" cy="420007"/>
              <a:chOff x="1492675" y="4992125"/>
              <a:chExt cx="481825" cy="481825"/>
            </a:xfrm>
          </p:grpSpPr>
          <p:sp>
            <p:nvSpPr>
              <p:cNvPr id="23" name="Google Shape;1276;p64">
                <a:extLst>
                  <a:ext uri="{FF2B5EF4-FFF2-40B4-BE49-F238E27FC236}">
                    <a16:creationId xmlns:a16="http://schemas.microsoft.com/office/drawing/2014/main" id="{0433DE01-06A8-B198-F640-2AB7D2DE0265}"/>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solidFill>
                    <a:srgbClr val="435D74"/>
                  </a:solidFill>
                </a:endParaRPr>
              </a:p>
            </p:txBody>
          </p:sp>
          <p:sp>
            <p:nvSpPr>
              <p:cNvPr id="24" name="Google Shape;1277;p64">
                <a:extLst>
                  <a:ext uri="{FF2B5EF4-FFF2-40B4-BE49-F238E27FC236}">
                    <a16:creationId xmlns:a16="http://schemas.microsoft.com/office/drawing/2014/main" id="{AD62DC4E-0F9A-0E12-0759-9F3414A11E4C}"/>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solidFill>
                    <a:srgbClr val="435D74"/>
                  </a:solidFill>
                </a:endParaRPr>
              </a:p>
            </p:txBody>
          </p:sp>
        </p:grpSp>
      </p:grpSp>
      <p:sp>
        <p:nvSpPr>
          <p:cNvPr id="21" name="Google Shape;1206;p64">
            <a:extLst>
              <a:ext uri="{FF2B5EF4-FFF2-40B4-BE49-F238E27FC236}">
                <a16:creationId xmlns:a16="http://schemas.microsoft.com/office/drawing/2014/main" id="{06CDA4D1-D4BD-7AED-6A6A-086D18715681}"/>
              </a:ext>
            </a:extLst>
          </p:cNvPr>
          <p:cNvSpPr txBox="1">
            <a:spLocks/>
          </p:cNvSpPr>
          <p:nvPr/>
        </p:nvSpPr>
        <p:spPr>
          <a:xfrm>
            <a:off x="6782081" y="2651855"/>
            <a:ext cx="5911230" cy="342301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itchFamily="2" charset="2"/>
              <a:buChar char="Ø"/>
            </a:pPr>
            <a:r>
              <a:rPr lang="en-US" b="1" dirty="0">
                <a:latin typeface="Montserrat" pitchFamily="2" charset="77"/>
              </a:rPr>
              <a:t>Highest positive correlation with ‘Recommendation Intention’:</a:t>
            </a:r>
          </a:p>
          <a:p>
            <a:pPr marL="0" indent="0">
              <a:spcBef>
                <a:spcPts val="0"/>
              </a:spcBef>
              <a:buNone/>
            </a:pPr>
            <a:r>
              <a:rPr lang="en-US" sz="1600" b="1" dirty="0">
                <a:latin typeface="Montserrat" pitchFamily="2" charset="77"/>
                <a:sym typeface="Wingdings" pitchFamily="2" charset="2"/>
              </a:rPr>
              <a:t>1) ‘Preference Acceptance’ (0.75)</a:t>
            </a:r>
          </a:p>
          <a:p>
            <a:pPr marL="0" lvl="0" indent="0">
              <a:spcBef>
                <a:spcPts val="0"/>
              </a:spcBef>
              <a:buNone/>
            </a:pPr>
            <a:r>
              <a:rPr lang="en-US" sz="1600" b="1" dirty="0">
                <a:latin typeface="Montserrat" pitchFamily="2" charset="77"/>
                <a:sym typeface="Wingdings" pitchFamily="2" charset="2"/>
              </a:rPr>
              <a:t>2) ‘Patients’ understanding of healthcare     </a:t>
            </a:r>
          </a:p>
          <a:p>
            <a:pPr marL="0" lvl="0" indent="0">
              <a:spcBef>
                <a:spcPts val="0"/>
              </a:spcBef>
              <a:buNone/>
            </a:pPr>
            <a:r>
              <a:rPr lang="en-US" sz="1600" b="1" dirty="0">
                <a:latin typeface="Montserrat" pitchFamily="2" charset="77"/>
                <a:sym typeface="Wingdings" pitchFamily="2" charset="2"/>
              </a:rPr>
              <a:t>     responsibilities’ (0.73)</a:t>
            </a:r>
          </a:p>
          <a:p>
            <a:pPr marL="0" lvl="0" indent="0">
              <a:spcBef>
                <a:spcPts val="0"/>
              </a:spcBef>
              <a:buNone/>
            </a:pPr>
            <a:endParaRPr lang="en-US" sz="1600" b="1" dirty="0">
              <a:solidFill>
                <a:schemeClr val="tx2"/>
              </a:solidFill>
              <a:latin typeface="Montserrat" pitchFamily="2" charset="77"/>
            </a:endParaRPr>
          </a:p>
          <a:p>
            <a:pPr lvl="0">
              <a:spcBef>
                <a:spcPts val="0"/>
              </a:spcBef>
              <a:buFont typeface="Wingdings" pitchFamily="2" charset="2"/>
              <a:buChar char="ü"/>
            </a:pPr>
            <a:r>
              <a:rPr lang="en-US" sz="1400" b="1" dirty="0">
                <a:solidFill>
                  <a:schemeClr val="tx1">
                    <a:lumMod val="65000"/>
                    <a:lumOff val="35000"/>
                  </a:schemeClr>
                </a:solidFill>
                <a:latin typeface="Montserrat" pitchFamily="2" charset="77"/>
              </a:rPr>
              <a:t>It quantifies the degree to which two variables are </a:t>
            </a:r>
          </a:p>
          <a:p>
            <a:pPr marL="0" lvl="0" indent="0">
              <a:spcBef>
                <a:spcPts val="0"/>
              </a:spcBef>
              <a:buNone/>
            </a:pPr>
            <a:r>
              <a:rPr lang="en-US" sz="1400" b="1" dirty="0">
                <a:solidFill>
                  <a:schemeClr val="tx1">
                    <a:lumMod val="65000"/>
                    <a:lumOff val="35000"/>
                  </a:schemeClr>
                </a:solidFill>
                <a:latin typeface="Montserrat" pitchFamily="2" charset="77"/>
              </a:rPr>
              <a:t>    related and shows the direction and strength of the  </a:t>
            </a:r>
          </a:p>
          <a:p>
            <a:pPr marL="0" lvl="0" indent="0">
              <a:spcBef>
                <a:spcPts val="0"/>
              </a:spcBef>
              <a:buNone/>
            </a:pPr>
            <a:r>
              <a:rPr lang="en-US" sz="1400" b="1" dirty="0">
                <a:solidFill>
                  <a:schemeClr val="tx1">
                    <a:lumMod val="65000"/>
                    <a:lumOff val="35000"/>
                  </a:schemeClr>
                </a:solidFill>
                <a:latin typeface="Montserrat" pitchFamily="2" charset="77"/>
              </a:rPr>
              <a:t>    association between two numeric variables.</a:t>
            </a:r>
          </a:p>
          <a:p>
            <a:pPr marL="0" lvl="0" indent="0">
              <a:spcBef>
                <a:spcPts val="0"/>
              </a:spcBef>
              <a:buNone/>
            </a:pPr>
            <a:endParaRPr lang="en-US" sz="1600" b="1" dirty="0">
              <a:solidFill>
                <a:schemeClr val="tx2"/>
              </a:solidFill>
              <a:latin typeface="Montserrat" pitchFamily="2" charset="77"/>
            </a:endParaRPr>
          </a:p>
        </p:txBody>
      </p:sp>
      <p:grpSp>
        <p:nvGrpSpPr>
          <p:cNvPr id="10" name="Group 9">
            <a:extLst>
              <a:ext uri="{FF2B5EF4-FFF2-40B4-BE49-F238E27FC236}">
                <a16:creationId xmlns:a16="http://schemas.microsoft.com/office/drawing/2014/main" id="{5629E422-6B21-36F7-5EF2-46DC231103A0}"/>
              </a:ext>
            </a:extLst>
          </p:cNvPr>
          <p:cNvGrpSpPr/>
          <p:nvPr/>
        </p:nvGrpSpPr>
        <p:grpSpPr>
          <a:xfrm>
            <a:off x="284006" y="1561813"/>
            <a:ext cx="6136105" cy="4909808"/>
            <a:chOff x="288759" y="1717451"/>
            <a:chExt cx="6136105" cy="4909808"/>
          </a:xfrm>
        </p:grpSpPr>
        <p:pic>
          <p:nvPicPr>
            <p:cNvPr id="3" name="Picture 2">
              <a:extLst>
                <a:ext uri="{FF2B5EF4-FFF2-40B4-BE49-F238E27FC236}">
                  <a16:creationId xmlns:a16="http://schemas.microsoft.com/office/drawing/2014/main" id="{C50296CA-B201-F6D1-8481-63C5E58CF75B}"/>
                </a:ext>
              </a:extLst>
            </p:cNvPr>
            <p:cNvPicPr>
              <a:picLocks noChangeAspect="1"/>
            </p:cNvPicPr>
            <p:nvPr/>
          </p:nvPicPr>
          <p:blipFill rotWithShape="1">
            <a:blip r:embed="rId3"/>
            <a:srcRect l="977" t="6863" r="1177" b="3291"/>
            <a:stretch/>
          </p:blipFill>
          <p:spPr>
            <a:xfrm>
              <a:off x="397042" y="1717451"/>
              <a:ext cx="6027822" cy="4909808"/>
            </a:xfrm>
            <a:prstGeom prst="rect">
              <a:avLst/>
            </a:prstGeom>
            <a:ln>
              <a:solidFill>
                <a:schemeClr val="bg1">
                  <a:lumMod val="50000"/>
                </a:schemeClr>
              </a:solidFill>
            </a:ln>
          </p:spPr>
        </p:pic>
        <p:sp>
          <p:nvSpPr>
            <p:cNvPr id="7" name="Rounded Rectangle 6">
              <a:extLst>
                <a:ext uri="{FF2B5EF4-FFF2-40B4-BE49-F238E27FC236}">
                  <a16:creationId xmlns:a16="http://schemas.microsoft.com/office/drawing/2014/main" id="{AB8DF8C7-0180-A0CC-AD42-5BA43D01EC84}"/>
                </a:ext>
              </a:extLst>
            </p:cNvPr>
            <p:cNvSpPr/>
            <p:nvPr/>
          </p:nvSpPr>
          <p:spPr>
            <a:xfrm>
              <a:off x="288759" y="1860129"/>
              <a:ext cx="1928850" cy="430501"/>
            </a:xfrm>
            <a:prstGeom prst="round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07E4F999-56B2-9A19-0453-0F7F07426906}"/>
                </a:ext>
              </a:extLst>
            </p:cNvPr>
            <p:cNvSpPr/>
            <p:nvPr/>
          </p:nvSpPr>
          <p:spPr>
            <a:xfrm>
              <a:off x="288759" y="3208831"/>
              <a:ext cx="1928850" cy="430501"/>
            </a:xfrm>
            <a:prstGeom prst="round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ounded Rectangle 10">
            <a:extLst>
              <a:ext uri="{FF2B5EF4-FFF2-40B4-BE49-F238E27FC236}">
                <a16:creationId xmlns:a16="http://schemas.microsoft.com/office/drawing/2014/main" id="{94025C26-D9D7-DD98-02DB-8F47C0D17D51}"/>
              </a:ext>
            </a:extLst>
          </p:cNvPr>
          <p:cNvSpPr/>
          <p:nvPr/>
        </p:nvSpPr>
        <p:spPr>
          <a:xfrm>
            <a:off x="1702685" y="1443789"/>
            <a:ext cx="506311" cy="5183470"/>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419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4;p40">
            <a:extLst>
              <a:ext uri="{FF2B5EF4-FFF2-40B4-BE49-F238E27FC236}">
                <a16:creationId xmlns:a16="http://schemas.microsoft.com/office/drawing/2014/main" id="{D7979303-B83F-D5B5-BD1F-DF1DFE0B389B}"/>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tx2">
                    <a:lumMod val="90000"/>
                    <a:lumOff val="10000"/>
                  </a:schemeClr>
                </a:solidFill>
                <a:latin typeface="Montserrat" pitchFamily="2" charset="77"/>
              </a:rPr>
              <a:t>02. Analysis &amp; Findings</a:t>
            </a:r>
          </a:p>
        </p:txBody>
      </p:sp>
      <p:sp>
        <p:nvSpPr>
          <p:cNvPr id="5" name="Google Shape;562;p45">
            <a:extLst>
              <a:ext uri="{FF2B5EF4-FFF2-40B4-BE49-F238E27FC236}">
                <a16:creationId xmlns:a16="http://schemas.microsoft.com/office/drawing/2014/main" id="{67EE1F4C-BA51-1197-8B44-7D3BD76DEBE6}"/>
              </a:ext>
            </a:extLst>
          </p:cNvPr>
          <p:cNvSpPr txBox="1">
            <a:spLocks/>
          </p:cNvSpPr>
          <p:nvPr/>
        </p:nvSpPr>
        <p:spPr>
          <a:xfrm>
            <a:off x="203910" y="593046"/>
            <a:ext cx="11482122"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000" dirty="0">
                <a:latin typeface="Montserrat" pitchFamily="2" charset="77"/>
              </a:rPr>
              <a:t>3) Linear regression model: Hypothesis test</a:t>
            </a:r>
          </a:p>
        </p:txBody>
      </p:sp>
      <p:grpSp>
        <p:nvGrpSpPr>
          <p:cNvPr id="10" name="Group 9">
            <a:extLst>
              <a:ext uri="{FF2B5EF4-FFF2-40B4-BE49-F238E27FC236}">
                <a16:creationId xmlns:a16="http://schemas.microsoft.com/office/drawing/2014/main" id="{E41199D6-566A-9D2E-BFB4-6361FB3881B4}"/>
              </a:ext>
            </a:extLst>
          </p:cNvPr>
          <p:cNvGrpSpPr/>
          <p:nvPr/>
        </p:nvGrpSpPr>
        <p:grpSpPr>
          <a:xfrm>
            <a:off x="2044742" y="2057398"/>
            <a:ext cx="7652711" cy="4728411"/>
            <a:chOff x="2006946" y="1068992"/>
            <a:chExt cx="7970345" cy="5116748"/>
          </a:xfrm>
        </p:grpSpPr>
        <p:pic>
          <p:nvPicPr>
            <p:cNvPr id="6" name="Picture 5">
              <a:extLst>
                <a:ext uri="{FF2B5EF4-FFF2-40B4-BE49-F238E27FC236}">
                  <a16:creationId xmlns:a16="http://schemas.microsoft.com/office/drawing/2014/main" id="{437A89F7-A4E1-F6AF-E454-4A03526948F1}"/>
                </a:ext>
              </a:extLst>
            </p:cNvPr>
            <p:cNvPicPr>
              <a:picLocks noChangeAspect="1"/>
            </p:cNvPicPr>
            <p:nvPr/>
          </p:nvPicPr>
          <p:blipFill>
            <a:blip r:embed="rId3"/>
            <a:stretch>
              <a:fillRect/>
            </a:stretch>
          </p:blipFill>
          <p:spPr>
            <a:xfrm>
              <a:off x="2204891" y="1068992"/>
              <a:ext cx="7772400" cy="5116748"/>
            </a:xfrm>
            <a:prstGeom prst="rect">
              <a:avLst/>
            </a:prstGeom>
            <a:ln>
              <a:solidFill>
                <a:schemeClr val="tx1">
                  <a:lumMod val="65000"/>
                  <a:lumOff val="35000"/>
                </a:schemeClr>
              </a:solidFill>
            </a:ln>
          </p:spPr>
        </p:pic>
        <p:sp>
          <p:nvSpPr>
            <p:cNvPr id="7" name="Rounded Rectangle 6">
              <a:extLst>
                <a:ext uri="{FF2B5EF4-FFF2-40B4-BE49-F238E27FC236}">
                  <a16:creationId xmlns:a16="http://schemas.microsoft.com/office/drawing/2014/main" id="{6EA68974-A68D-8FE0-AE84-43FE4A1547E6}"/>
                </a:ext>
              </a:extLst>
            </p:cNvPr>
            <p:cNvSpPr/>
            <p:nvPr/>
          </p:nvSpPr>
          <p:spPr>
            <a:xfrm>
              <a:off x="2006946" y="2188460"/>
              <a:ext cx="5994056" cy="253951"/>
            </a:xfrm>
            <a:custGeom>
              <a:avLst/>
              <a:gdLst>
                <a:gd name="connsiteX0" fmla="*/ 0 w 5994056"/>
                <a:gd name="connsiteY0" fmla="*/ 42326 h 253951"/>
                <a:gd name="connsiteX1" fmla="*/ 42326 w 5994056"/>
                <a:gd name="connsiteY1" fmla="*/ 0 h 253951"/>
                <a:gd name="connsiteX2" fmla="*/ 751454 w 5994056"/>
                <a:gd name="connsiteY2" fmla="*/ 0 h 253951"/>
                <a:gd name="connsiteX3" fmla="*/ 1283301 w 5994056"/>
                <a:gd name="connsiteY3" fmla="*/ 0 h 253951"/>
                <a:gd name="connsiteX4" fmla="*/ 1756053 w 5994056"/>
                <a:gd name="connsiteY4" fmla="*/ 0 h 253951"/>
                <a:gd name="connsiteX5" fmla="*/ 2406088 w 5994056"/>
                <a:gd name="connsiteY5" fmla="*/ 0 h 253951"/>
                <a:gd name="connsiteX6" fmla="*/ 2937934 w 5994056"/>
                <a:gd name="connsiteY6" fmla="*/ 0 h 253951"/>
                <a:gd name="connsiteX7" fmla="*/ 3647062 w 5994056"/>
                <a:gd name="connsiteY7" fmla="*/ 0 h 253951"/>
                <a:gd name="connsiteX8" fmla="*/ 4119815 w 5994056"/>
                <a:gd name="connsiteY8" fmla="*/ 0 h 253951"/>
                <a:gd name="connsiteX9" fmla="*/ 4828943 w 5994056"/>
                <a:gd name="connsiteY9" fmla="*/ 0 h 253951"/>
                <a:gd name="connsiteX10" fmla="*/ 5242602 w 5994056"/>
                <a:gd name="connsiteY10" fmla="*/ 0 h 253951"/>
                <a:gd name="connsiteX11" fmla="*/ 5951730 w 5994056"/>
                <a:gd name="connsiteY11" fmla="*/ 0 h 253951"/>
                <a:gd name="connsiteX12" fmla="*/ 5994056 w 5994056"/>
                <a:gd name="connsiteY12" fmla="*/ 42326 h 253951"/>
                <a:gd name="connsiteX13" fmla="*/ 5994056 w 5994056"/>
                <a:gd name="connsiteY13" fmla="*/ 211625 h 253951"/>
                <a:gd name="connsiteX14" fmla="*/ 5951730 w 5994056"/>
                <a:gd name="connsiteY14" fmla="*/ 253951 h 253951"/>
                <a:gd name="connsiteX15" fmla="*/ 5360790 w 5994056"/>
                <a:gd name="connsiteY15" fmla="*/ 253951 h 253951"/>
                <a:gd name="connsiteX16" fmla="*/ 4651661 w 5994056"/>
                <a:gd name="connsiteY16" fmla="*/ 253951 h 253951"/>
                <a:gd name="connsiteX17" fmla="*/ 4060721 w 5994056"/>
                <a:gd name="connsiteY17" fmla="*/ 253951 h 253951"/>
                <a:gd name="connsiteX18" fmla="*/ 3647062 w 5994056"/>
                <a:gd name="connsiteY18" fmla="*/ 253951 h 253951"/>
                <a:gd name="connsiteX19" fmla="*/ 3174310 w 5994056"/>
                <a:gd name="connsiteY19" fmla="*/ 253951 h 253951"/>
                <a:gd name="connsiteX20" fmla="*/ 2465182 w 5994056"/>
                <a:gd name="connsiteY20" fmla="*/ 253951 h 253951"/>
                <a:gd name="connsiteX21" fmla="*/ 1874241 w 5994056"/>
                <a:gd name="connsiteY21" fmla="*/ 253951 h 253951"/>
                <a:gd name="connsiteX22" fmla="*/ 1401489 w 5994056"/>
                <a:gd name="connsiteY22" fmla="*/ 253951 h 253951"/>
                <a:gd name="connsiteX23" fmla="*/ 810549 w 5994056"/>
                <a:gd name="connsiteY23" fmla="*/ 253951 h 253951"/>
                <a:gd name="connsiteX24" fmla="*/ 42326 w 5994056"/>
                <a:gd name="connsiteY24" fmla="*/ 253951 h 253951"/>
                <a:gd name="connsiteX25" fmla="*/ 0 w 5994056"/>
                <a:gd name="connsiteY25" fmla="*/ 211625 h 253951"/>
                <a:gd name="connsiteX26" fmla="*/ 0 w 5994056"/>
                <a:gd name="connsiteY26" fmla="*/ 42326 h 25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94056" h="253951" extrusionOk="0">
                  <a:moveTo>
                    <a:pt x="0" y="42326"/>
                  </a:moveTo>
                  <a:cubicBezTo>
                    <a:pt x="-1468" y="18044"/>
                    <a:pt x="13117" y="2189"/>
                    <a:pt x="42326" y="0"/>
                  </a:cubicBezTo>
                  <a:cubicBezTo>
                    <a:pt x="216196" y="-83519"/>
                    <a:pt x="441735" y="55860"/>
                    <a:pt x="751454" y="0"/>
                  </a:cubicBezTo>
                  <a:cubicBezTo>
                    <a:pt x="1061173" y="-55860"/>
                    <a:pt x="1123936" y="948"/>
                    <a:pt x="1283301" y="0"/>
                  </a:cubicBezTo>
                  <a:cubicBezTo>
                    <a:pt x="1442666" y="-948"/>
                    <a:pt x="1572495" y="26605"/>
                    <a:pt x="1756053" y="0"/>
                  </a:cubicBezTo>
                  <a:cubicBezTo>
                    <a:pt x="1939611" y="-26605"/>
                    <a:pt x="2091779" y="37423"/>
                    <a:pt x="2406088" y="0"/>
                  </a:cubicBezTo>
                  <a:cubicBezTo>
                    <a:pt x="2720398" y="-37423"/>
                    <a:pt x="2715732" y="4380"/>
                    <a:pt x="2937934" y="0"/>
                  </a:cubicBezTo>
                  <a:cubicBezTo>
                    <a:pt x="3160136" y="-4380"/>
                    <a:pt x="3389340" y="77638"/>
                    <a:pt x="3647062" y="0"/>
                  </a:cubicBezTo>
                  <a:cubicBezTo>
                    <a:pt x="3904784" y="-77638"/>
                    <a:pt x="4003022" y="42637"/>
                    <a:pt x="4119815" y="0"/>
                  </a:cubicBezTo>
                  <a:cubicBezTo>
                    <a:pt x="4236608" y="-42637"/>
                    <a:pt x="4491114" y="47219"/>
                    <a:pt x="4828943" y="0"/>
                  </a:cubicBezTo>
                  <a:cubicBezTo>
                    <a:pt x="5166772" y="-47219"/>
                    <a:pt x="5136385" y="3983"/>
                    <a:pt x="5242602" y="0"/>
                  </a:cubicBezTo>
                  <a:cubicBezTo>
                    <a:pt x="5348819" y="-3983"/>
                    <a:pt x="5625508" y="11789"/>
                    <a:pt x="5951730" y="0"/>
                  </a:cubicBezTo>
                  <a:cubicBezTo>
                    <a:pt x="5977716" y="3885"/>
                    <a:pt x="5994718" y="25805"/>
                    <a:pt x="5994056" y="42326"/>
                  </a:cubicBezTo>
                  <a:cubicBezTo>
                    <a:pt x="6005092" y="98567"/>
                    <a:pt x="5991195" y="128741"/>
                    <a:pt x="5994056" y="211625"/>
                  </a:cubicBezTo>
                  <a:cubicBezTo>
                    <a:pt x="5997244" y="231044"/>
                    <a:pt x="5972763" y="253045"/>
                    <a:pt x="5951730" y="253951"/>
                  </a:cubicBezTo>
                  <a:cubicBezTo>
                    <a:pt x="5783136" y="263063"/>
                    <a:pt x="5516234" y="226514"/>
                    <a:pt x="5360790" y="253951"/>
                  </a:cubicBezTo>
                  <a:cubicBezTo>
                    <a:pt x="5205346" y="281388"/>
                    <a:pt x="4966225" y="191289"/>
                    <a:pt x="4651661" y="253951"/>
                  </a:cubicBezTo>
                  <a:cubicBezTo>
                    <a:pt x="4337097" y="316613"/>
                    <a:pt x="4253226" y="240937"/>
                    <a:pt x="4060721" y="253951"/>
                  </a:cubicBezTo>
                  <a:cubicBezTo>
                    <a:pt x="3868216" y="266965"/>
                    <a:pt x="3828262" y="247525"/>
                    <a:pt x="3647062" y="253951"/>
                  </a:cubicBezTo>
                  <a:cubicBezTo>
                    <a:pt x="3465862" y="260377"/>
                    <a:pt x="3359343" y="233720"/>
                    <a:pt x="3174310" y="253951"/>
                  </a:cubicBezTo>
                  <a:cubicBezTo>
                    <a:pt x="2989277" y="274182"/>
                    <a:pt x="2642841" y="215338"/>
                    <a:pt x="2465182" y="253951"/>
                  </a:cubicBezTo>
                  <a:cubicBezTo>
                    <a:pt x="2287523" y="292564"/>
                    <a:pt x="2023062" y="232614"/>
                    <a:pt x="1874241" y="253951"/>
                  </a:cubicBezTo>
                  <a:cubicBezTo>
                    <a:pt x="1725420" y="275288"/>
                    <a:pt x="1578049" y="234800"/>
                    <a:pt x="1401489" y="253951"/>
                  </a:cubicBezTo>
                  <a:cubicBezTo>
                    <a:pt x="1224929" y="273102"/>
                    <a:pt x="983731" y="197472"/>
                    <a:pt x="810549" y="253951"/>
                  </a:cubicBezTo>
                  <a:cubicBezTo>
                    <a:pt x="637367" y="310430"/>
                    <a:pt x="387339" y="171078"/>
                    <a:pt x="42326" y="253951"/>
                  </a:cubicBezTo>
                  <a:cubicBezTo>
                    <a:pt x="20027" y="250640"/>
                    <a:pt x="1346" y="236456"/>
                    <a:pt x="0" y="211625"/>
                  </a:cubicBezTo>
                  <a:cubicBezTo>
                    <a:pt x="-7222" y="138156"/>
                    <a:pt x="9167" y="126293"/>
                    <a:pt x="0" y="42326"/>
                  </a:cubicBezTo>
                  <a:close/>
                </a:path>
              </a:pathLst>
            </a:custGeom>
            <a:noFill/>
            <a:ln w="22225">
              <a:solidFill>
                <a:schemeClr val="accent4"/>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5E8A462F-849F-8407-364C-D1FD866B4C8F}"/>
                </a:ext>
              </a:extLst>
            </p:cNvPr>
            <p:cNvSpPr/>
            <p:nvPr/>
          </p:nvSpPr>
          <p:spPr>
            <a:xfrm>
              <a:off x="5003974" y="4621159"/>
              <a:ext cx="1348700" cy="253951"/>
            </a:xfrm>
            <a:custGeom>
              <a:avLst/>
              <a:gdLst>
                <a:gd name="connsiteX0" fmla="*/ 0 w 1348700"/>
                <a:gd name="connsiteY0" fmla="*/ 42326 h 253951"/>
                <a:gd name="connsiteX1" fmla="*/ 42326 w 1348700"/>
                <a:gd name="connsiteY1" fmla="*/ 0 h 253951"/>
                <a:gd name="connsiteX2" fmla="*/ 488956 w 1348700"/>
                <a:gd name="connsiteY2" fmla="*/ 0 h 253951"/>
                <a:gd name="connsiteX3" fmla="*/ 897665 w 1348700"/>
                <a:gd name="connsiteY3" fmla="*/ 0 h 253951"/>
                <a:gd name="connsiteX4" fmla="*/ 1306374 w 1348700"/>
                <a:gd name="connsiteY4" fmla="*/ 0 h 253951"/>
                <a:gd name="connsiteX5" fmla="*/ 1348700 w 1348700"/>
                <a:gd name="connsiteY5" fmla="*/ 42326 h 253951"/>
                <a:gd name="connsiteX6" fmla="*/ 1348700 w 1348700"/>
                <a:gd name="connsiteY6" fmla="*/ 211625 h 253951"/>
                <a:gd name="connsiteX7" fmla="*/ 1306374 w 1348700"/>
                <a:gd name="connsiteY7" fmla="*/ 253951 h 253951"/>
                <a:gd name="connsiteX8" fmla="*/ 910306 w 1348700"/>
                <a:gd name="connsiteY8" fmla="*/ 253951 h 253951"/>
                <a:gd name="connsiteX9" fmla="*/ 488956 w 1348700"/>
                <a:gd name="connsiteY9" fmla="*/ 253951 h 253951"/>
                <a:gd name="connsiteX10" fmla="*/ 42326 w 1348700"/>
                <a:gd name="connsiteY10" fmla="*/ 253951 h 253951"/>
                <a:gd name="connsiteX11" fmla="*/ 0 w 1348700"/>
                <a:gd name="connsiteY11" fmla="*/ 211625 h 253951"/>
                <a:gd name="connsiteX12" fmla="*/ 0 w 1348700"/>
                <a:gd name="connsiteY12" fmla="*/ 42326 h 25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700" h="253951" extrusionOk="0">
                  <a:moveTo>
                    <a:pt x="0" y="42326"/>
                  </a:moveTo>
                  <a:cubicBezTo>
                    <a:pt x="-1468" y="18044"/>
                    <a:pt x="13117" y="2189"/>
                    <a:pt x="42326" y="0"/>
                  </a:cubicBezTo>
                  <a:cubicBezTo>
                    <a:pt x="139254" y="-26476"/>
                    <a:pt x="355570" y="35314"/>
                    <a:pt x="488956" y="0"/>
                  </a:cubicBezTo>
                  <a:cubicBezTo>
                    <a:pt x="622342" y="-35314"/>
                    <a:pt x="725606" y="33264"/>
                    <a:pt x="897665" y="0"/>
                  </a:cubicBezTo>
                  <a:cubicBezTo>
                    <a:pt x="1069724" y="-33264"/>
                    <a:pt x="1124441" y="16115"/>
                    <a:pt x="1306374" y="0"/>
                  </a:cubicBezTo>
                  <a:cubicBezTo>
                    <a:pt x="1327801" y="-6276"/>
                    <a:pt x="1349249" y="16917"/>
                    <a:pt x="1348700" y="42326"/>
                  </a:cubicBezTo>
                  <a:cubicBezTo>
                    <a:pt x="1356684" y="98886"/>
                    <a:pt x="1333078" y="131609"/>
                    <a:pt x="1348700" y="211625"/>
                  </a:cubicBezTo>
                  <a:cubicBezTo>
                    <a:pt x="1348441" y="232535"/>
                    <a:pt x="1328964" y="255043"/>
                    <a:pt x="1306374" y="253951"/>
                  </a:cubicBezTo>
                  <a:cubicBezTo>
                    <a:pt x="1137718" y="268338"/>
                    <a:pt x="1091790" y="229917"/>
                    <a:pt x="910306" y="253951"/>
                  </a:cubicBezTo>
                  <a:cubicBezTo>
                    <a:pt x="728822" y="277985"/>
                    <a:pt x="637904" y="226601"/>
                    <a:pt x="488956" y="253951"/>
                  </a:cubicBezTo>
                  <a:cubicBezTo>
                    <a:pt x="340008" y="281301"/>
                    <a:pt x="146627" y="215929"/>
                    <a:pt x="42326" y="253951"/>
                  </a:cubicBezTo>
                  <a:cubicBezTo>
                    <a:pt x="21837" y="251098"/>
                    <a:pt x="5481" y="231466"/>
                    <a:pt x="0" y="211625"/>
                  </a:cubicBezTo>
                  <a:cubicBezTo>
                    <a:pt x="-1045" y="148103"/>
                    <a:pt x="9538" y="111700"/>
                    <a:pt x="0" y="42326"/>
                  </a:cubicBezTo>
                  <a:close/>
                </a:path>
              </a:pathLst>
            </a:custGeom>
            <a:noFill/>
            <a:ln w="22225">
              <a:solidFill>
                <a:srgbClr val="C00000"/>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3D8CE91-23B9-522A-AA05-32757B6EA1E3}"/>
                </a:ext>
              </a:extLst>
            </p:cNvPr>
            <p:cNvSpPr/>
            <p:nvPr/>
          </p:nvSpPr>
          <p:spPr>
            <a:xfrm>
              <a:off x="4839920" y="2796130"/>
              <a:ext cx="1091648" cy="1078038"/>
            </a:xfrm>
            <a:custGeom>
              <a:avLst/>
              <a:gdLst>
                <a:gd name="connsiteX0" fmla="*/ 0 w 1091648"/>
                <a:gd name="connsiteY0" fmla="*/ 179677 h 1078038"/>
                <a:gd name="connsiteX1" fmla="*/ 179677 w 1091648"/>
                <a:gd name="connsiteY1" fmla="*/ 0 h 1078038"/>
                <a:gd name="connsiteX2" fmla="*/ 560470 w 1091648"/>
                <a:gd name="connsiteY2" fmla="*/ 0 h 1078038"/>
                <a:gd name="connsiteX3" fmla="*/ 911971 w 1091648"/>
                <a:gd name="connsiteY3" fmla="*/ 0 h 1078038"/>
                <a:gd name="connsiteX4" fmla="*/ 1091648 w 1091648"/>
                <a:gd name="connsiteY4" fmla="*/ 179677 h 1078038"/>
                <a:gd name="connsiteX5" fmla="*/ 1091648 w 1091648"/>
                <a:gd name="connsiteY5" fmla="*/ 524645 h 1078038"/>
                <a:gd name="connsiteX6" fmla="*/ 1091648 w 1091648"/>
                <a:gd name="connsiteY6" fmla="*/ 898361 h 1078038"/>
                <a:gd name="connsiteX7" fmla="*/ 911971 w 1091648"/>
                <a:gd name="connsiteY7" fmla="*/ 1078038 h 1078038"/>
                <a:gd name="connsiteX8" fmla="*/ 560470 w 1091648"/>
                <a:gd name="connsiteY8" fmla="*/ 1078038 h 1078038"/>
                <a:gd name="connsiteX9" fmla="*/ 179677 w 1091648"/>
                <a:gd name="connsiteY9" fmla="*/ 1078038 h 1078038"/>
                <a:gd name="connsiteX10" fmla="*/ 0 w 1091648"/>
                <a:gd name="connsiteY10" fmla="*/ 898361 h 1078038"/>
                <a:gd name="connsiteX11" fmla="*/ 0 w 1091648"/>
                <a:gd name="connsiteY11" fmla="*/ 560580 h 1078038"/>
                <a:gd name="connsiteX12" fmla="*/ 0 w 1091648"/>
                <a:gd name="connsiteY12" fmla="*/ 179677 h 107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1648" h="1078038" extrusionOk="0">
                  <a:moveTo>
                    <a:pt x="0" y="179677"/>
                  </a:moveTo>
                  <a:cubicBezTo>
                    <a:pt x="-6840" y="76225"/>
                    <a:pt x="53382" y="10157"/>
                    <a:pt x="179677" y="0"/>
                  </a:cubicBezTo>
                  <a:cubicBezTo>
                    <a:pt x="262622" y="-36720"/>
                    <a:pt x="425984" y="32938"/>
                    <a:pt x="560470" y="0"/>
                  </a:cubicBezTo>
                  <a:cubicBezTo>
                    <a:pt x="694956" y="-32938"/>
                    <a:pt x="797489" y="23096"/>
                    <a:pt x="911971" y="0"/>
                  </a:cubicBezTo>
                  <a:cubicBezTo>
                    <a:pt x="1005367" y="-3194"/>
                    <a:pt x="1114406" y="91318"/>
                    <a:pt x="1091648" y="179677"/>
                  </a:cubicBezTo>
                  <a:cubicBezTo>
                    <a:pt x="1116437" y="274263"/>
                    <a:pt x="1065708" y="446120"/>
                    <a:pt x="1091648" y="524645"/>
                  </a:cubicBezTo>
                  <a:cubicBezTo>
                    <a:pt x="1117588" y="603170"/>
                    <a:pt x="1090336" y="797808"/>
                    <a:pt x="1091648" y="898361"/>
                  </a:cubicBezTo>
                  <a:cubicBezTo>
                    <a:pt x="1090549" y="987113"/>
                    <a:pt x="993816" y="1102203"/>
                    <a:pt x="911971" y="1078038"/>
                  </a:cubicBezTo>
                  <a:cubicBezTo>
                    <a:pt x="831620" y="1089909"/>
                    <a:pt x="665642" y="1054624"/>
                    <a:pt x="560470" y="1078038"/>
                  </a:cubicBezTo>
                  <a:cubicBezTo>
                    <a:pt x="455298" y="1101452"/>
                    <a:pt x="327721" y="1041676"/>
                    <a:pt x="179677" y="1078038"/>
                  </a:cubicBezTo>
                  <a:cubicBezTo>
                    <a:pt x="93106" y="1096886"/>
                    <a:pt x="305" y="1000751"/>
                    <a:pt x="0" y="898361"/>
                  </a:cubicBezTo>
                  <a:cubicBezTo>
                    <a:pt x="-34648" y="737380"/>
                    <a:pt x="4141" y="655670"/>
                    <a:pt x="0" y="560580"/>
                  </a:cubicBezTo>
                  <a:cubicBezTo>
                    <a:pt x="-4141" y="465490"/>
                    <a:pt x="19283" y="264055"/>
                    <a:pt x="0" y="179677"/>
                  </a:cubicBezTo>
                  <a:close/>
                </a:path>
              </a:pathLst>
            </a:custGeom>
            <a:noFill/>
            <a:ln w="22225">
              <a:solidFill>
                <a:srgbClr val="C00000"/>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82D8A486-B264-6CFB-388A-8FCB777275FA}"/>
              </a:ext>
            </a:extLst>
          </p:cNvPr>
          <p:cNvSpPr txBox="1"/>
          <p:nvPr/>
        </p:nvSpPr>
        <p:spPr>
          <a:xfrm>
            <a:off x="396907" y="1141825"/>
            <a:ext cx="11289125" cy="789319"/>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sz="1600" b="1" dirty="0">
                <a:latin typeface="Montserrat" pitchFamily="2" charset="77"/>
              </a:rPr>
              <a:t>Strong positive coefficients &amp; </a:t>
            </a:r>
            <a:r>
              <a:rPr lang="en-US" sz="1600" b="1" dirty="0" err="1">
                <a:latin typeface="Montserrat" pitchFamily="2" charset="77"/>
              </a:rPr>
              <a:t>p.value</a:t>
            </a:r>
            <a:r>
              <a:rPr lang="en-US" sz="1600" b="1" dirty="0">
                <a:latin typeface="Montserrat" pitchFamily="2" charset="77"/>
              </a:rPr>
              <a:t> of &lt;.001 indicate to accept the alternative hypothesis</a:t>
            </a:r>
          </a:p>
          <a:p>
            <a:pPr marL="285750" indent="-285750">
              <a:lnSpc>
                <a:spcPct val="150000"/>
              </a:lnSpc>
              <a:buFont typeface="Courier New" panose="02070309020205020404" pitchFamily="49" charset="0"/>
              <a:buChar char="o"/>
            </a:pPr>
            <a:r>
              <a:rPr lang="en-US" sz="1600" b="1" dirty="0">
                <a:latin typeface="Montserrat" pitchFamily="2" charset="77"/>
              </a:rPr>
              <a:t>Combination of three indicators below would perform to boost the ‘Recommendation Intention’ </a:t>
            </a:r>
          </a:p>
        </p:txBody>
      </p:sp>
    </p:spTree>
    <p:extLst>
      <p:ext uri="{BB962C8B-B14F-4D97-AF65-F5344CB8AC3E}">
        <p14:creationId xmlns:p14="http://schemas.microsoft.com/office/powerpoint/2010/main" val="300791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0B831B-8CF0-6332-69D2-E77F7D076EFE}"/>
              </a:ext>
            </a:extLst>
          </p:cNvPr>
          <p:cNvSpPr/>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spcAft>
                <a:spcPts val="1600"/>
              </a:spcAft>
            </a:pPr>
            <a:endParaRPr lang="en-US" dirty="0">
              <a:solidFill>
                <a:schemeClr val="bg1"/>
              </a:solidFill>
              <a:latin typeface="Montserrat" pitchFamily="2" charset="77"/>
            </a:endParaRPr>
          </a:p>
        </p:txBody>
      </p:sp>
      <p:sp>
        <p:nvSpPr>
          <p:cNvPr id="5" name="Google Shape;354;p40">
            <a:extLst>
              <a:ext uri="{FF2B5EF4-FFF2-40B4-BE49-F238E27FC236}">
                <a16:creationId xmlns:a16="http://schemas.microsoft.com/office/drawing/2014/main" id="{526ADAB3-9F67-C2CE-193A-DFCC9A19DDE1}"/>
              </a:ext>
            </a:extLst>
          </p:cNvPr>
          <p:cNvSpPr txBox="1">
            <a:spLocks/>
          </p:cNvSpPr>
          <p:nvPr/>
        </p:nvSpPr>
        <p:spPr>
          <a:xfrm>
            <a:off x="59294" y="-9659"/>
            <a:ext cx="10078570" cy="10611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just">
              <a:spcBef>
                <a:spcPts val="0"/>
              </a:spcBef>
            </a:pPr>
            <a:r>
              <a:rPr lang="en" dirty="0">
                <a:solidFill>
                  <a:schemeClr val="bg1"/>
                </a:solidFill>
                <a:latin typeface="Montserrat" pitchFamily="2" charset="77"/>
              </a:rPr>
              <a:t>03. Recommendations</a:t>
            </a:r>
          </a:p>
        </p:txBody>
      </p:sp>
      <p:sp>
        <p:nvSpPr>
          <p:cNvPr id="8" name="Rectangle 7">
            <a:extLst>
              <a:ext uri="{FF2B5EF4-FFF2-40B4-BE49-F238E27FC236}">
                <a16:creationId xmlns:a16="http://schemas.microsoft.com/office/drawing/2014/main" id="{C6B05FE1-7DF2-9771-373E-47BCE82DF780}"/>
              </a:ext>
            </a:extLst>
          </p:cNvPr>
          <p:cNvSpPr/>
          <p:nvPr/>
        </p:nvSpPr>
        <p:spPr>
          <a:xfrm>
            <a:off x="-9818" y="6202836"/>
            <a:ext cx="12201818" cy="66973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oogle Shape;5249;p80">
            <a:extLst>
              <a:ext uri="{FF2B5EF4-FFF2-40B4-BE49-F238E27FC236}">
                <a16:creationId xmlns:a16="http://schemas.microsoft.com/office/drawing/2014/main" id="{DBE6CCAF-E2F1-6C8B-E368-D85249296B80}"/>
              </a:ext>
            </a:extLst>
          </p:cNvPr>
          <p:cNvGrpSpPr/>
          <p:nvPr/>
        </p:nvGrpSpPr>
        <p:grpSpPr>
          <a:xfrm>
            <a:off x="2989841" y="2168166"/>
            <a:ext cx="5346046" cy="3018526"/>
            <a:chOff x="3967651" y="3645904"/>
            <a:chExt cx="1479304" cy="745292"/>
          </a:xfrm>
        </p:grpSpPr>
        <p:grpSp>
          <p:nvGrpSpPr>
            <p:cNvPr id="21" name="Google Shape;5250;p80">
              <a:extLst>
                <a:ext uri="{FF2B5EF4-FFF2-40B4-BE49-F238E27FC236}">
                  <a16:creationId xmlns:a16="http://schemas.microsoft.com/office/drawing/2014/main" id="{8C551F66-7D0B-5368-A35E-716326020FC0}"/>
                </a:ext>
              </a:extLst>
            </p:cNvPr>
            <p:cNvGrpSpPr/>
            <p:nvPr/>
          </p:nvGrpSpPr>
          <p:grpSpPr>
            <a:xfrm>
              <a:off x="3967651" y="4009026"/>
              <a:ext cx="1479304" cy="382170"/>
              <a:chOff x="3967651" y="4009026"/>
              <a:chExt cx="1479304" cy="382170"/>
            </a:xfrm>
          </p:grpSpPr>
          <p:grpSp>
            <p:nvGrpSpPr>
              <p:cNvPr id="33" name="Google Shape;5251;p80">
                <a:extLst>
                  <a:ext uri="{FF2B5EF4-FFF2-40B4-BE49-F238E27FC236}">
                    <a16:creationId xmlns:a16="http://schemas.microsoft.com/office/drawing/2014/main" id="{3B93FCAA-3426-81AF-333A-FEE8CA346161}"/>
                  </a:ext>
                </a:extLst>
              </p:cNvPr>
              <p:cNvGrpSpPr/>
              <p:nvPr/>
            </p:nvGrpSpPr>
            <p:grpSpPr>
              <a:xfrm>
                <a:off x="4892216" y="4195630"/>
                <a:ext cx="554739" cy="195566"/>
                <a:chOff x="3604375" y="4892160"/>
                <a:chExt cx="1651500" cy="582215"/>
              </a:xfrm>
            </p:grpSpPr>
            <p:sp>
              <p:nvSpPr>
                <p:cNvPr id="40" name="Google Shape;5252;p80">
                  <a:extLst>
                    <a:ext uri="{FF2B5EF4-FFF2-40B4-BE49-F238E27FC236}">
                      <a16:creationId xmlns:a16="http://schemas.microsoft.com/office/drawing/2014/main" id="{F6AB0EF3-96E0-9AF6-F7D2-55AED44E7163}"/>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53;p80">
                  <a:extLst>
                    <a:ext uri="{FF2B5EF4-FFF2-40B4-BE49-F238E27FC236}">
                      <a16:creationId xmlns:a16="http://schemas.microsoft.com/office/drawing/2014/main" id="{68AC0421-3582-BC5D-094A-016E41E3C7D6}"/>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5254;p80">
                <a:extLst>
                  <a:ext uri="{FF2B5EF4-FFF2-40B4-BE49-F238E27FC236}">
                    <a16:creationId xmlns:a16="http://schemas.microsoft.com/office/drawing/2014/main" id="{78A0ABCA-2393-A06F-F1BC-B16D2C814AC6}"/>
                  </a:ext>
                </a:extLst>
              </p:cNvPr>
              <p:cNvGrpSpPr/>
              <p:nvPr/>
            </p:nvGrpSpPr>
            <p:grpSpPr>
              <a:xfrm>
                <a:off x="3967651" y="4146303"/>
                <a:ext cx="579402" cy="244893"/>
                <a:chOff x="851875" y="4745310"/>
                <a:chExt cx="1724925" cy="729065"/>
              </a:xfrm>
            </p:grpSpPr>
            <p:sp>
              <p:nvSpPr>
                <p:cNvPr id="38" name="Google Shape;5255;p80">
                  <a:extLst>
                    <a:ext uri="{FF2B5EF4-FFF2-40B4-BE49-F238E27FC236}">
                      <a16:creationId xmlns:a16="http://schemas.microsoft.com/office/drawing/2014/main" id="{8FB6497F-D1F2-7288-EB5E-39C5374A45D8}"/>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56;p80">
                  <a:extLst>
                    <a:ext uri="{FF2B5EF4-FFF2-40B4-BE49-F238E27FC236}">
                      <a16:creationId xmlns:a16="http://schemas.microsoft.com/office/drawing/2014/main" id="{6ADF7AC1-3036-46F1-6534-DDFE697B4B35}"/>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5257;p80">
                <a:extLst>
                  <a:ext uri="{FF2B5EF4-FFF2-40B4-BE49-F238E27FC236}">
                    <a16:creationId xmlns:a16="http://schemas.microsoft.com/office/drawing/2014/main" id="{85115AB0-AAD8-C090-2229-36B9C897A7C7}"/>
                  </a:ext>
                </a:extLst>
              </p:cNvPr>
              <p:cNvGrpSpPr/>
              <p:nvPr/>
            </p:nvGrpSpPr>
            <p:grpSpPr>
              <a:xfrm>
                <a:off x="4460753" y="4009026"/>
                <a:ext cx="493110" cy="382170"/>
                <a:chOff x="2319875" y="4336625"/>
                <a:chExt cx="1468025" cy="1137750"/>
              </a:xfrm>
            </p:grpSpPr>
            <p:sp>
              <p:nvSpPr>
                <p:cNvPr id="36" name="Google Shape;5258;p80">
                  <a:extLst>
                    <a:ext uri="{FF2B5EF4-FFF2-40B4-BE49-F238E27FC236}">
                      <a16:creationId xmlns:a16="http://schemas.microsoft.com/office/drawing/2014/main" id="{18162D1A-527B-FD5F-9CDE-BBDC860035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59;p80">
                  <a:extLst>
                    <a:ext uri="{FF2B5EF4-FFF2-40B4-BE49-F238E27FC236}">
                      <a16:creationId xmlns:a16="http://schemas.microsoft.com/office/drawing/2014/main" id="{A17DEE99-FBE4-6B91-4BD0-84E723F4AEC4}"/>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5260;p80">
              <a:extLst>
                <a:ext uri="{FF2B5EF4-FFF2-40B4-BE49-F238E27FC236}">
                  <a16:creationId xmlns:a16="http://schemas.microsoft.com/office/drawing/2014/main" id="{A43A51EF-4EBD-D8A9-C9D7-C1C039A476C0}"/>
                </a:ext>
              </a:extLst>
            </p:cNvPr>
            <p:cNvGrpSpPr/>
            <p:nvPr/>
          </p:nvGrpSpPr>
          <p:grpSpPr>
            <a:xfrm>
              <a:off x="4479443" y="3645904"/>
              <a:ext cx="455965" cy="388789"/>
              <a:chOff x="2957425" y="238100"/>
              <a:chExt cx="1910200" cy="1628775"/>
            </a:xfrm>
          </p:grpSpPr>
          <p:sp>
            <p:nvSpPr>
              <p:cNvPr id="23" name="Google Shape;5261;p80">
                <a:extLst>
                  <a:ext uri="{FF2B5EF4-FFF2-40B4-BE49-F238E27FC236}">
                    <a16:creationId xmlns:a16="http://schemas.microsoft.com/office/drawing/2014/main" id="{28C2DB46-80E0-02BC-C4CB-543AFB6255FC}"/>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62;p80">
                <a:extLst>
                  <a:ext uri="{FF2B5EF4-FFF2-40B4-BE49-F238E27FC236}">
                    <a16:creationId xmlns:a16="http://schemas.microsoft.com/office/drawing/2014/main" id="{CC39EFA2-AF37-79E7-8CBB-F62CE6F9D21D}"/>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63;p80">
                <a:extLst>
                  <a:ext uri="{FF2B5EF4-FFF2-40B4-BE49-F238E27FC236}">
                    <a16:creationId xmlns:a16="http://schemas.microsoft.com/office/drawing/2014/main" id="{FE3E78C1-61E4-1351-8831-B89573775649}"/>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64;p80">
                <a:extLst>
                  <a:ext uri="{FF2B5EF4-FFF2-40B4-BE49-F238E27FC236}">
                    <a16:creationId xmlns:a16="http://schemas.microsoft.com/office/drawing/2014/main" id="{2CA72898-9ACD-6DED-C2D6-9F18E5847628}"/>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65;p80">
                <a:extLst>
                  <a:ext uri="{FF2B5EF4-FFF2-40B4-BE49-F238E27FC236}">
                    <a16:creationId xmlns:a16="http://schemas.microsoft.com/office/drawing/2014/main" id="{CAC6205D-ED3A-DAD9-C415-096E8D389D0E}"/>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6;p80">
                <a:extLst>
                  <a:ext uri="{FF2B5EF4-FFF2-40B4-BE49-F238E27FC236}">
                    <a16:creationId xmlns:a16="http://schemas.microsoft.com/office/drawing/2014/main" id="{203D4840-394A-B794-5004-DE189C911310}"/>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67;p80">
                <a:extLst>
                  <a:ext uri="{FF2B5EF4-FFF2-40B4-BE49-F238E27FC236}">
                    <a16:creationId xmlns:a16="http://schemas.microsoft.com/office/drawing/2014/main" id="{0B8D0B7B-E01F-9D50-9148-B4A0EA9056F6}"/>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8;p80">
                <a:extLst>
                  <a:ext uri="{FF2B5EF4-FFF2-40B4-BE49-F238E27FC236}">
                    <a16:creationId xmlns:a16="http://schemas.microsoft.com/office/drawing/2014/main" id="{6F162C82-FD6F-5AB2-6238-7E35812CFF50}"/>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69;p80">
                <a:extLst>
                  <a:ext uri="{FF2B5EF4-FFF2-40B4-BE49-F238E27FC236}">
                    <a16:creationId xmlns:a16="http://schemas.microsoft.com/office/drawing/2014/main" id="{6EA2517B-3A18-EEAE-76C7-D2ECBABF9894}"/>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0;p80">
                <a:extLst>
                  <a:ext uri="{FF2B5EF4-FFF2-40B4-BE49-F238E27FC236}">
                    <a16:creationId xmlns:a16="http://schemas.microsoft.com/office/drawing/2014/main" id="{9D2F18A1-E99C-81B3-3D0C-D3B3867FBF0A}"/>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562;p45">
            <a:extLst>
              <a:ext uri="{FF2B5EF4-FFF2-40B4-BE49-F238E27FC236}">
                <a16:creationId xmlns:a16="http://schemas.microsoft.com/office/drawing/2014/main" id="{A00BB6B7-1508-97CC-F852-3A4D1A06842F}"/>
              </a:ext>
            </a:extLst>
          </p:cNvPr>
          <p:cNvSpPr txBox="1">
            <a:spLocks/>
          </p:cNvSpPr>
          <p:nvPr/>
        </p:nvSpPr>
        <p:spPr>
          <a:xfrm>
            <a:off x="203910" y="593046"/>
            <a:ext cx="11760664" cy="5217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spcBef>
                <a:spcPts val="0"/>
              </a:spcBef>
            </a:pPr>
            <a:r>
              <a:rPr lang="en-US" sz="2000" dirty="0">
                <a:solidFill>
                  <a:schemeClr val="bg1"/>
                </a:solidFill>
                <a:latin typeface="Montserrat" pitchFamily="2" charset="77"/>
              </a:rPr>
              <a:t>The best usage of limited assets to effectively raise the ‘Recommendation Intention’</a:t>
            </a:r>
          </a:p>
        </p:txBody>
      </p:sp>
      <p:sp>
        <p:nvSpPr>
          <p:cNvPr id="6" name="TextBox 5">
            <a:extLst>
              <a:ext uri="{FF2B5EF4-FFF2-40B4-BE49-F238E27FC236}">
                <a16:creationId xmlns:a16="http://schemas.microsoft.com/office/drawing/2014/main" id="{CC4EFDFC-CA5D-044F-5FCC-E09D3695A6AA}"/>
              </a:ext>
            </a:extLst>
          </p:cNvPr>
          <p:cNvSpPr txBox="1"/>
          <p:nvPr/>
        </p:nvSpPr>
        <p:spPr>
          <a:xfrm>
            <a:off x="1631131" y="2854341"/>
            <a:ext cx="3739440" cy="954107"/>
          </a:xfrm>
          <a:prstGeom prst="rect">
            <a:avLst/>
          </a:prstGeom>
          <a:noFill/>
        </p:spPr>
        <p:txBody>
          <a:bodyPr wrap="square" rtlCol="0">
            <a:spAutoFit/>
          </a:bodyPr>
          <a:lstStyle/>
          <a:p>
            <a:pPr algn="ctr"/>
            <a:r>
              <a:rPr lang="en-US" sz="2800" b="1" i="1" dirty="0">
                <a:solidFill>
                  <a:schemeClr val="bg1"/>
                </a:solidFill>
                <a:latin typeface="Montserrat" pitchFamily="2" charset="77"/>
              </a:rPr>
              <a:t>‘Preference Acceptance’</a:t>
            </a:r>
            <a:endParaRPr lang="en-US" sz="2800" b="1" dirty="0">
              <a:solidFill>
                <a:schemeClr val="bg1"/>
              </a:solidFill>
              <a:latin typeface="Montserrat" pitchFamily="2" charset="77"/>
            </a:endParaRPr>
          </a:p>
        </p:txBody>
      </p:sp>
      <p:sp>
        <p:nvSpPr>
          <p:cNvPr id="7" name="TextBox 6">
            <a:extLst>
              <a:ext uri="{FF2B5EF4-FFF2-40B4-BE49-F238E27FC236}">
                <a16:creationId xmlns:a16="http://schemas.microsoft.com/office/drawing/2014/main" id="{65554DE4-9D93-B8ED-59FC-AF95C2000989}"/>
              </a:ext>
            </a:extLst>
          </p:cNvPr>
          <p:cNvSpPr txBox="1"/>
          <p:nvPr/>
        </p:nvSpPr>
        <p:spPr>
          <a:xfrm>
            <a:off x="6397083" y="3098192"/>
            <a:ext cx="5134355" cy="1384995"/>
          </a:xfrm>
          <a:prstGeom prst="rect">
            <a:avLst/>
          </a:prstGeom>
          <a:noFill/>
        </p:spPr>
        <p:txBody>
          <a:bodyPr wrap="square" rtlCol="0">
            <a:spAutoFit/>
          </a:bodyPr>
          <a:lstStyle/>
          <a:p>
            <a:pPr algn="ctr"/>
            <a:r>
              <a:rPr lang="en-US" sz="2800" b="1" i="1" dirty="0">
                <a:solidFill>
                  <a:schemeClr val="bg1"/>
                </a:solidFill>
                <a:latin typeface="Montserrat" pitchFamily="2" charset="77"/>
              </a:rPr>
              <a:t>‘Patients’ understanding of healthcare responsibilities</a:t>
            </a:r>
            <a:r>
              <a:rPr lang="en-US" sz="2800" b="1" i="1" dirty="0">
                <a:solidFill>
                  <a:schemeClr val="bg1"/>
                </a:solidFill>
                <a:latin typeface="Montserrat" pitchFamily="2" charset="77"/>
                <a:sym typeface="Wingdings" pitchFamily="2" charset="2"/>
              </a:rPr>
              <a:t>’</a:t>
            </a:r>
            <a:endParaRPr lang="en-US" sz="2800" b="1" dirty="0">
              <a:solidFill>
                <a:schemeClr val="bg1"/>
              </a:solidFill>
              <a:latin typeface="Montserrat" pitchFamily="2" charset="77"/>
            </a:endParaRPr>
          </a:p>
        </p:txBody>
      </p:sp>
      <p:sp>
        <p:nvSpPr>
          <p:cNvPr id="11" name="Rectangle 10">
            <a:extLst>
              <a:ext uri="{FF2B5EF4-FFF2-40B4-BE49-F238E27FC236}">
                <a16:creationId xmlns:a16="http://schemas.microsoft.com/office/drawing/2014/main" id="{5036160D-34EB-D57D-38CF-1EA11001988D}"/>
              </a:ext>
            </a:extLst>
          </p:cNvPr>
          <p:cNvSpPr/>
          <p:nvPr/>
        </p:nvSpPr>
        <p:spPr>
          <a:xfrm>
            <a:off x="0" y="1180918"/>
            <a:ext cx="832104" cy="90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514B40-B89A-B159-00A9-496201708A41}"/>
              </a:ext>
            </a:extLst>
          </p:cNvPr>
          <p:cNvSpPr txBox="1"/>
          <p:nvPr/>
        </p:nvSpPr>
        <p:spPr>
          <a:xfrm>
            <a:off x="74023" y="6413026"/>
            <a:ext cx="11558655" cy="340350"/>
          </a:xfrm>
          <a:prstGeom prst="rect">
            <a:avLst/>
          </a:prstGeom>
          <a:noFill/>
        </p:spPr>
        <p:txBody>
          <a:bodyPr wrap="square">
            <a:spAutoFit/>
          </a:bodyPr>
          <a:lstStyle/>
          <a:p>
            <a:pPr algn="just">
              <a:lnSpc>
                <a:spcPct val="80000"/>
              </a:lnSpc>
              <a:spcBef>
                <a:spcPts val="0"/>
              </a:spcBef>
              <a:spcAft>
                <a:spcPts val="1600"/>
              </a:spcAft>
            </a:pPr>
            <a:r>
              <a:rPr lang="en-US" sz="2000" b="1" i="1" dirty="0">
                <a:solidFill>
                  <a:schemeClr val="bg1"/>
                </a:solidFill>
                <a:latin typeface="Montserrat" pitchFamily="2" charset="77"/>
              </a:rPr>
              <a:t>The Solution: Above the two ultimate key indicators to focus on for the best result. </a:t>
            </a:r>
          </a:p>
        </p:txBody>
      </p:sp>
    </p:spTree>
    <p:extLst>
      <p:ext uri="{BB962C8B-B14F-4D97-AF65-F5344CB8AC3E}">
        <p14:creationId xmlns:p14="http://schemas.microsoft.com/office/powerpoint/2010/main" val="4110120767"/>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1690</Words>
  <Application>Microsoft Macintosh PowerPoint</Application>
  <PresentationFormat>Widescreen</PresentationFormat>
  <Paragraphs>132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Gotham A</vt:lpstr>
      <vt:lpstr>proxima-nova</vt:lpstr>
      <vt:lpstr>Arial</vt:lpstr>
      <vt:lpstr>Calibri</vt:lpstr>
      <vt:lpstr>Courier New</vt:lpstr>
      <vt:lpstr>Helvetica Neue</vt:lpstr>
      <vt:lpstr>Montserrat</vt:lpstr>
      <vt:lpstr>Neue Haas Grotesk Text Pro</vt:lpstr>
      <vt:lpstr>Wingdings</vt:lpstr>
      <vt:lpstr>BjornVTI</vt:lpstr>
      <vt:lpstr>Technical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case study</dc:title>
  <dc:creator>Yujin Kim</dc:creator>
  <cp:lastModifiedBy>Yujin Kim</cp:lastModifiedBy>
  <cp:revision>110</cp:revision>
  <dcterms:created xsi:type="dcterms:W3CDTF">2022-12-17T19:29:02Z</dcterms:created>
  <dcterms:modified xsi:type="dcterms:W3CDTF">2023-01-04T01:52:01Z</dcterms:modified>
</cp:coreProperties>
</file>