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012" r:id="rId2"/>
    <p:sldId id="5020" r:id="rId3"/>
    <p:sldId id="5024" r:id="rId4"/>
    <p:sldId id="6189" r:id="rId5"/>
    <p:sldId id="6037" r:id="rId6"/>
    <p:sldId id="6187" r:id="rId7"/>
    <p:sldId id="5025" r:id="rId8"/>
    <p:sldId id="5015" r:id="rId9"/>
    <p:sldId id="5023" r:id="rId10"/>
    <p:sldId id="501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4660"/>
  </p:normalViewPr>
  <p:slideViewPr>
    <p:cSldViewPr snapToGrid="0">
      <p:cViewPr varScale="1">
        <p:scale>
          <a:sx n="50" d="100"/>
          <a:sy n="50" d="100"/>
        </p:scale>
        <p:origin x="54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D6659-2CA0-4A09-8E95-CFB696DDE2C2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5D75CB-1813-498F-BA2C-615184D61A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89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ore-KR" altLang="en-US" dirty="0"/>
              <a:t>팀</a:t>
            </a:r>
            <a:r>
              <a:rPr kumimoji="1" lang="ko-KR" altLang="en-US" dirty="0"/>
              <a:t> 별로 인쇄해서 </a:t>
            </a:r>
            <a:r>
              <a:rPr kumimoji="1" lang="ko-KR" altLang="en-US" dirty="0" err="1"/>
              <a:t>펜이랑</a:t>
            </a:r>
            <a:r>
              <a:rPr kumimoji="1" lang="ko-KR" altLang="en-US" dirty="0"/>
              <a:t> 같이 드리면 교수님께서 메모하면서 보실 수 있으니까 이렇게 드리기</a:t>
            </a:r>
            <a:r>
              <a:rPr kumimoji="1" lang="en-US" altLang="ko-KR" dirty="0"/>
              <a:t>.</a:t>
            </a:r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BA881D-B3BB-DF4E-B4EA-E60660834831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137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F138A-0662-63D0-3856-F2455BEF2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649D13-3E3C-1198-2E41-743838B5E2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03A1CF-8D94-FD4C-1751-597B2D7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71D1-4415-4978-9185-3C161463EC8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D12443-0EA9-4D2E-9999-356D76ADE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A05C23-AA24-4E7D-8316-44177DF80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185B-210C-49C0-8925-F9BDBE5D4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9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1C899-24B3-43D8-E92C-12C12C68B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2E381F5-37B3-0A62-014E-4D2A874FE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254C1-9D9C-ECC8-7808-34960754B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71D1-4415-4978-9185-3C161463EC8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47C1D8-140A-11A8-224F-440BD912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D06C18-3153-18A8-63A5-B9008BD1E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185B-210C-49C0-8925-F9BDBE5D4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09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D21BA0-8F57-4174-B4A3-754B22002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73F971-8114-B31A-C2A1-4C35DEFD4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A28ECA-FC2D-2B7E-7A55-6E594DEC0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71D1-4415-4978-9185-3C161463EC8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1E38E-3CE8-4173-60E5-6072BF9E3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95AD6-B936-0B0F-C35E-D1CF15F3E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185B-210C-49C0-8925-F9BDBE5D4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3774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2447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287D2-36F2-ACB2-E7CE-5AD6EB4D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05D9EE-95BC-B1B4-738C-F3EB052A1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32F14-5E8B-EC4D-A2E6-4F6DCA61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71D1-4415-4978-9185-3C161463EC8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679296-C67F-8BA0-36ED-56011717F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523662-B460-06E8-F326-4AA8A7723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185B-210C-49C0-8925-F9BDBE5D4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924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E0E82B-A76B-D8BB-BB2E-4CCC9E7A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7B424D-A42A-F5EC-74B0-5BA609255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02C8CA-30E0-77A4-0745-DE319CDE1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71D1-4415-4978-9185-3C161463EC8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135E8D-4BFE-9B03-558B-B940ECAB8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0F8F16-F34D-83F2-1EEE-B32584F5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185B-210C-49C0-8925-F9BDBE5D4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11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A37E3-3F65-8042-B278-FBAAEEA4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AE2385-57FF-1FA6-59A7-7EE4183B3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6C3436E-627D-DA24-41BC-5C25FE529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5C645-1695-EFFA-FF0D-44AB06C2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71D1-4415-4978-9185-3C161463EC8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2D6B291-D23C-6C91-E7B0-F0C73D4AA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2FD0B2-84F6-8E50-12D0-FA4AA5264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185B-210C-49C0-8925-F9BDBE5D4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7736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C4A60-E317-EDCE-36E0-0C61CA3D4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270B68-A5DD-4CFD-E4BC-D3249A827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77F656-AD7D-F67E-1142-A19873B4DB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DB4AAD4-EC16-627F-EA2A-1C9C48E3D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F27483-D8FB-1BF4-AEAF-7385837DD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959985D-57C4-FAE6-F308-9664D87AB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71D1-4415-4978-9185-3C161463EC8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3BA0D15-F98C-A593-5ACE-4159199F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2AF460-5D17-3909-F6D0-2F9AEEFAC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185B-210C-49C0-8925-F9BDBE5D4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269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CB34CA-E1A1-5101-13A8-2A8089464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7A507B-087D-D93D-C803-D58FEB7F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71D1-4415-4978-9185-3C161463EC8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0FDC56-F14F-2B8B-B501-FBA8C3282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A5B2D4-8866-F8D8-18A2-3AB2059F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185B-210C-49C0-8925-F9BDBE5D4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70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25B75A-FCC2-4710-5A4B-7D210D164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71D1-4415-4978-9185-3C161463EC8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A2424C0-93F6-A4D6-B5C3-1182670CE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79AAEB-9D4E-6A84-204E-E1601433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185B-210C-49C0-8925-F9BDBE5D4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66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42D1D7-E192-901A-CBA6-4B7152145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7CBBEF-CAE1-0646-4A63-80AAEFA51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41E535-D659-1640-A428-68D914738C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6AAD6E-2FC5-7E09-BD80-56AC6A33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71D1-4415-4978-9185-3C161463EC8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6B871D-9347-BC1D-5AD4-774E18425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258E55-A7F8-82E7-B6C4-AAF74CCC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185B-210C-49C0-8925-F9BDBE5D4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830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18ADAA-A297-3880-70BA-6EF9606D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4A9A48-F2AC-3298-FB68-ED4E0E012E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2CAC32-564C-0322-CAD8-28BFCD063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E10493-8DF5-26E5-4F27-7E6A6D0CB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071D1-4415-4978-9185-3C161463EC8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580C4F7-F065-2A8F-9078-79997CFFD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1908B2-B8EA-D99E-A2E4-464893D3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3185B-210C-49C0-8925-F9BDBE5D4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9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51D7EF-6DD1-4F71-9893-DC48803D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BB5107-5A3A-4980-954E-80889D328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BEEFE-3EB1-313B-3821-4527A69888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4071D1-4415-4978-9185-3C161463EC8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383A9-481E-2492-7D38-5FB91F69C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1C89A-23EB-BB22-C93B-5FA2A9E3A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03185B-210C-49C0-8925-F9BDBE5D4B9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69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408BA8-E599-AC4C-A57A-6B39940729DF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rect">
            <a:avLst/>
          </a:prstGeom>
          <a:solidFill>
            <a:srgbClr val="A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A2E872-CCA0-E74F-83E2-2398A282EA71}"/>
              </a:ext>
            </a:extLst>
          </p:cNvPr>
          <p:cNvSpPr txBox="1"/>
          <p:nvPr/>
        </p:nvSpPr>
        <p:spPr>
          <a:xfrm>
            <a:off x="280086" y="248600"/>
            <a:ext cx="84230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1.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 프로젝트 진행상황 </a:t>
            </a:r>
            <a:r>
              <a:rPr lang="ko-KR" altLang="en-US" sz="2000" b="1" dirty="0" err="1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점검표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 업데이트</a:t>
            </a:r>
            <a:endParaRPr lang="en-US" altLang="ko-KR" sz="2000" b="1" dirty="0">
              <a:latin typeface="NanumBarunGothic" panose="020B0603020101020101" pitchFamily="34" charset="-127"/>
              <a:ea typeface="NanumBarunGothic" panose="020B0603020101020101" pitchFamily="34" charset="-127"/>
              <a:cs typeface="KoPubWorld돋움체 Bold" panose="00000800000000000000" pitchFamily="2" charset="-127"/>
            </a:endParaRPr>
          </a:p>
        </p:txBody>
      </p:sp>
      <p:graphicFrame>
        <p:nvGraphicFramePr>
          <p:cNvPr id="10" name="표 2">
            <a:extLst>
              <a:ext uri="{FF2B5EF4-FFF2-40B4-BE49-F238E27FC236}">
                <a16:creationId xmlns:a16="http://schemas.microsoft.com/office/drawing/2014/main" id="{00197F7E-8878-3246-89C3-C7AC05353983}"/>
              </a:ext>
            </a:extLst>
          </p:cNvPr>
          <p:cNvGraphicFramePr>
            <a:graphicFrameLocks noGrp="1"/>
          </p:cNvGraphicFramePr>
          <p:nvPr/>
        </p:nvGraphicFramePr>
        <p:xfrm>
          <a:off x="316504" y="1648461"/>
          <a:ext cx="11816283" cy="43899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8543">
                  <a:extLst>
                    <a:ext uri="{9D8B030D-6E8A-4147-A177-3AD203B41FA5}">
                      <a16:colId xmlns:a16="http://schemas.microsoft.com/office/drawing/2014/main" val="2942427271"/>
                    </a:ext>
                  </a:extLst>
                </a:gridCol>
                <a:gridCol w="1518782">
                  <a:extLst>
                    <a:ext uri="{9D8B030D-6E8A-4147-A177-3AD203B41FA5}">
                      <a16:colId xmlns:a16="http://schemas.microsoft.com/office/drawing/2014/main" val="1036284434"/>
                    </a:ext>
                  </a:extLst>
                </a:gridCol>
                <a:gridCol w="2939142">
                  <a:extLst>
                    <a:ext uri="{9D8B030D-6E8A-4147-A177-3AD203B41FA5}">
                      <a16:colId xmlns:a16="http://schemas.microsoft.com/office/drawing/2014/main" val="2184904142"/>
                    </a:ext>
                  </a:extLst>
                </a:gridCol>
                <a:gridCol w="2899041">
                  <a:extLst>
                    <a:ext uri="{9D8B030D-6E8A-4147-A177-3AD203B41FA5}">
                      <a16:colId xmlns:a16="http://schemas.microsoft.com/office/drawing/2014/main" val="2409228813"/>
                    </a:ext>
                  </a:extLst>
                </a:gridCol>
                <a:gridCol w="3420775">
                  <a:extLst>
                    <a:ext uri="{9D8B030D-6E8A-4147-A177-3AD203B41FA5}">
                      <a16:colId xmlns:a16="http://schemas.microsoft.com/office/drawing/2014/main" val="773735538"/>
                    </a:ext>
                  </a:extLst>
                </a:gridCol>
              </a:tblGrid>
              <a:tr h="39261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i="0" dirty="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날짜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12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i="0" dirty="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주요</a:t>
                      </a:r>
                      <a:r>
                        <a:rPr lang="ko-KR" altLang="en-US" sz="1200" b="1" i="0" dirty="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</a:t>
                      </a:r>
                      <a:r>
                        <a:rPr lang="ko-Kore-KR" altLang="en-US" sz="1200" b="1" i="0" dirty="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단계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12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i="0" dirty="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당초</a:t>
                      </a:r>
                      <a:r>
                        <a:rPr lang="ko-KR" altLang="en-US" sz="1200" b="1" i="0" dirty="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진행 계획</a:t>
                      </a:r>
                      <a:endParaRPr lang="ko-Kore-KR" altLang="en-US" sz="1200" b="1" i="0" dirty="0">
                        <a:solidFill>
                          <a:schemeClr val="bg1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12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i="0" dirty="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교수님</a:t>
                      </a:r>
                      <a:r>
                        <a:rPr lang="ko-KR" altLang="en-US" sz="1200" b="1" i="0" dirty="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피드백 내용</a:t>
                      </a:r>
                      <a:endParaRPr lang="ko-Kore-KR" altLang="en-US" sz="1200" b="1" i="0" dirty="0">
                        <a:solidFill>
                          <a:schemeClr val="bg1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123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200" b="1" i="0" dirty="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업데이트</a:t>
                      </a:r>
                      <a:r>
                        <a:rPr lang="ko-KR" altLang="en-US" sz="1200" b="1" i="0" dirty="0">
                          <a:solidFill>
                            <a:schemeClr val="bg1"/>
                          </a:solidFill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된 데이터 수집 전략</a:t>
                      </a:r>
                      <a:endParaRPr lang="ko-Kore-KR" altLang="en-US" sz="1200" b="1" i="0" dirty="0">
                        <a:solidFill>
                          <a:schemeClr val="bg1"/>
                        </a:solidFill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A12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241786"/>
                  </a:ext>
                </a:extLst>
              </a:tr>
              <a:tr h="1998689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06.00~06.00</a:t>
                      </a:r>
                      <a:endParaRPr lang="ko-Kore-KR" altLang="en-US" sz="11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데이터</a:t>
                      </a:r>
                      <a:r>
                        <a:rPr lang="ko-KR" altLang="en-US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수집</a:t>
                      </a:r>
                      <a:r>
                        <a:rPr lang="en-US" altLang="ko-KR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/</a:t>
                      </a:r>
                      <a:r>
                        <a:rPr lang="ko-KR" altLang="en-US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확보</a:t>
                      </a:r>
                      <a:r>
                        <a:rPr lang="en-US" altLang="ko-KR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(</a:t>
                      </a:r>
                      <a:r>
                        <a:rPr lang="ko-KR" altLang="en-US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내부</a:t>
                      </a:r>
                      <a:r>
                        <a:rPr lang="en-US" altLang="ko-KR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)</a:t>
                      </a:r>
                      <a:endParaRPr lang="ko-Kore-KR" altLang="en-US" sz="11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ko-Kore-KR" altLang="en-US" sz="11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ko-Kore-KR" altLang="en-US" sz="11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ko-Kore-KR" altLang="en-US" sz="11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22635"/>
                  </a:ext>
                </a:extLst>
              </a:tr>
              <a:tr h="19986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06.00~06.00</a:t>
                      </a:r>
                      <a:endParaRPr lang="ko-Kore-KR" altLang="en-US" sz="11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데이터</a:t>
                      </a:r>
                      <a:r>
                        <a:rPr lang="ko-KR" altLang="en-US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 수집</a:t>
                      </a:r>
                      <a:r>
                        <a:rPr lang="en-US" altLang="ko-KR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/</a:t>
                      </a:r>
                      <a:r>
                        <a:rPr lang="ko-KR" altLang="en-US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확보</a:t>
                      </a:r>
                      <a:r>
                        <a:rPr lang="en-US" altLang="ko-KR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(</a:t>
                      </a:r>
                      <a:r>
                        <a:rPr lang="ko-KR" altLang="en-US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외부</a:t>
                      </a:r>
                      <a:r>
                        <a:rPr lang="en-US" altLang="ko-KR" sz="1100" b="0" i="0" dirty="0">
                          <a:latin typeface="NanumBarunGothic" panose="020B0603020101020101" pitchFamily="34" charset="-127"/>
                          <a:ea typeface="NanumBarunGothic" panose="020B0603020101020101" pitchFamily="34" charset="-127"/>
                        </a:rPr>
                        <a:t>)</a:t>
                      </a:r>
                      <a:endParaRPr lang="ko-Kore-KR" altLang="en-US" sz="11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ko-Kore-KR" altLang="en-US" sz="11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ko-Kore-KR" altLang="en-US" sz="11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ko-Kore-KR" altLang="en-US" sz="1100" b="0" i="0" dirty="0">
                        <a:latin typeface="NanumBarunGothic" panose="020B0603020101020101" pitchFamily="34" charset="-127"/>
                        <a:ea typeface="NanumBarunGothic" panose="020B0603020101020101" pitchFamily="34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37926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77D015D-A073-594F-A56F-4D5C9B17D151}"/>
              </a:ext>
            </a:extLst>
          </p:cNvPr>
          <p:cNvSpPr txBox="1"/>
          <p:nvPr/>
        </p:nvSpPr>
        <p:spPr>
          <a:xfrm>
            <a:off x="280086" y="81325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프로젝트</a:t>
            </a: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주제 </a:t>
            </a:r>
            <a:r>
              <a:rPr kumimoji="1" lang="en-US" altLang="ko-KR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kumimoji="1" lang="ko-Kore-KR" altLang="en-US" sz="13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10261C21-5BA2-6C4C-A4CB-B645737C5389}"/>
              </a:ext>
            </a:extLst>
          </p:cNvPr>
          <p:cNvCxnSpPr/>
          <p:nvPr/>
        </p:nvCxnSpPr>
        <p:spPr>
          <a:xfrm>
            <a:off x="316506" y="1163226"/>
            <a:ext cx="1155898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E09A11-235B-BF4B-8DF3-E3E52FC7A5A0}"/>
              </a:ext>
            </a:extLst>
          </p:cNvPr>
          <p:cNvSpPr txBox="1"/>
          <p:nvPr/>
        </p:nvSpPr>
        <p:spPr>
          <a:xfrm>
            <a:off x="280086" y="121478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조명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endParaRPr kumimoji="1" lang="ko-Kore-KR" altLang="en-US" sz="11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E5E890-DC4E-704A-8345-EC56BC0BEBE2}"/>
              </a:ext>
            </a:extLst>
          </p:cNvPr>
          <p:cNvSpPr txBox="1"/>
          <p:nvPr/>
        </p:nvSpPr>
        <p:spPr>
          <a:xfrm>
            <a:off x="2201345" y="1214783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ko-Kore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팀원</a:t>
            </a:r>
            <a:r>
              <a:rPr kumimoji="1" lang="en-US" altLang="ko-Kore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호칭</a:t>
            </a:r>
            <a:r>
              <a:rPr kumimoji="1" lang="en-US" altLang="ko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소속 </a:t>
            </a:r>
            <a:r>
              <a:rPr kumimoji="1" lang="en-US" altLang="ko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kumimoji="1" lang="ko-Kore-KR" altLang="en-US" sz="11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4F7A97-12A1-C544-9D4A-1D9AC6152359}"/>
              </a:ext>
            </a:extLst>
          </p:cNvPr>
          <p:cNvSpPr txBox="1"/>
          <p:nvPr/>
        </p:nvSpPr>
        <p:spPr>
          <a:xfrm>
            <a:off x="9828853" y="6648264"/>
            <a:ext cx="2363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© 2022. </a:t>
            </a:r>
            <a:r>
              <a:rPr kumimoji="1" lang="ko-Kore-KR" altLang="en-US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랩포디엑스</a:t>
            </a:r>
            <a:r>
              <a:rPr kumimoji="1" lang="en-US" altLang="ko-Kore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</a:t>
            </a:r>
            <a:r>
              <a:rPr kumimoji="1" lang="en-US" altLang="ko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 all rights reserved.</a:t>
            </a:r>
            <a:endParaRPr kumimoji="1" lang="ko-Kore-KR" altLang="en-US" sz="9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59A0AE3-F938-F44C-BE6F-CB9F7EE318FB}"/>
              </a:ext>
            </a:extLst>
          </p:cNvPr>
          <p:cNvSpPr/>
          <p:nvPr/>
        </p:nvSpPr>
        <p:spPr>
          <a:xfrm>
            <a:off x="280085" y="444500"/>
            <a:ext cx="3208791" cy="192795"/>
          </a:xfrm>
          <a:prstGeom prst="rect">
            <a:avLst/>
          </a:prstGeom>
          <a:solidFill>
            <a:srgbClr val="AA123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3854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408BA8-E599-AC4C-A57A-6B39940729DF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rect">
            <a:avLst/>
          </a:prstGeom>
          <a:solidFill>
            <a:srgbClr val="A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A8D224-C1B0-2C47-AFAE-0BD5AA6CA986}"/>
              </a:ext>
            </a:extLst>
          </p:cNvPr>
          <p:cNvSpPr txBox="1"/>
          <p:nvPr/>
        </p:nvSpPr>
        <p:spPr>
          <a:xfrm>
            <a:off x="280086" y="248600"/>
            <a:ext cx="4076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 err="1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유첨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CAM 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활용법 및 예시</a:t>
            </a:r>
            <a:endParaRPr lang="en-US" altLang="ko-KR" sz="2000" b="1" dirty="0">
              <a:latin typeface="NanumBarunGothic" panose="020B0603020101020101" pitchFamily="34" charset="-127"/>
              <a:ea typeface="NanumBarunGothic" panose="020B0603020101020101" pitchFamily="34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DAA10-F886-E443-A70C-29B11BDB475F}"/>
              </a:ext>
            </a:extLst>
          </p:cNvPr>
          <p:cNvSpPr/>
          <p:nvPr/>
        </p:nvSpPr>
        <p:spPr>
          <a:xfrm>
            <a:off x="280086" y="469900"/>
            <a:ext cx="3822014" cy="166110"/>
          </a:xfrm>
          <a:prstGeom prst="rect">
            <a:avLst/>
          </a:prstGeom>
          <a:solidFill>
            <a:srgbClr val="AA123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65" name="Google Shape;167;p1">
            <a:extLst>
              <a:ext uri="{FF2B5EF4-FFF2-40B4-BE49-F238E27FC236}">
                <a16:creationId xmlns:a16="http://schemas.microsoft.com/office/drawing/2014/main" id="{27C8AE8C-35F5-D04E-B3EC-B87CA124C851}"/>
              </a:ext>
            </a:extLst>
          </p:cNvPr>
          <p:cNvCxnSpPr/>
          <p:nvPr/>
        </p:nvCxnSpPr>
        <p:spPr>
          <a:xfrm>
            <a:off x="41200" y="6863254"/>
            <a:ext cx="12004040" cy="0"/>
          </a:xfrm>
          <a:prstGeom prst="straightConnector1">
            <a:avLst/>
          </a:prstGeom>
          <a:noFill/>
          <a:ln w="9525" cap="flat" cmpd="sng">
            <a:solidFill>
              <a:sysClr val="windowText" lastClr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C5DF428-4E36-E5EA-007E-571BA04063C8}"/>
              </a:ext>
            </a:extLst>
          </p:cNvPr>
          <p:cNvSpPr txBox="1"/>
          <p:nvPr/>
        </p:nvSpPr>
        <p:spPr>
          <a:xfrm>
            <a:off x="9868928" y="6648264"/>
            <a:ext cx="2323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x-none" sz="9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© 2022. </a:t>
            </a:r>
            <a:r>
              <a:rPr kumimoji="1" lang="x-none" altLang="en-US" sz="9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랩포디엑스</a:t>
            </a:r>
            <a:r>
              <a:rPr kumimoji="1" lang="en-US" altLang="x-none" sz="9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(</a:t>
            </a:r>
            <a:r>
              <a:rPr kumimoji="1" lang="ko-KR" altLang="en-US" sz="9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주</a:t>
            </a:r>
            <a:r>
              <a:rPr kumimoji="1" lang="en-US" altLang="ko-KR" sz="9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) all rights reserved.</a:t>
            </a:r>
            <a:endParaRPr kumimoji="1" lang="x-none" altLang="en-US" sz="900" dirty="0">
              <a:solidFill>
                <a:schemeClr val="bg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2241C-341C-1AE8-4FA5-855D4BB41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09" y="870010"/>
            <a:ext cx="10307782" cy="562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134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408BA8-E599-AC4C-A57A-6B39940729DF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rect">
            <a:avLst/>
          </a:prstGeom>
          <a:solidFill>
            <a:srgbClr val="A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BFB5FF-4D1B-164E-BD11-05F76498B6DC}"/>
              </a:ext>
            </a:extLst>
          </p:cNvPr>
          <p:cNvSpPr txBox="1"/>
          <p:nvPr/>
        </p:nvSpPr>
        <p:spPr>
          <a:xfrm>
            <a:off x="280086" y="248600"/>
            <a:ext cx="89969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2.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 데이터 모델링 결과물</a:t>
            </a:r>
            <a:endParaRPr lang="en-US" altLang="ko-KR" sz="2000" b="1" dirty="0">
              <a:latin typeface="NanumBarunGothic" panose="020B0603020101020101" pitchFamily="34" charset="-127"/>
              <a:ea typeface="NanumBarunGothic" panose="020B0603020101020101" pitchFamily="34" charset="-127"/>
              <a:cs typeface="KoPubWorld돋움체 Bold" panose="00000800000000000000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2D2D585C-DE5A-1243-9137-CB53EE6C1890}"/>
              </a:ext>
            </a:extLst>
          </p:cNvPr>
          <p:cNvCxnSpPr/>
          <p:nvPr/>
        </p:nvCxnSpPr>
        <p:spPr>
          <a:xfrm>
            <a:off x="316506" y="1163226"/>
            <a:ext cx="1155898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C52314F-B346-7642-A93F-1C90D24D15FB}"/>
              </a:ext>
            </a:extLst>
          </p:cNvPr>
          <p:cNvSpPr txBox="1"/>
          <p:nvPr/>
        </p:nvSpPr>
        <p:spPr>
          <a:xfrm>
            <a:off x="280086" y="121478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조명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endParaRPr kumimoji="1" lang="ko-Kore-KR" altLang="en-US" sz="11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1A3DCC-3761-FA47-B46C-F73006C83ABF}"/>
              </a:ext>
            </a:extLst>
          </p:cNvPr>
          <p:cNvSpPr txBox="1"/>
          <p:nvPr/>
        </p:nvSpPr>
        <p:spPr>
          <a:xfrm>
            <a:off x="2201345" y="1214783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ko-Kore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팀원</a:t>
            </a:r>
            <a:r>
              <a:rPr kumimoji="1" lang="en-US" altLang="ko-Kore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호칭</a:t>
            </a:r>
            <a:r>
              <a:rPr kumimoji="1" lang="en-US" altLang="ko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소속 </a:t>
            </a:r>
            <a:r>
              <a:rPr kumimoji="1" lang="en-US" altLang="ko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kumimoji="1" lang="ko-Kore-KR" altLang="en-US" sz="11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26B758-B2CA-214F-A366-839042B4262A}"/>
              </a:ext>
            </a:extLst>
          </p:cNvPr>
          <p:cNvSpPr txBox="1"/>
          <p:nvPr/>
        </p:nvSpPr>
        <p:spPr>
          <a:xfrm>
            <a:off x="9828853" y="6648264"/>
            <a:ext cx="2363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© 2022. </a:t>
            </a:r>
            <a:r>
              <a:rPr kumimoji="1" lang="ko-Kore-KR" altLang="en-US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랩포디엑스</a:t>
            </a:r>
            <a:r>
              <a:rPr kumimoji="1" lang="en-US" altLang="ko-Kore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</a:t>
            </a:r>
            <a:r>
              <a:rPr kumimoji="1" lang="en-US" altLang="ko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 all rights reserved.</a:t>
            </a:r>
            <a:endParaRPr kumimoji="1" lang="ko-Kore-KR" altLang="en-US" sz="9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0E23CB-A97B-CC47-8B6C-F6D83847CF3F}"/>
              </a:ext>
            </a:extLst>
          </p:cNvPr>
          <p:cNvSpPr/>
          <p:nvPr/>
        </p:nvSpPr>
        <p:spPr>
          <a:xfrm>
            <a:off x="280086" y="448655"/>
            <a:ext cx="2747320" cy="188640"/>
          </a:xfrm>
          <a:prstGeom prst="rect">
            <a:avLst/>
          </a:prstGeom>
          <a:solidFill>
            <a:srgbClr val="AA123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0B492A-BFD2-1D3E-3AFC-C0CCA8B5FAAE}"/>
              </a:ext>
            </a:extLst>
          </p:cNvPr>
          <p:cNvSpPr txBox="1"/>
          <p:nvPr/>
        </p:nvSpPr>
        <p:spPr>
          <a:xfrm>
            <a:off x="280086" y="81325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프로젝트</a:t>
            </a: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주제 </a:t>
            </a:r>
            <a:r>
              <a:rPr kumimoji="1" lang="en-US" altLang="ko-KR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endParaRPr kumimoji="1" lang="ko-Kore-KR" altLang="en-US" sz="13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908B0-2B83-7AD1-3DDC-78CD22D3D424}"/>
              </a:ext>
            </a:extLst>
          </p:cNvPr>
          <p:cNvSpPr txBox="1"/>
          <p:nvPr/>
        </p:nvSpPr>
        <p:spPr>
          <a:xfrm>
            <a:off x="1559603" y="1991073"/>
            <a:ext cx="913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자유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형식으로 모델링 결과물을 보여주세요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  <a:p>
            <a:pPr algn="ctr"/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최종 완료된 결과물이 아니어도 됩니다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지금까지 진행하신 결과를 보여주시면 됩니다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2CFD6D-E1E5-BB93-C895-40E96DCC5FEB}"/>
              </a:ext>
            </a:extLst>
          </p:cNvPr>
          <p:cNvSpPr txBox="1"/>
          <p:nvPr/>
        </p:nvSpPr>
        <p:spPr>
          <a:xfrm>
            <a:off x="1411319" y="3380955"/>
            <a:ext cx="93763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en-US" altLang="ko-Kore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작성하신 코드와 결과물을 보여주셔도 좋습니다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.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예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코드와 출력된 데이터프레임 등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LDA </a:t>
            </a:r>
            <a:r>
              <a:rPr kumimoji="1" lang="ko-Kore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토픽모델링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결과 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토픽의 수 및 각 토픽 별 대표 단어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워드클라우드</a:t>
            </a:r>
            <a:endParaRPr kumimoji="1" lang="en-US" altLang="ko-Kore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ore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워투벡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임베딩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후</a:t>
            </a:r>
            <a:r>
              <a:rPr kumimoji="1" lang="en-US" altLang="ko-KR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,</a:t>
            </a:r>
            <a:r>
              <a:rPr kumimoji="1" lang="ko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추출한 유사 단어 </a:t>
            </a:r>
            <a:r>
              <a:rPr kumimoji="1" lang="ko-Kore-KR" altLang="en-US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등</a:t>
            </a:r>
            <a:endParaRPr kumimoji="1" lang="en-US" altLang="ko-KR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1D71E-B946-94C3-B2A9-80B69002DCEA}"/>
              </a:ext>
            </a:extLst>
          </p:cNvPr>
          <p:cNvSpPr txBox="1"/>
          <p:nvPr/>
        </p:nvSpPr>
        <p:spPr>
          <a:xfrm>
            <a:off x="4913211" y="2689287"/>
            <a:ext cx="2365577" cy="40011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accent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&lt;</a:t>
            </a:r>
            <a:r>
              <a:rPr lang="ko-KR" altLang="en-US" sz="2000" b="1" dirty="0">
                <a:solidFill>
                  <a:schemeClr val="accent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작성 예시</a:t>
            </a:r>
            <a:r>
              <a:rPr lang="en-US" altLang="ko-KR" sz="2000" b="1" dirty="0">
                <a:solidFill>
                  <a:schemeClr val="accent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28770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ABD8E-3952-BCAA-5092-60F5343EB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79A3DFF-D0B8-2E05-C5AE-6AF240774403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rect">
            <a:avLst/>
          </a:prstGeom>
          <a:solidFill>
            <a:srgbClr val="A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E6DDF0-F39E-C18C-6556-AC25B5CF376D}"/>
              </a:ext>
            </a:extLst>
          </p:cNvPr>
          <p:cNvSpPr txBox="1"/>
          <p:nvPr/>
        </p:nvSpPr>
        <p:spPr>
          <a:xfrm>
            <a:off x="280086" y="248600"/>
            <a:ext cx="89969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3.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 페르소나 구체화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및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 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클러스터링 </a:t>
            </a:r>
            <a:endParaRPr lang="en-US" altLang="ko-KR" sz="2000" b="1" dirty="0">
              <a:latin typeface="NanumBarunGothic" panose="020B0603020101020101" pitchFamily="34" charset="-127"/>
              <a:ea typeface="NanumBarunGothic" panose="020B0603020101020101" pitchFamily="34" charset="-127"/>
              <a:cs typeface="KoPubWorld돋움체 Bold" panose="00000800000000000000" pitchFamily="2" charset="-127"/>
            </a:endParaRPr>
          </a:p>
        </p:txBody>
      </p: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B699B8D9-D003-94BC-3045-7E2637B2DA3F}"/>
              </a:ext>
            </a:extLst>
          </p:cNvPr>
          <p:cNvCxnSpPr/>
          <p:nvPr/>
        </p:nvCxnSpPr>
        <p:spPr>
          <a:xfrm>
            <a:off x="316506" y="1163226"/>
            <a:ext cx="1155898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5BC9272-6AEC-9609-882F-8EAB0D36E9EF}"/>
              </a:ext>
            </a:extLst>
          </p:cNvPr>
          <p:cNvSpPr txBox="1"/>
          <p:nvPr/>
        </p:nvSpPr>
        <p:spPr>
          <a:xfrm>
            <a:off x="280086" y="1214783"/>
            <a:ext cx="51167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조명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endParaRPr kumimoji="1" lang="ko-Kore-KR" altLang="en-US" sz="11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9A2906-5E34-55FA-1427-22D0B8DB7CB5}"/>
              </a:ext>
            </a:extLst>
          </p:cNvPr>
          <p:cNvSpPr txBox="1"/>
          <p:nvPr/>
        </p:nvSpPr>
        <p:spPr>
          <a:xfrm>
            <a:off x="2201345" y="1214783"/>
            <a:ext cx="12875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ko-Kore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팀원</a:t>
            </a:r>
            <a:r>
              <a:rPr kumimoji="1" lang="en-US" altLang="ko-Kore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호칭</a:t>
            </a:r>
            <a:r>
              <a:rPr kumimoji="1" lang="en-US" altLang="ko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소속 </a:t>
            </a:r>
            <a:r>
              <a:rPr kumimoji="1" lang="en-US" altLang="ko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endParaRPr kumimoji="1" lang="ko-Kore-KR" altLang="en-US" sz="11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5CC26-ED96-3CFA-5624-A0E3A6DC9982}"/>
              </a:ext>
            </a:extLst>
          </p:cNvPr>
          <p:cNvSpPr txBox="1"/>
          <p:nvPr/>
        </p:nvSpPr>
        <p:spPr>
          <a:xfrm>
            <a:off x="9828853" y="6648264"/>
            <a:ext cx="2363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© 2022. </a:t>
            </a:r>
            <a:r>
              <a:rPr kumimoji="1" lang="ko-Kore-KR" altLang="en-US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랩포디엑스</a:t>
            </a:r>
            <a:r>
              <a:rPr kumimoji="1" lang="en-US" altLang="ko-Kore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</a:t>
            </a:r>
            <a:r>
              <a:rPr kumimoji="1" lang="en-US" altLang="ko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 all rights reserved.</a:t>
            </a:r>
            <a:endParaRPr kumimoji="1" lang="ko-Kore-KR" altLang="en-US" sz="9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F281648-1061-FC4F-1A4A-72FBA6F367BF}"/>
              </a:ext>
            </a:extLst>
          </p:cNvPr>
          <p:cNvSpPr/>
          <p:nvPr/>
        </p:nvSpPr>
        <p:spPr>
          <a:xfrm>
            <a:off x="280086" y="448655"/>
            <a:ext cx="2747320" cy="188640"/>
          </a:xfrm>
          <a:prstGeom prst="rect">
            <a:avLst/>
          </a:prstGeom>
          <a:solidFill>
            <a:srgbClr val="AA123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F14E50-F9C5-CB1A-A9AD-0945FD4536E3}"/>
              </a:ext>
            </a:extLst>
          </p:cNvPr>
          <p:cNvSpPr txBox="1"/>
          <p:nvPr/>
        </p:nvSpPr>
        <p:spPr>
          <a:xfrm>
            <a:off x="280086" y="81325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프로젝트</a:t>
            </a: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주제 </a:t>
            </a:r>
            <a:r>
              <a:rPr kumimoji="1" lang="en-US" altLang="ko-KR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endParaRPr kumimoji="1" lang="ko-Kore-KR" altLang="en-US" sz="13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016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BB4E0-5142-AE5F-9AD2-6050749DE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DC8DC50-B656-0596-D95C-1A502809BE84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rect">
            <a:avLst/>
          </a:prstGeom>
          <a:solidFill>
            <a:srgbClr val="A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FFA17-1B59-FEFD-15FB-1B6BC9E1AAE9}"/>
              </a:ext>
            </a:extLst>
          </p:cNvPr>
          <p:cNvSpPr txBox="1"/>
          <p:nvPr/>
        </p:nvSpPr>
        <p:spPr>
          <a:xfrm>
            <a:off x="1342267" y="3028890"/>
            <a:ext cx="89969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페르소나 구체화 관련 템플릿</a:t>
            </a:r>
            <a:endParaRPr lang="en-US" altLang="ko-KR" sz="2000" b="1" dirty="0">
              <a:latin typeface="NanumBarunGothic" panose="020B0603020101020101" pitchFamily="34" charset="-127"/>
              <a:ea typeface="NanumBarunGothic" panose="020B0603020101020101" pitchFamily="34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3847F-C2A6-09E0-E8CE-8FBAA1E28B0D}"/>
              </a:ext>
            </a:extLst>
          </p:cNvPr>
          <p:cNvSpPr txBox="1"/>
          <p:nvPr/>
        </p:nvSpPr>
        <p:spPr>
          <a:xfrm>
            <a:off x="9828853" y="6648264"/>
            <a:ext cx="2363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© 2022. </a:t>
            </a:r>
            <a:r>
              <a:rPr kumimoji="1" lang="ko-Kore-KR" altLang="en-US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랩포디엑스</a:t>
            </a:r>
            <a:r>
              <a:rPr kumimoji="1" lang="en-US" altLang="ko-Kore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</a:t>
            </a:r>
            <a:r>
              <a:rPr kumimoji="1" lang="en-US" altLang="ko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 all rights reserved.</a:t>
            </a:r>
            <a:endParaRPr kumimoji="1" lang="ko-Kore-KR" altLang="en-US" sz="9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7228A15-8969-CA5B-3F6C-24877F12A8EA}"/>
              </a:ext>
            </a:extLst>
          </p:cNvPr>
          <p:cNvSpPr/>
          <p:nvPr/>
        </p:nvSpPr>
        <p:spPr>
          <a:xfrm>
            <a:off x="4467065" y="3261456"/>
            <a:ext cx="2747320" cy="188640"/>
          </a:xfrm>
          <a:prstGeom prst="rect">
            <a:avLst/>
          </a:prstGeom>
          <a:solidFill>
            <a:srgbClr val="AA123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0210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직사각형 1"/>
          <p:cNvSpPr/>
          <p:nvPr/>
        </p:nvSpPr>
        <p:spPr>
          <a:xfrm>
            <a:off x="0" y="6642555"/>
            <a:ext cx="12192000" cy="215445"/>
          </a:xfrm>
          <a:prstGeom prst="rect">
            <a:avLst/>
          </a:prstGeom>
          <a:solidFill>
            <a:srgbClr val="94263B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343C4B"/>
                </a:solidFill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pPr>
            <a:endParaRPr/>
          </a:p>
        </p:txBody>
      </p:sp>
      <p:sp>
        <p:nvSpPr>
          <p:cNvPr id="318" name="Google Shape;276;p32"/>
          <p:cNvSpPr/>
          <p:nvPr/>
        </p:nvSpPr>
        <p:spPr>
          <a:xfrm>
            <a:off x="227347" y="815807"/>
            <a:ext cx="11737306" cy="1"/>
          </a:xfrm>
          <a:prstGeom prst="line">
            <a:avLst/>
          </a:prstGeom>
          <a:ln w="28575">
            <a:solidFill>
              <a:srgbClr val="6F6F6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19" name="Google Shape;744;p56"/>
          <p:cNvSpPr/>
          <p:nvPr/>
        </p:nvSpPr>
        <p:spPr>
          <a:xfrm flipH="1">
            <a:off x="435034" y="395105"/>
            <a:ext cx="1" cy="349615"/>
          </a:xfrm>
          <a:prstGeom prst="line">
            <a:avLst/>
          </a:prstGeom>
          <a:ln w="76200">
            <a:solidFill>
              <a:srgbClr val="776C6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1" name="Google Shape;254;p31"/>
          <p:cNvSpPr/>
          <p:nvPr/>
        </p:nvSpPr>
        <p:spPr>
          <a:xfrm>
            <a:off x="4163421" y="3711237"/>
            <a:ext cx="7801231" cy="1"/>
          </a:xfrm>
          <a:prstGeom prst="line">
            <a:avLst/>
          </a:prstGeom>
          <a:ln w="12700">
            <a:solidFill>
              <a:srgbClr val="6F6F6F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34" name="Google Shape;280;p32"/>
          <p:cNvGrpSpPr/>
          <p:nvPr/>
        </p:nvGrpSpPr>
        <p:grpSpPr>
          <a:xfrm>
            <a:off x="6302094" y="1338461"/>
            <a:ext cx="907533" cy="350776"/>
            <a:chOff x="0" y="0"/>
            <a:chExt cx="907532" cy="350775"/>
          </a:xfrm>
        </p:grpSpPr>
        <p:sp>
          <p:nvSpPr>
            <p:cNvPr id="332" name="Shape"/>
            <p:cNvSpPr/>
            <p:nvPr/>
          </p:nvSpPr>
          <p:spPr>
            <a:xfrm>
              <a:off x="-1" y="-1"/>
              <a:ext cx="907534" cy="3507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0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D8D8">
                <a:alpha val="6901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3A3838"/>
                  </a:solidFill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pPr>
              <a:endParaRPr/>
            </a:p>
          </p:txBody>
        </p:sp>
        <p:sp>
          <p:nvSpPr>
            <p:cNvPr id="333" name="Action"/>
            <p:cNvSpPr txBox="1"/>
            <p:nvPr/>
          </p:nvSpPr>
          <p:spPr>
            <a:xfrm>
              <a:off x="45725" y="55403"/>
              <a:ext cx="786850" cy="269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 b="1">
                  <a:solidFill>
                    <a:srgbClr val="3A3838"/>
                  </a:solidFill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lvl1pPr>
            </a:lstStyle>
            <a:p>
              <a:r>
                <a:t>Action</a:t>
              </a:r>
            </a:p>
          </p:txBody>
        </p:sp>
      </p:grpSp>
      <p:grpSp>
        <p:nvGrpSpPr>
          <p:cNvPr id="337" name="Google Shape;281;p32"/>
          <p:cNvGrpSpPr/>
          <p:nvPr/>
        </p:nvGrpSpPr>
        <p:grpSpPr>
          <a:xfrm>
            <a:off x="6302094" y="2878264"/>
            <a:ext cx="907533" cy="350781"/>
            <a:chOff x="0" y="0"/>
            <a:chExt cx="907532" cy="350779"/>
          </a:xfrm>
        </p:grpSpPr>
        <p:sp>
          <p:nvSpPr>
            <p:cNvPr id="335" name="Shape"/>
            <p:cNvSpPr/>
            <p:nvPr/>
          </p:nvSpPr>
          <p:spPr>
            <a:xfrm>
              <a:off x="-1" y="0"/>
              <a:ext cx="907534" cy="3507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0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D8D8">
                <a:alpha val="6901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3A3838"/>
                  </a:solidFill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pPr>
              <a:endParaRPr/>
            </a:p>
          </p:txBody>
        </p:sp>
        <p:sp>
          <p:nvSpPr>
            <p:cNvPr id="336" name="Artifact"/>
            <p:cNvSpPr txBox="1"/>
            <p:nvPr/>
          </p:nvSpPr>
          <p:spPr>
            <a:xfrm>
              <a:off x="45725" y="55405"/>
              <a:ext cx="786850" cy="269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 b="1">
                  <a:solidFill>
                    <a:srgbClr val="3A3838"/>
                  </a:solidFill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lvl1pPr>
            </a:lstStyle>
            <a:p>
              <a:r>
                <a:t>Artifact</a:t>
              </a:r>
            </a:p>
          </p:txBody>
        </p:sp>
      </p:grpSp>
      <p:grpSp>
        <p:nvGrpSpPr>
          <p:cNvPr id="340" name="Google Shape;282;p32"/>
          <p:cNvGrpSpPr/>
          <p:nvPr/>
        </p:nvGrpSpPr>
        <p:grpSpPr>
          <a:xfrm>
            <a:off x="6302094" y="3250827"/>
            <a:ext cx="907533" cy="447001"/>
            <a:chOff x="0" y="0"/>
            <a:chExt cx="907532" cy="446999"/>
          </a:xfrm>
        </p:grpSpPr>
        <p:sp>
          <p:nvSpPr>
            <p:cNvPr id="338" name="Shape"/>
            <p:cNvSpPr/>
            <p:nvPr/>
          </p:nvSpPr>
          <p:spPr>
            <a:xfrm>
              <a:off x="0" y="33493"/>
              <a:ext cx="907533" cy="350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0208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D8D8">
                <a:alpha val="6901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3A3838"/>
                  </a:solidFill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pPr>
              <a:endParaRPr/>
            </a:p>
          </p:txBody>
        </p:sp>
        <p:sp>
          <p:nvSpPr>
            <p:cNvPr id="339" name="Sentiment"/>
            <p:cNvSpPr txBox="1"/>
            <p:nvPr/>
          </p:nvSpPr>
          <p:spPr>
            <a:xfrm>
              <a:off x="45725" y="0"/>
              <a:ext cx="786850" cy="4470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 b="1">
                  <a:solidFill>
                    <a:srgbClr val="3A3838"/>
                  </a:solidFill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lvl1pPr>
            </a:lstStyle>
            <a:p>
              <a:r>
                <a:t>Sentiment</a:t>
              </a:r>
            </a:p>
          </p:txBody>
        </p:sp>
      </p:grpSp>
      <p:sp>
        <p:nvSpPr>
          <p:cNvPr id="341" name="Google Shape;284;p32"/>
          <p:cNvSpPr txBox="1"/>
          <p:nvPr/>
        </p:nvSpPr>
        <p:spPr>
          <a:xfrm>
            <a:off x="7317027" y="1357368"/>
            <a:ext cx="4782143" cy="29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 marL="171450" indent="-171450">
              <a:buClr>
                <a:srgbClr val="3A3838"/>
              </a:buClr>
              <a:buSzPts val="1300"/>
              <a:buChar char="-"/>
              <a:defRPr sz="1300">
                <a:solidFill>
                  <a:srgbClr val="3A3838"/>
                </a:solidFill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lvl1pPr>
          </a:lstStyle>
          <a:p>
            <a:pPr marL="0" indent="0">
              <a:buNone/>
            </a:pPr>
            <a:r>
              <a:rPr lang="en-US" dirty="0" err="1"/>
              <a:t>Eg</a:t>
            </a:r>
            <a:r>
              <a:rPr lang="en-US" dirty="0"/>
              <a:t>)</a:t>
            </a:r>
            <a:r>
              <a:rPr lang="ko-KR" altLang="en-US" dirty="0"/>
              <a:t> </a:t>
            </a:r>
            <a:r>
              <a:rPr dirty="0" err="1"/>
              <a:t>청소기로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건강에</a:t>
            </a:r>
            <a:r>
              <a:rPr dirty="0"/>
              <a:t> </a:t>
            </a:r>
            <a:r>
              <a:rPr dirty="0" err="1"/>
              <a:t>악영향을</a:t>
            </a:r>
            <a:r>
              <a:rPr dirty="0"/>
              <a:t> </a:t>
            </a:r>
            <a:r>
              <a:rPr dirty="0" err="1"/>
              <a:t>끼칠까</a:t>
            </a:r>
            <a:r>
              <a:rPr dirty="0"/>
              <a:t> </a:t>
            </a:r>
            <a:r>
              <a:rPr dirty="0" err="1"/>
              <a:t>걱정되어</a:t>
            </a:r>
            <a:r>
              <a:rPr dirty="0"/>
              <a:t> </a:t>
            </a:r>
            <a:r>
              <a:rPr dirty="0" err="1"/>
              <a:t>구매가</a:t>
            </a:r>
            <a:r>
              <a:rPr dirty="0"/>
              <a:t> </a:t>
            </a:r>
            <a:r>
              <a:rPr dirty="0" err="1"/>
              <a:t>꺼려짐</a:t>
            </a:r>
            <a:r>
              <a:rPr dirty="0"/>
              <a:t>.</a:t>
            </a:r>
          </a:p>
        </p:txBody>
      </p:sp>
      <p:sp>
        <p:nvSpPr>
          <p:cNvPr id="342" name="Google Shape;285;p32"/>
          <p:cNvSpPr txBox="1"/>
          <p:nvPr/>
        </p:nvSpPr>
        <p:spPr>
          <a:xfrm>
            <a:off x="7317027" y="2927420"/>
            <a:ext cx="4617682" cy="29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>
            <a:lvl1pPr>
              <a:defRPr sz="1300">
                <a:solidFill>
                  <a:srgbClr val="3A3838"/>
                </a:solidFill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lvl1pPr>
          </a:lstStyle>
          <a:p>
            <a:r>
              <a:rPr dirty="0" err="1"/>
              <a:t>건강</a:t>
            </a:r>
            <a:r>
              <a:rPr dirty="0"/>
              <a:t>, </a:t>
            </a:r>
            <a:r>
              <a:rPr dirty="0" err="1"/>
              <a:t>청결</a:t>
            </a:r>
            <a:r>
              <a:rPr dirty="0"/>
              <a:t>, </a:t>
            </a:r>
            <a:r>
              <a:rPr dirty="0" err="1"/>
              <a:t>공기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dirty="0" err="1"/>
              <a:t>호흡질환</a:t>
            </a:r>
            <a:endParaRPr dirty="0"/>
          </a:p>
        </p:txBody>
      </p:sp>
      <p:sp>
        <p:nvSpPr>
          <p:cNvPr id="343" name="Google Shape;286;p32"/>
          <p:cNvSpPr txBox="1"/>
          <p:nvPr/>
        </p:nvSpPr>
        <p:spPr>
          <a:xfrm>
            <a:off x="7317027" y="3309982"/>
            <a:ext cx="4633573" cy="2923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spAutoFit/>
          </a:bodyPr>
          <a:lstStyle/>
          <a:p>
            <a:pPr>
              <a:defRPr sz="1300">
                <a:solidFill>
                  <a:srgbClr val="3A3838"/>
                </a:solidFill>
                <a:latin typeface="나눔바른고딕"/>
                <a:ea typeface="나눔바른고딕"/>
                <a:cs typeface="나눔바른고딕"/>
                <a:sym typeface="나눔바른고딕"/>
              </a:defRPr>
            </a:pPr>
            <a:r>
              <a:rPr lang="en-US" altLang="ko-KR" dirty="0"/>
              <a:t>(Satisfaction) 47.989</a:t>
            </a:r>
            <a:endParaRPr dirty="0"/>
          </a:p>
        </p:txBody>
      </p:sp>
      <p:grpSp>
        <p:nvGrpSpPr>
          <p:cNvPr id="346" name="Google Shape;287;p32"/>
          <p:cNvGrpSpPr/>
          <p:nvPr/>
        </p:nvGrpSpPr>
        <p:grpSpPr>
          <a:xfrm>
            <a:off x="6302094" y="1735391"/>
            <a:ext cx="907533" cy="1086756"/>
            <a:chOff x="0" y="0"/>
            <a:chExt cx="907532" cy="1086754"/>
          </a:xfrm>
        </p:grpSpPr>
        <p:sp>
          <p:nvSpPr>
            <p:cNvPr id="344" name="Shape"/>
            <p:cNvSpPr/>
            <p:nvPr/>
          </p:nvSpPr>
          <p:spPr>
            <a:xfrm>
              <a:off x="-1" y="0"/>
              <a:ext cx="907534" cy="108675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0"/>
                  </a:lnTo>
                  <a:lnTo>
                    <a:pt x="21600" y="300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D8D8D8">
                <a:alpha val="69019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solidFill>
                    <a:srgbClr val="3A3838"/>
                  </a:solidFill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pPr>
              <a:endParaRPr/>
            </a:p>
          </p:txBody>
        </p:sp>
        <p:sp>
          <p:nvSpPr>
            <p:cNvPr id="345" name="Context"/>
            <p:cNvSpPr txBox="1"/>
            <p:nvPr/>
          </p:nvSpPr>
          <p:spPr>
            <a:xfrm>
              <a:off x="45724" y="446591"/>
              <a:ext cx="740455" cy="2692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699" tIns="45699" rIns="45699" bIns="45699" numCol="1" anchor="ctr">
              <a:spAutoFit/>
            </a:bodyPr>
            <a:lstStyle>
              <a:lvl1pPr algn="ctr">
                <a:defRPr sz="1200" b="1">
                  <a:solidFill>
                    <a:srgbClr val="3A3838"/>
                  </a:solidFill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lvl1pPr>
            </a:lstStyle>
            <a:p>
              <a:r>
                <a:t>Context</a:t>
              </a:r>
            </a:p>
          </p:txBody>
        </p:sp>
      </p:grpSp>
      <p:sp>
        <p:nvSpPr>
          <p:cNvPr id="347" name="Google Shape;288;p32"/>
          <p:cNvSpPr txBox="1"/>
          <p:nvPr/>
        </p:nvSpPr>
        <p:spPr>
          <a:xfrm>
            <a:off x="7326714" y="1825053"/>
            <a:ext cx="4569176" cy="1092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>
            <a:spAutoFit/>
          </a:bodyPr>
          <a:lstStyle/>
          <a:p>
            <a:pPr marL="171450" indent="-171450">
              <a:buClr>
                <a:srgbClr val="3A3838"/>
              </a:buClr>
              <a:buSzPts val="1300"/>
              <a:buChar char="-"/>
              <a:defRPr sz="1300">
                <a:solidFill>
                  <a:srgbClr val="3A3838"/>
                </a:solidFill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pPr>
            <a:r>
              <a:rPr lang="en-US" dirty="0" err="1"/>
              <a:t>Eg</a:t>
            </a:r>
            <a:r>
              <a:rPr lang="en-US" dirty="0"/>
              <a:t>) </a:t>
            </a:r>
            <a:r>
              <a:rPr lang="ko-KR" altLang="en-US" dirty="0"/>
              <a:t>청</a:t>
            </a:r>
            <a:r>
              <a:rPr dirty="0" err="1"/>
              <a:t>소기에</a:t>
            </a:r>
            <a:r>
              <a:rPr dirty="0"/>
              <a:t> </a:t>
            </a:r>
            <a:r>
              <a:rPr dirty="0" err="1">
                <a:solidFill>
                  <a:srgbClr val="0433FF"/>
                </a:solidFill>
              </a:rPr>
              <a:t>오수통</a:t>
            </a:r>
            <a:r>
              <a:rPr dirty="0">
                <a:solidFill>
                  <a:srgbClr val="0433FF"/>
                </a:solidFill>
              </a:rPr>
              <a:t> 및 </a:t>
            </a:r>
            <a:r>
              <a:rPr dirty="0" err="1">
                <a:solidFill>
                  <a:srgbClr val="0433FF"/>
                </a:solidFill>
              </a:rPr>
              <a:t>먼지가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제대로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처리되지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않을</a:t>
            </a:r>
            <a:r>
              <a:rPr dirty="0" err="1"/>
              <a:t>거</a:t>
            </a:r>
            <a:r>
              <a:rPr dirty="0"/>
              <a:t> </a:t>
            </a:r>
            <a:r>
              <a:rPr dirty="0" err="1"/>
              <a:t>같아</a:t>
            </a:r>
            <a:r>
              <a:rPr dirty="0"/>
              <a:t> </a:t>
            </a:r>
            <a:r>
              <a:rPr dirty="0" err="1"/>
              <a:t>걱정이</a:t>
            </a:r>
            <a:r>
              <a:rPr dirty="0"/>
              <a:t> 됨. </a:t>
            </a:r>
          </a:p>
          <a:p>
            <a:pPr marL="171450" indent="-171450">
              <a:buClr>
                <a:srgbClr val="3A3838"/>
              </a:buClr>
              <a:buSzPts val="1300"/>
              <a:buChar char="-"/>
              <a:defRPr sz="1300">
                <a:solidFill>
                  <a:srgbClr val="3A3838"/>
                </a:solidFill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pPr>
            <a:r>
              <a:rPr dirty="0" err="1"/>
              <a:t>필터</a:t>
            </a:r>
            <a:r>
              <a:rPr dirty="0"/>
              <a:t> 및 </a:t>
            </a:r>
            <a:r>
              <a:rPr dirty="0" err="1"/>
              <a:t>세제문제로</a:t>
            </a:r>
            <a:r>
              <a:rPr dirty="0"/>
              <a:t> </a:t>
            </a:r>
            <a:r>
              <a:rPr dirty="0" err="1">
                <a:solidFill>
                  <a:srgbClr val="0433FF"/>
                </a:solidFill>
              </a:rPr>
              <a:t>아이들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호흡기에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문제</a:t>
            </a:r>
            <a:r>
              <a:rPr dirty="0" err="1"/>
              <a:t>가</a:t>
            </a:r>
            <a:r>
              <a:rPr dirty="0"/>
              <a:t> </a:t>
            </a:r>
            <a:r>
              <a:rPr dirty="0" err="1"/>
              <a:t>생길거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</a:t>
            </a:r>
            <a:r>
              <a:rPr dirty="0" err="1"/>
              <a:t>부정적으로</a:t>
            </a:r>
            <a:r>
              <a:rPr dirty="0"/>
              <a:t> </a:t>
            </a:r>
            <a:r>
              <a:rPr dirty="0" err="1"/>
              <a:t>느껴짐</a:t>
            </a:r>
            <a:r>
              <a:rPr dirty="0"/>
              <a:t>.</a:t>
            </a:r>
          </a:p>
          <a:p>
            <a:pPr marL="171450" indent="-171450">
              <a:buClr>
                <a:srgbClr val="3A3838"/>
              </a:buClr>
              <a:buSzPts val="1300"/>
              <a:buChar char="-"/>
              <a:defRPr sz="1300">
                <a:solidFill>
                  <a:srgbClr val="3A3838"/>
                </a:solidFill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pPr>
            <a:r>
              <a:rPr dirty="0" err="1"/>
              <a:t>청소기에</a:t>
            </a:r>
            <a:r>
              <a:rPr dirty="0"/>
              <a:t> </a:t>
            </a:r>
            <a:r>
              <a:rPr dirty="0" err="1">
                <a:solidFill>
                  <a:srgbClr val="0433FF"/>
                </a:solidFill>
              </a:rPr>
              <a:t>진드기와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벌레가</a:t>
            </a:r>
            <a:r>
              <a:rPr dirty="0">
                <a:solidFill>
                  <a:srgbClr val="0433FF"/>
                </a:solidFill>
              </a:rPr>
              <a:t> </a:t>
            </a:r>
            <a:r>
              <a:rPr dirty="0" err="1">
                <a:solidFill>
                  <a:srgbClr val="0433FF"/>
                </a:solidFill>
              </a:rPr>
              <a:t>생길거</a:t>
            </a:r>
            <a:r>
              <a:rPr dirty="0"/>
              <a:t> </a:t>
            </a:r>
            <a:r>
              <a:rPr dirty="0" err="1"/>
              <a:t>같아서</a:t>
            </a:r>
            <a:r>
              <a:rPr dirty="0"/>
              <a:t> </a:t>
            </a:r>
            <a:r>
              <a:rPr dirty="0" err="1"/>
              <a:t>부정적인</a:t>
            </a:r>
            <a:r>
              <a:rPr dirty="0"/>
              <a:t> </a:t>
            </a:r>
            <a:r>
              <a:rPr dirty="0" err="1"/>
              <a:t>감정이</a:t>
            </a:r>
            <a:r>
              <a:rPr dirty="0"/>
              <a:t> </a:t>
            </a:r>
            <a:r>
              <a:rPr dirty="0" err="1"/>
              <a:t>들음</a:t>
            </a:r>
            <a:r>
              <a:rPr dirty="0"/>
              <a:t>.</a:t>
            </a:r>
          </a:p>
        </p:txBody>
      </p:sp>
      <p:sp>
        <p:nvSpPr>
          <p:cNvPr id="348" name="Google Shape;290;p32"/>
          <p:cNvSpPr/>
          <p:nvPr/>
        </p:nvSpPr>
        <p:spPr>
          <a:xfrm>
            <a:off x="7271301" y="1689236"/>
            <a:ext cx="4680001" cy="1"/>
          </a:xfrm>
          <a:prstGeom prst="line">
            <a:avLst/>
          </a:prstGeom>
          <a:ln w="12700"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9" name="Google Shape;291;p32"/>
          <p:cNvSpPr/>
          <p:nvPr/>
        </p:nvSpPr>
        <p:spPr>
          <a:xfrm>
            <a:off x="7271301" y="2824396"/>
            <a:ext cx="4680001" cy="1"/>
          </a:xfrm>
          <a:prstGeom prst="line">
            <a:avLst/>
          </a:prstGeom>
          <a:ln w="12700"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0" name="Google Shape;292;p32"/>
          <p:cNvSpPr/>
          <p:nvPr/>
        </p:nvSpPr>
        <p:spPr>
          <a:xfrm>
            <a:off x="7271301" y="3229043"/>
            <a:ext cx="4680001" cy="1"/>
          </a:xfrm>
          <a:prstGeom prst="line">
            <a:avLst/>
          </a:prstGeom>
          <a:ln w="12700"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51" name="Google Shape;293;p32"/>
          <p:cNvSpPr/>
          <p:nvPr/>
        </p:nvSpPr>
        <p:spPr>
          <a:xfrm>
            <a:off x="7271301" y="3619112"/>
            <a:ext cx="4680001" cy="1"/>
          </a:xfrm>
          <a:prstGeom prst="line">
            <a:avLst/>
          </a:prstGeom>
          <a:ln w="12700">
            <a:solidFill>
              <a:srgbClr val="D8D8D8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87" name="사각형 설명선[R] 5"/>
          <p:cNvGrpSpPr/>
          <p:nvPr/>
        </p:nvGrpSpPr>
        <p:grpSpPr>
          <a:xfrm>
            <a:off x="3839629" y="1466737"/>
            <a:ext cx="1103903" cy="641748"/>
            <a:chOff x="0" y="0"/>
            <a:chExt cx="1103901" cy="641747"/>
          </a:xfrm>
        </p:grpSpPr>
        <p:sp>
          <p:nvSpPr>
            <p:cNvPr id="385" name="Shape"/>
            <p:cNvSpPr/>
            <p:nvPr/>
          </p:nvSpPr>
          <p:spPr>
            <a:xfrm>
              <a:off x="0" y="0"/>
              <a:ext cx="1103902" cy="6417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15539"/>
                  </a:lnTo>
                  <a:lnTo>
                    <a:pt x="9000" y="15539"/>
                  </a:lnTo>
                  <a:lnTo>
                    <a:pt x="9472" y="21600"/>
                  </a:lnTo>
                  <a:lnTo>
                    <a:pt x="3600" y="15539"/>
                  </a:lnTo>
                  <a:lnTo>
                    <a:pt x="0" y="15539"/>
                  </a:lnTo>
                  <a:lnTo>
                    <a:pt x="0" y="9064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200" b="1"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pPr>
              <a:endParaRPr/>
            </a:p>
          </p:txBody>
        </p:sp>
        <p:sp>
          <p:nvSpPr>
            <p:cNvPr id="386" name="Topic 4…"/>
            <p:cNvSpPr txBox="1"/>
            <p:nvPr/>
          </p:nvSpPr>
          <p:spPr>
            <a:xfrm>
              <a:off x="52069" y="7312"/>
              <a:ext cx="999763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1200" b="1"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pPr>
              <a:r>
                <a:t>Topic 4</a:t>
              </a:r>
              <a:endParaRPr>
                <a:solidFill>
                  <a:srgbClr val="FFFFFF"/>
                </a:solidFill>
              </a:endParaRPr>
            </a:p>
            <a:p>
              <a:pPr algn="ctr">
                <a:defRPr sz="1200" b="1"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pPr>
              <a:r>
                <a:t>Size : 13.8% </a:t>
              </a:r>
            </a:p>
          </p:txBody>
        </p:sp>
      </p:grpSp>
      <p:grpSp>
        <p:nvGrpSpPr>
          <p:cNvPr id="390" name="타원 6"/>
          <p:cNvGrpSpPr/>
          <p:nvPr/>
        </p:nvGrpSpPr>
        <p:grpSpPr>
          <a:xfrm>
            <a:off x="4633611" y="1907801"/>
            <a:ext cx="1049242" cy="1049242"/>
            <a:chOff x="0" y="0"/>
            <a:chExt cx="1049240" cy="1049240"/>
          </a:xfrm>
        </p:grpSpPr>
        <p:sp>
          <p:nvSpPr>
            <p:cNvPr id="388" name="Circle"/>
            <p:cNvSpPr/>
            <p:nvPr/>
          </p:nvSpPr>
          <p:spPr>
            <a:xfrm>
              <a:off x="0" y="0"/>
              <a:ext cx="1049241" cy="1049241"/>
            </a:xfrm>
            <a:prstGeom prst="ellipse">
              <a:avLst/>
            </a:prstGeom>
            <a:solidFill>
              <a:srgbClr val="F0C6CE"/>
            </a:solidFill>
            <a:ln w="19050" cap="flat">
              <a:solidFill>
                <a:srgbClr val="DF8194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b="1">
                  <a:solidFill>
                    <a:srgbClr val="FFFFFF"/>
                  </a:solidFill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pPr>
              <a:endParaRPr/>
            </a:p>
          </p:txBody>
        </p:sp>
        <p:sp>
          <p:nvSpPr>
            <p:cNvPr id="389" name="4"/>
            <p:cNvSpPr txBox="1"/>
            <p:nvPr/>
          </p:nvSpPr>
          <p:spPr>
            <a:xfrm>
              <a:off x="212768" y="326223"/>
              <a:ext cx="623704" cy="39679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b="1">
                  <a:solidFill>
                    <a:srgbClr val="FFFFFF"/>
                  </a:solidFill>
                  <a:latin typeface="LG EI Text TTF SemiBold"/>
                  <a:ea typeface="LG EI Text TTF SemiBold"/>
                  <a:cs typeface="LG EI Text TTF SemiBold"/>
                  <a:sym typeface="LG EI Text TTF SemiBold"/>
                </a:defRPr>
              </a:lvl1pPr>
            </a:lstStyle>
            <a:p>
              <a:r>
                <a:t>4</a:t>
              </a:r>
            </a:p>
          </p:txBody>
        </p:sp>
      </p:grpSp>
      <p:sp>
        <p:nvSpPr>
          <p:cNvPr id="2" name="Google Shape;296;p32">
            <a:extLst>
              <a:ext uri="{FF2B5EF4-FFF2-40B4-BE49-F238E27FC236}">
                <a16:creationId xmlns:a16="http://schemas.microsoft.com/office/drawing/2014/main" id="{A18B5437-BD53-868C-4F59-576EEE7EDA63}"/>
              </a:ext>
            </a:extLst>
          </p:cNvPr>
          <p:cNvSpPr/>
          <p:nvPr/>
        </p:nvSpPr>
        <p:spPr>
          <a:xfrm>
            <a:off x="4150457" y="4034749"/>
            <a:ext cx="7801231" cy="603610"/>
          </a:xfrm>
          <a:prstGeom prst="snip1Rect">
            <a:avLst>
              <a:gd name="adj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0" rIns="91425" bIns="45700" anchor="b" anchorCtr="0">
            <a:no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100" b="1" dirty="0" err="1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Eg</a:t>
            </a:r>
            <a:r>
              <a:rPr lang="en-US" altLang="ko-KR" sz="1100" b="1" dirty="0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) </a:t>
            </a:r>
            <a:r>
              <a:rPr lang="ko-KR" altLang="en-US" sz="1100" b="1" dirty="0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직배수로 곰팡이와 악취로 인해 오히려 건강에 해로울 수도 있다고 하던데</a:t>
            </a:r>
            <a:r>
              <a:rPr lang="en-US" altLang="ko-KR" sz="1100" dirty="0"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..</a:t>
            </a:r>
            <a:r>
              <a:rPr lang="ko-KR" altLang="en-US" sz="1100" dirty="0"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 곰팡이 냄새는 불쾌할 뿐만 아니라 호흡기 질환 알레르기 두통 등을 유발할 수 있어서 걱정이 되네요</a:t>
            </a:r>
          </a:p>
        </p:txBody>
      </p:sp>
      <p:sp>
        <p:nvSpPr>
          <p:cNvPr id="3" name="Google Shape;294;p32">
            <a:extLst>
              <a:ext uri="{FF2B5EF4-FFF2-40B4-BE49-F238E27FC236}">
                <a16:creationId xmlns:a16="http://schemas.microsoft.com/office/drawing/2014/main" id="{7E6EFD86-145C-DB12-B9DF-E470248B5946}"/>
              </a:ext>
            </a:extLst>
          </p:cNvPr>
          <p:cNvSpPr/>
          <p:nvPr/>
        </p:nvSpPr>
        <p:spPr>
          <a:xfrm>
            <a:off x="4150457" y="3789801"/>
            <a:ext cx="1797761" cy="350780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3A3838"/>
              </a:buClr>
              <a:buSzPts val="1200"/>
            </a:pPr>
            <a:r>
              <a:rPr lang="en-US" altLang="ko-KR" sz="1400" b="1" dirty="0" err="1">
                <a:latin typeface="LG EI Text TTF SemiBold" panose="020B0500000101010101" pitchFamily="34" charset="-127"/>
                <a:ea typeface="LG EI Text TTF SemiBold" panose="020B0500000101010101" pitchFamily="34" charset="-127"/>
                <a:sym typeface="Arial"/>
              </a:rPr>
              <a:t>Eg</a:t>
            </a:r>
            <a:r>
              <a:rPr lang="en-US" altLang="ko-KR" sz="14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  <a:sym typeface="Arial"/>
              </a:rPr>
              <a:t>) </a:t>
            </a:r>
            <a:r>
              <a:rPr lang="ko-KR" altLang="en-US" sz="14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  <a:sym typeface="Arial"/>
              </a:rPr>
              <a:t>알레르기 불안</a:t>
            </a:r>
            <a:endParaRPr lang="ko-KR" altLang="en-US" sz="1400" b="1" u="none" strike="noStrike" cap="none" dirty="0">
              <a:latin typeface="LG EI Text TTF SemiBold" panose="020B0500000101010101" pitchFamily="34" charset="-127"/>
              <a:ea typeface="LG EI Text TTF SemiBold" panose="020B0500000101010101" pitchFamily="34" charset="-127"/>
              <a:sym typeface="Arial"/>
            </a:endParaRPr>
          </a:p>
        </p:txBody>
      </p:sp>
      <p:sp>
        <p:nvSpPr>
          <p:cNvPr id="4" name="Google Shape;296;p32">
            <a:extLst>
              <a:ext uri="{FF2B5EF4-FFF2-40B4-BE49-F238E27FC236}">
                <a16:creationId xmlns:a16="http://schemas.microsoft.com/office/drawing/2014/main" id="{1FBCE1E3-51CE-14AC-D3E5-35515DC6117D}"/>
              </a:ext>
            </a:extLst>
          </p:cNvPr>
          <p:cNvSpPr/>
          <p:nvPr/>
        </p:nvSpPr>
        <p:spPr>
          <a:xfrm>
            <a:off x="4150457" y="4980075"/>
            <a:ext cx="7801231" cy="578802"/>
          </a:xfrm>
          <a:prstGeom prst="snip1Rect">
            <a:avLst>
              <a:gd name="adj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171450" indent="-171450">
              <a:lnSpc>
                <a:spcPct val="150000"/>
              </a:lnSpc>
              <a:buClr>
                <a:srgbClr val="3A3838"/>
              </a:buClr>
              <a:buSzPts val="1000"/>
              <a:buFont typeface="Arial"/>
              <a:buChar char="•"/>
            </a:pPr>
            <a:r>
              <a:rPr lang="en-US" altLang="ko-KR" sz="1100" dirty="0" err="1"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Eg</a:t>
            </a:r>
            <a:r>
              <a:rPr lang="en-US" altLang="ko-KR" sz="1100" dirty="0"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) </a:t>
            </a:r>
            <a:r>
              <a:rPr lang="ko-KR" altLang="en-US" sz="1100" dirty="0"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오수통과 분리가 되어 있지 않아 </a:t>
            </a:r>
            <a:r>
              <a:rPr lang="ko-KR" altLang="en-US" sz="1100" b="1" dirty="0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비위가 약하다면 </a:t>
            </a:r>
            <a:r>
              <a:rPr lang="ko-KR" altLang="en-US" sz="1100" b="1" dirty="0" err="1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청소시</a:t>
            </a:r>
            <a:r>
              <a:rPr lang="ko-KR" altLang="en-US" sz="1100" b="1" dirty="0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 통세척이 역겨울 수 있고</a:t>
            </a:r>
            <a:r>
              <a:rPr lang="ko-KR" altLang="en-US" sz="1100" dirty="0"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 물걸레 세척판을 분리하여 씻을 때 판아래를 </a:t>
            </a:r>
            <a:r>
              <a:rPr lang="ko-KR" altLang="en-US" sz="1100" b="1" dirty="0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직접 </a:t>
            </a:r>
            <a:r>
              <a:rPr lang="ko-KR" altLang="en-US" sz="1100" b="1" dirty="0" err="1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닦아야하는데</a:t>
            </a:r>
            <a:r>
              <a:rPr lang="ko-KR" altLang="en-US" sz="1100" b="1" dirty="0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 청소 기간이 길어지면 걸레냄새</a:t>
            </a:r>
            <a:r>
              <a:rPr lang="ko-KR" altLang="en-US" sz="1100" dirty="0"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가 거기서 납니다</a:t>
            </a:r>
            <a:endParaRPr lang="en-US" altLang="ko-KR" sz="1100" dirty="0">
              <a:latin typeface="LG EI Text TTF Regular" panose="020B0500000101010101" pitchFamily="50" charset="-127"/>
              <a:ea typeface="LG EI Text TTF Regular" panose="020B0500000101010101" pitchFamily="50" charset="-127"/>
            </a:endParaRPr>
          </a:p>
        </p:txBody>
      </p:sp>
      <p:sp>
        <p:nvSpPr>
          <p:cNvPr id="5" name="Google Shape;294;p32">
            <a:extLst>
              <a:ext uri="{FF2B5EF4-FFF2-40B4-BE49-F238E27FC236}">
                <a16:creationId xmlns:a16="http://schemas.microsoft.com/office/drawing/2014/main" id="{C64BF1A5-7B00-3C6A-8631-71797B61555A}"/>
              </a:ext>
            </a:extLst>
          </p:cNvPr>
          <p:cNvSpPr/>
          <p:nvPr/>
        </p:nvSpPr>
        <p:spPr>
          <a:xfrm>
            <a:off x="4150457" y="4719453"/>
            <a:ext cx="1797761" cy="350780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lang="en-US" altLang="ko-KR" sz="1400" b="1" dirty="0" err="1">
                <a:latin typeface="LG EI Text TTF SemiBold" panose="020B0500000101010101" pitchFamily="34" charset="-127"/>
                <a:ea typeface="LG EI Text TTF SemiBold" panose="020B0500000101010101" pitchFamily="34" charset="-127"/>
                <a:sym typeface="Arial"/>
              </a:rPr>
              <a:t>Eg</a:t>
            </a:r>
            <a:r>
              <a:rPr lang="en-US" altLang="ko-KR" sz="14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  <a:sym typeface="Arial"/>
              </a:rPr>
              <a:t>) </a:t>
            </a:r>
            <a:r>
              <a:rPr lang="ko-KR" altLang="en-US" sz="14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  <a:sym typeface="Arial"/>
              </a:rPr>
              <a:t>지저분한 오수통</a:t>
            </a:r>
            <a:endParaRPr sz="1400" b="1" u="none" strike="noStrike" cap="none" dirty="0">
              <a:latin typeface="LG EI Text TTF SemiBold" panose="020B0500000101010101" pitchFamily="34" charset="-127"/>
              <a:ea typeface="LG EI Text TTF SemiBold" panose="020B0500000101010101" pitchFamily="34" charset="-127"/>
              <a:sym typeface="Arial"/>
            </a:endParaRPr>
          </a:p>
        </p:txBody>
      </p:sp>
      <p:sp>
        <p:nvSpPr>
          <p:cNvPr id="6" name="Google Shape;296;p32">
            <a:extLst>
              <a:ext uri="{FF2B5EF4-FFF2-40B4-BE49-F238E27FC236}">
                <a16:creationId xmlns:a16="http://schemas.microsoft.com/office/drawing/2014/main" id="{EB63A152-38AD-A0C1-AD33-15482A2360B7}"/>
              </a:ext>
            </a:extLst>
          </p:cNvPr>
          <p:cNvSpPr/>
          <p:nvPr/>
        </p:nvSpPr>
        <p:spPr>
          <a:xfrm>
            <a:off x="4150457" y="5904106"/>
            <a:ext cx="7801231" cy="626426"/>
          </a:xfrm>
          <a:prstGeom prst="snip1Rect">
            <a:avLst>
              <a:gd name="adj" fmla="val 16667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0" rIns="91425" bIns="45700" anchor="ctr" anchorCtr="0">
            <a:noAutofit/>
          </a:bodyPr>
          <a:lstStyle/>
          <a:p>
            <a:pPr marL="171450" indent="-171450">
              <a:lnSpc>
                <a:spcPct val="150000"/>
              </a:lnSpc>
              <a:buClr>
                <a:srgbClr val="3A3838"/>
              </a:buClr>
              <a:buSzPts val="1000"/>
              <a:buFont typeface="Arial"/>
              <a:buChar char="•"/>
            </a:pPr>
            <a:r>
              <a:rPr lang="en-US" altLang="ko-KR" sz="1100" dirty="0" err="1"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Eg</a:t>
            </a:r>
            <a:r>
              <a:rPr lang="en-US" altLang="ko-KR" sz="1100" dirty="0"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) </a:t>
            </a:r>
            <a:r>
              <a:rPr lang="ko-KR" altLang="en-US" sz="1100" dirty="0"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직배수를 제대로 관리 안해주면 </a:t>
            </a:r>
            <a:r>
              <a:rPr lang="ko-KR" altLang="en-US" sz="1100" b="1" dirty="0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본체 내부가 습해지게 됩니다</a:t>
            </a:r>
            <a:r>
              <a:rPr lang="ko-KR" altLang="en-US" sz="1100" dirty="0"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 본체내부 물때 생김은 기본이고 필터에도 세균 번식이 되며 </a:t>
            </a:r>
            <a:r>
              <a:rPr lang="ko-KR" altLang="en-US" sz="1100" b="1" dirty="0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먼지통도 습해져 </a:t>
            </a:r>
            <a:r>
              <a:rPr lang="ko-KR" altLang="en-US" sz="1100" b="1" dirty="0" err="1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가루응애</a:t>
            </a:r>
            <a:r>
              <a:rPr lang="ko-KR" altLang="en-US" sz="1100" b="1" dirty="0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 등 </a:t>
            </a:r>
            <a:r>
              <a:rPr lang="ko-KR" altLang="en-US" sz="1100" b="1" dirty="0" err="1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벌래가</a:t>
            </a:r>
            <a:r>
              <a:rPr lang="ko-KR" altLang="en-US" sz="1100" b="1" dirty="0">
                <a:highlight>
                  <a:srgbClr val="F0C6CE"/>
                </a:highlight>
                <a:latin typeface="LG EI Text TTF Regular" panose="020B0500000101010101" pitchFamily="50" charset="-127"/>
                <a:ea typeface="LG EI Text TTF Regular" panose="020B0500000101010101" pitchFamily="50" charset="-127"/>
              </a:rPr>
              <a:t> 생깁니다</a:t>
            </a:r>
            <a:endParaRPr lang="en-US" altLang="ko-KR" sz="1100" b="1" dirty="0">
              <a:highlight>
                <a:srgbClr val="F0C6CE"/>
              </a:highlight>
              <a:latin typeface="LG EI Text TTF Regular" panose="020B0500000101010101" pitchFamily="50" charset="-127"/>
              <a:ea typeface="LG EI Text TTF Regular" panose="020B0500000101010101" pitchFamily="50" charset="-127"/>
            </a:endParaRPr>
          </a:p>
        </p:txBody>
      </p:sp>
      <p:sp>
        <p:nvSpPr>
          <p:cNvPr id="7" name="Google Shape;294;p32">
            <a:extLst>
              <a:ext uri="{FF2B5EF4-FFF2-40B4-BE49-F238E27FC236}">
                <a16:creationId xmlns:a16="http://schemas.microsoft.com/office/drawing/2014/main" id="{BCCCA019-E233-7632-7EAF-9D110C912B86}"/>
              </a:ext>
            </a:extLst>
          </p:cNvPr>
          <p:cNvSpPr/>
          <p:nvPr/>
        </p:nvSpPr>
        <p:spPr>
          <a:xfrm>
            <a:off x="4150457" y="5644856"/>
            <a:ext cx="1797761" cy="350780"/>
          </a:xfrm>
          <a:prstGeom prst="snip1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1200"/>
              <a:buFont typeface="Arial"/>
              <a:buNone/>
            </a:pPr>
            <a:r>
              <a:rPr lang="en-US" altLang="ko-KR" sz="1400" b="1" u="none" strike="noStrike" cap="none" dirty="0" err="1">
                <a:latin typeface="LG EI Text TTF SemiBold" panose="020B0500000101010101" pitchFamily="34" charset="-127"/>
                <a:ea typeface="LG EI Text TTF SemiBold" panose="020B0500000101010101" pitchFamily="34" charset="-127"/>
                <a:sym typeface="Arial"/>
              </a:rPr>
              <a:t>Eg</a:t>
            </a:r>
            <a:r>
              <a:rPr lang="en-US" altLang="ko-KR" sz="1400" b="1" u="none" strike="noStrike" cap="none" dirty="0">
                <a:latin typeface="LG EI Text TTF SemiBold" panose="020B0500000101010101" pitchFamily="34" charset="-127"/>
                <a:ea typeface="LG EI Text TTF SemiBold" panose="020B0500000101010101" pitchFamily="34" charset="-127"/>
                <a:sym typeface="Arial"/>
              </a:rPr>
              <a:t>) </a:t>
            </a:r>
            <a:r>
              <a:rPr lang="ko-KR" altLang="en-US" sz="1400" b="1" u="none" strike="noStrike" cap="none" dirty="0">
                <a:latin typeface="LG EI Text TTF SemiBold" panose="020B0500000101010101" pitchFamily="34" charset="-127"/>
                <a:ea typeface="LG EI Text TTF SemiBold" panose="020B0500000101010101" pitchFamily="34" charset="-127"/>
                <a:sym typeface="Arial"/>
              </a:rPr>
              <a:t>가루 </a:t>
            </a:r>
            <a:r>
              <a:rPr lang="ko-KR" altLang="en-US" sz="1400" b="1" u="none" strike="noStrike" cap="none" dirty="0" err="1">
                <a:latin typeface="LG EI Text TTF SemiBold" panose="020B0500000101010101" pitchFamily="34" charset="-127"/>
                <a:ea typeface="LG EI Text TTF SemiBold" panose="020B0500000101010101" pitchFamily="34" charset="-127"/>
                <a:sym typeface="Arial"/>
              </a:rPr>
              <a:t>응애</a:t>
            </a:r>
            <a:r>
              <a:rPr lang="ko-KR" altLang="en-US" sz="1400" b="1" u="none" strike="noStrike" cap="none" dirty="0">
                <a:latin typeface="LG EI Text TTF SemiBold" panose="020B0500000101010101" pitchFamily="34" charset="-127"/>
                <a:ea typeface="LG EI Text TTF SemiBold" panose="020B0500000101010101" pitchFamily="34" charset="-127"/>
                <a:sym typeface="Arial"/>
              </a:rPr>
              <a:t> 벌레</a:t>
            </a:r>
            <a:endParaRPr sz="1400" b="1" u="none" strike="noStrike" cap="none" dirty="0">
              <a:latin typeface="LG EI Text TTF SemiBold" panose="020B0500000101010101" pitchFamily="34" charset="-127"/>
              <a:ea typeface="LG EI Text TTF SemiBold" panose="020B0500000101010101" pitchFamily="34" charset="-127"/>
              <a:sym typeface="Arial"/>
            </a:endParaRPr>
          </a:p>
        </p:txBody>
      </p:sp>
      <p:sp>
        <p:nvSpPr>
          <p:cNvPr id="8" name="Google Shape;277;p32">
            <a:extLst>
              <a:ext uri="{FF2B5EF4-FFF2-40B4-BE49-F238E27FC236}">
                <a16:creationId xmlns:a16="http://schemas.microsoft.com/office/drawing/2014/main" id="{47029157-5E8D-82F2-77D9-2054A6A13D35}"/>
              </a:ext>
            </a:extLst>
          </p:cNvPr>
          <p:cNvSpPr/>
          <p:nvPr/>
        </p:nvSpPr>
        <p:spPr>
          <a:xfrm>
            <a:off x="4060203" y="907917"/>
            <a:ext cx="2196058" cy="390086"/>
          </a:xfrm>
          <a:prstGeom prst="roundRect">
            <a:avLst>
              <a:gd name="adj" fmla="val 16667"/>
            </a:avLst>
          </a:prstGeom>
          <a:solidFill>
            <a:srgbClr val="94263B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n-US" sz="1450" b="1" dirty="0">
                <a:solidFill>
                  <a:schemeClr val="lt1"/>
                </a:solidFill>
                <a:latin typeface="LG EI Text TTF Bold" panose="020B0500000101010101" pitchFamily="34" charset="-127"/>
                <a:ea typeface="LG EI Text TTF Bold" panose="020B0500000101010101" pitchFamily="34" charset="-127"/>
                <a:sym typeface="Arial"/>
              </a:rPr>
              <a:t>Context 1</a:t>
            </a:r>
            <a:r>
              <a:rPr lang="ko-KR" altLang="en-US" sz="1450" b="1" dirty="0">
                <a:solidFill>
                  <a:schemeClr val="lt1"/>
                </a:solidFill>
                <a:latin typeface="LG EI Text TTF Bold" panose="020B0500000101010101" pitchFamily="34" charset="-127"/>
                <a:ea typeface="LG EI Text TTF Bold" panose="020B0500000101010101" pitchFamily="34" charset="-127"/>
                <a:sym typeface="Arial"/>
              </a:rPr>
              <a:t> </a:t>
            </a:r>
            <a:r>
              <a:rPr lang="en-US" altLang="ko-KR" sz="1450" b="1" dirty="0">
                <a:solidFill>
                  <a:schemeClr val="lt1"/>
                </a:solidFill>
                <a:latin typeface="LG EI Text TTF Bold" panose="020B0500000101010101" pitchFamily="34" charset="-127"/>
                <a:ea typeface="LG EI Text TTF Bold" panose="020B0500000101010101" pitchFamily="34" charset="-127"/>
                <a:sym typeface="Arial"/>
              </a:rPr>
              <a:t>–</a:t>
            </a:r>
            <a:r>
              <a:rPr lang="ko-KR" altLang="en-US" sz="1450" b="1" dirty="0">
                <a:solidFill>
                  <a:schemeClr val="lt1"/>
                </a:solidFill>
                <a:latin typeface="LG EI Text TTF Bold" panose="020B0500000101010101" pitchFamily="34" charset="-127"/>
                <a:ea typeface="LG EI Text TTF Bold" panose="020B0500000101010101" pitchFamily="34" charset="-127"/>
                <a:sym typeface="Arial"/>
              </a:rPr>
              <a:t> </a:t>
            </a:r>
            <a:r>
              <a:rPr lang="en-US" altLang="ko-KR" sz="1450" b="1" dirty="0">
                <a:solidFill>
                  <a:schemeClr val="lt1"/>
                </a:solidFill>
                <a:latin typeface="LG EI Text TTF Bold" panose="020B0500000101010101" pitchFamily="34" charset="-127"/>
                <a:ea typeface="LG EI Text TTF Bold" panose="020B0500000101010101" pitchFamily="34" charset="-127"/>
                <a:sym typeface="Arial"/>
              </a:rPr>
              <a:t>Topic</a:t>
            </a:r>
            <a:r>
              <a:rPr lang="ko-KR" altLang="en-US" sz="1450" b="1" dirty="0">
                <a:solidFill>
                  <a:schemeClr val="lt1"/>
                </a:solidFill>
                <a:latin typeface="LG EI Text TTF Bold" panose="020B0500000101010101" pitchFamily="34" charset="-127"/>
                <a:ea typeface="LG EI Text TTF Bold" panose="020B0500000101010101" pitchFamily="34" charset="-127"/>
                <a:sym typeface="Arial"/>
              </a:rPr>
              <a:t> </a:t>
            </a:r>
            <a:r>
              <a:rPr lang="en-US" altLang="ko-KR" sz="1450" b="1" dirty="0">
                <a:solidFill>
                  <a:schemeClr val="lt1"/>
                </a:solidFill>
                <a:latin typeface="LG EI Text TTF Bold" panose="020B0500000101010101" pitchFamily="34" charset="-127"/>
                <a:ea typeface="LG EI Text TTF Bold" panose="020B0500000101010101" pitchFamily="34" charset="-127"/>
                <a:sym typeface="Arial"/>
              </a:rPr>
              <a:t>2</a:t>
            </a:r>
            <a:endParaRPr sz="1450" b="1" u="none" strike="noStrike" cap="none" dirty="0">
              <a:solidFill>
                <a:schemeClr val="lt1"/>
              </a:solidFill>
              <a:latin typeface="LG EI Text TTF Bold" panose="020B0500000101010101" pitchFamily="34" charset="-127"/>
              <a:ea typeface="LG EI Text TTF Bold" panose="020B0500000101010101" pitchFamily="34" charset="-127"/>
              <a:sym typeface="Arial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EDA2423-D94C-3621-C3D9-4CD98027C473}"/>
              </a:ext>
            </a:extLst>
          </p:cNvPr>
          <p:cNvSpPr/>
          <p:nvPr/>
        </p:nvSpPr>
        <p:spPr>
          <a:xfrm>
            <a:off x="6289764" y="978463"/>
            <a:ext cx="810000" cy="302350"/>
          </a:xfrm>
          <a:prstGeom prst="roundRect">
            <a:avLst/>
          </a:prstGeom>
          <a:solidFill>
            <a:srgbClr val="6C6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</a:rPr>
              <a:t>#</a:t>
            </a:r>
            <a:r>
              <a:rPr kumimoji="1" lang="ko-KR" altLang="en-US" sz="12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</a:rPr>
              <a:t>키워드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7B961C4-062B-B546-9FD5-A4FE7FA9C083}"/>
              </a:ext>
            </a:extLst>
          </p:cNvPr>
          <p:cNvSpPr/>
          <p:nvPr/>
        </p:nvSpPr>
        <p:spPr>
          <a:xfrm>
            <a:off x="7149267" y="978463"/>
            <a:ext cx="810000" cy="302350"/>
          </a:xfrm>
          <a:prstGeom prst="roundRect">
            <a:avLst/>
          </a:prstGeom>
          <a:solidFill>
            <a:srgbClr val="6C6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</a:rPr>
              <a:t>#</a:t>
            </a:r>
            <a:r>
              <a:rPr kumimoji="1" lang="ko-KR" altLang="en-US" sz="12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</a:rPr>
              <a:t>키워드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77E40B28-9439-DD9D-161C-8C97A89B0FD7}"/>
              </a:ext>
            </a:extLst>
          </p:cNvPr>
          <p:cNvSpPr/>
          <p:nvPr/>
        </p:nvSpPr>
        <p:spPr>
          <a:xfrm>
            <a:off x="8008770" y="978463"/>
            <a:ext cx="810000" cy="302350"/>
          </a:xfrm>
          <a:prstGeom prst="roundRect">
            <a:avLst/>
          </a:prstGeom>
          <a:solidFill>
            <a:srgbClr val="6C6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</a:rPr>
              <a:t>#</a:t>
            </a:r>
            <a:r>
              <a:rPr kumimoji="1" lang="ko-KR" altLang="en-US" sz="12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</a:rPr>
              <a:t>키워드</a:t>
            </a:r>
          </a:p>
        </p:txBody>
      </p:sp>
      <p:sp>
        <p:nvSpPr>
          <p:cNvPr id="12" name="모서리가 둥근 직사각형 11">
            <a:extLst>
              <a:ext uri="{FF2B5EF4-FFF2-40B4-BE49-F238E27FC236}">
                <a16:creationId xmlns:a16="http://schemas.microsoft.com/office/drawing/2014/main" id="{D8727A90-AEF7-630B-58D3-0DC0C06735EE}"/>
              </a:ext>
            </a:extLst>
          </p:cNvPr>
          <p:cNvSpPr/>
          <p:nvPr/>
        </p:nvSpPr>
        <p:spPr>
          <a:xfrm>
            <a:off x="8868273" y="978463"/>
            <a:ext cx="810000" cy="302350"/>
          </a:xfrm>
          <a:prstGeom prst="roundRect">
            <a:avLst/>
          </a:prstGeom>
          <a:solidFill>
            <a:srgbClr val="6C6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</a:rPr>
              <a:t>#</a:t>
            </a:r>
            <a:r>
              <a:rPr kumimoji="1" lang="ko-KR" altLang="en-US" sz="12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</a:rPr>
              <a:t>키워드</a:t>
            </a:r>
          </a:p>
        </p:txBody>
      </p:sp>
      <p:sp>
        <p:nvSpPr>
          <p:cNvPr id="17" name="모서리가 둥근 직사각형 12">
            <a:extLst>
              <a:ext uri="{FF2B5EF4-FFF2-40B4-BE49-F238E27FC236}">
                <a16:creationId xmlns:a16="http://schemas.microsoft.com/office/drawing/2014/main" id="{8290E6FE-562D-1F46-B032-5FC7745BA87E}"/>
              </a:ext>
            </a:extLst>
          </p:cNvPr>
          <p:cNvSpPr/>
          <p:nvPr/>
        </p:nvSpPr>
        <p:spPr>
          <a:xfrm>
            <a:off x="227347" y="1993087"/>
            <a:ext cx="3745214" cy="4543262"/>
          </a:xfrm>
          <a:prstGeom prst="roundRect">
            <a:avLst>
              <a:gd name="adj" fmla="val 11936"/>
            </a:avLst>
          </a:prstGeom>
          <a:solidFill>
            <a:srgbClr val="F2F2F2">
              <a:alpha val="86224"/>
            </a:srgb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18" name="타원 7">
            <a:extLst>
              <a:ext uri="{FF2B5EF4-FFF2-40B4-BE49-F238E27FC236}">
                <a16:creationId xmlns:a16="http://schemas.microsoft.com/office/drawing/2014/main" id="{72D12535-8CC0-8078-5EF7-F5CDD6277780}"/>
              </a:ext>
            </a:extLst>
          </p:cNvPr>
          <p:cNvSpPr/>
          <p:nvPr/>
        </p:nvSpPr>
        <p:spPr>
          <a:xfrm>
            <a:off x="1333156" y="1040779"/>
            <a:ext cx="1533597" cy="1533597"/>
          </a:xfrm>
          <a:prstGeom prst="ellipse">
            <a:avLst/>
          </a:prstGeom>
          <a:solidFill>
            <a:srgbClr val="F0C6CE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4353FBD5-450B-327E-8FE8-5B9A47899237}"/>
              </a:ext>
            </a:extLst>
          </p:cNvPr>
          <p:cNvSpPr txBox="1"/>
          <p:nvPr/>
        </p:nvSpPr>
        <p:spPr>
          <a:xfrm>
            <a:off x="1516333" y="2587118"/>
            <a:ext cx="896462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94263B"/>
                </a:solidFill>
                <a:latin typeface="LG EI Text TTF SemiBold"/>
                <a:ea typeface="LG EI Text TTF SemiBold"/>
                <a:cs typeface="LG EI Text TTF SemiBold"/>
                <a:sym typeface="LG EI Text TTF SemiBold"/>
              </a:defRPr>
            </a:lvl1pPr>
          </a:lstStyle>
          <a:p>
            <a:r>
              <a:rPr lang="en-US" dirty="0"/>
              <a:t>Persona</a:t>
            </a:r>
            <a:endParaRPr dirty="0"/>
          </a:p>
        </p:txBody>
      </p:sp>
      <p:sp>
        <p:nvSpPr>
          <p:cNvPr id="20" name="TextBox 20">
            <a:extLst>
              <a:ext uri="{FF2B5EF4-FFF2-40B4-BE49-F238E27FC236}">
                <a16:creationId xmlns:a16="http://schemas.microsoft.com/office/drawing/2014/main" id="{624E85A7-12F6-CF9A-E4E2-306B51F12713}"/>
              </a:ext>
            </a:extLst>
          </p:cNvPr>
          <p:cNvSpPr txBox="1"/>
          <p:nvPr/>
        </p:nvSpPr>
        <p:spPr>
          <a:xfrm>
            <a:off x="393932" y="3220897"/>
            <a:ext cx="647785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LG EI Text TTF Bold"/>
                <a:ea typeface="LG EI Text TTF Bold"/>
                <a:cs typeface="LG EI Text TTF Bold"/>
                <a:sym typeface="LG EI Text TTF Bold"/>
              </a:defRPr>
            </a:lvl1pPr>
          </a:lstStyle>
          <a:p>
            <a:r>
              <a:t>Desire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AABDADFA-8A3F-5231-5DB4-B32CC2A7BFB0}"/>
              </a:ext>
            </a:extLst>
          </p:cNvPr>
          <p:cNvSpPr txBox="1"/>
          <p:nvPr/>
        </p:nvSpPr>
        <p:spPr>
          <a:xfrm>
            <a:off x="393931" y="3897542"/>
            <a:ext cx="499330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LG EI Text TTF Bold"/>
                <a:ea typeface="LG EI Text TTF Bold"/>
                <a:cs typeface="LG EI Text TTF Bold"/>
                <a:sym typeface="LG EI Text TTF Bold"/>
              </a:defRPr>
            </a:lvl1pPr>
          </a:lstStyle>
          <a:p>
            <a:r>
              <a:t>Goal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C9507211-F548-E6F3-A38A-0A8F43C22B02}"/>
              </a:ext>
            </a:extLst>
          </p:cNvPr>
          <p:cNvSpPr txBox="1"/>
          <p:nvPr/>
        </p:nvSpPr>
        <p:spPr>
          <a:xfrm>
            <a:off x="393932" y="5154268"/>
            <a:ext cx="1072317" cy="3073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>
                <a:latin typeface="LG EI Text TTF Bold"/>
                <a:ea typeface="LG EI Text TTF Bold"/>
                <a:cs typeface="LG EI Text TTF Bold"/>
                <a:sym typeface="LG EI Text TTF Bold"/>
              </a:defRPr>
            </a:lvl1pPr>
          </a:lstStyle>
          <a:p>
            <a:r>
              <a:t>Pain Points</a:t>
            </a:r>
          </a:p>
        </p:txBody>
      </p:sp>
      <p:sp>
        <p:nvSpPr>
          <p:cNvPr id="23" name="Google Shape;254;p31">
            <a:extLst>
              <a:ext uri="{FF2B5EF4-FFF2-40B4-BE49-F238E27FC236}">
                <a16:creationId xmlns:a16="http://schemas.microsoft.com/office/drawing/2014/main" id="{F508F689-CA7B-DF26-418A-4FFF04FF8058}"/>
              </a:ext>
            </a:extLst>
          </p:cNvPr>
          <p:cNvSpPr/>
          <p:nvPr/>
        </p:nvSpPr>
        <p:spPr>
          <a:xfrm>
            <a:off x="405244" y="3534243"/>
            <a:ext cx="3312002" cy="1"/>
          </a:xfrm>
          <a:prstGeom prst="line">
            <a:avLst/>
          </a:prstGeom>
          <a:ln w="12700">
            <a:solidFill>
              <a:srgbClr val="6F6F6F"/>
            </a:solidFill>
            <a:prstDash val="sysDot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" name="Google Shape;254;p31">
            <a:extLst>
              <a:ext uri="{FF2B5EF4-FFF2-40B4-BE49-F238E27FC236}">
                <a16:creationId xmlns:a16="http://schemas.microsoft.com/office/drawing/2014/main" id="{79F58FE5-B3D1-EE5C-280E-7689CE78AF09}"/>
              </a:ext>
            </a:extLst>
          </p:cNvPr>
          <p:cNvSpPr/>
          <p:nvPr/>
        </p:nvSpPr>
        <p:spPr>
          <a:xfrm>
            <a:off x="405244" y="4212844"/>
            <a:ext cx="3312966" cy="1"/>
          </a:xfrm>
          <a:prstGeom prst="line">
            <a:avLst/>
          </a:prstGeom>
          <a:ln w="12700">
            <a:solidFill>
              <a:srgbClr val="6F6F6F"/>
            </a:solidFill>
            <a:prstDash val="sysDot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" name="Google Shape;254;p31">
            <a:extLst>
              <a:ext uri="{FF2B5EF4-FFF2-40B4-BE49-F238E27FC236}">
                <a16:creationId xmlns:a16="http://schemas.microsoft.com/office/drawing/2014/main" id="{5F2FEF06-10AA-3D21-EC11-A126384F3739}"/>
              </a:ext>
            </a:extLst>
          </p:cNvPr>
          <p:cNvSpPr/>
          <p:nvPr/>
        </p:nvSpPr>
        <p:spPr>
          <a:xfrm>
            <a:off x="407465" y="5462046"/>
            <a:ext cx="3312002" cy="1"/>
          </a:xfrm>
          <a:prstGeom prst="line">
            <a:avLst/>
          </a:prstGeom>
          <a:ln w="12700">
            <a:solidFill>
              <a:srgbClr val="6F6F6F"/>
            </a:solidFill>
            <a:prstDash val="sysDot"/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" name="TextBox 29">
            <a:extLst>
              <a:ext uri="{FF2B5EF4-FFF2-40B4-BE49-F238E27FC236}">
                <a16:creationId xmlns:a16="http://schemas.microsoft.com/office/drawing/2014/main" id="{2FEFA255-5B56-FF88-B399-E65A6734A8D0}"/>
              </a:ext>
            </a:extLst>
          </p:cNvPr>
          <p:cNvSpPr txBox="1"/>
          <p:nvPr/>
        </p:nvSpPr>
        <p:spPr>
          <a:xfrm>
            <a:off x="450966" y="3565085"/>
            <a:ext cx="3398456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lvl1pPr>
          </a:lstStyle>
          <a:p>
            <a:r>
              <a:rPr lang="en-US" dirty="0" err="1"/>
              <a:t>Eg</a:t>
            </a:r>
            <a:r>
              <a:rPr lang="en-US" dirty="0"/>
              <a:t>)</a:t>
            </a:r>
            <a:r>
              <a:rPr lang="ko-KR" altLang="en-US" dirty="0"/>
              <a:t> </a:t>
            </a:r>
            <a:r>
              <a:rPr dirty="0" err="1"/>
              <a:t>청소</a:t>
            </a:r>
            <a:r>
              <a:rPr dirty="0"/>
              <a:t> </a:t>
            </a:r>
            <a:r>
              <a:rPr dirty="0" err="1"/>
              <a:t>걱정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매일매일</a:t>
            </a:r>
            <a:r>
              <a:rPr dirty="0"/>
              <a:t> </a:t>
            </a:r>
            <a:r>
              <a:rPr dirty="0" err="1"/>
              <a:t>집안이</a:t>
            </a:r>
            <a:r>
              <a:rPr dirty="0"/>
              <a:t> </a:t>
            </a:r>
            <a:r>
              <a:rPr dirty="0" err="1"/>
              <a:t>깨끗하길</a:t>
            </a:r>
            <a:r>
              <a:rPr dirty="0"/>
              <a:t> </a:t>
            </a:r>
            <a:r>
              <a:rPr dirty="0" err="1"/>
              <a:t>원함</a:t>
            </a:r>
            <a:r>
              <a:rPr dirty="0"/>
              <a:t> </a:t>
            </a:r>
          </a:p>
        </p:txBody>
      </p:sp>
      <p:sp>
        <p:nvSpPr>
          <p:cNvPr id="27" name="TextBox 30">
            <a:extLst>
              <a:ext uri="{FF2B5EF4-FFF2-40B4-BE49-F238E27FC236}">
                <a16:creationId xmlns:a16="http://schemas.microsoft.com/office/drawing/2014/main" id="{DAE2DCCF-CDA0-4B01-1023-26A01375AEB1}"/>
              </a:ext>
            </a:extLst>
          </p:cNvPr>
          <p:cNvSpPr txBox="1"/>
          <p:nvPr/>
        </p:nvSpPr>
        <p:spPr>
          <a:xfrm>
            <a:off x="362507" y="4235416"/>
            <a:ext cx="3486916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marL="171450" indent="-171450">
              <a:buSzPct val="100000"/>
              <a:buFont typeface="시스템 서체 일반체"/>
              <a:buChar char="-"/>
              <a:defRPr sz="1200"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pPr>
            <a:r>
              <a:rPr lang="en-US" dirty="0" err="1"/>
              <a:t>Eg</a:t>
            </a:r>
            <a:r>
              <a:rPr lang="en-US" dirty="0"/>
              <a:t>) </a:t>
            </a:r>
            <a:r>
              <a:rPr dirty="0" err="1"/>
              <a:t>로봇청소기가</a:t>
            </a:r>
            <a:r>
              <a:rPr dirty="0"/>
              <a:t> </a:t>
            </a:r>
            <a:r>
              <a:rPr dirty="0" err="1"/>
              <a:t>청소</a:t>
            </a:r>
            <a:r>
              <a:rPr dirty="0"/>
              <a:t> </a:t>
            </a:r>
            <a:r>
              <a:rPr dirty="0" err="1"/>
              <a:t>완료</a:t>
            </a:r>
            <a:r>
              <a:rPr dirty="0"/>
              <a:t> 후 </a:t>
            </a:r>
            <a:r>
              <a:rPr dirty="0" err="1"/>
              <a:t>마무리</a:t>
            </a:r>
            <a:r>
              <a:rPr dirty="0"/>
              <a:t> </a:t>
            </a:r>
            <a:r>
              <a:rPr dirty="0" err="1"/>
              <a:t>청소를</a:t>
            </a:r>
            <a:r>
              <a:rPr dirty="0"/>
              <a:t> </a:t>
            </a:r>
            <a:r>
              <a:rPr dirty="0" err="1"/>
              <a:t>안해도</a:t>
            </a:r>
            <a:r>
              <a:rPr dirty="0"/>
              <a:t> </a:t>
            </a:r>
            <a:r>
              <a:rPr dirty="0" err="1"/>
              <a:t>될정도로</a:t>
            </a:r>
            <a:r>
              <a:rPr dirty="0"/>
              <a:t> </a:t>
            </a:r>
            <a:r>
              <a:rPr dirty="0" err="1"/>
              <a:t>깔끔한</a:t>
            </a:r>
            <a:r>
              <a:rPr dirty="0"/>
              <a:t> </a:t>
            </a:r>
            <a:r>
              <a:rPr dirty="0" err="1"/>
              <a:t>청소를</a:t>
            </a:r>
            <a:r>
              <a:rPr dirty="0"/>
              <a:t> </a:t>
            </a:r>
            <a:r>
              <a:rPr dirty="0" err="1"/>
              <a:t>원한다</a:t>
            </a:r>
            <a:r>
              <a:rPr dirty="0"/>
              <a:t>.</a:t>
            </a:r>
          </a:p>
          <a:p>
            <a:pPr marL="171450" indent="-171450">
              <a:buFont typeface="시스템 서체 일반체"/>
              <a:buChar char="-"/>
              <a:defRPr sz="1200"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pPr>
            <a:r>
              <a:rPr dirty="0" err="1"/>
              <a:t>퇴근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먼지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깨끗한</a:t>
            </a:r>
            <a:r>
              <a:rPr dirty="0"/>
              <a:t> </a:t>
            </a:r>
            <a:r>
              <a:rPr dirty="0" err="1"/>
              <a:t>집이면</a:t>
            </a:r>
            <a:r>
              <a:rPr dirty="0"/>
              <a:t> </a:t>
            </a:r>
            <a:r>
              <a:rPr dirty="0" err="1"/>
              <a:t>좋겠다</a:t>
            </a:r>
            <a:r>
              <a:rPr dirty="0"/>
              <a:t>.</a:t>
            </a:r>
          </a:p>
          <a:p>
            <a:pPr marL="171450" indent="-171450">
              <a:buFont typeface="시스템 서체 일반체"/>
              <a:buChar char="-"/>
              <a:defRPr sz="1200"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pPr>
            <a:r>
              <a:rPr dirty="0" err="1"/>
              <a:t>작은</a:t>
            </a:r>
            <a:r>
              <a:rPr dirty="0"/>
              <a:t> </a:t>
            </a:r>
            <a:r>
              <a:rPr dirty="0" err="1"/>
              <a:t>부스러기까지도</a:t>
            </a:r>
            <a:r>
              <a:rPr dirty="0"/>
              <a:t> </a:t>
            </a:r>
            <a:r>
              <a:rPr dirty="0" err="1"/>
              <a:t>말끔히</a:t>
            </a:r>
            <a:r>
              <a:rPr dirty="0"/>
              <a:t> </a:t>
            </a:r>
            <a:r>
              <a:rPr dirty="0" err="1"/>
              <a:t>흡입하는</a:t>
            </a:r>
            <a:r>
              <a:rPr dirty="0"/>
              <a:t> </a:t>
            </a:r>
            <a:r>
              <a:rPr dirty="0" err="1"/>
              <a:t>로청이면</a:t>
            </a:r>
            <a:r>
              <a:rPr dirty="0"/>
              <a:t> </a:t>
            </a:r>
            <a:r>
              <a:rPr dirty="0" err="1"/>
              <a:t>좋겠다</a:t>
            </a:r>
            <a:r>
              <a:rPr dirty="0"/>
              <a:t>.</a:t>
            </a:r>
          </a:p>
        </p:txBody>
      </p:sp>
      <p:sp>
        <p:nvSpPr>
          <p:cNvPr id="28" name="TextBox 31">
            <a:extLst>
              <a:ext uri="{FF2B5EF4-FFF2-40B4-BE49-F238E27FC236}">
                <a16:creationId xmlns:a16="http://schemas.microsoft.com/office/drawing/2014/main" id="{DD351567-90ED-BA42-9C47-8637485A0F27}"/>
              </a:ext>
            </a:extLst>
          </p:cNvPr>
          <p:cNvSpPr txBox="1"/>
          <p:nvPr/>
        </p:nvSpPr>
        <p:spPr>
          <a:xfrm>
            <a:off x="361837" y="5500816"/>
            <a:ext cx="3517061" cy="8309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171450" indent="-171450">
              <a:buSzPct val="100000"/>
              <a:buFont typeface="시스템 서체 일반체"/>
              <a:buChar char="-"/>
              <a:defRPr sz="1200"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pPr>
            <a:r>
              <a:rPr lang="en-US" dirty="0" err="1"/>
              <a:t>Eg</a:t>
            </a:r>
            <a:r>
              <a:rPr lang="en-US" dirty="0"/>
              <a:t>) </a:t>
            </a:r>
            <a:r>
              <a:rPr dirty="0" err="1"/>
              <a:t>청소를</a:t>
            </a:r>
            <a:r>
              <a:rPr dirty="0"/>
              <a:t> </a:t>
            </a:r>
            <a:r>
              <a:rPr dirty="0" err="1"/>
              <a:t>하루만</a:t>
            </a:r>
            <a:r>
              <a:rPr dirty="0"/>
              <a:t> </a:t>
            </a:r>
            <a:r>
              <a:rPr dirty="0" err="1"/>
              <a:t>안해도</a:t>
            </a:r>
            <a:r>
              <a:rPr dirty="0"/>
              <a:t> </a:t>
            </a:r>
            <a:r>
              <a:rPr dirty="0" err="1"/>
              <a:t>바닥에</a:t>
            </a:r>
            <a:r>
              <a:rPr dirty="0"/>
              <a:t> </a:t>
            </a:r>
            <a:r>
              <a:rPr dirty="0" err="1"/>
              <a:t>먼지가</a:t>
            </a:r>
            <a:r>
              <a:rPr dirty="0"/>
              <a:t> </a:t>
            </a:r>
            <a:r>
              <a:rPr dirty="0" err="1"/>
              <a:t>쌓임</a:t>
            </a:r>
            <a:endParaRPr dirty="0"/>
          </a:p>
          <a:p>
            <a:pPr marL="171450" indent="-171450">
              <a:buSzPct val="100000"/>
              <a:buFont typeface="시스템 서체 일반체"/>
              <a:buChar char="-"/>
              <a:defRPr sz="1200"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pPr>
            <a:r>
              <a:rPr dirty="0" err="1"/>
              <a:t>방금</a:t>
            </a:r>
            <a:r>
              <a:rPr dirty="0"/>
              <a:t> </a:t>
            </a:r>
            <a:r>
              <a:rPr dirty="0" err="1"/>
              <a:t>청소를</a:t>
            </a:r>
            <a:r>
              <a:rPr dirty="0"/>
              <a:t> </a:t>
            </a:r>
            <a:r>
              <a:rPr dirty="0" err="1"/>
              <a:t>완료</a:t>
            </a:r>
            <a:r>
              <a:rPr dirty="0"/>
              <a:t> </a:t>
            </a:r>
            <a:r>
              <a:rPr dirty="0" err="1"/>
              <a:t>하였는데</a:t>
            </a:r>
            <a:r>
              <a:rPr dirty="0"/>
              <a:t> </a:t>
            </a:r>
            <a:r>
              <a:rPr dirty="0" err="1"/>
              <a:t>과자부스러기</a:t>
            </a:r>
            <a:r>
              <a:rPr dirty="0"/>
              <a:t> </a:t>
            </a:r>
            <a:r>
              <a:rPr dirty="0" err="1"/>
              <a:t>등으로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더러워짐</a:t>
            </a:r>
            <a:endParaRPr dirty="0"/>
          </a:p>
          <a:p>
            <a:pPr marL="171450" indent="-171450">
              <a:buFont typeface="시스템 서체 일반체"/>
              <a:buChar char="-"/>
              <a:defRPr sz="1200">
                <a:latin typeface="LG EI Text TTF Regular"/>
                <a:ea typeface="LG EI Text TTF Regular"/>
                <a:cs typeface="LG EI Text TTF Regular"/>
                <a:sym typeface="LG EI Text TTF Regular"/>
              </a:defRPr>
            </a:pPr>
            <a:r>
              <a:rPr dirty="0" err="1"/>
              <a:t>퇴근</a:t>
            </a:r>
            <a:r>
              <a:rPr dirty="0"/>
              <a:t> </a:t>
            </a:r>
            <a:r>
              <a:rPr dirty="0" err="1"/>
              <a:t>후</a:t>
            </a:r>
            <a:r>
              <a:rPr dirty="0"/>
              <a:t> </a:t>
            </a:r>
            <a:r>
              <a:rPr dirty="0" err="1"/>
              <a:t>쌓여있는</a:t>
            </a:r>
            <a:r>
              <a:rPr dirty="0"/>
              <a:t> </a:t>
            </a:r>
            <a:r>
              <a:rPr dirty="0" err="1"/>
              <a:t>집안일로</a:t>
            </a:r>
            <a:r>
              <a:rPr dirty="0"/>
              <a:t> </a:t>
            </a:r>
            <a:r>
              <a:rPr dirty="0" err="1"/>
              <a:t>스트레스가</a:t>
            </a:r>
            <a:r>
              <a:rPr dirty="0"/>
              <a:t> </a:t>
            </a:r>
            <a:r>
              <a:rPr dirty="0" err="1"/>
              <a:t>쌓임</a:t>
            </a:r>
            <a:endParaRPr dirty="0"/>
          </a:p>
        </p:txBody>
      </p:sp>
      <p:sp>
        <p:nvSpPr>
          <p:cNvPr id="29" name="TextBox 58">
            <a:extLst>
              <a:ext uri="{FF2B5EF4-FFF2-40B4-BE49-F238E27FC236}">
                <a16:creationId xmlns:a16="http://schemas.microsoft.com/office/drawing/2014/main" id="{BCCDD581-8856-ED62-88BA-1CC93C7857BB}"/>
              </a:ext>
            </a:extLst>
          </p:cNvPr>
          <p:cNvSpPr txBox="1"/>
          <p:nvPr/>
        </p:nvSpPr>
        <p:spPr>
          <a:xfrm>
            <a:off x="1221577" y="2913575"/>
            <a:ext cx="1756762" cy="2923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algn="ctr">
              <a:defRPr sz="1300">
                <a:latin typeface="LG EI Text TTF SemiBold"/>
                <a:ea typeface="LG EI Text TTF SemiBold"/>
                <a:cs typeface="LG EI Text TTF SemiBold"/>
                <a:sym typeface="LG EI Text TTF SemiBold"/>
              </a:defRPr>
            </a:pPr>
            <a:r>
              <a:rPr lang="en-US" dirty="0"/>
              <a:t>Description of Persona</a:t>
            </a:r>
            <a:endParaRPr dirty="0"/>
          </a:p>
        </p:txBody>
      </p:sp>
      <p:pic>
        <p:nvPicPr>
          <p:cNvPr id="30" name="Google Shape;310;g3269d3b50ca_0_14">
            <a:extLst>
              <a:ext uri="{FF2B5EF4-FFF2-40B4-BE49-F238E27FC236}">
                <a16:creationId xmlns:a16="http://schemas.microsoft.com/office/drawing/2014/main" id="{A25C9CF5-551F-9242-419A-32C6139540D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8384" y="1104698"/>
            <a:ext cx="1303968" cy="13039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1;g3269d3b50ca_0_14">
            <a:extLst>
              <a:ext uri="{FF2B5EF4-FFF2-40B4-BE49-F238E27FC236}">
                <a16:creationId xmlns:a16="http://schemas.microsoft.com/office/drawing/2014/main" id="{07DC9466-59E7-0BF9-D343-E75808463E1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044" y="1722852"/>
            <a:ext cx="738057" cy="7380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12;g3269d3b50ca_0_14">
            <a:extLst>
              <a:ext uri="{FF2B5EF4-FFF2-40B4-BE49-F238E27FC236}">
                <a16:creationId xmlns:a16="http://schemas.microsoft.com/office/drawing/2014/main" id="{C855466E-E1C5-F252-05E7-97318747C5E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362270">
            <a:off x="2368799" y="1225262"/>
            <a:ext cx="441272" cy="44127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98;g32a8d8b08da_0_0">
            <a:extLst>
              <a:ext uri="{FF2B5EF4-FFF2-40B4-BE49-F238E27FC236}">
                <a16:creationId xmlns:a16="http://schemas.microsoft.com/office/drawing/2014/main" id="{06DB4E01-43AE-7FCD-65BF-FC520B8870E2}"/>
              </a:ext>
            </a:extLst>
          </p:cNvPr>
          <p:cNvSpPr txBox="1"/>
          <p:nvPr/>
        </p:nvSpPr>
        <p:spPr>
          <a:xfrm>
            <a:off x="504749" y="395106"/>
            <a:ext cx="903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ko-KR" sz="2000" b="1" u="none" strike="noStrike" cap="none" dirty="0">
                <a:solidFill>
                  <a:srgbClr val="000000"/>
                </a:solidFill>
                <a:latin typeface="LG EI Text TTF SemiBold" panose="020B0500000101010101" pitchFamily="34" charset="-127"/>
                <a:ea typeface="LG EI Text TTF SemiBold" panose="020B0500000101010101" pitchFamily="34" charset="-127"/>
                <a:cs typeface="Arial"/>
                <a:sym typeface="Arial"/>
              </a:rPr>
              <a:t>데이터 분석| </a:t>
            </a:r>
            <a:r>
              <a:rPr lang="en-US" altLang="ko-KR" sz="1600" b="1" u="none" strike="noStrike" cap="none" dirty="0">
                <a:solidFill>
                  <a:srgbClr val="000000"/>
                </a:solidFill>
                <a:latin typeface="LG EI Text TTF SemiBold" panose="020B0500000101010101" pitchFamily="34" charset="-127"/>
                <a:ea typeface="LG EI Text TTF SemiBold" panose="020B0500000101010101" pitchFamily="34" charset="-127"/>
                <a:cs typeface="Arial"/>
                <a:sym typeface="Arial"/>
              </a:rPr>
              <a:t>Customer Context Map</a:t>
            </a:r>
            <a:r>
              <a:rPr lang="ko-KR" sz="1600" b="1" u="none" strike="noStrike" cap="none" dirty="0">
                <a:solidFill>
                  <a:srgbClr val="000000"/>
                </a:solidFill>
                <a:latin typeface="LG EI Text TTF SemiBold" panose="020B0500000101010101" pitchFamily="34" charset="-127"/>
                <a:ea typeface="LG EI Text TTF SemiBold" panose="020B0500000101010101" pitchFamily="34" charset="-127"/>
                <a:cs typeface="Arial"/>
                <a:sym typeface="Arial"/>
              </a:rPr>
              <a:t> 도출</a:t>
            </a:r>
            <a:endParaRPr sz="1400" b="1" u="none" strike="noStrike" cap="none" dirty="0">
              <a:solidFill>
                <a:srgbClr val="000000"/>
              </a:solidFill>
              <a:latin typeface="LG EI Text TTF SemiBold" panose="020B0500000101010101" pitchFamily="34" charset="-127"/>
              <a:ea typeface="LG EI Text TTF SemiBold" panose="020B0500000101010101" pitchFamily="34" charset="-127"/>
              <a:cs typeface="Arial"/>
              <a:sym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62C7D0-CABC-EA6E-BC6E-15D3DF95AADC}"/>
              </a:ext>
            </a:extLst>
          </p:cNvPr>
          <p:cNvSpPr txBox="1"/>
          <p:nvPr/>
        </p:nvSpPr>
        <p:spPr>
          <a:xfrm>
            <a:off x="10801360" y="1037936"/>
            <a:ext cx="11961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000" dirty="0">
                <a:solidFill>
                  <a:srgbClr val="FF0000"/>
                </a:solidFill>
                <a:latin typeface="LG EI Text TTF Regular" panose="020B0500000101010101" pitchFamily="34" charset="-127"/>
                <a:ea typeface="LG EI Text TTF Regular" panose="020B0500000101010101" pitchFamily="34" charset="-127"/>
              </a:rPr>
              <a:t>Needs</a:t>
            </a:r>
            <a:r>
              <a:rPr kumimoji="1" lang="en-US" altLang="ko-KR" sz="1000" dirty="0">
                <a:latin typeface="LG EI Text TTF Regular" panose="020B0500000101010101" pitchFamily="34" charset="-127"/>
                <a:ea typeface="LG EI Text TTF Regular" panose="020B0500000101010101" pitchFamily="34" charset="-127"/>
              </a:rPr>
              <a:t>/</a:t>
            </a:r>
            <a:r>
              <a:rPr kumimoji="1" lang="en-US" altLang="ko-KR" sz="1000" dirty="0">
                <a:solidFill>
                  <a:srgbClr val="0070C0"/>
                </a:solidFill>
                <a:latin typeface="LG EI Text TTF Regular" panose="020B0500000101010101" pitchFamily="34" charset="-127"/>
                <a:ea typeface="LG EI Text TTF Regular" panose="020B0500000101010101" pitchFamily="34" charset="-127"/>
              </a:rPr>
              <a:t>Pain Points</a:t>
            </a:r>
            <a:endParaRPr kumimoji="1" lang="ko-KR" altLang="en-US" sz="1000" dirty="0">
              <a:solidFill>
                <a:srgbClr val="0070C0"/>
              </a:solidFill>
              <a:latin typeface="LG EI Text TTF Regular" panose="020B0500000101010101" pitchFamily="34" charset="-127"/>
              <a:ea typeface="LG EI Text TTF Regular" panose="020B0500000101010101" pitchFamily="34" charset="-127"/>
            </a:endParaRPr>
          </a:p>
        </p:txBody>
      </p:sp>
      <p:sp>
        <p:nvSpPr>
          <p:cNvPr id="41" name="모서리가 둥근 직사각형 8">
            <a:extLst>
              <a:ext uri="{FF2B5EF4-FFF2-40B4-BE49-F238E27FC236}">
                <a16:creationId xmlns:a16="http://schemas.microsoft.com/office/drawing/2014/main" id="{4FFEDFFB-1316-5CF2-047D-8350BFC87150}"/>
              </a:ext>
            </a:extLst>
          </p:cNvPr>
          <p:cNvSpPr/>
          <p:nvPr/>
        </p:nvSpPr>
        <p:spPr>
          <a:xfrm>
            <a:off x="4348231" y="2794437"/>
            <a:ext cx="810000" cy="302350"/>
          </a:xfrm>
          <a:prstGeom prst="roundRect">
            <a:avLst/>
          </a:prstGeom>
          <a:solidFill>
            <a:srgbClr val="6C6A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2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</a:rPr>
              <a:t>LDA </a:t>
            </a:r>
            <a:r>
              <a:rPr kumimoji="1" lang="ko-KR" altLang="en-US" sz="1200" b="1" dirty="0">
                <a:latin typeface="LG EI Text TTF SemiBold" panose="020B0500000101010101" pitchFamily="34" charset="-127"/>
                <a:ea typeface="LG EI Text TTF SemiBold" panose="020B0500000101010101" pitchFamily="34" charset="-127"/>
              </a:rPr>
              <a:t>결과 </a:t>
            </a:r>
          </a:p>
        </p:txBody>
      </p:sp>
    </p:spTree>
    <p:extLst>
      <p:ext uri="{BB962C8B-B14F-4D97-AF65-F5344CB8AC3E}">
        <p14:creationId xmlns:p14="http://schemas.microsoft.com/office/powerpoint/2010/main" val="3497596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140FB-310F-F313-8428-6E6DC54C9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417D070-48B2-C080-B2F5-C6E95D9BDD30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rect">
            <a:avLst/>
          </a:prstGeom>
          <a:solidFill>
            <a:srgbClr val="A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CBFB68-344F-A177-BB73-17B03AF17710}"/>
              </a:ext>
            </a:extLst>
          </p:cNvPr>
          <p:cNvSpPr txBox="1"/>
          <p:nvPr/>
        </p:nvSpPr>
        <p:spPr>
          <a:xfrm>
            <a:off x="1342267" y="3028890"/>
            <a:ext cx="89969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Customer Action Map - 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템플릿</a:t>
            </a:r>
            <a:endParaRPr lang="en-US" altLang="ko-KR" sz="2000" b="1" dirty="0">
              <a:latin typeface="NanumBarunGothic" panose="020B0603020101020101" pitchFamily="34" charset="-127"/>
              <a:ea typeface="NanumBarunGothic" panose="020B0603020101020101" pitchFamily="34" charset="-127"/>
              <a:cs typeface="KoPubWorld돋움체 Bold" panose="000008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3EDBC1-62DA-3ED8-F99A-0F55B52CD19F}"/>
              </a:ext>
            </a:extLst>
          </p:cNvPr>
          <p:cNvSpPr txBox="1"/>
          <p:nvPr/>
        </p:nvSpPr>
        <p:spPr>
          <a:xfrm>
            <a:off x="9828853" y="6648264"/>
            <a:ext cx="2363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ko-Kore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© 2022. </a:t>
            </a:r>
            <a:r>
              <a:rPr kumimoji="1" lang="ko-Kore-KR" altLang="en-US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랩포디엑스</a:t>
            </a:r>
            <a:r>
              <a:rPr kumimoji="1" lang="en-US" altLang="ko-Kore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</a:t>
            </a:r>
            <a:r>
              <a:rPr kumimoji="1" lang="en-US" altLang="ko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 all rights reserved.</a:t>
            </a:r>
            <a:endParaRPr kumimoji="1" lang="ko-Kore-KR" altLang="en-US" sz="9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73ECAA-6A5B-A215-0CBB-B2B7A6511D69}"/>
              </a:ext>
            </a:extLst>
          </p:cNvPr>
          <p:cNvSpPr/>
          <p:nvPr/>
        </p:nvSpPr>
        <p:spPr>
          <a:xfrm>
            <a:off x="4467065" y="3261456"/>
            <a:ext cx="2747320" cy="188640"/>
          </a:xfrm>
          <a:prstGeom prst="rect">
            <a:avLst/>
          </a:prstGeom>
          <a:solidFill>
            <a:srgbClr val="AA123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82184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25869-7044-8F95-C62A-CB64B0CED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소프트웨어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D6F6DA5-3C4D-C650-98FD-DC24ADA8E1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9" y="0"/>
            <a:ext cx="121636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1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408BA8-E599-AC4C-A57A-6B39940729DF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rect">
            <a:avLst/>
          </a:prstGeom>
          <a:solidFill>
            <a:srgbClr val="A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A8D224-C1B0-2C47-AFAE-0BD5AA6CA986}"/>
              </a:ext>
            </a:extLst>
          </p:cNvPr>
          <p:cNvSpPr txBox="1"/>
          <p:nvPr/>
        </p:nvSpPr>
        <p:spPr>
          <a:xfrm>
            <a:off x="280086" y="248600"/>
            <a:ext cx="4076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유첨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CAM 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활용법 및 예시</a:t>
            </a:r>
            <a:endParaRPr lang="en-US" altLang="ko-KR" sz="2000" b="1" dirty="0">
              <a:latin typeface="NanumBarunGothic" panose="020B0603020101020101" pitchFamily="34" charset="-127"/>
              <a:ea typeface="NanumBarunGothic" panose="020B0603020101020101" pitchFamily="34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2DAA10-F886-E443-A70C-29B11BDB475F}"/>
              </a:ext>
            </a:extLst>
          </p:cNvPr>
          <p:cNvSpPr/>
          <p:nvPr/>
        </p:nvSpPr>
        <p:spPr>
          <a:xfrm>
            <a:off x="280086" y="469900"/>
            <a:ext cx="3822014" cy="166110"/>
          </a:xfrm>
          <a:prstGeom prst="rect">
            <a:avLst/>
          </a:prstGeom>
          <a:solidFill>
            <a:srgbClr val="AA123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cxnSp>
        <p:nvCxnSpPr>
          <p:cNvPr id="65" name="Google Shape;167;p1">
            <a:extLst>
              <a:ext uri="{FF2B5EF4-FFF2-40B4-BE49-F238E27FC236}">
                <a16:creationId xmlns:a16="http://schemas.microsoft.com/office/drawing/2014/main" id="{27C8AE8C-35F5-D04E-B3EC-B87CA124C851}"/>
              </a:ext>
            </a:extLst>
          </p:cNvPr>
          <p:cNvCxnSpPr/>
          <p:nvPr/>
        </p:nvCxnSpPr>
        <p:spPr>
          <a:xfrm>
            <a:off x="41200" y="6863254"/>
            <a:ext cx="12004040" cy="0"/>
          </a:xfrm>
          <a:prstGeom prst="straightConnector1">
            <a:avLst/>
          </a:prstGeom>
          <a:noFill/>
          <a:ln w="9525" cap="flat" cmpd="sng">
            <a:solidFill>
              <a:sysClr val="windowText" lastClr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" name="그림 1">
            <a:extLst>
              <a:ext uri="{FF2B5EF4-FFF2-40B4-BE49-F238E27FC236}">
                <a16:creationId xmlns:a16="http://schemas.microsoft.com/office/drawing/2014/main" id="{A4759F2E-94FC-1B48-BD8D-7F4F9D18A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17" y="792041"/>
            <a:ext cx="11323365" cy="5694248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5DF428-4E36-E5EA-007E-571BA04063C8}"/>
              </a:ext>
            </a:extLst>
          </p:cNvPr>
          <p:cNvSpPr txBox="1"/>
          <p:nvPr/>
        </p:nvSpPr>
        <p:spPr>
          <a:xfrm>
            <a:off x="9868928" y="6648264"/>
            <a:ext cx="23230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x-none" sz="9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© 2022. </a:t>
            </a:r>
            <a:r>
              <a:rPr kumimoji="1" lang="x-none" altLang="en-US" sz="9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랩포디엑스</a:t>
            </a:r>
            <a:r>
              <a:rPr kumimoji="1" lang="en-US" altLang="x-none" sz="9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(</a:t>
            </a:r>
            <a:r>
              <a:rPr kumimoji="1" lang="ko-KR" altLang="en-US" sz="9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주</a:t>
            </a:r>
            <a:r>
              <a:rPr kumimoji="1" lang="en-US" altLang="ko-KR" sz="900" dirty="0">
                <a:solidFill>
                  <a:schemeClr val="bg1"/>
                </a:solidFill>
                <a:latin typeface="LG Smart_H Regular" panose="020B0600000101010101" pitchFamily="34" charset="-127"/>
                <a:ea typeface="LG Smart_H Regular" panose="020B0600000101010101" pitchFamily="34" charset="-127"/>
              </a:rPr>
              <a:t>) all rights reserved.</a:t>
            </a:r>
            <a:endParaRPr kumimoji="1" lang="x-none" altLang="en-US" sz="900" dirty="0">
              <a:solidFill>
                <a:schemeClr val="bg1"/>
              </a:solidFill>
              <a:latin typeface="LG Smart_H Regular" panose="020B0600000101010101" pitchFamily="34" charset="-127"/>
              <a:ea typeface="LG Smart_H Regular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954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A408BA8-E599-AC4C-A57A-6B39940729DF}"/>
              </a:ext>
            </a:extLst>
          </p:cNvPr>
          <p:cNvSpPr/>
          <p:nvPr/>
        </p:nvSpPr>
        <p:spPr>
          <a:xfrm>
            <a:off x="0" y="6669360"/>
            <a:ext cx="12192000" cy="188640"/>
          </a:xfrm>
          <a:prstGeom prst="rect">
            <a:avLst/>
          </a:prstGeom>
          <a:solidFill>
            <a:srgbClr val="AA12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6" name="Google Shape;97;p1">
            <a:extLst>
              <a:ext uri="{FF2B5EF4-FFF2-40B4-BE49-F238E27FC236}">
                <a16:creationId xmlns:a16="http://schemas.microsoft.com/office/drawing/2014/main" id="{04140101-8FC3-4A49-8140-C0C16A9DD539}"/>
              </a:ext>
            </a:extLst>
          </p:cNvPr>
          <p:cNvSpPr/>
          <p:nvPr/>
        </p:nvSpPr>
        <p:spPr>
          <a:xfrm>
            <a:off x="1995974" y="1604764"/>
            <a:ext cx="4041457" cy="1201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atinLnBrk="1">
              <a:lnSpc>
                <a:spcPct val="150000"/>
              </a:lnSpc>
            </a:pPr>
            <a:r>
              <a:rPr lang="en-US" sz="1100" b="1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[</a:t>
            </a:r>
            <a:r>
              <a:rPr lang="en-US" altLang="ko-KR" sz="1100" b="1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Desire</a:t>
            </a:r>
            <a:r>
              <a:rPr lang="en-US" sz="1100" b="1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]</a:t>
            </a:r>
          </a:p>
          <a:p>
            <a:pPr latinLnBrk="1">
              <a:lnSpc>
                <a:spcPct val="150000"/>
              </a:lnSpc>
            </a:pPr>
            <a:r>
              <a:rPr lang="en-US" sz="1100" b="1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[Pain Point]</a:t>
            </a:r>
          </a:p>
          <a:p>
            <a:pPr latinLnBrk="1">
              <a:lnSpc>
                <a:spcPct val="150000"/>
              </a:lnSpc>
            </a:pPr>
            <a:endParaRPr lang="en-US" sz="1100" b="1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  <a:sym typeface="Arial"/>
            </a:endParaRPr>
          </a:p>
          <a:p>
            <a:pPr latinLnBrk="1">
              <a:lnSpc>
                <a:spcPct val="150000"/>
              </a:lnSpc>
            </a:pPr>
            <a:r>
              <a:rPr lang="en-US" sz="1100" b="1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[Service </a:t>
            </a:r>
            <a:r>
              <a:rPr lang="ko-KR" altLang="en-US" sz="1100" b="1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예시</a:t>
            </a:r>
            <a:r>
              <a:rPr lang="en-US" sz="1100" b="1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]</a:t>
            </a:r>
            <a:endParaRPr b="1" dirty="0">
              <a:solidFill>
                <a:prstClr val="black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61" name="Google Shape;104;p1">
            <a:extLst>
              <a:ext uri="{FF2B5EF4-FFF2-40B4-BE49-F238E27FC236}">
                <a16:creationId xmlns:a16="http://schemas.microsoft.com/office/drawing/2014/main" id="{AAB91867-8F4E-C24B-86C4-75F9B1EF4711}"/>
              </a:ext>
            </a:extLst>
          </p:cNvPr>
          <p:cNvSpPr/>
          <p:nvPr/>
        </p:nvSpPr>
        <p:spPr>
          <a:xfrm>
            <a:off x="1854133" y="2935362"/>
            <a:ext cx="1698115" cy="26529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ysClr val="windowText" lastClr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Action</a:t>
            </a:r>
            <a:r>
              <a:rPr kumimoji="0" lang="ko-KR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</a:t>
            </a:r>
            <a:r>
              <a:rPr lang="en-US" altLang="ko-KR" sz="1000" kern="0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O</a:t>
            </a: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- </a:t>
            </a:r>
            <a:r>
              <a:rPr kumimoji="0" 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LDA topic</a:t>
            </a:r>
            <a:r>
              <a:rPr kumimoji="0" lang="ko-KR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</a:t>
            </a: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O</a:t>
            </a:r>
            <a:endParaRPr kumimoji="0" sz="10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  <a:sym typeface="Arial"/>
            </a:endParaRPr>
          </a:p>
        </p:txBody>
      </p:sp>
      <p:cxnSp>
        <p:nvCxnSpPr>
          <p:cNvPr id="65" name="Google Shape;167;p1">
            <a:extLst>
              <a:ext uri="{FF2B5EF4-FFF2-40B4-BE49-F238E27FC236}">
                <a16:creationId xmlns:a16="http://schemas.microsoft.com/office/drawing/2014/main" id="{27C8AE8C-35F5-D04E-B3EC-B87CA124C851}"/>
              </a:ext>
            </a:extLst>
          </p:cNvPr>
          <p:cNvCxnSpPr/>
          <p:nvPr/>
        </p:nvCxnSpPr>
        <p:spPr>
          <a:xfrm>
            <a:off x="41200" y="6863254"/>
            <a:ext cx="12004040" cy="0"/>
          </a:xfrm>
          <a:prstGeom prst="straightConnector1">
            <a:avLst/>
          </a:prstGeom>
          <a:noFill/>
          <a:ln w="9525" cap="flat" cmpd="sng">
            <a:solidFill>
              <a:sysClr val="windowText" lastClr="00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5D0C38D-4339-C542-A425-6004565108C5}"/>
              </a:ext>
            </a:extLst>
          </p:cNvPr>
          <p:cNvSpPr/>
          <p:nvPr/>
        </p:nvSpPr>
        <p:spPr>
          <a:xfrm>
            <a:off x="1854132" y="4206620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DE5CD5C1-8805-CB42-BC46-6DD751F7B6BE}"/>
              </a:ext>
            </a:extLst>
          </p:cNvPr>
          <p:cNvSpPr/>
          <p:nvPr/>
        </p:nvSpPr>
        <p:spPr>
          <a:xfrm>
            <a:off x="875630" y="4279863"/>
            <a:ext cx="743014" cy="33903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Medium" panose="00000600000000000000" pitchFamily="2" charset="-127"/>
              </a:rPr>
              <a:t>Action</a:t>
            </a:r>
            <a:endParaRPr kumimoji="0" lang="ko-KR" altLang="en-US" sz="12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Medium" panose="00000600000000000000" pitchFamily="2" charset="-127"/>
            </a:endParaRPr>
          </a:p>
        </p:txBody>
      </p:sp>
      <p:sp>
        <p:nvSpPr>
          <p:cNvPr id="84" name="Google Shape;191;p2">
            <a:extLst>
              <a:ext uri="{FF2B5EF4-FFF2-40B4-BE49-F238E27FC236}">
                <a16:creationId xmlns:a16="http://schemas.microsoft.com/office/drawing/2014/main" id="{18086642-A5EF-3F4B-9245-E49866331D8E}"/>
              </a:ext>
            </a:extLst>
          </p:cNvPr>
          <p:cNvSpPr/>
          <p:nvPr/>
        </p:nvSpPr>
        <p:spPr>
          <a:xfrm>
            <a:off x="1854132" y="5863433"/>
            <a:ext cx="169811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ctr" latinLnBrk="1">
              <a:buFont typeface="Wingdings" pitchFamily="2" charset="2"/>
              <a:buChar char="J"/>
            </a:pPr>
            <a:r>
              <a:rPr lang="en-US" altLang="ko-KR" sz="14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 </a:t>
            </a:r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0%</a:t>
            </a:r>
            <a:r>
              <a:rPr lang="en-US" altLang="ko-KR" sz="14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    </a:t>
            </a:r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0%</a:t>
            </a:r>
            <a:endParaRPr lang="ko-KR" altLang="en-US" sz="1000" dirty="0">
              <a:solidFill>
                <a:srgbClr val="3F3F3F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pic>
        <p:nvPicPr>
          <p:cNvPr id="88" name="그림 87">
            <a:extLst>
              <a:ext uri="{FF2B5EF4-FFF2-40B4-BE49-F238E27FC236}">
                <a16:creationId xmlns:a16="http://schemas.microsoft.com/office/drawing/2014/main" id="{A87EC2B1-C097-2040-A895-2BF1D003C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06" y="1599802"/>
            <a:ext cx="1537626" cy="1201810"/>
          </a:xfrm>
          <a:prstGeom prst="rect">
            <a:avLst/>
          </a:prstGeom>
        </p:spPr>
      </p:pic>
      <p:pic>
        <p:nvPicPr>
          <p:cNvPr id="89" name="그림 88">
            <a:extLst>
              <a:ext uri="{FF2B5EF4-FFF2-40B4-BE49-F238E27FC236}">
                <a16:creationId xmlns:a16="http://schemas.microsoft.com/office/drawing/2014/main" id="{DD46214C-9542-4348-AC09-E27C5AF5B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132" y="3278837"/>
            <a:ext cx="1698115" cy="86870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94" name="직사각형 93">
            <a:extLst>
              <a:ext uri="{FF2B5EF4-FFF2-40B4-BE49-F238E27FC236}">
                <a16:creationId xmlns:a16="http://schemas.microsoft.com/office/drawing/2014/main" id="{1BD0F842-9BE4-9D42-9397-E22221C9585C}"/>
              </a:ext>
            </a:extLst>
          </p:cNvPr>
          <p:cNvSpPr/>
          <p:nvPr/>
        </p:nvSpPr>
        <p:spPr>
          <a:xfrm>
            <a:off x="711891" y="4807434"/>
            <a:ext cx="906753" cy="33903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Medium" panose="00000600000000000000" pitchFamily="2" charset="-127"/>
              </a:rPr>
              <a:t>Context</a:t>
            </a:r>
            <a:endParaRPr kumimoji="0" lang="ko-KR" altLang="en-US" sz="12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Medium" panose="000006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E07A32A9-B5FE-B345-8630-CFAEC08C1575}"/>
              </a:ext>
            </a:extLst>
          </p:cNvPr>
          <p:cNvSpPr/>
          <p:nvPr/>
        </p:nvSpPr>
        <p:spPr>
          <a:xfrm>
            <a:off x="1854132" y="4726796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888462D-8159-7E44-A7D1-4198894D068C}"/>
              </a:ext>
            </a:extLst>
          </p:cNvPr>
          <p:cNvSpPr/>
          <p:nvPr/>
        </p:nvSpPr>
        <p:spPr>
          <a:xfrm>
            <a:off x="711891" y="5327610"/>
            <a:ext cx="906753" cy="33903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Medium" panose="00000600000000000000" pitchFamily="2" charset="-127"/>
              </a:rPr>
              <a:t>Artifact</a:t>
            </a:r>
            <a:endParaRPr kumimoji="0" lang="ko-KR" altLang="en-US" sz="12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Medium" panose="00000600000000000000" pitchFamily="2" charset="-127"/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C742EC76-0C9B-6E4E-BAB8-9C5D433D486A}"/>
              </a:ext>
            </a:extLst>
          </p:cNvPr>
          <p:cNvSpPr/>
          <p:nvPr/>
        </p:nvSpPr>
        <p:spPr>
          <a:xfrm>
            <a:off x="1854132" y="5246972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AF1464FA-C973-A64B-9D2D-10F348CB7462}"/>
              </a:ext>
            </a:extLst>
          </p:cNvPr>
          <p:cNvSpPr/>
          <p:nvPr/>
        </p:nvSpPr>
        <p:spPr>
          <a:xfrm>
            <a:off x="711891" y="5847786"/>
            <a:ext cx="906753" cy="33903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Medium" panose="00000600000000000000" pitchFamily="2" charset="-127"/>
              </a:rPr>
              <a:t>Sentiment</a:t>
            </a:r>
          </a:p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1" kern="0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Medium" panose="00000600000000000000" pitchFamily="2" charset="-127"/>
              </a:rPr>
              <a:t>(0~100%)</a:t>
            </a:r>
            <a:endParaRPr kumimoji="0" lang="ko-KR" altLang="en-US" sz="10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Medium" panose="00000600000000000000" pitchFamily="2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6269E823-83BB-C149-B006-620AED8DF6DB}"/>
              </a:ext>
            </a:extLst>
          </p:cNvPr>
          <p:cNvSpPr/>
          <p:nvPr/>
        </p:nvSpPr>
        <p:spPr>
          <a:xfrm>
            <a:off x="539145" y="6278058"/>
            <a:ext cx="1079500" cy="339031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Medium" panose="00000600000000000000" pitchFamily="2" charset="-127"/>
              </a:rPr>
              <a:t>Opportunity</a:t>
            </a:r>
            <a:endParaRPr kumimoji="0" lang="ko-KR" altLang="en-US" sz="1000" b="1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Medium" panose="00000600000000000000" pitchFamily="2" charset="-127"/>
            </a:endParaRPr>
          </a:p>
        </p:txBody>
      </p:sp>
      <p:sp>
        <p:nvSpPr>
          <p:cNvPr id="104" name="Google Shape;191;p2">
            <a:extLst>
              <a:ext uri="{FF2B5EF4-FFF2-40B4-BE49-F238E27FC236}">
                <a16:creationId xmlns:a16="http://schemas.microsoft.com/office/drawing/2014/main" id="{92346953-07EA-7F42-86F4-A56F07FB9CC1}"/>
              </a:ext>
            </a:extLst>
          </p:cNvPr>
          <p:cNvSpPr/>
          <p:nvPr/>
        </p:nvSpPr>
        <p:spPr>
          <a:xfrm>
            <a:off x="1854132" y="6324482"/>
            <a:ext cx="169811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latinLnBrk="1"/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-</a:t>
            </a:r>
            <a:endParaRPr lang="ko-KR" altLang="en-US" sz="600" dirty="0">
              <a:solidFill>
                <a:srgbClr val="3F3F3F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17" name="Google Shape;104;p1">
            <a:extLst>
              <a:ext uri="{FF2B5EF4-FFF2-40B4-BE49-F238E27FC236}">
                <a16:creationId xmlns:a16="http://schemas.microsoft.com/office/drawing/2014/main" id="{9EE17056-FDF4-3746-B2B9-856F3EF600CE}"/>
              </a:ext>
            </a:extLst>
          </p:cNvPr>
          <p:cNvSpPr/>
          <p:nvPr/>
        </p:nvSpPr>
        <p:spPr>
          <a:xfrm>
            <a:off x="3787736" y="2935362"/>
            <a:ext cx="1698115" cy="26529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ysClr val="windowText" lastClr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Action</a:t>
            </a:r>
            <a:r>
              <a:rPr kumimoji="0" lang="ko-KR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</a:t>
            </a:r>
            <a:r>
              <a:rPr lang="en-US" altLang="ko-KR" sz="1000" kern="0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O</a:t>
            </a: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- </a:t>
            </a:r>
            <a:r>
              <a:rPr kumimoji="0" 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LDA topic</a:t>
            </a:r>
            <a:r>
              <a:rPr kumimoji="0" lang="ko-KR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</a:t>
            </a: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O</a:t>
            </a:r>
            <a:endParaRPr kumimoji="0" sz="10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  <a:sym typeface="Arial"/>
            </a:endParaRPr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D3EEA55D-C146-884E-9F0E-D695479022EA}"/>
              </a:ext>
            </a:extLst>
          </p:cNvPr>
          <p:cNvSpPr/>
          <p:nvPr/>
        </p:nvSpPr>
        <p:spPr>
          <a:xfrm>
            <a:off x="3787735" y="4206620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19" name="Google Shape;191;p2">
            <a:extLst>
              <a:ext uri="{FF2B5EF4-FFF2-40B4-BE49-F238E27FC236}">
                <a16:creationId xmlns:a16="http://schemas.microsoft.com/office/drawing/2014/main" id="{48D3A33C-A886-3644-A5BB-6C3926324D71}"/>
              </a:ext>
            </a:extLst>
          </p:cNvPr>
          <p:cNvSpPr/>
          <p:nvPr/>
        </p:nvSpPr>
        <p:spPr>
          <a:xfrm>
            <a:off x="3787735" y="5863433"/>
            <a:ext cx="169811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ctr" latinLnBrk="1">
              <a:buFont typeface="Wingdings" pitchFamily="2" charset="2"/>
              <a:buChar char="J"/>
            </a:pPr>
            <a:r>
              <a:rPr lang="en-US" altLang="ko-KR" sz="14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 </a:t>
            </a:r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0%</a:t>
            </a:r>
            <a:r>
              <a:rPr lang="en-US" altLang="ko-KR" sz="14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    </a:t>
            </a:r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0%</a:t>
            </a:r>
            <a:endParaRPr lang="ko-KR" altLang="en-US" sz="1000" dirty="0">
              <a:solidFill>
                <a:srgbClr val="3F3F3F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pic>
        <p:nvPicPr>
          <p:cNvPr id="120" name="그림 119">
            <a:extLst>
              <a:ext uri="{FF2B5EF4-FFF2-40B4-BE49-F238E27FC236}">
                <a16:creationId xmlns:a16="http://schemas.microsoft.com/office/drawing/2014/main" id="{75320030-27AC-7949-8847-A6CC1D148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735" y="3278837"/>
            <a:ext cx="1698115" cy="86870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BA163C5E-29AC-3749-A4A7-3A72D5248A8F}"/>
              </a:ext>
            </a:extLst>
          </p:cNvPr>
          <p:cNvSpPr/>
          <p:nvPr/>
        </p:nvSpPr>
        <p:spPr>
          <a:xfrm>
            <a:off x="3787735" y="4726796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E9BC5917-9E05-FC4D-BF17-FC188EB1885C}"/>
              </a:ext>
            </a:extLst>
          </p:cNvPr>
          <p:cNvSpPr/>
          <p:nvPr/>
        </p:nvSpPr>
        <p:spPr>
          <a:xfrm>
            <a:off x="3787735" y="5246972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23" name="Google Shape;191;p2">
            <a:extLst>
              <a:ext uri="{FF2B5EF4-FFF2-40B4-BE49-F238E27FC236}">
                <a16:creationId xmlns:a16="http://schemas.microsoft.com/office/drawing/2014/main" id="{BD1FA9A1-8023-B045-91C8-1B6F38399DA0}"/>
              </a:ext>
            </a:extLst>
          </p:cNvPr>
          <p:cNvSpPr/>
          <p:nvPr/>
        </p:nvSpPr>
        <p:spPr>
          <a:xfrm>
            <a:off x="3787735" y="6324482"/>
            <a:ext cx="169811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latinLnBrk="1"/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-</a:t>
            </a:r>
            <a:endParaRPr lang="ko-KR" altLang="en-US" sz="600" dirty="0">
              <a:solidFill>
                <a:srgbClr val="3F3F3F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24" name="Google Shape;104;p1">
            <a:extLst>
              <a:ext uri="{FF2B5EF4-FFF2-40B4-BE49-F238E27FC236}">
                <a16:creationId xmlns:a16="http://schemas.microsoft.com/office/drawing/2014/main" id="{BF9B9F99-7E1C-E64F-8C6F-7F237922F13C}"/>
              </a:ext>
            </a:extLst>
          </p:cNvPr>
          <p:cNvSpPr/>
          <p:nvPr/>
        </p:nvSpPr>
        <p:spPr>
          <a:xfrm>
            <a:off x="5764961" y="2892865"/>
            <a:ext cx="1698115" cy="26529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ysClr val="windowText" lastClr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Action</a:t>
            </a:r>
            <a:r>
              <a:rPr kumimoji="0" lang="ko-KR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</a:t>
            </a:r>
            <a:r>
              <a:rPr lang="en-US" altLang="ko-KR" sz="1000" kern="0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O</a:t>
            </a: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- </a:t>
            </a:r>
            <a:r>
              <a:rPr kumimoji="0" 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LDA topic</a:t>
            </a:r>
            <a:r>
              <a:rPr kumimoji="0" lang="ko-KR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</a:t>
            </a: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O</a:t>
            </a:r>
            <a:endParaRPr kumimoji="0" sz="10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  <a:sym typeface="Arial"/>
            </a:endParaRPr>
          </a:p>
        </p:txBody>
      </p:sp>
      <p:sp>
        <p:nvSpPr>
          <p:cNvPr id="125" name="직사각형 124">
            <a:extLst>
              <a:ext uri="{FF2B5EF4-FFF2-40B4-BE49-F238E27FC236}">
                <a16:creationId xmlns:a16="http://schemas.microsoft.com/office/drawing/2014/main" id="{1A904939-5C7E-B14A-9CAD-EA29F254003A}"/>
              </a:ext>
            </a:extLst>
          </p:cNvPr>
          <p:cNvSpPr/>
          <p:nvPr/>
        </p:nvSpPr>
        <p:spPr>
          <a:xfrm>
            <a:off x="5764960" y="4164123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26" name="Google Shape;191;p2">
            <a:extLst>
              <a:ext uri="{FF2B5EF4-FFF2-40B4-BE49-F238E27FC236}">
                <a16:creationId xmlns:a16="http://schemas.microsoft.com/office/drawing/2014/main" id="{76CA9653-B2FD-4445-9022-7766D3BBF486}"/>
              </a:ext>
            </a:extLst>
          </p:cNvPr>
          <p:cNvSpPr/>
          <p:nvPr/>
        </p:nvSpPr>
        <p:spPr>
          <a:xfrm>
            <a:off x="5764960" y="5820936"/>
            <a:ext cx="169811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ctr" latinLnBrk="1">
              <a:buFont typeface="Wingdings" pitchFamily="2" charset="2"/>
              <a:buChar char="J"/>
            </a:pPr>
            <a:r>
              <a:rPr lang="en-US" altLang="ko-KR" sz="14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 </a:t>
            </a:r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0%</a:t>
            </a:r>
            <a:r>
              <a:rPr lang="en-US" altLang="ko-KR" sz="14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    </a:t>
            </a:r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0%</a:t>
            </a:r>
            <a:endParaRPr lang="ko-KR" altLang="en-US" sz="1000" dirty="0">
              <a:solidFill>
                <a:srgbClr val="3F3F3F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pic>
        <p:nvPicPr>
          <p:cNvPr id="127" name="그림 126">
            <a:extLst>
              <a:ext uri="{FF2B5EF4-FFF2-40B4-BE49-F238E27FC236}">
                <a16:creationId xmlns:a16="http://schemas.microsoft.com/office/drawing/2014/main" id="{634C857C-956F-BC44-963D-E6B50DCE5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960" y="3236340"/>
            <a:ext cx="1698115" cy="86870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EF2A2A55-D7D7-914C-9F5F-71461FF2EFA2}"/>
              </a:ext>
            </a:extLst>
          </p:cNvPr>
          <p:cNvSpPr/>
          <p:nvPr/>
        </p:nvSpPr>
        <p:spPr>
          <a:xfrm>
            <a:off x="5764960" y="4684299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29" name="직사각형 128">
            <a:extLst>
              <a:ext uri="{FF2B5EF4-FFF2-40B4-BE49-F238E27FC236}">
                <a16:creationId xmlns:a16="http://schemas.microsoft.com/office/drawing/2014/main" id="{88115353-CB2A-6642-82E4-B1A8D5154398}"/>
              </a:ext>
            </a:extLst>
          </p:cNvPr>
          <p:cNvSpPr/>
          <p:nvPr/>
        </p:nvSpPr>
        <p:spPr>
          <a:xfrm>
            <a:off x="5764960" y="5204475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30" name="Google Shape;191;p2">
            <a:extLst>
              <a:ext uri="{FF2B5EF4-FFF2-40B4-BE49-F238E27FC236}">
                <a16:creationId xmlns:a16="http://schemas.microsoft.com/office/drawing/2014/main" id="{13E3F319-4B06-A74A-974B-A51A9F10D412}"/>
              </a:ext>
            </a:extLst>
          </p:cNvPr>
          <p:cNvSpPr/>
          <p:nvPr/>
        </p:nvSpPr>
        <p:spPr>
          <a:xfrm>
            <a:off x="5764960" y="6281985"/>
            <a:ext cx="169811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latinLnBrk="1"/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-</a:t>
            </a:r>
            <a:endParaRPr lang="ko-KR" altLang="en-US" sz="600" dirty="0">
              <a:solidFill>
                <a:srgbClr val="3F3F3F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31" name="Google Shape;104;p1">
            <a:extLst>
              <a:ext uri="{FF2B5EF4-FFF2-40B4-BE49-F238E27FC236}">
                <a16:creationId xmlns:a16="http://schemas.microsoft.com/office/drawing/2014/main" id="{669A6454-C6E4-5C48-A499-205F18F04E72}"/>
              </a:ext>
            </a:extLst>
          </p:cNvPr>
          <p:cNvSpPr/>
          <p:nvPr/>
        </p:nvSpPr>
        <p:spPr>
          <a:xfrm>
            <a:off x="7742184" y="2892865"/>
            <a:ext cx="1698115" cy="26529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ysClr val="windowText" lastClr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Action</a:t>
            </a:r>
            <a:r>
              <a:rPr kumimoji="0" lang="ko-KR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</a:t>
            </a:r>
            <a:r>
              <a:rPr lang="en-US" altLang="ko-KR" sz="1000" kern="0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O</a:t>
            </a: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- </a:t>
            </a:r>
            <a:r>
              <a:rPr kumimoji="0" 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LDA topic</a:t>
            </a:r>
            <a:r>
              <a:rPr kumimoji="0" lang="ko-KR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</a:t>
            </a: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O</a:t>
            </a:r>
            <a:endParaRPr kumimoji="0" sz="10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  <a:sym typeface="Arial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9F139478-6F73-F84F-A809-4D26D5F59234}"/>
              </a:ext>
            </a:extLst>
          </p:cNvPr>
          <p:cNvSpPr/>
          <p:nvPr/>
        </p:nvSpPr>
        <p:spPr>
          <a:xfrm>
            <a:off x="7742183" y="4164123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33" name="Google Shape;191;p2">
            <a:extLst>
              <a:ext uri="{FF2B5EF4-FFF2-40B4-BE49-F238E27FC236}">
                <a16:creationId xmlns:a16="http://schemas.microsoft.com/office/drawing/2014/main" id="{F6B3F15B-C94B-3E49-94AF-5DFADCDD6A4B}"/>
              </a:ext>
            </a:extLst>
          </p:cNvPr>
          <p:cNvSpPr/>
          <p:nvPr/>
        </p:nvSpPr>
        <p:spPr>
          <a:xfrm>
            <a:off x="7742183" y="5820936"/>
            <a:ext cx="169811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ctr" latinLnBrk="1">
              <a:buFont typeface="Wingdings" pitchFamily="2" charset="2"/>
              <a:buChar char="J"/>
            </a:pPr>
            <a:r>
              <a:rPr lang="en-US" altLang="ko-KR" sz="14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 </a:t>
            </a:r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0%</a:t>
            </a:r>
            <a:r>
              <a:rPr lang="en-US" altLang="ko-KR" sz="14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    </a:t>
            </a:r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0%</a:t>
            </a:r>
            <a:endParaRPr lang="ko-KR" altLang="en-US" sz="1000" dirty="0">
              <a:solidFill>
                <a:srgbClr val="3F3F3F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pic>
        <p:nvPicPr>
          <p:cNvPr id="134" name="그림 133">
            <a:extLst>
              <a:ext uri="{FF2B5EF4-FFF2-40B4-BE49-F238E27FC236}">
                <a16:creationId xmlns:a16="http://schemas.microsoft.com/office/drawing/2014/main" id="{1D979C8C-6165-B048-948B-D06883B0A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2183" y="3236340"/>
            <a:ext cx="1698115" cy="86870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D2A690A4-3BAB-4F4B-8CD3-81EFBA4F0016}"/>
              </a:ext>
            </a:extLst>
          </p:cNvPr>
          <p:cNvSpPr/>
          <p:nvPr/>
        </p:nvSpPr>
        <p:spPr>
          <a:xfrm>
            <a:off x="7742183" y="4684299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F20A356-0B01-F44A-98BD-57012F7644CB}"/>
              </a:ext>
            </a:extLst>
          </p:cNvPr>
          <p:cNvSpPr/>
          <p:nvPr/>
        </p:nvSpPr>
        <p:spPr>
          <a:xfrm>
            <a:off x="7742183" y="5204475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37" name="Google Shape;191;p2">
            <a:extLst>
              <a:ext uri="{FF2B5EF4-FFF2-40B4-BE49-F238E27FC236}">
                <a16:creationId xmlns:a16="http://schemas.microsoft.com/office/drawing/2014/main" id="{C2999E1F-19FC-4748-8A1C-E4C881FF0D58}"/>
              </a:ext>
            </a:extLst>
          </p:cNvPr>
          <p:cNvSpPr/>
          <p:nvPr/>
        </p:nvSpPr>
        <p:spPr>
          <a:xfrm>
            <a:off x="7742183" y="6281985"/>
            <a:ext cx="169811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latinLnBrk="1"/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-</a:t>
            </a:r>
            <a:endParaRPr lang="ko-KR" altLang="en-US" sz="600" dirty="0">
              <a:solidFill>
                <a:srgbClr val="3F3F3F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38" name="Google Shape;104;p1">
            <a:extLst>
              <a:ext uri="{FF2B5EF4-FFF2-40B4-BE49-F238E27FC236}">
                <a16:creationId xmlns:a16="http://schemas.microsoft.com/office/drawing/2014/main" id="{74F7F4B2-7197-5B4D-8B2F-1FD38D5824CA}"/>
              </a:ext>
            </a:extLst>
          </p:cNvPr>
          <p:cNvSpPr/>
          <p:nvPr/>
        </p:nvSpPr>
        <p:spPr>
          <a:xfrm>
            <a:off x="9719408" y="2892865"/>
            <a:ext cx="1698115" cy="26529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ysClr val="windowText" lastClr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Action</a:t>
            </a:r>
            <a:r>
              <a:rPr kumimoji="0" lang="ko-KR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</a:t>
            </a:r>
            <a:r>
              <a:rPr lang="en-US" altLang="ko-KR" sz="1000" kern="0" dirty="0">
                <a:solidFill>
                  <a:prstClr val="black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O</a:t>
            </a: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- </a:t>
            </a:r>
            <a:r>
              <a:rPr kumimoji="0" 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LDA topic</a:t>
            </a:r>
            <a:r>
              <a:rPr kumimoji="0" lang="ko-KR" altLang="en-US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 </a:t>
            </a:r>
            <a:r>
              <a:rPr kumimoji="0" lang="en-US" altLang="ko-KR" sz="100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O</a:t>
            </a:r>
            <a:endParaRPr kumimoji="0" sz="100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  <a:sym typeface="Arial"/>
            </a:endParaRPr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F0D211E0-F446-704B-BC6C-72E5FC0ADB8E}"/>
              </a:ext>
            </a:extLst>
          </p:cNvPr>
          <p:cNvSpPr/>
          <p:nvPr/>
        </p:nvSpPr>
        <p:spPr>
          <a:xfrm>
            <a:off x="9719407" y="4164123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40" name="Google Shape;191;p2">
            <a:extLst>
              <a:ext uri="{FF2B5EF4-FFF2-40B4-BE49-F238E27FC236}">
                <a16:creationId xmlns:a16="http://schemas.microsoft.com/office/drawing/2014/main" id="{2AA8F973-5D78-9447-8303-DEE7E6822CD5}"/>
              </a:ext>
            </a:extLst>
          </p:cNvPr>
          <p:cNvSpPr/>
          <p:nvPr/>
        </p:nvSpPr>
        <p:spPr>
          <a:xfrm>
            <a:off x="9719407" y="5820936"/>
            <a:ext cx="169811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indent="-171450" algn="ctr" latinLnBrk="1">
              <a:buFont typeface="Wingdings" pitchFamily="2" charset="2"/>
              <a:buChar char="J"/>
            </a:pPr>
            <a:r>
              <a:rPr lang="en-US" altLang="ko-KR" sz="14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 </a:t>
            </a:r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0%</a:t>
            </a:r>
            <a:r>
              <a:rPr lang="en-US" altLang="ko-KR" sz="14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    </a:t>
            </a:r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Arial"/>
              </a:rPr>
              <a:t>0%</a:t>
            </a:r>
            <a:endParaRPr lang="ko-KR" altLang="en-US" sz="1000" dirty="0">
              <a:solidFill>
                <a:srgbClr val="3F3F3F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pic>
        <p:nvPicPr>
          <p:cNvPr id="141" name="그림 140">
            <a:extLst>
              <a:ext uri="{FF2B5EF4-FFF2-40B4-BE49-F238E27FC236}">
                <a16:creationId xmlns:a16="http://schemas.microsoft.com/office/drawing/2014/main" id="{1EBB134D-3868-FA43-938F-FBD4C5E62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407" y="3236340"/>
            <a:ext cx="1698115" cy="868705"/>
          </a:xfrm>
          <a:prstGeom prst="rect">
            <a:avLst/>
          </a:prstGeom>
          <a:ln>
            <a:solidFill>
              <a:sysClr val="windowText" lastClr="000000"/>
            </a:solidFill>
          </a:ln>
        </p:spPr>
      </p:pic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B7F92ACE-65E1-EE40-828E-C43FFEDE4B88}"/>
              </a:ext>
            </a:extLst>
          </p:cNvPr>
          <p:cNvSpPr/>
          <p:nvPr/>
        </p:nvSpPr>
        <p:spPr>
          <a:xfrm>
            <a:off x="9719407" y="4684299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6DEB7C29-FE5A-3D41-B2AF-D85C5D50B134}"/>
              </a:ext>
            </a:extLst>
          </p:cNvPr>
          <p:cNvSpPr/>
          <p:nvPr/>
        </p:nvSpPr>
        <p:spPr>
          <a:xfrm>
            <a:off x="9719407" y="5204475"/>
            <a:ext cx="1698115" cy="49745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6350" cap="flat" cmpd="sng" algn="ctr">
            <a:solidFill>
              <a:sysClr val="window" lastClr="FFFF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00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uLnTx/>
              <a:uFillTx/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sp>
        <p:nvSpPr>
          <p:cNvPr id="144" name="Google Shape;191;p2">
            <a:extLst>
              <a:ext uri="{FF2B5EF4-FFF2-40B4-BE49-F238E27FC236}">
                <a16:creationId xmlns:a16="http://schemas.microsoft.com/office/drawing/2014/main" id="{B3457B4D-0D99-9B42-945F-8CCB83E41DD9}"/>
              </a:ext>
            </a:extLst>
          </p:cNvPr>
          <p:cNvSpPr/>
          <p:nvPr/>
        </p:nvSpPr>
        <p:spPr>
          <a:xfrm>
            <a:off x="9719407" y="6281985"/>
            <a:ext cx="1698115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latinLnBrk="1"/>
            <a:r>
              <a:rPr lang="en-US" altLang="ko-KR" sz="1000" dirty="0">
                <a:solidFill>
                  <a:srgbClr val="3F3F3F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Light" panose="00000300000000000000" pitchFamily="2" charset="-127"/>
                <a:sym typeface="Wingdings" pitchFamily="2" charset="2"/>
              </a:rPr>
              <a:t>-</a:t>
            </a:r>
            <a:endParaRPr lang="ko-KR" altLang="en-US" sz="600" dirty="0">
              <a:solidFill>
                <a:srgbClr val="3F3F3F"/>
              </a:solidFill>
              <a:latin typeface="NanumBarunGothic" panose="020B0603020101020101" pitchFamily="34" charset="-127"/>
              <a:ea typeface="NanumBarunGothic" panose="020B0603020101020101" pitchFamily="34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D2C5D740-D024-FE47-934D-E23AF56B45D6}"/>
              </a:ext>
            </a:extLst>
          </p:cNvPr>
          <p:cNvCxnSpPr/>
          <p:nvPr/>
        </p:nvCxnSpPr>
        <p:spPr>
          <a:xfrm>
            <a:off x="316506" y="1163226"/>
            <a:ext cx="11558988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EE5946E6-FB77-1043-BAF4-7F3A8D4C6956}"/>
              </a:ext>
            </a:extLst>
          </p:cNvPr>
          <p:cNvSpPr txBox="1"/>
          <p:nvPr/>
        </p:nvSpPr>
        <p:spPr>
          <a:xfrm>
            <a:off x="9828853" y="6648264"/>
            <a:ext cx="23631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x-none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© 2022. </a:t>
            </a:r>
            <a:r>
              <a:rPr kumimoji="1" lang="x-none" altLang="en-US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랩포디엑스</a:t>
            </a:r>
            <a:r>
              <a:rPr kumimoji="1" lang="en-US" altLang="x-none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(</a:t>
            </a:r>
            <a:r>
              <a:rPr kumimoji="1" lang="ko-KR" altLang="en-US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주</a:t>
            </a:r>
            <a:r>
              <a:rPr kumimoji="1" lang="en-US" altLang="ko-KR" sz="900" dirty="0">
                <a:solidFill>
                  <a:schemeClr val="bg1"/>
                </a:solidFill>
                <a:latin typeface="NanumBarunGothic" panose="020B0603020101020101" pitchFamily="34" charset="-127"/>
                <a:ea typeface="NanumBarunGothic" panose="020B0603020101020101" pitchFamily="34" charset="-127"/>
              </a:rPr>
              <a:t>) all rights reserved.</a:t>
            </a:r>
            <a:endParaRPr kumimoji="1" lang="x-none" altLang="en-US" sz="900" dirty="0">
              <a:solidFill>
                <a:schemeClr val="bg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404CEE9C-F612-714B-BD15-D4B8A7F8A232}"/>
              </a:ext>
            </a:extLst>
          </p:cNvPr>
          <p:cNvSpPr/>
          <p:nvPr/>
        </p:nvSpPr>
        <p:spPr>
          <a:xfrm>
            <a:off x="280087" y="445168"/>
            <a:ext cx="3084906" cy="203542"/>
          </a:xfrm>
          <a:prstGeom prst="rect">
            <a:avLst/>
          </a:prstGeom>
          <a:solidFill>
            <a:srgbClr val="AA1239">
              <a:alpha val="2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347AE2CC-E72D-464D-9988-882105F91AB8}"/>
              </a:ext>
            </a:extLst>
          </p:cNvPr>
          <p:cNvSpPr txBox="1"/>
          <p:nvPr/>
        </p:nvSpPr>
        <p:spPr>
          <a:xfrm>
            <a:off x="280087" y="248600"/>
            <a:ext cx="66656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유첨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.</a:t>
            </a:r>
            <a:r>
              <a:rPr lang="ko-KR" altLang="en-US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 </a:t>
            </a:r>
            <a:r>
              <a:rPr lang="en-US" altLang="ko-KR" sz="2000" b="1" dirty="0">
                <a:latin typeface="NanumBarunGothic" panose="020B0603020101020101" pitchFamily="34" charset="-127"/>
                <a:ea typeface="NanumBarunGothic" panose="020B0603020101020101" pitchFamily="34" charset="-127"/>
                <a:cs typeface="KoPubWorld돋움체 Bold" panose="00000800000000000000" pitchFamily="2" charset="-127"/>
              </a:rPr>
              <a:t>Customer Action Map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CBC728-CAFB-9F45-8BC7-F7DAD2E5906F}"/>
              </a:ext>
            </a:extLst>
          </p:cNvPr>
          <p:cNvSpPr txBox="1"/>
          <p:nvPr/>
        </p:nvSpPr>
        <p:spPr>
          <a:xfrm>
            <a:off x="280086" y="1214783"/>
            <a:ext cx="5084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1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조명</a:t>
            </a:r>
            <a:r>
              <a:rPr kumimoji="1" lang="ko-KR" altLang="en-US" sz="11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en-US" altLang="ko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endParaRPr kumimoji="1" lang="x-none" altLang="en-US" sz="11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E55B392-B4F6-4E4E-92DC-719A9ACF155F}"/>
              </a:ext>
            </a:extLst>
          </p:cNvPr>
          <p:cNvSpPr txBox="1"/>
          <p:nvPr/>
        </p:nvSpPr>
        <p:spPr>
          <a:xfrm>
            <a:off x="2201345" y="1214783"/>
            <a:ext cx="12602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x-none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|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 </a:t>
            </a:r>
            <a:r>
              <a:rPr kumimoji="1" lang="x-none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팀원</a:t>
            </a:r>
            <a:r>
              <a:rPr kumimoji="1" lang="en-US" altLang="x-none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호칭</a:t>
            </a:r>
            <a:r>
              <a:rPr kumimoji="1" lang="en-US" altLang="ko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/</a:t>
            </a:r>
            <a:r>
              <a:rPr kumimoji="1" lang="ko-KR" altLang="en-US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소속 </a:t>
            </a:r>
            <a:r>
              <a:rPr kumimoji="1" lang="en-US" altLang="ko-KR" sz="11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endParaRPr kumimoji="1" lang="x-none" altLang="en-US" sz="11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8AEA388-45C3-CA40-BB1C-A20461C29370}"/>
              </a:ext>
            </a:extLst>
          </p:cNvPr>
          <p:cNvSpPr txBox="1"/>
          <p:nvPr/>
        </p:nvSpPr>
        <p:spPr>
          <a:xfrm>
            <a:off x="280086" y="81325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x-none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프로젝트</a:t>
            </a:r>
            <a:r>
              <a:rPr kumimoji="1" lang="ko-KR" altLang="en-US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400" b="1">
                <a:latin typeface="NanumBarunGothic" panose="020B0603020101020101" pitchFamily="34" charset="-127"/>
                <a:ea typeface="NanumBarunGothic" panose="020B0603020101020101" pitchFamily="34" charset="-127"/>
              </a:rPr>
              <a:t>주제 </a:t>
            </a:r>
            <a:r>
              <a:rPr kumimoji="1" lang="en-US" altLang="ko-KR" sz="1400" b="1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:</a:t>
            </a:r>
            <a:endParaRPr kumimoji="1" lang="x-none" altLang="en-US" sz="1300" b="1" dirty="0">
              <a:solidFill>
                <a:schemeClr val="accent1"/>
              </a:solidFill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F1CD468-FE48-0D21-58FF-530A93570939}"/>
              </a:ext>
            </a:extLst>
          </p:cNvPr>
          <p:cNvSpPr/>
          <p:nvPr/>
        </p:nvSpPr>
        <p:spPr>
          <a:xfrm>
            <a:off x="280086" y="2836999"/>
            <a:ext cx="1574046" cy="583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ore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직접</a:t>
            </a:r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1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클러스터링하신</a:t>
            </a:r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</a:t>
            </a:r>
            <a:r>
              <a:rPr kumimoji="1" lang="ko-KR" altLang="en-US" sz="1100" dirty="0" err="1">
                <a:latin typeface="NanumBarunGothic" panose="020B0603020101020101" pitchFamily="34" charset="-127"/>
                <a:ea typeface="NanumBarunGothic" panose="020B0603020101020101" pitchFamily="34" charset="-127"/>
              </a:rPr>
              <a:t>덴드로그램을</a:t>
            </a:r>
            <a:r>
              <a:rPr kumimoji="1" lang="ko-KR" altLang="en-US" sz="1100" dirty="0">
                <a:latin typeface="NanumBarunGothic" panose="020B0603020101020101" pitchFamily="34" charset="-127"/>
                <a:ea typeface="NanumBarunGothic" panose="020B0603020101020101" pitchFamily="34" charset="-127"/>
              </a:rPr>
              <a:t> 넣어주세요</a:t>
            </a:r>
            <a:endParaRPr kumimoji="1" lang="ko-Kore-KR" altLang="en-US" sz="1100" dirty="0">
              <a:latin typeface="NanumBarunGothic" panose="020B0603020101020101" pitchFamily="34" charset="-127"/>
              <a:ea typeface="NanumBarunGothic" panose="020B060302010102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591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625</Words>
  <Application>Microsoft Office PowerPoint</Application>
  <PresentationFormat>와이드스크린</PresentationFormat>
  <Paragraphs>112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0" baseType="lpstr">
      <vt:lpstr>LG EI Text TTF Bold</vt:lpstr>
      <vt:lpstr>LG EI Text TTF Regular</vt:lpstr>
      <vt:lpstr>LG EI Text TTF SemiBold</vt:lpstr>
      <vt:lpstr>LG Smart_H Regular</vt:lpstr>
      <vt:lpstr>NanumBarunGothic</vt:lpstr>
      <vt:lpstr>맑은 고딕</vt:lpstr>
      <vt:lpstr>시스템 서체 일반체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Jeoung-yoon Nah</dc:creator>
  <cp:lastModifiedBy>Jeoung-yoon Nah</cp:lastModifiedBy>
  <cp:revision>10</cp:revision>
  <dcterms:created xsi:type="dcterms:W3CDTF">2025-05-27T05:55:04Z</dcterms:created>
  <dcterms:modified xsi:type="dcterms:W3CDTF">2025-05-29T01:17:07Z</dcterms:modified>
</cp:coreProperties>
</file>