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592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3367CD-DB74-412C-953A-BF5C563FC61A}">
  <a:tblStyle styleId="{943367CD-DB74-412C-953A-BF5C563FC6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0"/>
  </p:normalViewPr>
  <p:slideViewPr>
    <p:cSldViewPr snapToGrid="0">
      <p:cViewPr varScale="1">
        <p:scale>
          <a:sx n="148" d="100"/>
          <a:sy n="148" d="100"/>
        </p:scale>
        <p:origin x="7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557587466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0557587466_0_5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/>
          </a:p>
        </p:txBody>
      </p:sp>
      <p:sp>
        <p:nvSpPr>
          <p:cNvPr id="65" name="Google Shape;65;g30557587466_0_5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" sz="1200" u="none" strike="noStrike" cap="none">
                <a:solidFill>
                  <a:srgbClr val="000000"/>
                </a:solidFill>
              </a:rPr>
              <a:t>2</a:t>
            </a:fld>
            <a:endParaRPr sz="120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557587466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30557587466_0_3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/>
          </a:p>
        </p:txBody>
      </p:sp>
      <p:sp>
        <p:nvSpPr>
          <p:cNvPr id="95" name="Google Shape;95;g30557587466_0_3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" sz="1200" u="none" strike="noStrike" cap="none">
                <a:solidFill>
                  <a:srgbClr val="000000"/>
                </a:solidFill>
              </a:rPr>
              <a:t>3</a:t>
            </a:fld>
            <a:endParaRPr sz="120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557587466_0_6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0557587466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557587466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30557587466_0_6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/>
          </a:p>
        </p:txBody>
      </p:sp>
      <p:sp>
        <p:nvSpPr>
          <p:cNvPr id="175" name="Google Shape;175;g30557587466_0_6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" sz="1200" u="none" strike="noStrike" cap="none">
                <a:solidFill>
                  <a:srgbClr val="000000"/>
                </a:solidFill>
              </a:rPr>
              <a:t>5</a:t>
            </a:fld>
            <a:endParaRPr sz="120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557587466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30557587466_0_7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/>
          </a:p>
        </p:txBody>
      </p:sp>
      <p:sp>
        <p:nvSpPr>
          <p:cNvPr id="229" name="Google Shape;229;g30557587466_0_7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" sz="1200" u="none" strike="noStrike" cap="none">
                <a:solidFill>
                  <a:srgbClr val="000000"/>
                </a:solidFill>
              </a:rPr>
              <a:t>6</a:t>
            </a:fld>
            <a:endParaRPr sz="1200" u="none" strike="noStrike" cap="none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557587466_0_8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30557587466_0_8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Icon은 플래티콘에서! https://www.flaticon.com/</a:t>
            </a:r>
            <a:endParaRPr/>
          </a:p>
        </p:txBody>
      </p:sp>
      <p:sp>
        <p:nvSpPr>
          <p:cNvPr id="260" name="Google Shape;260;g30557587466_0_8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557587466_0_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g30557587466_0_9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Icon은 플래티콘에서! https://www.flaticon.com/</a:t>
            </a:r>
            <a:endParaRPr/>
          </a:p>
        </p:txBody>
      </p:sp>
      <p:sp>
        <p:nvSpPr>
          <p:cNvPr id="295" name="Google Shape;295;g30557587466_0_9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7CB79C-FD76-4BA4-BC86-E077A59C6B90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81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title"/>
          </p:nvPr>
        </p:nvSpPr>
        <p:spPr>
          <a:xfrm>
            <a:off x="170511" y="154051"/>
            <a:ext cx="78867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1"/>
          </p:nvPr>
        </p:nvSpPr>
        <p:spPr>
          <a:xfrm>
            <a:off x="272561" y="1369219"/>
            <a:ext cx="86253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>
            <a:lvl1pPr marL="0" marR="0" lvl="0" indent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311700" y="1447350"/>
            <a:ext cx="8520600" cy="3090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DCX 발표자료 예시 공유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Cluster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Actor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Action(customer action map)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인사이트</a:t>
            </a:r>
            <a:endParaRPr lang="en-US" altLang="k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경험 설계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/>
        </p:nvSpPr>
        <p:spPr>
          <a:xfrm>
            <a:off x="8805185" y="118814"/>
            <a:ext cx="1686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6"/>
          <p:cNvCxnSpPr/>
          <p:nvPr/>
        </p:nvCxnSpPr>
        <p:spPr>
          <a:xfrm>
            <a:off x="170511" y="611856"/>
            <a:ext cx="8802900" cy="0"/>
          </a:xfrm>
          <a:prstGeom prst="straightConnector1">
            <a:avLst/>
          </a:prstGeom>
          <a:noFill/>
          <a:ln w="28575" cap="flat" cmpd="sng">
            <a:solidFill>
              <a:srgbClr val="6F6F6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" name="Google Shape;69;p16"/>
          <p:cNvCxnSpPr/>
          <p:nvPr/>
        </p:nvCxnSpPr>
        <p:spPr>
          <a:xfrm>
            <a:off x="326276" y="296330"/>
            <a:ext cx="0" cy="262200"/>
          </a:xfrm>
          <a:prstGeom prst="straightConnector1">
            <a:avLst/>
          </a:prstGeom>
          <a:noFill/>
          <a:ln w="76200" cap="flat" cmpd="sng">
            <a:solidFill>
              <a:srgbClr val="E82F4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6"/>
          <p:cNvSpPr/>
          <p:nvPr/>
        </p:nvSpPr>
        <p:spPr>
          <a:xfrm>
            <a:off x="-4500" y="5009018"/>
            <a:ext cx="9153000" cy="141600"/>
          </a:xfrm>
          <a:prstGeom prst="rect">
            <a:avLst/>
          </a:prstGeom>
          <a:solidFill>
            <a:srgbClr val="E82F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4805781" y="495124"/>
            <a:ext cx="4087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39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78562" y="296330"/>
            <a:ext cx="6774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분석| 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Touch Point 정의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4739254" y="1751915"/>
            <a:ext cx="1894200" cy="1209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원문예시 블라블라블라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800">
                <a:solidFill>
                  <a:srgbClr val="262626"/>
                </a:solidFill>
                <a:highlight>
                  <a:srgbClr val="FF9598"/>
                </a:highlight>
                <a:latin typeface="Arial"/>
                <a:ea typeface="Arial"/>
                <a:cs typeface="Arial"/>
                <a:sym typeface="Arial"/>
              </a:rPr>
              <a:t>하이라이트</a:t>
            </a:r>
            <a:r>
              <a:rPr lang="ko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도 쳐주셔야 합니다!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666621" y="1749167"/>
            <a:ext cx="1894200" cy="1227300"/>
          </a:xfrm>
          <a:prstGeom prst="wedgeRoundRectCallout">
            <a:avLst>
              <a:gd name="adj1" fmla="val 59041"/>
              <a:gd name="adj2" fmla="val 83530"/>
              <a:gd name="adj3" fmla="val 16667"/>
            </a:avLst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원문예시 블라블라블라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800">
                <a:solidFill>
                  <a:srgbClr val="262626"/>
                </a:solidFill>
                <a:highlight>
                  <a:srgbClr val="FF9598"/>
                </a:highlight>
                <a:latin typeface="Arial"/>
                <a:ea typeface="Arial"/>
                <a:cs typeface="Arial"/>
                <a:sym typeface="Arial"/>
              </a:rPr>
              <a:t>하이라이트</a:t>
            </a:r>
            <a:r>
              <a:rPr lang="ko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도 쳐주셔야 합니다!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 flipH="1">
            <a:off x="6795812" y="1749991"/>
            <a:ext cx="1911000" cy="1227300"/>
          </a:xfrm>
          <a:prstGeom prst="wedgeRoundRectCallout">
            <a:avLst>
              <a:gd name="adj1" fmla="val 59041"/>
              <a:gd name="adj2" fmla="val 83530"/>
              <a:gd name="adj3" fmla="val 16667"/>
            </a:avLst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원문예시 블라블라블라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800">
                <a:solidFill>
                  <a:srgbClr val="262626"/>
                </a:solidFill>
                <a:highlight>
                  <a:srgbClr val="FF9598"/>
                </a:highlight>
                <a:latin typeface="Arial"/>
                <a:ea typeface="Arial"/>
                <a:cs typeface="Arial"/>
                <a:sym typeface="Arial"/>
              </a:rPr>
              <a:t>하이라이트</a:t>
            </a:r>
            <a:r>
              <a:rPr lang="ko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도 쳐주셔야 합니다!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643469" y="3500063"/>
            <a:ext cx="1791600" cy="1347000"/>
          </a:xfrm>
          <a:prstGeom prst="wedgeRoundRectCallout">
            <a:avLst>
              <a:gd name="adj1" fmla="val 76250"/>
              <a:gd name="adj2" fmla="val 106"/>
              <a:gd name="adj3" fmla="val 16667"/>
            </a:avLst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원문예시 블라블라블라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800">
                <a:solidFill>
                  <a:srgbClr val="262626"/>
                </a:solidFill>
                <a:highlight>
                  <a:srgbClr val="FF9598"/>
                </a:highlight>
                <a:latin typeface="Arial"/>
                <a:ea typeface="Arial"/>
                <a:cs typeface="Arial"/>
                <a:sym typeface="Arial"/>
              </a:rPr>
              <a:t>하이라이트</a:t>
            </a:r>
            <a:r>
              <a:rPr lang="ko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도 쳐주셔야 합니다!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2784011" y="1424174"/>
            <a:ext cx="693300" cy="241800"/>
          </a:xfrm>
          <a:prstGeom prst="roundRect">
            <a:avLst>
              <a:gd name="adj" fmla="val 16667"/>
            </a:avLst>
          </a:prstGeom>
          <a:solidFill>
            <a:srgbClr val="FF9598">
              <a:alpha val="69800"/>
            </a:srgbClr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 flipH="1">
            <a:off x="6889981" y="3683200"/>
            <a:ext cx="1722900" cy="1164000"/>
          </a:xfrm>
          <a:prstGeom prst="wedgeRoundRectCallout">
            <a:avLst>
              <a:gd name="adj1" fmla="val 67589"/>
              <a:gd name="adj2" fmla="val -33903"/>
              <a:gd name="adj3" fmla="val 16667"/>
            </a:avLst>
          </a:pr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원문예시 블라블라블라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800">
                <a:solidFill>
                  <a:srgbClr val="262626"/>
                </a:solidFill>
                <a:highlight>
                  <a:srgbClr val="FF9598"/>
                </a:highlight>
                <a:latin typeface="Arial"/>
                <a:ea typeface="Arial"/>
                <a:cs typeface="Arial"/>
                <a:sym typeface="Arial"/>
              </a:rPr>
              <a:t>하이라이트</a:t>
            </a:r>
            <a:r>
              <a:rPr lang="ko" sz="8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도 쳐주셔야 합니다!</a:t>
            </a:r>
            <a:endParaRPr sz="8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4753170" y="1423028"/>
            <a:ext cx="933000" cy="240300"/>
          </a:xfrm>
          <a:prstGeom prst="roundRect">
            <a:avLst>
              <a:gd name="adj" fmla="val 16667"/>
            </a:avLst>
          </a:prstGeom>
          <a:solidFill>
            <a:srgbClr val="FF9598">
              <a:alpha val="69800"/>
            </a:srgbClr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6962388" y="1423028"/>
            <a:ext cx="585600" cy="240300"/>
          </a:xfrm>
          <a:prstGeom prst="roundRect">
            <a:avLst>
              <a:gd name="adj" fmla="val 16667"/>
            </a:avLst>
          </a:prstGeom>
          <a:solidFill>
            <a:srgbClr val="FF9598">
              <a:alpha val="69800"/>
            </a:srgbClr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736597" y="3172820"/>
            <a:ext cx="861600" cy="240300"/>
          </a:xfrm>
          <a:prstGeom prst="roundRect">
            <a:avLst>
              <a:gd name="adj" fmla="val 16667"/>
            </a:avLst>
          </a:prstGeom>
          <a:solidFill>
            <a:srgbClr val="FF9598">
              <a:alpha val="69800"/>
            </a:srgbClr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7050449" y="3355511"/>
            <a:ext cx="620400" cy="240300"/>
          </a:xfrm>
          <a:prstGeom prst="roundRect">
            <a:avLst>
              <a:gd name="adj" fmla="val 16667"/>
            </a:avLst>
          </a:prstGeom>
          <a:solidFill>
            <a:srgbClr val="FF9598">
              <a:alpha val="69800"/>
            </a:srgbClr>
          </a:solidFill>
          <a:ln w="1270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09168" y="796680"/>
            <a:ext cx="2160000" cy="297000"/>
          </a:xfrm>
          <a:prstGeom prst="roundRect">
            <a:avLst>
              <a:gd name="adj" fmla="val 50000"/>
            </a:avLst>
          </a:prstGeom>
          <a:solidFill>
            <a:srgbClr val="E82F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altLang="ko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Cluster </a:t>
            </a:r>
            <a:r>
              <a:rPr lang="ko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1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" sz="11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간단 요약 이름</a:t>
            </a: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503859" y="757553"/>
            <a:ext cx="6469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터치포인트 설명을 써 주세요! 두줄로 줄 나눠서 써주시면 됩니다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‘~~한 상황’으로 끝나게끔!!!  집에 가고 싶은 상황 이런 식으로…</a:t>
            </a:r>
            <a:endParaRPr sz="1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05846" y="1289507"/>
            <a:ext cx="13002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TF-IDF 결과</a:t>
            </a: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380776" y="1549594"/>
          <a:ext cx="1350500" cy="3047850"/>
        </p:xfrm>
        <a:graphic>
          <a:graphicData uri="http://schemas.openxmlformats.org/drawingml/2006/table">
            <a:tbl>
              <a:tblPr>
                <a:noFill/>
                <a:tableStyleId>{943367CD-DB74-412C-953A-BF5C563FC61A}</a:tableStyleId>
              </a:tblPr>
              <a:tblGrid>
                <a:gridCol w="67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i="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혼술</a:t>
                      </a:r>
                      <a:endParaRPr sz="1100"/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1" i="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0.628</a:t>
                      </a:r>
                      <a:endParaRPr sz="1100"/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배민</a:t>
                      </a:r>
                      <a:endParaRPr sz="1100"/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800" b="0" i="0" u="none" strike="noStrike" cap="non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0.507</a:t>
                      </a:r>
                      <a:endParaRPr sz="1100"/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9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6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i="0" u="none" strike="noStrike" cap="non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50" marR="7150" marT="715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FABA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7" name="Google Shape;87;p16"/>
          <p:cNvSpPr/>
          <p:nvPr/>
        </p:nvSpPr>
        <p:spPr>
          <a:xfrm>
            <a:off x="121424" y="652239"/>
            <a:ext cx="2160000" cy="17975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Cluster</a:t>
            </a:r>
            <a:r>
              <a:rPr lang="ko" sz="14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이름 정의</a:t>
            </a:r>
            <a:endParaRPr sz="1100" dirty="0"/>
          </a:p>
        </p:txBody>
      </p:sp>
      <p:sp>
        <p:nvSpPr>
          <p:cNvPr id="88" name="Google Shape;88;p16"/>
          <p:cNvSpPr/>
          <p:nvPr/>
        </p:nvSpPr>
        <p:spPr>
          <a:xfrm>
            <a:off x="4772797" y="3071488"/>
            <a:ext cx="1723200" cy="1152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터치포인트를 잘 나타내는 그림을 넣어주세요</a:t>
            </a:r>
            <a:endParaRPr sz="1100"/>
          </a:p>
        </p:txBody>
      </p:sp>
      <p:sp>
        <p:nvSpPr>
          <p:cNvPr id="89" name="Google Shape;89;p16"/>
          <p:cNvSpPr/>
          <p:nvPr/>
        </p:nvSpPr>
        <p:spPr>
          <a:xfrm>
            <a:off x="457666" y="2029248"/>
            <a:ext cx="1894200" cy="28929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키워드, tf-idf값 넣기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키워드를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 넣는 게 아니라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적당히 값이 높고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원문을 봤을 때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맥락이 잘 보이는 걸</a:t>
            </a: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넣어주세요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tf-idf 높아도 키워드가 별로일 수 있어요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강조할 키워드는 볼드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7205568" y="391702"/>
            <a:ext cx="1871700" cy="695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말풍선 크기는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원문 길이에 따라 조정해주세요</a:t>
            </a:r>
            <a:endParaRPr sz="1100"/>
          </a:p>
        </p:txBody>
      </p:sp>
      <p:sp>
        <p:nvSpPr>
          <p:cNvPr id="91" name="Google Shape;91;p16"/>
          <p:cNvSpPr/>
          <p:nvPr/>
        </p:nvSpPr>
        <p:spPr>
          <a:xfrm>
            <a:off x="6237122" y="-91297"/>
            <a:ext cx="792600" cy="588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여기에 작업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1452966" y="1731935"/>
            <a:ext cx="1976100" cy="111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액터 설명하는 그림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2개 정도 붙여넣기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사이즈 3*3 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8805185" y="118814"/>
            <a:ext cx="1686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17"/>
          <p:cNvCxnSpPr/>
          <p:nvPr/>
        </p:nvCxnSpPr>
        <p:spPr>
          <a:xfrm>
            <a:off x="170511" y="611856"/>
            <a:ext cx="8802900" cy="0"/>
          </a:xfrm>
          <a:prstGeom prst="straightConnector1">
            <a:avLst/>
          </a:prstGeom>
          <a:noFill/>
          <a:ln w="28575" cap="flat" cmpd="sng">
            <a:solidFill>
              <a:srgbClr val="6F6F6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7"/>
          <p:cNvCxnSpPr/>
          <p:nvPr/>
        </p:nvCxnSpPr>
        <p:spPr>
          <a:xfrm>
            <a:off x="326276" y="296330"/>
            <a:ext cx="0" cy="262200"/>
          </a:xfrm>
          <a:prstGeom prst="straightConnector1">
            <a:avLst/>
          </a:prstGeom>
          <a:noFill/>
          <a:ln w="76200" cap="flat" cmpd="sng">
            <a:solidFill>
              <a:srgbClr val="E82F4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17"/>
          <p:cNvSpPr/>
          <p:nvPr/>
        </p:nvSpPr>
        <p:spPr>
          <a:xfrm>
            <a:off x="-4500" y="5009018"/>
            <a:ext cx="9153000" cy="141600"/>
          </a:xfrm>
          <a:prstGeom prst="rect">
            <a:avLst/>
          </a:prstGeom>
          <a:solidFill>
            <a:srgbClr val="E82F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8562" y="296330"/>
            <a:ext cx="6774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분석| 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정의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309168" y="796680"/>
            <a:ext cx="2160000" cy="297000"/>
          </a:xfrm>
          <a:prstGeom prst="roundRect">
            <a:avLst>
              <a:gd name="adj" fmla="val 50000"/>
            </a:avLst>
          </a:prstGeom>
          <a:solidFill>
            <a:srgbClr val="E82F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Actor </a:t>
            </a:r>
            <a:r>
              <a:rPr lang="ko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간단 요약 이름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8307984" y="-81242"/>
            <a:ext cx="792600" cy="588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여기에 작업</a:t>
            </a:r>
            <a:endParaRPr sz="1100"/>
          </a:p>
        </p:txBody>
      </p:sp>
      <p:sp>
        <p:nvSpPr>
          <p:cNvPr id="105" name="Google Shape;105;p17"/>
          <p:cNvSpPr/>
          <p:nvPr/>
        </p:nvSpPr>
        <p:spPr>
          <a:xfrm>
            <a:off x="651658" y="3134801"/>
            <a:ext cx="3513000" cy="270000"/>
          </a:xfrm>
          <a:prstGeom prst="rect">
            <a:avLst/>
          </a:prstGeom>
          <a:solidFill>
            <a:srgbClr val="E82F4C">
              <a:alpha val="2000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#SNA에 있는 키워드 #해시태그로 #4~6개 #써주세요 #띄어쓰기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6628" y="2842196"/>
            <a:ext cx="47913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/>
              <a:buNone/>
            </a:pPr>
            <a:r>
              <a:rPr lang="ko" sz="1100" b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액터/세그먼트를 설명하는 이름 (약간의 MZ감성은 가능!)</a:t>
            </a:r>
            <a:endParaRPr sz="1100"/>
          </a:p>
        </p:txBody>
      </p:sp>
      <p:sp>
        <p:nvSpPr>
          <p:cNvPr id="107" name="Google Shape;107;p17"/>
          <p:cNvSpPr txBox="1"/>
          <p:nvPr/>
        </p:nvSpPr>
        <p:spPr>
          <a:xfrm>
            <a:off x="593383" y="3731639"/>
            <a:ext cx="40473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000" b="1">
                <a:solidFill>
                  <a:srgbClr val="344D75"/>
                </a:solidFill>
                <a:latin typeface="Arial"/>
                <a:ea typeface="Arial"/>
                <a:cs typeface="Arial"/>
                <a:sym typeface="Arial"/>
              </a:rPr>
              <a:t>Actor</a:t>
            </a:r>
            <a:endParaRPr sz="110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페르소나틱스 하듯이 액터 설명해주세요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몇살 뭐하는 사람 누구씨 어떤 desire 있고 어떤 불편 있는지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 rot="-5400000" flipH="1">
            <a:off x="2960082" y="2595258"/>
            <a:ext cx="3591000" cy="588000"/>
          </a:xfrm>
          <a:prstGeom prst="trapezoid">
            <a:avLst>
              <a:gd name="adj" fmla="val 240980"/>
            </a:avLst>
          </a:prstGeom>
          <a:gradFill>
            <a:gsLst>
              <a:gs pos="0">
                <a:srgbClr val="D0CECE"/>
              </a:gs>
              <a:gs pos="100000">
                <a:srgbClr val="FF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897071" y="964176"/>
            <a:ext cx="21984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ko" sz="9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원문 예시</a:t>
            </a:r>
            <a:endParaRPr sz="9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5261112" y="1218896"/>
            <a:ext cx="3470176" cy="3512452"/>
            <a:chOff x="7014816" y="1625194"/>
            <a:chExt cx="4626902" cy="4683270"/>
          </a:xfrm>
        </p:grpSpPr>
        <p:grpSp>
          <p:nvGrpSpPr>
            <p:cNvPr id="111" name="Google Shape;111;p17"/>
            <p:cNvGrpSpPr/>
            <p:nvPr/>
          </p:nvGrpSpPr>
          <p:grpSpPr>
            <a:xfrm>
              <a:off x="7014816" y="1625194"/>
              <a:ext cx="4626902" cy="4683270"/>
              <a:chOff x="7017666" y="1625194"/>
              <a:chExt cx="4626902" cy="4683270"/>
            </a:xfrm>
          </p:grpSpPr>
          <p:sp>
            <p:nvSpPr>
              <p:cNvPr id="112" name="Google Shape;112;p17"/>
              <p:cNvSpPr/>
              <p:nvPr/>
            </p:nvSpPr>
            <p:spPr>
              <a:xfrm>
                <a:off x="7017667" y="1625194"/>
                <a:ext cx="4626900" cy="8235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AEABAB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800"/>
                  <a:buFont typeface="Arial"/>
                  <a:buNone/>
                </a:pPr>
                <a:r>
                  <a:rPr lang="ko" sz="8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원문 넣고 중요한 부분 </a:t>
                </a:r>
                <a:r>
                  <a:rPr lang="ko" sz="800" b="1">
                    <a:solidFill>
                      <a:srgbClr val="262626"/>
                    </a:solidFill>
                    <a:highlight>
                      <a:srgbClr val="FF9598"/>
                    </a:highlight>
                    <a:latin typeface="Arial"/>
                    <a:ea typeface="Arial"/>
                    <a:cs typeface="Arial"/>
                    <a:sym typeface="Arial"/>
                  </a:rPr>
                  <a:t>하이라이트</a:t>
                </a:r>
                <a:endParaRPr sz="1100"/>
              </a:p>
            </p:txBody>
          </p:sp>
          <p:sp>
            <p:nvSpPr>
              <p:cNvPr id="113" name="Google Shape;113;p17"/>
              <p:cNvSpPr/>
              <p:nvPr/>
            </p:nvSpPr>
            <p:spPr>
              <a:xfrm>
                <a:off x="7017668" y="2511796"/>
                <a:ext cx="4626900" cy="623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AEABAB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800"/>
                  <a:buFont typeface="Arial"/>
                  <a:buNone/>
                </a:pPr>
                <a:r>
                  <a:rPr lang="ko" sz="8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원문 넣고 중요한 부분 </a:t>
                </a:r>
                <a:r>
                  <a:rPr lang="ko" sz="800" b="1">
                    <a:solidFill>
                      <a:srgbClr val="262626"/>
                    </a:solidFill>
                    <a:highlight>
                      <a:srgbClr val="FF9598"/>
                    </a:highlight>
                    <a:latin typeface="Arial"/>
                    <a:ea typeface="Arial"/>
                    <a:cs typeface="Arial"/>
                    <a:sym typeface="Arial"/>
                  </a:rPr>
                  <a:t>하이라이트</a:t>
                </a:r>
                <a:endParaRPr sz="1100"/>
              </a:p>
            </p:txBody>
          </p:sp>
          <p:sp>
            <p:nvSpPr>
              <p:cNvPr id="114" name="Google Shape;114;p17"/>
              <p:cNvSpPr/>
              <p:nvPr/>
            </p:nvSpPr>
            <p:spPr>
              <a:xfrm>
                <a:off x="7017666" y="4112720"/>
                <a:ext cx="4626900" cy="6354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AEABAB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800"/>
                  <a:buFont typeface="Arial"/>
                  <a:buNone/>
                </a:pPr>
                <a:r>
                  <a:rPr lang="ko" sz="8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원문 넣고 중요한 부분 </a:t>
                </a:r>
                <a:r>
                  <a:rPr lang="ko" sz="800" b="1">
                    <a:solidFill>
                      <a:srgbClr val="262626"/>
                    </a:solidFill>
                    <a:highlight>
                      <a:srgbClr val="FF9598"/>
                    </a:highlight>
                    <a:latin typeface="Arial"/>
                    <a:ea typeface="Arial"/>
                    <a:cs typeface="Arial"/>
                    <a:sym typeface="Arial"/>
                  </a:rPr>
                  <a:t>하이라이트</a:t>
                </a:r>
                <a:endParaRPr sz="1100"/>
              </a:p>
            </p:txBody>
          </p:sp>
          <p:sp>
            <p:nvSpPr>
              <p:cNvPr id="115" name="Google Shape;115;p17"/>
              <p:cNvSpPr/>
              <p:nvPr/>
            </p:nvSpPr>
            <p:spPr>
              <a:xfrm>
                <a:off x="7017666" y="4799178"/>
                <a:ext cx="4626900" cy="9696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AEABAB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800"/>
                  <a:buFont typeface="Arial"/>
                  <a:buNone/>
                </a:pPr>
                <a:r>
                  <a:rPr lang="ko" sz="8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원문 넣고 중요한 부분 </a:t>
                </a:r>
                <a:r>
                  <a:rPr lang="ko" sz="800" b="1">
                    <a:solidFill>
                      <a:srgbClr val="262626"/>
                    </a:solidFill>
                    <a:highlight>
                      <a:srgbClr val="FF9598"/>
                    </a:highlight>
                    <a:latin typeface="Arial"/>
                    <a:ea typeface="Arial"/>
                    <a:cs typeface="Arial"/>
                    <a:sym typeface="Arial"/>
                  </a:rPr>
                  <a:t>하이라이트</a:t>
                </a:r>
                <a:endParaRPr sz="1100"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7017667" y="5821864"/>
                <a:ext cx="4626900" cy="486600"/>
              </a:xfrm>
              <a:prstGeom prst="roundRect">
                <a:avLst>
                  <a:gd name="adj" fmla="val 16667"/>
                </a:avLst>
              </a:prstGeom>
              <a:noFill/>
              <a:ln w="9525" cap="flat" cmpd="sng">
                <a:solidFill>
                  <a:srgbClr val="AEABAB"/>
                </a:solidFill>
                <a:prstDash val="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rgbClr val="262626"/>
                  </a:buClr>
                  <a:buSzPts val="800"/>
                  <a:buFont typeface="Arial"/>
                  <a:buNone/>
                </a:pPr>
                <a:r>
                  <a:rPr lang="ko" sz="800">
                    <a:solidFill>
                      <a:srgbClr val="262626"/>
                    </a:solidFill>
                    <a:latin typeface="Arial"/>
                    <a:ea typeface="Arial"/>
                    <a:cs typeface="Arial"/>
                    <a:sym typeface="Arial"/>
                  </a:rPr>
                  <a:t>원문 넣고 중요한 부분 </a:t>
                </a:r>
                <a:r>
                  <a:rPr lang="ko" sz="800" b="1">
                    <a:solidFill>
                      <a:srgbClr val="262626"/>
                    </a:solidFill>
                    <a:highlight>
                      <a:srgbClr val="FF9598"/>
                    </a:highlight>
                    <a:latin typeface="Arial"/>
                    <a:ea typeface="Arial"/>
                    <a:cs typeface="Arial"/>
                    <a:sym typeface="Arial"/>
                  </a:rPr>
                  <a:t>하이라이트</a:t>
                </a:r>
                <a:endParaRPr sz="1100"/>
              </a:p>
            </p:txBody>
          </p:sp>
        </p:grpSp>
        <p:sp>
          <p:nvSpPr>
            <p:cNvPr id="117" name="Google Shape;117;p17"/>
            <p:cNvSpPr/>
            <p:nvPr/>
          </p:nvSpPr>
          <p:spPr>
            <a:xfrm>
              <a:off x="7014818" y="3186312"/>
              <a:ext cx="4626900" cy="873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AEABA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262626"/>
                </a:buClr>
                <a:buSzPts val="800"/>
                <a:buFont typeface="Arial"/>
                <a:buNone/>
              </a:pPr>
              <a:r>
                <a:rPr lang="ko" sz="8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원문 넣고 중요한 부분 </a:t>
              </a:r>
              <a:r>
                <a:rPr lang="ko" sz="800" b="1">
                  <a:solidFill>
                    <a:srgbClr val="262626"/>
                  </a:solidFill>
                  <a:highlight>
                    <a:srgbClr val="FF9598"/>
                  </a:highlight>
                  <a:latin typeface="Arial"/>
                  <a:ea typeface="Arial"/>
                  <a:cs typeface="Arial"/>
                  <a:sym typeface="Arial"/>
                </a:rPr>
                <a:t>하이라이트</a:t>
              </a:r>
              <a:endParaRPr sz="1100"/>
            </a:p>
          </p:txBody>
        </p:sp>
      </p:grpSp>
      <p:sp>
        <p:nvSpPr>
          <p:cNvPr id="118" name="Google Shape;118;p17"/>
          <p:cNvSpPr/>
          <p:nvPr/>
        </p:nvSpPr>
        <p:spPr>
          <a:xfrm>
            <a:off x="3999266" y="290191"/>
            <a:ext cx="1871700" cy="2149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원문 길이에 따라 </a:t>
            </a:r>
            <a:b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크기, 개수 조정 가능.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단, 너무 긴 원문은</a:t>
            </a:r>
            <a:b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중요한 부분만 잘라서</a:t>
            </a:r>
            <a:b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올려주세요</a:t>
            </a:r>
            <a:b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 올리기 X.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0" y="5002020"/>
            <a:ext cx="9144000" cy="141600"/>
          </a:xfrm>
          <a:prstGeom prst="rect">
            <a:avLst/>
          </a:prstGeom>
          <a:solidFill>
            <a:srgbClr val="AA123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8"/>
          <p:cNvSpPr/>
          <p:nvPr/>
        </p:nvSpPr>
        <p:spPr>
          <a:xfrm>
            <a:off x="1496981" y="1417335"/>
            <a:ext cx="4008000" cy="6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[Desire] </a:t>
            </a: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Actor가 해결하고 싶은 욕구(Desire)를 열거합니다.</a:t>
            </a: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[Pain Point] </a:t>
            </a: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Actor가 욕구를 해결할 때 발생하는 불편사항들을 열거합니다.</a:t>
            </a: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[Goal] </a:t>
            </a: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이 Actor의 pain point가 해결되었을 때의 이상적인 목표를 열거합니다.</a:t>
            </a:r>
            <a:endParaRPr sz="1100"/>
          </a:p>
        </p:txBody>
      </p:sp>
      <p:sp>
        <p:nvSpPr>
          <p:cNvPr id="125" name="Google Shape;125;p18"/>
          <p:cNvSpPr/>
          <p:nvPr/>
        </p:nvSpPr>
        <p:spPr>
          <a:xfrm>
            <a:off x="1390600" y="2201522"/>
            <a:ext cx="1273500" cy="1989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 </a:t>
            </a:r>
            <a:r>
              <a:rPr lang="ko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ko" sz="80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LDA topic O</a:t>
            </a:r>
            <a:endParaRPr sz="80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30900" y="5147441"/>
            <a:ext cx="9003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7" name="Google Shape;127;p18"/>
          <p:cNvSpPr/>
          <p:nvPr/>
        </p:nvSpPr>
        <p:spPr>
          <a:xfrm>
            <a:off x="1390599" y="3154965"/>
            <a:ext cx="1273500" cy="37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endParaRPr sz="80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656723" y="3209897"/>
            <a:ext cx="5574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 b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900" b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1390599" y="4397575"/>
            <a:ext cx="12735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7000" marR="0" lvl="0" indent="-13335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Noto Sans Symbols"/>
              <a:buChar char="☺"/>
            </a:pPr>
            <a:r>
              <a:rPr lang="ko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r>
              <a:rPr lang="ko" sz="11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  ☹ </a:t>
            </a:r>
            <a:r>
              <a:rPr lang="ko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0%</a:t>
            </a:r>
            <a:endParaRPr sz="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380" y="1199852"/>
            <a:ext cx="1153220" cy="901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0599" y="2459128"/>
            <a:ext cx="1273583" cy="65152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" name="Google Shape;132;p18"/>
          <p:cNvSpPr/>
          <p:nvPr/>
        </p:nvSpPr>
        <p:spPr>
          <a:xfrm>
            <a:off x="533918" y="3605575"/>
            <a:ext cx="6801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 b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900" b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1390599" y="3545097"/>
            <a:ext cx="1273500" cy="37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endParaRPr sz="80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533918" y="3995708"/>
            <a:ext cx="6801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 b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Artifact</a:t>
            </a:r>
            <a:endParaRPr sz="900" b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390599" y="3935229"/>
            <a:ext cx="1273500" cy="37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endParaRPr sz="800" u="none" strike="noStrike" cap="non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533918" y="4385840"/>
            <a:ext cx="6801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 b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(0~100%)</a:t>
            </a:r>
            <a:endParaRPr sz="800" b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404359" y="4708544"/>
            <a:ext cx="8097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 b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Opportunity</a:t>
            </a:r>
            <a:endParaRPr sz="800" b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1390599" y="4743362"/>
            <a:ext cx="12735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 sz="5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210065" y="609943"/>
            <a:ext cx="1180534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프로젝트 주제 : </a:t>
            </a:r>
            <a:endParaRPr sz="1000" b="1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237379" y="872420"/>
            <a:ext cx="8669400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/>
          <p:cNvSpPr txBox="1"/>
          <p:nvPr/>
        </p:nvSpPr>
        <p:spPr>
          <a:xfrm>
            <a:off x="210064" y="911087"/>
            <a:ext cx="3840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조명 :</a:t>
            </a:r>
            <a:endParaRPr sz="8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1651009" y="911087"/>
            <a:ext cx="9657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  팀원/호칭/소속 : </a:t>
            </a:r>
            <a:endParaRPr sz="8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401696" y="4986198"/>
            <a:ext cx="1742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2022. 랩포디엑스(주) all rights reserved.</a:t>
            </a:r>
            <a:endParaRPr sz="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210065" y="333876"/>
            <a:ext cx="2313600" cy="152700"/>
          </a:xfrm>
          <a:prstGeom prst="rect">
            <a:avLst/>
          </a:prstGeom>
          <a:solidFill>
            <a:srgbClr val="AA1239">
              <a:alpha val="2392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10065" y="186449"/>
            <a:ext cx="40851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Customer Action Map</a:t>
            </a:r>
            <a:endParaRPr sz="1100"/>
          </a:p>
        </p:txBody>
      </p:sp>
      <p:sp>
        <p:nvSpPr>
          <p:cNvPr id="146" name="Google Shape;146;p18"/>
          <p:cNvSpPr txBox="1"/>
          <p:nvPr/>
        </p:nvSpPr>
        <p:spPr>
          <a:xfrm>
            <a:off x="7132438" y="186450"/>
            <a:ext cx="1774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&lt;작성 가이드&gt;</a:t>
            </a:r>
            <a:endParaRPr sz="1100"/>
          </a:p>
        </p:txBody>
      </p:sp>
      <p:sp>
        <p:nvSpPr>
          <p:cNvPr id="147" name="Google Shape;147;p18"/>
          <p:cNvSpPr/>
          <p:nvPr/>
        </p:nvSpPr>
        <p:spPr>
          <a:xfrm>
            <a:off x="1313026" y="1187564"/>
            <a:ext cx="85200" cy="85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8"/>
          <p:cNvCxnSpPr>
            <a:stCxn id="147" idx="6"/>
          </p:cNvCxnSpPr>
          <p:nvPr/>
        </p:nvCxnSpPr>
        <p:spPr>
          <a:xfrm>
            <a:off x="1398226" y="1230164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18"/>
          <p:cNvSpPr/>
          <p:nvPr/>
        </p:nvSpPr>
        <p:spPr>
          <a:xfrm>
            <a:off x="2015051" y="1110746"/>
            <a:ext cx="6547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모집단에서 Actor가 위치하는 곳을 시각화한 그림입니다.</a:t>
            </a:r>
            <a:endParaRPr sz="1100"/>
          </a:p>
        </p:txBody>
      </p:sp>
      <p:sp>
        <p:nvSpPr>
          <p:cNvPr id="150" name="Google Shape;150;p18"/>
          <p:cNvSpPr/>
          <p:nvPr/>
        </p:nvSpPr>
        <p:spPr>
          <a:xfrm>
            <a:off x="2613998" y="2223539"/>
            <a:ext cx="85200" cy="85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8"/>
          <p:cNvCxnSpPr>
            <a:stCxn id="150" idx="6"/>
          </p:cNvCxnSpPr>
          <p:nvPr/>
        </p:nvCxnSpPr>
        <p:spPr>
          <a:xfrm>
            <a:off x="2699198" y="2266139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18"/>
          <p:cNvSpPr/>
          <p:nvPr/>
        </p:nvSpPr>
        <p:spPr>
          <a:xfrm>
            <a:off x="3334559" y="2165256"/>
            <a:ext cx="6547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Action의 숫자는 나열된 Action을 구분하기 위한 코드로, 좌측부터 1, 2, 3, … 순으로 숫자가 배정됩니다.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(Action 순서는 Context의 흐름을 반영하고 있습니다.)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LDA topic의 숫자는 알고리즘으로 도출된 클러스터 번호입니다. 할당된 데이터 규모가 큰 클러스터 순으로 숫자가 배정됩니다.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(topic 1이 데이터 규모가 가장 큽니다.)</a:t>
            </a:r>
            <a:endParaRPr sz="1100"/>
          </a:p>
        </p:txBody>
      </p:sp>
      <p:sp>
        <p:nvSpPr>
          <p:cNvPr id="153" name="Google Shape;153;p18"/>
          <p:cNvSpPr/>
          <p:nvPr/>
        </p:nvSpPr>
        <p:spPr>
          <a:xfrm>
            <a:off x="2613998" y="2895002"/>
            <a:ext cx="85200" cy="85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8"/>
          <p:cNvCxnSpPr>
            <a:stCxn id="153" idx="6"/>
          </p:cNvCxnSpPr>
          <p:nvPr/>
        </p:nvCxnSpPr>
        <p:spPr>
          <a:xfrm>
            <a:off x="2699198" y="2937602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55" name="Google Shape;155;p18"/>
          <p:cNvSpPr/>
          <p:nvPr/>
        </p:nvSpPr>
        <p:spPr>
          <a:xfrm>
            <a:off x="3334559" y="2836719"/>
            <a:ext cx="6547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LDA 알고리즘으로 도출된 클러스터 시각화 결과입니다.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각 원의 거리가 멀수록 실제 의미 상 거리도 멀고, 원의 크기가 클수록 할당된 데이터 규모가 큽니다.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붉은 색으로 표시된 원이 현재 서술하고 있는 클러스터입니다.</a:t>
            </a:r>
            <a:endParaRPr sz="1100"/>
          </a:p>
        </p:txBody>
      </p:sp>
      <p:sp>
        <p:nvSpPr>
          <p:cNvPr id="156" name="Google Shape;156;p18"/>
          <p:cNvSpPr/>
          <p:nvPr/>
        </p:nvSpPr>
        <p:spPr>
          <a:xfrm>
            <a:off x="2613998" y="3352746"/>
            <a:ext cx="85200" cy="85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18"/>
          <p:cNvCxnSpPr>
            <a:stCxn id="156" idx="6"/>
          </p:cNvCxnSpPr>
          <p:nvPr/>
        </p:nvCxnSpPr>
        <p:spPr>
          <a:xfrm>
            <a:off x="2699198" y="3395346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58" name="Google Shape;158;p18"/>
          <p:cNvSpPr/>
          <p:nvPr/>
        </p:nvSpPr>
        <p:spPr>
          <a:xfrm>
            <a:off x="3334559" y="3275928"/>
            <a:ext cx="6547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LDA 알고리즘으로 도출된 각 클러스터는 “Action”이며, Action을 간단하게 묘사하는 자리입니다.</a:t>
            </a:r>
            <a:endParaRPr sz="1100"/>
          </a:p>
        </p:txBody>
      </p:sp>
      <p:sp>
        <p:nvSpPr>
          <p:cNvPr id="159" name="Google Shape;159;p18"/>
          <p:cNvSpPr/>
          <p:nvPr/>
        </p:nvSpPr>
        <p:spPr>
          <a:xfrm>
            <a:off x="2613998" y="3711599"/>
            <a:ext cx="85200" cy="85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18"/>
          <p:cNvCxnSpPr>
            <a:stCxn id="159" idx="6"/>
          </p:cNvCxnSpPr>
          <p:nvPr/>
        </p:nvCxnSpPr>
        <p:spPr>
          <a:xfrm>
            <a:off x="2699198" y="3754199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61" name="Google Shape;161;p18"/>
          <p:cNvSpPr/>
          <p:nvPr/>
        </p:nvSpPr>
        <p:spPr>
          <a:xfrm>
            <a:off x="3334559" y="3634781"/>
            <a:ext cx="6547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맥락을 서술하는 자리입니다. Action이 발생한 이유나, 기타 참고할 사항들을 간단하게 설명합니다.</a:t>
            </a:r>
            <a:endParaRPr sz="1100"/>
          </a:p>
        </p:txBody>
      </p:sp>
      <p:sp>
        <p:nvSpPr>
          <p:cNvPr id="162" name="Google Shape;162;p18"/>
          <p:cNvSpPr/>
          <p:nvPr/>
        </p:nvSpPr>
        <p:spPr>
          <a:xfrm>
            <a:off x="2613998" y="4071779"/>
            <a:ext cx="85200" cy="85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8"/>
          <p:cNvCxnSpPr>
            <a:stCxn id="162" idx="6"/>
          </p:cNvCxnSpPr>
          <p:nvPr/>
        </p:nvCxnSpPr>
        <p:spPr>
          <a:xfrm>
            <a:off x="2699198" y="4114379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18"/>
          <p:cNvSpPr/>
          <p:nvPr/>
        </p:nvSpPr>
        <p:spPr>
          <a:xfrm>
            <a:off x="3334559" y="3994961"/>
            <a:ext cx="6547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Action을 대표할 수 있는 키워드를 열거하는 자리입니다.</a:t>
            </a:r>
            <a:endParaRPr sz="1100"/>
          </a:p>
        </p:txBody>
      </p:sp>
      <p:sp>
        <p:nvSpPr>
          <p:cNvPr id="165" name="Google Shape;165;p18"/>
          <p:cNvSpPr/>
          <p:nvPr/>
        </p:nvSpPr>
        <p:spPr>
          <a:xfrm>
            <a:off x="2613998" y="4477454"/>
            <a:ext cx="85200" cy="85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18"/>
          <p:cNvCxnSpPr>
            <a:stCxn id="165" idx="6"/>
          </p:cNvCxnSpPr>
          <p:nvPr/>
        </p:nvCxnSpPr>
        <p:spPr>
          <a:xfrm>
            <a:off x="2699198" y="4520054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8"/>
          <p:cNvSpPr/>
          <p:nvPr/>
        </p:nvSpPr>
        <p:spPr>
          <a:xfrm>
            <a:off x="3334559" y="4400636"/>
            <a:ext cx="6547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알고리즘으로 도출된 감성 점수입니다. 100%는 매우 긍정적인 감정을, 0%는 매우 부정적인 감정을 나타냅니다.</a:t>
            </a:r>
            <a:endParaRPr sz="1100"/>
          </a:p>
        </p:txBody>
      </p:sp>
      <p:sp>
        <p:nvSpPr>
          <p:cNvPr id="168" name="Google Shape;168;p18"/>
          <p:cNvSpPr/>
          <p:nvPr/>
        </p:nvSpPr>
        <p:spPr>
          <a:xfrm>
            <a:off x="2613998" y="4785334"/>
            <a:ext cx="85200" cy="852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18"/>
          <p:cNvCxnSpPr>
            <a:stCxn id="168" idx="6"/>
          </p:cNvCxnSpPr>
          <p:nvPr/>
        </p:nvCxnSpPr>
        <p:spPr>
          <a:xfrm>
            <a:off x="2699198" y="4827934"/>
            <a:ext cx="635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8"/>
          <p:cNvSpPr/>
          <p:nvPr/>
        </p:nvSpPr>
        <p:spPr>
          <a:xfrm>
            <a:off x="3334559" y="4708516"/>
            <a:ext cx="6547800" cy="2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알고리즘으로 도출된 기회 점수입니다. 점수가 높을수록 중요도 대비 고객 감성이 낮아 즉시 개선이 필요함을 의미합니다.</a:t>
            </a:r>
            <a:endParaRPr sz="1100"/>
          </a:p>
        </p:txBody>
      </p:sp>
      <p:sp>
        <p:nvSpPr>
          <p:cNvPr id="171" name="Google Shape;171;p18"/>
          <p:cNvSpPr/>
          <p:nvPr/>
        </p:nvSpPr>
        <p:spPr>
          <a:xfrm>
            <a:off x="-4500" y="5009018"/>
            <a:ext cx="9153000" cy="141600"/>
          </a:xfrm>
          <a:prstGeom prst="rect">
            <a:avLst/>
          </a:prstGeom>
          <a:solidFill>
            <a:srgbClr val="E82F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19"/>
          <p:cNvCxnSpPr/>
          <p:nvPr/>
        </p:nvCxnSpPr>
        <p:spPr>
          <a:xfrm>
            <a:off x="170511" y="611856"/>
            <a:ext cx="8802900" cy="0"/>
          </a:xfrm>
          <a:prstGeom prst="straightConnector1">
            <a:avLst/>
          </a:prstGeom>
          <a:noFill/>
          <a:ln w="28575" cap="flat" cmpd="sng">
            <a:solidFill>
              <a:srgbClr val="6F6F6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8" name="Google Shape;178;p19"/>
          <p:cNvCxnSpPr/>
          <p:nvPr/>
        </p:nvCxnSpPr>
        <p:spPr>
          <a:xfrm>
            <a:off x="326276" y="296330"/>
            <a:ext cx="0" cy="262200"/>
          </a:xfrm>
          <a:prstGeom prst="straightConnector1">
            <a:avLst/>
          </a:prstGeom>
          <a:noFill/>
          <a:ln w="76200" cap="flat" cmpd="sng">
            <a:solidFill>
              <a:srgbClr val="E82F4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19"/>
          <p:cNvSpPr/>
          <p:nvPr/>
        </p:nvSpPr>
        <p:spPr>
          <a:xfrm>
            <a:off x="4805781" y="495124"/>
            <a:ext cx="4087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3970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78562" y="296330"/>
            <a:ext cx="6774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분석| 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Action Map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19"/>
          <p:cNvCxnSpPr/>
          <p:nvPr/>
        </p:nvCxnSpPr>
        <p:spPr>
          <a:xfrm>
            <a:off x="170511" y="611856"/>
            <a:ext cx="8802900" cy="0"/>
          </a:xfrm>
          <a:prstGeom prst="straightConnector1">
            <a:avLst/>
          </a:prstGeom>
          <a:noFill/>
          <a:ln w="28575" cap="flat" cmpd="sng">
            <a:solidFill>
              <a:srgbClr val="6F6F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2" name="Google Shape;182;p19"/>
          <p:cNvSpPr/>
          <p:nvPr/>
        </p:nvSpPr>
        <p:spPr>
          <a:xfrm>
            <a:off x="1594699" y="862820"/>
            <a:ext cx="31806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액터 설명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#해시 태그</a:t>
            </a:r>
            <a:endParaRPr sz="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1512219" y="678930"/>
            <a:ext cx="30312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" sz="800" b="1" dirty="0">
                <a:solidFill>
                  <a:schemeClr val="dk1"/>
                </a:solidFill>
              </a:rPr>
              <a:t>Cluster</a:t>
            </a:r>
            <a:r>
              <a:rPr lang="ko" sz="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Actor </a:t>
            </a:r>
            <a:r>
              <a:rPr lang="ko" sz="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4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9"/>
          <p:cNvSpPr/>
          <p:nvPr/>
        </p:nvSpPr>
        <p:spPr>
          <a:xfrm>
            <a:off x="1507888" y="1169940"/>
            <a:ext cx="30312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[Goal]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9"/>
          <p:cNvSpPr/>
          <p:nvPr/>
        </p:nvSpPr>
        <p:spPr>
          <a:xfrm>
            <a:off x="1594699" y="1358159"/>
            <a:ext cx="33891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AutoNum type="arabicPeriod"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액터의 목표</a:t>
            </a:r>
            <a:endParaRPr sz="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AutoNum type="arabicPeriod"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액터의 목표</a:t>
            </a:r>
            <a:endParaRPr sz="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4818550" y="1169940"/>
            <a:ext cx="30312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[Pain Points]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/>
          <p:nvPr/>
        </p:nvSpPr>
        <p:spPr>
          <a:xfrm>
            <a:off x="773314" y="1872727"/>
            <a:ext cx="1240800" cy="1989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ko" sz="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 1 - LDA topic 1,4,6</a:t>
            </a:r>
            <a:endParaRPr sz="7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/>
          <p:nvPr/>
        </p:nvSpPr>
        <p:spPr>
          <a:xfrm>
            <a:off x="772027" y="2851151"/>
            <a:ext cx="1240800" cy="519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액션 묘사</a:t>
            </a:r>
            <a:endParaRPr sz="1100"/>
          </a:p>
        </p:txBody>
      </p:sp>
      <p:sp>
        <p:nvSpPr>
          <p:cNvPr id="189" name="Google Shape;189;p19"/>
          <p:cNvSpPr/>
          <p:nvPr/>
        </p:nvSpPr>
        <p:spPr>
          <a:xfrm>
            <a:off x="69686" y="2851151"/>
            <a:ext cx="736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9"/>
          <p:cNvSpPr/>
          <p:nvPr/>
        </p:nvSpPr>
        <p:spPr>
          <a:xfrm>
            <a:off x="4905362" y="1358159"/>
            <a:ext cx="419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AutoNum type="arabicPeriod"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액터가 욕구를 해결할 때 발생하는 불편사항들을 열거</a:t>
            </a:r>
            <a:endParaRPr sz="1100"/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AutoNum type="arabicPeriod"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액터가 욕구를 해결할 때 발생하는 불편사항들을 열거</a:t>
            </a:r>
            <a:endParaRPr sz="1100"/>
          </a:p>
          <a:p>
            <a:pPr marL="17780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AutoNum type="arabicPeriod"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액터가 욕구를 해결할 때 발생하는 불편사항들을 열거</a:t>
            </a:r>
            <a:endParaRPr sz="1100"/>
          </a:p>
        </p:txBody>
      </p:sp>
      <p:sp>
        <p:nvSpPr>
          <p:cNvPr id="191" name="Google Shape;191;p19"/>
          <p:cNvSpPr/>
          <p:nvPr/>
        </p:nvSpPr>
        <p:spPr>
          <a:xfrm>
            <a:off x="772027" y="3422056"/>
            <a:ext cx="1240800" cy="51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700"/>
              <a:buFont typeface="Arial"/>
              <a:buNone/>
            </a:pPr>
            <a:r>
              <a:rPr lang="ko" sz="7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맥락서술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700"/>
              <a:buFont typeface="Arial"/>
              <a:buNone/>
            </a:pPr>
            <a:r>
              <a:rPr lang="ko" sz="7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액션이 발생한 이유나,</a:t>
            </a:r>
            <a:endParaRPr sz="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700"/>
              <a:buFont typeface="Arial"/>
              <a:buNone/>
            </a:pPr>
            <a:r>
              <a:rPr lang="ko" sz="7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기타 참고사항 설명</a:t>
            </a: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9686" y="3422056"/>
            <a:ext cx="736800" cy="5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772027" y="3994203"/>
            <a:ext cx="1240800" cy="323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700"/>
              <a:buFont typeface="Arial"/>
              <a:buNone/>
            </a:pPr>
            <a:r>
              <a:rPr lang="ko" sz="7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키워드</a:t>
            </a:r>
            <a:endParaRPr sz="1100"/>
          </a:p>
        </p:txBody>
      </p:sp>
      <p:sp>
        <p:nvSpPr>
          <p:cNvPr id="194" name="Google Shape;194;p19"/>
          <p:cNvSpPr/>
          <p:nvPr/>
        </p:nvSpPr>
        <p:spPr>
          <a:xfrm>
            <a:off x="69686" y="3994203"/>
            <a:ext cx="736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772027" y="4381257"/>
            <a:ext cx="1240800" cy="2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69686" y="4340908"/>
            <a:ext cx="736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772027" y="4679868"/>
            <a:ext cx="1240800" cy="243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69686" y="4639519"/>
            <a:ext cx="736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Opportunity</a:t>
            </a: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2152799" y="1872727"/>
            <a:ext cx="1240800" cy="1989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ko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 2 - LDA topic 2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2151512" y="2851151"/>
            <a:ext cx="1240800" cy="519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2151512" y="3422056"/>
            <a:ext cx="1240800" cy="51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2151512" y="3994203"/>
            <a:ext cx="1240800" cy="323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2151512" y="4381257"/>
            <a:ext cx="1240800" cy="2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2151512" y="4679868"/>
            <a:ext cx="1240800" cy="243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3535843" y="1872727"/>
            <a:ext cx="1240800" cy="1989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ko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 3 - LDA topic 3,5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9"/>
          <p:cNvSpPr/>
          <p:nvPr/>
        </p:nvSpPr>
        <p:spPr>
          <a:xfrm>
            <a:off x="3534557" y="2851151"/>
            <a:ext cx="1240800" cy="519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algun Gothic"/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3534557" y="3422056"/>
            <a:ext cx="1240800" cy="51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3534557" y="3994203"/>
            <a:ext cx="1240800" cy="323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9"/>
          <p:cNvSpPr/>
          <p:nvPr/>
        </p:nvSpPr>
        <p:spPr>
          <a:xfrm>
            <a:off x="3534557" y="4381257"/>
            <a:ext cx="1240800" cy="2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9"/>
          <p:cNvSpPr/>
          <p:nvPr/>
        </p:nvSpPr>
        <p:spPr>
          <a:xfrm>
            <a:off x="3534557" y="4679868"/>
            <a:ext cx="1240800" cy="243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4928213" y="1872727"/>
            <a:ext cx="1240800" cy="1989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ko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 4 - LDA topic 7 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4926926" y="2851151"/>
            <a:ext cx="1240800" cy="519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926926" y="3422056"/>
            <a:ext cx="1240800" cy="519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4926926" y="3994203"/>
            <a:ext cx="1240800" cy="3237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4926926" y="4381257"/>
            <a:ext cx="1240800" cy="243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/>
          <p:nvPr/>
        </p:nvSpPr>
        <p:spPr>
          <a:xfrm>
            <a:off x="4926926" y="4679868"/>
            <a:ext cx="1240800" cy="243000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19"/>
          <p:cNvCxnSpPr/>
          <p:nvPr/>
        </p:nvCxnSpPr>
        <p:spPr>
          <a:xfrm>
            <a:off x="170511" y="1805488"/>
            <a:ext cx="8802900" cy="0"/>
          </a:xfrm>
          <a:prstGeom prst="straightConnector1">
            <a:avLst/>
          </a:prstGeom>
          <a:noFill/>
          <a:ln w="12700" cap="flat" cmpd="sng">
            <a:solidFill>
              <a:srgbClr val="6F6F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8" name="Google Shape;218;p19"/>
          <p:cNvSpPr/>
          <p:nvPr/>
        </p:nvSpPr>
        <p:spPr>
          <a:xfrm>
            <a:off x="4818550" y="678930"/>
            <a:ext cx="30312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[Desire]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9"/>
          <p:cNvSpPr/>
          <p:nvPr/>
        </p:nvSpPr>
        <p:spPr>
          <a:xfrm>
            <a:off x="4901030" y="862820"/>
            <a:ext cx="4337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액터가 해결하고 싶은 욕구</a:t>
            </a:r>
            <a:endParaRPr sz="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225237" y="1400805"/>
            <a:ext cx="1032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이미지 넣기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사이즈 4.5*3.8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6310992" y="1989090"/>
            <a:ext cx="18312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각자 액션 수,  토픽 맞춰서 변경</a:t>
            </a:r>
            <a:endParaRPr sz="1100"/>
          </a:p>
        </p:txBody>
      </p:sp>
      <p:sp>
        <p:nvSpPr>
          <p:cNvPr id="222" name="Google Shape;222;p19"/>
          <p:cNvSpPr txBox="1"/>
          <p:nvPr/>
        </p:nvSpPr>
        <p:spPr>
          <a:xfrm>
            <a:off x="806440" y="2163946"/>
            <a:ext cx="13452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시각화 이미지 넣기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사이즈 4.6 X 2.4 전후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윗부분 안 나오게 캡쳐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(뒷장 참고)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9"/>
          <p:cNvSpPr/>
          <p:nvPr/>
        </p:nvSpPr>
        <p:spPr>
          <a:xfrm>
            <a:off x="6371864" y="3810981"/>
            <a:ext cx="2521200" cy="1152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Sentiment, opportunity는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공란으로 놔주세요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스텝에서 진행합니다</a:t>
            </a:r>
            <a:endParaRPr sz="1100"/>
          </a:p>
        </p:txBody>
      </p:sp>
      <p:sp>
        <p:nvSpPr>
          <p:cNvPr id="224" name="Google Shape;224;p19"/>
          <p:cNvSpPr/>
          <p:nvPr/>
        </p:nvSpPr>
        <p:spPr>
          <a:xfrm>
            <a:off x="7187809" y="76761"/>
            <a:ext cx="1814400" cy="754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7/4 task는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여기까지만!</a:t>
            </a:r>
            <a:endParaRPr sz="1100"/>
          </a:p>
        </p:txBody>
      </p:sp>
      <p:sp>
        <p:nvSpPr>
          <p:cNvPr id="225" name="Google Shape;225;p19"/>
          <p:cNvSpPr/>
          <p:nvPr/>
        </p:nvSpPr>
        <p:spPr>
          <a:xfrm>
            <a:off x="-4500" y="5009018"/>
            <a:ext cx="9153000" cy="141600"/>
          </a:xfrm>
          <a:prstGeom prst="rect">
            <a:avLst/>
          </a:prstGeom>
          <a:solidFill>
            <a:srgbClr val="E82F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oogle Shape;231;p20"/>
          <p:cNvCxnSpPr/>
          <p:nvPr/>
        </p:nvCxnSpPr>
        <p:spPr>
          <a:xfrm>
            <a:off x="170511" y="611856"/>
            <a:ext cx="8802900" cy="0"/>
          </a:xfrm>
          <a:prstGeom prst="straightConnector1">
            <a:avLst/>
          </a:prstGeom>
          <a:noFill/>
          <a:ln w="28575" cap="flat" cmpd="sng">
            <a:solidFill>
              <a:srgbClr val="6F6F6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2" name="Google Shape;232;p20"/>
          <p:cNvCxnSpPr/>
          <p:nvPr/>
        </p:nvCxnSpPr>
        <p:spPr>
          <a:xfrm>
            <a:off x="326276" y="296330"/>
            <a:ext cx="0" cy="262200"/>
          </a:xfrm>
          <a:prstGeom prst="straightConnector1">
            <a:avLst/>
          </a:prstGeom>
          <a:noFill/>
          <a:ln w="76200" cap="flat" cmpd="sng">
            <a:solidFill>
              <a:srgbClr val="E82F4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" name="Google Shape;233;p20"/>
          <p:cNvSpPr txBox="1"/>
          <p:nvPr/>
        </p:nvSpPr>
        <p:spPr>
          <a:xfrm>
            <a:off x="378562" y="296330"/>
            <a:ext cx="6774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분석| 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Action Map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20"/>
          <p:cNvCxnSpPr/>
          <p:nvPr/>
        </p:nvCxnSpPr>
        <p:spPr>
          <a:xfrm>
            <a:off x="170511" y="611856"/>
            <a:ext cx="8802900" cy="0"/>
          </a:xfrm>
          <a:prstGeom prst="straightConnector1">
            <a:avLst/>
          </a:prstGeom>
          <a:noFill/>
          <a:ln w="28575" cap="flat" cmpd="sng">
            <a:solidFill>
              <a:srgbClr val="6F6F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" name="Google Shape;235;p20"/>
          <p:cNvSpPr/>
          <p:nvPr/>
        </p:nvSpPr>
        <p:spPr>
          <a:xfrm>
            <a:off x="170511" y="722762"/>
            <a:ext cx="1272000" cy="198900"/>
          </a:xfrm>
          <a:prstGeom prst="roundRect">
            <a:avLst>
              <a:gd name="adj" fmla="val 16667"/>
            </a:avLst>
          </a:prstGeom>
          <a:solidFill>
            <a:srgbClr val="3A3838"/>
          </a:solidFill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lang="ko" sz="9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LDA topic  1, 4, 6</a:t>
            </a:r>
            <a:endParaRPr sz="9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0"/>
          <p:cNvSpPr/>
          <p:nvPr/>
        </p:nvSpPr>
        <p:spPr>
          <a:xfrm>
            <a:off x="1494814" y="690706"/>
            <a:ext cx="7478700" cy="263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altLang="ko" sz="900" b="1" dirty="0">
                <a:solidFill>
                  <a:schemeClr val="dk1"/>
                </a:solidFill>
              </a:rPr>
              <a:t>Cluster</a:t>
            </a:r>
            <a:r>
              <a:rPr lang="ko" sz="9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9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" sz="9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Actor </a:t>
            </a:r>
            <a:r>
              <a:rPr lang="ko" sz="9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" sz="9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액터 설명 </a:t>
            </a:r>
            <a:r>
              <a:rPr lang="ko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#해시태그 #해시태그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0"/>
          <p:cNvSpPr/>
          <p:nvPr/>
        </p:nvSpPr>
        <p:spPr>
          <a:xfrm>
            <a:off x="3539525" y="1032641"/>
            <a:ext cx="898500" cy="263100"/>
          </a:xfrm>
          <a:prstGeom prst="snip1Rect">
            <a:avLst>
              <a:gd name="adj" fmla="val 16667"/>
            </a:avLst>
          </a:prstGeom>
          <a:solidFill>
            <a:srgbClr val="D8D8D8">
              <a:alpha val="6941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/>
              <a:buNone/>
            </a:pPr>
            <a:r>
              <a:rPr lang="ko" sz="900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Keywords</a:t>
            </a:r>
            <a:endParaRPr sz="900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3539525" y="1355834"/>
            <a:ext cx="898500" cy="263100"/>
          </a:xfrm>
          <a:prstGeom prst="snip1Rect">
            <a:avLst>
              <a:gd name="adj" fmla="val 16667"/>
            </a:avLst>
          </a:prstGeom>
          <a:solidFill>
            <a:srgbClr val="D8D8D8">
              <a:alpha val="6941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/>
              <a:buNone/>
            </a:pPr>
            <a:r>
              <a:rPr lang="ko" sz="900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sz="900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3539525" y="2178155"/>
            <a:ext cx="898500" cy="263100"/>
          </a:xfrm>
          <a:prstGeom prst="snip1Rect">
            <a:avLst>
              <a:gd name="adj" fmla="val 16667"/>
            </a:avLst>
          </a:prstGeom>
          <a:solidFill>
            <a:srgbClr val="D8D8D8">
              <a:alpha val="6941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/>
              <a:buNone/>
            </a:pPr>
            <a:r>
              <a:rPr lang="ko" sz="900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Artifact</a:t>
            </a:r>
            <a:endParaRPr sz="900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3539525" y="2501348"/>
            <a:ext cx="898500" cy="263100"/>
          </a:xfrm>
          <a:prstGeom prst="snip1Rect">
            <a:avLst>
              <a:gd name="adj" fmla="val 16667"/>
            </a:avLst>
          </a:prstGeom>
          <a:solidFill>
            <a:srgbClr val="D8D8D8">
              <a:alpha val="6941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/>
              <a:buNone/>
            </a:pPr>
            <a:r>
              <a:rPr lang="ko" sz="900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Sentiment</a:t>
            </a:r>
            <a:endParaRPr sz="900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4509104" y="1032641"/>
            <a:ext cx="4464600" cy="2631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None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#액션을 대표하는 키워드 열거 #해시태그로</a:t>
            </a:r>
            <a:endParaRPr sz="1100"/>
          </a:p>
        </p:txBody>
      </p:sp>
      <p:sp>
        <p:nvSpPr>
          <p:cNvPr id="242" name="Google Shape;242;p20"/>
          <p:cNvSpPr/>
          <p:nvPr/>
        </p:nvSpPr>
        <p:spPr>
          <a:xfrm>
            <a:off x="4509104" y="1355834"/>
            <a:ext cx="4464600" cy="2631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None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액션 설명</a:t>
            </a:r>
            <a:endParaRPr sz="1100"/>
          </a:p>
        </p:txBody>
      </p:sp>
      <p:sp>
        <p:nvSpPr>
          <p:cNvPr id="243" name="Google Shape;243;p20"/>
          <p:cNvSpPr/>
          <p:nvPr/>
        </p:nvSpPr>
        <p:spPr>
          <a:xfrm>
            <a:off x="4509104" y="2178155"/>
            <a:ext cx="4464600" cy="2631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None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액션을 하기 위한 매개체가 되는 Artifact를 열거</a:t>
            </a:r>
            <a:endParaRPr sz="1100"/>
          </a:p>
        </p:txBody>
      </p:sp>
      <p:sp>
        <p:nvSpPr>
          <p:cNvPr id="244" name="Google Shape;244;p20"/>
          <p:cNvSpPr/>
          <p:nvPr/>
        </p:nvSpPr>
        <p:spPr>
          <a:xfrm>
            <a:off x="4509104" y="2501348"/>
            <a:ext cx="4464600" cy="2631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0"/>
          <p:cNvSpPr/>
          <p:nvPr/>
        </p:nvSpPr>
        <p:spPr>
          <a:xfrm>
            <a:off x="3539525" y="1679027"/>
            <a:ext cx="898500" cy="438900"/>
          </a:xfrm>
          <a:prstGeom prst="snip1Rect">
            <a:avLst>
              <a:gd name="adj" fmla="val 16667"/>
            </a:avLst>
          </a:prstGeom>
          <a:solidFill>
            <a:srgbClr val="D8D8D8">
              <a:alpha val="6941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/>
              <a:buNone/>
            </a:pPr>
            <a:r>
              <a:rPr lang="ko" sz="900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900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4509104" y="1652439"/>
            <a:ext cx="4464600" cy="42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Char char="•"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액션의 맥락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Char char="•"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액션의 맥락</a:t>
            </a:r>
            <a:endParaRPr sz="1100"/>
          </a:p>
          <a:p>
            <a:pPr marL="127000" marR="0" lvl="0" indent="-1270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Char char="•"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액션의 맥락</a:t>
            </a:r>
            <a:endParaRPr sz="1100"/>
          </a:p>
          <a:p>
            <a:pPr marL="127000" marR="0" lvl="0" indent="-76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20"/>
          <p:cNvCxnSpPr/>
          <p:nvPr/>
        </p:nvCxnSpPr>
        <p:spPr>
          <a:xfrm>
            <a:off x="4437993" y="1295726"/>
            <a:ext cx="45357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20"/>
          <p:cNvCxnSpPr/>
          <p:nvPr/>
        </p:nvCxnSpPr>
        <p:spPr>
          <a:xfrm>
            <a:off x="4437993" y="1621872"/>
            <a:ext cx="45357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9" name="Google Shape;249;p20"/>
          <p:cNvCxnSpPr/>
          <p:nvPr/>
        </p:nvCxnSpPr>
        <p:spPr>
          <a:xfrm>
            <a:off x="4437993" y="2118047"/>
            <a:ext cx="45357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250;p20"/>
          <p:cNvCxnSpPr/>
          <p:nvPr/>
        </p:nvCxnSpPr>
        <p:spPr>
          <a:xfrm>
            <a:off x="4437993" y="2441240"/>
            <a:ext cx="45357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20"/>
          <p:cNvCxnSpPr/>
          <p:nvPr/>
        </p:nvCxnSpPr>
        <p:spPr>
          <a:xfrm>
            <a:off x="4437993" y="2762018"/>
            <a:ext cx="45357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2" name="Google Shape;252;p20"/>
          <p:cNvSpPr/>
          <p:nvPr/>
        </p:nvSpPr>
        <p:spPr>
          <a:xfrm>
            <a:off x="170511" y="2889053"/>
            <a:ext cx="898500" cy="263100"/>
          </a:xfrm>
          <a:prstGeom prst="snip1Rect">
            <a:avLst>
              <a:gd name="adj" fmla="val 16667"/>
            </a:avLst>
          </a:prstGeom>
          <a:solidFill>
            <a:srgbClr val="D8D8D8">
              <a:alpha val="69410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900"/>
              <a:buFont typeface="Arial"/>
              <a:buNone/>
            </a:pPr>
            <a:r>
              <a:rPr lang="ko" sz="900" b="1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Reviews</a:t>
            </a:r>
            <a:endParaRPr sz="900" b="1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20"/>
          <p:cNvCxnSpPr/>
          <p:nvPr/>
        </p:nvCxnSpPr>
        <p:spPr>
          <a:xfrm>
            <a:off x="1068979" y="3147306"/>
            <a:ext cx="79044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4" name="Google Shape;254;p20"/>
          <p:cNvSpPr/>
          <p:nvPr/>
        </p:nvSpPr>
        <p:spPr>
          <a:xfrm>
            <a:off x="170511" y="3072763"/>
            <a:ext cx="8802900" cy="17997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12700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800"/>
              <a:buFont typeface="Arial"/>
              <a:buChar char="•"/>
            </a:pP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ko" sz="800" b="1">
                <a:solidFill>
                  <a:schemeClr val="dk1"/>
                </a:solidFill>
                <a:highlight>
                  <a:srgbClr val="FF9598"/>
                </a:highlight>
                <a:latin typeface="Arial"/>
                <a:ea typeface="Arial"/>
                <a:cs typeface="Arial"/>
                <a:sym typeface="Arial"/>
              </a:rPr>
              <a:t>액션의 맥락을 이해하는데</a:t>
            </a:r>
            <a:r>
              <a:rPr lang="ko" sz="800" b="1">
                <a:solidFill>
                  <a:srgbClr val="2C579B"/>
                </a:solidFill>
                <a:highlight>
                  <a:srgbClr val="F9C4D6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80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도움이 되는 대표 원문들을 열거”   중요한 부분에 </a:t>
            </a:r>
            <a:r>
              <a:rPr lang="ko" sz="800" b="1">
                <a:solidFill>
                  <a:schemeClr val="dk1"/>
                </a:solidFill>
                <a:highlight>
                  <a:srgbClr val="FF9598"/>
                </a:highlight>
                <a:latin typeface="Arial"/>
                <a:ea typeface="Arial"/>
                <a:cs typeface="Arial"/>
                <a:sym typeface="Arial"/>
              </a:rPr>
              <a:t>하이라이트 하기</a:t>
            </a:r>
            <a:endParaRPr sz="1100"/>
          </a:p>
          <a:p>
            <a:pPr marL="127000" marR="0" lvl="0" indent="-76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/>
          <p:nvPr/>
        </p:nvSpPr>
        <p:spPr>
          <a:xfrm>
            <a:off x="1391075" y="1730309"/>
            <a:ext cx="14850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LDA 시각화 이미지 넣기</a:t>
            </a:r>
            <a:endParaRPr sz="11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사이즈 12.2 X 6.6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0"/>
          <p:cNvSpPr/>
          <p:nvPr/>
        </p:nvSpPr>
        <p:spPr>
          <a:xfrm>
            <a:off x="-4500" y="5009018"/>
            <a:ext cx="9153000" cy="141600"/>
          </a:xfrm>
          <a:prstGeom prst="rect">
            <a:avLst/>
          </a:prstGeom>
          <a:solidFill>
            <a:srgbClr val="E82F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/>
          <p:nvPr/>
        </p:nvSpPr>
        <p:spPr>
          <a:xfrm>
            <a:off x="0" y="2743200"/>
            <a:ext cx="2396100" cy="240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레이더차트</a:t>
            </a:r>
            <a:endParaRPr sz="1100"/>
          </a:p>
        </p:txBody>
      </p:sp>
      <p:cxnSp>
        <p:nvCxnSpPr>
          <p:cNvPr id="263" name="Google Shape;263;p21"/>
          <p:cNvCxnSpPr/>
          <p:nvPr/>
        </p:nvCxnSpPr>
        <p:spPr>
          <a:xfrm>
            <a:off x="170511" y="611856"/>
            <a:ext cx="8802900" cy="0"/>
          </a:xfrm>
          <a:prstGeom prst="straightConnector1">
            <a:avLst/>
          </a:prstGeom>
          <a:noFill/>
          <a:ln w="28575" cap="flat" cmpd="sng">
            <a:solidFill>
              <a:srgbClr val="6F6F6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4" name="Google Shape;264;p21"/>
          <p:cNvCxnSpPr/>
          <p:nvPr/>
        </p:nvCxnSpPr>
        <p:spPr>
          <a:xfrm>
            <a:off x="326276" y="296330"/>
            <a:ext cx="0" cy="262200"/>
          </a:xfrm>
          <a:prstGeom prst="straightConnector1">
            <a:avLst/>
          </a:prstGeom>
          <a:noFill/>
          <a:ln w="76200" cap="flat" cmpd="sng">
            <a:solidFill>
              <a:srgbClr val="E82F4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5" name="Google Shape;265;p21"/>
          <p:cNvSpPr txBox="1"/>
          <p:nvPr/>
        </p:nvSpPr>
        <p:spPr>
          <a:xfrm>
            <a:off x="378562" y="296330"/>
            <a:ext cx="6774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인사이트 도출| 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인사이트 별 Pain Point</a:t>
            </a:r>
            <a:endParaRPr sz="110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1"/>
          <p:cNvSpPr/>
          <p:nvPr/>
        </p:nvSpPr>
        <p:spPr>
          <a:xfrm>
            <a:off x="188260" y="705972"/>
            <a:ext cx="8785500" cy="945000"/>
          </a:xfrm>
          <a:prstGeom prst="rect">
            <a:avLst/>
          </a:prstGeom>
          <a:solidFill>
            <a:srgbClr val="E82F4C">
              <a:alpha val="298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1"/>
          <p:cNvSpPr txBox="1"/>
          <p:nvPr/>
        </p:nvSpPr>
        <p:spPr>
          <a:xfrm>
            <a:off x="2957579" y="1148976"/>
            <a:ext cx="3228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80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집 안에 있는 모든 걸 </a:t>
            </a:r>
            <a:r>
              <a:rPr lang="ko" sz="80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스마트폰으로 실시간으로 확인하고 제어</a:t>
            </a:r>
            <a:r>
              <a:rPr lang="ko" sz="80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하고 싶어</a:t>
            </a:r>
            <a:endParaRPr sz="11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80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집 안의 모든 환경이 </a:t>
            </a:r>
            <a:r>
              <a:rPr lang="ko" sz="80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나에게 맞춰서 돌아갔으면</a:t>
            </a:r>
            <a:r>
              <a:rPr lang="ko" sz="80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좋겠어</a:t>
            </a:r>
            <a:endParaRPr sz="1100"/>
          </a:p>
        </p:txBody>
      </p:sp>
      <p:sp>
        <p:nvSpPr>
          <p:cNvPr id="268" name="Google Shape;268;p21"/>
          <p:cNvSpPr txBox="1"/>
          <p:nvPr/>
        </p:nvSpPr>
        <p:spPr>
          <a:xfrm>
            <a:off x="304075" y="1423541"/>
            <a:ext cx="151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82F4C"/>
              </a:buClr>
              <a:buSzPts val="800"/>
              <a:buFont typeface="Arial"/>
              <a:buNone/>
            </a:pPr>
            <a:r>
              <a:rPr lang="ko" sz="800">
                <a:solidFill>
                  <a:srgbClr val="E82F4C"/>
                </a:solidFill>
                <a:latin typeface="Arial"/>
                <a:ea typeface="Arial"/>
                <a:cs typeface="Arial"/>
                <a:sym typeface="Arial"/>
              </a:rPr>
              <a:t>#키워드  #키워드 #키워드</a:t>
            </a:r>
            <a:endParaRPr sz="1400">
              <a:solidFill>
                <a:srgbClr val="E82F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 txBox="1"/>
          <p:nvPr/>
        </p:nvSpPr>
        <p:spPr>
          <a:xfrm>
            <a:off x="2094978" y="761513"/>
            <a:ext cx="49722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2F4C"/>
              </a:buClr>
              <a:buSzPts val="1300"/>
              <a:buFont typeface="Arial"/>
              <a:buNone/>
            </a:pPr>
            <a:r>
              <a:rPr lang="ko" sz="1300" b="1">
                <a:solidFill>
                  <a:srgbClr val="E82F4C"/>
                </a:solidFill>
                <a:latin typeface="Arial"/>
                <a:ea typeface="Arial"/>
                <a:cs typeface="Arial"/>
                <a:sym typeface="Arial"/>
              </a:rPr>
              <a:t>Insight 1 </a:t>
            </a:r>
            <a:r>
              <a:rPr lang="ko" sz="130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“실시간으로 직시, 직접 안 봐도 실시”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1"/>
          <p:cNvSpPr/>
          <p:nvPr/>
        </p:nvSpPr>
        <p:spPr>
          <a:xfrm>
            <a:off x="754255" y="785740"/>
            <a:ext cx="621000" cy="62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sz="1100"/>
          </a:p>
        </p:txBody>
      </p:sp>
      <p:sp>
        <p:nvSpPr>
          <p:cNvPr id="271" name="Google Shape;271;p21"/>
          <p:cNvSpPr/>
          <p:nvPr/>
        </p:nvSpPr>
        <p:spPr>
          <a:xfrm>
            <a:off x="6135734" y="2086936"/>
            <a:ext cx="984300" cy="26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3382808" y="1745087"/>
            <a:ext cx="3188400" cy="3177000"/>
          </a:xfrm>
          <a:prstGeom prst="ellipse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1"/>
          <p:cNvSpPr txBox="1"/>
          <p:nvPr/>
        </p:nvSpPr>
        <p:spPr>
          <a:xfrm>
            <a:off x="1012682" y="2201999"/>
            <a:ext cx="2424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온〮오프라인에서 여러 트렌드를 즐기고 싶은데</a:t>
            </a:r>
            <a:endParaRPr sz="9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경제적으로 부담이 된다</a:t>
            </a:r>
            <a:endParaRPr sz="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3705749" y="2259764"/>
            <a:ext cx="108000" cy="108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1"/>
          <p:cNvSpPr txBox="1"/>
          <p:nvPr/>
        </p:nvSpPr>
        <p:spPr>
          <a:xfrm>
            <a:off x="6405773" y="2104407"/>
            <a:ext cx="291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주변집의 인테리어 공사로 인해 소음으로 고통받고 있음</a:t>
            </a:r>
            <a:endParaRPr sz="900" b="0" i="0" u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&amp; 우리집 공사 소리로 이웃집에 민폐가 될까 걱정됨</a:t>
            </a:r>
            <a:endParaRPr sz="9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1"/>
          <p:cNvSpPr txBox="1"/>
          <p:nvPr/>
        </p:nvSpPr>
        <p:spPr>
          <a:xfrm>
            <a:off x="7005908" y="2367764"/>
            <a:ext cx="18873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700"/>
              <a:buFont typeface="Arial"/>
              <a:buNone/>
            </a:pPr>
            <a:r>
              <a:rPr lang="ko" sz="7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우리 집 식탁 – Actor 1 – Action 2 [Computed]</a:t>
            </a:r>
            <a:endParaRPr sz="7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1"/>
          <p:cNvSpPr/>
          <p:nvPr/>
        </p:nvSpPr>
        <p:spPr>
          <a:xfrm>
            <a:off x="6211605" y="2348756"/>
            <a:ext cx="108000" cy="108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 txBox="1"/>
          <p:nvPr/>
        </p:nvSpPr>
        <p:spPr>
          <a:xfrm>
            <a:off x="6527968" y="4034280"/>
            <a:ext cx="291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예/적금 상품에 대한 맞춤 정보가 부족하고</a:t>
            </a:r>
            <a:endParaRPr sz="9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내 집 마련을 할 수 있을까 하는 의심이 든다.</a:t>
            </a:r>
            <a:endParaRPr sz="9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1"/>
          <p:cNvSpPr txBox="1"/>
          <p:nvPr/>
        </p:nvSpPr>
        <p:spPr>
          <a:xfrm>
            <a:off x="6795055" y="4282728"/>
            <a:ext cx="18873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44D75"/>
              </a:buClr>
              <a:buSzPts val="700"/>
              <a:buFont typeface="Arial"/>
              <a:buNone/>
            </a:pPr>
            <a:r>
              <a:rPr lang="ko" sz="700">
                <a:solidFill>
                  <a:srgbClr val="344D75"/>
                </a:solidFill>
                <a:latin typeface="Arial"/>
                <a:ea typeface="Arial"/>
                <a:cs typeface="Arial"/>
                <a:sym typeface="Arial"/>
              </a:rPr>
              <a:t>웰니스라이프 – Actor 1 - Action 1 </a:t>
            </a:r>
            <a:r>
              <a:rPr lang="ko" sz="7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[Connected]</a:t>
            </a:r>
            <a:endParaRPr sz="15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6311812" y="4074837"/>
            <a:ext cx="108000" cy="108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 txBox="1"/>
          <p:nvPr/>
        </p:nvSpPr>
        <p:spPr>
          <a:xfrm>
            <a:off x="610451" y="2494982"/>
            <a:ext cx="28266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K직장인 생존기 – Actor 2 – Action 3 </a:t>
            </a:r>
            <a:r>
              <a:rPr lang="ko" sz="7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[Shared]</a:t>
            </a:r>
            <a:endParaRPr sz="7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1" descr="텍스트, 스크린샷, 라인, 도표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5512" y="2608594"/>
            <a:ext cx="2918457" cy="164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1" descr="도표, 원, 디자인이(가) 표시된 사진&#10;&#10;자동 생성된 설명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" y="2753675"/>
            <a:ext cx="2389825" cy="238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1"/>
          <p:cNvSpPr txBox="1"/>
          <p:nvPr/>
        </p:nvSpPr>
        <p:spPr>
          <a:xfrm>
            <a:off x="0" y="545636"/>
            <a:ext cx="31833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아이콘은 2.3*2.3, 흑백으로</a:t>
            </a:r>
            <a:endParaRPr sz="15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최대한 그림만 있게끔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1"/>
          <p:cNvSpPr txBox="1"/>
          <p:nvPr/>
        </p:nvSpPr>
        <p:spPr>
          <a:xfrm>
            <a:off x="454646" y="1660242"/>
            <a:ext cx="9078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해시태그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1"/>
          <p:cNvSpPr txBox="1"/>
          <p:nvPr/>
        </p:nvSpPr>
        <p:spPr>
          <a:xfrm>
            <a:off x="6368057" y="784840"/>
            <a:ext cx="27282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인사이트 한줄로… 멋지게…ㅎ</a:t>
            </a:r>
            <a:endParaRPr sz="15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1"/>
          <p:cNvSpPr txBox="1"/>
          <p:nvPr/>
        </p:nvSpPr>
        <p:spPr>
          <a:xfrm>
            <a:off x="6296324" y="1203912"/>
            <a:ext cx="4295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페인 포인트 2개…  문체는 이런 느낌</a:t>
            </a:r>
            <a:endParaRPr sz="15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좌측정렬 하되, 중앙 안내선과 중앙이 일치하도록 정렬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1"/>
          <p:cNvSpPr txBox="1"/>
          <p:nvPr/>
        </p:nvSpPr>
        <p:spPr>
          <a:xfrm>
            <a:off x="4001551" y="1970220"/>
            <a:ext cx="1280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그래프는</a:t>
            </a:r>
            <a:endParaRPr sz="15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코드 돌린 걸로 채우기</a:t>
            </a:r>
            <a:endParaRPr sz="15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1"/>
          <p:cNvSpPr/>
          <p:nvPr/>
        </p:nvSpPr>
        <p:spPr>
          <a:xfrm>
            <a:off x="6764563" y="2693985"/>
            <a:ext cx="2587200" cy="12555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액션 &gt; 검은색 폰트 사이즈 11.5</a:t>
            </a:r>
            <a:br>
              <a:rPr lang="ko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터치포인트-액터-액션[경험]</a:t>
            </a:r>
            <a:br>
              <a:rPr lang="ko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색깔은 정해준 대로, 액션은 회색(컬러칩 확인) 폰트 사이즈 9</a:t>
            </a:r>
            <a:endParaRPr sz="1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1"/>
          <p:cNvSpPr txBox="1"/>
          <p:nvPr/>
        </p:nvSpPr>
        <p:spPr>
          <a:xfrm>
            <a:off x="2683073" y="3747631"/>
            <a:ext cx="3293100" cy="168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가져갈 액션을 적당히 분배해서 적고</a:t>
            </a:r>
            <a:endParaRPr sz="15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아래에 터치포인트 Action 적기</a:t>
            </a:r>
            <a:endParaRPr sz="15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*터치 포인트, Action 글씨 컬러는</a:t>
            </a:r>
            <a:endParaRPr sz="15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Opportunity에 따라 변경해주세요</a:t>
            </a:r>
            <a:endParaRPr sz="1500"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 overserved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44D75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344D75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ko" sz="1500" b="1">
                <a:solidFill>
                  <a:srgbClr val="4468A5"/>
                </a:solidFill>
                <a:latin typeface="Arial"/>
                <a:ea typeface="Arial"/>
                <a:cs typeface="Arial"/>
                <a:sym typeface="Arial"/>
              </a:rPr>
              <a:t>underserved</a:t>
            </a:r>
            <a:endParaRPr sz="1400">
              <a:solidFill>
                <a:srgbClr val="4468A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57070"/>
              </a:buClr>
              <a:buSzPts val="1500"/>
              <a:buFont typeface="Arial"/>
              <a:buNone/>
            </a:pPr>
            <a:r>
              <a:rPr lang="ko" sz="1500" b="1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- 둘 다 해당 X</a:t>
            </a:r>
            <a:endParaRPr sz="1500" b="1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1"/>
          <p:cNvSpPr/>
          <p:nvPr/>
        </p:nvSpPr>
        <p:spPr>
          <a:xfrm>
            <a:off x="5959470" y="50965"/>
            <a:ext cx="3184500" cy="611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 &gt; 제출 시 장표 삭제</a:t>
            </a:r>
            <a:endParaRPr sz="1100"/>
          </a:p>
        </p:txBody>
      </p:sp>
      <p:sp>
        <p:nvSpPr>
          <p:cNvPr id="2" name="Google Shape;256;p20">
            <a:extLst>
              <a:ext uri="{FF2B5EF4-FFF2-40B4-BE49-F238E27FC236}">
                <a16:creationId xmlns:a16="http://schemas.microsoft.com/office/drawing/2014/main" id="{0858DD06-AB77-DC39-FC08-43AEB7A9CFA1}"/>
              </a:ext>
            </a:extLst>
          </p:cNvPr>
          <p:cNvSpPr/>
          <p:nvPr/>
        </p:nvSpPr>
        <p:spPr>
          <a:xfrm>
            <a:off x="-4500" y="5009018"/>
            <a:ext cx="9153000" cy="141600"/>
          </a:xfrm>
          <a:prstGeom prst="rect">
            <a:avLst/>
          </a:prstGeom>
          <a:solidFill>
            <a:srgbClr val="E82F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/>
          <p:nvPr/>
        </p:nvSpPr>
        <p:spPr>
          <a:xfrm>
            <a:off x="0" y="2743200"/>
            <a:ext cx="2396100" cy="24003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레이더차트</a:t>
            </a:r>
            <a:endParaRPr sz="2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사이즈 참고</a:t>
            </a:r>
            <a:endParaRPr sz="1100"/>
          </a:p>
        </p:txBody>
      </p:sp>
      <p:cxnSp>
        <p:nvCxnSpPr>
          <p:cNvPr id="298" name="Google Shape;298;p22"/>
          <p:cNvCxnSpPr/>
          <p:nvPr/>
        </p:nvCxnSpPr>
        <p:spPr>
          <a:xfrm>
            <a:off x="170511" y="611856"/>
            <a:ext cx="8802900" cy="0"/>
          </a:xfrm>
          <a:prstGeom prst="straightConnector1">
            <a:avLst/>
          </a:prstGeom>
          <a:noFill/>
          <a:ln w="28575" cap="flat" cmpd="sng">
            <a:solidFill>
              <a:srgbClr val="6F6F6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9" name="Google Shape;299;p22"/>
          <p:cNvCxnSpPr/>
          <p:nvPr/>
        </p:nvCxnSpPr>
        <p:spPr>
          <a:xfrm>
            <a:off x="326276" y="296330"/>
            <a:ext cx="0" cy="262200"/>
          </a:xfrm>
          <a:prstGeom prst="straightConnector1">
            <a:avLst/>
          </a:prstGeom>
          <a:noFill/>
          <a:ln w="76200" cap="flat" cmpd="sng">
            <a:solidFill>
              <a:srgbClr val="E82F4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00" name="Google Shape;300;p22"/>
          <p:cNvSpPr txBox="1"/>
          <p:nvPr/>
        </p:nvSpPr>
        <p:spPr>
          <a:xfrm>
            <a:off x="378562" y="296330"/>
            <a:ext cx="6774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인사이트 도출| </a:t>
            </a:r>
            <a:r>
              <a:rPr lang="ko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인사이트 별 Pain Point</a:t>
            </a:r>
            <a:endParaRPr sz="110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2"/>
          <p:cNvSpPr/>
          <p:nvPr/>
        </p:nvSpPr>
        <p:spPr>
          <a:xfrm>
            <a:off x="188260" y="705972"/>
            <a:ext cx="8785500" cy="945000"/>
          </a:xfrm>
          <a:prstGeom prst="rect">
            <a:avLst/>
          </a:prstGeom>
          <a:solidFill>
            <a:srgbClr val="E82F4C">
              <a:alpha val="29800"/>
            </a:srgb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</a:pPr>
            <a:endParaRPr sz="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2957579" y="1148976"/>
            <a:ext cx="3228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80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페인포인트1</a:t>
            </a:r>
            <a:r>
              <a:rPr lang="ko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작성하시고 </a:t>
            </a:r>
            <a:r>
              <a:rPr lang="ko" sz="80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중요한 </a:t>
            </a:r>
            <a:r>
              <a:rPr lang="ko" sz="80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부분 볼드</a:t>
            </a:r>
            <a:endParaRPr sz="110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" sz="80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페인포인트2 작성하시고 중요한 </a:t>
            </a:r>
            <a:r>
              <a:rPr lang="ko" sz="80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부분 볼드</a:t>
            </a:r>
            <a:endParaRPr sz="1100"/>
          </a:p>
        </p:txBody>
      </p:sp>
      <p:sp>
        <p:nvSpPr>
          <p:cNvPr id="303" name="Google Shape;303;p22"/>
          <p:cNvSpPr txBox="1"/>
          <p:nvPr/>
        </p:nvSpPr>
        <p:spPr>
          <a:xfrm>
            <a:off x="2094978" y="761513"/>
            <a:ext cx="4972200" cy="2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82F4C"/>
              </a:buClr>
              <a:buSzPts val="1300"/>
              <a:buFont typeface="Arial"/>
              <a:buNone/>
            </a:pPr>
            <a:r>
              <a:rPr lang="ko" sz="1300" b="1">
                <a:solidFill>
                  <a:srgbClr val="E82F4C"/>
                </a:solidFill>
                <a:latin typeface="Arial"/>
                <a:ea typeface="Arial"/>
                <a:cs typeface="Arial"/>
                <a:sym typeface="Arial"/>
              </a:rPr>
              <a:t>Insight 번호 </a:t>
            </a:r>
            <a:r>
              <a:rPr lang="ko" sz="1300" b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“인사이트 제목”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2"/>
          <p:cNvSpPr/>
          <p:nvPr/>
        </p:nvSpPr>
        <p:spPr>
          <a:xfrm>
            <a:off x="6135734" y="2086936"/>
            <a:ext cx="984300" cy="268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3382808" y="1745087"/>
            <a:ext cx="3188400" cy="3177000"/>
          </a:xfrm>
          <a:prstGeom prst="ellipse">
            <a:avLst/>
          </a:prstGeom>
          <a:noFill/>
          <a:ln w="127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2"/>
          <p:cNvSpPr txBox="1"/>
          <p:nvPr/>
        </p:nvSpPr>
        <p:spPr>
          <a:xfrm>
            <a:off x="1012682" y="2201999"/>
            <a:ext cx="2424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액션 풀네임 쓰기</a:t>
            </a:r>
            <a:endParaRPr sz="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필요시 줄바꿈 (공간이 괜찮다면 1줄도 가능)</a:t>
            </a:r>
            <a:endParaRPr sz="900" b="0" i="0" u="none" strike="noStrike" cap="non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2"/>
          <p:cNvSpPr/>
          <p:nvPr/>
        </p:nvSpPr>
        <p:spPr>
          <a:xfrm>
            <a:off x="4068818" y="1967291"/>
            <a:ext cx="108000" cy="108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 txBox="1"/>
          <p:nvPr/>
        </p:nvSpPr>
        <p:spPr>
          <a:xfrm>
            <a:off x="6439506" y="2094474"/>
            <a:ext cx="291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0" i="0" u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액션 풀네임 쓰기</a:t>
            </a:r>
            <a:endParaRPr sz="900" b="0" i="0" u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필요 시 2줄로 줄바꿈 </a:t>
            </a:r>
            <a:r>
              <a:rPr lang="ko"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(공간이 괜찮다면 1줄도 가능)</a:t>
            </a:r>
            <a:endParaRPr sz="9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2"/>
          <p:cNvSpPr txBox="1"/>
          <p:nvPr/>
        </p:nvSpPr>
        <p:spPr>
          <a:xfrm>
            <a:off x="6582597" y="2378783"/>
            <a:ext cx="23037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Touchpoint 이름– Actor 번호 – Action 이름 [경험]</a:t>
            </a:r>
            <a:endParaRPr sz="7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2"/>
          <p:cNvSpPr/>
          <p:nvPr/>
        </p:nvSpPr>
        <p:spPr>
          <a:xfrm>
            <a:off x="6211605" y="2348756"/>
            <a:ext cx="108000" cy="108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2"/>
          <p:cNvSpPr txBox="1"/>
          <p:nvPr/>
        </p:nvSpPr>
        <p:spPr>
          <a:xfrm>
            <a:off x="6527968" y="4034280"/>
            <a:ext cx="29184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액션 풀네임 쓰기</a:t>
            </a:r>
            <a:endParaRPr sz="9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필요시 2줄로 줄바꿈 (공간이 괜찮다면 1줄도 가능)</a:t>
            </a:r>
            <a:endParaRPr sz="9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"/>
          <p:cNvSpPr txBox="1"/>
          <p:nvPr/>
        </p:nvSpPr>
        <p:spPr>
          <a:xfrm>
            <a:off x="6486083" y="4328616"/>
            <a:ext cx="21111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4468A5"/>
                </a:solidFill>
                <a:latin typeface="Arial"/>
                <a:ea typeface="Arial"/>
                <a:cs typeface="Arial"/>
                <a:sym typeface="Arial"/>
              </a:rPr>
              <a:t>Touchpoint 이름– Actor 번호 – Action 이름</a:t>
            </a:r>
            <a:r>
              <a:rPr lang="ko" sz="7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" sz="7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[경험]</a:t>
            </a:r>
            <a:endParaRPr sz="7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2"/>
          <p:cNvSpPr/>
          <p:nvPr/>
        </p:nvSpPr>
        <p:spPr>
          <a:xfrm>
            <a:off x="6311812" y="4074837"/>
            <a:ext cx="108000" cy="108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610451" y="2494982"/>
            <a:ext cx="28266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Touchpoint 이름– Actor 번호 – Action 이름 </a:t>
            </a:r>
            <a:r>
              <a:rPr lang="ko" sz="7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[경험]</a:t>
            </a:r>
            <a:endParaRPr sz="700">
              <a:solidFill>
                <a:srgbClr val="7570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5959470" y="50965"/>
            <a:ext cx="3184500" cy="6117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장표에 작업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(이 텍스트상자는 삭제하여 제출)</a:t>
            </a:r>
            <a:endParaRPr sz="1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304075" y="1423541"/>
            <a:ext cx="15114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82F4C"/>
              </a:buClr>
              <a:buSzPts val="800"/>
              <a:buFont typeface="Arial"/>
              <a:buNone/>
            </a:pPr>
            <a:r>
              <a:rPr lang="ko" sz="800">
                <a:solidFill>
                  <a:srgbClr val="E82F4C"/>
                </a:solidFill>
                <a:latin typeface="Arial"/>
                <a:ea typeface="Arial"/>
                <a:cs typeface="Arial"/>
                <a:sym typeface="Arial"/>
              </a:rPr>
              <a:t>#키워드  #키워드 #키워드</a:t>
            </a:r>
            <a:endParaRPr sz="1400">
              <a:solidFill>
                <a:srgbClr val="E82F4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2"/>
          <p:cNvSpPr/>
          <p:nvPr/>
        </p:nvSpPr>
        <p:spPr>
          <a:xfrm>
            <a:off x="754255" y="785740"/>
            <a:ext cx="621000" cy="621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아이콘</a:t>
            </a:r>
            <a:endParaRPr sz="1100"/>
          </a:p>
        </p:txBody>
      </p:sp>
      <p:sp>
        <p:nvSpPr>
          <p:cNvPr id="318" name="Google Shape;318;p22"/>
          <p:cNvSpPr/>
          <p:nvPr/>
        </p:nvSpPr>
        <p:spPr>
          <a:xfrm>
            <a:off x="6976737" y="3009436"/>
            <a:ext cx="108000" cy="108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2"/>
          <p:cNvSpPr/>
          <p:nvPr/>
        </p:nvSpPr>
        <p:spPr>
          <a:xfrm>
            <a:off x="7091037" y="3123736"/>
            <a:ext cx="108000" cy="108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2"/>
          <p:cNvSpPr/>
          <p:nvPr/>
        </p:nvSpPr>
        <p:spPr>
          <a:xfrm>
            <a:off x="7205337" y="3238036"/>
            <a:ext cx="108000" cy="108000"/>
          </a:xfrm>
          <a:prstGeom prst="ellipse">
            <a:avLst/>
          </a:prstGeom>
          <a:solidFill>
            <a:srgbClr val="A5A5A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7398474" y="3038869"/>
            <a:ext cx="15936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 필요시 이 동그라미 사용</a:t>
            </a:r>
            <a:endParaRPr sz="1100"/>
          </a:p>
        </p:txBody>
      </p:sp>
      <p:sp>
        <p:nvSpPr>
          <p:cNvPr id="2" name="Google Shape;256;p20">
            <a:extLst>
              <a:ext uri="{FF2B5EF4-FFF2-40B4-BE49-F238E27FC236}">
                <a16:creationId xmlns:a16="http://schemas.microsoft.com/office/drawing/2014/main" id="{AF41CFEB-34F8-733B-E305-B3519FBA1FD4}"/>
              </a:ext>
            </a:extLst>
          </p:cNvPr>
          <p:cNvSpPr/>
          <p:nvPr/>
        </p:nvSpPr>
        <p:spPr>
          <a:xfrm>
            <a:off x="-4500" y="5009018"/>
            <a:ext cx="9153000" cy="141600"/>
          </a:xfrm>
          <a:prstGeom prst="rect">
            <a:avLst/>
          </a:prstGeom>
          <a:solidFill>
            <a:srgbClr val="E82F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C83D95B-1CD7-9312-F798-814B7314B44D}"/>
              </a:ext>
            </a:extLst>
          </p:cNvPr>
          <p:cNvSpPr/>
          <p:nvPr/>
        </p:nvSpPr>
        <p:spPr>
          <a:xfrm>
            <a:off x="326276" y="1370674"/>
            <a:ext cx="1431962" cy="244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B199A1-ADE4-6EB4-C962-EAFDA2302BFC}"/>
              </a:ext>
            </a:extLst>
          </p:cNvPr>
          <p:cNvSpPr/>
          <p:nvPr/>
        </p:nvSpPr>
        <p:spPr>
          <a:xfrm>
            <a:off x="1953232" y="1372130"/>
            <a:ext cx="1523067" cy="244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rgbClr val="AFAB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62F75E-E739-F5C9-FB78-B15780BC90C5}"/>
              </a:ext>
            </a:extLst>
          </p:cNvPr>
          <p:cNvSpPr/>
          <p:nvPr/>
        </p:nvSpPr>
        <p:spPr>
          <a:xfrm>
            <a:off x="3671291" y="1372130"/>
            <a:ext cx="1125092" cy="244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0C9AA3-D1D3-F1E5-872C-384E5A3F8462}"/>
              </a:ext>
            </a:extLst>
          </p:cNvPr>
          <p:cNvSpPr/>
          <p:nvPr/>
        </p:nvSpPr>
        <p:spPr>
          <a:xfrm>
            <a:off x="5000246" y="1375376"/>
            <a:ext cx="1428997" cy="244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5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B301088-CAAE-CDAB-2FFE-CD62F29AEDFC}"/>
              </a:ext>
            </a:extLst>
          </p:cNvPr>
          <p:cNvSpPr/>
          <p:nvPr/>
        </p:nvSpPr>
        <p:spPr>
          <a:xfrm>
            <a:off x="6679094" y="1372130"/>
            <a:ext cx="2138630" cy="24425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sz="1050"/>
          </a:p>
        </p:txBody>
      </p:sp>
      <p:sp>
        <p:nvSpPr>
          <p:cNvPr id="20" name="Pentagon 19">
            <a:extLst>
              <a:ext uri="{FF2B5EF4-FFF2-40B4-BE49-F238E27FC236}">
                <a16:creationId xmlns:a16="http://schemas.microsoft.com/office/drawing/2014/main" id="{375C1DEF-EC4E-FB26-DFDC-93FD8916FA49}"/>
              </a:ext>
            </a:extLst>
          </p:cNvPr>
          <p:cNvSpPr/>
          <p:nvPr/>
        </p:nvSpPr>
        <p:spPr>
          <a:xfrm>
            <a:off x="4796384" y="1027826"/>
            <a:ext cx="4037018" cy="254145"/>
          </a:xfrm>
          <a:prstGeom prst="homePlate">
            <a:avLst/>
          </a:prstGeom>
          <a:solidFill>
            <a:srgbClr val="E82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TO-BE</a:t>
            </a:r>
          </a:p>
        </p:txBody>
      </p:sp>
      <p:cxnSp>
        <p:nvCxnSpPr>
          <p:cNvPr id="2" name="Google Shape;1698;p55">
            <a:extLst>
              <a:ext uri="{FF2B5EF4-FFF2-40B4-BE49-F238E27FC236}">
                <a16:creationId xmlns:a16="http://schemas.microsoft.com/office/drawing/2014/main" id="{47376CCE-E1E9-7EE8-60A2-2B92F8DB9370}"/>
              </a:ext>
            </a:extLst>
          </p:cNvPr>
          <p:cNvCxnSpPr/>
          <p:nvPr/>
        </p:nvCxnSpPr>
        <p:spPr>
          <a:xfrm>
            <a:off x="170511" y="611856"/>
            <a:ext cx="8802978" cy="0"/>
          </a:xfrm>
          <a:prstGeom prst="straightConnector1">
            <a:avLst/>
          </a:prstGeom>
          <a:noFill/>
          <a:ln w="28575" cap="flat" cmpd="sng">
            <a:solidFill>
              <a:srgbClr val="6F6F6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" name="Google Shape;85;p49">
            <a:extLst>
              <a:ext uri="{FF2B5EF4-FFF2-40B4-BE49-F238E27FC236}">
                <a16:creationId xmlns:a16="http://schemas.microsoft.com/office/drawing/2014/main" id="{6A116A99-49DE-74EA-6C50-353189A8491E}"/>
              </a:ext>
            </a:extLst>
          </p:cNvPr>
          <p:cNvSpPr txBox="1"/>
          <p:nvPr/>
        </p:nvSpPr>
        <p:spPr>
          <a:xfrm>
            <a:off x="378562" y="296330"/>
            <a:ext cx="6774722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>
              <a:buSzPts val="2000"/>
            </a:pPr>
            <a:r>
              <a:rPr lang="ko-KR" altLang="en-US" sz="1500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데이터 기반 경험 디자인 컨셉 도출</a:t>
            </a:r>
            <a:endParaRPr lang="ko-KR" altLang="en-US" sz="1050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cxnSp>
        <p:nvCxnSpPr>
          <p:cNvPr id="5" name="Google Shape;902;p59">
            <a:extLst>
              <a:ext uri="{FF2B5EF4-FFF2-40B4-BE49-F238E27FC236}">
                <a16:creationId xmlns:a16="http://schemas.microsoft.com/office/drawing/2014/main" id="{4DD927C8-45F7-3614-F4A8-B995F0AFF9C8}"/>
              </a:ext>
            </a:extLst>
          </p:cNvPr>
          <p:cNvCxnSpPr/>
          <p:nvPr/>
        </p:nvCxnSpPr>
        <p:spPr>
          <a:xfrm>
            <a:off x="326276" y="296330"/>
            <a:ext cx="0" cy="262210"/>
          </a:xfrm>
          <a:prstGeom prst="straightConnector1">
            <a:avLst/>
          </a:prstGeom>
          <a:noFill/>
          <a:ln w="76200" cap="flat" cmpd="sng">
            <a:solidFill>
              <a:srgbClr val="E82F4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" name="Google Shape;250;p5">
            <a:extLst>
              <a:ext uri="{FF2B5EF4-FFF2-40B4-BE49-F238E27FC236}">
                <a16:creationId xmlns:a16="http://schemas.microsoft.com/office/drawing/2014/main" id="{F6CA05BA-A8C5-ABB3-650D-01132D7F7B1E}"/>
              </a:ext>
            </a:extLst>
          </p:cNvPr>
          <p:cNvSpPr/>
          <p:nvPr/>
        </p:nvSpPr>
        <p:spPr>
          <a:xfrm>
            <a:off x="673880" y="1231043"/>
            <a:ext cx="736754" cy="5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Context</a:t>
            </a:r>
            <a:endParaRPr sz="900" dirty="0">
              <a:solidFill>
                <a:schemeClr val="bg1"/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1" name="Google Shape;247;p5">
            <a:extLst>
              <a:ext uri="{FF2B5EF4-FFF2-40B4-BE49-F238E27FC236}">
                <a16:creationId xmlns:a16="http://schemas.microsoft.com/office/drawing/2014/main" id="{C019AEBF-EA2E-7BD8-1082-7E127324E39E}"/>
              </a:ext>
            </a:extLst>
          </p:cNvPr>
          <p:cNvSpPr/>
          <p:nvPr/>
        </p:nvSpPr>
        <p:spPr>
          <a:xfrm>
            <a:off x="2346388" y="1221933"/>
            <a:ext cx="736754" cy="5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Action</a:t>
            </a:r>
            <a:endParaRPr sz="900" dirty="0">
              <a:solidFill>
                <a:schemeClr val="bg1"/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18" name="Google Shape;247;p5">
            <a:extLst>
              <a:ext uri="{FF2B5EF4-FFF2-40B4-BE49-F238E27FC236}">
                <a16:creationId xmlns:a16="http://schemas.microsoft.com/office/drawing/2014/main" id="{2F44DAAB-AAFD-0D29-3FDF-9BBD0C443FD6}"/>
              </a:ext>
            </a:extLst>
          </p:cNvPr>
          <p:cNvSpPr/>
          <p:nvPr/>
        </p:nvSpPr>
        <p:spPr>
          <a:xfrm>
            <a:off x="7387872" y="1231043"/>
            <a:ext cx="736754" cy="5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Action</a:t>
            </a:r>
            <a:endParaRPr sz="900" dirty="0">
              <a:solidFill>
                <a:schemeClr val="bg1"/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26" name="Google Shape;247;p5">
            <a:extLst>
              <a:ext uri="{FF2B5EF4-FFF2-40B4-BE49-F238E27FC236}">
                <a16:creationId xmlns:a16="http://schemas.microsoft.com/office/drawing/2014/main" id="{4D00AA78-6893-D3C6-1F3C-24EDD568F803}"/>
              </a:ext>
            </a:extLst>
          </p:cNvPr>
          <p:cNvSpPr/>
          <p:nvPr/>
        </p:nvSpPr>
        <p:spPr>
          <a:xfrm>
            <a:off x="5344369" y="1231043"/>
            <a:ext cx="736754" cy="5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Service</a:t>
            </a:r>
            <a:endParaRPr sz="900" dirty="0">
              <a:solidFill>
                <a:schemeClr val="bg1"/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sp>
        <p:nvSpPr>
          <p:cNvPr id="40" name="Google Shape;247;p5">
            <a:extLst>
              <a:ext uri="{FF2B5EF4-FFF2-40B4-BE49-F238E27FC236}">
                <a16:creationId xmlns:a16="http://schemas.microsoft.com/office/drawing/2014/main" id="{01E2659B-37B5-E688-02EE-685C28764D26}"/>
              </a:ext>
            </a:extLst>
          </p:cNvPr>
          <p:cNvSpPr/>
          <p:nvPr/>
        </p:nvSpPr>
        <p:spPr>
          <a:xfrm>
            <a:off x="3858725" y="1231043"/>
            <a:ext cx="736754" cy="51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Feeling</a:t>
            </a:r>
            <a:endParaRPr sz="900" dirty="0">
              <a:solidFill>
                <a:schemeClr val="bg1"/>
              </a:solidFill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AF0BFEE-FB64-91E7-77DE-075BFF04A26C}"/>
              </a:ext>
            </a:extLst>
          </p:cNvPr>
          <p:cNvGrpSpPr/>
          <p:nvPr/>
        </p:nvGrpSpPr>
        <p:grpSpPr>
          <a:xfrm>
            <a:off x="318436" y="1788686"/>
            <a:ext cx="8507127" cy="520685"/>
            <a:chOff x="435035" y="2267522"/>
            <a:chExt cx="11342836" cy="694247"/>
          </a:xfrm>
        </p:grpSpPr>
        <p:sp>
          <p:nvSpPr>
            <p:cNvPr id="7" name="Google Shape;258;p5">
              <a:extLst>
                <a:ext uri="{FF2B5EF4-FFF2-40B4-BE49-F238E27FC236}">
                  <a16:creationId xmlns:a16="http://schemas.microsoft.com/office/drawing/2014/main" id="{72C97117-C85E-56B2-CF04-9BAB867997FD}"/>
                </a:ext>
              </a:extLst>
            </p:cNvPr>
            <p:cNvSpPr/>
            <p:nvPr/>
          </p:nvSpPr>
          <p:spPr>
            <a:xfrm>
              <a:off x="435035" y="2269919"/>
              <a:ext cx="1909282" cy="69185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  <a:t>아토피 반응이 일어나는</a:t>
              </a:r>
              <a:endParaRPr lang="en-US" altLang="ko-KR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  <a:p>
              <a:pPr algn="ctr"/>
              <a:r>
                <a:rPr lang="ko-KR" altLang="en-US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  <a:t>원인이 무엇인지 명확하지 않음</a:t>
              </a:r>
            </a:p>
          </p:txBody>
        </p:sp>
        <p:sp>
          <p:nvSpPr>
            <p:cNvPr id="13" name="Google Shape;259;p5">
              <a:extLst>
                <a:ext uri="{FF2B5EF4-FFF2-40B4-BE49-F238E27FC236}">
                  <a16:creationId xmlns:a16="http://schemas.microsoft.com/office/drawing/2014/main" id="{6E4EB09A-E31A-42DE-DC7A-A8E9EA1D826E}"/>
                </a:ext>
              </a:extLst>
            </p:cNvPr>
            <p:cNvSpPr/>
            <p:nvPr/>
          </p:nvSpPr>
          <p:spPr>
            <a:xfrm>
              <a:off x="2607553" y="2269919"/>
              <a:ext cx="2030757" cy="6918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3A3838"/>
                </a:buClr>
                <a:buSzPts val="1000"/>
              </a:pPr>
              <a:r>
                <a:rPr lang="ko-KR" altLang="en-US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  <a:t>유명한 것부터 하나씩 시도하며</a:t>
              </a:r>
              <a:br>
                <a:rPr lang="en-US" altLang="ko-KR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</a:br>
              <a:r>
                <a:rPr lang="ko-KR" altLang="en-US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  <a:t>원인을 파악하는 중이나</a:t>
              </a:r>
              <a:r>
                <a:rPr lang="en-US" altLang="ko-KR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  <a:t>,</a:t>
              </a:r>
              <a:br>
                <a:rPr lang="en-US" altLang="ko-KR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</a:br>
              <a:r>
                <a:rPr lang="ko-KR" altLang="en-US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  <a:t>규명하지 못해 계속 시도함</a:t>
              </a:r>
              <a:endParaRPr lang="en-US" altLang="ko-KR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28" name="Google Shape;258;p5">
              <a:extLst>
                <a:ext uri="{FF2B5EF4-FFF2-40B4-BE49-F238E27FC236}">
                  <a16:creationId xmlns:a16="http://schemas.microsoft.com/office/drawing/2014/main" id="{711FE68F-3D12-D7AD-E4A9-CF5BDCC1EB5E}"/>
                </a:ext>
              </a:extLst>
            </p:cNvPr>
            <p:cNvSpPr/>
            <p:nvPr/>
          </p:nvSpPr>
          <p:spPr>
            <a:xfrm>
              <a:off x="8905465" y="2267522"/>
              <a:ext cx="2872406" cy="69185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  <a:t>자녀의 반응을 확인하기 위한 목적이 아니라</a:t>
              </a:r>
              <a:r>
                <a:rPr lang="en-US" altLang="ko-KR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  <a:t>,</a:t>
              </a:r>
              <a:br>
                <a:rPr lang="en-US" altLang="ko-KR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</a:br>
              <a:r>
                <a:rPr lang="ko-KR" altLang="en-US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  <a:t>취향을 찾아주기 위해 여러 제품을 시도함</a:t>
              </a:r>
            </a:p>
          </p:txBody>
        </p:sp>
        <p:sp>
          <p:nvSpPr>
            <p:cNvPr id="33" name="Google Shape;258;p5">
              <a:extLst>
                <a:ext uri="{FF2B5EF4-FFF2-40B4-BE49-F238E27FC236}">
                  <a16:creationId xmlns:a16="http://schemas.microsoft.com/office/drawing/2014/main" id="{B4FD3CD1-231B-E83E-0C87-AA00E960EEC6}"/>
                </a:ext>
              </a:extLst>
            </p:cNvPr>
            <p:cNvSpPr/>
            <p:nvPr/>
          </p:nvSpPr>
          <p:spPr>
            <a:xfrm>
              <a:off x="6663050" y="2267523"/>
              <a:ext cx="1909282" cy="691849"/>
            </a:xfrm>
            <a:prstGeom prst="rect">
              <a:avLst/>
            </a:prstGeom>
            <a:ln>
              <a:solidFill>
                <a:srgbClr val="D8D8D8"/>
              </a:solidFill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825" b="1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  <a:t>아토피 패키지</a:t>
              </a:r>
            </a:p>
          </p:txBody>
        </p:sp>
        <p:sp>
          <p:nvSpPr>
            <p:cNvPr id="42" name="Google Shape;258;p5">
              <a:extLst>
                <a:ext uri="{FF2B5EF4-FFF2-40B4-BE49-F238E27FC236}">
                  <a16:creationId xmlns:a16="http://schemas.microsoft.com/office/drawing/2014/main" id="{8832FEE6-7AB4-5A5D-76DD-E16D0E054A35}"/>
                </a:ext>
              </a:extLst>
            </p:cNvPr>
            <p:cNvSpPr/>
            <p:nvPr/>
          </p:nvSpPr>
          <p:spPr>
            <a:xfrm>
              <a:off x="4872668" y="2267523"/>
              <a:ext cx="1522513" cy="691849"/>
            </a:xfrm>
            <a:prstGeom prst="rect">
              <a:avLst/>
            </a:prstGeom>
            <a:ln>
              <a:solidFill>
                <a:srgbClr val="D8D8D8"/>
              </a:solidFill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825" dirty="0">
                  <a:solidFill>
                    <a:srgbClr val="3A3838"/>
                  </a:solidFill>
                  <a:latin typeface="NanumBarunGothicOTF" panose="02020603020101020101" pitchFamily="18" charset="-127"/>
                  <a:ea typeface="NanumBarunGothicOTF" panose="02020603020101020101" pitchFamily="18" charset="-127"/>
                </a:rPr>
                <a:t>아토피 원인을 파악하지 못해 답답함</a:t>
              </a:r>
            </a:p>
          </p:txBody>
        </p:sp>
      </p:grpSp>
      <p:sp>
        <p:nvSpPr>
          <p:cNvPr id="19" name="Pentagon 18">
            <a:extLst>
              <a:ext uri="{FF2B5EF4-FFF2-40B4-BE49-F238E27FC236}">
                <a16:creationId xmlns:a16="http://schemas.microsoft.com/office/drawing/2014/main" id="{D3563C5F-0DB6-74BF-F15D-9367230DF748}"/>
              </a:ext>
            </a:extLst>
          </p:cNvPr>
          <p:cNvSpPr/>
          <p:nvPr/>
        </p:nvSpPr>
        <p:spPr>
          <a:xfrm>
            <a:off x="326277" y="1026972"/>
            <a:ext cx="4649704" cy="254145"/>
          </a:xfrm>
          <a:prstGeom prst="homePlate">
            <a:avLst/>
          </a:prstGeom>
          <a:solidFill>
            <a:srgbClr val="FF95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AS-IS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64B4763-6D07-F69F-7D54-04C21ED6BC75}"/>
              </a:ext>
            </a:extLst>
          </p:cNvPr>
          <p:cNvCxnSpPr>
            <a:cxnSpLocks/>
          </p:cNvCxnSpPr>
          <p:nvPr/>
        </p:nvCxnSpPr>
        <p:spPr>
          <a:xfrm>
            <a:off x="4894545" y="1362206"/>
            <a:ext cx="0" cy="348115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DF4142-A409-439B-6FEA-5EE4D3F47734}"/>
              </a:ext>
            </a:extLst>
          </p:cNvPr>
          <p:cNvSpPr txBox="1"/>
          <p:nvPr/>
        </p:nvSpPr>
        <p:spPr>
          <a:xfrm>
            <a:off x="169530" y="682661"/>
            <a:ext cx="37010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01. JOURNEY</a:t>
            </a:r>
            <a:endParaRPr lang="ko-KR" altLang="en-US" sz="1050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735BBD6-AF24-27DC-4F69-34986C34734B}"/>
              </a:ext>
            </a:extLst>
          </p:cNvPr>
          <p:cNvGrpSpPr/>
          <p:nvPr/>
        </p:nvGrpSpPr>
        <p:grpSpPr>
          <a:xfrm>
            <a:off x="318436" y="2583785"/>
            <a:ext cx="8507127" cy="520685"/>
            <a:chOff x="435035" y="2267522"/>
            <a:chExt cx="11342836" cy="694247"/>
          </a:xfrm>
        </p:grpSpPr>
        <p:sp>
          <p:nvSpPr>
            <p:cNvPr id="35" name="Google Shape;258;p5">
              <a:extLst>
                <a:ext uri="{FF2B5EF4-FFF2-40B4-BE49-F238E27FC236}">
                  <a16:creationId xmlns:a16="http://schemas.microsoft.com/office/drawing/2014/main" id="{FBE6E027-8B15-57E7-D5C4-30A91DA55A2C}"/>
                </a:ext>
              </a:extLst>
            </p:cNvPr>
            <p:cNvSpPr/>
            <p:nvPr/>
          </p:nvSpPr>
          <p:spPr>
            <a:xfrm>
              <a:off x="435035" y="2269919"/>
              <a:ext cx="1909282" cy="69185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41" name="Google Shape;259;p5">
              <a:extLst>
                <a:ext uri="{FF2B5EF4-FFF2-40B4-BE49-F238E27FC236}">
                  <a16:creationId xmlns:a16="http://schemas.microsoft.com/office/drawing/2014/main" id="{393220A2-16C7-BEA9-688E-278E5BAF8AC8}"/>
                </a:ext>
              </a:extLst>
            </p:cNvPr>
            <p:cNvSpPr/>
            <p:nvPr/>
          </p:nvSpPr>
          <p:spPr>
            <a:xfrm>
              <a:off x="2607553" y="2269919"/>
              <a:ext cx="2030757" cy="6918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3A3838"/>
                </a:buClr>
                <a:buSzPts val="1000"/>
              </a:pPr>
              <a:endParaRPr lang="en-US" altLang="ko-KR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54" name="Google Shape;258;p5">
              <a:extLst>
                <a:ext uri="{FF2B5EF4-FFF2-40B4-BE49-F238E27FC236}">
                  <a16:creationId xmlns:a16="http://schemas.microsoft.com/office/drawing/2014/main" id="{87A8A8A3-EB03-38C4-3F65-DC064CD976C7}"/>
                </a:ext>
              </a:extLst>
            </p:cNvPr>
            <p:cNvSpPr/>
            <p:nvPr/>
          </p:nvSpPr>
          <p:spPr>
            <a:xfrm>
              <a:off x="8905465" y="2267522"/>
              <a:ext cx="2872406" cy="69185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55" name="Google Shape;258;p5">
              <a:extLst>
                <a:ext uri="{FF2B5EF4-FFF2-40B4-BE49-F238E27FC236}">
                  <a16:creationId xmlns:a16="http://schemas.microsoft.com/office/drawing/2014/main" id="{323BCACC-58D9-9925-A12A-8FC3156D530D}"/>
                </a:ext>
              </a:extLst>
            </p:cNvPr>
            <p:cNvSpPr/>
            <p:nvPr/>
          </p:nvSpPr>
          <p:spPr>
            <a:xfrm>
              <a:off x="6663050" y="2267523"/>
              <a:ext cx="1909282" cy="691849"/>
            </a:xfrm>
            <a:prstGeom prst="rect">
              <a:avLst/>
            </a:prstGeom>
            <a:ln>
              <a:solidFill>
                <a:srgbClr val="D8D8D8"/>
              </a:solidFill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b="1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56" name="Google Shape;258;p5">
              <a:extLst>
                <a:ext uri="{FF2B5EF4-FFF2-40B4-BE49-F238E27FC236}">
                  <a16:creationId xmlns:a16="http://schemas.microsoft.com/office/drawing/2014/main" id="{A81C3E2D-E546-4491-08CC-E41ED60CF563}"/>
                </a:ext>
              </a:extLst>
            </p:cNvPr>
            <p:cNvSpPr/>
            <p:nvPr/>
          </p:nvSpPr>
          <p:spPr>
            <a:xfrm>
              <a:off x="4872668" y="2267523"/>
              <a:ext cx="1522513" cy="691849"/>
            </a:xfrm>
            <a:prstGeom prst="rect">
              <a:avLst/>
            </a:prstGeom>
            <a:ln>
              <a:solidFill>
                <a:srgbClr val="D8D8D8"/>
              </a:solidFill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129A00B6-9CF9-3D52-4D5B-86AA2A86883C}"/>
              </a:ext>
            </a:extLst>
          </p:cNvPr>
          <p:cNvGrpSpPr/>
          <p:nvPr/>
        </p:nvGrpSpPr>
        <p:grpSpPr>
          <a:xfrm>
            <a:off x="318435" y="3378884"/>
            <a:ext cx="8507127" cy="520685"/>
            <a:chOff x="435035" y="2267522"/>
            <a:chExt cx="11342836" cy="694247"/>
          </a:xfrm>
        </p:grpSpPr>
        <p:sp>
          <p:nvSpPr>
            <p:cNvPr id="58" name="Google Shape;258;p5">
              <a:extLst>
                <a:ext uri="{FF2B5EF4-FFF2-40B4-BE49-F238E27FC236}">
                  <a16:creationId xmlns:a16="http://schemas.microsoft.com/office/drawing/2014/main" id="{0889E789-638E-9BFD-59C3-4F61B8E99F00}"/>
                </a:ext>
              </a:extLst>
            </p:cNvPr>
            <p:cNvSpPr/>
            <p:nvPr/>
          </p:nvSpPr>
          <p:spPr>
            <a:xfrm>
              <a:off x="435035" y="2269919"/>
              <a:ext cx="1909282" cy="69185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59" name="Google Shape;259;p5">
              <a:extLst>
                <a:ext uri="{FF2B5EF4-FFF2-40B4-BE49-F238E27FC236}">
                  <a16:creationId xmlns:a16="http://schemas.microsoft.com/office/drawing/2014/main" id="{B18F250A-F5ED-DE43-1E23-2F1D9BD701C9}"/>
                </a:ext>
              </a:extLst>
            </p:cNvPr>
            <p:cNvSpPr/>
            <p:nvPr/>
          </p:nvSpPr>
          <p:spPr>
            <a:xfrm>
              <a:off x="2607553" y="2269919"/>
              <a:ext cx="2030757" cy="6918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3A3838"/>
                </a:buClr>
                <a:buSzPts val="1000"/>
              </a:pPr>
              <a:endParaRPr lang="en-US" altLang="ko-KR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60" name="Google Shape;258;p5">
              <a:extLst>
                <a:ext uri="{FF2B5EF4-FFF2-40B4-BE49-F238E27FC236}">
                  <a16:creationId xmlns:a16="http://schemas.microsoft.com/office/drawing/2014/main" id="{94BF439F-7226-E59B-CBD2-17A761EB7BE5}"/>
                </a:ext>
              </a:extLst>
            </p:cNvPr>
            <p:cNvSpPr/>
            <p:nvPr/>
          </p:nvSpPr>
          <p:spPr>
            <a:xfrm>
              <a:off x="8905465" y="2267522"/>
              <a:ext cx="2872406" cy="69185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61" name="Google Shape;258;p5">
              <a:extLst>
                <a:ext uri="{FF2B5EF4-FFF2-40B4-BE49-F238E27FC236}">
                  <a16:creationId xmlns:a16="http://schemas.microsoft.com/office/drawing/2014/main" id="{108A5B92-94B6-9D40-5A7E-E35A354E72B1}"/>
                </a:ext>
              </a:extLst>
            </p:cNvPr>
            <p:cNvSpPr/>
            <p:nvPr/>
          </p:nvSpPr>
          <p:spPr>
            <a:xfrm>
              <a:off x="6663050" y="2267523"/>
              <a:ext cx="1909282" cy="691849"/>
            </a:xfrm>
            <a:prstGeom prst="rect">
              <a:avLst/>
            </a:prstGeom>
            <a:ln>
              <a:solidFill>
                <a:srgbClr val="D8D8D8"/>
              </a:solidFill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b="1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62" name="Google Shape;258;p5">
              <a:extLst>
                <a:ext uri="{FF2B5EF4-FFF2-40B4-BE49-F238E27FC236}">
                  <a16:creationId xmlns:a16="http://schemas.microsoft.com/office/drawing/2014/main" id="{2A72046D-6BCF-9BD8-B4D7-0E904A9E889F}"/>
                </a:ext>
              </a:extLst>
            </p:cNvPr>
            <p:cNvSpPr/>
            <p:nvPr/>
          </p:nvSpPr>
          <p:spPr>
            <a:xfrm>
              <a:off x="4872668" y="2267523"/>
              <a:ext cx="1522513" cy="691849"/>
            </a:xfrm>
            <a:prstGeom prst="rect">
              <a:avLst/>
            </a:prstGeom>
            <a:ln>
              <a:solidFill>
                <a:srgbClr val="D8D8D8"/>
              </a:solidFill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2879B5B-F723-6DCC-7DA1-8A4D7167A448}"/>
              </a:ext>
            </a:extLst>
          </p:cNvPr>
          <p:cNvGrpSpPr/>
          <p:nvPr/>
        </p:nvGrpSpPr>
        <p:grpSpPr>
          <a:xfrm>
            <a:off x="318435" y="4173984"/>
            <a:ext cx="8507127" cy="520685"/>
            <a:chOff x="435035" y="2267522"/>
            <a:chExt cx="11342836" cy="694247"/>
          </a:xfrm>
        </p:grpSpPr>
        <p:sp>
          <p:nvSpPr>
            <p:cNvPr id="64" name="Google Shape;258;p5">
              <a:extLst>
                <a:ext uri="{FF2B5EF4-FFF2-40B4-BE49-F238E27FC236}">
                  <a16:creationId xmlns:a16="http://schemas.microsoft.com/office/drawing/2014/main" id="{809418C3-6116-CDF4-A975-204998AB144B}"/>
                </a:ext>
              </a:extLst>
            </p:cNvPr>
            <p:cNvSpPr/>
            <p:nvPr/>
          </p:nvSpPr>
          <p:spPr>
            <a:xfrm>
              <a:off x="435035" y="2269919"/>
              <a:ext cx="1909282" cy="69185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65" name="Google Shape;259;p5">
              <a:extLst>
                <a:ext uri="{FF2B5EF4-FFF2-40B4-BE49-F238E27FC236}">
                  <a16:creationId xmlns:a16="http://schemas.microsoft.com/office/drawing/2014/main" id="{17CADC61-6BD6-A2E9-780E-FB75C024FB91}"/>
                </a:ext>
              </a:extLst>
            </p:cNvPr>
            <p:cNvSpPr/>
            <p:nvPr/>
          </p:nvSpPr>
          <p:spPr>
            <a:xfrm>
              <a:off x="2607553" y="2269919"/>
              <a:ext cx="2030757" cy="69185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Clr>
                  <a:srgbClr val="3A3838"/>
                </a:buClr>
                <a:buSzPts val="1000"/>
              </a:pPr>
              <a:endParaRPr lang="en-US" altLang="ko-KR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66" name="Google Shape;258;p5">
              <a:extLst>
                <a:ext uri="{FF2B5EF4-FFF2-40B4-BE49-F238E27FC236}">
                  <a16:creationId xmlns:a16="http://schemas.microsoft.com/office/drawing/2014/main" id="{05525135-CE1E-EAEE-BAA9-C876F37649AF}"/>
                </a:ext>
              </a:extLst>
            </p:cNvPr>
            <p:cNvSpPr/>
            <p:nvPr/>
          </p:nvSpPr>
          <p:spPr>
            <a:xfrm>
              <a:off x="8905465" y="2267522"/>
              <a:ext cx="2872406" cy="691850"/>
            </a:xfrm>
            <a:prstGeom prst="rect">
              <a:avLst/>
            </a:prstGeom>
            <a:solidFill>
              <a:srgbClr val="F2F2F2"/>
            </a:solidFill>
            <a:ln w="9525" cap="flat" cmpd="sng">
              <a:solidFill>
                <a:srgbClr val="D8D8D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67" name="Google Shape;258;p5">
              <a:extLst>
                <a:ext uri="{FF2B5EF4-FFF2-40B4-BE49-F238E27FC236}">
                  <a16:creationId xmlns:a16="http://schemas.microsoft.com/office/drawing/2014/main" id="{D2F099F9-346C-D602-64C2-5F231D3124CD}"/>
                </a:ext>
              </a:extLst>
            </p:cNvPr>
            <p:cNvSpPr/>
            <p:nvPr/>
          </p:nvSpPr>
          <p:spPr>
            <a:xfrm>
              <a:off x="6663050" y="2267523"/>
              <a:ext cx="1909282" cy="691849"/>
            </a:xfrm>
            <a:prstGeom prst="rect">
              <a:avLst/>
            </a:prstGeom>
            <a:ln>
              <a:solidFill>
                <a:srgbClr val="D8D8D8"/>
              </a:solidFill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b="1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  <p:sp>
          <p:nvSpPr>
            <p:cNvPr id="68" name="Google Shape;258;p5">
              <a:extLst>
                <a:ext uri="{FF2B5EF4-FFF2-40B4-BE49-F238E27FC236}">
                  <a16:creationId xmlns:a16="http://schemas.microsoft.com/office/drawing/2014/main" id="{16C462B2-F464-646D-C93B-53D4A018C475}"/>
                </a:ext>
              </a:extLst>
            </p:cNvPr>
            <p:cNvSpPr/>
            <p:nvPr/>
          </p:nvSpPr>
          <p:spPr>
            <a:xfrm>
              <a:off x="4872668" y="2267523"/>
              <a:ext cx="1522513" cy="691849"/>
            </a:xfrm>
            <a:prstGeom prst="rect">
              <a:avLst/>
            </a:prstGeom>
            <a:ln>
              <a:solidFill>
                <a:srgbClr val="D8D8D8"/>
              </a:solidFill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lang="ko-KR" altLang="en-US" sz="825" dirty="0">
                <a:solidFill>
                  <a:srgbClr val="3A3838"/>
                </a:solidFill>
                <a:latin typeface="NanumBarunGothicOTF" panose="02020603020101020101" pitchFamily="18" charset="-127"/>
                <a:ea typeface="NanumBarunGothicOTF" panose="02020603020101020101" pitchFamily="18" charset="-127"/>
              </a:endParaRPr>
            </a:p>
          </p:txBody>
        </p:sp>
      </p:grpSp>
      <p:sp>
        <p:nvSpPr>
          <p:cNvPr id="70" name="Google Shape;256;p20">
            <a:extLst>
              <a:ext uri="{FF2B5EF4-FFF2-40B4-BE49-F238E27FC236}">
                <a16:creationId xmlns:a16="http://schemas.microsoft.com/office/drawing/2014/main" id="{423F9C15-F66F-97F1-48D4-7A03EDB063E2}"/>
              </a:ext>
            </a:extLst>
          </p:cNvPr>
          <p:cNvSpPr/>
          <p:nvPr/>
        </p:nvSpPr>
        <p:spPr>
          <a:xfrm>
            <a:off x="-4500" y="5009018"/>
            <a:ext cx="9153000" cy="141600"/>
          </a:xfrm>
          <a:prstGeom prst="rect">
            <a:avLst/>
          </a:prstGeom>
          <a:solidFill>
            <a:srgbClr val="E82F4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21391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1190</Words>
  <Application>Microsoft Macintosh PowerPoint</Application>
  <PresentationFormat>화면 슬라이드 쇼(16:9)</PresentationFormat>
  <Paragraphs>235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Malgun Gothic</vt:lpstr>
      <vt:lpstr>NanumBarunGothicOTF</vt:lpstr>
      <vt:lpstr>Noto Sans Symbols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최다운</cp:lastModifiedBy>
  <cp:revision>1</cp:revision>
  <dcterms:modified xsi:type="dcterms:W3CDTF">2024-09-25T08:21:32Z</dcterms:modified>
</cp:coreProperties>
</file>