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4.png" ContentType="image/png"/>
  <Override PartName="/ppt/media/image3.jpeg" ContentType="image/jpe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charts/chart1.xml" ContentType="application/vnd.openxmlformats-officedocument.drawingml.chart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</p:sldIdLst>
  <p:sldSz cx="9906000" cy="6858000"/>
  <p:notesSz cx="7099300" cy="102346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slide" Target="slides/slide24.xml"/><Relationship Id="rId38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.0700577603875536"/>
          <c:y val="0.100162645703443"/>
          <c:w val="0.89584497857276"/>
          <c:h val="0.708728652751423"/>
        </c:manualLayout>
      </c:layout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실측PD</c:v>
                </c:pt>
              </c:strCache>
            </c:strRef>
          </c:tx>
          <c:spPr>
            <a:solidFill>
              <a:srgbClr val="4f81bd"/>
            </a:solidFill>
            <a:ln cap="rnd" w="19080">
              <a:solidFill>
                <a:srgbClr val="4f81bd"/>
              </a:solidFill>
              <a:round/>
            </a:ln>
          </c:spPr>
          <c:marker>
            <c:symbol val="circle"/>
            <c:size val="5"/>
            <c:spPr>
              <a:solidFill>
                <a:srgbClr val="4f81bd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맑은 고딕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8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  <c:pt idx="17">
                  <c:v>2021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8"/>
                <c:pt idx="0">
                  <c:v>0.0429918639053254</c:v>
                </c:pt>
                <c:pt idx="1">
                  <c:v>0.038096879848302</c:v>
                </c:pt>
                <c:pt idx="2">
                  <c:v>0.0331600907693434</c:v>
                </c:pt>
                <c:pt idx="3">
                  <c:v>0.023005698005698</c:v>
                </c:pt>
                <c:pt idx="4">
                  <c:v>0.0311584719885337</c:v>
                </c:pt>
                <c:pt idx="5">
                  <c:v>0.0541298639293388</c:v>
                </c:pt>
                <c:pt idx="6">
                  <c:v>0.036340316374519</c:v>
                </c:pt>
                <c:pt idx="7">
                  <c:v>0.0346195456184638</c:v>
                </c:pt>
                <c:pt idx="8">
                  <c:v>0.0326461484552941</c:v>
                </c:pt>
                <c:pt idx="9">
                  <c:v>0.0271270718232044</c:v>
                </c:pt>
                <c:pt idx="10">
                  <c:v>0.0256423566052427</c:v>
                </c:pt>
                <c:pt idx="11">
                  <c:v>0.0264857580967427</c:v>
                </c:pt>
                <c:pt idx="12">
                  <c:v>0.0241036317372195</c:v>
                </c:pt>
                <c:pt idx="13">
                  <c:v>0.0247024661568034</c:v>
                </c:pt>
                <c:pt idx="14">
                  <c:v>0.0271410232899321</c:v>
                </c:pt>
                <c:pt idx="15">
                  <c:v>0.0293787616035907</c:v>
                </c:pt>
                <c:pt idx="16">
                  <c:v>0.0232878026934519</c:v>
                </c:pt>
                <c:pt idx="17">
                  <c:v>0.019816188818662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예측PD</c:v>
                </c:pt>
              </c:strCache>
            </c:strRef>
          </c:tx>
          <c:spPr>
            <a:solidFill>
              <a:srgbClr val="c0504d"/>
            </a:solidFill>
            <a:ln cap="rnd" w="19080">
              <a:solidFill>
                <a:srgbClr val="c0504d"/>
              </a:solidFill>
              <a:prstDash val="sysDash"/>
              <a:round/>
            </a:ln>
          </c:spPr>
          <c:marker>
            <c:symbol val="circle"/>
            <c:size val="5"/>
            <c:spPr>
              <a:solidFill>
                <a:srgbClr val="c0504d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맑은 고딕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8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  <c:pt idx="17">
                  <c:v>2021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8"/>
                <c:pt idx="0">
                  <c:v>0.0202658351571466</c:v>
                </c:pt>
                <c:pt idx="1">
                  <c:v>0.0369645553730964</c:v>
                </c:pt>
                <c:pt idx="2">
                  <c:v>0.0264528446063793</c:v>
                </c:pt>
                <c:pt idx="3">
                  <c:v>0.0223849871072387</c:v>
                </c:pt>
                <c:pt idx="4">
                  <c:v>0.0286149266292084</c:v>
                </c:pt>
                <c:pt idx="5">
                  <c:v>0.0474169410053183</c:v>
                </c:pt>
                <c:pt idx="6">
                  <c:v>0.0403548140223907</c:v>
                </c:pt>
                <c:pt idx="7">
                  <c:v>0.0332410250310065</c:v>
                </c:pt>
                <c:pt idx="8">
                  <c:v>0.034878640592528</c:v>
                </c:pt>
                <c:pt idx="9">
                  <c:v>0.0285602605515364</c:v>
                </c:pt>
                <c:pt idx="10">
                  <c:v>0.0265367780030799</c:v>
                </c:pt>
                <c:pt idx="11">
                  <c:v>0.0266771276993207</c:v>
                </c:pt>
                <c:pt idx="12">
                  <c:v>0.0269902878159622</c:v>
                </c:pt>
                <c:pt idx="13">
                  <c:v>0.0260850177639116</c:v>
                </c:pt>
                <c:pt idx="14">
                  <c:v>0.0277568592314974</c:v>
                </c:pt>
                <c:pt idx="15">
                  <c:v>0.0312054353098473</c:v>
                </c:pt>
                <c:pt idx="16">
                  <c:v>0.0517588547820563</c:v>
                </c:pt>
                <c:pt idx="17">
                  <c:v>0.024869157927802</c:v>
                </c:pt>
              </c:numCache>
            </c:numRef>
          </c:val>
          <c:smooth val="0"/>
        </c:ser>
        <c:hiLowLines>
          <c:spPr>
            <a:ln w="0">
              <a:noFill/>
            </a:ln>
          </c:spPr>
        </c:hiLowLines>
        <c:marker val="1"/>
        <c:axId val="95874048"/>
        <c:axId val="748277"/>
      </c:lineChart>
      <c:catAx>
        <c:axId val="958740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b="0" sz="700" spc="-1" strike="noStrike">
                <a:solidFill>
                  <a:srgbClr val="595959"/>
                </a:solidFill>
                <a:latin typeface="원신한 Light"/>
                <a:ea typeface="원신한 Light"/>
              </a:defRPr>
            </a:pPr>
          </a:p>
        </c:txPr>
        <c:crossAx val="748277"/>
        <c:crosses val="autoZero"/>
        <c:auto val="1"/>
        <c:lblAlgn val="ctr"/>
        <c:lblOffset val="100"/>
        <c:noMultiLvlLbl val="0"/>
      </c:catAx>
      <c:valAx>
        <c:axId val="748277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b="0" sz="800" spc="-1" strike="noStrike">
                <a:solidFill>
                  <a:srgbClr val="595959"/>
                </a:solidFill>
                <a:latin typeface="원신한 Light"/>
                <a:ea typeface="원신한 Light"/>
              </a:defRPr>
            </a:pPr>
          </a:p>
        </c:txPr>
        <c:crossAx val="95874048"/>
        <c:crosses val="autoZero"/>
        <c:crossBetween val="between"/>
      </c:valAx>
      <c:spPr>
        <a:noFill/>
        <a:ln w="0">
          <a:noFill/>
        </a:ln>
      </c:spPr>
    </c:plotArea>
    <c:legend>
      <c:legendPos val="b"/>
      <c:layout>
        <c:manualLayout>
          <c:xMode val="edge"/>
          <c:yMode val="edge"/>
          <c:x val="0.295286577549899"/>
          <c:y val="0.0176164792331839"/>
          <c:w val="0.403788849860998"/>
          <c:h val="0.0625873734791138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b="0" sz="900" spc="-1" strike="noStrike">
              <a:solidFill>
                <a:srgbClr val="595959"/>
              </a:solidFill>
              <a:latin typeface="원신한 Light"/>
              <a:ea typeface="원신한 Light"/>
            </a:defRPr>
          </a:pPr>
        </a:p>
      </c:txPr>
    </c:legend>
    <c:plotVisOnly val="1"/>
    <c:dispBlanksAs val="zero"/>
  </c:chart>
  <c:spPr>
    <a:noFill/>
    <a:ln w="0"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buNone/>
            </a:pPr>
            <a:fld id="{462ABE88-4837-44BD-B862-2AE714FF1A56}" type="slidenum">
              <a:rPr b="0" lang="en-US" sz="1400" spc="-1" strike="noStrike">
                <a:solidFill>
                  <a:srgbClr val="000000"/>
                </a:solid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777960" y="766800"/>
            <a:ext cx="5542560" cy="383760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709920" y="4862160"/>
            <a:ext cx="5678640" cy="460404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7"/>
          </p:nvPr>
        </p:nvSpPr>
        <p:spPr>
          <a:xfrm>
            <a:off x="4021920" y="9720720"/>
            <a:ext cx="3074400" cy="511200"/>
          </a:xfrm>
          <a:prstGeom prst="rect">
            <a:avLst/>
          </a:prstGeom>
          <a:noFill/>
          <a:ln w="0">
            <a:noFill/>
          </a:ln>
        </p:spPr>
        <p:txBody>
          <a:bodyPr lIns="94680" rIns="94680" tIns="47520" bIns="475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원신한 Light"/>
                <a:ea typeface="원신한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31BF1F2-6A96-4D09-912B-DFC2D0D24F3B}" type="slidenum">
              <a:rPr b="0" lang="en-US" sz="1200" spc="-1" strike="noStrike">
                <a:solidFill>
                  <a:srgbClr val="000000"/>
                </a:solidFill>
                <a:latin typeface="원신한 Light"/>
                <a:ea typeface="원신한 Light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7773E6-749D-4267-9C24-FE8DAF87E0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제목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본문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33"/>
          <p:cNvSpPr/>
          <p:nvPr/>
        </p:nvSpPr>
        <p:spPr>
          <a:xfrm>
            <a:off x="4614120" y="6537960"/>
            <a:ext cx="50220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72000" bIns="0" anchor="t">
            <a:noAutofit/>
          </a:bodyPr>
          <a:p>
            <a:pPr algn="r" defTabSz="914400">
              <a:lnSpc>
                <a:spcPct val="100000"/>
              </a:lnSpc>
              <a:spcBef>
                <a:spcPts val="400"/>
              </a:spcBef>
            </a:pPr>
            <a:fld id="{EDA7C5B4-65B5-4386-9889-AF4F4934A421}" type="slidenum">
              <a:rPr b="0" lang="en-GB" sz="10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" name="Group 19"/>
          <p:cNvGrpSpPr/>
          <p:nvPr/>
        </p:nvGrpSpPr>
        <p:grpSpPr>
          <a:xfrm>
            <a:off x="0" y="1053720"/>
            <a:ext cx="9905040" cy="5327640"/>
            <a:chOff x="0" y="1053720"/>
            <a:chExt cx="9905040" cy="5327640"/>
          </a:xfrm>
        </p:grpSpPr>
        <p:sp>
          <p:nvSpPr>
            <p:cNvPr id="2" name="Rectangle 22"/>
            <p:cNvSpPr/>
            <p:nvPr/>
          </p:nvSpPr>
          <p:spPr>
            <a:xfrm>
              <a:off x="963360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3" name="Rectangle 23"/>
            <p:cNvSpPr/>
            <p:nvPr/>
          </p:nvSpPr>
          <p:spPr>
            <a:xfrm>
              <a:off x="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4" name="Rectangle 24"/>
            <p:cNvSpPr/>
            <p:nvPr/>
          </p:nvSpPr>
          <p:spPr>
            <a:xfrm rot="16200000">
              <a:off x="4844880" y="112500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5" name="Rectangle 34"/>
            <p:cNvSpPr/>
            <p:nvPr/>
          </p:nvSpPr>
          <p:spPr>
            <a:xfrm rot="16200000">
              <a:off x="4844880" y="623772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3"/>
          <p:cNvSpPr/>
          <p:nvPr/>
        </p:nvSpPr>
        <p:spPr>
          <a:xfrm>
            <a:off x="4704840" y="6537960"/>
            <a:ext cx="50220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72000" bIns="0" anchor="t">
            <a:noAutofit/>
          </a:bodyPr>
          <a:p>
            <a:pPr algn="ctr" defTabSz="914400">
              <a:lnSpc>
                <a:spcPct val="100000"/>
              </a:lnSpc>
              <a:spcBef>
                <a:spcPts val="400"/>
              </a:spcBef>
            </a:pPr>
            <a:fld id="{5DB29AC5-3FB6-4F9C-83F1-C4E533797756}" type="slidenum">
              <a:rPr b="0" lang="en-GB" sz="10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63" name="Group 19"/>
          <p:cNvGrpSpPr/>
          <p:nvPr/>
        </p:nvGrpSpPr>
        <p:grpSpPr>
          <a:xfrm>
            <a:off x="0" y="1053720"/>
            <a:ext cx="9905040" cy="5327640"/>
            <a:chOff x="0" y="1053720"/>
            <a:chExt cx="9905040" cy="5327640"/>
          </a:xfrm>
        </p:grpSpPr>
        <p:sp>
          <p:nvSpPr>
            <p:cNvPr id="64" name="Rectangle 22"/>
            <p:cNvSpPr/>
            <p:nvPr/>
          </p:nvSpPr>
          <p:spPr>
            <a:xfrm>
              <a:off x="963360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65" name="Rectangle 23"/>
            <p:cNvSpPr/>
            <p:nvPr/>
          </p:nvSpPr>
          <p:spPr>
            <a:xfrm>
              <a:off x="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66" name="Rectangle 24"/>
            <p:cNvSpPr/>
            <p:nvPr/>
          </p:nvSpPr>
          <p:spPr>
            <a:xfrm rot="16200000">
              <a:off x="4844880" y="112500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67" name="Rectangle 34"/>
            <p:cNvSpPr/>
            <p:nvPr/>
          </p:nvSpPr>
          <p:spPr>
            <a:xfrm rot="16200000">
              <a:off x="4844880" y="623772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</p:grpSp>
      <p:sp>
        <p:nvSpPr>
          <p:cNvPr id="68" name="직사각형 19"/>
          <p:cNvSpPr/>
          <p:nvPr/>
        </p:nvSpPr>
        <p:spPr>
          <a:xfrm>
            <a:off x="-13320" y="779040"/>
            <a:ext cx="6195600" cy="44640"/>
          </a:xfrm>
          <a:prstGeom prst="rect">
            <a:avLst/>
          </a:prstGeom>
          <a:gradFill rotWithShape="0">
            <a:gsLst>
              <a:gs pos="0">
                <a:srgbClr val="4f81bd"/>
              </a:gs>
              <a:gs pos="100000">
                <a:srgbClr val="ffffff"/>
              </a:gs>
            </a:gsLst>
            <a:lin ang="0"/>
          </a:gradFill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endParaRPr b="1" lang="en-US" sz="1800" spc="-1" strike="noStrike">
              <a:solidFill>
                <a:srgbClr val="000000"/>
              </a:solidFill>
              <a:latin typeface="원신한 Light"/>
              <a:ea typeface="원신한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33"/>
          <p:cNvSpPr/>
          <p:nvPr/>
        </p:nvSpPr>
        <p:spPr>
          <a:xfrm>
            <a:off x="4704840" y="6537960"/>
            <a:ext cx="50220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72000" bIns="0" anchor="t">
            <a:noAutofit/>
          </a:bodyPr>
          <a:p>
            <a:pPr algn="ctr" defTabSz="914400">
              <a:lnSpc>
                <a:spcPct val="100000"/>
              </a:lnSpc>
              <a:spcBef>
                <a:spcPts val="400"/>
              </a:spcBef>
            </a:pPr>
            <a:fld id="{25EC5D80-FD69-4AA8-8A04-2B3269324E73}" type="slidenum">
              <a:rPr b="0" lang="en-GB" sz="10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70" name="Group 19"/>
          <p:cNvGrpSpPr/>
          <p:nvPr/>
        </p:nvGrpSpPr>
        <p:grpSpPr>
          <a:xfrm>
            <a:off x="0" y="1053720"/>
            <a:ext cx="9905040" cy="5327640"/>
            <a:chOff x="0" y="1053720"/>
            <a:chExt cx="9905040" cy="5327640"/>
          </a:xfrm>
        </p:grpSpPr>
        <p:sp>
          <p:nvSpPr>
            <p:cNvPr id="71" name="Rectangle 22"/>
            <p:cNvSpPr/>
            <p:nvPr/>
          </p:nvSpPr>
          <p:spPr>
            <a:xfrm>
              <a:off x="963360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72" name="Rectangle 23"/>
            <p:cNvSpPr/>
            <p:nvPr/>
          </p:nvSpPr>
          <p:spPr>
            <a:xfrm>
              <a:off x="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73" name="Rectangle 24"/>
            <p:cNvSpPr/>
            <p:nvPr/>
          </p:nvSpPr>
          <p:spPr>
            <a:xfrm rot="16200000">
              <a:off x="4844880" y="112500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74" name="Rectangle 34"/>
            <p:cNvSpPr/>
            <p:nvPr/>
          </p:nvSpPr>
          <p:spPr>
            <a:xfrm rot="16200000">
              <a:off x="4844880" y="623772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</p:grpSp>
      <p:sp>
        <p:nvSpPr>
          <p:cNvPr id="75" name="직사각형 19"/>
          <p:cNvSpPr/>
          <p:nvPr/>
        </p:nvSpPr>
        <p:spPr>
          <a:xfrm>
            <a:off x="-13320" y="779040"/>
            <a:ext cx="6195600" cy="44640"/>
          </a:xfrm>
          <a:prstGeom prst="rect">
            <a:avLst/>
          </a:prstGeom>
          <a:gradFill rotWithShape="0">
            <a:gsLst>
              <a:gs pos="0">
                <a:srgbClr val="4f81bd"/>
              </a:gs>
              <a:gs pos="100000">
                <a:srgbClr val="ffffff"/>
              </a:gs>
            </a:gsLst>
            <a:lin ang="0"/>
          </a:gradFill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endParaRPr b="1" lang="en-US" sz="1800" spc="-1" strike="noStrike">
              <a:solidFill>
                <a:srgbClr val="000000"/>
              </a:solidFill>
              <a:latin typeface="원신한 Light"/>
              <a:ea typeface="원신한 Light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46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chemeClr val="dk1"/>
                </a:solidFill>
                <a:latin typeface="맑은 고딕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맑은 고딕"/>
              </a:rPr>
              <a:t>&lt;footer&gt;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chemeClr val="dk1"/>
                </a:solidFill>
                <a:latin typeface="맑은 고딕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65FE52FC-9A85-4006-A521-00C3A33998CD}" type="slidenum">
              <a:rPr b="0" lang="en-US" sz="1800" spc="-1" strike="noStrike">
                <a:solidFill>
                  <a:schemeClr val="dk1"/>
                </a:solidFill>
                <a:latin typeface="맑은 고딕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2" descr="반도체 부품 1.png"/>
          <p:cNvPicPr/>
          <p:nvPr/>
        </p:nvPicPr>
        <p:blipFill>
          <a:blip r:embed="rId2"/>
          <a:srcRect l="4304" t="42638" r="4119" b="37182"/>
          <a:stretch/>
        </p:blipFill>
        <p:spPr>
          <a:xfrm>
            <a:off x="0" y="-2880"/>
            <a:ext cx="9905040" cy="1335240"/>
          </a:xfrm>
          <a:prstGeom prst="rect">
            <a:avLst/>
          </a:prstGeom>
          <a:ln w="0">
            <a:noFill/>
          </a:ln>
        </p:spPr>
      </p:pic>
      <p:pic>
        <p:nvPicPr>
          <p:cNvPr id="9" name="그림 3" descr="Brochure-Korean_v1_Page_27_Image_0001.jpg"/>
          <p:cNvPicPr/>
          <p:nvPr/>
        </p:nvPicPr>
        <p:blipFill>
          <a:blip r:embed="rId3"/>
          <a:srcRect l="4447" t="16450" r="16602" b="6331"/>
          <a:stretch/>
        </p:blipFill>
        <p:spPr>
          <a:xfrm>
            <a:off x="2581200" y="2650680"/>
            <a:ext cx="7190280" cy="40633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2" descr="반도체 부품 1.png"/>
          <p:cNvPicPr/>
          <p:nvPr/>
        </p:nvPicPr>
        <p:blipFill>
          <a:blip r:embed="rId2"/>
          <a:srcRect l="4304" t="42638" r="4119" b="37182"/>
          <a:stretch/>
        </p:blipFill>
        <p:spPr>
          <a:xfrm>
            <a:off x="0" y="-2880"/>
            <a:ext cx="9905040" cy="1335240"/>
          </a:xfrm>
          <a:prstGeom prst="rect">
            <a:avLst/>
          </a:prstGeom>
          <a:ln w="0">
            <a:noFill/>
          </a:ln>
        </p:spPr>
      </p:pic>
      <p:sp>
        <p:nvSpPr>
          <p:cNvPr id="11" name="Text Box 20"/>
          <p:cNvSpPr/>
          <p:nvPr/>
        </p:nvSpPr>
        <p:spPr>
          <a:xfrm>
            <a:off x="401760" y="6092280"/>
            <a:ext cx="9056520" cy="543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10000"/>
              </a:lnSpc>
            </a:pPr>
            <a:r>
              <a:rPr b="0" lang="ko-KR" sz="900" spc="-1" strike="noStrike">
                <a:solidFill>
                  <a:srgbClr val="404040"/>
                </a:solidFill>
                <a:latin typeface="원신한 Light"/>
                <a:ea typeface="원신한 Light"/>
              </a:rPr>
              <a:t>본 제안서는 삼정회계법인에 의해 작성된 자료로서 제안서에 별도의 언급이 있는 경우를 제외하고는 계약으로서의 효력은 없으며 별도의 계약을 필요로 합니다</a:t>
            </a:r>
            <a:r>
              <a:rPr b="0" lang="en-US" sz="900" spc="-1" strike="noStrike">
                <a:solidFill>
                  <a:srgbClr val="404040"/>
                </a:solidFill>
                <a:latin typeface="원신한 Light"/>
                <a:ea typeface="원신한 Light"/>
              </a:rPr>
              <a:t>. </a:t>
            </a:r>
            <a:r>
              <a:rPr b="0" lang="ko-KR" sz="900" spc="-1" strike="noStrike">
                <a:solidFill>
                  <a:srgbClr val="404040"/>
                </a:solidFill>
                <a:latin typeface="원신한 Light"/>
                <a:ea typeface="원신한 Light"/>
              </a:rPr>
              <a:t>제안서에서 언급된 상품 및 서비스는 </a:t>
            </a:r>
            <a:r>
              <a:rPr b="0" lang="en-US" sz="900" spc="-1" strike="noStrike">
                <a:solidFill>
                  <a:srgbClr val="404040"/>
                </a:solidFill>
                <a:latin typeface="원신한 Light"/>
                <a:ea typeface="원신한 Light"/>
              </a:rPr>
              <a:t>KPMG International </a:t>
            </a:r>
            <a:r>
              <a:rPr b="0" lang="ko-KR" sz="900" spc="-1" strike="noStrike">
                <a:solidFill>
                  <a:srgbClr val="404040"/>
                </a:solidFill>
                <a:latin typeface="원신한 Light"/>
                <a:ea typeface="원신한 Light"/>
              </a:rPr>
              <a:t>의 한국 내 </a:t>
            </a:r>
            <a:r>
              <a:rPr b="0" lang="en-US" sz="900" spc="-1" strike="noStrike">
                <a:solidFill>
                  <a:srgbClr val="404040"/>
                </a:solidFill>
                <a:latin typeface="원신한 Light"/>
                <a:ea typeface="원신한 Light"/>
              </a:rPr>
              <a:t>Member firm</a:t>
            </a:r>
            <a:r>
              <a:rPr b="0" lang="ko-KR" sz="900" spc="-1" strike="noStrike">
                <a:solidFill>
                  <a:srgbClr val="404040"/>
                </a:solidFill>
                <a:latin typeface="원신한 Light"/>
                <a:ea typeface="원신한 Light"/>
              </a:rPr>
              <a:t>인 삼정회계법인에서 제공합니다</a:t>
            </a:r>
            <a:r>
              <a:rPr b="0" lang="en-US" sz="900" spc="-1" strike="noStrike">
                <a:solidFill>
                  <a:srgbClr val="404040"/>
                </a:solidFill>
                <a:latin typeface="원신한 Light"/>
                <a:ea typeface="원신한 Light"/>
              </a:rPr>
              <a:t>. KPMG International</a:t>
            </a:r>
            <a:r>
              <a:rPr b="0" lang="ko-KR" sz="900" spc="-1" strike="noStrike">
                <a:solidFill>
                  <a:srgbClr val="404040"/>
                </a:solidFill>
                <a:latin typeface="원신한 Light"/>
                <a:ea typeface="원신한 Light"/>
              </a:rPr>
              <a:t>은 고객에게 상품 또는 서비스를 직접 제공하지 않으며</a:t>
            </a:r>
            <a:r>
              <a:rPr b="0" lang="en-US" sz="900" spc="-1" strike="noStrike">
                <a:solidFill>
                  <a:srgbClr val="404040"/>
                </a:solidFill>
                <a:latin typeface="원신한 Light"/>
                <a:ea typeface="원신한 Light"/>
              </a:rPr>
              <a:t>, </a:t>
            </a:r>
            <a:r>
              <a:rPr b="0" lang="ko-KR" sz="900" spc="-1" strike="noStrike">
                <a:solidFill>
                  <a:srgbClr val="404040"/>
                </a:solidFill>
                <a:latin typeface="원신한 Light"/>
                <a:ea typeface="원신한 Light"/>
              </a:rPr>
              <a:t>제</a:t>
            </a:r>
            <a:r>
              <a:rPr b="0" lang="en-US" sz="900" spc="-1" strike="noStrike">
                <a:solidFill>
                  <a:srgbClr val="404040"/>
                </a:solidFill>
                <a:latin typeface="원신한 Light"/>
                <a:ea typeface="원신한 Light"/>
              </a:rPr>
              <a:t>3</a:t>
            </a:r>
            <a:r>
              <a:rPr b="0" lang="ko-KR" sz="900" spc="-1" strike="noStrike">
                <a:solidFill>
                  <a:srgbClr val="404040"/>
                </a:solidFill>
                <a:latin typeface="원신한 Light"/>
                <a:ea typeface="원신한 Light"/>
              </a:rPr>
              <a:t>자와 관련하여 </a:t>
            </a:r>
            <a:r>
              <a:rPr b="0" lang="en-US" sz="900" spc="-1" strike="noStrike">
                <a:solidFill>
                  <a:srgbClr val="404040"/>
                </a:solidFill>
                <a:latin typeface="원신한 Light"/>
                <a:ea typeface="원신한 Light"/>
              </a:rPr>
              <a:t>KPMG International</a:t>
            </a:r>
            <a:r>
              <a:rPr b="0" lang="ko-KR" sz="900" spc="-1" strike="noStrike">
                <a:solidFill>
                  <a:srgbClr val="404040"/>
                </a:solidFill>
                <a:latin typeface="원신한 Light"/>
                <a:ea typeface="원신한 Light"/>
              </a:rPr>
              <a:t>과 각 </a:t>
            </a:r>
            <a:r>
              <a:rPr b="0" lang="en-US" sz="900" spc="-1" strike="noStrike">
                <a:solidFill>
                  <a:srgbClr val="404040"/>
                </a:solidFill>
                <a:latin typeface="원신한 Light"/>
                <a:ea typeface="원신한 Light"/>
              </a:rPr>
              <a:t>Member firm</a:t>
            </a:r>
            <a:r>
              <a:rPr b="0" lang="ko-KR" sz="900" spc="-1" strike="noStrike">
                <a:solidFill>
                  <a:srgbClr val="404040"/>
                </a:solidFill>
                <a:latin typeface="원신한 Light"/>
                <a:ea typeface="원신한 Light"/>
              </a:rPr>
              <a:t>은 서로 의무를 부과할 권한이 없습니다</a:t>
            </a:r>
            <a:r>
              <a:rPr b="0" lang="en-US" sz="900" spc="-1" strike="noStrike">
                <a:solidFill>
                  <a:srgbClr val="404040"/>
                </a:solidFill>
                <a:latin typeface="원신한 Light"/>
                <a:ea typeface="원신한 Light"/>
              </a:rPr>
              <a:t>. </a:t>
            </a:r>
            <a:r>
              <a:rPr b="0" lang="ko-KR" sz="900" spc="-1" strike="noStrike">
                <a:solidFill>
                  <a:srgbClr val="404040"/>
                </a:solidFill>
                <a:latin typeface="원신한 Light"/>
                <a:ea typeface="원신한 Light"/>
              </a:rPr>
              <a:t>또한 이 제안서는 업무수임절차 결과에 따라 조정될 수 있습니다</a:t>
            </a:r>
            <a:r>
              <a:rPr b="0" lang="en-US" sz="900" spc="-1" strike="noStrike">
                <a:solidFill>
                  <a:srgbClr val="404040"/>
                </a:solidFill>
                <a:latin typeface="원신한 Light"/>
                <a:ea typeface="원신한 Light"/>
              </a:rPr>
              <a:t>.</a:t>
            </a:r>
            <a:endParaRPr b="0" lang="en-US" sz="9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3"/>
          <p:cNvSpPr/>
          <p:nvPr/>
        </p:nvSpPr>
        <p:spPr>
          <a:xfrm>
            <a:off x="4704840" y="6537960"/>
            <a:ext cx="50220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72000" bIns="0" anchor="t">
            <a:noAutofit/>
          </a:bodyPr>
          <a:p>
            <a:pPr algn="ctr" defTabSz="914400">
              <a:lnSpc>
                <a:spcPct val="100000"/>
              </a:lnSpc>
              <a:spcBef>
                <a:spcPts val="400"/>
              </a:spcBef>
            </a:pPr>
            <a:fld id="{D3664B9A-AA9A-46CF-B5CF-14022AED2C6F}" type="slidenum">
              <a:rPr b="0" lang="en-GB" sz="10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3" name="Group 19"/>
          <p:cNvGrpSpPr/>
          <p:nvPr/>
        </p:nvGrpSpPr>
        <p:grpSpPr>
          <a:xfrm>
            <a:off x="0" y="1053720"/>
            <a:ext cx="9905040" cy="5327640"/>
            <a:chOff x="0" y="1053720"/>
            <a:chExt cx="9905040" cy="5327640"/>
          </a:xfrm>
        </p:grpSpPr>
        <p:sp>
          <p:nvSpPr>
            <p:cNvPr id="14" name="Rectangle 22"/>
            <p:cNvSpPr/>
            <p:nvPr/>
          </p:nvSpPr>
          <p:spPr>
            <a:xfrm>
              <a:off x="963360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15" name="Rectangle 23"/>
            <p:cNvSpPr/>
            <p:nvPr/>
          </p:nvSpPr>
          <p:spPr>
            <a:xfrm>
              <a:off x="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16" name="Rectangle 24"/>
            <p:cNvSpPr/>
            <p:nvPr/>
          </p:nvSpPr>
          <p:spPr>
            <a:xfrm rot="16200000">
              <a:off x="4844880" y="112500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17" name="Rectangle 34"/>
            <p:cNvSpPr/>
            <p:nvPr/>
          </p:nvSpPr>
          <p:spPr>
            <a:xfrm rot="16200000">
              <a:off x="4844880" y="623772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</p:grp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3"/>
          <p:cNvSpPr/>
          <p:nvPr/>
        </p:nvSpPr>
        <p:spPr>
          <a:xfrm>
            <a:off x="4704840" y="6537960"/>
            <a:ext cx="50220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72000" bIns="0" anchor="t">
            <a:noAutofit/>
          </a:bodyPr>
          <a:p>
            <a:pPr algn="ctr" defTabSz="914400">
              <a:lnSpc>
                <a:spcPct val="100000"/>
              </a:lnSpc>
              <a:spcBef>
                <a:spcPts val="400"/>
              </a:spcBef>
            </a:pPr>
            <a:fld id="{89FE2C6B-648F-44E7-802A-8DC3C610C249}" type="slidenum">
              <a:rPr b="0" lang="en-GB" sz="10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" name="Group 19"/>
          <p:cNvGrpSpPr/>
          <p:nvPr/>
        </p:nvGrpSpPr>
        <p:grpSpPr>
          <a:xfrm>
            <a:off x="0" y="1053720"/>
            <a:ext cx="9905040" cy="5327640"/>
            <a:chOff x="0" y="1053720"/>
            <a:chExt cx="9905040" cy="5327640"/>
          </a:xfrm>
        </p:grpSpPr>
        <p:sp>
          <p:nvSpPr>
            <p:cNvPr id="22" name="Rectangle 22"/>
            <p:cNvSpPr/>
            <p:nvPr/>
          </p:nvSpPr>
          <p:spPr>
            <a:xfrm>
              <a:off x="963360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23" name="Rectangle 23"/>
            <p:cNvSpPr/>
            <p:nvPr/>
          </p:nvSpPr>
          <p:spPr>
            <a:xfrm>
              <a:off x="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24" name="Rectangle 24"/>
            <p:cNvSpPr/>
            <p:nvPr/>
          </p:nvSpPr>
          <p:spPr>
            <a:xfrm rot="16200000">
              <a:off x="4844880" y="112500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25" name="Rectangle 34"/>
            <p:cNvSpPr/>
            <p:nvPr/>
          </p:nvSpPr>
          <p:spPr>
            <a:xfrm rot="16200000">
              <a:off x="4844880" y="623772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</p:grp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3"/>
          <p:cNvSpPr/>
          <p:nvPr/>
        </p:nvSpPr>
        <p:spPr>
          <a:xfrm>
            <a:off x="4704840" y="6537960"/>
            <a:ext cx="50220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72000" bIns="0" anchor="t">
            <a:noAutofit/>
          </a:bodyPr>
          <a:p>
            <a:pPr algn="ctr" defTabSz="914400">
              <a:lnSpc>
                <a:spcPct val="100000"/>
              </a:lnSpc>
              <a:spcBef>
                <a:spcPts val="400"/>
              </a:spcBef>
            </a:pPr>
            <a:fld id="{E77E86CC-BA7E-4C64-A997-4781B61DFD9B}" type="slidenum">
              <a:rPr b="0" lang="en-GB" sz="10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9" name="Group 19"/>
          <p:cNvGrpSpPr/>
          <p:nvPr/>
        </p:nvGrpSpPr>
        <p:grpSpPr>
          <a:xfrm>
            <a:off x="0" y="1053720"/>
            <a:ext cx="9905040" cy="5327640"/>
            <a:chOff x="0" y="1053720"/>
            <a:chExt cx="9905040" cy="5327640"/>
          </a:xfrm>
        </p:grpSpPr>
        <p:sp>
          <p:nvSpPr>
            <p:cNvPr id="30" name="Rectangle 22"/>
            <p:cNvSpPr/>
            <p:nvPr/>
          </p:nvSpPr>
          <p:spPr>
            <a:xfrm>
              <a:off x="963360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31" name="Rectangle 23"/>
            <p:cNvSpPr/>
            <p:nvPr/>
          </p:nvSpPr>
          <p:spPr>
            <a:xfrm>
              <a:off x="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32" name="Rectangle 24"/>
            <p:cNvSpPr/>
            <p:nvPr/>
          </p:nvSpPr>
          <p:spPr>
            <a:xfrm rot="16200000">
              <a:off x="4844880" y="112500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33" name="Rectangle 34"/>
            <p:cNvSpPr/>
            <p:nvPr/>
          </p:nvSpPr>
          <p:spPr>
            <a:xfrm rot="16200000">
              <a:off x="4844880" y="623772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</p:grpSp>
      <p:sp>
        <p:nvSpPr>
          <p:cNvPr id="34" name="직사각형 19"/>
          <p:cNvSpPr/>
          <p:nvPr/>
        </p:nvSpPr>
        <p:spPr>
          <a:xfrm>
            <a:off x="-13320" y="779040"/>
            <a:ext cx="6195600" cy="44640"/>
          </a:xfrm>
          <a:prstGeom prst="rect">
            <a:avLst/>
          </a:prstGeom>
          <a:gradFill rotWithShape="0">
            <a:gsLst>
              <a:gs pos="0">
                <a:srgbClr val="4f81bd"/>
              </a:gs>
              <a:gs pos="100000">
                <a:srgbClr val="ffffff"/>
              </a:gs>
            </a:gsLst>
            <a:lin ang="0"/>
          </a:gradFill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endParaRPr b="1" lang="en-US" sz="1800" spc="-1" strike="noStrike">
              <a:solidFill>
                <a:srgbClr val="000000"/>
              </a:solidFill>
              <a:latin typeface="원신한 Light"/>
              <a:ea typeface="원신한 Light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3"/>
          <p:cNvSpPr/>
          <p:nvPr/>
        </p:nvSpPr>
        <p:spPr>
          <a:xfrm>
            <a:off x="4704840" y="6537960"/>
            <a:ext cx="50220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72000" bIns="0" anchor="t">
            <a:noAutofit/>
          </a:bodyPr>
          <a:p>
            <a:pPr algn="ctr" defTabSz="914400">
              <a:lnSpc>
                <a:spcPct val="100000"/>
              </a:lnSpc>
              <a:spcBef>
                <a:spcPts val="400"/>
              </a:spcBef>
            </a:pPr>
            <a:fld id="{84DEC607-BAAA-4659-A53D-FE39A6519C10}" type="slidenum">
              <a:rPr b="0" lang="en-GB" sz="10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8" name="Group 19"/>
          <p:cNvGrpSpPr/>
          <p:nvPr/>
        </p:nvGrpSpPr>
        <p:grpSpPr>
          <a:xfrm>
            <a:off x="0" y="1053720"/>
            <a:ext cx="9905040" cy="5327640"/>
            <a:chOff x="0" y="1053720"/>
            <a:chExt cx="9905040" cy="5327640"/>
          </a:xfrm>
        </p:grpSpPr>
        <p:sp>
          <p:nvSpPr>
            <p:cNvPr id="39" name="Rectangle 22"/>
            <p:cNvSpPr/>
            <p:nvPr/>
          </p:nvSpPr>
          <p:spPr>
            <a:xfrm>
              <a:off x="963360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40" name="Rectangle 23"/>
            <p:cNvSpPr/>
            <p:nvPr/>
          </p:nvSpPr>
          <p:spPr>
            <a:xfrm>
              <a:off x="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41" name="Rectangle 24"/>
            <p:cNvSpPr/>
            <p:nvPr/>
          </p:nvSpPr>
          <p:spPr>
            <a:xfrm rot="16200000">
              <a:off x="4844880" y="112500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42" name="Rectangle 34"/>
            <p:cNvSpPr/>
            <p:nvPr/>
          </p:nvSpPr>
          <p:spPr>
            <a:xfrm rot="16200000">
              <a:off x="4844880" y="623772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</p:grpSp>
      <p:sp>
        <p:nvSpPr>
          <p:cNvPr id="43" name="직사각형 19"/>
          <p:cNvSpPr/>
          <p:nvPr/>
        </p:nvSpPr>
        <p:spPr>
          <a:xfrm>
            <a:off x="-13320" y="779040"/>
            <a:ext cx="6195600" cy="44640"/>
          </a:xfrm>
          <a:prstGeom prst="rect">
            <a:avLst/>
          </a:prstGeom>
          <a:gradFill rotWithShape="0">
            <a:gsLst>
              <a:gs pos="0">
                <a:srgbClr val="4f81bd"/>
              </a:gs>
              <a:gs pos="100000">
                <a:srgbClr val="ffffff"/>
              </a:gs>
            </a:gsLst>
            <a:lin ang="0"/>
          </a:gradFill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endParaRPr b="1" lang="en-US" sz="1800" spc="-1" strike="noStrike">
              <a:solidFill>
                <a:srgbClr val="000000"/>
              </a:solidFill>
              <a:latin typeface="원신한 Light"/>
              <a:ea typeface="원신한 Light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3"/>
          <p:cNvSpPr/>
          <p:nvPr/>
        </p:nvSpPr>
        <p:spPr>
          <a:xfrm>
            <a:off x="4704840" y="6537960"/>
            <a:ext cx="50220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72000" bIns="0" anchor="t">
            <a:noAutofit/>
          </a:bodyPr>
          <a:p>
            <a:pPr algn="ctr" defTabSz="914400">
              <a:lnSpc>
                <a:spcPct val="100000"/>
              </a:lnSpc>
              <a:spcBef>
                <a:spcPts val="400"/>
              </a:spcBef>
            </a:pPr>
            <a:fld id="{53A294EE-9BB4-4152-B0F8-DAB2E9AB192E}" type="slidenum">
              <a:rPr b="0" lang="en-GB" sz="10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7" name="Group 19"/>
          <p:cNvGrpSpPr/>
          <p:nvPr/>
        </p:nvGrpSpPr>
        <p:grpSpPr>
          <a:xfrm>
            <a:off x="0" y="1053720"/>
            <a:ext cx="9905040" cy="5327640"/>
            <a:chOff x="0" y="1053720"/>
            <a:chExt cx="9905040" cy="5327640"/>
          </a:xfrm>
        </p:grpSpPr>
        <p:sp>
          <p:nvSpPr>
            <p:cNvPr id="48" name="Rectangle 22"/>
            <p:cNvSpPr/>
            <p:nvPr/>
          </p:nvSpPr>
          <p:spPr>
            <a:xfrm>
              <a:off x="963360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50" name="Rectangle 24"/>
            <p:cNvSpPr/>
            <p:nvPr/>
          </p:nvSpPr>
          <p:spPr>
            <a:xfrm rot="16200000">
              <a:off x="4844880" y="112500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51" name="Rectangle 34"/>
            <p:cNvSpPr/>
            <p:nvPr/>
          </p:nvSpPr>
          <p:spPr>
            <a:xfrm rot="16200000">
              <a:off x="4844880" y="623772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</p:grpSp>
      <p:sp>
        <p:nvSpPr>
          <p:cNvPr id="52" name="직사각형 19"/>
          <p:cNvSpPr/>
          <p:nvPr/>
        </p:nvSpPr>
        <p:spPr>
          <a:xfrm>
            <a:off x="-13320" y="779040"/>
            <a:ext cx="6195600" cy="44640"/>
          </a:xfrm>
          <a:prstGeom prst="rect">
            <a:avLst/>
          </a:prstGeom>
          <a:gradFill rotWithShape="0">
            <a:gsLst>
              <a:gs pos="0">
                <a:srgbClr val="4f81bd"/>
              </a:gs>
              <a:gs pos="100000">
                <a:srgbClr val="ffffff"/>
              </a:gs>
            </a:gsLst>
            <a:lin ang="0"/>
          </a:gradFill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endParaRPr b="1" lang="en-US" sz="1800" spc="-1" strike="noStrike">
              <a:solidFill>
                <a:srgbClr val="000000"/>
              </a:solidFill>
              <a:latin typeface="원신한 Light"/>
              <a:ea typeface="원신한 Light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Double-tap to edit the title text format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Double-tap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3"/>
          <p:cNvSpPr/>
          <p:nvPr/>
        </p:nvSpPr>
        <p:spPr>
          <a:xfrm>
            <a:off x="4704840" y="6537960"/>
            <a:ext cx="50220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0" rIns="0" tIns="72000" bIns="0" anchor="t">
            <a:noAutofit/>
          </a:bodyPr>
          <a:p>
            <a:pPr algn="ctr" defTabSz="914400">
              <a:lnSpc>
                <a:spcPct val="100000"/>
              </a:lnSpc>
              <a:spcBef>
                <a:spcPts val="400"/>
              </a:spcBef>
            </a:pPr>
            <a:fld id="{CF4539A0-0D6C-4853-9DE0-ABC123D3B7BE}" type="slidenum">
              <a:rPr b="0" lang="en-GB" sz="10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56" name="Group 19"/>
          <p:cNvGrpSpPr/>
          <p:nvPr/>
        </p:nvGrpSpPr>
        <p:grpSpPr>
          <a:xfrm>
            <a:off x="0" y="1053720"/>
            <a:ext cx="9905040" cy="5327640"/>
            <a:chOff x="0" y="1053720"/>
            <a:chExt cx="9905040" cy="5327640"/>
          </a:xfrm>
        </p:grpSpPr>
        <p:sp>
          <p:nvSpPr>
            <p:cNvPr id="57" name="Rectangle 22"/>
            <p:cNvSpPr/>
            <p:nvPr/>
          </p:nvSpPr>
          <p:spPr>
            <a:xfrm>
              <a:off x="963360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58" name="Rectangle 23"/>
            <p:cNvSpPr/>
            <p:nvPr/>
          </p:nvSpPr>
          <p:spPr>
            <a:xfrm>
              <a:off x="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59" name="Rectangle 24"/>
            <p:cNvSpPr/>
            <p:nvPr/>
          </p:nvSpPr>
          <p:spPr>
            <a:xfrm rot="16200000">
              <a:off x="4844880" y="112500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60" name="Rectangle 34"/>
            <p:cNvSpPr/>
            <p:nvPr/>
          </p:nvSpPr>
          <p:spPr>
            <a:xfrm rot="16200000">
              <a:off x="4844880" y="623772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원신한 Light"/>
              </a:endParaRPr>
            </a:p>
          </p:txBody>
        </p:sp>
      </p:grpSp>
      <p:sp>
        <p:nvSpPr>
          <p:cNvPr id="61" name="직사각형 19"/>
          <p:cNvSpPr/>
          <p:nvPr/>
        </p:nvSpPr>
        <p:spPr>
          <a:xfrm>
            <a:off x="-13320" y="779040"/>
            <a:ext cx="6195600" cy="44640"/>
          </a:xfrm>
          <a:prstGeom prst="rect">
            <a:avLst/>
          </a:prstGeom>
          <a:gradFill rotWithShape="0">
            <a:gsLst>
              <a:gs pos="0">
                <a:srgbClr val="4f81bd"/>
              </a:gs>
              <a:gs pos="100000">
                <a:srgbClr val="ffffff"/>
              </a:gs>
            </a:gsLst>
            <a:lin ang="0"/>
          </a:gradFill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endParaRPr b="1" lang="en-US" sz="1800" spc="-1" strike="noStrike">
              <a:solidFill>
                <a:srgbClr val="000000"/>
              </a:solidFill>
              <a:latin typeface="원신한 Light"/>
              <a:ea typeface="원신한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그림 31" descr=""/>
          <p:cNvPicPr/>
          <p:nvPr/>
        </p:nvPicPr>
        <p:blipFill>
          <a:blip r:embed="rId1"/>
          <a:srcRect l="3792" t="0" r="0" b="0"/>
          <a:stretch/>
        </p:blipFill>
        <p:spPr>
          <a:xfrm>
            <a:off x="0" y="0"/>
            <a:ext cx="9905040" cy="6863400"/>
          </a:xfrm>
          <a:prstGeom prst="rect">
            <a:avLst/>
          </a:prstGeom>
          <a:ln w="0">
            <a:noFill/>
          </a:ln>
        </p:spPr>
      </p:pic>
      <p:pic>
        <p:nvPicPr>
          <p:cNvPr id="90" name="Picture 13" descr="C:\Documents and Settings\Studio PC\Desktop\words\10134_KPMG's_word_template_panel_front_1.png"/>
          <p:cNvPicPr/>
          <p:nvPr/>
        </p:nvPicPr>
        <p:blipFill>
          <a:blip r:embed="rId2"/>
          <a:srcRect l="0" t="0" r="0" b="9251"/>
          <a:stretch/>
        </p:blipFill>
        <p:spPr>
          <a:xfrm>
            <a:off x="0" y="1189440"/>
            <a:ext cx="9905040" cy="1991880"/>
          </a:xfrm>
          <a:prstGeom prst="rect">
            <a:avLst/>
          </a:prstGeom>
          <a:ln w="0">
            <a:noFill/>
          </a:ln>
        </p:spPr>
      </p:pic>
      <p:sp>
        <p:nvSpPr>
          <p:cNvPr id="91" name="Rectangle 9"/>
          <p:cNvSpPr/>
          <p:nvPr/>
        </p:nvSpPr>
        <p:spPr>
          <a:xfrm>
            <a:off x="6198120" y="6455160"/>
            <a:ext cx="3561840" cy="319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2d3b45"/>
                </a:solidFill>
                <a:latin typeface="맑은 고딕"/>
              </a:rPr>
              <a:t>(02</a:t>
            </a:r>
            <a:r>
              <a:rPr b="1" lang="ko-KR" sz="1600" spc="-1" strike="noStrike">
                <a:solidFill>
                  <a:srgbClr val="2d3b45"/>
                </a:solidFill>
                <a:latin typeface="맑은 고딕"/>
              </a:rPr>
              <a:t>조</a:t>
            </a:r>
            <a:r>
              <a:rPr b="1" lang="en-US" sz="1600" spc="-1" strike="noStrike">
                <a:solidFill>
                  <a:srgbClr val="2d3b45"/>
                </a:solidFill>
                <a:latin typeface="맑은 고딕"/>
              </a:rPr>
              <a:t>) </a:t>
            </a:r>
            <a:r>
              <a:rPr b="1" lang="ko-KR" sz="1600" spc="-1" strike="noStrike">
                <a:solidFill>
                  <a:srgbClr val="2d3b45"/>
                </a:solidFill>
                <a:latin typeface="맑은 고딕"/>
              </a:rPr>
              <a:t>김상곤</a:t>
            </a:r>
            <a:r>
              <a:rPr b="1" lang="en-US" sz="1600" spc="-1" strike="noStrike">
                <a:solidFill>
                  <a:srgbClr val="2d3b45"/>
                </a:solidFill>
                <a:latin typeface="맑은 고딕"/>
              </a:rPr>
              <a:t>, </a:t>
            </a:r>
            <a:r>
              <a:rPr b="1" lang="ko-KR" sz="1600" spc="-1" strike="noStrike">
                <a:solidFill>
                  <a:srgbClr val="2d3b45"/>
                </a:solidFill>
                <a:latin typeface="맑은 고딕"/>
              </a:rPr>
              <a:t>김유진</a:t>
            </a:r>
            <a:r>
              <a:rPr b="1" lang="en-US" sz="1600" spc="-1" strike="noStrike">
                <a:solidFill>
                  <a:srgbClr val="2d3b45"/>
                </a:solidFill>
                <a:latin typeface="맑은 고딕"/>
              </a:rPr>
              <a:t>, </a:t>
            </a:r>
            <a:r>
              <a:rPr b="1" lang="ko-KR" sz="1600" spc="-1" strike="noStrike">
                <a:solidFill>
                  <a:srgbClr val="2d3b45"/>
                </a:solidFill>
                <a:latin typeface="맑은 고딕"/>
              </a:rPr>
              <a:t>김진영</a:t>
            </a:r>
            <a:r>
              <a:rPr b="1" lang="en-US" sz="1600" spc="-1" strike="noStrike">
                <a:solidFill>
                  <a:srgbClr val="2d3b45"/>
                </a:solidFill>
                <a:latin typeface="맑은 고딕"/>
              </a:rPr>
              <a:t>, </a:t>
            </a:r>
            <a:r>
              <a:rPr b="1" lang="ko-KR" sz="1600" spc="-1" strike="noStrike">
                <a:solidFill>
                  <a:srgbClr val="2d3b45"/>
                </a:solidFill>
                <a:latin typeface="맑은 고딕"/>
              </a:rPr>
              <a:t>이설화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Rectangle 37"/>
          <p:cNvSpPr/>
          <p:nvPr/>
        </p:nvSpPr>
        <p:spPr>
          <a:xfrm>
            <a:off x="289080" y="1576440"/>
            <a:ext cx="7086240" cy="1294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 defTabSz="914400">
              <a:lnSpc>
                <a:spcPct val="100000"/>
              </a:lnSpc>
              <a:spcAft>
                <a:spcPts val="300"/>
              </a:spcAft>
            </a:pPr>
            <a:r>
              <a:rPr b="0" lang="en" sz="2400" spc="-1" strike="noStrike">
                <a:solidFill>
                  <a:srgbClr val="000000"/>
                </a:solidFill>
                <a:latin typeface="맑은 고딕"/>
              </a:rPr>
              <a:t>Team Project Presentation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  <a:spcAft>
                <a:spcPts val="300"/>
              </a:spcAft>
            </a:pPr>
            <a:r>
              <a:rPr b="0" lang="ko-KR" sz="2600" spc="-1" strike="noStrike">
                <a:solidFill>
                  <a:srgbClr val="ffffff"/>
                </a:solidFill>
                <a:latin typeface="맑은 고딕"/>
                <a:ea typeface="원신한 Light"/>
              </a:rPr>
              <a:t>거시환경 변화에 따른 기업 부도확률 예측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med" advTm="35000" p14:dur="700">
        <p:fade/>
      </p:transition>
    </mc:Choice>
    <mc:Fallback>
      <p:transition spd="med" advTm="35000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42"/>
          <p:cNvSpPr/>
          <p:nvPr/>
        </p:nvSpPr>
        <p:spPr>
          <a:xfrm>
            <a:off x="273600" y="180000"/>
            <a:ext cx="761508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 marL="185760" indent="-185760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◼ </a:t>
            </a:r>
            <a:r>
              <a:rPr b="1" lang="ko-KR" sz="24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사용언어 및 환경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Box 4"/>
          <p:cNvSpPr/>
          <p:nvPr/>
        </p:nvSpPr>
        <p:spPr>
          <a:xfrm>
            <a:off x="477360" y="1303200"/>
            <a:ext cx="4958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사용 언어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: </a:t>
            </a:r>
            <a:r>
              <a:rPr b="0" lang="en" sz="1800" spc="-1" strike="noStrike">
                <a:solidFill>
                  <a:srgbClr val="000000"/>
                </a:solidFill>
                <a:latin typeface="맑은 고딕"/>
              </a:rPr>
              <a:t>Python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개발환경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: 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</a:rPr>
              <a:t>구글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</a:rPr>
              <a:t>Colab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Rectangle 42"/>
          <p:cNvSpPr/>
          <p:nvPr/>
        </p:nvSpPr>
        <p:spPr>
          <a:xfrm>
            <a:off x="368280" y="2967480"/>
            <a:ext cx="761508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 marL="185760" indent="-185760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◼ </a:t>
            </a:r>
            <a:r>
              <a:rPr b="1" lang="ko-KR" sz="24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사용 라이브러리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그림 10" descr="텍스트, 소프트웨어, 컴퓨터 아이콘, 웹 페이지이(가) 표시된 사진&#10;&#10;자동 생성된 설명"/>
          <p:cNvPicPr/>
          <p:nvPr/>
        </p:nvPicPr>
        <p:blipFill>
          <a:blip r:embed="rId1"/>
          <a:srcRect l="27129" t="40538" r="25212" b="25202"/>
          <a:stretch/>
        </p:blipFill>
        <p:spPr>
          <a:xfrm>
            <a:off x="4081680" y="999360"/>
            <a:ext cx="4273920" cy="19198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36" name="표 1"/>
          <p:cNvGraphicFramePr/>
          <p:nvPr/>
        </p:nvGraphicFramePr>
        <p:xfrm>
          <a:off x="669240" y="3717000"/>
          <a:ext cx="6679080" cy="2367360"/>
        </p:xfrm>
        <a:graphic>
          <a:graphicData uri="http://schemas.openxmlformats.org/drawingml/2006/table">
            <a:tbl>
              <a:tblPr/>
              <a:tblGrid>
                <a:gridCol w="2372400"/>
                <a:gridCol w="4307040"/>
              </a:tblGrid>
              <a:tr h="55044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1400" spc="-1" strike="noStrike">
                          <a:solidFill>
                            <a:schemeClr val="lt1"/>
                          </a:solidFill>
                          <a:latin typeface="맑은 고딕"/>
                          <a:ea typeface="원신한 Light"/>
                        </a:rPr>
                        <a:t>사용 용도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1400" spc="-1" strike="noStrike">
                          <a:solidFill>
                            <a:schemeClr val="lt1"/>
                          </a:solidFill>
                          <a:latin typeface="맑은 고딕"/>
                          <a:ea typeface="원신한 Light"/>
                        </a:rPr>
                        <a:t>라이브러리</a:t>
                      </a:r>
                      <a:r>
                        <a:rPr b="1" lang="en-US" sz="1400" spc="-1" strike="noStrike">
                          <a:solidFill>
                            <a:schemeClr val="lt1"/>
                          </a:solidFill>
                          <a:latin typeface="맑은 고딕"/>
                          <a:ea typeface="원신한 Light"/>
                        </a:rPr>
                        <a:t> 및 모듈 명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</a:tr>
              <a:tr h="51048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14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데이터 전처리</a:t>
                      </a: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및 분석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Pandas, Numpy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79596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14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변수 선정 및 모델링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Sklearn.ensemble(RandomForestRegressor)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Sklearn.linear_model(LinearRegression)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Sklearn.metrics(mean_squared_error, r2_score)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51048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14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시각화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Matplotlib(pyplot, seaborn)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직사각형 7"/>
          <p:cNvSpPr/>
          <p:nvPr/>
        </p:nvSpPr>
        <p:spPr>
          <a:xfrm>
            <a:off x="-55080" y="0"/>
            <a:ext cx="9959760" cy="685692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Aft>
                <a:spcPts val="218"/>
              </a:spcAft>
              <a:tabLst>
                <a:tab algn="l" pos="0"/>
              </a:tabLst>
            </a:pPr>
            <a:endParaRPr b="0" lang="en-US" sz="1450" spc="-1" strike="noStrike">
              <a:solidFill>
                <a:srgbClr val="ffffff"/>
              </a:solidFill>
              <a:latin typeface="원신한 Light"/>
              <a:ea typeface="원신한 Light"/>
            </a:endParaRPr>
          </a:p>
        </p:txBody>
      </p:sp>
      <p:sp>
        <p:nvSpPr>
          <p:cNvPr id="138" name="Text Box 3"/>
          <p:cNvSpPr/>
          <p:nvPr/>
        </p:nvSpPr>
        <p:spPr>
          <a:xfrm>
            <a:off x="3168720" y="2967480"/>
            <a:ext cx="356760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514440" indent="-514440" algn="ctr" defTabSz="26820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맑은 고딕"/>
              <a:buAutoNum type="romanUcPeriod" startAt="4"/>
              <a:tabLst>
                <a:tab algn="ctr" pos="1432080"/>
              </a:tabLst>
            </a:pPr>
            <a:r>
              <a:rPr b="1" lang="ko-KR" sz="2400" spc="-1" strike="noStrike">
                <a:solidFill>
                  <a:srgbClr val="ffffff"/>
                </a:solidFill>
                <a:latin typeface="원신한 Light"/>
                <a:ea typeface="원신한 Light"/>
              </a:rPr>
              <a:t>분석 방안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42"/>
          <p:cNvSpPr/>
          <p:nvPr/>
        </p:nvSpPr>
        <p:spPr>
          <a:xfrm>
            <a:off x="273600" y="180000"/>
            <a:ext cx="761508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 marL="185760" indent="-185760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◼</a:t>
            </a:r>
            <a:r>
              <a:rPr b="1" lang="ko-KR" sz="24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분석 방안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직사각형 4"/>
          <p:cNvSpPr/>
          <p:nvPr/>
        </p:nvSpPr>
        <p:spPr>
          <a:xfrm>
            <a:off x="388080" y="2632680"/>
            <a:ext cx="2372400" cy="688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380" spc="-1" strike="noStrik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41" name="직사각형 5"/>
          <p:cNvSpPr/>
          <p:nvPr/>
        </p:nvSpPr>
        <p:spPr>
          <a:xfrm>
            <a:off x="5025240" y="2633760"/>
            <a:ext cx="3013200" cy="688320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380" spc="-1" strike="noStrik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42" name="직사각형 6"/>
          <p:cNvSpPr/>
          <p:nvPr/>
        </p:nvSpPr>
        <p:spPr>
          <a:xfrm>
            <a:off x="2761560" y="2632680"/>
            <a:ext cx="2391480" cy="68832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380" spc="-1" strike="noStrik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43" name="직사각형 7"/>
          <p:cNvSpPr/>
          <p:nvPr/>
        </p:nvSpPr>
        <p:spPr>
          <a:xfrm>
            <a:off x="8039520" y="2632680"/>
            <a:ext cx="1368000" cy="688320"/>
          </a:xfrm>
          <a:prstGeom prst="rect">
            <a:avLst/>
          </a:prstGeom>
          <a:solidFill>
            <a:schemeClr val="tx2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380" spc="-1" strike="noStrik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cxnSp>
        <p:nvCxnSpPr>
          <p:cNvPr id="144" name="직선 연결선 8"/>
          <p:cNvCxnSpPr/>
          <p:nvPr/>
        </p:nvCxnSpPr>
        <p:spPr>
          <a:xfrm>
            <a:off x="387720" y="2632680"/>
            <a:ext cx="1080" cy="2719440"/>
          </a:xfrm>
          <a:prstGeom prst="straightConnector1">
            <a:avLst/>
          </a:prstGeom>
          <a:ln w="9525">
            <a:solidFill>
              <a:srgbClr val="bfbfbf"/>
            </a:solidFill>
            <a:round/>
          </a:ln>
        </p:spPr>
      </p:cxnSp>
      <p:cxnSp>
        <p:nvCxnSpPr>
          <p:cNvPr id="145" name="직선 연결선 9"/>
          <p:cNvCxnSpPr/>
          <p:nvPr/>
        </p:nvCxnSpPr>
        <p:spPr>
          <a:xfrm flipH="1">
            <a:off x="2741040" y="2632680"/>
            <a:ext cx="24480" cy="2719440"/>
          </a:xfrm>
          <a:prstGeom prst="straightConnector1">
            <a:avLst/>
          </a:prstGeom>
          <a:ln w="9525">
            <a:solidFill>
              <a:srgbClr val="bfbfbf"/>
            </a:solidFill>
            <a:round/>
          </a:ln>
        </p:spPr>
      </p:cxnSp>
      <p:cxnSp>
        <p:nvCxnSpPr>
          <p:cNvPr id="146" name="직선 연결선 10"/>
          <p:cNvCxnSpPr/>
          <p:nvPr/>
        </p:nvCxnSpPr>
        <p:spPr>
          <a:xfrm>
            <a:off x="5143680" y="2632680"/>
            <a:ext cx="5040" cy="2719440"/>
          </a:xfrm>
          <a:prstGeom prst="straightConnector1">
            <a:avLst/>
          </a:prstGeom>
          <a:ln w="9525">
            <a:solidFill>
              <a:srgbClr val="bfbfbf"/>
            </a:solidFill>
            <a:round/>
          </a:ln>
        </p:spPr>
      </p:cxnSp>
      <p:cxnSp>
        <p:nvCxnSpPr>
          <p:cNvPr id="147" name="직선 연결선 11"/>
          <p:cNvCxnSpPr/>
          <p:nvPr/>
        </p:nvCxnSpPr>
        <p:spPr>
          <a:xfrm>
            <a:off x="8029440" y="2632680"/>
            <a:ext cx="21960" cy="2650320"/>
          </a:xfrm>
          <a:prstGeom prst="straightConnector1">
            <a:avLst/>
          </a:prstGeom>
          <a:ln w="9525">
            <a:solidFill>
              <a:srgbClr val="bfbfbf"/>
            </a:solidFill>
            <a:round/>
          </a:ln>
        </p:spPr>
      </p:cxnSp>
      <p:cxnSp>
        <p:nvCxnSpPr>
          <p:cNvPr id="148" name="직선 연결선 12"/>
          <p:cNvCxnSpPr/>
          <p:nvPr/>
        </p:nvCxnSpPr>
        <p:spPr>
          <a:xfrm>
            <a:off x="9406080" y="2632680"/>
            <a:ext cx="1080" cy="2650320"/>
          </a:xfrm>
          <a:prstGeom prst="straightConnector1">
            <a:avLst/>
          </a:prstGeom>
          <a:ln w="9525">
            <a:solidFill>
              <a:srgbClr val="bfbfbf"/>
            </a:solidFill>
            <a:round/>
          </a:ln>
        </p:spPr>
      </p:cxnSp>
      <p:sp>
        <p:nvSpPr>
          <p:cNvPr id="149" name="TextBox 13"/>
          <p:cNvSpPr/>
          <p:nvPr/>
        </p:nvSpPr>
        <p:spPr>
          <a:xfrm>
            <a:off x="1307160" y="2807280"/>
            <a:ext cx="558360" cy="33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ko-KR" sz="1620" spc="-1" strike="noStrike">
                <a:solidFill>
                  <a:srgbClr val="554f4d"/>
                </a:solidFill>
                <a:latin typeface="LG스마트체 SemiBold"/>
                <a:ea typeface="LG스마트체 SemiBold"/>
              </a:rPr>
              <a:t>수집</a:t>
            </a:r>
            <a:endParaRPr b="0" lang="en-US" sz="16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Box 14"/>
          <p:cNvSpPr/>
          <p:nvPr/>
        </p:nvSpPr>
        <p:spPr>
          <a:xfrm>
            <a:off x="3518280" y="2828160"/>
            <a:ext cx="746640" cy="33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ko-KR" sz="1620" spc="-1" strike="noStrike">
                <a:solidFill>
                  <a:srgbClr val="ffffff"/>
                </a:solidFill>
                <a:latin typeface="LG스마트체 SemiBold"/>
                <a:ea typeface="LG스마트체 SemiBold"/>
              </a:rPr>
              <a:t>전처리</a:t>
            </a:r>
            <a:endParaRPr b="0" lang="en-US" sz="16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Box 15"/>
          <p:cNvSpPr/>
          <p:nvPr/>
        </p:nvSpPr>
        <p:spPr>
          <a:xfrm>
            <a:off x="6252480" y="2806200"/>
            <a:ext cx="558360" cy="33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ko-KR" sz="1620" spc="-1" strike="noStrike">
                <a:solidFill>
                  <a:srgbClr val="ffffff"/>
                </a:solidFill>
                <a:latin typeface="LG스마트체 SemiBold"/>
                <a:ea typeface="LG스마트체 SemiBold"/>
              </a:rPr>
              <a:t>통계</a:t>
            </a:r>
            <a:endParaRPr b="0" lang="en-US" sz="16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Box 16"/>
          <p:cNvSpPr/>
          <p:nvPr/>
        </p:nvSpPr>
        <p:spPr>
          <a:xfrm>
            <a:off x="8313120" y="2814840"/>
            <a:ext cx="746640" cy="33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ko-KR" sz="1620" spc="-1" strike="noStrike">
                <a:solidFill>
                  <a:srgbClr val="ffffff"/>
                </a:solidFill>
                <a:latin typeface="LG스마트체 SemiBold"/>
                <a:ea typeface="LG스마트체 SemiBold"/>
              </a:rPr>
              <a:t>시각화</a:t>
            </a:r>
            <a:endParaRPr b="0" lang="en-US" sz="162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Box 17"/>
          <p:cNvSpPr/>
          <p:nvPr/>
        </p:nvSpPr>
        <p:spPr>
          <a:xfrm>
            <a:off x="453960" y="3485520"/>
            <a:ext cx="2118240" cy="134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32200" indent="-232200" defTabSz="914400">
              <a:lnSpc>
                <a:spcPct val="12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ko-KR" sz="1380" spc="-123" strike="noStrike">
                <a:solidFill>
                  <a:srgbClr val="404040"/>
                </a:solidFill>
                <a:latin typeface="LG스마트체 Regular"/>
                <a:ea typeface="LG스마트체 Regular"/>
              </a:rPr>
              <a:t>한국은행 경제통계시스템</a:t>
            </a:r>
            <a:r>
              <a:rPr b="0" lang="en-US" sz="1380" spc="-123" strike="noStrike">
                <a:solidFill>
                  <a:srgbClr val="404040"/>
                </a:solidFill>
                <a:latin typeface="LG스마트체 Regular"/>
                <a:ea typeface="LG스마트체 Regular"/>
              </a:rPr>
              <a:t>(ECOS)</a:t>
            </a:r>
            <a:endParaRPr b="0" lang="en-US" sz="1380" spc="-1" strike="noStrike">
              <a:solidFill>
                <a:srgbClr val="000000"/>
              </a:solidFill>
              <a:latin typeface="Calibri"/>
            </a:endParaRPr>
          </a:p>
          <a:p>
            <a:pPr marL="232200" indent="-232200" defTabSz="914400">
              <a:lnSpc>
                <a:spcPct val="12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ko-KR" sz="1380" spc="-123" strike="noStrike">
                <a:solidFill>
                  <a:srgbClr val="404040"/>
                </a:solidFill>
                <a:latin typeface="LG스마트체 Regular"/>
                <a:ea typeface="LG스마트체 Regular"/>
              </a:rPr>
              <a:t>기간 </a:t>
            </a:r>
            <a:r>
              <a:rPr b="0" lang="en-US" sz="1380" spc="-123" strike="noStrike">
                <a:solidFill>
                  <a:srgbClr val="404040"/>
                </a:solidFill>
                <a:latin typeface="LG스마트체 Regular"/>
                <a:ea typeface="LG스마트체 Regular"/>
              </a:rPr>
              <a:t>:  2008 ~ 2023</a:t>
            </a:r>
            <a:endParaRPr b="0" lang="en-US" sz="1380" spc="-1" strike="noStrike">
              <a:solidFill>
                <a:srgbClr val="000000"/>
              </a:solidFill>
              <a:latin typeface="Calibri"/>
            </a:endParaRPr>
          </a:p>
          <a:p>
            <a:pPr marL="232200" indent="-232200" defTabSz="914400">
              <a:lnSpc>
                <a:spcPct val="12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ko-KR" sz="1380" spc="-123" strike="noStrike">
                <a:solidFill>
                  <a:srgbClr val="404040"/>
                </a:solidFill>
                <a:latin typeface="LG스마트체 Regular"/>
                <a:ea typeface="LG스마트체 Regular"/>
              </a:rPr>
              <a:t>데이터 수준 </a:t>
            </a:r>
            <a:r>
              <a:rPr b="0" lang="en-US" sz="1380" spc="-123" strike="noStrike">
                <a:solidFill>
                  <a:srgbClr val="404040"/>
                </a:solidFill>
                <a:latin typeface="LG스마트체 Regular"/>
                <a:ea typeface="LG스마트체 Regular"/>
              </a:rPr>
              <a:t>: </a:t>
            </a:r>
            <a:r>
              <a:rPr b="0" lang="ko-KR" sz="1380" spc="-123" strike="noStrike">
                <a:solidFill>
                  <a:srgbClr val="404040"/>
                </a:solidFill>
                <a:latin typeface="LG스마트체 Regular"/>
                <a:ea typeface="LG스마트체 Regular"/>
              </a:rPr>
              <a:t>정형데이터 </a:t>
            </a:r>
            <a:r>
              <a:rPr b="0" lang="en-US" sz="1380" spc="-123" strike="noStrike">
                <a:solidFill>
                  <a:srgbClr val="404040"/>
                </a:solidFill>
                <a:latin typeface="LG스마트체 Regular"/>
                <a:ea typeface="LG스마트체 Regular"/>
              </a:rPr>
              <a:t>168</a:t>
            </a:r>
            <a:r>
              <a:rPr b="0" lang="ko-KR" sz="1380" spc="-123" strike="noStrike">
                <a:solidFill>
                  <a:srgbClr val="404040"/>
                </a:solidFill>
                <a:latin typeface="LG스마트체 Regular"/>
                <a:ea typeface="LG스마트체 Regular"/>
              </a:rPr>
              <a:t>개</a:t>
            </a:r>
            <a:endParaRPr b="0" lang="en-US" sz="13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Box 18"/>
          <p:cNvSpPr/>
          <p:nvPr/>
        </p:nvSpPr>
        <p:spPr>
          <a:xfrm>
            <a:off x="5292360" y="3269880"/>
            <a:ext cx="2549160" cy="31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20000"/>
              </a:lnSpc>
            </a:pPr>
            <a:r>
              <a:rPr b="0" lang="en-US" sz="1380" spc="-123" strike="noStrike">
                <a:solidFill>
                  <a:srgbClr val="404040"/>
                </a:solidFill>
                <a:latin typeface="LG스마트체 Regular"/>
                <a:ea typeface="LG스마트체 Regular"/>
              </a:rPr>
              <a:t> </a:t>
            </a:r>
            <a:endParaRPr b="0" lang="en-US" sz="1380" spc="-1" strike="noStrike">
              <a:solidFill>
                <a:srgbClr val="000000"/>
              </a:solidFill>
              <a:latin typeface="Calibri"/>
            </a:endParaRPr>
          </a:p>
          <a:p>
            <a:pPr marL="232200" indent="-232200" defTabSz="914400">
              <a:lnSpc>
                <a:spcPct val="12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ko-KR" sz="1380" spc="-123" strike="noStrike">
                <a:solidFill>
                  <a:srgbClr val="404040"/>
                </a:solidFill>
                <a:latin typeface="LG스마트체 Regular"/>
                <a:ea typeface="LG스마트체 Regular"/>
              </a:rPr>
              <a:t>일부 데이터의 경우 주요 변수에 대한 가중치 부여하여 종합 지표 생성</a:t>
            </a:r>
            <a:endParaRPr b="0" lang="en-US" sz="1380" spc="-1" strike="noStrike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20000"/>
              </a:lnSpc>
            </a:pPr>
            <a:endParaRPr b="0" lang="en-US" sz="1380" spc="-1" strike="noStrike">
              <a:solidFill>
                <a:srgbClr val="000000"/>
              </a:solidFill>
              <a:latin typeface="Calibri"/>
            </a:endParaRPr>
          </a:p>
          <a:p>
            <a:pPr marL="232200" indent="-232200" defTabSz="914400">
              <a:lnSpc>
                <a:spcPct val="12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ko-KR" sz="1380" spc="-123" strike="noStrike">
                <a:solidFill>
                  <a:srgbClr val="404040"/>
                </a:solidFill>
                <a:latin typeface="LG스마트체 Regular"/>
                <a:ea typeface="LG스마트체 Regular"/>
              </a:rPr>
              <a:t>팀원들이 관련성 높은 변수들을 선정하여 수집</a:t>
            </a:r>
            <a:endParaRPr b="0" lang="en-US" sz="1380" spc="-1" strike="noStrike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20000"/>
              </a:lnSpc>
            </a:pPr>
            <a:r>
              <a:rPr b="0" lang="en-US" sz="1380" spc="-123" strike="noStrike">
                <a:solidFill>
                  <a:srgbClr val="404040"/>
                </a:solidFill>
                <a:latin typeface="LG스마트체 Regular"/>
                <a:ea typeface="LG스마트체 Regular"/>
              </a:rPr>
              <a:t>(</a:t>
            </a:r>
            <a:r>
              <a:rPr b="0" lang="ko-KR" sz="1380" spc="-123" strike="noStrike">
                <a:solidFill>
                  <a:srgbClr val="404040"/>
                </a:solidFill>
                <a:latin typeface="LG스마트체 Regular"/>
                <a:ea typeface="LG스마트체 Regular"/>
              </a:rPr>
              <a:t>자료 조사를 기반으로한 주관적 해석</a:t>
            </a:r>
            <a:r>
              <a:rPr b="0" lang="en-US" sz="1380" spc="-123" strike="noStrike">
                <a:solidFill>
                  <a:srgbClr val="404040"/>
                </a:solidFill>
                <a:latin typeface="LG스마트체 Regular"/>
                <a:ea typeface="LG스마트체 Regular"/>
              </a:rPr>
              <a:t>)</a:t>
            </a:r>
            <a:endParaRPr b="0" lang="en-US" sz="1380" spc="-1" strike="noStrike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20000"/>
              </a:lnSpc>
            </a:pPr>
            <a:endParaRPr b="0" lang="en-US" sz="1380" spc="-1" strike="noStrike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20000"/>
              </a:lnSpc>
            </a:pPr>
            <a:endParaRPr b="0" lang="en-US" sz="1380" spc="-1" strike="noStrike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20000"/>
              </a:lnSpc>
            </a:pPr>
            <a:endParaRPr b="0" lang="en-US" sz="13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Box 19"/>
          <p:cNvSpPr/>
          <p:nvPr/>
        </p:nvSpPr>
        <p:spPr>
          <a:xfrm>
            <a:off x="8084160" y="3458880"/>
            <a:ext cx="1212840" cy="84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32200" indent="-232200" defTabSz="914400">
              <a:lnSpc>
                <a:spcPct val="12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ko-KR" sz="1380" spc="-123" strike="noStrike">
                <a:solidFill>
                  <a:srgbClr val="404040"/>
                </a:solidFill>
                <a:latin typeface="LG스마트체 Regular"/>
                <a:ea typeface="LG스마트체 Regular"/>
              </a:rPr>
              <a:t>액셀</a:t>
            </a:r>
            <a:endParaRPr b="0" lang="en-US" sz="1380" spc="-1" strike="noStrike">
              <a:solidFill>
                <a:srgbClr val="000000"/>
              </a:solidFill>
              <a:latin typeface="Calibri"/>
            </a:endParaRPr>
          </a:p>
          <a:p>
            <a:pPr marL="232200" indent="-232200" defTabSz="914400">
              <a:lnSpc>
                <a:spcPct val="12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380" spc="-123" strike="noStrike">
                <a:solidFill>
                  <a:srgbClr val="404040"/>
                </a:solidFill>
                <a:latin typeface="LG스마트체 Regular"/>
                <a:ea typeface="LG스마트체 Regular"/>
              </a:rPr>
              <a:t>PPT </a:t>
            </a:r>
            <a:r>
              <a:rPr b="0" lang="ko-KR" sz="1380" spc="-123" strike="noStrike">
                <a:solidFill>
                  <a:srgbClr val="404040"/>
                </a:solidFill>
                <a:latin typeface="LG스마트체 Regular"/>
                <a:ea typeface="LG스마트체 Regular"/>
              </a:rPr>
              <a:t>시각화</a:t>
            </a:r>
            <a:endParaRPr b="0" lang="en-US" sz="1380" spc="-1" strike="noStrike">
              <a:solidFill>
                <a:srgbClr val="000000"/>
              </a:solidFill>
              <a:latin typeface="Calibri"/>
            </a:endParaRPr>
          </a:p>
          <a:p>
            <a:pPr marL="232200" indent="-232200" defTabSz="914400">
              <a:lnSpc>
                <a:spcPct val="12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380" spc="-123" strike="noStrike">
                <a:solidFill>
                  <a:srgbClr val="404040"/>
                </a:solidFill>
                <a:latin typeface="LG스마트체 Regular"/>
                <a:ea typeface="LG스마트체 Regular"/>
              </a:rPr>
              <a:t>Colab</a:t>
            </a:r>
            <a:endParaRPr b="0" lang="en-US" sz="13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TextBox 36"/>
          <p:cNvSpPr/>
          <p:nvPr/>
        </p:nvSpPr>
        <p:spPr>
          <a:xfrm>
            <a:off x="2673720" y="3441960"/>
            <a:ext cx="2568240" cy="185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32200" indent="-232200" defTabSz="914400">
              <a:lnSpc>
                <a:spcPct val="12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ko-KR" sz="1380" spc="-123" strike="noStrike">
                <a:solidFill>
                  <a:srgbClr val="404040"/>
                </a:solidFill>
                <a:latin typeface="LG스마트체 Regular"/>
                <a:ea typeface="LG스마트체 Regular"/>
              </a:rPr>
              <a:t>액셀</a:t>
            </a:r>
            <a:endParaRPr b="0" lang="en-US" sz="1380" spc="-1" strike="noStrike">
              <a:solidFill>
                <a:srgbClr val="000000"/>
              </a:solidFill>
              <a:latin typeface="Calibri"/>
            </a:endParaRPr>
          </a:p>
          <a:p>
            <a:pPr marL="232200" indent="-232200" defTabSz="914400">
              <a:lnSpc>
                <a:spcPct val="12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en-US" sz="1380" spc="-123" strike="noStrike">
                <a:solidFill>
                  <a:srgbClr val="404040"/>
                </a:solidFill>
                <a:latin typeface="LG스마트체 Regular"/>
                <a:ea typeface="LG스마트체 Regular"/>
              </a:rPr>
              <a:t>Colab </a:t>
            </a:r>
            <a:endParaRPr b="0" lang="en-US" sz="1380" spc="-1" strike="noStrike">
              <a:solidFill>
                <a:srgbClr val="000000"/>
              </a:solidFill>
              <a:latin typeface="Calibri"/>
            </a:endParaRPr>
          </a:p>
          <a:p>
            <a:pPr marL="232200" indent="-232200" defTabSz="914400">
              <a:lnSpc>
                <a:spcPct val="12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ko-KR" sz="1380" spc="-123" strike="noStrike">
                <a:solidFill>
                  <a:srgbClr val="404040"/>
                </a:solidFill>
                <a:latin typeface="LG스마트체 Regular"/>
                <a:ea typeface="LG스마트체 Regular"/>
              </a:rPr>
              <a:t>이상치 및 결측치 제거</a:t>
            </a:r>
            <a:endParaRPr b="0" lang="en-US" sz="1380" spc="-1" strike="noStrike">
              <a:solidFill>
                <a:srgbClr val="000000"/>
              </a:solidFill>
              <a:latin typeface="Calibri"/>
            </a:endParaRPr>
          </a:p>
          <a:p>
            <a:pPr marL="232200" indent="-232200" defTabSz="914400">
              <a:lnSpc>
                <a:spcPct val="12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ko-KR" sz="1380" spc="-123" strike="noStrike">
                <a:solidFill>
                  <a:srgbClr val="404040"/>
                </a:solidFill>
                <a:latin typeface="LG스마트체 Regular"/>
                <a:ea typeface="LG스마트체 Regular"/>
              </a:rPr>
              <a:t>연단위로 데이터 수집</a:t>
            </a:r>
            <a:endParaRPr b="0" lang="en-US" sz="1380" spc="-1" strike="noStrike">
              <a:solidFill>
                <a:srgbClr val="000000"/>
              </a:solidFill>
              <a:latin typeface="Calibri"/>
            </a:endParaRPr>
          </a:p>
          <a:p>
            <a:pPr marL="232200" indent="-232200" defTabSz="914400">
              <a:lnSpc>
                <a:spcPct val="12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ko-KR" sz="1380" spc="-123" strike="noStrike">
                <a:solidFill>
                  <a:srgbClr val="404040"/>
                </a:solidFill>
                <a:latin typeface="LG스마트체 Regular"/>
                <a:ea typeface="LG스마트체 Regular"/>
              </a:rPr>
              <a:t>데이터 단위 통합 </a:t>
            </a:r>
            <a:endParaRPr b="0" lang="en-US" sz="1380" spc="-1" strike="noStrike">
              <a:solidFill>
                <a:srgbClr val="000000"/>
              </a:solidFill>
              <a:latin typeface="Calibri"/>
            </a:endParaRPr>
          </a:p>
          <a:p>
            <a:pPr marL="232200" indent="-232200" defTabSz="914400">
              <a:lnSpc>
                <a:spcPct val="12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b="0" lang="ko-KR" sz="1380" spc="-123" strike="noStrike">
                <a:solidFill>
                  <a:srgbClr val="404040"/>
                </a:solidFill>
                <a:latin typeface="LG스마트체 Regular"/>
                <a:ea typeface="LG스마트체 Regular"/>
              </a:rPr>
              <a:t>업종별</a:t>
            </a:r>
            <a:r>
              <a:rPr b="0" lang="en-US" sz="1380" spc="-123" strike="noStrike">
                <a:solidFill>
                  <a:srgbClr val="404040"/>
                </a:solidFill>
                <a:latin typeface="LG스마트체 Regular"/>
                <a:ea typeface="LG스마트체 Regular"/>
              </a:rPr>
              <a:t>/</a:t>
            </a:r>
            <a:r>
              <a:rPr b="0" lang="ko-KR" sz="1380" spc="-123" strike="noStrike">
                <a:solidFill>
                  <a:srgbClr val="404040"/>
                </a:solidFill>
                <a:latin typeface="LG스마트체 Regular"/>
                <a:ea typeface="LG스마트체 Regular"/>
              </a:rPr>
              <a:t>산업별</a:t>
            </a:r>
            <a:r>
              <a:rPr b="0" lang="en-US" sz="1380" spc="-123" strike="noStrike">
                <a:solidFill>
                  <a:srgbClr val="404040"/>
                </a:solidFill>
                <a:latin typeface="LG스마트체 Regular"/>
                <a:ea typeface="LG스마트체 Regular"/>
              </a:rPr>
              <a:t>/</a:t>
            </a:r>
            <a:r>
              <a:rPr b="0" lang="ko-KR" sz="1380" spc="-123" strike="noStrike">
                <a:solidFill>
                  <a:srgbClr val="404040"/>
                </a:solidFill>
                <a:latin typeface="LG스마트체 Regular"/>
                <a:ea typeface="LG스마트체 Regular"/>
              </a:rPr>
              <a:t>특성별 데이터 </a:t>
            </a:r>
            <a:endParaRPr b="0" lang="en-US" sz="1380" spc="-1" strike="noStrike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20000"/>
              </a:lnSpc>
            </a:pPr>
            <a:r>
              <a:rPr b="0" lang="en-US" sz="1380" spc="-123" strike="noStrike">
                <a:solidFill>
                  <a:srgbClr val="404040"/>
                </a:solidFill>
                <a:latin typeface="LG스마트체 Regular"/>
                <a:ea typeface="LG스마트체 Regular"/>
              </a:rPr>
              <a:t>        </a:t>
            </a:r>
            <a:r>
              <a:rPr b="0" lang="ko-KR" sz="1380" spc="-123" strike="noStrike">
                <a:solidFill>
                  <a:srgbClr val="404040"/>
                </a:solidFill>
                <a:latin typeface="LG스마트체 Regular"/>
                <a:ea typeface="LG스마트체 Regular"/>
              </a:rPr>
              <a:t>를 전산으로 통합</a:t>
            </a:r>
            <a:endParaRPr b="0" lang="en-US" sz="13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직사각형 37"/>
          <p:cNvSpPr/>
          <p:nvPr/>
        </p:nvSpPr>
        <p:spPr>
          <a:xfrm>
            <a:off x="332280" y="1199160"/>
            <a:ext cx="9006120" cy="1187640"/>
          </a:xfrm>
          <a:prstGeom prst="rect">
            <a:avLst/>
          </a:prstGeom>
          <a:solidFill>
            <a:srgbClr val="f2f2f2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380" spc="-1" strike="noStrik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58" name="TextBox 38"/>
          <p:cNvSpPr/>
          <p:nvPr/>
        </p:nvSpPr>
        <p:spPr>
          <a:xfrm>
            <a:off x="2107440" y="1554840"/>
            <a:ext cx="597096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ko-KR" sz="3000" spc="-1" strike="noStrike">
                <a:solidFill>
                  <a:srgbClr val="554f4d"/>
                </a:solidFill>
                <a:latin typeface="LG스마트체 SemiBold"/>
                <a:ea typeface="LG스마트체 SemiBold"/>
              </a:rPr>
              <a:t>거시 경제 변수들 전체 수집 프로세스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4"/>
          <p:cNvSpPr/>
          <p:nvPr/>
        </p:nvSpPr>
        <p:spPr>
          <a:xfrm>
            <a:off x="491400" y="1812240"/>
            <a:ext cx="3676320" cy="363960"/>
          </a:xfrm>
          <a:prstGeom prst="rect">
            <a:avLst/>
          </a:prstGeom>
          <a:solidFill>
            <a:srgbClr val="1f497d"/>
          </a:solidFill>
          <a:ln w="0">
            <a:solidFill>
              <a:srgbClr val="1f497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301" strike="noStrike">
                <a:solidFill>
                  <a:srgbClr val="ffffff"/>
                </a:solidFill>
                <a:latin typeface="LG스마트체 SemiBold"/>
                <a:ea typeface="LG스마트체 SemiBold"/>
              </a:rPr>
              <a:t> </a:t>
            </a:r>
            <a:r>
              <a:rPr b="0" lang="ko-KR" sz="1800" spc="-301" strike="noStrike">
                <a:solidFill>
                  <a:srgbClr val="ffffff"/>
                </a:solidFill>
                <a:latin typeface="LG스마트체 SemiBold"/>
                <a:ea typeface="LG스마트체 SemiBold"/>
              </a:rPr>
              <a:t>데이터  </a:t>
            </a:r>
            <a:r>
              <a:rPr b="0" lang="en-US" sz="1800" spc="-301" strike="noStrike">
                <a:solidFill>
                  <a:srgbClr val="ffffff"/>
                </a:solidFill>
                <a:latin typeface="LG스마트체 SemiBold"/>
                <a:ea typeface="LG스마트체 SemiBold"/>
              </a:rPr>
              <a:t>f  l o a t </a:t>
            </a:r>
            <a:r>
              <a:rPr b="0" lang="ko-KR" sz="1800" spc="-301" strike="noStrike">
                <a:solidFill>
                  <a:srgbClr val="ffffff"/>
                </a:solidFill>
                <a:latin typeface="LG스마트체 SemiBold"/>
                <a:ea typeface="LG스마트체 SemiBold"/>
              </a:rPr>
              <a:t>형 으 로   변환</a:t>
            </a: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60" name="표 2"/>
          <p:cNvGraphicFramePr/>
          <p:nvPr/>
        </p:nvGraphicFramePr>
        <p:xfrm>
          <a:off x="631800" y="2478960"/>
          <a:ext cx="8776440" cy="3759480"/>
        </p:xfrm>
        <a:graphic>
          <a:graphicData uri="http://schemas.openxmlformats.org/drawingml/2006/table">
            <a:tbl>
              <a:tblPr/>
              <a:tblGrid>
                <a:gridCol w="2194200"/>
                <a:gridCol w="2194200"/>
                <a:gridCol w="2194200"/>
                <a:gridCol w="2194200"/>
              </a:tblGrid>
              <a:tr h="1241640">
                <a:tc>
                  <a:txBody>
                    <a:bodyPr lIns="74160" rIns="741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1" lang="en-US" sz="1200" spc="-1" strike="noStrike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anchor="t" marL="74160" marR="74160">
                    <a:lnL w="1224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4160" rIns="741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1" lang="en-US" sz="1200" spc="-1" strike="noStrike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anchor="t"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4160" rIns="741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1" lang="en-US" sz="1200" spc="-1" strike="noStrike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anchor="t"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4160" rIns="741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1" lang="en-US" sz="1200" spc="-1" strike="noStrike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anchor="t"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</a:tr>
              <a:tr h="1258920">
                <a:tc>
                  <a:txBody>
                    <a:bodyPr lIns="74160" rIns="741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0" lang="en-US" sz="1200" spc="-1" strike="noStrike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anchor="t" marL="74160" marR="74160">
                    <a:lnL w="1224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4160" rIns="741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0" lang="en-US" sz="1200" spc="-1" strike="noStrike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anchor="t"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4160" rIns="741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0" lang="en-US" sz="1200" spc="-1" strike="noStrike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anchor="t"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4160" rIns="741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0" lang="en-US" sz="1200" spc="-1" strike="noStrike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anchor="t"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</a:tr>
              <a:tr h="1258920">
                <a:tc>
                  <a:txBody>
                    <a:bodyPr lIns="74160" rIns="741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0" lang="en-US" sz="1200" spc="-1" strike="noStrike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anchor="t" marL="74160" marR="74160">
                    <a:lnL w="1224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4160" rIns="741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0" lang="en-US" sz="1200" spc="-1" strike="noStrike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anchor="t"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4160" rIns="741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0" lang="en-US" sz="1200" spc="-1" strike="noStrike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anchor="t"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4160" rIns="741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0" lang="en-US" sz="1200" spc="-1" strike="noStrike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anchor="t"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1" name="사각형: 둥근 모서리 15"/>
          <p:cNvSpPr/>
          <p:nvPr/>
        </p:nvSpPr>
        <p:spPr>
          <a:xfrm>
            <a:off x="676080" y="2587320"/>
            <a:ext cx="2129400" cy="308520"/>
          </a:xfrm>
          <a:prstGeom prst="roundRect">
            <a:avLst>
              <a:gd name="adj" fmla="val 26667"/>
            </a:avLst>
          </a:prstGeom>
          <a:solidFill>
            <a:srgbClr val="1f497d"/>
          </a:solidFill>
          <a:ln w="2540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380" spc="-1" strike="noStrike">
                <a:solidFill>
                  <a:srgbClr val="ffffff"/>
                </a:solidFill>
                <a:latin typeface="맑은 고딕"/>
                <a:ea typeface="맑은 고딕"/>
              </a:rPr>
              <a:t>거시 경제 변수 </a:t>
            </a:r>
            <a:endParaRPr b="0" lang="en-US" sz="1380" spc="-1" strike="noStrike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62" name="직선 화살표 연결선 7"/>
          <p:cNvCxnSpPr/>
          <p:nvPr/>
        </p:nvCxnSpPr>
        <p:spPr>
          <a:xfrm>
            <a:off x="767520" y="2587320"/>
            <a:ext cx="15480" cy="3580200"/>
          </a:xfrm>
          <a:prstGeom prst="straightConnector1">
            <a:avLst/>
          </a:prstGeom>
          <a:ln w="12700">
            <a:solidFill>
              <a:srgbClr val="1f497d"/>
            </a:solidFill>
            <a:round/>
            <a:tailEnd len="med" type="triangle" w="med"/>
          </a:ln>
        </p:spPr>
      </p:cxnSp>
      <p:sp>
        <p:nvSpPr>
          <p:cNvPr id="163" name="사각형: 둥근 모서리 22"/>
          <p:cNvSpPr/>
          <p:nvPr/>
        </p:nvSpPr>
        <p:spPr>
          <a:xfrm>
            <a:off x="2905920" y="2815560"/>
            <a:ext cx="2112480" cy="327240"/>
          </a:xfrm>
          <a:prstGeom prst="roundRect">
            <a:avLst>
              <a:gd name="adj" fmla="val 26667"/>
            </a:avLst>
          </a:prstGeom>
          <a:solidFill>
            <a:srgbClr val="eeece1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1f497d"/>
                </a:solidFill>
                <a:latin typeface="맑은 고딕"/>
                <a:ea typeface="맑은 고딕"/>
              </a:rPr>
              <a:t>SUM([</a:t>
            </a:r>
            <a:r>
              <a:rPr b="0" lang="ko-KR" sz="1200" spc="-1" strike="noStrike">
                <a:solidFill>
                  <a:srgbClr val="1f497d"/>
                </a:solidFill>
                <a:latin typeface="맑은 고딕"/>
                <a:ea typeface="맑은 고딕"/>
              </a:rPr>
              <a:t>예약기능 사용 여부</a:t>
            </a:r>
            <a:r>
              <a:rPr b="0" lang="en-US" sz="1200" spc="-1" strike="noStrike">
                <a:solidFill>
                  <a:srgbClr val="1f497d"/>
                </a:solidFill>
                <a:latin typeface="맑은 고딕"/>
                <a:ea typeface="맑은 고딕"/>
              </a:rPr>
              <a:t>])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64" name="직선 화살표 연결선 9"/>
          <p:cNvCxnSpPr/>
          <p:nvPr/>
        </p:nvCxnSpPr>
        <p:spPr>
          <a:xfrm flipH="1">
            <a:off x="2848680" y="3615840"/>
            <a:ext cx="2171520" cy="1080"/>
          </a:xfrm>
          <a:prstGeom prst="straightConnector1">
            <a:avLst/>
          </a:prstGeom>
          <a:ln w="12700">
            <a:solidFill>
              <a:srgbClr val="1f497d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165" name="직선 화살표 연결선 10"/>
          <p:cNvCxnSpPr/>
          <p:nvPr/>
        </p:nvCxnSpPr>
        <p:spPr>
          <a:xfrm>
            <a:off x="2917800" y="2620800"/>
            <a:ext cx="2090520" cy="1080"/>
          </a:xfrm>
          <a:prstGeom prst="straightConnector1">
            <a:avLst/>
          </a:prstGeom>
          <a:ln w="12700">
            <a:solidFill>
              <a:srgbClr val="1f497d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166" name="직선 화살표 연결선 11"/>
          <p:cNvCxnSpPr/>
          <p:nvPr/>
        </p:nvCxnSpPr>
        <p:spPr>
          <a:xfrm>
            <a:off x="5111280" y="3615840"/>
            <a:ext cx="2090520" cy="1080"/>
          </a:xfrm>
          <a:prstGeom prst="straightConnector1">
            <a:avLst/>
          </a:prstGeom>
          <a:ln w="12700">
            <a:solidFill>
              <a:srgbClr val="1f497d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167" name="직선 화살표 연결선 12"/>
          <p:cNvCxnSpPr/>
          <p:nvPr/>
        </p:nvCxnSpPr>
        <p:spPr>
          <a:xfrm>
            <a:off x="2064600" y="2216880"/>
            <a:ext cx="1080" cy="211320"/>
          </a:xfrm>
          <a:prstGeom prst="straightConnector1">
            <a:avLst/>
          </a:prstGeom>
          <a:ln w="19050">
            <a:solidFill>
              <a:srgbClr val="1f497d"/>
            </a:solidFill>
            <a:round/>
            <a:tailEnd len="med" type="triangle" w="med"/>
          </a:ln>
        </p:spPr>
      </p:cxnSp>
      <p:sp>
        <p:nvSpPr>
          <p:cNvPr id="168" name="사각형: 둥근 모서리 22"/>
          <p:cNvSpPr/>
          <p:nvPr/>
        </p:nvSpPr>
        <p:spPr>
          <a:xfrm>
            <a:off x="2879640" y="2834640"/>
            <a:ext cx="2105640" cy="535320"/>
          </a:xfrm>
          <a:prstGeom prst="roundRect">
            <a:avLst>
              <a:gd name="adj" fmla="val 26667"/>
            </a:avLst>
          </a:prstGeom>
          <a:solidFill>
            <a:srgbClr val="eeece1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100" spc="-1" strike="noStrike">
                <a:solidFill>
                  <a:srgbClr val="1f497d"/>
                </a:solidFill>
                <a:latin typeface="LG스마트체 Regular"/>
                <a:ea typeface="LG스마트체 Regular"/>
              </a:rPr>
              <a:t>쉼표 제거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1f497d"/>
                </a:solidFill>
                <a:latin typeface="LG스마트체 Regular"/>
                <a:ea typeface="LG스마트체 Regular"/>
              </a:rPr>
              <a:t>df[col].replace({',': ''}, regex=True) 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사각형: 둥근 모서리 24"/>
          <p:cNvSpPr/>
          <p:nvPr/>
        </p:nvSpPr>
        <p:spPr>
          <a:xfrm>
            <a:off x="2848680" y="3834000"/>
            <a:ext cx="2160000" cy="581400"/>
          </a:xfrm>
          <a:prstGeom prst="roundRect">
            <a:avLst>
              <a:gd name="adj" fmla="val 26667"/>
            </a:avLst>
          </a:prstGeom>
          <a:solidFill>
            <a:srgbClr val="eeece1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1f497d"/>
                </a:solidFill>
                <a:latin typeface="LG스마트체 Regular"/>
                <a:ea typeface="LG스마트체 Regular"/>
              </a:rPr>
              <a:t>replace({'%': ''}, regex=True)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1f497d"/>
                </a:solidFill>
                <a:latin typeface="LG스마트체 Regular"/>
                <a:ea typeface="LG스마트체 Regular"/>
              </a:rPr>
              <a:t>% </a:t>
            </a:r>
            <a:r>
              <a:rPr b="0" lang="ko-KR" sz="1100" spc="-1" strike="noStrike">
                <a:solidFill>
                  <a:srgbClr val="1f497d"/>
                </a:solidFill>
                <a:latin typeface="LG스마트체 Regular"/>
                <a:ea typeface="LG스마트체 Regular"/>
              </a:rPr>
              <a:t>기회 제거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사각형: 둥근 모서리 24"/>
          <p:cNvSpPr/>
          <p:nvPr/>
        </p:nvSpPr>
        <p:spPr>
          <a:xfrm>
            <a:off x="5235840" y="3978000"/>
            <a:ext cx="1839600" cy="402120"/>
          </a:xfrm>
          <a:prstGeom prst="roundRect">
            <a:avLst>
              <a:gd name="adj" fmla="val 26667"/>
            </a:avLst>
          </a:prstGeom>
          <a:solidFill>
            <a:srgbClr val="eeece1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1f497d"/>
                </a:solidFill>
                <a:latin typeface="LG스마트체 Regular"/>
                <a:ea typeface="LG스마트체 Regular"/>
              </a:rPr>
              <a:t>astype(float)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100" spc="-1" strike="noStrike">
                <a:solidFill>
                  <a:srgbClr val="1f497d"/>
                </a:solidFill>
                <a:latin typeface="LG스마트체 Regular"/>
                <a:ea typeface="LG스마트체 Regular"/>
              </a:rPr>
              <a:t>실수형 값으로 변환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71" name="직선 화살표 연결선 16"/>
          <p:cNvCxnSpPr/>
          <p:nvPr/>
        </p:nvCxnSpPr>
        <p:spPr>
          <a:xfrm>
            <a:off x="7319160" y="4709520"/>
            <a:ext cx="2090880" cy="1080"/>
          </a:xfrm>
          <a:prstGeom prst="straightConnector1">
            <a:avLst/>
          </a:prstGeom>
          <a:ln w="12700">
            <a:solidFill>
              <a:srgbClr val="1f497d"/>
            </a:solidFill>
            <a:round/>
            <a:headEnd len="med" type="triangle" w="med"/>
            <a:tailEnd len="med" type="triangle" w="med"/>
          </a:ln>
        </p:spPr>
      </p:cxnSp>
      <p:sp>
        <p:nvSpPr>
          <p:cNvPr id="172" name="사각형: 둥근 모서리 24"/>
          <p:cNvSpPr/>
          <p:nvPr/>
        </p:nvSpPr>
        <p:spPr>
          <a:xfrm>
            <a:off x="7444080" y="5501880"/>
            <a:ext cx="1839600" cy="402120"/>
          </a:xfrm>
          <a:prstGeom prst="roundRect">
            <a:avLst>
              <a:gd name="adj" fmla="val 26667"/>
            </a:avLst>
          </a:prstGeom>
          <a:solidFill>
            <a:srgbClr val="eeece1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1f497d"/>
                </a:solidFill>
                <a:latin typeface="LG스마트체 Regular"/>
                <a:ea typeface="LG스마트체 Regular"/>
              </a:rPr>
              <a:t>% </a:t>
            </a:r>
            <a:r>
              <a:rPr b="0" lang="ko-KR" sz="1100" spc="-1" strike="noStrike">
                <a:solidFill>
                  <a:srgbClr val="1f497d"/>
                </a:solidFill>
                <a:latin typeface="LG스마트체 Regular"/>
                <a:ea typeface="LG스마트체 Regular"/>
              </a:rPr>
              <a:t>수치를 원래 값으로 변환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1f497d"/>
                </a:solidFill>
                <a:latin typeface="LG스마트체 Regular"/>
                <a:ea typeface="LG스마트체 Regular"/>
              </a:rPr>
              <a:t>df[col] / 100  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자유형: 도형 36"/>
          <p:cNvSpPr/>
          <p:nvPr/>
        </p:nvSpPr>
        <p:spPr>
          <a:xfrm>
            <a:off x="631800" y="1135080"/>
            <a:ext cx="3431520" cy="426240"/>
          </a:xfrm>
          <a:custGeom>
            <a:avLst/>
            <a:gdLst>
              <a:gd name="textAreaLeft" fmla="*/ 0 w 3431520"/>
              <a:gd name="textAreaRight" fmla="*/ 3432600 w 3431520"/>
              <a:gd name="textAreaTop" fmla="*/ 0 h 426240"/>
              <a:gd name="textAreaBottom" fmla="*/ 427320 h 426240"/>
            </a:gdLst>
            <a:ahLst/>
            <a:rect l="textAreaLeft" t="textAreaTop" r="textAreaRight" b="textAreaBottom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1f497d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1440" lIns="30600" rIns="30600" tIns="30600" bIns="30600" anchor="ctr">
            <a:noAutofit/>
          </a:bodyPr>
          <a:p>
            <a:pPr algn="ctr" defTabSz="2133720">
              <a:lnSpc>
                <a:spcPct val="90000"/>
              </a:lnSpc>
              <a:spcAft>
                <a:spcPts val="1681"/>
              </a:spcAft>
              <a:tabLst>
                <a:tab algn="l" pos="0"/>
              </a:tabLst>
            </a:pPr>
            <a:endParaRPr b="0" lang="en-US" sz="4800" spc="-1" strike="noStrik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74" name="그래픽 15"/>
          <p:cNvSpPr/>
          <p:nvPr/>
        </p:nvSpPr>
        <p:spPr>
          <a:xfrm>
            <a:off x="940680" y="1190160"/>
            <a:ext cx="2813760" cy="345960"/>
          </a:xfrm>
          <a:custGeom>
            <a:avLst/>
            <a:gdLst>
              <a:gd name="textAreaLeft" fmla="*/ 0 w 2813760"/>
              <a:gd name="textAreaRight" fmla="*/ 2814840 w 2813760"/>
              <a:gd name="textAreaTop" fmla="*/ 0 h 345960"/>
              <a:gd name="textAreaBottom" fmla="*/ 347040 h 345960"/>
            </a:gdLst>
            <a:ahLst/>
            <a:rect l="textAreaLeft" t="textAreaTop" r="textAreaRight" b="textAreaBottom"/>
            <a:pathLst>
              <a:path w="3431354" h="457495">
                <a:moveTo>
                  <a:pt x="60981" y="424272"/>
                </a:moveTo>
                <a:cubicBezTo>
                  <a:pt x="43674" y="422739"/>
                  <a:pt x="25396" y="421853"/>
                  <a:pt x="14804" y="412661"/>
                </a:cubicBezTo>
                <a:cubicBezTo>
                  <a:pt x="33502" y="411642"/>
                  <a:pt x="47665" y="415471"/>
                  <a:pt x="60981" y="424272"/>
                </a:cubicBezTo>
                <a:close/>
                <a:moveTo>
                  <a:pt x="61324" y="424472"/>
                </a:moveTo>
                <a:cubicBezTo>
                  <a:pt x="61391" y="424425"/>
                  <a:pt x="61515" y="424386"/>
                  <a:pt x="61591" y="424348"/>
                </a:cubicBezTo>
                <a:cubicBezTo>
                  <a:pt x="61353" y="424339"/>
                  <a:pt x="61181" y="424301"/>
                  <a:pt x="60981" y="424272"/>
                </a:cubicBezTo>
                <a:cubicBezTo>
                  <a:pt x="61115" y="424367"/>
                  <a:pt x="61219" y="424386"/>
                  <a:pt x="61324" y="424472"/>
                </a:cubicBezTo>
                <a:close/>
                <a:moveTo>
                  <a:pt x="3418544" y="13002"/>
                </a:moveTo>
                <a:cubicBezTo>
                  <a:pt x="3414219" y="13183"/>
                  <a:pt x="3409295" y="13364"/>
                  <a:pt x="3404304" y="13573"/>
                </a:cubicBezTo>
                <a:cubicBezTo>
                  <a:pt x="3409067" y="13849"/>
                  <a:pt x="3413924" y="13878"/>
                  <a:pt x="3418544" y="13002"/>
                </a:cubicBezTo>
                <a:close/>
                <a:moveTo>
                  <a:pt x="899438" y="450895"/>
                </a:moveTo>
                <a:lnTo>
                  <a:pt x="902077" y="435674"/>
                </a:lnTo>
                <a:cubicBezTo>
                  <a:pt x="943130" y="435455"/>
                  <a:pt x="914031" y="453095"/>
                  <a:pt x="951978" y="449332"/>
                </a:cubicBezTo>
                <a:cubicBezTo>
                  <a:pt x="966828" y="427796"/>
                  <a:pt x="1015024" y="451561"/>
                  <a:pt x="1028140" y="440122"/>
                </a:cubicBezTo>
                <a:cubicBezTo>
                  <a:pt x="1027845" y="441836"/>
                  <a:pt x="1046428" y="442484"/>
                  <a:pt x="1045247" y="449228"/>
                </a:cubicBezTo>
                <a:cubicBezTo>
                  <a:pt x="1050934" y="437531"/>
                  <a:pt x="1064364" y="446513"/>
                  <a:pt x="1076080" y="443522"/>
                </a:cubicBezTo>
                <a:cubicBezTo>
                  <a:pt x="1080328" y="440274"/>
                  <a:pt x="1072965" y="440027"/>
                  <a:pt x="1069784" y="436502"/>
                </a:cubicBezTo>
                <a:lnTo>
                  <a:pt x="1096635" y="432368"/>
                </a:lnTo>
                <a:cubicBezTo>
                  <a:pt x="1107131" y="436131"/>
                  <a:pt x="1109722" y="443008"/>
                  <a:pt x="1098311" y="444284"/>
                </a:cubicBezTo>
                <a:cubicBezTo>
                  <a:pt x="1168482" y="448475"/>
                  <a:pt x="1505352" y="459677"/>
                  <a:pt x="1580943" y="453838"/>
                </a:cubicBezTo>
                <a:cubicBezTo>
                  <a:pt x="1571227" y="445008"/>
                  <a:pt x="1547891" y="450971"/>
                  <a:pt x="1539023" y="437083"/>
                </a:cubicBezTo>
                <a:cubicBezTo>
                  <a:pt x="1559007" y="429301"/>
                  <a:pt x="1568446" y="439807"/>
                  <a:pt x="1577257" y="431625"/>
                </a:cubicBezTo>
                <a:cubicBezTo>
                  <a:pt x="1584924" y="452276"/>
                  <a:pt x="1621176" y="436569"/>
                  <a:pt x="1636302" y="457495"/>
                </a:cubicBezTo>
                <a:lnTo>
                  <a:pt x="1642036" y="445789"/>
                </a:lnTo>
                <a:lnTo>
                  <a:pt x="1651971" y="452952"/>
                </a:lnTo>
                <a:cubicBezTo>
                  <a:pt x="1739858" y="440769"/>
                  <a:pt x="1672049" y="447008"/>
                  <a:pt x="1749964" y="449771"/>
                </a:cubicBezTo>
                <a:cubicBezTo>
                  <a:pt x="1795055" y="447970"/>
                  <a:pt x="1816486" y="431730"/>
                  <a:pt x="1841575" y="437712"/>
                </a:cubicBezTo>
                <a:cubicBezTo>
                  <a:pt x="1837851" y="437588"/>
                  <a:pt x="1827907" y="430425"/>
                  <a:pt x="1839584" y="427434"/>
                </a:cubicBezTo>
                <a:cubicBezTo>
                  <a:pt x="1841575" y="437712"/>
                  <a:pt x="1870684" y="420062"/>
                  <a:pt x="1876370" y="430435"/>
                </a:cubicBezTo>
                <a:cubicBezTo>
                  <a:pt x="1887810" y="429140"/>
                  <a:pt x="1924881" y="430463"/>
                  <a:pt x="1912336" y="416414"/>
                </a:cubicBezTo>
                <a:cubicBezTo>
                  <a:pt x="1918632" y="423424"/>
                  <a:pt x="1951703" y="426301"/>
                  <a:pt x="1932015" y="432388"/>
                </a:cubicBezTo>
                <a:cubicBezTo>
                  <a:pt x="1943169" y="432797"/>
                  <a:pt x="1953980" y="434864"/>
                  <a:pt x="1962009" y="431768"/>
                </a:cubicBezTo>
                <a:lnTo>
                  <a:pt x="1947684" y="427854"/>
                </a:lnTo>
                <a:cubicBezTo>
                  <a:pt x="1985365" y="425815"/>
                  <a:pt x="2005891" y="436693"/>
                  <a:pt x="2030437" y="423977"/>
                </a:cubicBezTo>
                <a:lnTo>
                  <a:pt x="2016511" y="418395"/>
                </a:lnTo>
                <a:cubicBezTo>
                  <a:pt x="2039038" y="417509"/>
                  <a:pt x="2057878" y="416452"/>
                  <a:pt x="2066718" y="430349"/>
                </a:cubicBezTo>
                <a:lnTo>
                  <a:pt x="2043591" y="434626"/>
                </a:lnTo>
                <a:cubicBezTo>
                  <a:pt x="2080948" y="434264"/>
                  <a:pt x="2103484" y="433359"/>
                  <a:pt x="2134621" y="425958"/>
                </a:cubicBezTo>
                <a:lnTo>
                  <a:pt x="2123506" y="425577"/>
                </a:lnTo>
                <a:cubicBezTo>
                  <a:pt x="2163178" y="411690"/>
                  <a:pt x="2370699" y="400222"/>
                  <a:pt x="2407246" y="382838"/>
                </a:cubicBezTo>
                <a:lnTo>
                  <a:pt x="2390415" y="372046"/>
                </a:lnTo>
                <a:lnTo>
                  <a:pt x="2421848" y="362960"/>
                </a:lnTo>
                <a:cubicBezTo>
                  <a:pt x="2418124" y="362826"/>
                  <a:pt x="2406675" y="397993"/>
                  <a:pt x="2403560" y="394478"/>
                </a:cubicBezTo>
                <a:cubicBezTo>
                  <a:pt x="2470911" y="393478"/>
                  <a:pt x="2821279" y="385105"/>
                  <a:pt x="2883486" y="392373"/>
                </a:cubicBezTo>
                <a:cubicBezTo>
                  <a:pt x="2908585" y="398355"/>
                  <a:pt x="2888001" y="409508"/>
                  <a:pt x="2887716" y="411213"/>
                </a:cubicBezTo>
                <a:cubicBezTo>
                  <a:pt x="2918262" y="407184"/>
                  <a:pt x="2900889" y="399774"/>
                  <a:pt x="2926863" y="400698"/>
                </a:cubicBezTo>
                <a:cubicBezTo>
                  <a:pt x="2933950" y="402641"/>
                  <a:pt x="2925396" y="409156"/>
                  <a:pt x="2921406" y="410699"/>
                </a:cubicBezTo>
                <a:cubicBezTo>
                  <a:pt x="2932788" y="409423"/>
                  <a:pt x="2943342" y="413156"/>
                  <a:pt x="2944208" y="408118"/>
                </a:cubicBezTo>
                <a:cubicBezTo>
                  <a:pt x="2929978" y="404203"/>
                  <a:pt x="2935998" y="390830"/>
                  <a:pt x="2929978" y="382134"/>
                </a:cubicBezTo>
                <a:lnTo>
                  <a:pt x="2963382" y="383296"/>
                </a:lnTo>
                <a:lnTo>
                  <a:pt x="2961896" y="391744"/>
                </a:lnTo>
                <a:cubicBezTo>
                  <a:pt x="2969345" y="392001"/>
                  <a:pt x="2980784" y="368637"/>
                  <a:pt x="3013598" y="373180"/>
                </a:cubicBezTo>
                <a:cubicBezTo>
                  <a:pt x="3068957" y="376838"/>
                  <a:pt x="3129089" y="373875"/>
                  <a:pt x="3184762" y="375828"/>
                </a:cubicBezTo>
                <a:cubicBezTo>
                  <a:pt x="3183895" y="380895"/>
                  <a:pt x="3172208" y="383886"/>
                  <a:pt x="3160493" y="386858"/>
                </a:cubicBezTo>
                <a:cubicBezTo>
                  <a:pt x="3167960" y="387115"/>
                  <a:pt x="3179333" y="385820"/>
                  <a:pt x="3186210" y="389458"/>
                </a:cubicBezTo>
                <a:cubicBezTo>
                  <a:pt x="3172761" y="380505"/>
                  <a:pt x="3209575" y="383496"/>
                  <a:pt x="3199059" y="379724"/>
                </a:cubicBezTo>
                <a:cubicBezTo>
                  <a:pt x="3239836" y="359074"/>
                  <a:pt x="3292585" y="377933"/>
                  <a:pt x="3328580" y="363912"/>
                </a:cubicBezTo>
                <a:cubicBezTo>
                  <a:pt x="3331723" y="345339"/>
                  <a:pt x="3405647" y="44815"/>
                  <a:pt x="3405647" y="22727"/>
                </a:cubicBezTo>
                <a:cubicBezTo>
                  <a:pt x="3416820" y="23127"/>
                  <a:pt x="3427935" y="23527"/>
                  <a:pt x="3431355" y="25346"/>
                </a:cubicBezTo>
                <a:cubicBezTo>
                  <a:pt x="3428469" y="20155"/>
                  <a:pt x="3406504" y="17669"/>
                  <a:pt x="3394836" y="20641"/>
                </a:cubicBezTo>
                <a:lnTo>
                  <a:pt x="3392826" y="32480"/>
                </a:lnTo>
                <a:cubicBezTo>
                  <a:pt x="3365966" y="36633"/>
                  <a:pt x="3386530" y="25451"/>
                  <a:pt x="3360318" y="26251"/>
                </a:cubicBezTo>
                <a:cubicBezTo>
                  <a:pt x="3358917" y="16564"/>
                  <a:pt x="3383044" y="14497"/>
                  <a:pt x="3404294" y="13564"/>
                </a:cubicBezTo>
                <a:cubicBezTo>
                  <a:pt x="3385159" y="12440"/>
                  <a:pt x="3366109" y="5382"/>
                  <a:pt x="3358317" y="15983"/>
                </a:cubicBezTo>
                <a:cubicBezTo>
                  <a:pt x="3340334" y="11954"/>
                  <a:pt x="3360318" y="4143"/>
                  <a:pt x="3338658" y="0"/>
                </a:cubicBezTo>
                <a:cubicBezTo>
                  <a:pt x="3323237" y="2848"/>
                  <a:pt x="3302968" y="12325"/>
                  <a:pt x="3285251" y="6601"/>
                </a:cubicBezTo>
                <a:lnTo>
                  <a:pt x="3285565" y="4896"/>
                </a:lnTo>
                <a:cubicBezTo>
                  <a:pt x="3242484" y="-5105"/>
                  <a:pt x="3219652" y="19583"/>
                  <a:pt x="3180295" y="9697"/>
                </a:cubicBezTo>
                <a:lnTo>
                  <a:pt x="3184534" y="6458"/>
                </a:lnTo>
                <a:cubicBezTo>
                  <a:pt x="3170617" y="857"/>
                  <a:pt x="3143224" y="8382"/>
                  <a:pt x="3118125" y="2410"/>
                </a:cubicBezTo>
                <a:cubicBezTo>
                  <a:pt x="3125288" y="4363"/>
                  <a:pt x="3131508" y="11373"/>
                  <a:pt x="3116420" y="12525"/>
                </a:cubicBezTo>
                <a:cubicBezTo>
                  <a:pt x="3087560" y="6420"/>
                  <a:pt x="3067871" y="12525"/>
                  <a:pt x="3046774" y="4982"/>
                </a:cubicBezTo>
                <a:lnTo>
                  <a:pt x="3026523" y="14469"/>
                </a:lnTo>
                <a:cubicBezTo>
                  <a:pt x="2926044" y="12621"/>
                  <a:pt x="2529166" y="26099"/>
                  <a:pt x="2428230" y="27613"/>
                </a:cubicBezTo>
                <a:lnTo>
                  <a:pt x="2432182" y="26099"/>
                </a:lnTo>
                <a:cubicBezTo>
                  <a:pt x="2278392" y="30842"/>
                  <a:pt x="1962705" y="30099"/>
                  <a:pt x="1803761" y="43167"/>
                </a:cubicBezTo>
                <a:cubicBezTo>
                  <a:pt x="1779177" y="33833"/>
                  <a:pt x="1745278" y="36024"/>
                  <a:pt x="1719627" y="33414"/>
                </a:cubicBezTo>
                <a:cubicBezTo>
                  <a:pt x="1733886" y="37309"/>
                  <a:pt x="1728999" y="43929"/>
                  <a:pt x="1717865" y="43548"/>
                </a:cubicBezTo>
                <a:cubicBezTo>
                  <a:pt x="1639721" y="42472"/>
                  <a:pt x="1712588" y="50006"/>
                  <a:pt x="1633559" y="53997"/>
                </a:cubicBezTo>
                <a:cubicBezTo>
                  <a:pt x="1542557" y="62684"/>
                  <a:pt x="1194313" y="52797"/>
                  <a:pt x="1113532" y="44844"/>
                </a:cubicBezTo>
                <a:cubicBezTo>
                  <a:pt x="1070145" y="58607"/>
                  <a:pt x="1015977" y="48197"/>
                  <a:pt x="973467" y="56902"/>
                </a:cubicBezTo>
                <a:lnTo>
                  <a:pt x="977743" y="53654"/>
                </a:lnTo>
                <a:cubicBezTo>
                  <a:pt x="932090" y="58836"/>
                  <a:pt x="673648" y="46082"/>
                  <a:pt x="620585" y="51006"/>
                </a:cubicBezTo>
                <a:lnTo>
                  <a:pt x="627719" y="52978"/>
                </a:lnTo>
                <a:cubicBezTo>
                  <a:pt x="581446" y="61522"/>
                  <a:pt x="587752" y="46463"/>
                  <a:pt x="551290" y="41777"/>
                </a:cubicBezTo>
                <a:cubicBezTo>
                  <a:pt x="556081" y="57217"/>
                  <a:pt x="516429" y="65989"/>
                  <a:pt x="501312" y="67151"/>
                </a:cubicBezTo>
                <a:lnTo>
                  <a:pt x="501884" y="63770"/>
                </a:lnTo>
                <a:cubicBezTo>
                  <a:pt x="479081" y="66370"/>
                  <a:pt x="427427" y="79781"/>
                  <a:pt x="389775" y="81858"/>
                </a:cubicBezTo>
                <a:lnTo>
                  <a:pt x="391251" y="73409"/>
                </a:lnTo>
                <a:cubicBezTo>
                  <a:pt x="359847" y="82487"/>
                  <a:pt x="300802" y="78715"/>
                  <a:pt x="278227" y="79601"/>
                </a:cubicBezTo>
                <a:cubicBezTo>
                  <a:pt x="226611" y="76105"/>
                  <a:pt x="147001" y="61398"/>
                  <a:pt x="77983" y="72562"/>
                </a:cubicBezTo>
                <a:lnTo>
                  <a:pt x="33397" y="48482"/>
                </a:lnTo>
                <a:lnTo>
                  <a:pt x="26872" y="50873"/>
                </a:lnTo>
                <a:cubicBezTo>
                  <a:pt x="26872" y="50873"/>
                  <a:pt x="-44937" y="341643"/>
                  <a:pt x="46217" y="403574"/>
                </a:cubicBezTo>
                <a:lnTo>
                  <a:pt x="44770" y="412004"/>
                </a:lnTo>
                <a:lnTo>
                  <a:pt x="62791" y="410918"/>
                </a:lnTo>
                <a:cubicBezTo>
                  <a:pt x="84413" y="415071"/>
                  <a:pt x="94414" y="405298"/>
                  <a:pt x="92947" y="413709"/>
                </a:cubicBezTo>
                <a:lnTo>
                  <a:pt x="63324" y="412680"/>
                </a:lnTo>
                <a:cubicBezTo>
                  <a:pt x="85051" y="415119"/>
                  <a:pt x="69878" y="419595"/>
                  <a:pt x="61591" y="424367"/>
                </a:cubicBezTo>
                <a:cubicBezTo>
                  <a:pt x="70659" y="425177"/>
                  <a:pt x="79469" y="426196"/>
                  <a:pt x="86689" y="428778"/>
                </a:cubicBezTo>
                <a:cubicBezTo>
                  <a:pt x="90966" y="425539"/>
                  <a:pt x="83546" y="425282"/>
                  <a:pt x="80165" y="423443"/>
                </a:cubicBezTo>
                <a:cubicBezTo>
                  <a:pt x="91852" y="420472"/>
                  <a:pt x="108130" y="412547"/>
                  <a:pt x="122360" y="416433"/>
                </a:cubicBezTo>
                <a:cubicBezTo>
                  <a:pt x="144611" y="417224"/>
                  <a:pt x="123780" y="430092"/>
                  <a:pt x="149745" y="431006"/>
                </a:cubicBezTo>
                <a:cubicBezTo>
                  <a:pt x="286667" y="437531"/>
                  <a:pt x="419331" y="447304"/>
                  <a:pt x="557720" y="445399"/>
                </a:cubicBezTo>
                <a:cubicBezTo>
                  <a:pt x="560863" y="448894"/>
                  <a:pt x="557119" y="448771"/>
                  <a:pt x="553119" y="450342"/>
                </a:cubicBezTo>
                <a:cubicBezTo>
                  <a:pt x="594810" y="446704"/>
                  <a:pt x="631872" y="448018"/>
                  <a:pt x="669829" y="444246"/>
                </a:cubicBezTo>
                <a:cubicBezTo>
                  <a:pt x="680373" y="448018"/>
                  <a:pt x="683249" y="453219"/>
                  <a:pt x="686374" y="456724"/>
                </a:cubicBezTo>
                <a:cubicBezTo>
                  <a:pt x="680097" y="449714"/>
                  <a:pt x="896019" y="449075"/>
                  <a:pt x="899438" y="450895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5" name="TextBox 20"/>
          <p:cNvSpPr/>
          <p:nvPr/>
        </p:nvSpPr>
        <p:spPr>
          <a:xfrm>
            <a:off x="1741680" y="1202040"/>
            <a:ext cx="12128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400" spc="-1" strike="noStrike">
                <a:solidFill>
                  <a:srgbClr val="000000"/>
                </a:solidFill>
                <a:latin typeface="LG스마트체 Regular"/>
                <a:ea typeface="LG스마트체 Regular"/>
              </a:rPr>
              <a:t>데이터 전처리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Rectangle 42"/>
          <p:cNvSpPr/>
          <p:nvPr/>
        </p:nvSpPr>
        <p:spPr>
          <a:xfrm>
            <a:off x="273600" y="180000"/>
            <a:ext cx="761508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 marL="185760" indent="-185760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◼</a:t>
            </a:r>
            <a:r>
              <a:rPr b="1" lang="ko-KR" sz="24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분석 방안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4"/>
          <p:cNvSpPr/>
          <p:nvPr/>
        </p:nvSpPr>
        <p:spPr>
          <a:xfrm>
            <a:off x="356760" y="1705680"/>
            <a:ext cx="3676320" cy="363960"/>
          </a:xfrm>
          <a:prstGeom prst="rect">
            <a:avLst/>
          </a:prstGeom>
          <a:solidFill>
            <a:srgbClr val="1f497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301" strike="noStrike">
                <a:solidFill>
                  <a:srgbClr val="ffffff"/>
                </a:solidFill>
                <a:latin typeface="LG스마트체 SemiBold"/>
                <a:ea typeface="LG스마트체 SemiBold"/>
              </a:rPr>
              <a:t> </a:t>
            </a:r>
            <a:r>
              <a:rPr b="0" lang="ko-KR" sz="1800" spc="-301" strike="noStrike">
                <a:solidFill>
                  <a:srgbClr val="ffffff"/>
                </a:solidFill>
                <a:latin typeface="LG스마트체 SemiBold"/>
                <a:ea typeface="LG스마트체 SemiBold"/>
              </a:rPr>
              <a:t>데 이 터    스 케 일    일  치 </a:t>
            </a:r>
            <a:r>
              <a:rPr b="0" lang="en-US" sz="1800" spc="-301" strike="noStrike">
                <a:solidFill>
                  <a:srgbClr val="ffffff"/>
                </a:solidFill>
                <a:latin typeface="LG스마트체 SemiBold"/>
                <a:ea typeface="LG스마트체 SemiBold"/>
              </a:rPr>
              <a:t>(</a:t>
            </a:r>
            <a:r>
              <a:rPr b="1" lang="ko-KR" sz="1700" spc="-1" strike="noStrike">
                <a:solidFill>
                  <a:srgbClr val="ffffff"/>
                </a:solidFill>
                <a:latin typeface="맑은 고딕"/>
                <a:ea typeface="LG스마트체 SemiBold"/>
              </a:rPr>
              <a:t>로그스케일링</a:t>
            </a:r>
            <a:r>
              <a:rPr b="1" lang="en-US" sz="1700" spc="-1" strike="noStrike">
                <a:solidFill>
                  <a:srgbClr val="ffffff"/>
                </a:solidFill>
                <a:latin typeface="맑은 고딕"/>
                <a:ea typeface="LG스마트체 SemiBold"/>
              </a:rPr>
              <a:t>)</a:t>
            </a:r>
            <a:endParaRPr b="0" lang="en-US" sz="1700" spc="-1" strike="noStrike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78" name="표 2"/>
          <p:cNvGraphicFramePr/>
          <p:nvPr/>
        </p:nvGraphicFramePr>
        <p:xfrm>
          <a:off x="497160" y="2413440"/>
          <a:ext cx="8776440" cy="3759480"/>
        </p:xfrm>
        <a:graphic>
          <a:graphicData uri="http://schemas.openxmlformats.org/drawingml/2006/table">
            <a:tbl>
              <a:tblPr/>
              <a:tblGrid>
                <a:gridCol w="2194200"/>
                <a:gridCol w="2194200"/>
                <a:gridCol w="2194200"/>
                <a:gridCol w="2194200"/>
              </a:tblGrid>
              <a:tr h="1241640">
                <a:tc>
                  <a:txBody>
                    <a:bodyPr lIns="74160" rIns="741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1" lang="en-US" sz="1200" spc="-1" strike="noStrike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anchor="t" marL="74160" marR="74160">
                    <a:lnL w="1224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4160" rIns="741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1" lang="en-US" sz="1200" spc="-1" strike="noStrike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anchor="t"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4160" rIns="741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1" lang="en-US" sz="1200" spc="-1" strike="noStrike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anchor="t"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4160" rIns="741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1" lang="en-US" sz="1200" spc="-1" strike="noStrike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anchor="t"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</a:tr>
              <a:tr h="1258920">
                <a:tc>
                  <a:txBody>
                    <a:bodyPr lIns="74160" rIns="741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0" lang="en-US" sz="1200" spc="-1" strike="noStrike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anchor="t" marL="74160" marR="74160">
                    <a:lnL w="1224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4160" rIns="741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0" lang="en-US" sz="1200" spc="-1" strike="noStrike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anchor="t"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4160" rIns="741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0" lang="en-US" sz="1200" spc="-1" strike="noStrike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anchor="t"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4160" rIns="741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0" lang="en-US" sz="1200" spc="-1" strike="noStrike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anchor="t"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</a:tr>
              <a:tr h="1258920">
                <a:tc>
                  <a:txBody>
                    <a:bodyPr lIns="74160" rIns="741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0" lang="en-US" sz="1200" spc="-1" strike="noStrike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anchor="t" marL="74160" marR="74160">
                    <a:lnL w="1224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4160" rIns="741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0" lang="en-US" sz="1200" spc="-1" strike="noStrike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anchor="t"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4160" rIns="741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0" lang="en-US" sz="1200" spc="-1" strike="noStrike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anchor="t"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4160" rIns="7416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0" lang="en-US" sz="1200" spc="-1" strike="noStrike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anchor="t"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9" name="사각형: 둥근 모서리 15"/>
          <p:cNvSpPr/>
          <p:nvPr/>
        </p:nvSpPr>
        <p:spPr>
          <a:xfrm>
            <a:off x="541440" y="2521800"/>
            <a:ext cx="2129400" cy="308520"/>
          </a:xfrm>
          <a:prstGeom prst="roundRect">
            <a:avLst>
              <a:gd name="adj" fmla="val 26667"/>
            </a:avLst>
          </a:prstGeom>
          <a:solidFill>
            <a:srgbClr val="1f497d"/>
          </a:solidFill>
          <a:ln w="25400">
            <a:solidFill>
              <a:srgbClr val="1f497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380" spc="-1" strike="noStrike">
                <a:solidFill>
                  <a:srgbClr val="ffffff"/>
                </a:solidFill>
                <a:latin typeface="맑은 고딕"/>
                <a:ea typeface="맑은 고딕"/>
              </a:rPr>
              <a:t>거시 경제 변수 </a:t>
            </a:r>
            <a:endParaRPr b="0" lang="en-US" sz="1380" spc="-1" strike="noStrike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80" name="직선 화살표 연결선 7"/>
          <p:cNvCxnSpPr/>
          <p:nvPr/>
        </p:nvCxnSpPr>
        <p:spPr>
          <a:xfrm>
            <a:off x="632880" y="2521800"/>
            <a:ext cx="15480" cy="3580200"/>
          </a:xfrm>
          <a:prstGeom prst="straightConnector1">
            <a:avLst/>
          </a:prstGeom>
          <a:ln w="12700">
            <a:solidFill>
              <a:srgbClr val="1f497d"/>
            </a:solidFill>
            <a:round/>
            <a:tailEnd len="med" type="triangle" w="med"/>
          </a:ln>
        </p:spPr>
      </p:cxnSp>
      <p:sp>
        <p:nvSpPr>
          <p:cNvPr id="181" name="사각형: 둥근 모서리 22"/>
          <p:cNvSpPr/>
          <p:nvPr/>
        </p:nvSpPr>
        <p:spPr>
          <a:xfrm>
            <a:off x="2771280" y="2750040"/>
            <a:ext cx="2112480" cy="327240"/>
          </a:xfrm>
          <a:prstGeom prst="roundRect">
            <a:avLst>
              <a:gd name="adj" fmla="val 26667"/>
            </a:avLst>
          </a:prstGeom>
          <a:solidFill>
            <a:srgbClr val="eeece1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1f497d"/>
                </a:solidFill>
                <a:latin typeface="맑은 고딕"/>
                <a:ea typeface="맑은 고딕"/>
              </a:rPr>
              <a:t>SUM([</a:t>
            </a:r>
            <a:r>
              <a:rPr b="0" lang="ko-KR" sz="1200" spc="-1" strike="noStrike">
                <a:solidFill>
                  <a:srgbClr val="1f497d"/>
                </a:solidFill>
                <a:latin typeface="맑은 고딕"/>
                <a:ea typeface="맑은 고딕"/>
              </a:rPr>
              <a:t>예약기능 사용 여부</a:t>
            </a:r>
            <a:r>
              <a:rPr b="0" lang="en-US" sz="1200" spc="-1" strike="noStrike">
                <a:solidFill>
                  <a:srgbClr val="1f497d"/>
                </a:solidFill>
                <a:latin typeface="맑은 고딕"/>
                <a:ea typeface="맑은 고딕"/>
              </a:rPr>
              <a:t>])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82" name="직선 화살표 연결선 9"/>
          <p:cNvCxnSpPr/>
          <p:nvPr/>
        </p:nvCxnSpPr>
        <p:spPr>
          <a:xfrm>
            <a:off x="2783160" y="2554920"/>
            <a:ext cx="2090520" cy="1080"/>
          </a:xfrm>
          <a:prstGeom prst="straightConnector1">
            <a:avLst/>
          </a:prstGeom>
          <a:ln w="12700">
            <a:solidFill>
              <a:srgbClr val="1f497d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183" name="직선 화살표 연결선 10"/>
          <p:cNvCxnSpPr/>
          <p:nvPr/>
        </p:nvCxnSpPr>
        <p:spPr>
          <a:xfrm>
            <a:off x="4976640" y="3550320"/>
            <a:ext cx="2090520" cy="1080"/>
          </a:xfrm>
          <a:prstGeom prst="straightConnector1">
            <a:avLst/>
          </a:prstGeom>
          <a:ln w="12700">
            <a:solidFill>
              <a:srgbClr val="1f497d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184" name="직선 화살표 연결선 11"/>
          <p:cNvCxnSpPr/>
          <p:nvPr/>
        </p:nvCxnSpPr>
        <p:spPr>
          <a:xfrm>
            <a:off x="1929960" y="2109960"/>
            <a:ext cx="1080" cy="211680"/>
          </a:xfrm>
          <a:prstGeom prst="straightConnector1">
            <a:avLst/>
          </a:prstGeom>
          <a:ln w="19050">
            <a:solidFill>
              <a:srgbClr val="4a7ebb"/>
            </a:solidFill>
            <a:round/>
            <a:tailEnd len="med" type="triangle" w="med"/>
          </a:ln>
        </p:spPr>
      </p:cxnSp>
      <p:sp>
        <p:nvSpPr>
          <p:cNvPr id="185" name="사각형: 둥근 모서리 22"/>
          <p:cNvSpPr/>
          <p:nvPr/>
        </p:nvSpPr>
        <p:spPr>
          <a:xfrm>
            <a:off x="2745000" y="2769120"/>
            <a:ext cx="2105640" cy="535320"/>
          </a:xfrm>
          <a:prstGeom prst="roundRect">
            <a:avLst>
              <a:gd name="adj" fmla="val 26667"/>
            </a:avLst>
          </a:prstGeom>
          <a:solidFill>
            <a:srgbClr val="eeece1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1f497d"/>
                </a:solidFill>
                <a:latin typeface="LG스마트체 Regular"/>
                <a:ea typeface="LG스마트체 Regular"/>
              </a:rPr>
              <a:t>0</a:t>
            </a:r>
            <a:r>
              <a:rPr b="0" lang="ko-KR" sz="1100" spc="-1" strike="noStrike">
                <a:solidFill>
                  <a:srgbClr val="1f497d"/>
                </a:solidFill>
                <a:latin typeface="LG스마트체 Regular"/>
                <a:ea typeface="LG스마트체 Regular"/>
              </a:rPr>
              <a:t>과 </a:t>
            </a:r>
            <a:r>
              <a:rPr b="0" lang="en-US" sz="1100" spc="-1" strike="noStrike">
                <a:solidFill>
                  <a:srgbClr val="1f497d"/>
                </a:solidFill>
                <a:latin typeface="LG스마트체 Regular"/>
                <a:ea typeface="LG스마트체 Regular"/>
              </a:rPr>
              <a:t>1</a:t>
            </a:r>
            <a:r>
              <a:rPr b="0" lang="ko-KR" sz="1100" spc="-1" strike="noStrike">
                <a:solidFill>
                  <a:srgbClr val="1f497d"/>
                </a:solidFill>
                <a:latin typeface="LG스마트체 Regular"/>
                <a:ea typeface="LG스마트체 Regular"/>
              </a:rPr>
              <a:t>에 가까운 값을 클리핑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1f497d"/>
                </a:solidFill>
                <a:latin typeface="LG스마트체 Regular"/>
                <a:ea typeface="LG스마트체 Regular"/>
              </a:rPr>
              <a:t>np.clip(x, 1e-6, 1 - 1e-6)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사각형: 둥근 모서리 24"/>
          <p:cNvSpPr/>
          <p:nvPr/>
        </p:nvSpPr>
        <p:spPr>
          <a:xfrm>
            <a:off x="5101200" y="3912480"/>
            <a:ext cx="1839600" cy="402120"/>
          </a:xfrm>
          <a:prstGeom prst="roundRect">
            <a:avLst>
              <a:gd name="adj" fmla="val 26667"/>
            </a:avLst>
          </a:prstGeom>
          <a:solidFill>
            <a:srgbClr val="eeece1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pl-PL" sz="1100" spc="-1" strike="noStrike">
                <a:solidFill>
                  <a:srgbClr val="1f497d"/>
                </a:solidFill>
                <a:latin typeface="LG스마트체 Regular"/>
                <a:ea typeface="LG스마트체 Regular"/>
              </a:rPr>
              <a:t>np.log(x / (1 - x))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100" spc="-1" strike="noStrike">
                <a:solidFill>
                  <a:srgbClr val="1f497d"/>
                </a:solidFill>
                <a:latin typeface="LG스마트체 Regular"/>
                <a:ea typeface="LG스마트체 Regular"/>
              </a:rPr>
              <a:t>로그 변환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사각형: 둥근 모서리 26"/>
          <p:cNvSpPr/>
          <p:nvPr/>
        </p:nvSpPr>
        <p:spPr>
          <a:xfrm>
            <a:off x="7189920" y="2521800"/>
            <a:ext cx="1959840" cy="3566160"/>
          </a:xfrm>
          <a:prstGeom prst="roundRect">
            <a:avLst>
              <a:gd name="adj" fmla="val 11349"/>
            </a:avLst>
          </a:prstGeom>
          <a:solidFill>
            <a:schemeClr val="accent5">
              <a:lumMod val="75000"/>
            </a:schemeClr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380" spc="-1" strike="noStrike">
                <a:solidFill>
                  <a:srgbClr val="ffffff"/>
                </a:solidFill>
                <a:latin typeface="LG스마트체2.0 Bold"/>
                <a:ea typeface="LG스마트체2.0 Bold"/>
              </a:rPr>
              <a:t>스케일 차이가 클 경우 로그 변환 사용</a:t>
            </a:r>
            <a:endParaRPr b="0" lang="en-US" sz="1380" spc="-1" strike="noStrike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380" spc="-1" strike="noStrike">
                <a:solidFill>
                  <a:srgbClr val="ffffff"/>
                </a:solidFill>
                <a:latin typeface="LG스마트체2.0 Bold"/>
                <a:ea typeface="LG스마트체2.0 Bold"/>
              </a:rPr>
              <a:t>(0, </a:t>
            </a:r>
            <a:r>
              <a:rPr b="0" lang="ko-KR" sz="1380" spc="-1" strike="noStrike">
                <a:solidFill>
                  <a:srgbClr val="ffffff"/>
                </a:solidFill>
                <a:latin typeface="LG스마트체2.0 Bold"/>
                <a:ea typeface="LG스마트체2.0 Bold"/>
              </a:rPr>
              <a:t>수십억</a:t>
            </a:r>
            <a:r>
              <a:rPr b="0" lang="en-US" sz="1380" spc="-1" strike="noStrike">
                <a:solidFill>
                  <a:srgbClr val="ffffff"/>
                </a:solidFill>
                <a:latin typeface="LG스마트체2.0 Bold"/>
                <a:ea typeface="LG스마트체2.0 Bold"/>
              </a:rPr>
              <a:t>) </a:t>
            </a:r>
            <a:r>
              <a:rPr b="0" lang="ko-KR" sz="1380" spc="-1" strike="noStrike">
                <a:solidFill>
                  <a:srgbClr val="ffffff"/>
                </a:solidFill>
                <a:latin typeface="LG스마트체2.0 Bold"/>
                <a:ea typeface="LG스마트체2.0 Bold"/>
              </a:rPr>
              <a:t>왜도와 첨도를 가진 변수를 정규분포에 비슷하게 만들어 준다</a:t>
            </a:r>
            <a:r>
              <a:rPr b="0" lang="en-US" sz="1380" spc="-1" strike="noStrike">
                <a:solidFill>
                  <a:srgbClr val="ffffff"/>
                </a:solidFill>
                <a:latin typeface="LG스마트체2.0 Bold"/>
                <a:ea typeface="LG스마트체2.0 Bold"/>
              </a:rPr>
              <a:t>.</a:t>
            </a:r>
            <a:endParaRPr b="0" lang="en-US" sz="1380" spc="-1" strike="noStrike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380" spc="-1" strike="noStrike">
                <a:solidFill>
                  <a:srgbClr val="ffffff"/>
                </a:solidFill>
                <a:latin typeface="LG스마트체2.0 Bold"/>
                <a:ea typeface="LG스마트체2.0 Bold"/>
              </a:rPr>
              <a:t>모델 훈련 시 편향 및 오차 문제를 해결한다</a:t>
            </a:r>
            <a:r>
              <a:rPr b="0" lang="en-US" sz="1380" spc="-1" strike="noStrike">
                <a:solidFill>
                  <a:srgbClr val="ffffff"/>
                </a:solidFill>
                <a:latin typeface="LG스마트체2.0 Bold"/>
                <a:ea typeface="LG스마트체2.0 Bold"/>
              </a:rPr>
              <a:t>.</a:t>
            </a:r>
            <a:endParaRPr b="0" lang="en-US" sz="138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8" name="Rectangle 42"/>
          <p:cNvSpPr/>
          <p:nvPr/>
        </p:nvSpPr>
        <p:spPr>
          <a:xfrm>
            <a:off x="273600" y="180000"/>
            <a:ext cx="761508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 marL="185760" indent="-185760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◼</a:t>
            </a:r>
            <a:r>
              <a:rPr b="1" lang="ko-KR" sz="24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분석 방안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자유형: 도형 36"/>
          <p:cNvSpPr/>
          <p:nvPr/>
        </p:nvSpPr>
        <p:spPr>
          <a:xfrm>
            <a:off x="456120" y="1069920"/>
            <a:ext cx="3431520" cy="426240"/>
          </a:xfrm>
          <a:custGeom>
            <a:avLst/>
            <a:gdLst>
              <a:gd name="textAreaLeft" fmla="*/ 0 w 3431520"/>
              <a:gd name="textAreaRight" fmla="*/ 3432600 w 3431520"/>
              <a:gd name="textAreaTop" fmla="*/ 0 h 426240"/>
              <a:gd name="textAreaBottom" fmla="*/ 427320 h 426240"/>
            </a:gdLst>
            <a:ahLst/>
            <a:rect l="textAreaLeft" t="textAreaTop" r="textAreaRight" b="textAreaBottom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1f497d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1440" lIns="30600" rIns="30600" tIns="30600" bIns="30600" anchor="ctr">
            <a:noAutofit/>
          </a:bodyPr>
          <a:p>
            <a:pPr algn="ctr" defTabSz="2133720">
              <a:lnSpc>
                <a:spcPct val="90000"/>
              </a:lnSpc>
              <a:spcAft>
                <a:spcPts val="1681"/>
              </a:spcAft>
              <a:tabLst>
                <a:tab algn="l" pos="0"/>
              </a:tabLst>
            </a:pPr>
            <a:endParaRPr b="0" lang="en-US" sz="4800" spc="-1" strike="noStrik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90" name="그래픽 15"/>
          <p:cNvSpPr/>
          <p:nvPr/>
        </p:nvSpPr>
        <p:spPr>
          <a:xfrm>
            <a:off x="736920" y="1097280"/>
            <a:ext cx="2813760" cy="345960"/>
          </a:xfrm>
          <a:custGeom>
            <a:avLst/>
            <a:gdLst>
              <a:gd name="textAreaLeft" fmla="*/ 0 w 2813760"/>
              <a:gd name="textAreaRight" fmla="*/ 2814840 w 2813760"/>
              <a:gd name="textAreaTop" fmla="*/ 0 h 345960"/>
              <a:gd name="textAreaBottom" fmla="*/ 347040 h 345960"/>
            </a:gdLst>
            <a:ahLst/>
            <a:rect l="textAreaLeft" t="textAreaTop" r="textAreaRight" b="textAreaBottom"/>
            <a:pathLst>
              <a:path w="3431354" h="457495">
                <a:moveTo>
                  <a:pt x="60981" y="424272"/>
                </a:moveTo>
                <a:cubicBezTo>
                  <a:pt x="43674" y="422739"/>
                  <a:pt x="25396" y="421853"/>
                  <a:pt x="14804" y="412661"/>
                </a:cubicBezTo>
                <a:cubicBezTo>
                  <a:pt x="33502" y="411642"/>
                  <a:pt x="47665" y="415471"/>
                  <a:pt x="60981" y="424272"/>
                </a:cubicBezTo>
                <a:close/>
                <a:moveTo>
                  <a:pt x="61324" y="424472"/>
                </a:moveTo>
                <a:cubicBezTo>
                  <a:pt x="61391" y="424425"/>
                  <a:pt x="61515" y="424386"/>
                  <a:pt x="61591" y="424348"/>
                </a:cubicBezTo>
                <a:cubicBezTo>
                  <a:pt x="61353" y="424339"/>
                  <a:pt x="61181" y="424301"/>
                  <a:pt x="60981" y="424272"/>
                </a:cubicBezTo>
                <a:cubicBezTo>
                  <a:pt x="61115" y="424367"/>
                  <a:pt x="61219" y="424386"/>
                  <a:pt x="61324" y="424472"/>
                </a:cubicBezTo>
                <a:close/>
                <a:moveTo>
                  <a:pt x="3418544" y="13002"/>
                </a:moveTo>
                <a:cubicBezTo>
                  <a:pt x="3414219" y="13183"/>
                  <a:pt x="3409295" y="13364"/>
                  <a:pt x="3404304" y="13573"/>
                </a:cubicBezTo>
                <a:cubicBezTo>
                  <a:pt x="3409067" y="13849"/>
                  <a:pt x="3413924" y="13878"/>
                  <a:pt x="3418544" y="13002"/>
                </a:cubicBezTo>
                <a:close/>
                <a:moveTo>
                  <a:pt x="899438" y="450895"/>
                </a:moveTo>
                <a:lnTo>
                  <a:pt x="902077" y="435674"/>
                </a:lnTo>
                <a:cubicBezTo>
                  <a:pt x="943130" y="435455"/>
                  <a:pt x="914031" y="453095"/>
                  <a:pt x="951978" y="449332"/>
                </a:cubicBezTo>
                <a:cubicBezTo>
                  <a:pt x="966828" y="427796"/>
                  <a:pt x="1015024" y="451561"/>
                  <a:pt x="1028140" y="440122"/>
                </a:cubicBezTo>
                <a:cubicBezTo>
                  <a:pt x="1027845" y="441836"/>
                  <a:pt x="1046428" y="442484"/>
                  <a:pt x="1045247" y="449228"/>
                </a:cubicBezTo>
                <a:cubicBezTo>
                  <a:pt x="1050934" y="437531"/>
                  <a:pt x="1064364" y="446513"/>
                  <a:pt x="1076080" y="443522"/>
                </a:cubicBezTo>
                <a:cubicBezTo>
                  <a:pt x="1080328" y="440274"/>
                  <a:pt x="1072965" y="440027"/>
                  <a:pt x="1069784" y="436502"/>
                </a:cubicBezTo>
                <a:lnTo>
                  <a:pt x="1096635" y="432368"/>
                </a:lnTo>
                <a:cubicBezTo>
                  <a:pt x="1107131" y="436131"/>
                  <a:pt x="1109722" y="443008"/>
                  <a:pt x="1098311" y="444284"/>
                </a:cubicBezTo>
                <a:cubicBezTo>
                  <a:pt x="1168482" y="448475"/>
                  <a:pt x="1505352" y="459677"/>
                  <a:pt x="1580943" y="453838"/>
                </a:cubicBezTo>
                <a:cubicBezTo>
                  <a:pt x="1571227" y="445008"/>
                  <a:pt x="1547891" y="450971"/>
                  <a:pt x="1539023" y="437083"/>
                </a:cubicBezTo>
                <a:cubicBezTo>
                  <a:pt x="1559007" y="429301"/>
                  <a:pt x="1568446" y="439807"/>
                  <a:pt x="1577257" y="431625"/>
                </a:cubicBezTo>
                <a:cubicBezTo>
                  <a:pt x="1584924" y="452276"/>
                  <a:pt x="1621176" y="436569"/>
                  <a:pt x="1636302" y="457495"/>
                </a:cubicBezTo>
                <a:lnTo>
                  <a:pt x="1642036" y="445789"/>
                </a:lnTo>
                <a:lnTo>
                  <a:pt x="1651971" y="452952"/>
                </a:lnTo>
                <a:cubicBezTo>
                  <a:pt x="1739858" y="440769"/>
                  <a:pt x="1672049" y="447008"/>
                  <a:pt x="1749964" y="449771"/>
                </a:cubicBezTo>
                <a:cubicBezTo>
                  <a:pt x="1795055" y="447970"/>
                  <a:pt x="1816486" y="431730"/>
                  <a:pt x="1841575" y="437712"/>
                </a:cubicBezTo>
                <a:cubicBezTo>
                  <a:pt x="1837851" y="437588"/>
                  <a:pt x="1827907" y="430425"/>
                  <a:pt x="1839584" y="427434"/>
                </a:cubicBezTo>
                <a:cubicBezTo>
                  <a:pt x="1841575" y="437712"/>
                  <a:pt x="1870684" y="420062"/>
                  <a:pt x="1876370" y="430435"/>
                </a:cubicBezTo>
                <a:cubicBezTo>
                  <a:pt x="1887810" y="429140"/>
                  <a:pt x="1924881" y="430463"/>
                  <a:pt x="1912336" y="416414"/>
                </a:cubicBezTo>
                <a:cubicBezTo>
                  <a:pt x="1918632" y="423424"/>
                  <a:pt x="1951703" y="426301"/>
                  <a:pt x="1932015" y="432388"/>
                </a:cubicBezTo>
                <a:cubicBezTo>
                  <a:pt x="1943169" y="432797"/>
                  <a:pt x="1953980" y="434864"/>
                  <a:pt x="1962009" y="431768"/>
                </a:cubicBezTo>
                <a:lnTo>
                  <a:pt x="1947684" y="427854"/>
                </a:lnTo>
                <a:cubicBezTo>
                  <a:pt x="1985365" y="425815"/>
                  <a:pt x="2005891" y="436693"/>
                  <a:pt x="2030437" y="423977"/>
                </a:cubicBezTo>
                <a:lnTo>
                  <a:pt x="2016511" y="418395"/>
                </a:lnTo>
                <a:cubicBezTo>
                  <a:pt x="2039038" y="417509"/>
                  <a:pt x="2057878" y="416452"/>
                  <a:pt x="2066718" y="430349"/>
                </a:cubicBezTo>
                <a:lnTo>
                  <a:pt x="2043591" y="434626"/>
                </a:lnTo>
                <a:cubicBezTo>
                  <a:pt x="2080948" y="434264"/>
                  <a:pt x="2103484" y="433359"/>
                  <a:pt x="2134621" y="425958"/>
                </a:cubicBezTo>
                <a:lnTo>
                  <a:pt x="2123506" y="425577"/>
                </a:lnTo>
                <a:cubicBezTo>
                  <a:pt x="2163178" y="411690"/>
                  <a:pt x="2370699" y="400222"/>
                  <a:pt x="2407246" y="382838"/>
                </a:cubicBezTo>
                <a:lnTo>
                  <a:pt x="2390415" y="372046"/>
                </a:lnTo>
                <a:lnTo>
                  <a:pt x="2421848" y="362960"/>
                </a:lnTo>
                <a:cubicBezTo>
                  <a:pt x="2418124" y="362826"/>
                  <a:pt x="2406675" y="397993"/>
                  <a:pt x="2403560" y="394478"/>
                </a:cubicBezTo>
                <a:cubicBezTo>
                  <a:pt x="2470911" y="393478"/>
                  <a:pt x="2821279" y="385105"/>
                  <a:pt x="2883486" y="392373"/>
                </a:cubicBezTo>
                <a:cubicBezTo>
                  <a:pt x="2908585" y="398355"/>
                  <a:pt x="2888001" y="409508"/>
                  <a:pt x="2887716" y="411213"/>
                </a:cubicBezTo>
                <a:cubicBezTo>
                  <a:pt x="2918262" y="407184"/>
                  <a:pt x="2900889" y="399774"/>
                  <a:pt x="2926863" y="400698"/>
                </a:cubicBezTo>
                <a:cubicBezTo>
                  <a:pt x="2933950" y="402641"/>
                  <a:pt x="2925396" y="409156"/>
                  <a:pt x="2921406" y="410699"/>
                </a:cubicBezTo>
                <a:cubicBezTo>
                  <a:pt x="2932788" y="409423"/>
                  <a:pt x="2943342" y="413156"/>
                  <a:pt x="2944208" y="408118"/>
                </a:cubicBezTo>
                <a:cubicBezTo>
                  <a:pt x="2929978" y="404203"/>
                  <a:pt x="2935998" y="390830"/>
                  <a:pt x="2929978" y="382134"/>
                </a:cubicBezTo>
                <a:lnTo>
                  <a:pt x="2963382" y="383296"/>
                </a:lnTo>
                <a:lnTo>
                  <a:pt x="2961896" y="391744"/>
                </a:lnTo>
                <a:cubicBezTo>
                  <a:pt x="2969345" y="392001"/>
                  <a:pt x="2980784" y="368637"/>
                  <a:pt x="3013598" y="373180"/>
                </a:cubicBezTo>
                <a:cubicBezTo>
                  <a:pt x="3068957" y="376838"/>
                  <a:pt x="3129089" y="373875"/>
                  <a:pt x="3184762" y="375828"/>
                </a:cubicBezTo>
                <a:cubicBezTo>
                  <a:pt x="3183895" y="380895"/>
                  <a:pt x="3172208" y="383886"/>
                  <a:pt x="3160493" y="386858"/>
                </a:cubicBezTo>
                <a:cubicBezTo>
                  <a:pt x="3167960" y="387115"/>
                  <a:pt x="3179333" y="385820"/>
                  <a:pt x="3186210" y="389458"/>
                </a:cubicBezTo>
                <a:cubicBezTo>
                  <a:pt x="3172761" y="380505"/>
                  <a:pt x="3209575" y="383496"/>
                  <a:pt x="3199059" y="379724"/>
                </a:cubicBezTo>
                <a:cubicBezTo>
                  <a:pt x="3239836" y="359074"/>
                  <a:pt x="3292585" y="377933"/>
                  <a:pt x="3328580" y="363912"/>
                </a:cubicBezTo>
                <a:cubicBezTo>
                  <a:pt x="3331723" y="345339"/>
                  <a:pt x="3405647" y="44815"/>
                  <a:pt x="3405647" y="22727"/>
                </a:cubicBezTo>
                <a:cubicBezTo>
                  <a:pt x="3416820" y="23127"/>
                  <a:pt x="3427935" y="23527"/>
                  <a:pt x="3431355" y="25346"/>
                </a:cubicBezTo>
                <a:cubicBezTo>
                  <a:pt x="3428469" y="20155"/>
                  <a:pt x="3406504" y="17669"/>
                  <a:pt x="3394836" y="20641"/>
                </a:cubicBezTo>
                <a:lnTo>
                  <a:pt x="3392826" y="32480"/>
                </a:lnTo>
                <a:cubicBezTo>
                  <a:pt x="3365966" y="36633"/>
                  <a:pt x="3386530" y="25451"/>
                  <a:pt x="3360318" y="26251"/>
                </a:cubicBezTo>
                <a:cubicBezTo>
                  <a:pt x="3358917" y="16564"/>
                  <a:pt x="3383044" y="14497"/>
                  <a:pt x="3404294" y="13564"/>
                </a:cubicBezTo>
                <a:cubicBezTo>
                  <a:pt x="3385159" y="12440"/>
                  <a:pt x="3366109" y="5382"/>
                  <a:pt x="3358317" y="15983"/>
                </a:cubicBezTo>
                <a:cubicBezTo>
                  <a:pt x="3340334" y="11954"/>
                  <a:pt x="3360318" y="4143"/>
                  <a:pt x="3338658" y="0"/>
                </a:cubicBezTo>
                <a:cubicBezTo>
                  <a:pt x="3323237" y="2848"/>
                  <a:pt x="3302968" y="12325"/>
                  <a:pt x="3285251" y="6601"/>
                </a:cubicBezTo>
                <a:lnTo>
                  <a:pt x="3285565" y="4896"/>
                </a:lnTo>
                <a:cubicBezTo>
                  <a:pt x="3242484" y="-5105"/>
                  <a:pt x="3219652" y="19583"/>
                  <a:pt x="3180295" y="9697"/>
                </a:cubicBezTo>
                <a:lnTo>
                  <a:pt x="3184534" y="6458"/>
                </a:lnTo>
                <a:cubicBezTo>
                  <a:pt x="3170617" y="857"/>
                  <a:pt x="3143224" y="8382"/>
                  <a:pt x="3118125" y="2410"/>
                </a:cubicBezTo>
                <a:cubicBezTo>
                  <a:pt x="3125288" y="4363"/>
                  <a:pt x="3131508" y="11373"/>
                  <a:pt x="3116420" y="12525"/>
                </a:cubicBezTo>
                <a:cubicBezTo>
                  <a:pt x="3087560" y="6420"/>
                  <a:pt x="3067871" y="12525"/>
                  <a:pt x="3046774" y="4982"/>
                </a:cubicBezTo>
                <a:lnTo>
                  <a:pt x="3026523" y="14469"/>
                </a:lnTo>
                <a:cubicBezTo>
                  <a:pt x="2926044" y="12621"/>
                  <a:pt x="2529166" y="26099"/>
                  <a:pt x="2428230" y="27613"/>
                </a:cubicBezTo>
                <a:lnTo>
                  <a:pt x="2432182" y="26099"/>
                </a:lnTo>
                <a:cubicBezTo>
                  <a:pt x="2278392" y="30842"/>
                  <a:pt x="1962705" y="30099"/>
                  <a:pt x="1803761" y="43167"/>
                </a:cubicBezTo>
                <a:cubicBezTo>
                  <a:pt x="1779177" y="33833"/>
                  <a:pt x="1745278" y="36024"/>
                  <a:pt x="1719627" y="33414"/>
                </a:cubicBezTo>
                <a:cubicBezTo>
                  <a:pt x="1733886" y="37309"/>
                  <a:pt x="1728999" y="43929"/>
                  <a:pt x="1717865" y="43548"/>
                </a:cubicBezTo>
                <a:cubicBezTo>
                  <a:pt x="1639721" y="42472"/>
                  <a:pt x="1712588" y="50006"/>
                  <a:pt x="1633559" y="53997"/>
                </a:cubicBezTo>
                <a:cubicBezTo>
                  <a:pt x="1542557" y="62684"/>
                  <a:pt x="1194313" y="52797"/>
                  <a:pt x="1113532" y="44844"/>
                </a:cubicBezTo>
                <a:cubicBezTo>
                  <a:pt x="1070145" y="58607"/>
                  <a:pt x="1015977" y="48197"/>
                  <a:pt x="973467" y="56902"/>
                </a:cubicBezTo>
                <a:lnTo>
                  <a:pt x="977743" y="53654"/>
                </a:lnTo>
                <a:cubicBezTo>
                  <a:pt x="932090" y="58836"/>
                  <a:pt x="673648" y="46082"/>
                  <a:pt x="620585" y="51006"/>
                </a:cubicBezTo>
                <a:lnTo>
                  <a:pt x="627719" y="52978"/>
                </a:lnTo>
                <a:cubicBezTo>
                  <a:pt x="581446" y="61522"/>
                  <a:pt x="587752" y="46463"/>
                  <a:pt x="551290" y="41777"/>
                </a:cubicBezTo>
                <a:cubicBezTo>
                  <a:pt x="556081" y="57217"/>
                  <a:pt x="516429" y="65989"/>
                  <a:pt x="501312" y="67151"/>
                </a:cubicBezTo>
                <a:lnTo>
                  <a:pt x="501884" y="63770"/>
                </a:lnTo>
                <a:cubicBezTo>
                  <a:pt x="479081" y="66370"/>
                  <a:pt x="427427" y="79781"/>
                  <a:pt x="389775" y="81858"/>
                </a:cubicBezTo>
                <a:lnTo>
                  <a:pt x="391251" y="73409"/>
                </a:lnTo>
                <a:cubicBezTo>
                  <a:pt x="359847" y="82487"/>
                  <a:pt x="300802" y="78715"/>
                  <a:pt x="278227" y="79601"/>
                </a:cubicBezTo>
                <a:cubicBezTo>
                  <a:pt x="226611" y="76105"/>
                  <a:pt x="147001" y="61398"/>
                  <a:pt x="77983" y="72562"/>
                </a:cubicBezTo>
                <a:lnTo>
                  <a:pt x="33397" y="48482"/>
                </a:lnTo>
                <a:lnTo>
                  <a:pt x="26872" y="50873"/>
                </a:lnTo>
                <a:cubicBezTo>
                  <a:pt x="26872" y="50873"/>
                  <a:pt x="-44937" y="341643"/>
                  <a:pt x="46217" y="403574"/>
                </a:cubicBezTo>
                <a:lnTo>
                  <a:pt x="44770" y="412004"/>
                </a:lnTo>
                <a:lnTo>
                  <a:pt x="62791" y="410918"/>
                </a:lnTo>
                <a:cubicBezTo>
                  <a:pt x="84413" y="415071"/>
                  <a:pt x="94414" y="405298"/>
                  <a:pt x="92947" y="413709"/>
                </a:cubicBezTo>
                <a:lnTo>
                  <a:pt x="63324" y="412680"/>
                </a:lnTo>
                <a:cubicBezTo>
                  <a:pt x="85051" y="415119"/>
                  <a:pt x="69878" y="419595"/>
                  <a:pt x="61591" y="424367"/>
                </a:cubicBezTo>
                <a:cubicBezTo>
                  <a:pt x="70659" y="425177"/>
                  <a:pt x="79469" y="426196"/>
                  <a:pt x="86689" y="428778"/>
                </a:cubicBezTo>
                <a:cubicBezTo>
                  <a:pt x="90966" y="425539"/>
                  <a:pt x="83546" y="425282"/>
                  <a:pt x="80165" y="423443"/>
                </a:cubicBezTo>
                <a:cubicBezTo>
                  <a:pt x="91852" y="420472"/>
                  <a:pt x="108130" y="412547"/>
                  <a:pt x="122360" y="416433"/>
                </a:cubicBezTo>
                <a:cubicBezTo>
                  <a:pt x="144611" y="417224"/>
                  <a:pt x="123780" y="430092"/>
                  <a:pt x="149745" y="431006"/>
                </a:cubicBezTo>
                <a:cubicBezTo>
                  <a:pt x="286667" y="437531"/>
                  <a:pt x="419331" y="447304"/>
                  <a:pt x="557720" y="445399"/>
                </a:cubicBezTo>
                <a:cubicBezTo>
                  <a:pt x="560863" y="448894"/>
                  <a:pt x="557119" y="448771"/>
                  <a:pt x="553119" y="450342"/>
                </a:cubicBezTo>
                <a:cubicBezTo>
                  <a:pt x="594810" y="446704"/>
                  <a:pt x="631872" y="448018"/>
                  <a:pt x="669829" y="444246"/>
                </a:cubicBezTo>
                <a:cubicBezTo>
                  <a:pt x="680373" y="448018"/>
                  <a:pt x="683249" y="453219"/>
                  <a:pt x="686374" y="456724"/>
                </a:cubicBezTo>
                <a:cubicBezTo>
                  <a:pt x="680097" y="449714"/>
                  <a:pt x="896019" y="449075"/>
                  <a:pt x="899438" y="450895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1" name="TextBox 18"/>
          <p:cNvSpPr/>
          <p:nvPr/>
        </p:nvSpPr>
        <p:spPr>
          <a:xfrm>
            <a:off x="1566000" y="1136880"/>
            <a:ext cx="12128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400" spc="-1" strike="noStrike">
                <a:solidFill>
                  <a:srgbClr val="000000"/>
                </a:solidFill>
                <a:latin typeface="LG스마트체 Regular"/>
                <a:ea typeface="LG스마트체 Regular"/>
              </a:rPr>
              <a:t>데이터 전처리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직선 화살표 연결선 9"/>
          <p:cNvCxnSpPr/>
          <p:nvPr/>
        </p:nvCxnSpPr>
        <p:spPr>
          <a:xfrm>
            <a:off x="1917000" y="1285560"/>
            <a:ext cx="3600" cy="194040"/>
          </a:xfrm>
          <a:prstGeom prst="straightConnector1">
            <a:avLst/>
          </a:prstGeom>
          <a:ln w="9525">
            <a:solidFill>
              <a:srgbClr val="4a7ebb"/>
            </a:solidFill>
            <a:round/>
            <a:tailEnd len="med" type="triangle" w="med"/>
          </a:ln>
        </p:spPr>
      </p:cxnSp>
      <p:cxnSp>
        <p:nvCxnSpPr>
          <p:cNvPr id="193" name="직선 화살표 연결선 10"/>
          <p:cNvCxnSpPr/>
          <p:nvPr/>
        </p:nvCxnSpPr>
        <p:spPr>
          <a:xfrm>
            <a:off x="1942560" y="1690200"/>
            <a:ext cx="1080" cy="360000"/>
          </a:xfrm>
          <a:prstGeom prst="straightConnector1">
            <a:avLst/>
          </a:prstGeom>
          <a:ln w="9525">
            <a:solidFill>
              <a:srgbClr val="4a7ebb"/>
            </a:solidFill>
            <a:round/>
            <a:tailEnd len="med" type="triangle" w="med"/>
          </a:ln>
        </p:spPr>
      </p:cxnSp>
      <p:sp>
        <p:nvSpPr>
          <p:cNvPr id="194" name="TextBox 3"/>
          <p:cNvSpPr/>
          <p:nvPr/>
        </p:nvSpPr>
        <p:spPr>
          <a:xfrm>
            <a:off x="221040" y="935640"/>
            <a:ext cx="218952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82520" indent="-182520" defTabSz="914400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600" spc="-1" strike="noStrike">
                <a:solidFill>
                  <a:srgbClr val="000000"/>
                </a:solidFill>
                <a:latin typeface="LG스마트체 Regular"/>
                <a:ea typeface="LG스마트체 Regular"/>
              </a:rPr>
              <a:t> </a:t>
            </a:r>
            <a:r>
              <a:rPr b="0" lang="ko-KR" sz="1600" spc="-1" strike="noStrike">
                <a:solidFill>
                  <a:srgbClr val="000000"/>
                </a:solidFill>
                <a:latin typeface="LG스마트체 Regular"/>
                <a:ea typeface="LG스마트체 Regular"/>
              </a:rPr>
              <a:t>데이터 정의 및 가공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직사각형 4"/>
          <p:cNvSpPr/>
          <p:nvPr/>
        </p:nvSpPr>
        <p:spPr>
          <a:xfrm>
            <a:off x="415800" y="2585160"/>
            <a:ext cx="4735080" cy="4151520"/>
          </a:xfrm>
          <a:prstGeom prst="rect">
            <a:avLst/>
          </a:prstGeom>
          <a:solidFill>
            <a:srgbClr val="f2dcdb"/>
          </a:solidFill>
          <a:ln cap="rnd" w="57150">
            <a:solidFill>
              <a:srgbClr val="4f81bd"/>
            </a:solidFill>
            <a:prstDash val="dash"/>
            <a:round/>
          </a:ln>
          <a:effectLst>
            <a:reflection algn="bl" dir="5400000" dist="50800" endPos="1000" rotWithShape="0" stA="45000" sy="-100000"/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700" spc="-1" strike="noStrik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96" name="직사각형 5"/>
          <p:cNvSpPr/>
          <p:nvPr/>
        </p:nvSpPr>
        <p:spPr>
          <a:xfrm>
            <a:off x="593640" y="4379760"/>
            <a:ext cx="4460400" cy="2082240"/>
          </a:xfrm>
          <a:prstGeom prst="rect">
            <a:avLst/>
          </a:prstGeom>
          <a:solidFill>
            <a:srgbClr val="f2f2f2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380" spc="-1" strike="noStrik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97" name="자유형: 도형 32"/>
          <p:cNvSpPr/>
          <p:nvPr/>
        </p:nvSpPr>
        <p:spPr>
          <a:xfrm>
            <a:off x="1091880" y="1476720"/>
            <a:ext cx="1700640" cy="426240"/>
          </a:xfrm>
          <a:custGeom>
            <a:avLst/>
            <a:gdLst>
              <a:gd name="textAreaLeft" fmla="*/ 0 w 1700640"/>
              <a:gd name="textAreaRight" fmla="*/ 1701720 w 1700640"/>
              <a:gd name="textAreaTop" fmla="*/ 0 h 426240"/>
              <a:gd name="textAreaBottom" fmla="*/ 427320 h 426240"/>
            </a:gdLst>
            <a:ahLst/>
            <a:rect l="textAreaLeft" t="textAreaTop" r="textAreaRight" b="textAreaBottom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1440" lIns="30600" rIns="30600" tIns="30600" bIns="30600" anchor="ctr">
            <a:noAutofit/>
          </a:bodyPr>
          <a:p>
            <a:pPr algn="ctr" defTabSz="2133720">
              <a:lnSpc>
                <a:spcPct val="90000"/>
              </a:lnSpc>
              <a:spcAft>
                <a:spcPts val="1681"/>
              </a:spcAft>
              <a:tabLst>
                <a:tab algn="l" pos="0"/>
              </a:tabLst>
            </a:pPr>
            <a:endParaRPr b="0" lang="en-US" sz="4800" spc="-1" strike="noStrik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98" name="자유형: 도형 36"/>
          <p:cNvSpPr/>
          <p:nvPr/>
        </p:nvSpPr>
        <p:spPr>
          <a:xfrm>
            <a:off x="361440" y="987480"/>
            <a:ext cx="3431520" cy="361080"/>
          </a:xfrm>
          <a:custGeom>
            <a:avLst/>
            <a:gdLst>
              <a:gd name="textAreaLeft" fmla="*/ 0 w 3431520"/>
              <a:gd name="textAreaRight" fmla="*/ 3432600 w 3431520"/>
              <a:gd name="textAreaTop" fmla="*/ 0 h 361080"/>
              <a:gd name="textAreaBottom" fmla="*/ 362160 h 361080"/>
            </a:gdLst>
            <a:ahLst/>
            <a:rect l="textAreaLeft" t="textAreaTop" r="textAreaRight" b="textAreaBottom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0070c0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1440" lIns="30600" rIns="30600" tIns="30600" bIns="30600" anchor="ctr">
            <a:noAutofit/>
          </a:bodyPr>
          <a:p>
            <a:pPr algn="ctr" defTabSz="2133720">
              <a:lnSpc>
                <a:spcPct val="90000"/>
              </a:lnSpc>
              <a:spcAft>
                <a:spcPts val="1681"/>
              </a:spcAft>
              <a:tabLst>
                <a:tab algn="l" pos="0"/>
              </a:tabLst>
            </a:pPr>
            <a:endParaRPr b="0" lang="en-US" sz="4800" spc="-1" strike="noStrik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99" name="자유형: 도형 38"/>
          <p:cNvSpPr/>
          <p:nvPr/>
        </p:nvSpPr>
        <p:spPr>
          <a:xfrm>
            <a:off x="412200" y="2070720"/>
            <a:ext cx="3619800" cy="418320"/>
          </a:xfrm>
          <a:custGeom>
            <a:avLst/>
            <a:gdLst>
              <a:gd name="textAreaLeft" fmla="*/ 0 w 3619800"/>
              <a:gd name="textAreaRight" fmla="*/ 3620880 w 3619800"/>
              <a:gd name="textAreaTop" fmla="*/ 0 h 418320"/>
              <a:gd name="textAreaBottom" fmla="*/ 419400 h 418320"/>
            </a:gdLst>
            <a:ahLst/>
            <a:rect l="textAreaLeft" t="textAreaTop" r="textAreaRight" b="textAreaBottom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1440" lIns="30600" rIns="30600" tIns="30600" bIns="30600" anchor="ctr">
            <a:noAutofit/>
          </a:bodyPr>
          <a:p>
            <a:pPr algn="ctr" defTabSz="2133720">
              <a:lnSpc>
                <a:spcPct val="90000"/>
              </a:lnSpc>
              <a:spcAft>
                <a:spcPts val="1681"/>
              </a:spcAft>
              <a:tabLst>
                <a:tab algn="l" pos="0"/>
              </a:tabLst>
            </a:pPr>
            <a:endParaRPr b="0" lang="en-US" sz="4800" spc="-1" strike="noStrik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00" name="TextBox 11"/>
          <p:cNvSpPr/>
          <p:nvPr/>
        </p:nvSpPr>
        <p:spPr>
          <a:xfrm>
            <a:off x="851400" y="1003320"/>
            <a:ext cx="23468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400" spc="-1" strike="noStrike">
                <a:solidFill>
                  <a:srgbClr val="000000"/>
                </a:solidFill>
                <a:latin typeface="LG스마트체 Regular"/>
                <a:ea typeface="LG스마트체 Regular"/>
              </a:rPr>
              <a:t>변수 중요도 및 상관관계 분석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Box 12"/>
          <p:cNvSpPr/>
          <p:nvPr/>
        </p:nvSpPr>
        <p:spPr>
          <a:xfrm>
            <a:off x="1207440" y="1526760"/>
            <a:ext cx="15472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ko-KR" sz="1400" spc="-1" strike="noStrike">
                <a:solidFill>
                  <a:srgbClr val="404040"/>
                </a:solidFill>
                <a:latin typeface="LG스마트체 Regular"/>
                <a:ea typeface="LG스마트체 Regular"/>
              </a:rPr>
              <a:t>가공 주요 변수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Box 13"/>
          <p:cNvSpPr/>
          <p:nvPr/>
        </p:nvSpPr>
        <p:spPr>
          <a:xfrm>
            <a:off x="405000" y="2100600"/>
            <a:ext cx="3676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ko-KR" sz="1800" spc="-301" strike="noStrike">
                <a:solidFill>
                  <a:srgbClr val="ffffff"/>
                </a:solidFill>
                <a:latin typeface="LG스마트체 SemiBold"/>
                <a:ea typeface="LG스마트체 SemiBold"/>
              </a:rPr>
              <a:t>변수   중요도   분석 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그래픽 15"/>
          <p:cNvSpPr/>
          <p:nvPr/>
        </p:nvSpPr>
        <p:spPr>
          <a:xfrm>
            <a:off x="729000" y="996480"/>
            <a:ext cx="2813760" cy="345960"/>
          </a:xfrm>
          <a:custGeom>
            <a:avLst/>
            <a:gdLst>
              <a:gd name="textAreaLeft" fmla="*/ 0 w 2813760"/>
              <a:gd name="textAreaRight" fmla="*/ 2814840 w 2813760"/>
              <a:gd name="textAreaTop" fmla="*/ 0 h 345960"/>
              <a:gd name="textAreaBottom" fmla="*/ 347040 h 345960"/>
            </a:gdLst>
            <a:ahLst/>
            <a:rect l="textAreaLeft" t="textAreaTop" r="textAreaRight" b="textAreaBottom"/>
            <a:pathLst>
              <a:path w="3431354" h="457495">
                <a:moveTo>
                  <a:pt x="60981" y="424272"/>
                </a:moveTo>
                <a:cubicBezTo>
                  <a:pt x="43674" y="422739"/>
                  <a:pt x="25396" y="421853"/>
                  <a:pt x="14804" y="412661"/>
                </a:cubicBezTo>
                <a:cubicBezTo>
                  <a:pt x="33502" y="411642"/>
                  <a:pt x="47665" y="415471"/>
                  <a:pt x="60981" y="424272"/>
                </a:cubicBezTo>
                <a:close/>
                <a:moveTo>
                  <a:pt x="61324" y="424472"/>
                </a:moveTo>
                <a:cubicBezTo>
                  <a:pt x="61391" y="424425"/>
                  <a:pt x="61515" y="424386"/>
                  <a:pt x="61591" y="424348"/>
                </a:cubicBezTo>
                <a:cubicBezTo>
                  <a:pt x="61353" y="424339"/>
                  <a:pt x="61181" y="424301"/>
                  <a:pt x="60981" y="424272"/>
                </a:cubicBezTo>
                <a:cubicBezTo>
                  <a:pt x="61115" y="424367"/>
                  <a:pt x="61219" y="424386"/>
                  <a:pt x="61324" y="424472"/>
                </a:cubicBezTo>
                <a:close/>
                <a:moveTo>
                  <a:pt x="3418544" y="13002"/>
                </a:moveTo>
                <a:cubicBezTo>
                  <a:pt x="3414219" y="13183"/>
                  <a:pt x="3409295" y="13364"/>
                  <a:pt x="3404304" y="13573"/>
                </a:cubicBezTo>
                <a:cubicBezTo>
                  <a:pt x="3409067" y="13849"/>
                  <a:pt x="3413924" y="13878"/>
                  <a:pt x="3418544" y="13002"/>
                </a:cubicBezTo>
                <a:close/>
                <a:moveTo>
                  <a:pt x="899438" y="450895"/>
                </a:moveTo>
                <a:lnTo>
                  <a:pt x="902077" y="435674"/>
                </a:lnTo>
                <a:cubicBezTo>
                  <a:pt x="943130" y="435455"/>
                  <a:pt x="914031" y="453095"/>
                  <a:pt x="951978" y="449332"/>
                </a:cubicBezTo>
                <a:cubicBezTo>
                  <a:pt x="966828" y="427796"/>
                  <a:pt x="1015024" y="451561"/>
                  <a:pt x="1028140" y="440122"/>
                </a:cubicBezTo>
                <a:cubicBezTo>
                  <a:pt x="1027845" y="441836"/>
                  <a:pt x="1046428" y="442484"/>
                  <a:pt x="1045247" y="449228"/>
                </a:cubicBezTo>
                <a:cubicBezTo>
                  <a:pt x="1050934" y="437531"/>
                  <a:pt x="1064364" y="446513"/>
                  <a:pt x="1076080" y="443522"/>
                </a:cubicBezTo>
                <a:cubicBezTo>
                  <a:pt x="1080328" y="440274"/>
                  <a:pt x="1072965" y="440027"/>
                  <a:pt x="1069784" y="436502"/>
                </a:cubicBezTo>
                <a:lnTo>
                  <a:pt x="1096635" y="432368"/>
                </a:lnTo>
                <a:cubicBezTo>
                  <a:pt x="1107131" y="436131"/>
                  <a:pt x="1109722" y="443008"/>
                  <a:pt x="1098311" y="444284"/>
                </a:cubicBezTo>
                <a:cubicBezTo>
                  <a:pt x="1168482" y="448475"/>
                  <a:pt x="1505352" y="459677"/>
                  <a:pt x="1580943" y="453838"/>
                </a:cubicBezTo>
                <a:cubicBezTo>
                  <a:pt x="1571227" y="445008"/>
                  <a:pt x="1547891" y="450971"/>
                  <a:pt x="1539023" y="437083"/>
                </a:cubicBezTo>
                <a:cubicBezTo>
                  <a:pt x="1559007" y="429301"/>
                  <a:pt x="1568446" y="439807"/>
                  <a:pt x="1577257" y="431625"/>
                </a:cubicBezTo>
                <a:cubicBezTo>
                  <a:pt x="1584924" y="452276"/>
                  <a:pt x="1621176" y="436569"/>
                  <a:pt x="1636302" y="457495"/>
                </a:cubicBezTo>
                <a:lnTo>
                  <a:pt x="1642036" y="445789"/>
                </a:lnTo>
                <a:lnTo>
                  <a:pt x="1651971" y="452952"/>
                </a:lnTo>
                <a:cubicBezTo>
                  <a:pt x="1739858" y="440769"/>
                  <a:pt x="1672049" y="447008"/>
                  <a:pt x="1749964" y="449771"/>
                </a:cubicBezTo>
                <a:cubicBezTo>
                  <a:pt x="1795055" y="447970"/>
                  <a:pt x="1816486" y="431730"/>
                  <a:pt x="1841575" y="437712"/>
                </a:cubicBezTo>
                <a:cubicBezTo>
                  <a:pt x="1837851" y="437588"/>
                  <a:pt x="1827907" y="430425"/>
                  <a:pt x="1839584" y="427434"/>
                </a:cubicBezTo>
                <a:cubicBezTo>
                  <a:pt x="1841575" y="437712"/>
                  <a:pt x="1870684" y="420062"/>
                  <a:pt x="1876370" y="430435"/>
                </a:cubicBezTo>
                <a:cubicBezTo>
                  <a:pt x="1887810" y="429140"/>
                  <a:pt x="1924881" y="430463"/>
                  <a:pt x="1912336" y="416414"/>
                </a:cubicBezTo>
                <a:cubicBezTo>
                  <a:pt x="1918632" y="423424"/>
                  <a:pt x="1951703" y="426301"/>
                  <a:pt x="1932015" y="432388"/>
                </a:cubicBezTo>
                <a:cubicBezTo>
                  <a:pt x="1943169" y="432797"/>
                  <a:pt x="1953980" y="434864"/>
                  <a:pt x="1962009" y="431768"/>
                </a:cubicBezTo>
                <a:lnTo>
                  <a:pt x="1947684" y="427854"/>
                </a:lnTo>
                <a:cubicBezTo>
                  <a:pt x="1985365" y="425815"/>
                  <a:pt x="2005891" y="436693"/>
                  <a:pt x="2030437" y="423977"/>
                </a:cubicBezTo>
                <a:lnTo>
                  <a:pt x="2016511" y="418395"/>
                </a:lnTo>
                <a:cubicBezTo>
                  <a:pt x="2039038" y="417509"/>
                  <a:pt x="2057878" y="416452"/>
                  <a:pt x="2066718" y="430349"/>
                </a:cubicBezTo>
                <a:lnTo>
                  <a:pt x="2043591" y="434626"/>
                </a:lnTo>
                <a:cubicBezTo>
                  <a:pt x="2080948" y="434264"/>
                  <a:pt x="2103484" y="433359"/>
                  <a:pt x="2134621" y="425958"/>
                </a:cubicBezTo>
                <a:lnTo>
                  <a:pt x="2123506" y="425577"/>
                </a:lnTo>
                <a:cubicBezTo>
                  <a:pt x="2163178" y="411690"/>
                  <a:pt x="2370699" y="400222"/>
                  <a:pt x="2407246" y="382838"/>
                </a:cubicBezTo>
                <a:lnTo>
                  <a:pt x="2390415" y="372046"/>
                </a:lnTo>
                <a:lnTo>
                  <a:pt x="2421848" y="362960"/>
                </a:lnTo>
                <a:cubicBezTo>
                  <a:pt x="2418124" y="362826"/>
                  <a:pt x="2406675" y="397993"/>
                  <a:pt x="2403560" y="394478"/>
                </a:cubicBezTo>
                <a:cubicBezTo>
                  <a:pt x="2470911" y="393478"/>
                  <a:pt x="2821279" y="385105"/>
                  <a:pt x="2883486" y="392373"/>
                </a:cubicBezTo>
                <a:cubicBezTo>
                  <a:pt x="2908585" y="398355"/>
                  <a:pt x="2888001" y="409508"/>
                  <a:pt x="2887716" y="411213"/>
                </a:cubicBezTo>
                <a:cubicBezTo>
                  <a:pt x="2918262" y="407184"/>
                  <a:pt x="2900889" y="399774"/>
                  <a:pt x="2926863" y="400698"/>
                </a:cubicBezTo>
                <a:cubicBezTo>
                  <a:pt x="2933950" y="402641"/>
                  <a:pt x="2925396" y="409156"/>
                  <a:pt x="2921406" y="410699"/>
                </a:cubicBezTo>
                <a:cubicBezTo>
                  <a:pt x="2932788" y="409423"/>
                  <a:pt x="2943342" y="413156"/>
                  <a:pt x="2944208" y="408118"/>
                </a:cubicBezTo>
                <a:cubicBezTo>
                  <a:pt x="2929978" y="404203"/>
                  <a:pt x="2935998" y="390830"/>
                  <a:pt x="2929978" y="382134"/>
                </a:cubicBezTo>
                <a:lnTo>
                  <a:pt x="2963382" y="383296"/>
                </a:lnTo>
                <a:lnTo>
                  <a:pt x="2961896" y="391744"/>
                </a:lnTo>
                <a:cubicBezTo>
                  <a:pt x="2969345" y="392001"/>
                  <a:pt x="2980784" y="368637"/>
                  <a:pt x="3013598" y="373180"/>
                </a:cubicBezTo>
                <a:cubicBezTo>
                  <a:pt x="3068957" y="376838"/>
                  <a:pt x="3129089" y="373875"/>
                  <a:pt x="3184762" y="375828"/>
                </a:cubicBezTo>
                <a:cubicBezTo>
                  <a:pt x="3183895" y="380895"/>
                  <a:pt x="3172208" y="383886"/>
                  <a:pt x="3160493" y="386858"/>
                </a:cubicBezTo>
                <a:cubicBezTo>
                  <a:pt x="3167960" y="387115"/>
                  <a:pt x="3179333" y="385820"/>
                  <a:pt x="3186210" y="389458"/>
                </a:cubicBezTo>
                <a:cubicBezTo>
                  <a:pt x="3172761" y="380505"/>
                  <a:pt x="3209575" y="383496"/>
                  <a:pt x="3199059" y="379724"/>
                </a:cubicBezTo>
                <a:cubicBezTo>
                  <a:pt x="3239836" y="359074"/>
                  <a:pt x="3292585" y="377933"/>
                  <a:pt x="3328580" y="363912"/>
                </a:cubicBezTo>
                <a:cubicBezTo>
                  <a:pt x="3331723" y="345339"/>
                  <a:pt x="3405647" y="44815"/>
                  <a:pt x="3405647" y="22727"/>
                </a:cubicBezTo>
                <a:cubicBezTo>
                  <a:pt x="3416820" y="23127"/>
                  <a:pt x="3427935" y="23527"/>
                  <a:pt x="3431355" y="25346"/>
                </a:cubicBezTo>
                <a:cubicBezTo>
                  <a:pt x="3428469" y="20155"/>
                  <a:pt x="3406504" y="17669"/>
                  <a:pt x="3394836" y="20641"/>
                </a:cubicBezTo>
                <a:lnTo>
                  <a:pt x="3392826" y="32480"/>
                </a:lnTo>
                <a:cubicBezTo>
                  <a:pt x="3365966" y="36633"/>
                  <a:pt x="3386530" y="25451"/>
                  <a:pt x="3360318" y="26251"/>
                </a:cubicBezTo>
                <a:cubicBezTo>
                  <a:pt x="3358917" y="16564"/>
                  <a:pt x="3383044" y="14497"/>
                  <a:pt x="3404294" y="13564"/>
                </a:cubicBezTo>
                <a:cubicBezTo>
                  <a:pt x="3385159" y="12440"/>
                  <a:pt x="3366109" y="5382"/>
                  <a:pt x="3358317" y="15983"/>
                </a:cubicBezTo>
                <a:cubicBezTo>
                  <a:pt x="3340334" y="11954"/>
                  <a:pt x="3360318" y="4143"/>
                  <a:pt x="3338658" y="0"/>
                </a:cubicBezTo>
                <a:cubicBezTo>
                  <a:pt x="3323237" y="2848"/>
                  <a:pt x="3302968" y="12325"/>
                  <a:pt x="3285251" y="6601"/>
                </a:cubicBezTo>
                <a:lnTo>
                  <a:pt x="3285565" y="4896"/>
                </a:lnTo>
                <a:cubicBezTo>
                  <a:pt x="3242484" y="-5105"/>
                  <a:pt x="3219652" y="19583"/>
                  <a:pt x="3180295" y="9697"/>
                </a:cubicBezTo>
                <a:lnTo>
                  <a:pt x="3184534" y="6458"/>
                </a:lnTo>
                <a:cubicBezTo>
                  <a:pt x="3170617" y="857"/>
                  <a:pt x="3143224" y="8382"/>
                  <a:pt x="3118125" y="2410"/>
                </a:cubicBezTo>
                <a:cubicBezTo>
                  <a:pt x="3125288" y="4363"/>
                  <a:pt x="3131508" y="11373"/>
                  <a:pt x="3116420" y="12525"/>
                </a:cubicBezTo>
                <a:cubicBezTo>
                  <a:pt x="3087560" y="6420"/>
                  <a:pt x="3067871" y="12525"/>
                  <a:pt x="3046774" y="4982"/>
                </a:cubicBezTo>
                <a:lnTo>
                  <a:pt x="3026523" y="14469"/>
                </a:lnTo>
                <a:cubicBezTo>
                  <a:pt x="2926044" y="12621"/>
                  <a:pt x="2529166" y="26099"/>
                  <a:pt x="2428230" y="27613"/>
                </a:cubicBezTo>
                <a:lnTo>
                  <a:pt x="2432182" y="26099"/>
                </a:lnTo>
                <a:cubicBezTo>
                  <a:pt x="2278392" y="30842"/>
                  <a:pt x="1962705" y="30099"/>
                  <a:pt x="1803761" y="43167"/>
                </a:cubicBezTo>
                <a:cubicBezTo>
                  <a:pt x="1779177" y="33833"/>
                  <a:pt x="1745278" y="36024"/>
                  <a:pt x="1719627" y="33414"/>
                </a:cubicBezTo>
                <a:cubicBezTo>
                  <a:pt x="1733886" y="37309"/>
                  <a:pt x="1728999" y="43929"/>
                  <a:pt x="1717865" y="43548"/>
                </a:cubicBezTo>
                <a:cubicBezTo>
                  <a:pt x="1639721" y="42472"/>
                  <a:pt x="1712588" y="50006"/>
                  <a:pt x="1633559" y="53997"/>
                </a:cubicBezTo>
                <a:cubicBezTo>
                  <a:pt x="1542557" y="62684"/>
                  <a:pt x="1194313" y="52797"/>
                  <a:pt x="1113532" y="44844"/>
                </a:cubicBezTo>
                <a:cubicBezTo>
                  <a:pt x="1070145" y="58607"/>
                  <a:pt x="1015977" y="48197"/>
                  <a:pt x="973467" y="56902"/>
                </a:cubicBezTo>
                <a:lnTo>
                  <a:pt x="977743" y="53654"/>
                </a:lnTo>
                <a:cubicBezTo>
                  <a:pt x="932090" y="58836"/>
                  <a:pt x="673648" y="46082"/>
                  <a:pt x="620585" y="51006"/>
                </a:cubicBezTo>
                <a:lnTo>
                  <a:pt x="627719" y="52978"/>
                </a:lnTo>
                <a:cubicBezTo>
                  <a:pt x="581446" y="61522"/>
                  <a:pt x="587752" y="46463"/>
                  <a:pt x="551290" y="41777"/>
                </a:cubicBezTo>
                <a:cubicBezTo>
                  <a:pt x="556081" y="57217"/>
                  <a:pt x="516429" y="65989"/>
                  <a:pt x="501312" y="67151"/>
                </a:cubicBezTo>
                <a:lnTo>
                  <a:pt x="501884" y="63770"/>
                </a:lnTo>
                <a:cubicBezTo>
                  <a:pt x="479081" y="66370"/>
                  <a:pt x="427427" y="79781"/>
                  <a:pt x="389775" y="81858"/>
                </a:cubicBezTo>
                <a:lnTo>
                  <a:pt x="391251" y="73409"/>
                </a:lnTo>
                <a:cubicBezTo>
                  <a:pt x="359847" y="82487"/>
                  <a:pt x="300802" y="78715"/>
                  <a:pt x="278227" y="79601"/>
                </a:cubicBezTo>
                <a:cubicBezTo>
                  <a:pt x="226611" y="76105"/>
                  <a:pt x="147001" y="61398"/>
                  <a:pt x="77983" y="72562"/>
                </a:cubicBezTo>
                <a:lnTo>
                  <a:pt x="33397" y="48482"/>
                </a:lnTo>
                <a:lnTo>
                  <a:pt x="26872" y="50873"/>
                </a:lnTo>
                <a:cubicBezTo>
                  <a:pt x="26872" y="50873"/>
                  <a:pt x="-44937" y="341643"/>
                  <a:pt x="46217" y="403574"/>
                </a:cubicBezTo>
                <a:lnTo>
                  <a:pt x="44770" y="412004"/>
                </a:lnTo>
                <a:lnTo>
                  <a:pt x="62791" y="410918"/>
                </a:lnTo>
                <a:cubicBezTo>
                  <a:pt x="84413" y="415071"/>
                  <a:pt x="94414" y="405298"/>
                  <a:pt x="92947" y="413709"/>
                </a:cubicBezTo>
                <a:lnTo>
                  <a:pt x="63324" y="412680"/>
                </a:lnTo>
                <a:cubicBezTo>
                  <a:pt x="85051" y="415119"/>
                  <a:pt x="69878" y="419595"/>
                  <a:pt x="61591" y="424367"/>
                </a:cubicBezTo>
                <a:cubicBezTo>
                  <a:pt x="70659" y="425177"/>
                  <a:pt x="79469" y="426196"/>
                  <a:pt x="86689" y="428778"/>
                </a:cubicBezTo>
                <a:cubicBezTo>
                  <a:pt x="90966" y="425539"/>
                  <a:pt x="83546" y="425282"/>
                  <a:pt x="80165" y="423443"/>
                </a:cubicBezTo>
                <a:cubicBezTo>
                  <a:pt x="91852" y="420472"/>
                  <a:pt x="108130" y="412547"/>
                  <a:pt x="122360" y="416433"/>
                </a:cubicBezTo>
                <a:cubicBezTo>
                  <a:pt x="144611" y="417224"/>
                  <a:pt x="123780" y="430092"/>
                  <a:pt x="149745" y="431006"/>
                </a:cubicBezTo>
                <a:cubicBezTo>
                  <a:pt x="286667" y="437531"/>
                  <a:pt x="419331" y="447304"/>
                  <a:pt x="557720" y="445399"/>
                </a:cubicBezTo>
                <a:cubicBezTo>
                  <a:pt x="560863" y="448894"/>
                  <a:pt x="557119" y="448771"/>
                  <a:pt x="553119" y="450342"/>
                </a:cubicBezTo>
                <a:cubicBezTo>
                  <a:pt x="594810" y="446704"/>
                  <a:pt x="631872" y="448018"/>
                  <a:pt x="669829" y="444246"/>
                </a:cubicBezTo>
                <a:cubicBezTo>
                  <a:pt x="680373" y="448018"/>
                  <a:pt x="683249" y="453219"/>
                  <a:pt x="686374" y="456724"/>
                </a:cubicBezTo>
                <a:cubicBezTo>
                  <a:pt x="680097" y="449714"/>
                  <a:pt x="896019" y="449075"/>
                  <a:pt x="899438" y="450895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700" spc="-1" strike="noStrike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04" name="직선 화살표 연결선 15"/>
          <p:cNvCxnSpPr/>
          <p:nvPr/>
        </p:nvCxnSpPr>
        <p:spPr>
          <a:xfrm>
            <a:off x="1986120" y="2497320"/>
            <a:ext cx="1080" cy="559440"/>
          </a:xfrm>
          <a:prstGeom prst="straightConnector1">
            <a:avLst/>
          </a:prstGeom>
          <a:ln w="19050">
            <a:solidFill>
              <a:srgbClr val="4a7ebb"/>
            </a:solidFill>
            <a:round/>
            <a:tailEnd len="med" type="triangle" w="med"/>
          </a:ln>
        </p:spPr>
      </p:cxnSp>
      <p:sp>
        <p:nvSpPr>
          <p:cNvPr id="205" name="더하기 기호 3"/>
          <p:cNvSpPr/>
          <p:nvPr/>
        </p:nvSpPr>
        <p:spPr>
          <a:xfrm>
            <a:off x="1981800" y="3100680"/>
            <a:ext cx="690120" cy="632880"/>
          </a:xfrm>
          <a:prstGeom prst="mathPlus">
            <a:avLst>
              <a:gd name="adj1" fmla="val 3848"/>
            </a:avLst>
          </a:prstGeom>
          <a:solidFill>
            <a:srgbClr val="4f81bd"/>
          </a:solidFill>
          <a:ln w="38100">
            <a:solidFill>
              <a:srgbClr val="4f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0520" bIns="-2052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700" spc="-1" strike="noStrik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06" name="직사각형 17"/>
          <p:cNvSpPr/>
          <p:nvPr/>
        </p:nvSpPr>
        <p:spPr>
          <a:xfrm>
            <a:off x="563400" y="3206160"/>
            <a:ext cx="1352520" cy="568800"/>
          </a:xfrm>
          <a:prstGeom prst="rect">
            <a:avLst/>
          </a:prstGeom>
          <a:solidFill>
            <a:srgbClr val="0c81f2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9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랜덤포레스트 </a:t>
            </a:r>
            <a:r>
              <a:rPr b="1" lang="en-US" sz="9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: </a:t>
            </a:r>
            <a:endParaRPr b="0" lang="en-US" sz="900" spc="-1" strike="noStrike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9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비선형성과 상호작용을 포함한 관계 탐지 가능</a:t>
            </a:r>
            <a:endParaRPr b="0" lang="en-US" sz="9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7" name="직사각형 18"/>
          <p:cNvSpPr/>
          <p:nvPr/>
        </p:nvSpPr>
        <p:spPr>
          <a:xfrm>
            <a:off x="2725560" y="3198240"/>
            <a:ext cx="2234520" cy="568800"/>
          </a:xfrm>
          <a:prstGeom prst="rect">
            <a:avLst/>
          </a:prstGeom>
          <a:solidFill>
            <a:srgbClr val="0c81f2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9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data.corr() </a:t>
            </a:r>
            <a:r>
              <a:rPr b="1" lang="ko-KR" sz="9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통해 독립변수 간 상관관계 분석</a:t>
            </a:r>
            <a:endParaRPr b="0" lang="en-US" sz="900" spc="-1" strike="noStrike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9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상관관계가 </a:t>
            </a:r>
            <a:r>
              <a:rPr b="1" lang="en-US" sz="9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0.8 </a:t>
            </a:r>
            <a:r>
              <a:rPr b="1" lang="ko-KR" sz="9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이상인 변수를 그룹화 </a:t>
            </a:r>
            <a:endParaRPr b="0" lang="en-US" sz="9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8" name="사각형: 둥근 모서리 1026"/>
          <p:cNvSpPr/>
          <p:nvPr/>
        </p:nvSpPr>
        <p:spPr>
          <a:xfrm>
            <a:off x="1060200" y="4242960"/>
            <a:ext cx="1369080" cy="241920"/>
          </a:xfrm>
          <a:prstGeom prst="roundRect">
            <a:avLst>
              <a:gd name="adj" fmla="val 16275"/>
            </a:avLst>
          </a:prstGeom>
          <a:solidFill>
            <a:srgbClr val="7030a0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i="1" lang="ko-KR" sz="12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전체 기간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09" name="그림 20" descr="텍스트, 스크린샷, 도표, 라인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642960" y="4587120"/>
            <a:ext cx="2196720" cy="1698480"/>
          </a:xfrm>
          <a:prstGeom prst="rect">
            <a:avLst/>
          </a:prstGeom>
          <a:ln w="0">
            <a:noFill/>
          </a:ln>
        </p:spPr>
      </p:pic>
      <p:pic>
        <p:nvPicPr>
          <p:cNvPr id="210" name="그림 21" descr="텍스트, 스크린샷, 라인, 그래프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2890080" y="4587120"/>
            <a:ext cx="2036160" cy="1684800"/>
          </a:xfrm>
          <a:prstGeom prst="rect">
            <a:avLst/>
          </a:prstGeom>
          <a:ln w="0">
            <a:noFill/>
          </a:ln>
        </p:spPr>
      </p:pic>
      <p:sp>
        <p:nvSpPr>
          <p:cNvPr id="211" name="사각형: 둥근 모서리 1026"/>
          <p:cNvSpPr/>
          <p:nvPr/>
        </p:nvSpPr>
        <p:spPr>
          <a:xfrm>
            <a:off x="3325680" y="4225680"/>
            <a:ext cx="1406160" cy="259200"/>
          </a:xfrm>
          <a:prstGeom prst="roundRect">
            <a:avLst>
              <a:gd name="adj" fmla="val 16275"/>
            </a:avLst>
          </a:prstGeom>
          <a:solidFill>
            <a:srgbClr val="7030a0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i="1" lang="ko-KR" sz="12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코로나 기간 제외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2" name="사각형: 둥근 모서리 26"/>
          <p:cNvSpPr/>
          <p:nvPr/>
        </p:nvSpPr>
        <p:spPr>
          <a:xfrm>
            <a:off x="5869080" y="1168560"/>
            <a:ext cx="3964680" cy="2015280"/>
          </a:xfrm>
          <a:prstGeom prst="roundRect">
            <a:avLst>
              <a:gd name="adj" fmla="val 11349"/>
            </a:avLst>
          </a:prstGeom>
          <a:solidFill>
            <a:schemeClr val="accent5">
              <a:lumMod val="75000"/>
            </a:schemeClr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380" spc="-1" strike="noStrike">
                <a:solidFill>
                  <a:srgbClr val="ffffff"/>
                </a:solidFill>
                <a:latin typeface="LG스마트체2.0 Bold"/>
                <a:ea typeface="LG스마트체2.0 Bold"/>
              </a:rPr>
              <a:t>상관관계가 </a:t>
            </a:r>
            <a:r>
              <a:rPr b="0" lang="en-US" sz="1380" spc="-1" strike="noStrike">
                <a:solidFill>
                  <a:srgbClr val="ffffff"/>
                </a:solidFill>
                <a:latin typeface="LG스마트체2.0 Bold"/>
                <a:ea typeface="LG스마트체2.0 Bold"/>
              </a:rPr>
              <a:t>0.8 </a:t>
            </a:r>
            <a:r>
              <a:rPr b="0" lang="ko-KR" sz="1380" spc="-1" strike="noStrike">
                <a:solidFill>
                  <a:srgbClr val="ffffff"/>
                </a:solidFill>
                <a:latin typeface="LG스마트체2.0 Bold"/>
                <a:ea typeface="LG스마트체2.0 Bold"/>
              </a:rPr>
              <a:t>이상인 그룹 중 중요도가 높은 변수만을 남겨 선정한 결과 </a:t>
            </a:r>
            <a:endParaRPr b="0" lang="en-US" sz="1380" spc="-1" strike="noStrike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380" spc="-1" strike="noStrike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380" spc="-1" strike="noStrike">
                <a:solidFill>
                  <a:srgbClr val="ffffff"/>
                </a:solidFill>
                <a:latin typeface="LG스마트체2.0 Bold"/>
                <a:ea typeface="LG스마트체2.0 Bold"/>
              </a:rPr>
              <a:t>전체기간 </a:t>
            </a:r>
            <a:r>
              <a:rPr b="0" lang="en-US" sz="1380" spc="-1" strike="noStrike">
                <a:solidFill>
                  <a:srgbClr val="ffffff"/>
                </a:solidFill>
                <a:latin typeface="LG스마트체2.0 Bold"/>
                <a:ea typeface="LG스마트체2.0 Bold"/>
              </a:rPr>
              <a:t>: 118</a:t>
            </a:r>
            <a:r>
              <a:rPr b="0" lang="ko-KR" sz="1380" spc="-1" strike="noStrike">
                <a:solidFill>
                  <a:srgbClr val="ffffff"/>
                </a:solidFill>
                <a:latin typeface="LG스마트체2.0 Bold"/>
                <a:ea typeface="LG스마트체2.0 Bold"/>
              </a:rPr>
              <a:t>개 </a:t>
            </a:r>
            <a:endParaRPr b="0" lang="en-US" sz="1380" spc="-1" strike="noStrike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380" spc="-1" strike="noStrike">
                <a:solidFill>
                  <a:srgbClr val="ffffff"/>
                </a:solidFill>
                <a:latin typeface="LG스마트체2.0 Bold"/>
                <a:ea typeface="LG스마트체2.0 Bold"/>
              </a:rPr>
              <a:t>코로나 제외 기간 </a:t>
            </a:r>
            <a:r>
              <a:rPr b="0" lang="en-US" sz="1380" spc="-1" strike="noStrike">
                <a:solidFill>
                  <a:srgbClr val="ffffff"/>
                </a:solidFill>
                <a:latin typeface="LG스마트체2.0 Bold"/>
                <a:ea typeface="LG스마트체2.0 Bold"/>
              </a:rPr>
              <a:t>: 116</a:t>
            </a:r>
            <a:r>
              <a:rPr b="0" lang="ko-KR" sz="1380" spc="-1" strike="noStrike">
                <a:solidFill>
                  <a:srgbClr val="ffffff"/>
                </a:solidFill>
                <a:latin typeface="LG스마트체2.0 Bold"/>
                <a:ea typeface="LG스마트체2.0 Bold"/>
              </a:rPr>
              <a:t>개</a:t>
            </a:r>
            <a:endParaRPr b="0" lang="en-US" sz="1380" spc="-1" strike="noStrike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380" spc="-1" strike="noStrike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380" spc="-1" strike="noStrike">
                <a:solidFill>
                  <a:srgbClr val="ffffff"/>
                </a:solidFill>
                <a:latin typeface="LG스마트체2.0 Bold"/>
                <a:ea typeface="LG스마트체2.0 Bold"/>
              </a:rPr>
              <a:t>전체와 코로나제외 기간 둘다 상위권 변수들은 유지 되었다</a:t>
            </a:r>
            <a:r>
              <a:rPr b="0" lang="en-US" sz="1380" spc="-1" strike="noStrike">
                <a:solidFill>
                  <a:srgbClr val="ffffff"/>
                </a:solidFill>
                <a:latin typeface="LG스마트체2.0 Bold"/>
                <a:ea typeface="LG스마트체2.0 Bold"/>
              </a:rPr>
              <a:t>.</a:t>
            </a:r>
            <a:endParaRPr b="0" lang="en-US" sz="138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13" name="그림 24" descr="텍스트, 스크린샷, 라인, 도표이(가) 표시된 사진&#10;&#10;자동 생성된 설명"/>
          <p:cNvPicPr/>
          <p:nvPr/>
        </p:nvPicPr>
        <p:blipFill>
          <a:blip r:embed="rId3"/>
          <a:srcRect l="2510" t="0" r="4139" b="0"/>
          <a:stretch/>
        </p:blipFill>
        <p:spPr>
          <a:xfrm>
            <a:off x="5607360" y="3417480"/>
            <a:ext cx="4169160" cy="2937240"/>
          </a:xfrm>
          <a:prstGeom prst="rect">
            <a:avLst/>
          </a:prstGeom>
          <a:ln w="0">
            <a:noFill/>
          </a:ln>
        </p:spPr>
      </p:pic>
      <p:sp>
        <p:nvSpPr>
          <p:cNvPr id="214" name="이등변 삼각형 25"/>
          <p:cNvSpPr/>
          <p:nvPr/>
        </p:nvSpPr>
        <p:spPr>
          <a:xfrm rot="5400000">
            <a:off x="5247360" y="4612680"/>
            <a:ext cx="565200" cy="398160"/>
          </a:xfrm>
          <a:prstGeom prst="triangle">
            <a:avLst>
              <a:gd name="adj" fmla="val 50000"/>
            </a:avLst>
          </a:prstGeom>
          <a:solidFill>
            <a:srgbClr val="4f81bd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700" spc="-1" strike="noStrik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15" name="Rectangle 42"/>
          <p:cNvSpPr/>
          <p:nvPr/>
        </p:nvSpPr>
        <p:spPr>
          <a:xfrm>
            <a:off x="273600" y="180000"/>
            <a:ext cx="761508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 marL="185760" indent="-185760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◼</a:t>
            </a:r>
            <a:r>
              <a:rPr b="1" lang="ko-KR" sz="24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분석 방안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42"/>
          <p:cNvSpPr/>
          <p:nvPr/>
        </p:nvSpPr>
        <p:spPr>
          <a:xfrm>
            <a:off x="273600" y="180000"/>
            <a:ext cx="761508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 marL="185760" indent="-185760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◼ </a:t>
            </a:r>
            <a:r>
              <a:rPr b="1" lang="ko-KR" sz="24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분석 방법 및 내용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TextBox 12"/>
          <p:cNvSpPr/>
          <p:nvPr/>
        </p:nvSpPr>
        <p:spPr>
          <a:xfrm>
            <a:off x="492480" y="1049400"/>
            <a:ext cx="86587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20000"/>
              </a:lnSpc>
            </a:pPr>
            <a:r>
              <a:rPr b="0" lang="ko-KR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거시 경제 변수를 활용한 부도확률 예측 회귀분석 모형 개발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61800" indent="-181080" defTabSz="914400">
              <a:lnSpc>
                <a:spcPct val="120000"/>
              </a:lnSpc>
              <a:buClr>
                <a:srgbClr val="10243e"/>
              </a:buClr>
              <a:buFont typeface="Arial"/>
              <a:buChar char="•"/>
            </a:pPr>
            <a:r>
              <a:rPr b="0" lang="ko-KR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부도율과 거시경제변수간 </a:t>
            </a:r>
            <a:r>
              <a:rPr b="0" lang="en-US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Logit </a:t>
            </a:r>
            <a:r>
              <a:rPr b="0" lang="ko-KR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회귀분석을 통해 </a:t>
            </a:r>
            <a:r>
              <a:rPr b="0" lang="en-US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Forward-Looking </a:t>
            </a:r>
            <a:r>
              <a:rPr b="0" lang="ko-KR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부도율을 추정하는 모형 개발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Rectangle 67"/>
          <p:cNvSpPr/>
          <p:nvPr/>
        </p:nvSpPr>
        <p:spPr>
          <a:xfrm>
            <a:off x="635040" y="2237040"/>
            <a:ext cx="8634600" cy="3275280"/>
          </a:xfrm>
          <a:prstGeom prst="rect">
            <a:avLst/>
          </a:prstGeom>
          <a:solidFill>
            <a:srgbClr val="ffffff"/>
          </a:solidFill>
          <a:ln w="9525">
            <a:solidFill>
              <a:srgbClr val="bfbfb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7680" rIns="67680" tIns="45000" bIns="45000" anchor="t">
            <a:noAutofit/>
          </a:bodyPr>
          <a:p>
            <a:pPr marL="69120" defTabSz="914400">
              <a:lnSpc>
                <a:spcPct val="120000"/>
              </a:lnSpc>
              <a:tabLst>
                <a:tab algn="l" pos="0"/>
              </a:tabLst>
            </a:pPr>
            <a:endParaRPr b="0" lang="en-US" sz="670" spc="-1" strike="noStrike">
              <a:solidFill>
                <a:srgbClr val="000000"/>
              </a:solidFill>
              <a:latin typeface="원신한 Light"/>
              <a:ea typeface="원신한 Light"/>
            </a:endParaRPr>
          </a:p>
        </p:txBody>
      </p:sp>
      <p:sp>
        <p:nvSpPr>
          <p:cNvPr id="219" name="직사각형 14"/>
          <p:cNvSpPr/>
          <p:nvPr/>
        </p:nvSpPr>
        <p:spPr>
          <a:xfrm>
            <a:off x="635040" y="1944720"/>
            <a:ext cx="8634600" cy="291240"/>
          </a:xfrm>
          <a:prstGeom prst="rect">
            <a:avLst/>
          </a:prstGeom>
          <a:solidFill>
            <a:srgbClr val="7fa6cb"/>
          </a:solidFill>
          <a:ln w="9525">
            <a:solidFill>
              <a:srgbClr val="bfbfb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ko-KR" sz="1400" spc="-1" strike="noStrike">
                <a:solidFill>
                  <a:schemeClr val="lt1"/>
                </a:solidFill>
                <a:latin typeface="원신한 Light"/>
                <a:ea typeface="원신한 Light"/>
              </a:rPr>
              <a:t>회귀분석 모형 개발 방법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직사각형 15"/>
          <p:cNvSpPr/>
          <p:nvPr/>
        </p:nvSpPr>
        <p:spPr>
          <a:xfrm>
            <a:off x="2657160" y="3069720"/>
            <a:ext cx="33580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원신한 Light"/>
                <a:ea typeface="원신한 Light"/>
              </a:rPr>
              <a:t>,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직사각형 16"/>
          <p:cNvSpPr/>
          <p:nvPr/>
        </p:nvSpPr>
        <p:spPr>
          <a:xfrm>
            <a:off x="5675400" y="3092760"/>
            <a:ext cx="2662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000000"/>
                </a:solidFill>
                <a:latin typeface="원신한 Light"/>
                <a:ea typeface="원신한 Light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원신한 Light"/>
                <a:ea typeface="원신한 Light"/>
              </a:rPr>
              <a:t>Lifetime PD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원신한 Light"/>
                <a:ea typeface="원신한 Light"/>
              </a:rPr>
              <a:t> </a:t>
            </a:r>
            <a:r>
              <a:rPr b="0" lang="ko-KR" sz="1200" spc="-1" strike="noStrike">
                <a:solidFill>
                  <a:srgbClr val="000000"/>
                </a:solidFill>
                <a:latin typeface="원신한 Light"/>
                <a:ea typeface="원신한 Light"/>
              </a:rPr>
              <a:t>거시 경제변수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원신한 Light"/>
                <a:ea typeface="원신한 Light"/>
              </a:rPr>
              <a:t>차 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TextBox 37"/>
          <p:cNvSpPr/>
          <p:nvPr/>
        </p:nvSpPr>
        <p:spPr>
          <a:xfrm>
            <a:off x="710280" y="2274120"/>
            <a:ext cx="695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28520" indent="-12852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ko-KR" sz="1200" spc="-1" strike="noStrike">
                <a:solidFill>
                  <a:srgbClr val="000000"/>
                </a:solidFill>
                <a:latin typeface="원신한 Light"/>
                <a:ea typeface="원신한 Light"/>
              </a:rPr>
              <a:t>부도율은 다음과 같이 오즈</a:t>
            </a:r>
            <a:r>
              <a:rPr b="0" lang="en-US" sz="1200" spc="-1" strike="noStrike">
                <a:solidFill>
                  <a:srgbClr val="000000"/>
                </a:solidFill>
                <a:latin typeface="원신한 Light"/>
                <a:ea typeface="원신한 Light"/>
              </a:rPr>
              <a:t>(Odds)</a:t>
            </a:r>
            <a:r>
              <a:rPr b="0" lang="ko-KR" sz="1200" spc="-1" strike="noStrike">
                <a:solidFill>
                  <a:srgbClr val="000000"/>
                </a:solidFill>
                <a:latin typeface="원신한 Light"/>
                <a:ea typeface="원신한 Light"/>
              </a:rPr>
              <a:t>의 로그선형모형으로 적합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직사각형 18"/>
          <p:cNvSpPr/>
          <p:nvPr/>
        </p:nvSpPr>
        <p:spPr>
          <a:xfrm>
            <a:off x="854640" y="3974040"/>
            <a:ext cx="7934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원신한 Light"/>
                <a:ea typeface="원신한 Light"/>
              </a:rPr>
              <a:t>이때</a:t>
            </a:r>
            <a:r>
              <a:rPr b="0" lang="en-US" sz="1200" spc="-1" strike="noStrike">
                <a:solidFill>
                  <a:srgbClr val="000000"/>
                </a:solidFill>
                <a:latin typeface="원신한 Light"/>
                <a:ea typeface="원신한 Light"/>
              </a:rPr>
              <a:t>,  </a:t>
            </a:r>
            <a:r>
              <a:rPr b="0" lang="ko-KR" sz="1200" spc="-1" strike="noStrike">
                <a:solidFill>
                  <a:srgbClr val="000000"/>
                </a:solidFill>
                <a:latin typeface="원신한 Light"/>
                <a:ea typeface="원신한 Light"/>
              </a:rPr>
              <a:t>분포는 평균이 </a:t>
            </a:r>
            <a:r>
              <a:rPr b="0" lang="en-US" sz="1200" spc="-1" strike="noStrike">
                <a:solidFill>
                  <a:srgbClr val="000000"/>
                </a:solidFill>
                <a:latin typeface="원신한 Light"/>
                <a:ea typeface="원신한 Light"/>
              </a:rPr>
              <a:t>0, </a:t>
            </a:r>
            <a:r>
              <a:rPr b="0" lang="ko-KR" sz="1200" spc="-1" strike="noStrike">
                <a:solidFill>
                  <a:srgbClr val="000000"/>
                </a:solidFill>
                <a:latin typeface="원신한 Light"/>
                <a:ea typeface="원신한 Light"/>
              </a:rPr>
              <a:t>분산이 </a:t>
            </a:r>
            <a:r>
              <a:rPr b="0" lang="en-US" sz="1200" spc="-1" strike="noStrike">
                <a:solidFill>
                  <a:srgbClr val="000000"/>
                </a:solidFill>
                <a:latin typeface="원신한 Light"/>
                <a:ea typeface="원신한 Light"/>
              </a:rPr>
              <a:t>1 </a:t>
            </a:r>
            <a:r>
              <a:rPr b="0" lang="ko-KR" sz="1200" spc="-1" strike="noStrike">
                <a:solidFill>
                  <a:srgbClr val="000000"/>
                </a:solidFill>
                <a:latin typeface="원신한 Light"/>
                <a:ea typeface="원신한 Light"/>
              </a:rPr>
              <a:t>인 표준정규분포 이며</a:t>
            </a:r>
            <a:r>
              <a:rPr b="0" lang="en-US" sz="1200" spc="-1" strike="noStrike">
                <a:solidFill>
                  <a:srgbClr val="000000"/>
                </a:solidFill>
                <a:latin typeface="원신한 Light"/>
                <a:ea typeface="원신한 Light"/>
              </a:rPr>
              <a:t>, </a:t>
            </a:r>
            <a:r>
              <a:rPr b="0" lang="ko-KR" sz="1200" spc="-1" strike="noStrike">
                <a:solidFill>
                  <a:srgbClr val="000000"/>
                </a:solidFill>
                <a:latin typeface="원신한 Light"/>
                <a:ea typeface="원신한 Light"/>
              </a:rPr>
              <a:t>서로 독립</a:t>
            </a:r>
            <a:r>
              <a:rPr b="0" lang="en-US" sz="1200" spc="-1" strike="noStrike">
                <a:solidFill>
                  <a:srgbClr val="000000"/>
                </a:solidFill>
                <a:latin typeface="원신한 Light"/>
                <a:ea typeface="원신한 Light"/>
              </a:rPr>
              <a:t>(independent)</a:t>
            </a:r>
            <a:r>
              <a:rPr b="0" lang="ko-KR" sz="1200" spc="-1" strike="noStrike">
                <a:solidFill>
                  <a:srgbClr val="000000"/>
                </a:solidFill>
                <a:latin typeface="원신한 Light"/>
                <a:ea typeface="원신한 Light"/>
              </a:rPr>
              <a:t>을 가정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24" name="직사각형 20"/>
              <p:cNvSpPr txBox="1"/>
              <p:nvPr/>
            </p:nvSpPr>
            <p:spPr>
              <a:xfrm>
                <a:off x="2665080" y="4662000"/>
                <a:ext cx="4435200" cy="480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𝑃𝐷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exp</m:t>
                        </m:r>
                        <m:r>
                          <m:t xml:space="preserve">⁡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𝛼</m:t>
                            </m:r>
                            <m:r>
                              <m:t xml:space="preserve">+</m:t>
                            </m:r>
                            <m:sSub>
                              <m:e>
                                <m:r>
                                  <m:t xml:space="preserve">𝛽</m:t>
                                </m:r>
                              </m:e>
                              <m:sub>
                                <m:r>
                                  <m:t xml:space="preserve">1</m:t>
                                </m:r>
                              </m:sub>
                            </m:sSub>
                            <m:sSub>
                              <m:e>
                                <m:r>
                                  <m:t xml:space="preserve">𝑋</m:t>
                                </m:r>
                              </m:e>
                              <m:sub>
                                <m:r>
                                  <m:t xml:space="preserve">1</m:t>
                                </m:r>
                              </m:sub>
                            </m:sSub>
                            <m:r>
                              <m:t xml:space="preserve">+</m:t>
                            </m:r>
                            <m:sSub>
                              <m:e>
                                <m:r>
                                  <m:t xml:space="preserve">𝛽</m:t>
                                </m:r>
                              </m:e>
                              <m:sub>
                                <m:r>
                                  <m:t xml:space="preserve">2</m:t>
                                </m:r>
                              </m:sub>
                            </m:sSub>
                            <m:sSub>
                              <m:e>
                                <m:r>
                                  <m:t xml:space="preserve">𝑋</m:t>
                                </m:r>
                              </m:e>
                              <m:sub>
                                <m:r>
                                  <m:t xml:space="preserve">2</m:t>
                                </m:r>
                              </m:sub>
                            </m:sSub>
                            <m:r>
                              <m:t xml:space="preserve">+</m:t>
                            </m:r>
                            <m:r>
                              <m:t xml:space="preserve">⋯</m:t>
                            </m:r>
                            <m:r>
                              <m:t xml:space="preserve">+</m:t>
                            </m:r>
                            <m:r>
                              <m:t xml:space="preserve">𝜀</m:t>
                            </m:r>
                          </m:e>
                        </m:d>
                      </m:num>
                      <m:den>
                        <m:r>
                          <m:t xml:space="preserve">1</m:t>
                        </m:r>
                        <m:r>
                          <m:t xml:space="preserve">+</m:t>
                        </m:r>
                        <m:r>
                          <m:t xml:space="preserve">exp</m:t>
                        </m:r>
                        <m:r>
                          <m:t xml:space="preserve">⁡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𝛼</m:t>
                            </m:r>
                            <m:r>
                              <m:t xml:space="preserve">+</m:t>
                            </m:r>
                            <m:sSub>
                              <m:e>
                                <m:r>
                                  <m:t xml:space="preserve">𝛽</m:t>
                                </m:r>
                              </m:e>
                              <m:sub>
                                <m:r>
                                  <m:t xml:space="preserve">1</m:t>
                                </m:r>
                              </m:sub>
                            </m:sSub>
                            <m:sSub>
                              <m:e>
                                <m:r>
                                  <m:t xml:space="preserve">𝑋</m:t>
                                </m:r>
                              </m:e>
                              <m:sub>
                                <m:r>
                                  <m:t xml:space="preserve">1</m:t>
                                </m:r>
                              </m:sub>
                            </m:sSub>
                            <m:r>
                              <m:t xml:space="preserve">+</m:t>
                            </m:r>
                            <m:sSub>
                              <m:e>
                                <m:r>
                                  <m:t xml:space="preserve">𝛽</m:t>
                                </m:r>
                              </m:e>
                              <m:sub>
                                <m:r>
                                  <m:t xml:space="preserve">2</m:t>
                                </m:r>
                              </m:sub>
                            </m:sSub>
                            <m:sSub>
                              <m:e>
                                <m:r>
                                  <m:t xml:space="preserve">𝑋</m:t>
                                </m:r>
                              </m:e>
                              <m:sub>
                                <m:r>
                                  <m:t xml:space="preserve">2</m:t>
                                </m:r>
                              </m:sub>
                            </m:sSub>
                            <m:r>
                              <m:t xml:space="preserve">+</m:t>
                            </m:r>
                            <m:r>
                              <m:t xml:space="preserve">⋯</m:t>
                            </m:r>
                            <m:r>
                              <m:t xml:space="preserve">+</m:t>
                            </m:r>
                            <m:r>
                              <m:t xml:space="preserve">𝜀</m:t>
                            </m:r>
                          </m:e>
                        </m:d>
                      </m:den>
                    </m:f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25" name="직사각형 22"/>
              <p:cNvSpPr txBox="1"/>
              <p:nvPr/>
            </p:nvSpPr>
            <p:spPr>
              <a:xfrm>
                <a:off x="3969360" y="2586600"/>
                <a:ext cx="1827000" cy="435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O</m:t>
                    </m:r>
                    <m:r>
                      <m:t xml:space="preserve">𝑑𝑑𝑠</m:t>
                    </m:r>
                    <m:r>
                      <m:t xml:space="preserve">=</m:t>
                    </m:r>
                    <m:f>
                      <m:num>
                        <m:r>
                          <m:t xml:space="preserve">𝑃𝐷</m:t>
                        </m:r>
                      </m:num>
                      <m:den>
                        <m:r>
                          <m:t xml:space="preserve">1</m:t>
                        </m:r>
                        <m:r>
                          <m:t xml:space="preserve">−</m:t>
                        </m:r>
                        <m:r>
                          <m:t xml:space="preserve">𝑃𝐷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226" name="직사각형 23"/>
          <p:cNvSpPr/>
          <p:nvPr/>
        </p:nvSpPr>
        <p:spPr>
          <a:xfrm>
            <a:off x="864000" y="4300200"/>
            <a:ext cx="45158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원신한 Light"/>
                <a:ea typeface="원신한 Light"/>
              </a:rPr>
              <a:t>따라서</a:t>
            </a:r>
            <a:r>
              <a:rPr b="0" lang="en-US" sz="1200" spc="-1" strike="noStrike">
                <a:solidFill>
                  <a:srgbClr val="000000"/>
                </a:solidFill>
                <a:latin typeface="원신한 Light"/>
                <a:ea typeface="원신한 Light"/>
              </a:rPr>
              <a:t>, </a:t>
            </a:r>
            <a:r>
              <a:rPr b="0" lang="ko-KR" sz="1200" spc="-1" strike="noStrike">
                <a:solidFill>
                  <a:srgbClr val="000000"/>
                </a:solidFill>
                <a:latin typeface="원신한 Light"/>
                <a:ea typeface="원신한 Light"/>
              </a:rPr>
              <a:t>부도율은 다음과 같이 산출됨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직사각형 7"/>
          <p:cNvSpPr/>
          <p:nvPr/>
        </p:nvSpPr>
        <p:spPr>
          <a:xfrm>
            <a:off x="-55080" y="0"/>
            <a:ext cx="9959760" cy="685692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Aft>
                <a:spcPts val="218"/>
              </a:spcAft>
              <a:tabLst>
                <a:tab algn="l" pos="0"/>
              </a:tabLst>
            </a:pPr>
            <a:endParaRPr b="0" lang="en-US" sz="1450" spc="-1" strike="noStrike">
              <a:solidFill>
                <a:srgbClr val="ffffff"/>
              </a:solidFill>
              <a:latin typeface="원신한 Light"/>
              <a:ea typeface="원신한 Light"/>
            </a:endParaRPr>
          </a:p>
        </p:txBody>
      </p:sp>
      <p:sp>
        <p:nvSpPr>
          <p:cNvPr id="228" name="Text Box 3"/>
          <p:cNvSpPr/>
          <p:nvPr/>
        </p:nvSpPr>
        <p:spPr>
          <a:xfrm>
            <a:off x="3168720" y="2967480"/>
            <a:ext cx="356760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8200">
              <a:lnSpc>
                <a:spcPct val="100000"/>
              </a:lnSpc>
              <a:spcBef>
                <a:spcPts val="601"/>
              </a:spcBef>
              <a:tabLst>
                <a:tab algn="ctr" pos="143208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원신한 Light"/>
                <a:ea typeface="원신한 Light"/>
              </a:rPr>
              <a:t>V.    </a:t>
            </a:r>
            <a:r>
              <a:rPr b="1" lang="ko-KR" sz="2400" spc="-1" strike="noStrike">
                <a:solidFill>
                  <a:srgbClr val="ffffff"/>
                </a:solidFill>
                <a:latin typeface="원신한 Light"/>
                <a:ea typeface="원신한 Light"/>
              </a:rPr>
              <a:t>분석결과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42"/>
          <p:cNvSpPr/>
          <p:nvPr/>
        </p:nvSpPr>
        <p:spPr>
          <a:xfrm>
            <a:off x="273600" y="180000"/>
            <a:ext cx="761508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 marL="185760" indent="-185760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◼</a:t>
            </a:r>
            <a:r>
              <a:rPr b="1" lang="ko-KR" sz="24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분석 방안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직사각형 5"/>
          <p:cNvSpPr/>
          <p:nvPr/>
        </p:nvSpPr>
        <p:spPr>
          <a:xfrm>
            <a:off x="655920" y="1915560"/>
            <a:ext cx="4302360" cy="3673080"/>
          </a:xfrm>
          <a:prstGeom prst="rect">
            <a:avLst/>
          </a:prstGeom>
          <a:solidFill>
            <a:srgbClr val="ffffff"/>
          </a:solidFill>
          <a:ln w="2540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31" name="직사각형 6"/>
          <p:cNvSpPr/>
          <p:nvPr/>
        </p:nvSpPr>
        <p:spPr>
          <a:xfrm>
            <a:off x="5096520" y="1919160"/>
            <a:ext cx="4201560" cy="3673080"/>
          </a:xfrm>
          <a:prstGeom prst="rect">
            <a:avLst/>
          </a:prstGeom>
          <a:solidFill>
            <a:srgbClr val="ffffff"/>
          </a:solidFill>
          <a:ln w="25400">
            <a:solidFill>
              <a:srgbClr val="d9d9d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300" spc="-1" strike="noStrik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32" name="자유형: 도형 36"/>
          <p:cNvSpPr/>
          <p:nvPr/>
        </p:nvSpPr>
        <p:spPr>
          <a:xfrm>
            <a:off x="3127320" y="948600"/>
            <a:ext cx="3431520" cy="340200"/>
          </a:xfrm>
          <a:custGeom>
            <a:avLst/>
            <a:gdLst>
              <a:gd name="textAreaLeft" fmla="*/ 0 w 3431520"/>
              <a:gd name="textAreaRight" fmla="*/ 3432600 w 3431520"/>
              <a:gd name="textAreaTop" fmla="*/ 0 h 340200"/>
              <a:gd name="textAreaBottom" fmla="*/ 341280 h 340200"/>
            </a:gdLst>
            <a:ahLst/>
            <a:rect l="textAreaLeft" t="textAreaTop" r="textAreaRight" b="textAreaBottom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1f497d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1440" lIns="30600" rIns="30600" tIns="30600" bIns="30600" anchor="ctr">
            <a:noAutofit/>
          </a:bodyPr>
          <a:p>
            <a:pPr algn="ctr" defTabSz="2133720">
              <a:lnSpc>
                <a:spcPct val="90000"/>
              </a:lnSpc>
              <a:spcAft>
                <a:spcPts val="1681"/>
              </a:spcAft>
              <a:tabLst>
                <a:tab algn="l" pos="0"/>
              </a:tabLst>
            </a:pPr>
            <a:endParaRPr b="0" lang="en-US" sz="4800" spc="-1" strike="noStrik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33" name="TextBox 8"/>
          <p:cNvSpPr/>
          <p:nvPr/>
        </p:nvSpPr>
        <p:spPr>
          <a:xfrm>
            <a:off x="3836880" y="967320"/>
            <a:ext cx="22323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1400" spc="-1" strike="noStrike">
                <a:solidFill>
                  <a:srgbClr val="000000"/>
                </a:solidFill>
                <a:latin typeface="LG스마트체 Regular"/>
                <a:ea typeface="LG스마트체 Regular"/>
              </a:rPr>
              <a:t>모형 개발 프로세스 및 결과 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34" name="그룹 9"/>
          <p:cNvGrpSpPr/>
          <p:nvPr/>
        </p:nvGrpSpPr>
        <p:grpSpPr>
          <a:xfrm>
            <a:off x="935280" y="5675040"/>
            <a:ext cx="1202040" cy="301320"/>
            <a:chOff x="935280" y="5675040"/>
            <a:chExt cx="1202040" cy="301320"/>
          </a:xfrm>
        </p:grpSpPr>
        <p:sp>
          <p:nvSpPr>
            <p:cNvPr id="235" name="자유형: 도형 35"/>
            <p:cNvSpPr/>
            <p:nvPr/>
          </p:nvSpPr>
          <p:spPr>
            <a:xfrm rot="10800000">
              <a:off x="935280" y="5850720"/>
              <a:ext cx="260280" cy="125640"/>
            </a:xfrm>
            <a:custGeom>
              <a:avLst/>
              <a:gdLst>
                <a:gd name="textAreaLeft" fmla="*/ 0 w 260280"/>
                <a:gd name="textAreaRight" fmla="*/ 261360 w 260280"/>
                <a:gd name="textAreaTop" fmla="*/ 0 h 125640"/>
                <a:gd name="textAreaBottom" fmla="*/ 126720 h 125640"/>
              </a:gdLst>
              <a:ahLst/>
              <a:rect l="textAreaLeft" t="textAreaTop" r="textAreaRight" b="textAreaBottom"/>
              <a:pathLst>
                <a:path w="204570" h="163115">
                  <a:moveTo>
                    <a:pt x="123069" y="163115"/>
                  </a:moveTo>
                  <a:lnTo>
                    <a:pt x="0" y="163115"/>
                  </a:lnTo>
                  <a:lnTo>
                    <a:pt x="11488" y="126530"/>
                  </a:lnTo>
                  <a:cubicBezTo>
                    <a:pt x="43299" y="52174"/>
                    <a:pt x="117772" y="0"/>
                    <a:pt x="204570" y="0"/>
                  </a:cubicBezTo>
                  <a:cubicBezTo>
                    <a:pt x="161707" y="43124"/>
                    <a:pt x="134917" y="96000"/>
                    <a:pt x="124201" y="151314"/>
                  </a:cubicBezTo>
                  <a:close/>
                </a:path>
              </a:pathLst>
            </a:custGeom>
            <a:solidFill>
              <a:srgbClr val="2397e4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600" spc="-1" strike="noStrike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36" name="사각형: 둥근 모서리 36"/>
            <p:cNvSpPr/>
            <p:nvPr/>
          </p:nvSpPr>
          <p:spPr>
            <a:xfrm>
              <a:off x="1035000" y="5675040"/>
              <a:ext cx="1102320" cy="268920"/>
            </a:xfrm>
            <a:prstGeom prst="roundRect">
              <a:avLst>
                <a:gd name="adj" fmla="val 16667"/>
              </a:avLst>
            </a:prstGeom>
            <a:solidFill>
              <a:srgbClr val="2397e4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i="1" lang="en-US" sz="1600" spc="-1" strike="noStrike">
                  <a:solidFill>
                    <a:srgbClr val="ffffff"/>
                  </a:solidFill>
                  <a:latin typeface="Tmon몬소리 Black"/>
                  <a:ea typeface="Tmon몬소리 Black"/>
                </a:rPr>
                <a:t>Check</a:t>
              </a:r>
              <a:endParaRPr b="0" lang="en-US" sz="1600" spc="-1" strike="noStrike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237" name="모서리가 둥근 직사각형 85"/>
          <p:cNvSpPr/>
          <p:nvPr/>
        </p:nvSpPr>
        <p:spPr>
          <a:xfrm>
            <a:off x="617040" y="5806800"/>
            <a:ext cx="8720280" cy="982080"/>
          </a:xfrm>
          <a:prstGeom prst="roundRect">
            <a:avLst>
              <a:gd name="adj" fmla="val 14131"/>
            </a:avLst>
          </a:prstGeom>
          <a:solidFill>
            <a:srgbClr val="2397e4">
              <a:alpha val="25000"/>
            </a:srgbClr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180000" rIns="180000" tIns="108000" bIns="72000" anchor="ctr">
            <a:noAutofit/>
          </a:bodyPr>
          <a:p>
            <a:pPr algn="ctr" defTabSz="914400">
              <a:lnSpc>
                <a:spcPts val="1199"/>
              </a:lnSpc>
              <a:tabLst>
                <a:tab algn="l" pos="0"/>
              </a:tabLst>
            </a:pPr>
            <a:r>
              <a:rPr b="0" lang="ko-KR" sz="1200" spc="-1" strike="noStrike">
                <a:solidFill>
                  <a:srgbClr val="004e98"/>
                </a:solidFill>
                <a:latin typeface="LG스마트체 SemiBold"/>
                <a:ea typeface="LG스마트체 SemiBold"/>
              </a:rPr>
              <a:t>선정된 변수 중 부도율에 가장 큰 영향을 미치는 종속 변수는 자기자본 비율이다</a:t>
            </a:r>
            <a:r>
              <a:rPr b="0" lang="en-US" sz="1200" spc="-1" strike="noStrike">
                <a:solidFill>
                  <a:srgbClr val="004e98"/>
                </a:solidFill>
                <a:latin typeface="LG스마트체 SemiBold"/>
                <a:ea typeface="LG스마트체 SemiBold"/>
              </a:rPr>
              <a:t>.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ts val="1199"/>
              </a:lnSpc>
              <a:tabLst>
                <a:tab algn="l" pos="0"/>
              </a:tabLst>
            </a:pPr>
            <a:r>
              <a:rPr b="0" lang="ko-KR" sz="1200" spc="-1" strike="noStrike">
                <a:solidFill>
                  <a:srgbClr val="004e98"/>
                </a:solidFill>
                <a:latin typeface="LG스마트체 SemiBold"/>
                <a:ea typeface="LG스마트체 SemiBold"/>
              </a:rPr>
              <a:t>또한</a:t>
            </a:r>
            <a:r>
              <a:rPr b="0" lang="en-US" sz="1200" spc="-1" strike="noStrike">
                <a:solidFill>
                  <a:srgbClr val="004e98"/>
                </a:solidFill>
                <a:latin typeface="LG스마트체 SemiBold"/>
                <a:ea typeface="LG스마트체 SemiBold"/>
              </a:rPr>
              <a:t>, </a:t>
            </a:r>
            <a:r>
              <a:rPr b="0" lang="ko-KR" sz="1200" spc="-1" strike="noStrike">
                <a:solidFill>
                  <a:srgbClr val="004e98"/>
                </a:solidFill>
                <a:latin typeface="LG스마트체 SemiBold"/>
                <a:ea typeface="LG스마트체 SemiBold"/>
              </a:rPr>
              <a:t>금융채 변수에 있어 전체기간과 코로나 제외 기간 사이의 부도율과 변수의 상관관계의 방향성이 반대였다</a:t>
            </a:r>
            <a:r>
              <a:rPr b="0" lang="en-US" sz="1200" spc="-1" strike="noStrike">
                <a:solidFill>
                  <a:srgbClr val="004e98"/>
                </a:solidFill>
                <a:latin typeface="LG스마트체 SemiBold"/>
                <a:ea typeface="LG스마트체 SemiBold"/>
              </a:rPr>
              <a:t>.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ts val="1199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4e98"/>
                </a:solidFill>
                <a:latin typeface="LG스마트체 SemiBold"/>
                <a:ea typeface="LG스마트체 SemiBold"/>
              </a:rPr>
              <a:t>(</a:t>
            </a:r>
            <a:r>
              <a:rPr b="0" lang="ko-KR" sz="1200" spc="-1" strike="noStrike">
                <a:solidFill>
                  <a:srgbClr val="004e98"/>
                </a:solidFill>
                <a:latin typeface="LG스마트체 SemiBold"/>
                <a:ea typeface="LG스마트체 SemiBold"/>
              </a:rPr>
              <a:t>양 </a:t>
            </a:r>
            <a:r>
              <a:rPr b="0" lang="en-US" sz="1200" spc="-1" strike="noStrike">
                <a:solidFill>
                  <a:srgbClr val="004e98"/>
                </a:solidFill>
                <a:latin typeface="LG스마트체 SemiBold"/>
                <a:ea typeface="LG스마트체 SemiBold"/>
              </a:rPr>
              <a:t>/ </a:t>
            </a:r>
            <a:r>
              <a:rPr b="0" lang="ko-KR" sz="1200" spc="-1" strike="noStrike">
                <a:solidFill>
                  <a:srgbClr val="004e98"/>
                </a:solidFill>
                <a:latin typeface="LG스마트체 SemiBold"/>
                <a:ea typeface="LG스마트체 SemiBold"/>
              </a:rPr>
              <a:t>음</a:t>
            </a:r>
            <a:r>
              <a:rPr b="0" lang="en-US" sz="1200" spc="-1" strike="noStrike">
                <a:solidFill>
                  <a:srgbClr val="004e98"/>
                </a:solidFill>
                <a:latin typeface="LG스마트체 SemiBold"/>
                <a:ea typeface="LG스마트체 SemiBold"/>
              </a:rPr>
              <a:t>)</a:t>
            </a: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8" name="자유형: 도형 38"/>
          <p:cNvSpPr/>
          <p:nvPr/>
        </p:nvSpPr>
        <p:spPr>
          <a:xfrm>
            <a:off x="3585960" y="1430640"/>
            <a:ext cx="2637720" cy="393840"/>
          </a:xfrm>
          <a:custGeom>
            <a:avLst/>
            <a:gdLst>
              <a:gd name="textAreaLeft" fmla="*/ 0 w 2637720"/>
              <a:gd name="textAreaRight" fmla="*/ 2638800 w 2637720"/>
              <a:gd name="textAreaTop" fmla="*/ 0 h 393840"/>
              <a:gd name="textAreaBottom" fmla="*/ 394920 h 393840"/>
            </a:gdLst>
            <a:ahLst/>
            <a:rect l="textAreaLeft" t="textAreaTop" r="textAreaRight" b="textAreaBottom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1440" lIns="30600" rIns="30600" tIns="30600" bIns="30600" anchor="ctr">
            <a:noAutofit/>
          </a:bodyPr>
          <a:p>
            <a:pPr algn="ctr" defTabSz="2133720">
              <a:lnSpc>
                <a:spcPct val="100000"/>
              </a:lnSpc>
              <a:tabLst>
                <a:tab algn="l" pos="0"/>
              </a:tabLst>
            </a:pPr>
            <a:r>
              <a:rPr b="0" lang="ko-KR" sz="1400" spc="-1" strike="noStrike">
                <a:solidFill>
                  <a:srgbClr val="ffffff"/>
                </a:solidFill>
                <a:latin typeface="LG스마트체 SemiBold"/>
                <a:ea typeface="LG스마트체 SemiBold"/>
              </a:rPr>
              <a:t>모형 성능 및 변수 영향도</a:t>
            </a: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39" name="직선 화살표 연결선 14"/>
          <p:cNvCxnSpPr/>
          <p:nvPr/>
        </p:nvCxnSpPr>
        <p:spPr>
          <a:xfrm>
            <a:off x="4893120" y="1301040"/>
            <a:ext cx="1080" cy="132480"/>
          </a:xfrm>
          <a:prstGeom prst="straightConnector1">
            <a:avLst/>
          </a:prstGeom>
          <a:ln w="9525">
            <a:solidFill>
              <a:srgbClr val="4a7ebb"/>
            </a:solidFill>
            <a:round/>
            <a:tailEnd len="med" type="triangle" w="med"/>
          </a:ln>
        </p:spPr>
      </p:cxnSp>
      <p:sp>
        <p:nvSpPr>
          <p:cNvPr id="240" name="사각형: 둥근 모서리 26"/>
          <p:cNvSpPr/>
          <p:nvPr/>
        </p:nvSpPr>
        <p:spPr>
          <a:xfrm>
            <a:off x="2121840" y="1762560"/>
            <a:ext cx="1414440" cy="2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rgbClr val="a6a6a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600" spc="-1" strike="noStrike">
                <a:solidFill>
                  <a:srgbClr val="404040"/>
                </a:solidFill>
                <a:latin typeface="LG스마트체 Bold"/>
                <a:ea typeface="LG스마트체 Bold"/>
              </a:rPr>
              <a:t>전제 기간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사각형: 둥근 모서리 26"/>
          <p:cNvSpPr/>
          <p:nvPr/>
        </p:nvSpPr>
        <p:spPr>
          <a:xfrm>
            <a:off x="6240600" y="1744200"/>
            <a:ext cx="1916280" cy="31608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rgbClr val="a6a6a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600" spc="-1" strike="noStrike">
                <a:solidFill>
                  <a:srgbClr val="404040"/>
                </a:solidFill>
                <a:latin typeface="LG스마트체 Bold"/>
                <a:ea typeface="LG스마트체 Bold"/>
              </a:rPr>
              <a:t>코로나 제외 기간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42" name="표 17"/>
          <p:cNvGraphicFramePr/>
          <p:nvPr/>
        </p:nvGraphicFramePr>
        <p:xfrm>
          <a:off x="1085040" y="3830040"/>
          <a:ext cx="3516120" cy="2102760"/>
        </p:xfrm>
        <a:graphic>
          <a:graphicData uri="http://schemas.openxmlformats.org/drawingml/2006/table">
            <a:tbl>
              <a:tblPr/>
              <a:tblGrid>
                <a:gridCol w="395640"/>
                <a:gridCol w="716760"/>
                <a:gridCol w="957960"/>
                <a:gridCol w="1446120"/>
              </a:tblGrid>
              <a:tr h="119160">
                <a:tc gridSpan="2">
                  <a:txBody>
                    <a:bodyPr lIns="68400" rIns="68400" anchor="t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chemeClr val="lt1"/>
                          </a:solidFill>
                          <a:latin typeface="맑은 고딕"/>
                        </a:rPr>
                        <a:t>MSE</a:t>
                      </a:r>
                      <a:endParaRPr b="0" lang="en-US" sz="8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chemeClr val="lt1"/>
                          </a:solidFill>
                          <a:latin typeface="맑은 고딕"/>
                        </a:rPr>
                        <a:t>2.585352449</a:t>
                      </a:r>
                      <a:endParaRPr b="0" lang="en-US" sz="8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chemeClr val="lt1"/>
                          </a:solidFill>
                          <a:latin typeface="맑은 고딕"/>
                        </a:rPr>
                        <a:t> </a:t>
                      </a:r>
                      <a:endParaRPr b="0" lang="en-US" sz="8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</a:tr>
              <a:tr h="163080">
                <a:tc gridSpan="2">
                  <a:txBody>
                    <a:bodyPr lIns="68400" rIns="68400" anchor="t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chemeClr val="lt1"/>
                          </a:solidFill>
                          <a:latin typeface="맑은 고딕"/>
                        </a:rPr>
                        <a:t>R2</a:t>
                      </a:r>
                      <a:endParaRPr b="0" lang="en-US" sz="8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0.723265889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 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e2ea"/>
                    </a:solidFill>
                  </a:tcPr>
                </a:tc>
              </a:tr>
              <a:tr h="231840">
                <a:tc>
                  <a:txBody>
                    <a:bodyPr lIns="68400" rIns="6840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chemeClr val="lt1"/>
                          </a:solidFill>
                          <a:latin typeface="맑은 고딕"/>
                        </a:rPr>
                        <a:t>var_138</a:t>
                      </a:r>
                      <a:endParaRPr b="0" lang="en-US" sz="8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  </a:t>
                      </a:r>
                      <a:r>
                        <a:rPr b="0" lang="ko-KR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개인</a:t>
                      </a:r>
                      <a:r>
                        <a:rPr b="0" lang="en-US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(</a:t>
                      </a:r>
                      <a:r>
                        <a:rPr b="0" lang="ko-KR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순매수</a:t>
                      </a:r>
                      <a:r>
                        <a:rPr b="0" lang="en-US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)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-0.11076742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음의 영향</a:t>
                      </a:r>
                      <a:r>
                        <a:rPr b="0" lang="en-US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: </a:t>
                      </a:r>
                      <a:r>
                        <a:rPr b="0" lang="ko-KR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개인순매수가 증가하면 부도율이 감소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4"/>
                    </a:solidFill>
                  </a:tcPr>
                </a:tc>
              </a:tr>
              <a:tr h="231840">
                <a:tc>
                  <a:txBody>
                    <a:bodyPr lIns="68400" rIns="6840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chemeClr val="lt1"/>
                          </a:solidFill>
                          <a:latin typeface="맑은 고딕"/>
                        </a:rPr>
                        <a:t>var_161</a:t>
                      </a:r>
                      <a:endParaRPr b="0" lang="en-US" sz="8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매출액세전순이익률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-7.58707294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음의 영향</a:t>
                      </a:r>
                      <a:r>
                        <a:rPr b="0" lang="en-US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: </a:t>
                      </a:r>
                      <a:r>
                        <a:rPr b="0" lang="ko-KR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매출액세전순이익률이 증가하면 부도율이 감소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e2ea"/>
                    </a:solidFill>
                  </a:tcPr>
                </a:tc>
              </a:tr>
              <a:tr h="231840">
                <a:tc>
                  <a:txBody>
                    <a:bodyPr lIns="68400" rIns="6840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chemeClr val="lt1"/>
                          </a:solidFill>
                          <a:latin typeface="맑은 고딕"/>
                        </a:rPr>
                        <a:t>var_27</a:t>
                      </a:r>
                      <a:endParaRPr b="0" lang="en-US" sz="8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금융채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1.19800729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양의 영향</a:t>
                      </a:r>
                      <a:r>
                        <a:rPr b="0" lang="en-US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: </a:t>
                      </a:r>
                      <a:r>
                        <a:rPr b="0" lang="ko-KR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금융채가 증가하면 부도율이 증가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4"/>
                    </a:solidFill>
                  </a:tcPr>
                </a:tc>
              </a:tr>
              <a:tr h="231840">
                <a:tc>
                  <a:txBody>
                    <a:bodyPr lIns="68400" rIns="6840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chemeClr val="lt1"/>
                          </a:solidFill>
                          <a:latin typeface="맑은 고딕"/>
                        </a:rPr>
                        <a:t>var_40</a:t>
                      </a:r>
                      <a:endParaRPr b="0" lang="en-US" sz="8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광산품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-1.48822692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음의 영향</a:t>
                      </a:r>
                      <a:r>
                        <a:rPr b="0" lang="en-US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: </a:t>
                      </a:r>
                      <a:r>
                        <a:rPr b="0" lang="ko-KR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광산품물가가 증가하면 부도율이 감소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e2ea"/>
                    </a:solidFill>
                  </a:tcPr>
                </a:tc>
              </a:tr>
              <a:tr h="175320">
                <a:tc gridSpan="2">
                  <a:txBody>
                    <a:bodyPr lIns="68400" rIns="68400" anchor="t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1" lang="ko-KR" sz="800" spc="-1" strike="noStrike">
                          <a:solidFill>
                            <a:schemeClr val="lt1"/>
                          </a:solidFill>
                          <a:latin typeface="맑은 고딕"/>
                        </a:rPr>
                        <a:t>절편</a:t>
                      </a:r>
                      <a:endParaRPr b="0" lang="en-US" sz="8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-26.85672566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 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4"/>
                    </a:solidFill>
                  </a:tcPr>
                </a:tc>
              </a:tr>
            </a:tbl>
          </a:graphicData>
        </a:graphic>
      </p:graphicFrame>
      <p:pic>
        <p:nvPicPr>
          <p:cNvPr id="243" name="그림 18" descr="텍스트, 스크린샷, 도표, 직사각형이(가) 표시된 사진&#10;&#10;자동 생성된 설명"/>
          <p:cNvPicPr/>
          <p:nvPr/>
        </p:nvPicPr>
        <p:blipFill>
          <a:blip r:embed="rId1"/>
          <a:stretch/>
        </p:blipFill>
        <p:spPr>
          <a:xfrm>
            <a:off x="1246680" y="2229840"/>
            <a:ext cx="2881440" cy="14749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44" name="표 19"/>
          <p:cNvGraphicFramePr/>
          <p:nvPr/>
        </p:nvGraphicFramePr>
        <p:xfrm>
          <a:off x="5339160" y="3859560"/>
          <a:ext cx="3716640" cy="1981080"/>
        </p:xfrm>
        <a:graphic>
          <a:graphicData uri="http://schemas.openxmlformats.org/drawingml/2006/table">
            <a:tbl>
              <a:tblPr/>
              <a:tblGrid>
                <a:gridCol w="431280"/>
                <a:gridCol w="550080"/>
                <a:gridCol w="864000"/>
                <a:gridCol w="1871640"/>
              </a:tblGrid>
              <a:tr h="174240">
                <a:tc gridSpan="2">
                  <a:txBody>
                    <a:bodyPr lIns="68400" rIns="68400" anchor="t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chemeClr val="lt1"/>
                          </a:solidFill>
                          <a:latin typeface="맑은 고딕"/>
                        </a:rPr>
                        <a:t>MSE</a:t>
                      </a:r>
                      <a:endParaRPr b="0" lang="en-US" sz="8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chemeClr val="lt1"/>
                          </a:solidFill>
                          <a:latin typeface="맑은 고딕"/>
                        </a:rPr>
                        <a:t>2.976416029</a:t>
                      </a:r>
                      <a:endParaRPr b="0" lang="en-US" sz="8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chemeClr val="lt1"/>
                          </a:solidFill>
                          <a:latin typeface="맑은 고딕"/>
                        </a:rPr>
                        <a:t> </a:t>
                      </a:r>
                      <a:endParaRPr b="0" lang="en-US" sz="8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174240">
                <a:tc gridSpan="2">
                  <a:txBody>
                    <a:bodyPr lIns="68400" rIns="68400" anchor="t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chemeClr val="lt1"/>
                          </a:solidFill>
                          <a:latin typeface="맑은 고딕"/>
                        </a:rPr>
                        <a:t>R2</a:t>
                      </a:r>
                      <a:endParaRPr b="0" lang="en-US" sz="8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0.468775564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 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22480">
                <a:tc>
                  <a:txBody>
                    <a:bodyPr lIns="68400" rIns="6840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chemeClr val="lt1"/>
                          </a:solidFill>
                          <a:latin typeface="맑은 고딕"/>
                        </a:rPr>
                        <a:t>var_156</a:t>
                      </a:r>
                      <a:endParaRPr b="0" lang="en-US" sz="8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자기자본비율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-5.55745137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음의영향</a:t>
                      </a:r>
                      <a:r>
                        <a:rPr b="0" lang="en-US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: </a:t>
                      </a:r>
                      <a:r>
                        <a:rPr b="0" lang="ko-KR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자기자본비율이 증가하면 부도율이 감소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22480">
                <a:tc>
                  <a:txBody>
                    <a:bodyPr lIns="68400" rIns="6840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chemeClr val="lt1"/>
                          </a:solidFill>
                          <a:latin typeface="맑은 고딕"/>
                        </a:rPr>
                        <a:t>var_138</a:t>
                      </a:r>
                      <a:endParaRPr b="0" lang="en-US" sz="8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개인순매수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-0.07206635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음의영향</a:t>
                      </a:r>
                      <a:r>
                        <a:rPr b="0" lang="en-US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: </a:t>
                      </a:r>
                      <a:r>
                        <a:rPr b="0" lang="ko-KR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개인순매수가 증가하면 부도율이 감소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22480">
                <a:tc>
                  <a:txBody>
                    <a:bodyPr lIns="68400" rIns="6840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chemeClr val="lt1"/>
                          </a:solidFill>
                          <a:latin typeface="맑은 고딕"/>
                        </a:rPr>
                        <a:t>var_157</a:t>
                      </a:r>
                      <a:endParaRPr b="0" lang="en-US" sz="8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차입금의존도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3.81882173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양의영향</a:t>
                      </a:r>
                      <a:r>
                        <a:rPr b="0" lang="en-US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: </a:t>
                      </a:r>
                      <a:r>
                        <a:rPr b="0" lang="ko-KR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차입금의존도가 증가하면 부도율이 증가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22480">
                <a:tc>
                  <a:txBody>
                    <a:bodyPr lIns="68400" rIns="6840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1" lang="en-US" sz="800" spc="-1" strike="noStrike">
                          <a:solidFill>
                            <a:schemeClr val="lt1"/>
                          </a:solidFill>
                          <a:latin typeface="맑은 고딕"/>
                        </a:rPr>
                        <a:t>var_27</a:t>
                      </a:r>
                      <a:endParaRPr b="0" lang="en-US" sz="8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금융채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-0.04040352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0" lang="ko-KR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음의영향</a:t>
                      </a:r>
                      <a:r>
                        <a:rPr b="0" lang="en-US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: </a:t>
                      </a:r>
                      <a:r>
                        <a:rPr b="0" lang="ko-KR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금융채가 증가하면 부도율이 감소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174240">
                <a:tc gridSpan="2">
                  <a:txBody>
                    <a:bodyPr lIns="68400" rIns="68400" anchor="t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1" lang="ko-KR" sz="800" spc="-1" strike="noStrike">
                          <a:solidFill>
                            <a:schemeClr val="lt1"/>
                          </a:solidFill>
                          <a:latin typeface="맑은 고딕"/>
                        </a:rPr>
                        <a:t>절편</a:t>
                      </a:r>
                      <a:endParaRPr b="0" lang="en-US" sz="8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-4.100980859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en-US" sz="8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 </a:t>
                      </a:r>
                      <a:endParaRPr b="0" lang="en-US" sz="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45" name="그림 20" descr="텍스트, 스크린샷, 도표, 직사각형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5625720" y="2174040"/>
            <a:ext cx="2873880" cy="157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꺾인 연결선 6"/>
          <p:cNvCxnSpPr/>
          <p:nvPr/>
        </p:nvCxnSpPr>
        <p:spPr>
          <a:xfrm>
            <a:off x="4090320" y="2528640"/>
            <a:ext cx="3337920" cy="547200"/>
          </a:xfrm>
          <a:prstGeom prst="bentConnector2">
            <a:avLst/>
          </a:prstGeom>
          <a:ln w="9525">
            <a:solidFill>
              <a:srgbClr val="4a7ebb"/>
            </a:solidFill>
            <a:round/>
          </a:ln>
        </p:spPr>
      </p:cxnSp>
      <p:cxnSp>
        <p:nvCxnSpPr>
          <p:cNvPr id="247" name="꺾인 연결선 7"/>
          <p:cNvCxnSpPr/>
          <p:nvPr/>
        </p:nvCxnSpPr>
        <p:spPr>
          <a:xfrm flipV="1" rot="10800000">
            <a:off x="2344320" y="2519640"/>
            <a:ext cx="1991880" cy="479160"/>
          </a:xfrm>
          <a:prstGeom prst="bentConnector2">
            <a:avLst/>
          </a:prstGeom>
          <a:ln w="9525">
            <a:solidFill>
              <a:srgbClr val="4a7ebb"/>
            </a:solidFill>
            <a:round/>
          </a:ln>
        </p:spPr>
      </p:cxnSp>
      <p:sp>
        <p:nvSpPr>
          <p:cNvPr id="248" name="자유형: 도형 36"/>
          <p:cNvSpPr/>
          <p:nvPr/>
        </p:nvSpPr>
        <p:spPr>
          <a:xfrm>
            <a:off x="3368880" y="1463400"/>
            <a:ext cx="3006360" cy="340200"/>
          </a:xfrm>
          <a:custGeom>
            <a:avLst/>
            <a:gdLst>
              <a:gd name="textAreaLeft" fmla="*/ 0 w 3006360"/>
              <a:gd name="textAreaRight" fmla="*/ 3007440 w 3006360"/>
              <a:gd name="textAreaTop" fmla="*/ 0 h 340200"/>
              <a:gd name="textAreaBottom" fmla="*/ 341280 h 340200"/>
            </a:gdLst>
            <a:ahLst/>
            <a:rect l="textAreaLeft" t="textAreaTop" r="textAreaRight" b="textAreaBottom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004e98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1440" lIns="30600" rIns="30600" tIns="30600" bIns="30600" anchor="ctr">
            <a:noAutofit/>
          </a:bodyPr>
          <a:p>
            <a:pPr algn="ctr" defTabSz="2133720">
              <a:lnSpc>
                <a:spcPct val="90000"/>
              </a:lnSpc>
              <a:spcAft>
                <a:spcPts val="1681"/>
              </a:spcAft>
              <a:tabLst>
                <a:tab algn="l" pos="0"/>
              </a:tabLst>
            </a:pPr>
            <a:endParaRPr b="0" lang="en-US" sz="4800" spc="-1" strike="noStrik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cxnSp>
        <p:nvCxnSpPr>
          <p:cNvPr id="249" name="직선 화살표 연결선 7"/>
          <p:cNvCxnSpPr/>
          <p:nvPr/>
        </p:nvCxnSpPr>
        <p:spPr>
          <a:xfrm>
            <a:off x="4847760" y="1845000"/>
            <a:ext cx="1080" cy="331560"/>
          </a:xfrm>
          <a:prstGeom prst="straightConnector1">
            <a:avLst/>
          </a:prstGeom>
          <a:ln w="9525">
            <a:solidFill>
              <a:srgbClr val="4a7ebb"/>
            </a:solidFill>
            <a:round/>
            <a:tailEnd len="med" type="triangle" w="med"/>
          </a:ln>
        </p:spPr>
      </p:cxnSp>
      <p:sp>
        <p:nvSpPr>
          <p:cNvPr id="250" name="TextBox 8"/>
          <p:cNvSpPr/>
          <p:nvPr/>
        </p:nvSpPr>
        <p:spPr>
          <a:xfrm>
            <a:off x="3768840" y="1496880"/>
            <a:ext cx="21837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1400" spc="-1" strike="noStrike">
                <a:solidFill>
                  <a:srgbClr val="000000"/>
                </a:solidFill>
                <a:latin typeface="LG스마트체 Regular"/>
                <a:ea typeface="LG스마트체 Regular"/>
              </a:rPr>
              <a:t>모형 개발 프로세스 및 결과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그래픽 15"/>
          <p:cNvSpPr/>
          <p:nvPr/>
        </p:nvSpPr>
        <p:spPr>
          <a:xfrm>
            <a:off x="3529800" y="1485720"/>
            <a:ext cx="2845440" cy="327240"/>
          </a:xfrm>
          <a:custGeom>
            <a:avLst/>
            <a:gdLst>
              <a:gd name="textAreaLeft" fmla="*/ 0 w 2845440"/>
              <a:gd name="textAreaRight" fmla="*/ 2846520 w 2845440"/>
              <a:gd name="textAreaTop" fmla="*/ 0 h 327240"/>
              <a:gd name="textAreaBottom" fmla="*/ 328320 h 327240"/>
            </a:gdLst>
            <a:ahLst/>
            <a:rect l="textAreaLeft" t="textAreaTop" r="textAreaRight" b="textAreaBottom"/>
            <a:pathLst>
              <a:path w="3431354" h="457495">
                <a:moveTo>
                  <a:pt x="60981" y="424272"/>
                </a:moveTo>
                <a:cubicBezTo>
                  <a:pt x="43674" y="422739"/>
                  <a:pt x="25396" y="421853"/>
                  <a:pt x="14804" y="412661"/>
                </a:cubicBezTo>
                <a:cubicBezTo>
                  <a:pt x="33502" y="411642"/>
                  <a:pt x="47665" y="415471"/>
                  <a:pt x="60981" y="424272"/>
                </a:cubicBezTo>
                <a:close/>
                <a:moveTo>
                  <a:pt x="61324" y="424472"/>
                </a:moveTo>
                <a:cubicBezTo>
                  <a:pt x="61391" y="424425"/>
                  <a:pt x="61515" y="424386"/>
                  <a:pt x="61591" y="424348"/>
                </a:cubicBezTo>
                <a:cubicBezTo>
                  <a:pt x="61353" y="424339"/>
                  <a:pt x="61181" y="424301"/>
                  <a:pt x="60981" y="424272"/>
                </a:cubicBezTo>
                <a:cubicBezTo>
                  <a:pt x="61115" y="424367"/>
                  <a:pt x="61219" y="424386"/>
                  <a:pt x="61324" y="424472"/>
                </a:cubicBezTo>
                <a:close/>
                <a:moveTo>
                  <a:pt x="3418544" y="13002"/>
                </a:moveTo>
                <a:cubicBezTo>
                  <a:pt x="3414219" y="13183"/>
                  <a:pt x="3409295" y="13364"/>
                  <a:pt x="3404304" y="13573"/>
                </a:cubicBezTo>
                <a:cubicBezTo>
                  <a:pt x="3409067" y="13849"/>
                  <a:pt x="3413924" y="13878"/>
                  <a:pt x="3418544" y="13002"/>
                </a:cubicBezTo>
                <a:close/>
                <a:moveTo>
                  <a:pt x="899438" y="450895"/>
                </a:moveTo>
                <a:lnTo>
                  <a:pt x="902077" y="435674"/>
                </a:lnTo>
                <a:cubicBezTo>
                  <a:pt x="943130" y="435455"/>
                  <a:pt x="914031" y="453095"/>
                  <a:pt x="951978" y="449332"/>
                </a:cubicBezTo>
                <a:cubicBezTo>
                  <a:pt x="966828" y="427796"/>
                  <a:pt x="1015024" y="451561"/>
                  <a:pt x="1028140" y="440122"/>
                </a:cubicBezTo>
                <a:cubicBezTo>
                  <a:pt x="1027845" y="441836"/>
                  <a:pt x="1046428" y="442484"/>
                  <a:pt x="1045247" y="449228"/>
                </a:cubicBezTo>
                <a:cubicBezTo>
                  <a:pt x="1050934" y="437531"/>
                  <a:pt x="1064364" y="446513"/>
                  <a:pt x="1076080" y="443522"/>
                </a:cubicBezTo>
                <a:cubicBezTo>
                  <a:pt x="1080328" y="440274"/>
                  <a:pt x="1072965" y="440027"/>
                  <a:pt x="1069784" y="436502"/>
                </a:cubicBezTo>
                <a:lnTo>
                  <a:pt x="1096635" y="432368"/>
                </a:lnTo>
                <a:cubicBezTo>
                  <a:pt x="1107131" y="436131"/>
                  <a:pt x="1109722" y="443008"/>
                  <a:pt x="1098311" y="444284"/>
                </a:cubicBezTo>
                <a:cubicBezTo>
                  <a:pt x="1168482" y="448475"/>
                  <a:pt x="1505352" y="459677"/>
                  <a:pt x="1580943" y="453838"/>
                </a:cubicBezTo>
                <a:cubicBezTo>
                  <a:pt x="1571227" y="445008"/>
                  <a:pt x="1547891" y="450971"/>
                  <a:pt x="1539023" y="437083"/>
                </a:cubicBezTo>
                <a:cubicBezTo>
                  <a:pt x="1559007" y="429301"/>
                  <a:pt x="1568446" y="439807"/>
                  <a:pt x="1577257" y="431625"/>
                </a:cubicBezTo>
                <a:cubicBezTo>
                  <a:pt x="1584924" y="452276"/>
                  <a:pt x="1621176" y="436569"/>
                  <a:pt x="1636302" y="457495"/>
                </a:cubicBezTo>
                <a:lnTo>
                  <a:pt x="1642036" y="445789"/>
                </a:lnTo>
                <a:lnTo>
                  <a:pt x="1651971" y="452952"/>
                </a:lnTo>
                <a:cubicBezTo>
                  <a:pt x="1739858" y="440769"/>
                  <a:pt x="1672049" y="447008"/>
                  <a:pt x="1749964" y="449771"/>
                </a:cubicBezTo>
                <a:cubicBezTo>
                  <a:pt x="1795055" y="447970"/>
                  <a:pt x="1816486" y="431730"/>
                  <a:pt x="1841575" y="437712"/>
                </a:cubicBezTo>
                <a:cubicBezTo>
                  <a:pt x="1837851" y="437588"/>
                  <a:pt x="1827907" y="430425"/>
                  <a:pt x="1839584" y="427434"/>
                </a:cubicBezTo>
                <a:cubicBezTo>
                  <a:pt x="1841575" y="437712"/>
                  <a:pt x="1870684" y="420062"/>
                  <a:pt x="1876370" y="430435"/>
                </a:cubicBezTo>
                <a:cubicBezTo>
                  <a:pt x="1887810" y="429140"/>
                  <a:pt x="1924881" y="430463"/>
                  <a:pt x="1912336" y="416414"/>
                </a:cubicBezTo>
                <a:cubicBezTo>
                  <a:pt x="1918632" y="423424"/>
                  <a:pt x="1951703" y="426301"/>
                  <a:pt x="1932015" y="432388"/>
                </a:cubicBezTo>
                <a:cubicBezTo>
                  <a:pt x="1943169" y="432797"/>
                  <a:pt x="1953980" y="434864"/>
                  <a:pt x="1962009" y="431768"/>
                </a:cubicBezTo>
                <a:lnTo>
                  <a:pt x="1947684" y="427854"/>
                </a:lnTo>
                <a:cubicBezTo>
                  <a:pt x="1985365" y="425815"/>
                  <a:pt x="2005891" y="436693"/>
                  <a:pt x="2030437" y="423977"/>
                </a:cubicBezTo>
                <a:lnTo>
                  <a:pt x="2016511" y="418395"/>
                </a:lnTo>
                <a:cubicBezTo>
                  <a:pt x="2039038" y="417509"/>
                  <a:pt x="2057878" y="416452"/>
                  <a:pt x="2066718" y="430349"/>
                </a:cubicBezTo>
                <a:lnTo>
                  <a:pt x="2043591" y="434626"/>
                </a:lnTo>
                <a:cubicBezTo>
                  <a:pt x="2080948" y="434264"/>
                  <a:pt x="2103484" y="433359"/>
                  <a:pt x="2134621" y="425958"/>
                </a:cubicBezTo>
                <a:lnTo>
                  <a:pt x="2123506" y="425577"/>
                </a:lnTo>
                <a:cubicBezTo>
                  <a:pt x="2163178" y="411690"/>
                  <a:pt x="2370699" y="400222"/>
                  <a:pt x="2407246" y="382838"/>
                </a:cubicBezTo>
                <a:lnTo>
                  <a:pt x="2390415" y="372046"/>
                </a:lnTo>
                <a:lnTo>
                  <a:pt x="2421848" y="362960"/>
                </a:lnTo>
                <a:cubicBezTo>
                  <a:pt x="2418124" y="362826"/>
                  <a:pt x="2406675" y="397993"/>
                  <a:pt x="2403560" y="394478"/>
                </a:cubicBezTo>
                <a:cubicBezTo>
                  <a:pt x="2470911" y="393478"/>
                  <a:pt x="2821279" y="385105"/>
                  <a:pt x="2883486" y="392373"/>
                </a:cubicBezTo>
                <a:cubicBezTo>
                  <a:pt x="2908585" y="398355"/>
                  <a:pt x="2888001" y="409508"/>
                  <a:pt x="2887716" y="411213"/>
                </a:cubicBezTo>
                <a:cubicBezTo>
                  <a:pt x="2918262" y="407184"/>
                  <a:pt x="2900889" y="399774"/>
                  <a:pt x="2926863" y="400698"/>
                </a:cubicBezTo>
                <a:cubicBezTo>
                  <a:pt x="2933950" y="402641"/>
                  <a:pt x="2925396" y="409156"/>
                  <a:pt x="2921406" y="410699"/>
                </a:cubicBezTo>
                <a:cubicBezTo>
                  <a:pt x="2932788" y="409423"/>
                  <a:pt x="2943342" y="413156"/>
                  <a:pt x="2944208" y="408118"/>
                </a:cubicBezTo>
                <a:cubicBezTo>
                  <a:pt x="2929978" y="404203"/>
                  <a:pt x="2935998" y="390830"/>
                  <a:pt x="2929978" y="382134"/>
                </a:cubicBezTo>
                <a:lnTo>
                  <a:pt x="2963382" y="383296"/>
                </a:lnTo>
                <a:lnTo>
                  <a:pt x="2961896" y="391744"/>
                </a:lnTo>
                <a:cubicBezTo>
                  <a:pt x="2969345" y="392001"/>
                  <a:pt x="2980784" y="368637"/>
                  <a:pt x="3013598" y="373180"/>
                </a:cubicBezTo>
                <a:cubicBezTo>
                  <a:pt x="3068957" y="376838"/>
                  <a:pt x="3129089" y="373875"/>
                  <a:pt x="3184762" y="375828"/>
                </a:cubicBezTo>
                <a:cubicBezTo>
                  <a:pt x="3183895" y="380895"/>
                  <a:pt x="3172208" y="383886"/>
                  <a:pt x="3160493" y="386858"/>
                </a:cubicBezTo>
                <a:cubicBezTo>
                  <a:pt x="3167960" y="387115"/>
                  <a:pt x="3179333" y="385820"/>
                  <a:pt x="3186210" y="389458"/>
                </a:cubicBezTo>
                <a:cubicBezTo>
                  <a:pt x="3172761" y="380505"/>
                  <a:pt x="3209575" y="383496"/>
                  <a:pt x="3199059" y="379724"/>
                </a:cubicBezTo>
                <a:cubicBezTo>
                  <a:pt x="3239836" y="359074"/>
                  <a:pt x="3292585" y="377933"/>
                  <a:pt x="3328580" y="363912"/>
                </a:cubicBezTo>
                <a:cubicBezTo>
                  <a:pt x="3331723" y="345339"/>
                  <a:pt x="3405647" y="44815"/>
                  <a:pt x="3405647" y="22727"/>
                </a:cubicBezTo>
                <a:cubicBezTo>
                  <a:pt x="3416820" y="23127"/>
                  <a:pt x="3427935" y="23527"/>
                  <a:pt x="3431355" y="25346"/>
                </a:cubicBezTo>
                <a:cubicBezTo>
                  <a:pt x="3428469" y="20155"/>
                  <a:pt x="3406504" y="17669"/>
                  <a:pt x="3394836" y="20641"/>
                </a:cubicBezTo>
                <a:lnTo>
                  <a:pt x="3392826" y="32480"/>
                </a:lnTo>
                <a:cubicBezTo>
                  <a:pt x="3365966" y="36633"/>
                  <a:pt x="3386530" y="25451"/>
                  <a:pt x="3360318" y="26251"/>
                </a:cubicBezTo>
                <a:cubicBezTo>
                  <a:pt x="3358917" y="16564"/>
                  <a:pt x="3383044" y="14497"/>
                  <a:pt x="3404294" y="13564"/>
                </a:cubicBezTo>
                <a:cubicBezTo>
                  <a:pt x="3385159" y="12440"/>
                  <a:pt x="3366109" y="5382"/>
                  <a:pt x="3358317" y="15983"/>
                </a:cubicBezTo>
                <a:cubicBezTo>
                  <a:pt x="3340334" y="11954"/>
                  <a:pt x="3360318" y="4143"/>
                  <a:pt x="3338658" y="0"/>
                </a:cubicBezTo>
                <a:cubicBezTo>
                  <a:pt x="3323237" y="2848"/>
                  <a:pt x="3302968" y="12325"/>
                  <a:pt x="3285251" y="6601"/>
                </a:cubicBezTo>
                <a:lnTo>
                  <a:pt x="3285565" y="4896"/>
                </a:lnTo>
                <a:cubicBezTo>
                  <a:pt x="3242484" y="-5105"/>
                  <a:pt x="3219652" y="19583"/>
                  <a:pt x="3180295" y="9697"/>
                </a:cubicBezTo>
                <a:lnTo>
                  <a:pt x="3184534" y="6458"/>
                </a:lnTo>
                <a:cubicBezTo>
                  <a:pt x="3170617" y="857"/>
                  <a:pt x="3143224" y="8382"/>
                  <a:pt x="3118125" y="2410"/>
                </a:cubicBezTo>
                <a:cubicBezTo>
                  <a:pt x="3125288" y="4363"/>
                  <a:pt x="3131508" y="11373"/>
                  <a:pt x="3116420" y="12525"/>
                </a:cubicBezTo>
                <a:cubicBezTo>
                  <a:pt x="3087560" y="6420"/>
                  <a:pt x="3067871" y="12525"/>
                  <a:pt x="3046774" y="4982"/>
                </a:cubicBezTo>
                <a:lnTo>
                  <a:pt x="3026523" y="14469"/>
                </a:lnTo>
                <a:cubicBezTo>
                  <a:pt x="2926044" y="12621"/>
                  <a:pt x="2529166" y="26099"/>
                  <a:pt x="2428230" y="27613"/>
                </a:cubicBezTo>
                <a:lnTo>
                  <a:pt x="2432182" y="26099"/>
                </a:lnTo>
                <a:cubicBezTo>
                  <a:pt x="2278392" y="30842"/>
                  <a:pt x="1962705" y="30099"/>
                  <a:pt x="1803761" y="43167"/>
                </a:cubicBezTo>
                <a:cubicBezTo>
                  <a:pt x="1779177" y="33833"/>
                  <a:pt x="1745278" y="36024"/>
                  <a:pt x="1719627" y="33414"/>
                </a:cubicBezTo>
                <a:cubicBezTo>
                  <a:pt x="1733886" y="37309"/>
                  <a:pt x="1728999" y="43929"/>
                  <a:pt x="1717865" y="43548"/>
                </a:cubicBezTo>
                <a:cubicBezTo>
                  <a:pt x="1639721" y="42472"/>
                  <a:pt x="1712588" y="50006"/>
                  <a:pt x="1633559" y="53997"/>
                </a:cubicBezTo>
                <a:cubicBezTo>
                  <a:pt x="1542557" y="62684"/>
                  <a:pt x="1194313" y="52797"/>
                  <a:pt x="1113532" y="44844"/>
                </a:cubicBezTo>
                <a:cubicBezTo>
                  <a:pt x="1070145" y="58607"/>
                  <a:pt x="1015977" y="48197"/>
                  <a:pt x="973467" y="56902"/>
                </a:cubicBezTo>
                <a:lnTo>
                  <a:pt x="977743" y="53654"/>
                </a:lnTo>
                <a:cubicBezTo>
                  <a:pt x="932090" y="58836"/>
                  <a:pt x="673648" y="46082"/>
                  <a:pt x="620585" y="51006"/>
                </a:cubicBezTo>
                <a:lnTo>
                  <a:pt x="627719" y="52978"/>
                </a:lnTo>
                <a:cubicBezTo>
                  <a:pt x="581446" y="61522"/>
                  <a:pt x="587752" y="46463"/>
                  <a:pt x="551290" y="41777"/>
                </a:cubicBezTo>
                <a:cubicBezTo>
                  <a:pt x="556081" y="57217"/>
                  <a:pt x="516429" y="65989"/>
                  <a:pt x="501312" y="67151"/>
                </a:cubicBezTo>
                <a:lnTo>
                  <a:pt x="501884" y="63770"/>
                </a:lnTo>
                <a:cubicBezTo>
                  <a:pt x="479081" y="66370"/>
                  <a:pt x="427427" y="79781"/>
                  <a:pt x="389775" y="81858"/>
                </a:cubicBezTo>
                <a:lnTo>
                  <a:pt x="391251" y="73409"/>
                </a:lnTo>
                <a:cubicBezTo>
                  <a:pt x="359847" y="82487"/>
                  <a:pt x="300802" y="78715"/>
                  <a:pt x="278227" y="79601"/>
                </a:cubicBezTo>
                <a:cubicBezTo>
                  <a:pt x="226611" y="76105"/>
                  <a:pt x="147001" y="61398"/>
                  <a:pt x="77983" y="72562"/>
                </a:cubicBezTo>
                <a:lnTo>
                  <a:pt x="33397" y="48482"/>
                </a:lnTo>
                <a:lnTo>
                  <a:pt x="26872" y="50873"/>
                </a:lnTo>
                <a:cubicBezTo>
                  <a:pt x="26872" y="50873"/>
                  <a:pt x="-44937" y="341643"/>
                  <a:pt x="46217" y="403574"/>
                </a:cubicBezTo>
                <a:lnTo>
                  <a:pt x="44770" y="412004"/>
                </a:lnTo>
                <a:lnTo>
                  <a:pt x="62791" y="410918"/>
                </a:lnTo>
                <a:cubicBezTo>
                  <a:pt x="84413" y="415071"/>
                  <a:pt x="94414" y="405298"/>
                  <a:pt x="92947" y="413709"/>
                </a:cubicBezTo>
                <a:lnTo>
                  <a:pt x="63324" y="412680"/>
                </a:lnTo>
                <a:cubicBezTo>
                  <a:pt x="85051" y="415119"/>
                  <a:pt x="69878" y="419595"/>
                  <a:pt x="61591" y="424367"/>
                </a:cubicBezTo>
                <a:cubicBezTo>
                  <a:pt x="70659" y="425177"/>
                  <a:pt x="79469" y="426196"/>
                  <a:pt x="86689" y="428778"/>
                </a:cubicBezTo>
                <a:cubicBezTo>
                  <a:pt x="90966" y="425539"/>
                  <a:pt x="83546" y="425282"/>
                  <a:pt x="80165" y="423443"/>
                </a:cubicBezTo>
                <a:cubicBezTo>
                  <a:pt x="91852" y="420472"/>
                  <a:pt x="108130" y="412547"/>
                  <a:pt x="122360" y="416433"/>
                </a:cubicBezTo>
                <a:cubicBezTo>
                  <a:pt x="144611" y="417224"/>
                  <a:pt x="123780" y="430092"/>
                  <a:pt x="149745" y="431006"/>
                </a:cubicBezTo>
                <a:cubicBezTo>
                  <a:pt x="286667" y="437531"/>
                  <a:pt x="419331" y="447304"/>
                  <a:pt x="557720" y="445399"/>
                </a:cubicBezTo>
                <a:cubicBezTo>
                  <a:pt x="560863" y="448894"/>
                  <a:pt x="557119" y="448771"/>
                  <a:pt x="553119" y="450342"/>
                </a:cubicBezTo>
                <a:cubicBezTo>
                  <a:pt x="594810" y="446704"/>
                  <a:pt x="631872" y="448018"/>
                  <a:pt x="669829" y="444246"/>
                </a:cubicBezTo>
                <a:cubicBezTo>
                  <a:pt x="680373" y="448018"/>
                  <a:pt x="683249" y="453219"/>
                  <a:pt x="686374" y="456724"/>
                </a:cubicBezTo>
                <a:cubicBezTo>
                  <a:pt x="680097" y="449714"/>
                  <a:pt x="896019" y="449075"/>
                  <a:pt x="899438" y="450895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7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2" name="직사각형 10"/>
          <p:cNvSpPr/>
          <p:nvPr/>
        </p:nvSpPr>
        <p:spPr>
          <a:xfrm>
            <a:off x="387000" y="2963160"/>
            <a:ext cx="3980880" cy="740160"/>
          </a:xfrm>
          <a:prstGeom prst="rect">
            <a:avLst/>
          </a:prstGeom>
          <a:solidFill>
            <a:srgbClr val="4095cd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“</a:t>
            </a:r>
            <a:r>
              <a:rPr b="0" lang="ko-KR" sz="11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전체기간”</a:t>
            </a:r>
            <a:endParaRPr b="0" lang="en-US" sz="1100" spc="-1" strike="noStrike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1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결정계수 성능 양호 </a:t>
            </a:r>
            <a:r>
              <a:rPr b="0" lang="en-US" sz="11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, </a:t>
            </a:r>
            <a:r>
              <a:rPr b="0" lang="ko-KR" sz="11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예측 오차가 작은 편</a:t>
            </a:r>
            <a:r>
              <a:rPr b="0" lang="en-US" sz="11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, </a:t>
            </a:r>
            <a:r>
              <a:rPr b="0" lang="ko-KR" sz="11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매출액세전이익률이 부도율에 강한 영향을 준다</a:t>
            </a:r>
            <a:r>
              <a:rPr b="0" lang="en-US" sz="11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. </a:t>
            </a:r>
            <a:endParaRPr b="0" lang="en-US" sz="11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3" name="직사각형 11"/>
          <p:cNvSpPr/>
          <p:nvPr/>
        </p:nvSpPr>
        <p:spPr>
          <a:xfrm>
            <a:off x="5216040" y="2963160"/>
            <a:ext cx="4391280" cy="807840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“</a:t>
            </a:r>
            <a:r>
              <a:rPr b="0" lang="ko-KR" sz="11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코로나 제외 기간”</a:t>
            </a:r>
            <a:endParaRPr b="0" lang="en-US" sz="1100" spc="-1" strike="noStrike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1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고유 사용자 수가 꾸준히 증가하는 추세를 보여준다</a:t>
            </a:r>
            <a:r>
              <a:rPr b="0" lang="en-US" sz="11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.</a:t>
            </a:r>
            <a:endParaRPr b="0" lang="en-US" sz="1100" spc="-1" strike="noStrike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1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고유 사용자 수의 증가 대비 예약기능의 사용자 비율이 비례한다</a:t>
            </a:r>
            <a:r>
              <a:rPr b="0" lang="en-US" sz="11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.</a:t>
            </a:r>
            <a:endParaRPr b="0" lang="en-US" sz="11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4" name="자유형: 도형 38"/>
          <p:cNvSpPr/>
          <p:nvPr/>
        </p:nvSpPr>
        <p:spPr>
          <a:xfrm>
            <a:off x="3441240" y="2314800"/>
            <a:ext cx="2637720" cy="350280"/>
          </a:xfrm>
          <a:custGeom>
            <a:avLst/>
            <a:gdLst>
              <a:gd name="textAreaLeft" fmla="*/ 0 w 2637720"/>
              <a:gd name="textAreaRight" fmla="*/ 2638800 w 2637720"/>
              <a:gd name="textAreaTop" fmla="*/ 0 h 350280"/>
              <a:gd name="textAreaBottom" fmla="*/ 351360 h 350280"/>
            </a:gdLst>
            <a:ahLst/>
            <a:rect l="textAreaLeft" t="textAreaTop" r="textAreaRight" b="textAreaBottom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1440" lIns="30600" rIns="30600" tIns="30600" bIns="30600" anchor="ctr">
            <a:noAutofit/>
          </a:bodyPr>
          <a:p>
            <a:pPr algn="ctr" defTabSz="2133720">
              <a:lnSpc>
                <a:spcPct val="100000"/>
              </a:lnSpc>
              <a:tabLst>
                <a:tab algn="l" pos="0"/>
              </a:tabLst>
            </a:pPr>
            <a:r>
              <a:rPr b="0" lang="ko-KR" sz="1400" spc="-1" strike="noStrike">
                <a:solidFill>
                  <a:srgbClr val="ffffff"/>
                </a:solidFill>
                <a:latin typeface="LG스마트체 SemiBold"/>
                <a:ea typeface="LG스마트체 SemiBold"/>
              </a:rPr>
              <a:t>모형 결과 </a:t>
            </a:r>
            <a:endParaRPr b="0" lang="en-US" sz="1400" spc="-1" strike="noStrike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255" name="표 13"/>
          <p:cNvGraphicFramePr/>
          <p:nvPr/>
        </p:nvGraphicFramePr>
        <p:xfrm>
          <a:off x="567000" y="3969000"/>
          <a:ext cx="3621600" cy="1819440"/>
        </p:xfrm>
        <a:graphic>
          <a:graphicData uri="http://schemas.openxmlformats.org/drawingml/2006/table">
            <a:tbl>
              <a:tblPr/>
              <a:tblGrid>
                <a:gridCol w="1452240"/>
                <a:gridCol w="2169720"/>
              </a:tblGrid>
              <a:tr h="360720">
                <a:tc>
                  <a:txBody>
                    <a:bodyPr lIns="77400" rIns="7740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chemeClr val="lt1"/>
                          </a:solidFill>
                          <a:latin typeface="LG스마트체 Regular"/>
                          <a:ea typeface="LG스마트체 Regular"/>
                        </a:rPr>
                        <a:t>모형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ctr" marL="77400" marR="77400">
                    <a:lnL w="12240">
                      <a:noFill/>
                      <a:prstDash val="solid"/>
                    </a:lnL>
                    <a:lnR w="6480">
                      <a:solidFill>
                        <a:srgbClr val="e46c0a"/>
                      </a:solidFill>
                      <a:prstDash val="solid"/>
                    </a:lnR>
                    <a:lnT w="28080">
                      <a:solidFill>
                        <a:srgbClr val="40474d"/>
                      </a:solidFill>
                      <a:prstDash val="solid"/>
                    </a:lnT>
                    <a:lnB w="6480">
                      <a:solidFill>
                        <a:srgbClr val="93cddd"/>
                      </a:solidFill>
                      <a:prstDash val="solid"/>
                    </a:lnB>
                    <a:solidFill>
                      <a:srgbClr val="4095cd"/>
                    </a:solidFill>
                  </a:tcPr>
                </a:tc>
                <a:tc>
                  <a:txBody>
                    <a:bodyPr lIns="77400" rIns="7740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500" spc="-1" strike="noStrike">
                          <a:solidFill>
                            <a:schemeClr val="lt1"/>
                          </a:solidFill>
                          <a:latin typeface="LG스마트체 Regular"/>
                          <a:ea typeface="LG스마트체 Regular"/>
                        </a:rPr>
                        <a:t>전체기간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ctr" marL="77400" marR="77400">
                    <a:lnL w="6480">
                      <a:solidFill>
                        <a:srgbClr val="e46c0a"/>
                      </a:solidFill>
                      <a:prstDash val="solid"/>
                    </a:lnL>
                    <a:lnR w="6480">
                      <a:noFill/>
                      <a:prstDash val="solid"/>
                    </a:lnR>
                    <a:lnT w="28080">
                      <a:solidFill>
                        <a:srgbClr val="40474d"/>
                      </a:solidFill>
                      <a:prstDash val="solid"/>
                    </a:lnT>
                    <a:lnB w="6480">
                      <a:solidFill>
                        <a:srgbClr val="93cddd"/>
                      </a:solidFill>
                      <a:prstDash val="solid"/>
                    </a:lnB>
                    <a:solidFill>
                      <a:srgbClr val="4095cd"/>
                    </a:solidFill>
                  </a:tcPr>
                </a:tc>
              </a:tr>
              <a:tr h="360720">
                <a:tc>
                  <a:txBody>
                    <a:bodyPr lIns="77400" rIns="7740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결정계수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77400" marR="77400">
                    <a:lnL w="12240">
                      <a:noFill/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6480">
                      <a:solidFill>
                        <a:srgbClr val="93cddd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400" rIns="7740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51" strike="noStrike">
                          <a:solidFill>
                            <a:srgbClr val="40474d"/>
                          </a:solidFill>
                          <a:latin typeface="LG스마트체 Regular"/>
                          <a:ea typeface="LG스마트체 Regular"/>
                        </a:rPr>
                        <a:t>0.7233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77400" marR="77400">
                    <a:lnL w="12240">
                      <a:solidFill>
                        <a:srgbClr val="bfbfbf"/>
                      </a:solidFill>
                      <a:prstDash val="solid"/>
                    </a:lnL>
                    <a:lnR w="6480">
                      <a:noFill/>
                      <a:prstDash val="solid"/>
                    </a:lnR>
                    <a:lnT w="6480">
                      <a:solidFill>
                        <a:srgbClr val="93cddd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79880">
                <a:tc>
                  <a:txBody>
                    <a:bodyPr lIns="77400" rIns="7740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500" spc="-151" strike="noStrike">
                          <a:solidFill>
                            <a:srgbClr val="40474d"/>
                          </a:solidFill>
                          <a:latin typeface="LG스마트체 Regular"/>
                          <a:ea typeface="LG스마트체 Regular"/>
                        </a:rPr>
                        <a:t>평균제곱오차 </a:t>
                      </a:r>
                      <a:r>
                        <a:rPr b="0" lang="en-US" sz="1500" spc="-151" strike="noStrike">
                          <a:solidFill>
                            <a:srgbClr val="40474d"/>
                          </a:solidFill>
                          <a:latin typeface="LG스마트체 Regular"/>
                          <a:ea typeface="LG스마트체 Regular"/>
                        </a:rPr>
                        <a:t>(MSE):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77400" marR="77400">
                    <a:lnL w="12240">
                      <a:noFill/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400" rIns="7740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51" strike="noStrike">
                          <a:solidFill>
                            <a:srgbClr val="40474d"/>
                          </a:solidFill>
                          <a:latin typeface="LG스마트체 Regular"/>
                          <a:ea typeface="LG스마트체 Regular"/>
                        </a:rPr>
                        <a:t>2.5854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77400" marR="77400">
                    <a:lnL w="12240">
                      <a:solidFill>
                        <a:srgbClr val="bfbfbf"/>
                      </a:solidFill>
                      <a:prstDash val="solid"/>
                    </a:lnL>
                    <a:lnR w="6480">
                      <a:noFill/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79880">
                <a:tc>
                  <a:txBody>
                    <a:bodyPr lIns="77400" rIns="7740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500" spc="-151" strike="noStrike">
                          <a:solidFill>
                            <a:srgbClr val="40474d"/>
                          </a:solidFill>
                          <a:latin typeface="LG스마트체 Regular"/>
                          <a:ea typeface="LG스마트체 Regular"/>
                        </a:rPr>
                        <a:t>회귀 계수 </a:t>
                      </a:r>
                      <a:r>
                        <a:rPr b="0" lang="en-US" sz="1500" spc="-151" strike="noStrike">
                          <a:solidFill>
                            <a:srgbClr val="40474d"/>
                          </a:solidFill>
                          <a:latin typeface="LG스마트체 Regular"/>
                          <a:ea typeface="LG스마트체 Regular"/>
                        </a:rPr>
                        <a:t>(Coefficients):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77400" marR="77400">
                    <a:lnL w="12240">
                      <a:noFill/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400" rIns="7740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51" strike="noStrike">
                          <a:solidFill>
                            <a:srgbClr val="40474d"/>
                          </a:solidFill>
                          <a:latin typeface="LG스마트체 Regular"/>
                          <a:ea typeface="LG스마트체 Regular"/>
                        </a:rPr>
                        <a:t>[-0.1108, -7.5871, 1.1980, -1.4882]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77400" marR="77400">
                    <a:lnL w="12240">
                      <a:solidFill>
                        <a:srgbClr val="bfbfbf"/>
                      </a:solidFill>
                      <a:prstDash val="solid"/>
                    </a:lnL>
                    <a:lnR w="6480">
                      <a:noFill/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6" name="표 14"/>
          <p:cNvGraphicFramePr/>
          <p:nvPr/>
        </p:nvGraphicFramePr>
        <p:xfrm>
          <a:off x="5616360" y="3861000"/>
          <a:ext cx="3621600" cy="1996920"/>
        </p:xfrm>
        <a:graphic>
          <a:graphicData uri="http://schemas.openxmlformats.org/drawingml/2006/table">
            <a:tbl>
              <a:tblPr/>
              <a:tblGrid>
                <a:gridCol w="1452240"/>
                <a:gridCol w="2169720"/>
              </a:tblGrid>
              <a:tr h="335160">
                <a:tc>
                  <a:txBody>
                    <a:bodyPr lIns="77400" rIns="7740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chemeClr val="lt1"/>
                          </a:solidFill>
                          <a:latin typeface="LG스마트체 Regular"/>
                          <a:ea typeface="LG스마트체 Regular"/>
                        </a:rPr>
                        <a:t>모형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ctr" marL="77400" marR="77400">
                    <a:lnL w="12240">
                      <a:noFill/>
                      <a:prstDash val="solid"/>
                    </a:lnL>
                    <a:lnR w="6480">
                      <a:solidFill>
                        <a:srgbClr val="e46c0a"/>
                      </a:solidFill>
                      <a:prstDash val="solid"/>
                    </a:lnR>
                    <a:lnT w="28080">
                      <a:solidFill>
                        <a:srgbClr val="40474d"/>
                      </a:solidFill>
                      <a:prstDash val="solid"/>
                    </a:lnT>
                    <a:lnB w="6480">
                      <a:solidFill>
                        <a:srgbClr val="93cddd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 lIns="77400" rIns="7740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500" spc="-1" strike="noStrike">
                          <a:solidFill>
                            <a:schemeClr val="lt1"/>
                          </a:solidFill>
                          <a:latin typeface="LG스마트체 Regular"/>
                          <a:ea typeface="LG스마트체 Regular"/>
                        </a:rPr>
                        <a:t>코로나 제외 기간</a:t>
                      </a:r>
                      <a:endParaRPr b="0" lang="en-US" sz="15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ctr" marL="77400" marR="77400">
                    <a:lnL w="6480">
                      <a:solidFill>
                        <a:srgbClr val="e46c0a"/>
                      </a:solidFill>
                      <a:prstDash val="solid"/>
                    </a:lnL>
                    <a:lnR w="6480">
                      <a:noFill/>
                      <a:prstDash val="solid"/>
                    </a:lnR>
                    <a:lnT w="28080">
                      <a:solidFill>
                        <a:srgbClr val="40474d"/>
                      </a:solidFill>
                      <a:prstDash val="solid"/>
                    </a:lnT>
                    <a:lnB w="6480">
                      <a:solidFill>
                        <a:srgbClr val="93cddd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</a:tr>
              <a:tr h="335160">
                <a:tc>
                  <a:txBody>
                    <a:bodyPr lIns="77400" rIns="7740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5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결정계수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77400" marR="77400">
                    <a:lnL w="12240">
                      <a:noFill/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6480">
                      <a:solidFill>
                        <a:srgbClr val="93cddd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400" rIns="7740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51" strike="noStrike">
                          <a:solidFill>
                            <a:srgbClr val="40474d"/>
                          </a:solidFill>
                          <a:latin typeface="LG스마트체 Regular"/>
                          <a:ea typeface="LG스마트체 Regular"/>
                        </a:rPr>
                        <a:t>0.4687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77400" marR="77400">
                    <a:lnL w="12240">
                      <a:solidFill>
                        <a:srgbClr val="bfbfbf"/>
                      </a:solidFill>
                      <a:prstDash val="solid"/>
                    </a:lnL>
                    <a:lnR w="6480">
                      <a:noFill/>
                      <a:prstDash val="solid"/>
                    </a:lnR>
                    <a:lnT w="6480">
                      <a:solidFill>
                        <a:srgbClr val="93cddd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51800">
                <a:tc>
                  <a:txBody>
                    <a:bodyPr lIns="77400" rIns="7740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500" spc="-151" strike="noStrike">
                          <a:solidFill>
                            <a:srgbClr val="40474d"/>
                          </a:solidFill>
                          <a:latin typeface="LG스마트체 Regular"/>
                          <a:ea typeface="LG스마트체 Regular"/>
                        </a:rPr>
                        <a:t>평균제곱오차 </a:t>
                      </a:r>
                      <a:r>
                        <a:rPr b="0" lang="en-US" sz="1500" spc="-151" strike="noStrike">
                          <a:solidFill>
                            <a:srgbClr val="40474d"/>
                          </a:solidFill>
                          <a:latin typeface="LG스마트체 Regular"/>
                          <a:ea typeface="LG스마트체 Regular"/>
                        </a:rPr>
                        <a:t>(MSE):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77400" marR="77400">
                    <a:lnL w="12240">
                      <a:noFill/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400" rIns="7740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51" strike="noStrike">
                          <a:solidFill>
                            <a:srgbClr val="40474d"/>
                          </a:solidFill>
                          <a:latin typeface="LG스마트체 Regular"/>
                          <a:ea typeface="LG스마트체 Regular"/>
                        </a:rPr>
                        <a:t>2.9764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77400" marR="77400">
                    <a:lnL w="12240">
                      <a:solidFill>
                        <a:srgbClr val="bfbfbf"/>
                      </a:solidFill>
                      <a:prstDash val="solid"/>
                    </a:lnL>
                    <a:lnR w="6480">
                      <a:noFill/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45120">
                <a:tc>
                  <a:txBody>
                    <a:bodyPr lIns="77400" rIns="7740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500" spc="-151" strike="noStrike">
                          <a:solidFill>
                            <a:srgbClr val="40474d"/>
                          </a:solidFill>
                          <a:latin typeface="LG스마트체 Regular"/>
                          <a:ea typeface="LG스마트체 Regular"/>
                        </a:rPr>
                        <a:t>회귀 계수 </a:t>
                      </a:r>
                      <a:r>
                        <a:rPr b="0" lang="en-US" sz="1500" spc="-151" strike="noStrike">
                          <a:solidFill>
                            <a:srgbClr val="40474d"/>
                          </a:solidFill>
                          <a:latin typeface="LG스마트체 Regular"/>
                          <a:ea typeface="LG스마트체 Regular"/>
                        </a:rPr>
                        <a:t>(Coefficients):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77400" marR="77400">
                    <a:lnL w="12240">
                      <a:noFill/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77400" rIns="7740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51" strike="noStrike">
                          <a:solidFill>
                            <a:srgbClr val="40474d"/>
                          </a:solidFill>
                          <a:latin typeface="LG스마트체 Regular"/>
                          <a:ea typeface="LG스마트체 Regular"/>
                        </a:rPr>
                        <a:t>[-5.55745137 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51" strike="noStrike">
                          <a:solidFill>
                            <a:srgbClr val="40474d"/>
                          </a:solidFill>
                          <a:latin typeface="LG스마트체 Regular"/>
                          <a:ea typeface="LG스마트체 Regular"/>
                        </a:rPr>
                        <a:t>-0.06748424  3.81882173 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500" spc="-151" strike="noStrike">
                          <a:solidFill>
                            <a:srgbClr val="40474d"/>
                          </a:solidFill>
                          <a:latin typeface="LG스마트체 Regular"/>
                          <a:ea typeface="LG스마트체 Regular"/>
                        </a:rPr>
                        <a:t>-0.04040352]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77400" marR="77400">
                    <a:lnL w="12240">
                      <a:solidFill>
                        <a:srgbClr val="bfbfbf"/>
                      </a:solidFill>
                      <a:prstDash val="solid"/>
                    </a:lnL>
                    <a:lnR w="6480">
                      <a:noFill/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7" name="Rectangle 42"/>
          <p:cNvSpPr/>
          <p:nvPr/>
        </p:nvSpPr>
        <p:spPr>
          <a:xfrm>
            <a:off x="273600" y="180000"/>
            <a:ext cx="761508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 marL="185760" indent="-185760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◼</a:t>
            </a:r>
            <a:r>
              <a:rPr b="1" lang="ko-KR" sz="24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분석 방안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 Box 3"/>
          <p:cNvSpPr/>
          <p:nvPr/>
        </p:nvSpPr>
        <p:spPr>
          <a:xfrm>
            <a:off x="3259080" y="466560"/>
            <a:ext cx="5848560" cy="6569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57120" indent="-357120" defTabSz="268200">
              <a:lnSpc>
                <a:spcPct val="200000"/>
              </a:lnSpc>
              <a:spcBef>
                <a:spcPts val="601"/>
              </a:spcBef>
              <a:spcAft>
                <a:spcPts val="601"/>
              </a:spcAft>
              <a:buClr>
                <a:srgbClr val="1f497d"/>
              </a:buClr>
              <a:buFont typeface="맑은 고딕"/>
              <a:buAutoNum type="romanUcPeriod"/>
              <a:tabLst>
                <a:tab algn="ctr" pos="1432080"/>
              </a:tabLst>
            </a:pPr>
            <a:r>
              <a:rPr b="1" lang="ko-KR" sz="2000" spc="-1" strike="noStrike">
                <a:solidFill>
                  <a:srgbClr val="1f497d"/>
                </a:solidFill>
                <a:latin typeface="맑은 고딕"/>
                <a:ea typeface="원신한 Light"/>
              </a:rPr>
              <a:t>프로젝트 개요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58920" indent="-358920" defTabSz="268200">
              <a:lnSpc>
                <a:spcPct val="200000"/>
              </a:lnSpc>
              <a:spcBef>
                <a:spcPts val="601"/>
              </a:spcBef>
              <a:spcAft>
                <a:spcPts val="601"/>
              </a:spcAft>
              <a:buClr>
                <a:srgbClr val="1f497d"/>
              </a:buClr>
              <a:buFont typeface="맑은 고딕"/>
              <a:buAutoNum type="romanUcPeriod" startAt="2"/>
              <a:tabLst>
                <a:tab algn="ctr" pos="1432080"/>
              </a:tabLst>
            </a:pPr>
            <a:r>
              <a:rPr b="1" lang="ko-KR" sz="2000" spc="-1" strike="noStrike">
                <a:solidFill>
                  <a:srgbClr val="1f497d"/>
                </a:solidFill>
                <a:latin typeface="맑은 고딕"/>
                <a:ea typeface="원신한 Light"/>
              </a:rPr>
              <a:t>분석대상 데이터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defTabSz="268200"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tabLst>
                <a:tab algn="ctr" pos="143208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58920" indent="-358920" defTabSz="268200"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buClr>
                <a:srgbClr val="1f497d"/>
              </a:buClr>
              <a:buFont typeface="맑은 고딕"/>
              <a:buAutoNum type="romanUcPeriod" startAt="2"/>
              <a:tabLst>
                <a:tab algn="ctr" pos="1432080"/>
              </a:tabLst>
            </a:pPr>
            <a:r>
              <a:rPr b="1" lang="ko-KR" sz="2000" spc="-1" strike="noStrike">
                <a:solidFill>
                  <a:srgbClr val="1f497d"/>
                </a:solidFill>
                <a:latin typeface="맑은 고딕"/>
                <a:ea typeface="원신한 Light"/>
              </a:rPr>
              <a:t>개발환경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defTabSz="268200"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tabLst>
                <a:tab algn="ctr" pos="143208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58920" indent="-358920" defTabSz="268200"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buClr>
                <a:srgbClr val="1f497d"/>
              </a:buClr>
              <a:buFont typeface="맑은 고딕"/>
              <a:buAutoNum type="romanUcPeriod" startAt="2"/>
              <a:tabLst>
                <a:tab algn="ctr" pos="1432080"/>
              </a:tabLst>
            </a:pPr>
            <a:r>
              <a:rPr b="1" lang="en-US" sz="2000" spc="-1" strike="noStrike">
                <a:solidFill>
                  <a:srgbClr val="1f497d"/>
                </a:solidFill>
                <a:latin typeface="맑은 고딕"/>
                <a:ea typeface="원신한 Light"/>
              </a:rPr>
              <a:t> </a:t>
            </a:r>
            <a:r>
              <a:rPr b="1" lang="ko-KR" sz="2000" spc="-1" strike="noStrike">
                <a:solidFill>
                  <a:srgbClr val="1f497d"/>
                </a:solidFill>
                <a:latin typeface="맑은 고딕"/>
                <a:ea typeface="원신한 Light"/>
              </a:rPr>
              <a:t>분석방안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defTabSz="268200"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tabLst>
                <a:tab algn="ctr" pos="143208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58920" indent="-358920" defTabSz="268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1f497d"/>
              </a:buClr>
              <a:buFont typeface="맑은 고딕"/>
              <a:buAutoNum type="romanUcPeriod" startAt="2"/>
              <a:tabLst>
                <a:tab algn="ctr" pos="1432080"/>
              </a:tabLst>
            </a:pPr>
            <a:r>
              <a:rPr b="1" lang="ko-KR" sz="2000" spc="-1" strike="noStrike">
                <a:solidFill>
                  <a:srgbClr val="1f497d"/>
                </a:solidFill>
                <a:latin typeface="맑은 고딕"/>
                <a:ea typeface="원신한 Light"/>
              </a:rPr>
              <a:t>분석결과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58920" indent="-358920" defTabSz="268200">
              <a:lnSpc>
                <a:spcPct val="300000"/>
              </a:lnSpc>
              <a:spcBef>
                <a:spcPts val="601"/>
              </a:spcBef>
              <a:spcAft>
                <a:spcPts val="601"/>
              </a:spcAft>
              <a:buClr>
                <a:srgbClr val="1f497d"/>
              </a:buClr>
              <a:buFont typeface="맑은 고딕"/>
              <a:buAutoNum type="romanUcPeriod" startAt="2"/>
              <a:tabLst>
                <a:tab algn="ctr" pos="1432080"/>
              </a:tabLst>
            </a:pPr>
            <a:r>
              <a:rPr b="1" lang="ko-KR" sz="2000" spc="-1" strike="noStrike">
                <a:solidFill>
                  <a:srgbClr val="1f497d"/>
                </a:solidFill>
                <a:latin typeface="맑은 고딕"/>
                <a:ea typeface="원신한 Light"/>
              </a:rPr>
              <a:t>팀인원 역할분담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defTabSz="268200"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직사각형 4"/>
          <p:cNvSpPr/>
          <p:nvPr/>
        </p:nvSpPr>
        <p:spPr>
          <a:xfrm>
            <a:off x="-42120" y="-11880"/>
            <a:ext cx="2853000" cy="686880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Aft>
                <a:spcPts val="218"/>
              </a:spcAft>
              <a:tabLst>
                <a:tab algn="l" pos="0"/>
              </a:tabLst>
            </a:pPr>
            <a:endParaRPr b="0" lang="en-US" sz="1450" spc="-1" strike="noStrike">
              <a:solidFill>
                <a:srgbClr val="ffffff"/>
              </a:solidFill>
              <a:latin typeface="원신한 Light"/>
              <a:ea typeface="원신한 Light"/>
            </a:endParaRPr>
          </a:p>
        </p:txBody>
      </p:sp>
      <p:sp>
        <p:nvSpPr>
          <p:cNvPr id="95" name="Text Box 3"/>
          <p:cNvSpPr/>
          <p:nvPr/>
        </p:nvSpPr>
        <p:spPr>
          <a:xfrm>
            <a:off x="162360" y="732960"/>
            <a:ext cx="2626920" cy="7599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26820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맑은 고딕"/>
                <a:ea typeface="원신한 Light"/>
              </a:rPr>
              <a:t>Contents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96" name="직선 연결선 6"/>
          <p:cNvCxnSpPr/>
          <p:nvPr/>
        </p:nvCxnSpPr>
        <p:spPr>
          <a:xfrm>
            <a:off x="371520" y="1781280"/>
            <a:ext cx="1080" cy="541080"/>
          </a:xfrm>
          <a:prstGeom prst="straightConnector1">
            <a:avLst/>
          </a:prstGeom>
          <a:ln w="38100">
            <a:solidFill>
              <a:srgbClr val="ffffff"/>
            </a:solidFill>
            <a:round/>
          </a:ln>
        </p:spPr>
      </p:cxnSp>
      <p:sp>
        <p:nvSpPr>
          <p:cNvPr id="97" name="Text Box 5"/>
          <p:cNvSpPr/>
          <p:nvPr/>
        </p:nvSpPr>
        <p:spPr>
          <a:xfrm>
            <a:off x="407880" y="1811520"/>
            <a:ext cx="2256480" cy="463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88200" rIns="88200" tIns="44280" bIns="44280" anchor="t">
            <a:spAutoFit/>
          </a:bodyPr>
          <a:p>
            <a:pPr defTabSz="882720">
              <a:lnSpc>
                <a:spcPct val="110000"/>
              </a:lnSpc>
              <a:spcBef>
                <a:spcPts val="116"/>
              </a:spcBef>
              <a:tabLst>
                <a:tab algn="l" pos="6440040"/>
                <a:tab algn="r" pos="8194320"/>
              </a:tabLst>
            </a:pPr>
            <a:r>
              <a:rPr b="0" lang="ko-KR" sz="1150" spc="-1" strike="noStrike">
                <a:solidFill>
                  <a:schemeClr val="lt1"/>
                </a:solidFill>
                <a:latin typeface="맑은 고딕"/>
                <a:ea typeface="원신한 Light"/>
              </a:rPr>
              <a:t>데이터언분석언어 </a:t>
            </a:r>
            <a:r>
              <a:rPr b="0" lang="en-US" sz="1150" spc="-1" strike="noStrike">
                <a:solidFill>
                  <a:schemeClr val="lt1"/>
                </a:solidFill>
                <a:latin typeface="맑은 고딕"/>
                <a:ea typeface="원신한 Light"/>
              </a:rPr>
              <a:t>2</a:t>
            </a:r>
            <a:r>
              <a:rPr b="0" lang="ko-KR" sz="1150" spc="-1" strike="noStrike">
                <a:solidFill>
                  <a:schemeClr val="lt1"/>
                </a:solidFill>
                <a:latin typeface="맑은 고딕"/>
                <a:ea typeface="원신한 Light"/>
              </a:rPr>
              <a:t>조</a:t>
            </a:r>
            <a:endParaRPr b="0" lang="en-US" sz="1150" spc="-1" strike="noStrike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  <a:spcAft>
                <a:spcPts val="300"/>
              </a:spcAft>
              <a:tabLst>
                <a:tab algn="l" pos="6440040"/>
                <a:tab algn="r" pos="8194320"/>
              </a:tabLst>
            </a:pPr>
            <a:r>
              <a:rPr b="0" lang="en" sz="1200" spc="-1" strike="noStrike">
                <a:solidFill>
                  <a:schemeClr val="lt1"/>
                </a:solidFill>
                <a:latin typeface="맑은 고딕"/>
                <a:ea typeface="원신한 Light"/>
              </a:rPr>
              <a:t>Team Project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Box 2"/>
          <p:cNvSpPr/>
          <p:nvPr/>
        </p:nvSpPr>
        <p:spPr>
          <a:xfrm>
            <a:off x="3683160" y="1781640"/>
            <a:ext cx="5000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2d3b45"/>
                </a:solidFill>
                <a:latin typeface="Lato Extended"/>
              </a:rPr>
              <a:t>- </a:t>
            </a:r>
            <a:r>
              <a:rPr b="0" lang="ko-KR" sz="1800" spc="-1" strike="noStrike">
                <a:solidFill>
                  <a:srgbClr val="2d3b45"/>
                </a:solidFill>
                <a:latin typeface="Lato Extended"/>
              </a:rPr>
              <a:t>데이터 선택 및 이용범위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2d3b45"/>
                </a:solidFill>
                <a:latin typeface="Lato Extended"/>
              </a:rPr>
              <a:t>- </a:t>
            </a:r>
            <a:r>
              <a:rPr b="0" lang="ko-KR" sz="1800" spc="-1" strike="noStrike">
                <a:solidFill>
                  <a:srgbClr val="2d3b45"/>
                </a:solidFill>
                <a:latin typeface="Lato Extended"/>
              </a:rPr>
              <a:t>데이터 명세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Box 9"/>
          <p:cNvSpPr/>
          <p:nvPr/>
        </p:nvSpPr>
        <p:spPr>
          <a:xfrm>
            <a:off x="3259080" y="2998080"/>
            <a:ext cx="5000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2d3b45"/>
                </a:solidFill>
                <a:latin typeface="Lato Extended"/>
              </a:rPr>
              <a:t>      </a:t>
            </a:r>
            <a:r>
              <a:rPr b="0" lang="en-US" sz="1800" spc="-1" strike="noStrike">
                <a:solidFill>
                  <a:srgbClr val="2d3b45"/>
                </a:solidFill>
                <a:latin typeface="Lato Extended"/>
              </a:rPr>
              <a:t>- </a:t>
            </a:r>
            <a:r>
              <a:rPr b="0" lang="ko-KR" sz="1800" spc="-1" strike="noStrike">
                <a:solidFill>
                  <a:srgbClr val="2d3b45"/>
                </a:solidFill>
                <a:latin typeface="Lato Extended"/>
              </a:rPr>
              <a:t>사용 언어 및 환경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2d3b45"/>
                </a:solidFill>
                <a:latin typeface="Lato Extended"/>
              </a:rPr>
              <a:t>      </a:t>
            </a:r>
            <a:r>
              <a:rPr b="0" lang="en-US" sz="1800" spc="-1" strike="noStrike">
                <a:solidFill>
                  <a:srgbClr val="2d3b45"/>
                </a:solidFill>
                <a:latin typeface="Lato Extended"/>
              </a:rPr>
              <a:t>- </a:t>
            </a:r>
            <a:r>
              <a:rPr b="0" lang="ko-KR" sz="1800" spc="-1" strike="noStrike">
                <a:solidFill>
                  <a:srgbClr val="2d3b45"/>
                </a:solidFill>
                <a:latin typeface="Lato Extended"/>
              </a:rPr>
              <a:t>사용 라이브러리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Box 11"/>
          <p:cNvSpPr/>
          <p:nvPr/>
        </p:nvSpPr>
        <p:spPr>
          <a:xfrm>
            <a:off x="3259080" y="4214520"/>
            <a:ext cx="5000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2d3b45"/>
                </a:solidFill>
                <a:latin typeface="Lato Extended"/>
              </a:rPr>
              <a:t>      </a:t>
            </a:r>
            <a:r>
              <a:rPr b="0" lang="en-US" sz="1800" spc="-1" strike="noStrike">
                <a:solidFill>
                  <a:srgbClr val="2d3b45"/>
                </a:solidFill>
                <a:latin typeface="Lato Extended"/>
              </a:rPr>
              <a:t>- </a:t>
            </a:r>
            <a:r>
              <a:rPr b="0" lang="ko-KR" sz="1800" spc="-1" strike="noStrike">
                <a:solidFill>
                  <a:srgbClr val="2d3b45"/>
                </a:solidFill>
                <a:latin typeface="Lato Extended"/>
              </a:rPr>
              <a:t>분석 방법 및 내용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2d3b45"/>
                </a:solidFill>
                <a:latin typeface="Lato Extended"/>
              </a:rPr>
              <a:t>      </a:t>
            </a:r>
            <a:r>
              <a:rPr b="0" lang="en-US" sz="1800" spc="-1" strike="noStrike">
                <a:solidFill>
                  <a:srgbClr val="2d3b45"/>
                </a:solidFill>
                <a:latin typeface="Lato Extended"/>
              </a:rPr>
              <a:t>- </a:t>
            </a:r>
            <a:r>
              <a:rPr b="0" lang="ko-KR" sz="1800" spc="-1" strike="noStrike">
                <a:solidFill>
                  <a:srgbClr val="2d3b45"/>
                </a:solidFill>
                <a:latin typeface="Lato Extended"/>
              </a:rPr>
              <a:t>예상 분석 결과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42"/>
          <p:cNvSpPr/>
          <p:nvPr/>
        </p:nvSpPr>
        <p:spPr>
          <a:xfrm>
            <a:off x="273600" y="263880"/>
            <a:ext cx="7615080" cy="3790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 marL="185760" indent="-185760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9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◼</a:t>
            </a:r>
            <a:r>
              <a:rPr b="1" lang="ko-KR" sz="19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분석 방안</a:t>
            </a:r>
            <a:endParaRPr b="0" lang="en-US" sz="1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직사각형 4"/>
          <p:cNvSpPr/>
          <p:nvPr/>
        </p:nvSpPr>
        <p:spPr>
          <a:xfrm>
            <a:off x="273600" y="978480"/>
            <a:ext cx="7146000" cy="2907000"/>
          </a:xfrm>
          <a:prstGeom prst="rect">
            <a:avLst/>
          </a:prstGeom>
          <a:solidFill>
            <a:srgbClr val="f2f2f2"/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700" spc="-1" strike="noStrik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cxnSp>
        <p:nvCxnSpPr>
          <p:cNvPr id="260" name="직선 화살표 연결선 5"/>
          <p:cNvCxnSpPr>
            <a:stCxn id="261" idx="1"/>
            <a:endCxn id="262" idx="1"/>
          </p:cNvCxnSpPr>
          <p:nvPr/>
        </p:nvCxnSpPr>
        <p:spPr>
          <a:xfrm flipV="1">
            <a:off x="707400" y="2440440"/>
            <a:ext cx="6896520" cy="39600"/>
          </a:xfrm>
          <a:prstGeom prst="straightConnector1">
            <a:avLst/>
          </a:prstGeom>
          <a:ln w="76200">
            <a:solidFill>
              <a:srgbClr val="4bacc6"/>
            </a:solidFill>
            <a:round/>
            <a:tailEnd len="med" type="triangle" w="med"/>
          </a:ln>
        </p:spPr>
      </p:cxnSp>
      <p:sp>
        <p:nvSpPr>
          <p:cNvPr id="262" name="직사각형 6"/>
          <p:cNvSpPr/>
          <p:nvPr/>
        </p:nvSpPr>
        <p:spPr>
          <a:xfrm>
            <a:off x="7603200" y="992880"/>
            <a:ext cx="2055600" cy="2894400"/>
          </a:xfrm>
          <a:prstGeom prst="rect">
            <a:avLst/>
          </a:prstGeom>
          <a:solidFill>
            <a:srgbClr val="4f81bd"/>
          </a:solidFill>
          <a:ln w="2540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200" spc="-1" strike="noStrike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7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선형 회귀 모형 개발</a:t>
            </a:r>
            <a:endParaRPr b="0" lang="en-US" sz="1700" spc="-1" strike="noStrike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7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모형 결과 </a:t>
            </a:r>
            <a:r>
              <a:rPr b="1" lang="en-US" sz="17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MSE , R2 </a:t>
            </a:r>
            <a:r>
              <a:rPr b="1" lang="ko-KR" sz="17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값을 기반으로 모형 적합성을 판정</a:t>
            </a:r>
            <a:endParaRPr b="0" lang="en-US" sz="17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1" name="사각형: 둥근 모서리 7"/>
          <p:cNvSpPr/>
          <p:nvPr/>
        </p:nvSpPr>
        <p:spPr>
          <a:xfrm>
            <a:off x="707760" y="1289520"/>
            <a:ext cx="1641600" cy="2377440"/>
          </a:xfrm>
          <a:prstGeom prst="roundRect">
            <a:avLst>
              <a:gd name="adj" fmla="val 22381"/>
            </a:avLst>
          </a:prstGeom>
          <a:solidFill>
            <a:schemeClr val="accent5">
              <a:lumMod val="75000"/>
            </a:schemeClr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5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변수 변환 </a:t>
            </a:r>
            <a:endParaRPr b="0" lang="en-US" sz="1500" spc="-1" strike="noStrike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5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거시 경제 변수의 스케일 격차를 줄이기 위해서 로그 스케일링 수행</a:t>
            </a:r>
            <a:endParaRPr b="0" lang="en-US" sz="15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3" name="모서리가 둥근 직사각형 85"/>
          <p:cNvSpPr/>
          <p:nvPr/>
        </p:nvSpPr>
        <p:spPr>
          <a:xfrm>
            <a:off x="744480" y="4248360"/>
            <a:ext cx="8409240" cy="2299320"/>
          </a:xfrm>
          <a:prstGeom prst="roundRect">
            <a:avLst>
              <a:gd name="adj" fmla="val 14131"/>
            </a:avLst>
          </a:prstGeom>
          <a:solidFill>
            <a:srgbClr val="2397e4">
              <a:alpha val="25000"/>
            </a:srgbClr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180000" rIns="180000" tIns="108000" bIns="108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1" lang="en-US" sz="1700" spc="-1" strike="noStrike">
              <a:solidFill>
                <a:srgbClr val="bb2649"/>
              </a:solidFill>
              <a:latin typeface="LG스마트체 SemiBold"/>
              <a:ea typeface="LG스마트체 SemiBold"/>
            </a:endParaRPr>
          </a:p>
        </p:txBody>
      </p:sp>
      <p:grpSp>
        <p:nvGrpSpPr>
          <p:cNvPr id="264" name="그룹 11"/>
          <p:cNvGrpSpPr/>
          <p:nvPr/>
        </p:nvGrpSpPr>
        <p:grpSpPr>
          <a:xfrm>
            <a:off x="1068840" y="4001040"/>
            <a:ext cx="1638000" cy="419400"/>
            <a:chOff x="1068840" y="4001040"/>
            <a:chExt cx="1638000" cy="419400"/>
          </a:xfrm>
        </p:grpSpPr>
        <p:sp>
          <p:nvSpPr>
            <p:cNvPr id="265" name="자유형: 도형 35"/>
            <p:cNvSpPr/>
            <p:nvPr/>
          </p:nvSpPr>
          <p:spPr>
            <a:xfrm rot="10800000">
              <a:off x="1068840" y="4245480"/>
              <a:ext cx="354960" cy="174960"/>
            </a:xfrm>
            <a:custGeom>
              <a:avLst/>
              <a:gdLst>
                <a:gd name="textAreaLeft" fmla="*/ 0 w 354960"/>
                <a:gd name="textAreaRight" fmla="*/ 356040 w 354960"/>
                <a:gd name="textAreaTop" fmla="*/ 0 h 174960"/>
                <a:gd name="textAreaBottom" fmla="*/ 176040 h 174960"/>
              </a:gdLst>
              <a:ahLst/>
              <a:rect l="textAreaLeft" t="textAreaTop" r="textAreaRight" b="textAreaBottom"/>
              <a:pathLst>
                <a:path w="204570" h="163115">
                  <a:moveTo>
                    <a:pt x="123069" y="163115"/>
                  </a:moveTo>
                  <a:lnTo>
                    <a:pt x="0" y="163115"/>
                  </a:lnTo>
                  <a:lnTo>
                    <a:pt x="11488" y="126530"/>
                  </a:lnTo>
                  <a:cubicBezTo>
                    <a:pt x="43299" y="52174"/>
                    <a:pt x="117772" y="0"/>
                    <a:pt x="204570" y="0"/>
                  </a:cubicBezTo>
                  <a:cubicBezTo>
                    <a:pt x="161707" y="43124"/>
                    <a:pt x="134917" y="96000"/>
                    <a:pt x="124201" y="151314"/>
                  </a:cubicBezTo>
                  <a:close/>
                </a:path>
              </a:pathLst>
            </a:custGeom>
            <a:solidFill>
              <a:srgbClr val="2397e4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i="1" lang="en-US" sz="1600" spc="-1" strike="noStrike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66" name="사각형: 둥근 모서리 36"/>
            <p:cNvSpPr/>
            <p:nvPr/>
          </p:nvSpPr>
          <p:spPr>
            <a:xfrm>
              <a:off x="1204560" y="4001040"/>
              <a:ext cx="1502280" cy="374400"/>
            </a:xfrm>
            <a:prstGeom prst="roundRect">
              <a:avLst>
                <a:gd name="adj" fmla="val 16667"/>
              </a:avLst>
            </a:prstGeom>
            <a:solidFill>
              <a:srgbClr val="2397e4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i="1" lang="ko-KR" sz="1200" spc="-1" strike="noStrike">
                  <a:solidFill>
                    <a:srgbClr val="ffffff"/>
                  </a:solidFill>
                  <a:latin typeface="LG스마트체 Bold"/>
                  <a:ea typeface="LG스마트체 Bold"/>
                </a:rPr>
                <a:t>실제 예상 결과 </a:t>
              </a:r>
              <a:endParaRPr b="0" lang="en-US" sz="1200" spc="-1" strike="noStrike">
                <a:solidFill>
                  <a:srgbClr val="ffffff"/>
                </a:solidFill>
                <a:latin typeface="Calibri"/>
              </a:endParaRPr>
            </a:p>
          </p:txBody>
        </p:sp>
      </p:grpSp>
      <p:pic>
        <p:nvPicPr>
          <p:cNvPr id="267" name="그림 17" descr=""/>
          <p:cNvPicPr/>
          <p:nvPr/>
        </p:nvPicPr>
        <p:blipFill>
          <a:blip r:embed="rId1"/>
          <a:stretch/>
        </p:blipFill>
        <p:spPr>
          <a:xfrm>
            <a:off x="1759680" y="4926600"/>
            <a:ext cx="2782080" cy="1386360"/>
          </a:xfrm>
          <a:prstGeom prst="rect">
            <a:avLst/>
          </a:prstGeom>
          <a:ln w="0">
            <a:noFill/>
          </a:ln>
        </p:spPr>
      </p:pic>
      <p:pic>
        <p:nvPicPr>
          <p:cNvPr id="268" name="그림 18" descr=""/>
          <p:cNvPicPr/>
          <p:nvPr/>
        </p:nvPicPr>
        <p:blipFill>
          <a:blip r:embed="rId2"/>
          <a:stretch/>
        </p:blipFill>
        <p:spPr>
          <a:xfrm>
            <a:off x="5510520" y="4906800"/>
            <a:ext cx="3069720" cy="1460880"/>
          </a:xfrm>
          <a:prstGeom prst="rect">
            <a:avLst/>
          </a:prstGeom>
          <a:ln w="0">
            <a:noFill/>
          </a:ln>
        </p:spPr>
      </p:pic>
      <p:sp>
        <p:nvSpPr>
          <p:cNvPr id="269" name="사각형: 둥근 모서리 26"/>
          <p:cNvSpPr/>
          <p:nvPr/>
        </p:nvSpPr>
        <p:spPr>
          <a:xfrm>
            <a:off x="2571120" y="4605480"/>
            <a:ext cx="1189440" cy="2329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rgbClr val="a6a6a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200" spc="-1" strike="noStrike">
                <a:solidFill>
                  <a:srgbClr val="404040"/>
                </a:solidFill>
                <a:latin typeface="LG스마트체 Bold"/>
                <a:ea typeface="LG스마트체 Bold"/>
              </a:rPr>
              <a:t>전제 기간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사각형: 둥근 모서리 26"/>
          <p:cNvSpPr/>
          <p:nvPr/>
        </p:nvSpPr>
        <p:spPr>
          <a:xfrm>
            <a:off x="6289920" y="4639680"/>
            <a:ext cx="1576080" cy="2120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rgbClr val="a6a6a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200" spc="-1" strike="noStrike">
                <a:solidFill>
                  <a:srgbClr val="404040"/>
                </a:solidFill>
                <a:latin typeface="LG스마트체 Bold"/>
                <a:ea typeface="LG스마트체 Bold"/>
              </a:rPr>
              <a:t>코로나 제외 기간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사각형: 둥근 모서리 21"/>
          <p:cNvSpPr/>
          <p:nvPr/>
        </p:nvSpPr>
        <p:spPr>
          <a:xfrm>
            <a:off x="3025800" y="1262880"/>
            <a:ext cx="1641600" cy="2404440"/>
          </a:xfrm>
          <a:prstGeom prst="roundRect">
            <a:avLst>
              <a:gd name="adj" fmla="val 22381"/>
            </a:avLst>
          </a:prstGeom>
          <a:solidFill>
            <a:schemeClr val="accent5">
              <a:lumMod val="75000"/>
            </a:schemeClr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5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다중공산성과 모델 해석을 단순화를 위해서 상관관계를 분석하여 </a:t>
            </a:r>
            <a:r>
              <a:rPr b="0" lang="en-US" sz="15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118</a:t>
            </a:r>
            <a:r>
              <a:rPr b="0" lang="ko-KR" sz="15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개 변수 선정</a:t>
            </a:r>
            <a:endParaRPr b="0" lang="en-US" sz="15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2" name="사각형: 둥근 모서리 22"/>
          <p:cNvSpPr/>
          <p:nvPr/>
        </p:nvSpPr>
        <p:spPr>
          <a:xfrm>
            <a:off x="5237280" y="1271520"/>
            <a:ext cx="1641600" cy="2404440"/>
          </a:xfrm>
          <a:prstGeom prst="roundRect">
            <a:avLst>
              <a:gd name="adj" fmla="val 22381"/>
            </a:avLst>
          </a:prstGeom>
          <a:solidFill>
            <a:schemeClr val="accent5">
              <a:lumMod val="75000"/>
            </a:schemeClr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ko-KR" sz="15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변수 선정 </a:t>
            </a:r>
            <a:endParaRPr b="0" lang="en-US" sz="1500" spc="-1" strike="noStrike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118</a:t>
            </a:r>
            <a:r>
              <a:rPr b="0" lang="ko-KR" sz="15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개 종속 변수 중 부도율과 상관성이 가장 높은 </a:t>
            </a:r>
            <a:r>
              <a:rPr b="0" lang="en-US" sz="15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4</a:t>
            </a:r>
            <a:r>
              <a:rPr b="0" lang="ko-KR" sz="1500" spc="-1" strike="noStrike">
                <a:solidFill>
                  <a:srgbClr val="ffffff"/>
                </a:solidFill>
                <a:latin typeface="LG스마트체 Regular"/>
                <a:ea typeface="LG스마트체 Regular"/>
              </a:rPr>
              <a:t>개의 변수 선정</a:t>
            </a:r>
            <a:endParaRPr b="0" lang="en-US" sz="15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3" name="표 3"/>
          <p:cNvGraphicFramePr/>
          <p:nvPr/>
        </p:nvGraphicFramePr>
        <p:xfrm>
          <a:off x="219960" y="1734120"/>
          <a:ext cx="3600000" cy="5544720"/>
        </p:xfrm>
        <a:graphic>
          <a:graphicData uri="http://schemas.openxmlformats.org/drawingml/2006/table">
            <a:tbl>
              <a:tblPr/>
              <a:tblGrid>
                <a:gridCol w="805320"/>
                <a:gridCol w="2795040"/>
              </a:tblGrid>
              <a:tr h="29268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endParaRPr b="1" lang="en-US" sz="1000" spc="-1" strike="noStrike">
                        <a:solidFill>
                          <a:schemeClr val="dk1"/>
                        </a:solidFill>
                        <a:latin typeface="LG스마트체 Bold"/>
                        <a:ea typeface="LG스마트체 Bold"/>
                      </a:endParaRPr>
                    </a:p>
                  </a:txBody>
                  <a:tcPr anchor="ctr" marL="91440" marR="91440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LG스마트체 Bold"/>
                          <a:ea typeface="LG스마트체 Bold"/>
                        </a:rPr>
                        <a:t>부도율과의 관계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11400">
                <a:tc rowSpan="4"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000" spc="-1" strike="noStrike">
                          <a:solidFill>
                            <a:schemeClr val="dk1">
                              <a:lumMod val="85000"/>
                              <a:lumOff val="15000"/>
                            </a:schemeClr>
                          </a:solidFill>
                          <a:latin typeface="LG스마트체 Bold"/>
                          <a:ea typeface="LG스마트체 Bold"/>
                        </a:rPr>
                        <a:t>기업의 매출액 세전 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000" spc="-1" strike="noStrike">
                          <a:solidFill>
                            <a:schemeClr val="dk1">
                              <a:lumMod val="85000"/>
                              <a:lumOff val="15000"/>
                            </a:schemeClr>
                          </a:solidFill>
                          <a:latin typeface="LG스마트체 Bold"/>
                          <a:ea typeface="LG스마트체 Bold"/>
                        </a:rPr>
                        <a:t>순이익률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① 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변수 증가에 따른 기업의 이익률 상승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05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② 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주주배당 환헌이익 상승으로 인한 재투자 유발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9044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③ 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사내 유보금 증가로 인한 현금 유동성 완화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9044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=&gt;  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부도율과 음의 상관관계 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0520">
                <a:tc rowSpan="4"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000" spc="-1" strike="noStrike">
                          <a:solidFill>
                            <a:schemeClr val="dk1">
                              <a:lumMod val="85000"/>
                              <a:lumOff val="15000"/>
                            </a:schemeClr>
                          </a:solidFill>
                          <a:latin typeface="LG스마트체 Bold"/>
                          <a:ea typeface="LG스마트체 Bold"/>
                        </a:rPr>
                        <a:t>생산자물가지수 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① 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비탄력적 성질을 지닌 광산품의 원자재 가격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960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② 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원자재 가격 상승 시 최종재 비싸게 판매 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가능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05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③ 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기업의 수익성과 직결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05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=&gt; 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부도율과 양의 상관관계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9600">
                <a:tc rowSpan="4"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000" spc="-1" strike="noStrike">
                          <a:solidFill>
                            <a:schemeClr val="dk1">
                              <a:lumMod val="85000"/>
                              <a:lumOff val="15000"/>
                            </a:schemeClr>
                          </a:solidFill>
                          <a:latin typeface="LG스마트체 Bold"/>
                          <a:ea typeface="LG스마트체 Bold"/>
                        </a:rPr>
                        <a:t>금융채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① 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필요자금 대비 현재 은행 내부의 유동성 부족으로 인한 채권 발행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05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② 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금융채 발행을 통한 </a:t>
                      </a: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M2 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유동성 강제 증가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05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③ 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금융건정성 및 유동성 악화의 현행지표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05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=&gt; 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부도율과 양의 상관관계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0520">
                <a:tc rowSpan="4"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000" spc="-1" strike="noStrike">
                          <a:solidFill>
                            <a:schemeClr val="dk1">
                              <a:lumMod val="85000"/>
                              <a:lumOff val="15000"/>
                            </a:schemeClr>
                          </a:solidFill>
                          <a:latin typeface="LG스마트체 Bold"/>
                          <a:ea typeface="LG스마트체 Bold"/>
                        </a:rPr>
                        <a:t>순매수액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① 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낙수효과</a:t>
                      </a: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(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후행지표</a:t>
                      </a: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), 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부도율예측</a:t>
                      </a: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(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선행지표</a:t>
                      </a: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)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05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② 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당기순이익 증가로 인한 개인의 투자액 증가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05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③ 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투자액 증가로 인한 기업의 미래가치 투자 증대 가능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05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=&gt; 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부도율과 양의 상관관계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4" name="모서리가 둥근 직사각형 85"/>
          <p:cNvSpPr/>
          <p:nvPr/>
        </p:nvSpPr>
        <p:spPr>
          <a:xfrm>
            <a:off x="7377480" y="1802160"/>
            <a:ext cx="2246040" cy="4386960"/>
          </a:xfrm>
          <a:prstGeom prst="roundRect">
            <a:avLst>
              <a:gd name="adj" fmla="val 14131"/>
            </a:avLst>
          </a:prstGeom>
          <a:solidFill>
            <a:srgbClr val="4095cd">
              <a:alpha val="25000"/>
            </a:srgbClr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180000" rIns="180000" tIns="108000" bIns="108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500" spc="-1" strike="noStrike">
                <a:solidFill>
                  <a:srgbClr val="000000"/>
                </a:solidFill>
                <a:latin typeface="LG스마트체2.0 Bold"/>
                <a:ea typeface="LG스마트체2.0 Bold"/>
              </a:rPr>
              <a:t>이론적 접근을 통해서 변수의 중요도를 예측하였다</a:t>
            </a:r>
            <a:r>
              <a:rPr b="1" lang="en-US" sz="1500" spc="-1" strike="noStrike">
                <a:solidFill>
                  <a:srgbClr val="000000"/>
                </a:solidFill>
                <a:latin typeface="LG스마트체2.0 Bold"/>
                <a:ea typeface="LG스마트체2.0 Bold"/>
              </a:rPr>
              <a:t>.</a:t>
            </a:r>
            <a:endParaRPr b="0" lang="en-US" sz="1500" spc="-1" strike="noStrike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LG스마트체2.0 Bold"/>
                <a:ea typeface="LG스마트체2.0 Bold"/>
              </a:rPr>
              <a:t>‘</a:t>
            </a:r>
            <a:r>
              <a:rPr b="1" lang="ko-KR" sz="1500" spc="-1" strike="noStrike">
                <a:solidFill>
                  <a:srgbClr val="000000"/>
                </a:solidFill>
                <a:latin typeface="LG스마트체2.0 Bold"/>
                <a:ea typeface="LG스마트체2.0 Bold"/>
              </a:rPr>
              <a:t>코로나’ 일시적 시기를 제외한 모형의 경우가 오차가 더 컸고 </a:t>
            </a:r>
            <a:endParaRPr b="0" lang="en-US" sz="1500" spc="-1" strike="noStrike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500" spc="-1" strike="noStrike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500" spc="-1" strike="noStrike">
                <a:solidFill>
                  <a:srgbClr val="000000"/>
                </a:solidFill>
                <a:latin typeface="LG스마트체2.0 Bold"/>
                <a:ea typeface="LG스마트체2.0 Bold"/>
              </a:rPr>
              <a:t>이를 통해서 모든 상황에서 가설이 일치하기 어렵기에 이를 고려한 객관적인 지표를 통한 검증과 개선이 중요하다</a:t>
            </a:r>
            <a:r>
              <a:rPr b="1" lang="en-US" sz="1500" spc="-1" strike="noStrike">
                <a:solidFill>
                  <a:srgbClr val="000000"/>
                </a:solidFill>
                <a:latin typeface="LG스마트체2.0 Bold"/>
                <a:ea typeface="LG스마트체2.0 Bold"/>
              </a:rPr>
              <a:t>.</a:t>
            </a:r>
            <a:endParaRPr b="0" lang="en-US" sz="15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275" name="그룹 5"/>
          <p:cNvGrpSpPr/>
          <p:nvPr/>
        </p:nvGrpSpPr>
        <p:grpSpPr>
          <a:xfrm>
            <a:off x="7419600" y="1019880"/>
            <a:ext cx="2246040" cy="646920"/>
            <a:chOff x="7419600" y="1019880"/>
            <a:chExt cx="2246040" cy="646920"/>
          </a:xfrm>
        </p:grpSpPr>
        <p:sp>
          <p:nvSpPr>
            <p:cNvPr id="276" name="직사각형 6"/>
            <p:cNvSpPr/>
            <p:nvPr/>
          </p:nvSpPr>
          <p:spPr>
            <a:xfrm>
              <a:off x="7419600" y="1019880"/>
              <a:ext cx="2246040" cy="646920"/>
            </a:xfrm>
            <a:prstGeom prst="rect">
              <a:avLst/>
            </a:prstGeom>
            <a:solidFill>
              <a:srgbClr val="f2f2f2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380" spc="-1" strike="noStrike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77" name="TextBox 7"/>
            <p:cNvSpPr/>
            <p:nvPr/>
          </p:nvSpPr>
          <p:spPr>
            <a:xfrm>
              <a:off x="7496280" y="1154160"/>
              <a:ext cx="2092680" cy="37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ko-KR" sz="1870" spc="-123" strike="noStrike">
                  <a:solidFill>
                    <a:srgbClr val="404040"/>
                  </a:solidFill>
                  <a:latin typeface="LG스마트체 SemiBold"/>
                  <a:ea typeface="LG스마트체 SemiBold"/>
                </a:rPr>
                <a:t>가설 결론</a:t>
              </a:r>
              <a:endParaRPr b="0" lang="en-US" sz="187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278" name="사각형: 둥근 모서리 26"/>
          <p:cNvSpPr/>
          <p:nvPr/>
        </p:nvSpPr>
        <p:spPr>
          <a:xfrm>
            <a:off x="1312200" y="1239840"/>
            <a:ext cx="1414440" cy="2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rgbClr val="a6a6a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600" spc="-1" strike="noStrike">
                <a:solidFill>
                  <a:srgbClr val="404040"/>
                </a:solidFill>
                <a:latin typeface="LG스마트체 Bold"/>
                <a:ea typeface="LG스마트체 Bold"/>
              </a:rPr>
              <a:t>전제 기간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79" name="표 9"/>
          <p:cNvGraphicFramePr/>
          <p:nvPr/>
        </p:nvGraphicFramePr>
        <p:xfrm>
          <a:off x="4008600" y="1734480"/>
          <a:ext cx="2813760" cy="2380680"/>
        </p:xfrm>
        <a:graphic>
          <a:graphicData uri="http://schemas.openxmlformats.org/drawingml/2006/table">
            <a:tbl>
              <a:tblPr/>
              <a:tblGrid>
                <a:gridCol w="700200"/>
                <a:gridCol w="2113920"/>
              </a:tblGrid>
              <a:tr h="29268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endParaRPr b="1" lang="en-US" sz="1000" spc="-1" strike="noStrike">
                        <a:solidFill>
                          <a:schemeClr val="dk1"/>
                        </a:solidFill>
                        <a:latin typeface="LG스마트체 Bold"/>
                        <a:ea typeface="LG스마트체 Bold"/>
                      </a:endParaRPr>
                    </a:p>
                  </a:txBody>
                  <a:tcPr anchor="ctr" marL="91440" marR="91440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LG스마트체 Bold"/>
                          <a:ea typeface="LG스마트체 Bold"/>
                        </a:rPr>
                        <a:t>부도율과의 관계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11400">
                <a:tc rowSpan="3"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000" spc="-1" strike="noStrike">
                          <a:solidFill>
                            <a:schemeClr val="dk1">
                              <a:lumMod val="85000"/>
                              <a:lumOff val="15000"/>
                            </a:schemeClr>
                          </a:solidFill>
                          <a:latin typeface="LG스마트체 Bold"/>
                          <a:ea typeface="LG스마트체 Bold"/>
                        </a:rPr>
                        <a:t>자기자본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000" spc="-1" strike="noStrike">
                          <a:solidFill>
                            <a:schemeClr val="dk1">
                              <a:lumMod val="85000"/>
                              <a:lumOff val="15000"/>
                            </a:schemeClr>
                          </a:solidFill>
                          <a:latin typeface="LG스마트체 Bold"/>
                          <a:ea typeface="LG스마트체 Bold"/>
                        </a:rPr>
                        <a:t>비율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① 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부채를 뺀 ‘자기자본 또는 순자산’을 총자산으로 나눈 지표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05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② 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채무가 작아질수록 기업 재무건정성이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=&gt;  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부도율과 음의 상관관계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00520">
                <a:tc rowSpan="3"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000" spc="-1" strike="noStrike">
                          <a:solidFill>
                            <a:schemeClr val="dk1">
                              <a:lumMod val="85000"/>
                              <a:lumOff val="15000"/>
                            </a:schemeClr>
                          </a:solidFill>
                          <a:latin typeface="LG스마트체 Bold"/>
                          <a:ea typeface="LG스마트체 Bold"/>
                        </a:rPr>
                        <a:t>차입금의존도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① 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부채 계정중 차입금이란 계정을 자산으로 나눈 지표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0960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② 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차입금 증가에 따른 유보자금 감소</a:t>
                      </a: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(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이자비용</a:t>
                      </a: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)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25524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=&gt; 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부도율과 양의 상관관계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0" name="사각형: 둥근 모서리 26"/>
          <p:cNvSpPr/>
          <p:nvPr/>
        </p:nvSpPr>
        <p:spPr>
          <a:xfrm>
            <a:off x="4386240" y="1222920"/>
            <a:ext cx="1916280" cy="31608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rgbClr val="a6a6a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600" spc="-1" strike="noStrike">
                <a:solidFill>
                  <a:srgbClr val="404040"/>
                </a:solidFill>
                <a:latin typeface="LG스마트체 Bold"/>
                <a:ea typeface="LG스마트체 Bold"/>
              </a:rPr>
              <a:t>코로나 제외 기간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Rectangle 42"/>
          <p:cNvSpPr/>
          <p:nvPr/>
        </p:nvSpPr>
        <p:spPr>
          <a:xfrm>
            <a:off x="273600" y="180000"/>
            <a:ext cx="761508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 marL="185760" indent="-185760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◼</a:t>
            </a:r>
            <a:r>
              <a:rPr b="1" lang="ko-KR" sz="24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분석 방안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Rectangle 42"/>
          <p:cNvSpPr/>
          <p:nvPr/>
        </p:nvSpPr>
        <p:spPr>
          <a:xfrm>
            <a:off x="273600" y="180000"/>
            <a:ext cx="761508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 marL="185760" indent="-185760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◼</a:t>
            </a:r>
            <a:r>
              <a:rPr b="1" lang="ko-KR" sz="24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분석 방안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83" name="그룹 4"/>
          <p:cNvGrpSpPr/>
          <p:nvPr/>
        </p:nvGrpSpPr>
        <p:grpSpPr>
          <a:xfrm>
            <a:off x="418320" y="1430640"/>
            <a:ext cx="4494960" cy="3685680"/>
            <a:chOff x="418320" y="1430640"/>
            <a:chExt cx="4494960" cy="3685680"/>
          </a:xfrm>
        </p:grpSpPr>
        <p:sp>
          <p:nvSpPr>
            <p:cNvPr id="284" name="사각형: 둥근 모서리 5"/>
            <p:cNvSpPr/>
            <p:nvPr/>
          </p:nvSpPr>
          <p:spPr>
            <a:xfrm>
              <a:off x="418320" y="1430640"/>
              <a:ext cx="4449240" cy="3685680"/>
            </a:xfrm>
            <a:prstGeom prst="roundRect">
              <a:avLst>
                <a:gd name="adj" fmla="val 12329"/>
              </a:avLst>
            </a:prstGeom>
            <a:solidFill>
              <a:srgbClr val="1f497d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700" spc="-1" strike="noStrike">
                <a:solidFill>
                  <a:srgbClr val="ffffff"/>
                </a:solidFill>
                <a:latin typeface="LG스마트체 Regular"/>
                <a:ea typeface="LG스마트체 Regular"/>
              </a:endParaRPr>
            </a:p>
          </p:txBody>
        </p:sp>
        <p:sp>
          <p:nvSpPr>
            <p:cNvPr id="285" name="타원 6"/>
            <p:cNvSpPr/>
            <p:nvPr/>
          </p:nvSpPr>
          <p:spPr>
            <a:xfrm>
              <a:off x="739800" y="1784160"/>
              <a:ext cx="959400" cy="870840"/>
            </a:xfrm>
            <a:prstGeom prst="ellipse">
              <a:avLst/>
            </a:prstGeom>
            <a:solidFill>
              <a:srgbClr val="f2f2f2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300" spc="-1" strike="noStrike">
                  <a:solidFill>
                    <a:srgbClr val="17375e"/>
                  </a:solidFill>
                  <a:latin typeface="LG스마트체2.0 Bold"/>
                  <a:ea typeface="LG스마트체2.0 Bold"/>
                </a:rPr>
                <a:t>0.82%</a:t>
              </a:r>
              <a:endParaRPr b="0" lang="en-US" sz="13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86" name="TextBox 7"/>
            <p:cNvSpPr/>
            <p:nvPr/>
          </p:nvSpPr>
          <p:spPr>
            <a:xfrm>
              <a:off x="1789560" y="1968840"/>
              <a:ext cx="17265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ko-KR" sz="20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전체기간 모델 </a:t>
              </a:r>
              <a:endParaRPr b="0" lang="en-US" sz="20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87" name="TextBox 8"/>
            <p:cNvSpPr/>
            <p:nvPr/>
          </p:nvSpPr>
          <p:spPr>
            <a:xfrm>
              <a:off x="785520" y="2807640"/>
              <a:ext cx="4127760" cy="2062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just" defTabSz="914400">
                <a:lnSpc>
                  <a:spcPct val="120000"/>
                </a:lnSpc>
                <a:tabLst>
                  <a:tab algn="l" pos="0"/>
                </a:tabLst>
              </a:pPr>
              <a:r>
                <a:rPr b="0" lang="ko-KR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사용 데이터 기간  </a:t>
              </a:r>
              <a:r>
                <a:rPr b="0" lang="en-US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: 2024</a:t>
              </a:r>
              <a:r>
                <a:rPr b="0" lang="ko-KR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년 </a:t>
              </a:r>
              <a:r>
                <a:rPr b="0" lang="en-US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1</a:t>
              </a:r>
              <a:r>
                <a:rPr b="0" lang="ko-KR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월 – </a:t>
              </a:r>
              <a:r>
                <a:rPr b="0" lang="en-US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12</a:t>
              </a:r>
              <a:r>
                <a:rPr b="0" lang="ko-KR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월</a:t>
              </a:r>
              <a:endParaRPr b="0" lang="en-US" sz="1200" spc="-1" strike="noStrike">
                <a:solidFill>
                  <a:srgbClr val="000000"/>
                </a:solidFill>
                <a:latin typeface="Calibri"/>
              </a:endParaRPr>
            </a:p>
            <a:p>
              <a:pPr algn="just" defTabSz="914400">
                <a:lnSpc>
                  <a:spcPct val="120000"/>
                </a:lnSpc>
                <a:tabLst>
                  <a:tab algn="l" pos="0"/>
                </a:tabLst>
              </a:pPr>
              <a:endParaRPr b="0" lang="en-US" sz="1200" spc="-1" strike="noStrike">
                <a:solidFill>
                  <a:srgbClr val="000000"/>
                </a:solidFill>
                <a:latin typeface="Calibri"/>
              </a:endParaRPr>
            </a:p>
            <a:p>
              <a:pPr algn="just" defTabSz="914400">
                <a:lnSpc>
                  <a:spcPct val="120000"/>
                </a:lnSpc>
                <a:tabLst>
                  <a:tab algn="l" pos="0"/>
                </a:tabLst>
              </a:pPr>
              <a:r>
                <a:rPr b="0" lang="ko-KR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전처리 </a:t>
              </a:r>
              <a:r>
                <a:rPr b="0" lang="en-US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: </a:t>
              </a:r>
              <a:r>
                <a:rPr b="0" lang="ko-KR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해당 분기 데이터 없는 경우 </a:t>
              </a:r>
              <a:endParaRPr b="0" lang="en-US" sz="1200" spc="-1" strike="noStrike">
                <a:solidFill>
                  <a:srgbClr val="000000"/>
                </a:solidFill>
                <a:latin typeface="Calibri"/>
              </a:endParaRPr>
            </a:p>
            <a:p>
              <a:pPr algn="just" defTabSz="914400">
                <a:lnSpc>
                  <a:spcPct val="120000"/>
                </a:lnSpc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            </a:t>
              </a:r>
              <a:r>
                <a:rPr b="0" lang="en-US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1) </a:t>
              </a:r>
              <a:r>
                <a:rPr b="0" lang="ko-KR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월 평균값</a:t>
              </a:r>
              <a:endParaRPr b="0" lang="en-US" sz="1200" spc="-1" strike="noStrike">
                <a:solidFill>
                  <a:srgbClr val="000000"/>
                </a:solidFill>
                <a:latin typeface="Calibri"/>
              </a:endParaRPr>
            </a:p>
            <a:p>
              <a:pPr algn="just" defTabSz="914400">
                <a:lnSpc>
                  <a:spcPct val="120000"/>
                </a:lnSpc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            </a:t>
              </a:r>
              <a:r>
                <a:rPr b="0" lang="en-US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2) </a:t>
              </a:r>
              <a:r>
                <a:rPr b="0" lang="ko-KR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이전 년도 월값 사용</a:t>
              </a:r>
              <a:endParaRPr b="0" lang="en-US" sz="1200" spc="-1" strike="noStrike">
                <a:solidFill>
                  <a:srgbClr val="000000"/>
                </a:solidFill>
                <a:latin typeface="Calibri"/>
              </a:endParaRPr>
            </a:p>
            <a:p>
              <a:pPr algn="just" defTabSz="914400">
                <a:lnSpc>
                  <a:spcPct val="120000"/>
                </a:lnSpc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           </a:t>
              </a:r>
              <a:r>
                <a:rPr b="0" lang="en-US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(</a:t>
              </a:r>
              <a:r>
                <a:rPr b="0" lang="ko-KR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개인순매수액</a:t>
              </a:r>
              <a:r>
                <a:rPr b="0" lang="en-US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, </a:t>
              </a:r>
              <a:r>
                <a:rPr b="0" lang="ko-KR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광산품 생산자물가지수</a:t>
              </a:r>
              <a:r>
                <a:rPr b="0" lang="en-US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)</a:t>
              </a:r>
              <a:endParaRPr b="0" lang="en-US" sz="1200" spc="-1" strike="noStrike">
                <a:solidFill>
                  <a:srgbClr val="000000"/>
                </a:solidFill>
                <a:latin typeface="Calibri"/>
              </a:endParaRPr>
            </a:p>
            <a:p>
              <a:pPr algn="just" defTabSz="914400">
                <a:lnSpc>
                  <a:spcPct val="120000"/>
                </a:lnSpc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            </a:t>
              </a:r>
              <a:r>
                <a:rPr b="0" lang="en-US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3) </a:t>
              </a:r>
              <a:r>
                <a:rPr b="0" lang="ko-KR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조사자료 참조하여 비율 곱함</a:t>
              </a:r>
              <a:r>
                <a:rPr b="0" lang="en-US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(</a:t>
              </a:r>
              <a:r>
                <a:rPr b="0" lang="ko-KR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금융채</a:t>
              </a:r>
              <a:r>
                <a:rPr b="0" lang="en-US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)</a:t>
              </a:r>
              <a:endParaRPr b="0" lang="en-US" sz="1200" spc="-1" strike="noStrike">
                <a:solidFill>
                  <a:srgbClr val="000000"/>
                </a:solidFill>
                <a:latin typeface="Calibri"/>
              </a:endParaRPr>
            </a:p>
            <a:p>
              <a:pPr algn="just" defTabSz="914400">
                <a:lnSpc>
                  <a:spcPct val="120000"/>
                </a:lnSpc>
                <a:tabLst>
                  <a:tab algn="l" pos="0"/>
                </a:tabLst>
              </a:pPr>
              <a:endParaRPr b="0" lang="en-US" sz="1200" spc="-1" strike="noStrike">
                <a:solidFill>
                  <a:srgbClr val="000000"/>
                </a:solidFill>
                <a:latin typeface="Calibri"/>
              </a:endParaRPr>
            </a:p>
            <a:p>
              <a:pPr algn="just" defTabSz="914400">
                <a:lnSpc>
                  <a:spcPct val="120000"/>
                </a:lnSpc>
                <a:tabLst>
                  <a:tab algn="l" pos="0"/>
                </a:tabLst>
              </a:pPr>
              <a:r>
                <a:rPr b="0" lang="ko-KR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한계점 </a:t>
              </a:r>
              <a:r>
                <a:rPr b="0" lang="en-US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: ceteris paribus </a:t>
              </a:r>
              <a:r>
                <a:rPr b="0" lang="ko-KR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전제조건</a:t>
              </a:r>
              <a:r>
                <a:rPr b="0" lang="en-US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(</a:t>
              </a:r>
              <a:r>
                <a:rPr b="0" lang="ko-KR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외부조건 고정</a:t>
              </a:r>
              <a:r>
                <a:rPr b="0" lang="en-US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)</a:t>
              </a:r>
              <a:endParaRPr b="0" lang="en-US" sz="12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88" name="그룹 9"/>
          <p:cNvGrpSpPr/>
          <p:nvPr/>
        </p:nvGrpSpPr>
        <p:grpSpPr>
          <a:xfrm>
            <a:off x="5154840" y="1453680"/>
            <a:ext cx="4681080" cy="3685680"/>
            <a:chOff x="5154840" y="1453680"/>
            <a:chExt cx="4681080" cy="3685680"/>
          </a:xfrm>
        </p:grpSpPr>
        <p:sp>
          <p:nvSpPr>
            <p:cNvPr id="289" name="사각형: 둥근 모서리 10"/>
            <p:cNvSpPr/>
            <p:nvPr/>
          </p:nvSpPr>
          <p:spPr>
            <a:xfrm>
              <a:off x="5154840" y="1453680"/>
              <a:ext cx="4502160" cy="3685680"/>
            </a:xfrm>
            <a:prstGeom prst="roundRect">
              <a:avLst>
                <a:gd name="adj" fmla="val 12329"/>
              </a:avLst>
            </a:prstGeom>
            <a:solidFill>
              <a:srgbClr val="4bacc6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700" spc="-1" strike="noStrike">
                <a:solidFill>
                  <a:srgbClr val="ffffff"/>
                </a:solidFill>
                <a:latin typeface="LG스마트체 Regular"/>
                <a:ea typeface="LG스마트체 Regular"/>
              </a:endParaRPr>
            </a:p>
          </p:txBody>
        </p:sp>
        <p:sp>
          <p:nvSpPr>
            <p:cNvPr id="290" name="타원 11"/>
            <p:cNvSpPr/>
            <p:nvPr/>
          </p:nvSpPr>
          <p:spPr>
            <a:xfrm>
              <a:off x="5480280" y="1807560"/>
              <a:ext cx="1105920" cy="958320"/>
            </a:xfrm>
            <a:prstGeom prst="ellipse">
              <a:avLst/>
            </a:prstGeom>
            <a:solidFill>
              <a:srgbClr val="f2f2f2"/>
            </a:solid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rgbClr val="17375e"/>
                  </a:solidFill>
                  <a:latin typeface="LG스마트체2.0 Bold"/>
                  <a:ea typeface="LG스마트체2.0 Bold"/>
                </a:rPr>
                <a:t>0.05% → 0.39% </a:t>
              </a:r>
              <a:endParaRPr b="0" lang="en-US" sz="12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91" name="TextBox 12"/>
            <p:cNvSpPr/>
            <p:nvPr/>
          </p:nvSpPr>
          <p:spPr>
            <a:xfrm>
              <a:off x="6673320" y="2053080"/>
              <a:ext cx="1961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r>
                <a:rPr b="0" lang="ko-KR" sz="20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코로나 제외 기간</a:t>
              </a:r>
              <a:endParaRPr b="0" lang="en-US" sz="20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92" name="TextBox 13"/>
            <p:cNvSpPr/>
            <p:nvPr/>
          </p:nvSpPr>
          <p:spPr>
            <a:xfrm>
              <a:off x="5658840" y="2941920"/>
              <a:ext cx="4177080" cy="162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just" defTabSz="914400">
                <a:lnSpc>
                  <a:spcPct val="120000"/>
                </a:lnSpc>
                <a:tabLst>
                  <a:tab algn="l" pos="0"/>
                </a:tabLst>
              </a:pPr>
              <a:r>
                <a:rPr b="0" lang="ko-KR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사용 데이터 기간  </a:t>
              </a:r>
              <a:r>
                <a:rPr b="0" lang="en-US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: 2024</a:t>
              </a:r>
              <a:r>
                <a:rPr b="0" lang="ko-KR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년 </a:t>
              </a:r>
              <a:r>
                <a:rPr b="0" lang="en-US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1</a:t>
              </a:r>
              <a:r>
                <a:rPr b="0" lang="ko-KR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월 – </a:t>
              </a:r>
              <a:r>
                <a:rPr b="0" lang="en-US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12</a:t>
              </a:r>
              <a:r>
                <a:rPr b="0" lang="ko-KR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월</a:t>
              </a:r>
              <a:endParaRPr b="0" lang="en-US" sz="1200" spc="-1" strike="noStrike">
                <a:solidFill>
                  <a:srgbClr val="000000"/>
                </a:solidFill>
                <a:latin typeface="Calibri"/>
              </a:endParaRPr>
            </a:p>
            <a:p>
              <a:pPr algn="just" defTabSz="914400">
                <a:lnSpc>
                  <a:spcPct val="120000"/>
                </a:lnSpc>
                <a:tabLst>
                  <a:tab algn="l" pos="0"/>
                </a:tabLst>
              </a:pPr>
              <a:endParaRPr b="0" lang="en-US" sz="1200" spc="-1" strike="noStrike">
                <a:solidFill>
                  <a:srgbClr val="000000"/>
                </a:solidFill>
                <a:latin typeface="Calibri"/>
              </a:endParaRPr>
            </a:p>
            <a:p>
              <a:pPr algn="just" defTabSz="914400">
                <a:lnSpc>
                  <a:spcPct val="120000"/>
                </a:lnSpc>
                <a:tabLst>
                  <a:tab algn="l" pos="0"/>
                </a:tabLst>
              </a:pPr>
              <a:r>
                <a:rPr b="0" lang="ko-KR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전처리 </a:t>
              </a:r>
              <a:r>
                <a:rPr b="0" lang="en-US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: </a:t>
              </a:r>
              <a:r>
                <a:rPr b="0" lang="ko-KR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해당 분기 데이터 없는 경우 </a:t>
              </a:r>
              <a:endParaRPr b="0" lang="en-US" sz="1200" spc="-1" strike="noStrike">
                <a:solidFill>
                  <a:srgbClr val="000000"/>
                </a:solidFill>
                <a:latin typeface="Calibri"/>
              </a:endParaRPr>
            </a:p>
            <a:p>
              <a:pPr algn="just" defTabSz="914400">
                <a:lnSpc>
                  <a:spcPct val="120000"/>
                </a:lnSpc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            </a:t>
              </a:r>
              <a:r>
                <a:rPr b="0" lang="en-US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1) </a:t>
              </a:r>
              <a:r>
                <a:rPr b="0" lang="ko-KR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월 평균값</a:t>
              </a:r>
              <a:endParaRPr b="0" lang="en-US" sz="1200" spc="-1" strike="noStrike">
                <a:solidFill>
                  <a:srgbClr val="000000"/>
                </a:solidFill>
                <a:latin typeface="Calibri"/>
              </a:endParaRPr>
            </a:p>
            <a:p>
              <a:pPr algn="just" defTabSz="914400">
                <a:lnSpc>
                  <a:spcPct val="120000"/>
                </a:lnSpc>
                <a:tabLst>
                  <a:tab algn="l" pos="0"/>
                </a:tabLst>
              </a:pPr>
              <a:r>
                <a:rPr b="0" lang="en-US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            </a:t>
              </a:r>
              <a:r>
                <a:rPr b="0" lang="en-US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2) </a:t>
              </a:r>
              <a:r>
                <a:rPr b="0" lang="ko-KR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이전 년도 월값 사용</a:t>
              </a:r>
              <a:endParaRPr b="0" lang="en-US" sz="1200" spc="-1" strike="noStrike">
                <a:solidFill>
                  <a:srgbClr val="000000"/>
                </a:solidFill>
                <a:latin typeface="Calibri"/>
              </a:endParaRPr>
            </a:p>
            <a:p>
              <a:pPr algn="just" defTabSz="914400">
                <a:lnSpc>
                  <a:spcPct val="120000"/>
                </a:lnSpc>
                <a:tabLst>
                  <a:tab algn="l" pos="0"/>
                </a:tabLst>
              </a:pPr>
              <a:endParaRPr b="0" lang="en-US" sz="1200" spc="-1" strike="noStrike">
                <a:solidFill>
                  <a:srgbClr val="000000"/>
                </a:solidFill>
                <a:latin typeface="Calibri"/>
              </a:endParaRPr>
            </a:p>
            <a:p>
              <a:pPr algn="just" defTabSz="914400">
                <a:lnSpc>
                  <a:spcPct val="120000"/>
                </a:lnSpc>
                <a:tabLst>
                  <a:tab algn="l" pos="0"/>
                </a:tabLst>
              </a:pPr>
              <a:r>
                <a:rPr b="0" lang="ko-KR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사유 </a:t>
              </a:r>
              <a:r>
                <a:rPr b="0" lang="en-US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: </a:t>
              </a:r>
              <a:r>
                <a:rPr b="0" lang="ko-KR" sz="1200" spc="-1" strike="noStrike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개인 유가 증권 순매수액 감소로 인한 부도율 증가</a:t>
              </a:r>
              <a:endParaRPr b="0" lang="en-US" sz="12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293" name="말풍선: 모서리가 둥근 사각형 8"/>
          <p:cNvSpPr/>
          <p:nvPr/>
        </p:nvSpPr>
        <p:spPr>
          <a:xfrm>
            <a:off x="2619720" y="966960"/>
            <a:ext cx="4191840" cy="716400"/>
          </a:xfrm>
          <a:prstGeom prst="wedgeRoundRectCallout">
            <a:avLst>
              <a:gd name="adj1" fmla="val -2750"/>
              <a:gd name="adj2" fmla="val 76574"/>
              <a:gd name="adj3" fmla="val 16667"/>
            </a:avLst>
          </a:prstGeom>
          <a:solidFill>
            <a:srgbClr val="ffffff"/>
          </a:solidFill>
          <a:ln w="25400">
            <a:solidFill>
              <a:srgbClr val="262626"/>
            </a:solidFill>
            <a:round/>
          </a:ln>
          <a:effectLst>
            <a:outerShdw algn="tl" dir="2700000" dist="37674" rotWithShape="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17375e"/>
                </a:solidFill>
                <a:latin typeface="LG스마트체2.0 Bold"/>
                <a:ea typeface="LG스마트체2.0 Bold"/>
              </a:rPr>
              <a:t>2024</a:t>
            </a:r>
            <a:r>
              <a:rPr b="1" lang="ko-KR" sz="1800" spc="-1" strike="noStrike">
                <a:solidFill>
                  <a:srgbClr val="17375e"/>
                </a:solidFill>
                <a:latin typeface="LG스마트체2.0 Bold"/>
                <a:ea typeface="LG스마트체2.0 Bold"/>
              </a:rPr>
              <a:t>년도 부도율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ko-KR" sz="1800" spc="-1" strike="noStrike">
                <a:solidFill>
                  <a:srgbClr val="17375e"/>
                </a:solidFill>
                <a:latin typeface="LG스마트체2.0 Bold"/>
                <a:ea typeface="LG스마트체2.0 Bold"/>
              </a:rPr>
              <a:t>예측 결과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직사각형 15"/>
          <p:cNvSpPr/>
          <p:nvPr/>
        </p:nvSpPr>
        <p:spPr>
          <a:xfrm>
            <a:off x="566280" y="5481720"/>
            <a:ext cx="4172040" cy="900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700" spc="-1" strike="noStrik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95" name="직사각형 16"/>
          <p:cNvSpPr/>
          <p:nvPr/>
        </p:nvSpPr>
        <p:spPr>
          <a:xfrm>
            <a:off x="5320080" y="5481720"/>
            <a:ext cx="4172040" cy="900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700" spc="-1" strike="noStrik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96" name="직사각형 17"/>
          <p:cNvSpPr/>
          <p:nvPr/>
        </p:nvSpPr>
        <p:spPr>
          <a:xfrm>
            <a:off x="603000" y="5701680"/>
            <a:ext cx="4407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G스마트체 SemiBold"/>
                <a:ea typeface="LG스마트체 SemiBold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LG스마트체 SemiBold"/>
                <a:ea typeface="LG스마트체 SemiBold"/>
              </a:rPr>
              <a:t>-26.86 + -0.11*</a:t>
            </a:r>
            <a:r>
              <a:rPr b="0" lang="ko-KR" sz="1200" spc="-1" strike="noStrike">
                <a:solidFill>
                  <a:srgbClr val="000000"/>
                </a:solidFill>
                <a:latin typeface="LG스마트체 SemiBold"/>
                <a:ea typeface="LG스마트체 SemiBold"/>
              </a:rPr>
              <a:t>개인순매수액 </a:t>
            </a:r>
            <a:r>
              <a:rPr b="0" lang="en-US" sz="1200" spc="-1" strike="noStrike">
                <a:solidFill>
                  <a:srgbClr val="000000"/>
                </a:solidFill>
                <a:latin typeface="LG스마트체 SemiBold"/>
                <a:ea typeface="LG스마트체 SemiBold"/>
              </a:rPr>
              <a:t>+ -7.59*</a:t>
            </a:r>
            <a:r>
              <a:rPr b="0" lang="ko-KR" sz="1200" spc="-1" strike="noStrike">
                <a:solidFill>
                  <a:srgbClr val="000000"/>
                </a:solidFill>
                <a:latin typeface="LG스마트체 SemiBold"/>
                <a:ea typeface="LG스마트체 SemiBold"/>
              </a:rPr>
              <a:t>매출액세전순이익률 </a:t>
            </a:r>
            <a:r>
              <a:rPr b="0" lang="en-US" sz="1200" spc="-1" strike="noStrike">
                <a:solidFill>
                  <a:srgbClr val="000000"/>
                </a:solidFill>
                <a:latin typeface="LG스마트체 SemiBold"/>
                <a:ea typeface="LG스마트체 SemiBold"/>
              </a:rPr>
              <a:t>+ 1.20*</a:t>
            </a:r>
            <a:r>
              <a:rPr b="0" lang="ko-KR" sz="1200" spc="-1" strike="noStrike">
                <a:solidFill>
                  <a:srgbClr val="000000"/>
                </a:solidFill>
                <a:latin typeface="LG스마트체 SemiBold"/>
                <a:ea typeface="LG스마트체 SemiBold"/>
              </a:rPr>
              <a:t>금융채발행액 </a:t>
            </a:r>
            <a:r>
              <a:rPr b="0" lang="en-US" sz="1200" spc="-1" strike="noStrike">
                <a:solidFill>
                  <a:srgbClr val="000000"/>
                </a:solidFill>
                <a:latin typeface="LG스마트체 SemiBold"/>
                <a:ea typeface="LG스마트체 SemiBold"/>
              </a:rPr>
              <a:t>+ -1.49*</a:t>
            </a:r>
            <a:r>
              <a:rPr b="0" lang="ko-KR" sz="1200" spc="-1" strike="noStrike">
                <a:solidFill>
                  <a:srgbClr val="000000"/>
                </a:solidFill>
                <a:latin typeface="LG스마트체 SemiBold"/>
                <a:ea typeface="LG스마트체 SemiBold"/>
              </a:rPr>
              <a:t>광산품 생산자물가지수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직사각형 18"/>
          <p:cNvSpPr/>
          <p:nvPr/>
        </p:nvSpPr>
        <p:spPr>
          <a:xfrm>
            <a:off x="5463720" y="5701680"/>
            <a:ext cx="4050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LG스마트체 SemiBold"/>
                <a:ea typeface="LG스마트체 SemiBold"/>
              </a:rPr>
              <a:t>-4.10 + -5.56*</a:t>
            </a:r>
            <a:r>
              <a:rPr b="0" lang="ko-KR" sz="1200" spc="-1" strike="noStrike">
                <a:solidFill>
                  <a:srgbClr val="000000"/>
                </a:solidFill>
                <a:latin typeface="LG스마트체 SemiBold"/>
                <a:ea typeface="LG스마트체 SemiBold"/>
              </a:rPr>
              <a:t>자기자본비율 </a:t>
            </a:r>
            <a:r>
              <a:rPr b="0" lang="en-US" sz="1200" spc="-1" strike="noStrike">
                <a:solidFill>
                  <a:srgbClr val="000000"/>
                </a:solidFill>
                <a:latin typeface="LG스마트체 SemiBold"/>
                <a:ea typeface="LG스마트체 SemiBold"/>
              </a:rPr>
              <a:t>+ -0.07*</a:t>
            </a:r>
            <a:r>
              <a:rPr b="0" lang="ko-KR" sz="1200" spc="-1" strike="noStrike">
                <a:solidFill>
                  <a:srgbClr val="000000"/>
                </a:solidFill>
                <a:latin typeface="LG스마트체 SemiBold"/>
                <a:ea typeface="LG스마트체 SemiBold"/>
              </a:rPr>
              <a:t>개인순매수액 </a:t>
            </a:r>
            <a:r>
              <a:rPr b="0" lang="en-US" sz="1200" spc="-1" strike="noStrike">
                <a:solidFill>
                  <a:srgbClr val="000000"/>
                </a:solidFill>
                <a:latin typeface="LG스마트체 SemiBold"/>
                <a:ea typeface="LG스마트체 SemiBold"/>
              </a:rPr>
              <a:t>+ 3.82*</a:t>
            </a:r>
            <a:r>
              <a:rPr b="0" lang="ko-KR" sz="1200" spc="-1" strike="noStrike">
                <a:solidFill>
                  <a:srgbClr val="000000"/>
                </a:solidFill>
                <a:latin typeface="LG스마트체 SemiBold"/>
                <a:ea typeface="LG스마트체 SemiBold"/>
              </a:rPr>
              <a:t>차입금의존도 </a:t>
            </a:r>
            <a:r>
              <a:rPr b="0" lang="en-US" sz="1200" spc="-1" strike="noStrike">
                <a:solidFill>
                  <a:srgbClr val="000000"/>
                </a:solidFill>
                <a:latin typeface="LG스마트체 SemiBold"/>
                <a:ea typeface="LG스마트체 SemiBold"/>
              </a:rPr>
              <a:t>+ -0.04*</a:t>
            </a:r>
            <a:r>
              <a:rPr b="0" lang="ko-KR" sz="1200" spc="-1" strike="noStrike">
                <a:solidFill>
                  <a:srgbClr val="000000"/>
                </a:solidFill>
                <a:latin typeface="LG스마트체 SemiBold"/>
                <a:ea typeface="LG스마트체 SemiBold"/>
              </a:rPr>
              <a:t>금융채발행액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직사각형 7"/>
          <p:cNvSpPr/>
          <p:nvPr/>
        </p:nvSpPr>
        <p:spPr>
          <a:xfrm>
            <a:off x="-55080" y="0"/>
            <a:ext cx="9959760" cy="685692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Aft>
                <a:spcPts val="218"/>
              </a:spcAft>
              <a:tabLst>
                <a:tab algn="l" pos="0"/>
              </a:tabLst>
            </a:pPr>
            <a:endParaRPr b="0" lang="en-US" sz="1450" spc="-1" strike="noStrike">
              <a:solidFill>
                <a:srgbClr val="ffffff"/>
              </a:solidFill>
              <a:latin typeface="원신한 Light"/>
              <a:ea typeface="원신한 Light"/>
            </a:endParaRPr>
          </a:p>
        </p:txBody>
      </p:sp>
      <p:sp>
        <p:nvSpPr>
          <p:cNvPr id="299" name="Text Box 3"/>
          <p:cNvSpPr/>
          <p:nvPr/>
        </p:nvSpPr>
        <p:spPr>
          <a:xfrm>
            <a:off x="3168720" y="2967480"/>
            <a:ext cx="356760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268200">
              <a:lnSpc>
                <a:spcPct val="100000"/>
              </a:lnSpc>
              <a:spcBef>
                <a:spcPts val="601"/>
              </a:spcBef>
              <a:tabLst>
                <a:tab algn="ctr" pos="143208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원신한 Light"/>
                <a:ea typeface="원신한 Light"/>
              </a:rPr>
              <a:t>VI.    </a:t>
            </a:r>
            <a:r>
              <a:rPr b="1" lang="ko-KR" sz="2400" spc="-1" strike="noStrike">
                <a:solidFill>
                  <a:srgbClr val="ffffff"/>
                </a:solidFill>
                <a:latin typeface="원신한 Light"/>
                <a:ea typeface="원신한 Light"/>
              </a:rPr>
              <a:t>팀인원 역할 분담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angle 42"/>
          <p:cNvSpPr/>
          <p:nvPr/>
        </p:nvSpPr>
        <p:spPr>
          <a:xfrm>
            <a:off x="273600" y="180000"/>
            <a:ext cx="761508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 marL="185760" indent="-185760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◼ </a:t>
            </a:r>
            <a:r>
              <a:rPr b="1" lang="ko-KR" sz="24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팀인원 역할 분담 및 일정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Rectangle 9"/>
          <p:cNvSpPr/>
          <p:nvPr/>
        </p:nvSpPr>
        <p:spPr>
          <a:xfrm>
            <a:off x="518760" y="1096200"/>
            <a:ext cx="4816800" cy="319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spcBef>
                <a:spcPts val="320"/>
              </a:spcBef>
            </a:pPr>
            <a:r>
              <a:rPr b="1" lang="en-US" sz="1600" spc="-1" strike="noStrike">
                <a:solidFill>
                  <a:srgbClr val="2d3b45"/>
                </a:solidFill>
                <a:latin typeface="맑은 고딕"/>
              </a:rPr>
              <a:t>[02</a:t>
            </a:r>
            <a:r>
              <a:rPr b="1" lang="ko-KR" sz="1600" spc="-1" strike="noStrike">
                <a:solidFill>
                  <a:srgbClr val="2d3b45"/>
                </a:solidFill>
                <a:latin typeface="맑은 고딕"/>
              </a:rPr>
              <a:t>조</a:t>
            </a:r>
            <a:r>
              <a:rPr b="1" lang="en-US" sz="1600" spc="-1" strike="noStrike">
                <a:solidFill>
                  <a:srgbClr val="2d3b45"/>
                </a:solidFill>
                <a:latin typeface="맑은 고딕"/>
              </a:rPr>
              <a:t>] </a:t>
            </a:r>
            <a:r>
              <a:rPr b="1" lang="ko-KR" sz="1600" spc="-1" strike="noStrike">
                <a:solidFill>
                  <a:srgbClr val="2d3b45"/>
                </a:solidFill>
                <a:latin typeface="맑은 고딕"/>
              </a:rPr>
              <a:t>김상곤</a:t>
            </a:r>
            <a:r>
              <a:rPr b="1" lang="en-US" sz="1600" spc="-1" strike="noStrike">
                <a:solidFill>
                  <a:srgbClr val="2d3b45"/>
                </a:solidFill>
                <a:latin typeface="맑은 고딕"/>
              </a:rPr>
              <a:t>(</a:t>
            </a:r>
            <a:r>
              <a:rPr b="1" lang="ko-KR" sz="1600" spc="-1" strike="noStrike">
                <a:solidFill>
                  <a:srgbClr val="2d3b45"/>
                </a:solidFill>
                <a:latin typeface="맑은 고딕"/>
              </a:rPr>
              <a:t>조장</a:t>
            </a:r>
            <a:r>
              <a:rPr b="1" lang="en-US" sz="1600" spc="-1" strike="noStrike">
                <a:solidFill>
                  <a:srgbClr val="2d3b45"/>
                </a:solidFill>
                <a:latin typeface="맑은 고딕"/>
              </a:rPr>
              <a:t>), </a:t>
            </a:r>
            <a:r>
              <a:rPr b="1" lang="ko-KR" sz="1600" spc="-1" strike="noStrike">
                <a:solidFill>
                  <a:srgbClr val="2d3b45"/>
                </a:solidFill>
                <a:latin typeface="맑은 고딕"/>
              </a:rPr>
              <a:t>김유진</a:t>
            </a:r>
            <a:r>
              <a:rPr b="1" lang="en-US" sz="1600" spc="-1" strike="noStrike">
                <a:solidFill>
                  <a:srgbClr val="2d3b45"/>
                </a:solidFill>
                <a:latin typeface="맑은 고딕"/>
              </a:rPr>
              <a:t>, </a:t>
            </a:r>
            <a:r>
              <a:rPr b="1" lang="ko-KR" sz="1600" spc="-1" strike="noStrike">
                <a:solidFill>
                  <a:srgbClr val="2d3b45"/>
                </a:solidFill>
                <a:latin typeface="맑은 고딕"/>
              </a:rPr>
              <a:t>김진영</a:t>
            </a:r>
            <a:r>
              <a:rPr b="1" lang="en-US" sz="1600" spc="-1" strike="noStrike">
                <a:solidFill>
                  <a:srgbClr val="2d3b45"/>
                </a:solidFill>
                <a:latin typeface="맑은 고딕"/>
              </a:rPr>
              <a:t>, </a:t>
            </a:r>
            <a:r>
              <a:rPr b="1" lang="ko-KR" sz="1600" spc="-1" strike="noStrike">
                <a:solidFill>
                  <a:srgbClr val="2d3b45"/>
                </a:solidFill>
                <a:latin typeface="맑은 고딕"/>
              </a:rPr>
              <a:t>이설화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02" name="표 2"/>
          <p:cNvGraphicFramePr/>
          <p:nvPr/>
        </p:nvGraphicFramePr>
        <p:xfrm>
          <a:off x="518760" y="1743480"/>
          <a:ext cx="8599680" cy="3520800"/>
        </p:xfrm>
        <a:graphic>
          <a:graphicData uri="http://schemas.openxmlformats.org/drawingml/2006/table">
            <a:tbl>
              <a:tblPr/>
              <a:tblGrid>
                <a:gridCol w="1956600"/>
                <a:gridCol w="3409920"/>
                <a:gridCol w="3233520"/>
              </a:tblGrid>
              <a:tr h="586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기간</a:t>
                      </a:r>
                      <a:r>
                        <a:rPr b="1" lang="en-US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(</a:t>
                      </a:r>
                      <a:r>
                        <a:rPr b="1" lang="ko-KR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주단위</a:t>
                      </a:r>
                      <a:r>
                        <a:rPr b="1" lang="en-US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역할분담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담당 멤버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86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1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주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(11.02~11.16)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방법론 추가협의 및 데이터 수집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김상곤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,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김유진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,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김진영 이설화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86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2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주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(11.17~11.24)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데이터 정제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,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변수 분석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,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모형개발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김유진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,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김진영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,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이설화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86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3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주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(11.25~12.07)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분석결과 해석 및 결과보고서 작성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김상곤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,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김진영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,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이설화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86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4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주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(12.08~12.13)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프레젠테이션 자료 작성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김상곤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, </a:t>
                      </a: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김유진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86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D-day(12.14)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결과보고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4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김상곤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7"/>
          <p:cNvSpPr/>
          <p:nvPr/>
        </p:nvSpPr>
        <p:spPr>
          <a:xfrm>
            <a:off x="-55080" y="0"/>
            <a:ext cx="9959760" cy="685692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Aft>
                <a:spcPts val="218"/>
              </a:spcAft>
              <a:tabLst>
                <a:tab algn="l" pos="0"/>
              </a:tabLst>
            </a:pPr>
            <a:endParaRPr b="0" lang="en-US" sz="1450" spc="-1" strike="noStrike">
              <a:solidFill>
                <a:srgbClr val="ffffff"/>
              </a:solidFill>
              <a:latin typeface="원신한 Light"/>
              <a:ea typeface="원신한 Light"/>
            </a:endParaRPr>
          </a:p>
        </p:txBody>
      </p:sp>
      <p:sp>
        <p:nvSpPr>
          <p:cNvPr id="102" name="Text Box 3"/>
          <p:cNvSpPr/>
          <p:nvPr/>
        </p:nvSpPr>
        <p:spPr>
          <a:xfrm>
            <a:off x="3620520" y="3029040"/>
            <a:ext cx="266364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57120" indent="-357120" algn="ctr" defTabSz="26820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맑은 고딕"/>
              <a:buAutoNum type="romanUcPeriod"/>
              <a:tabLst>
                <a:tab algn="ctr" pos="1432080"/>
              </a:tabLst>
            </a:pPr>
            <a:r>
              <a:rPr b="1" lang="ko-KR" sz="2400" spc="-1" strike="noStrike">
                <a:solidFill>
                  <a:srgbClr val="ffffff"/>
                </a:solidFill>
                <a:latin typeface="원신한 Light"/>
                <a:ea typeface="원신한 Light"/>
              </a:rPr>
              <a:t>프로젝트 개요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42"/>
          <p:cNvSpPr/>
          <p:nvPr/>
        </p:nvSpPr>
        <p:spPr>
          <a:xfrm>
            <a:off x="273600" y="180000"/>
            <a:ext cx="761508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 marL="185760" indent="-185760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 </a:t>
            </a:r>
            <a:r>
              <a:rPr b="1" lang="ko-KR" sz="24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프로젝트 개요 및 설명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Box 19"/>
          <p:cNvSpPr/>
          <p:nvPr/>
        </p:nvSpPr>
        <p:spPr>
          <a:xfrm>
            <a:off x="352440" y="941040"/>
            <a:ext cx="8933400" cy="25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50000"/>
              </a:lnSpc>
            </a:pPr>
            <a:r>
              <a:rPr b="1" lang="ko-KR" sz="1400" spc="-80" strike="noStrike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접근배경</a:t>
            </a:r>
            <a:r>
              <a:rPr b="1" lang="en-US" sz="1400" spc="-80" strike="noStrike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: </a:t>
            </a:r>
            <a:r>
              <a:rPr b="0" lang="ko-KR" sz="1400" spc="-80" strike="noStrike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전공지식</a:t>
            </a:r>
            <a:r>
              <a:rPr b="0" lang="en-US" sz="1400" spc="-80" strike="noStrike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, </a:t>
            </a:r>
            <a:r>
              <a:rPr b="0" lang="ko-KR" sz="1400" spc="-80" strike="noStrike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근무환경</a:t>
            </a:r>
            <a:r>
              <a:rPr b="0" lang="en-US" sz="1400" spc="-80" strike="noStrike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, </a:t>
            </a:r>
            <a:r>
              <a:rPr b="0" lang="ko-KR" sz="1400" spc="-80" strike="noStrike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경험</a:t>
            </a:r>
            <a:r>
              <a:rPr b="0" lang="en-US" sz="1400" spc="-80" strike="noStrike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, </a:t>
            </a:r>
            <a:r>
              <a:rPr b="0" lang="ko-KR" sz="1400" spc="-80" strike="noStrike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공개 데이터 및 활용 가능성 등을 종합적으로 판단해 프로젝트 주제를 선정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50000"/>
              </a:lnSpc>
            </a:pPr>
            <a:r>
              <a:rPr b="0" lang="en-US" sz="1400" spc="-80" strike="noStrike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              </a:t>
            </a:r>
            <a:r>
              <a:rPr b="0" lang="en-US" sz="1400" spc="-80" strike="noStrike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1) 3</a:t>
            </a:r>
            <a:r>
              <a:rPr b="0" lang="ko-KR" sz="1400" spc="-80" strike="noStrike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명의 금융권 종사자</a:t>
            </a:r>
            <a:r>
              <a:rPr b="0" lang="en-US" sz="1400" spc="-80" strike="noStrike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, 1 IT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50000"/>
              </a:lnSpc>
            </a:pPr>
            <a:r>
              <a:rPr b="0" lang="en-US" sz="1400" spc="-80" strike="noStrike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              </a:t>
            </a:r>
            <a:r>
              <a:rPr b="0" lang="en-US" sz="1400" spc="-80" strike="noStrike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2) </a:t>
            </a:r>
            <a:r>
              <a:rPr b="0" lang="ko-KR" sz="1400" spc="-80" strike="noStrike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현 시점 한국경제 외부 거시지표에 대한 민감도 강화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50000"/>
              </a:lnSpc>
            </a:pPr>
            <a:r>
              <a:rPr b="0" lang="en-US" sz="1400" spc="-80" strike="noStrike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              </a:t>
            </a:r>
            <a:r>
              <a:rPr b="0" lang="en-US" sz="1400" spc="-80" strike="noStrike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3) </a:t>
            </a:r>
            <a:r>
              <a:rPr b="0" lang="ko-KR" sz="1400" spc="-80" strike="noStrike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관련 프로젝트 수행 경험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50000"/>
              </a:lnSpc>
            </a:pPr>
            <a:r>
              <a:rPr b="1" lang="ko-KR" sz="1400" spc="-80" strike="noStrike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프로젝트 개요</a:t>
            </a:r>
            <a:r>
              <a:rPr b="1" lang="en-US" sz="1400" spc="-80" strike="noStrike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: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50000"/>
              </a:lnSpc>
            </a:pPr>
            <a:r>
              <a:rPr b="0" lang="en-US" sz="1400" spc="-80" strike="noStrike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              </a:t>
            </a:r>
            <a:r>
              <a:rPr b="0" lang="en-US" sz="1400" spc="-80" strike="noStrike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1) 2008</a:t>
            </a:r>
            <a:r>
              <a:rPr b="0" lang="ko-KR" sz="1400" spc="-80" strike="noStrike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년 금융위기 이후부터 최근의 경제 사이클을 아우르는 범위의 거시경제 데이터를 활용한 기업 부도률을 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50000"/>
              </a:lnSpc>
            </a:pPr>
            <a:r>
              <a:rPr b="0" lang="en-US" sz="1400" spc="-80" strike="noStrike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                 </a:t>
            </a:r>
            <a:r>
              <a:rPr b="0" lang="ko-KR" sz="1400" spc="-80" strike="noStrike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예측하는 </a:t>
            </a:r>
            <a:r>
              <a:rPr b="0" lang="en-US" sz="1400" spc="-80" strike="noStrike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Forward-looking </a:t>
            </a:r>
            <a:r>
              <a:rPr b="0" lang="ko-KR" sz="1400" spc="-80" strike="noStrike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모형 개발 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50000"/>
              </a:lnSpc>
            </a:pPr>
            <a:r>
              <a:rPr b="0" lang="en-US" sz="1400" spc="-80" strike="noStrike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               </a:t>
            </a:r>
            <a:r>
              <a:rPr b="0" lang="en-US" sz="1400" spc="-80" strike="noStrike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2) </a:t>
            </a:r>
            <a:r>
              <a:rPr b="0" lang="ko-KR" sz="1400" spc="-80" strike="noStrike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실측 부도율과 예측 부도율을 도출하여 현시점 기업건전성에 관해 시사점을 이끌어 내 보고자 함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화살표: 오른쪽 15"/>
          <p:cNvSpPr/>
          <p:nvPr/>
        </p:nvSpPr>
        <p:spPr>
          <a:xfrm>
            <a:off x="4919040" y="3895200"/>
            <a:ext cx="314640" cy="2655720"/>
          </a:xfrm>
          <a:prstGeom prst="rightArrow">
            <a:avLst>
              <a:gd name="adj1" fmla="val 50000"/>
              <a:gd name="adj2" fmla="val 100000"/>
            </a:avLst>
          </a:prstGeom>
          <a:gradFill rotWithShape="0">
            <a:gsLst>
              <a:gs pos="0">
                <a:srgbClr val="9ab4e4"/>
              </a:gs>
              <a:gs pos="50000">
                <a:srgbClr val="c1d1ec"/>
              </a:gs>
              <a:gs pos="100000">
                <a:srgbClr val="e0e8f5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grpSp>
        <p:nvGrpSpPr>
          <p:cNvPr id="106" name="그룹 1"/>
          <p:cNvGrpSpPr/>
          <p:nvPr/>
        </p:nvGrpSpPr>
        <p:grpSpPr>
          <a:xfrm>
            <a:off x="540720" y="3895200"/>
            <a:ext cx="3768840" cy="2655720"/>
            <a:chOff x="540720" y="3895200"/>
            <a:chExt cx="3768840" cy="2655720"/>
          </a:xfrm>
        </p:grpSpPr>
        <p:sp>
          <p:nvSpPr>
            <p:cNvPr id="107" name="직사각형 14"/>
            <p:cNvSpPr/>
            <p:nvPr/>
          </p:nvSpPr>
          <p:spPr>
            <a:xfrm>
              <a:off x="540720" y="3895200"/>
              <a:ext cx="3768840" cy="2655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spcBef>
                  <a:spcPts val="601"/>
                </a:spcBef>
              </a:pPr>
              <a:endParaRPr b="0" lang="en-US" sz="1400" spc="-1" strike="noStrike">
                <a:solidFill>
                  <a:srgbClr val="000000"/>
                </a:solidFill>
                <a:latin typeface="Calibri"/>
              </a:endParaRPr>
            </a:p>
            <a:p>
              <a:pPr marL="357120" indent="-174600" defTabSz="914400">
                <a:lnSpc>
                  <a:spcPct val="100000"/>
                </a:lnSpc>
                <a:spcBef>
                  <a:spcPts val="601"/>
                </a:spcBef>
                <a:buClr>
                  <a:srgbClr val="000000"/>
                </a:buClr>
                <a:buFont typeface="Wingdings" charset="2"/>
                <a:buChar char=""/>
              </a:pPr>
              <a:r>
                <a:rPr b="0" lang="ko-KR" sz="1400" spc="-1" strike="noStrike">
                  <a:solidFill>
                    <a:schemeClr val="dk1"/>
                  </a:solidFill>
                  <a:latin typeface="원신한 Light"/>
                  <a:ea typeface="원신한 Light"/>
                </a:rPr>
                <a:t>미국의 빅컷 및 한은 금리인하</a:t>
              </a:r>
              <a:endParaRPr b="0" lang="en-US" sz="1400" spc="-1" strike="noStrike">
                <a:solidFill>
                  <a:srgbClr val="000000"/>
                </a:solidFill>
                <a:latin typeface="Calibri"/>
              </a:endParaRPr>
            </a:p>
            <a:p>
              <a:pPr marL="357120" indent="-174600" defTabSz="914400">
                <a:lnSpc>
                  <a:spcPct val="100000"/>
                </a:lnSpc>
                <a:spcBef>
                  <a:spcPts val="601"/>
                </a:spcBef>
                <a:buClr>
                  <a:srgbClr val="000000"/>
                </a:buClr>
                <a:buFont typeface="Wingdings" charset="2"/>
                <a:buChar char=""/>
              </a:pPr>
              <a:r>
                <a:rPr b="0" lang="ko-KR" sz="1400" spc="-1" strike="noStrike">
                  <a:solidFill>
                    <a:schemeClr val="dk1"/>
                  </a:solidFill>
                  <a:latin typeface="원신한 Light"/>
                  <a:ea typeface="원신한 Light"/>
                </a:rPr>
                <a:t>가계부채 증가 및 가처분소득 감소에 따른 내수회복 제한</a:t>
              </a:r>
              <a:endParaRPr b="0" lang="en-US" sz="1400" spc="-1" strike="noStrike">
                <a:solidFill>
                  <a:srgbClr val="000000"/>
                </a:solidFill>
                <a:latin typeface="Calibri"/>
              </a:endParaRPr>
            </a:p>
            <a:p>
              <a:pPr marL="357120" indent="-174600" defTabSz="914400">
                <a:lnSpc>
                  <a:spcPct val="100000"/>
                </a:lnSpc>
                <a:spcBef>
                  <a:spcPts val="601"/>
                </a:spcBef>
                <a:buClr>
                  <a:srgbClr val="000000"/>
                </a:buClr>
                <a:buFont typeface="Wingdings" charset="2"/>
                <a:buChar char=""/>
              </a:pPr>
              <a:r>
                <a:rPr b="0" lang="ko-KR" sz="1400" spc="-1" strike="noStrike">
                  <a:solidFill>
                    <a:schemeClr val="dk1"/>
                  </a:solidFill>
                  <a:latin typeface="원신한 Light"/>
                  <a:ea typeface="원신한 Light"/>
                </a:rPr>
                <a:t>글로벌 인플레이션 발생</a:t>
              </a:r>
              <a:endParaRPr b="0" lang="en-US" sz="1400" spc="-1" strike="noStrike">
                <a:solidFill>
                  <a:srgbClr val="000000"/>
                </a:solidFill>
                <a:latin typeface="Calibri"/>
              </a:endParaRPr>
            </a:p>
            <a:p>
              <a:pPr marL="357120" indent="-174600" defTabSz="914400">
                <a:lnSpc>
                  <a:spcPct val="100000"/>
                </a:lnSpc>
                <a:spcBef>
                  <a:spcPts val="601"/>
                </a:spcBef>
                <a:buClr>
                  <a:srgbClr val="000000"/>
                </a:buClr>
                <a:buFont typeface="Wingdings" charset="2"/>
                <a:buChar char=""/>
              </a:pPr>
              <a:r>
                <a:rPr b="0" lang="ko-KR" sz="1400" spc="-1" strike="noStrike">
                  <a:solidFill>
                    <a:schemeClr val="dk1"/>
                  </a:solidFill>
                  <a:latin typeface="원신한 Light"/>
                  <a:ea typeface="원신한 Light"/>
                </a:rPr>
                <a:t>전쟁</a:t>
              </a:r>
              <a:r>
                <a:rPr b="0" lang="en-US" sz="1400" spc="-1" strike="noStrike">
                  <a:solidFill>
                    <a:schemeClr val="dk1"/>
                  </a:solidFill>
                  <a:latin typeface="원신한 Light"/>
                  <a:ea typeface="원신한 Light"/>
                </a:rPr>
                <a:t>, </a:t>
              </a:r>
              <a:r>
                <a:rPr b="0" lang="ko-KR" sz="1400" spc="-1" strike="noStrike">
                  <a:solidFill>
                    <a:schemeClr val="dk1"/>
                  </a:solidFill>
                  <a:latin typeface="원신한 Light"/>
                  <a:ea typeface="원신한 Light"/>
                </a:rPr>
                <a:t>고환율</a:t>
              </a:r>
              <a:r>
                <a:rPr b="0" lang="en-US" sz="1400" spc="-1" strike="noStrike">
                  <a:solidFill>
                    <a:schemeClr val="dk1"/>
                  </a:solidFill>
                  <a:latin typeface="원신한 Light"/>
                  <a:ea typeface="원신한 Light"/>
                </a:rPr>
                <a:t>, </a:t>
              </a:r>
              <a:r>
                <a:rPr b="0" lang="ko-KR" sz="1400" spc="-1" strike="noStrike">
                  <a:solidFill>
                    <a:schemeClr val="dk1"/>
                  </a:solidFill>
                  <a:latin typeface="원신한 Light"/>
                  <a:ea typeface="원신한 Light"/>
                </a:rPr>
                <a:t>무역부진 지속</a:t>
              </a:r>
              <a:endParaRPr b="0" lang="en-US" sz="1400" spc="-1" strike="noStrike">
                <a:solidFill>
                  <a:srgbClr val="000000"/>
                </a:solidFill>
                <a:latin typeface="Calibri"/>
              </a:endParaRPr>
            </a:p>
            <a:p>
              <a:pPr marL="357120" indent="-174600" defTabSz="914400">
                <a:lnSpc>
                  <a:spcPct val="100000"/>
                </a:lnSpc>
                <a:spcBef>
                  <a:spcPts val="601"/>
                </a:spcBef>
                <a:buClr>
                  <a:srgbClr val="000000"/>
                </a:buClr>
                <a:buFont typeface="Wingdings" charset="2"/>
                <a:buChar char=""/>
              </a:pPr>
              <a:r>
                <a:rPr b="0" lang="ko-KR" sz="1400" spc="-1" strike="noStrike">
                  <a:solidFill>
                    <a:schemeClr val="dk1"/>
                  </a:solidFill>
                  <a:latin typeface="원신한 Light"/>
                  <a:ea typeface="원신한 Light"/>
                </a:rPr>
                <a:t>산업둔화 및 노동인구 감소</a:t>
              </a:r>
              <a:endParaRPr b="0" lang="en-US" sz="14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8" name="직사각형 13"/>
            <p:cNvSpPr/>
            <p:nvPr/>
          </p:nvSpPr>
          <p:spPr>
            <a:xfrm>
              <a:off x="540720" y="3895200"/>
              <a:ext cx="2634120" cy="440640"/>
            </a:xfrm>
            <a:prstGeom prst="rect">
              <a:avLst/>
            </a:prstGeom>
            <a:solidFill>
              <a:srgbClr val="004e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ko-KR" sz="1400" spc="-1" strike="noStrike">
                  <a:solidFill>
                    <a:schemeClr val="lt1"/>
                  </a:solidFill>
                  <a:latin typeface="원신한 Light"/>
                  <a:ea typeface="원신한 Light"/>
                </a:rPr>
                <a:t>대내외 거시경제환경 변화</a:t>
              </a:r>
              <a:endParaRPr b="0" lang="en-US" sz="1400" spc="-1" strike="noStrike">
                <a:solidFill>
                  <a:srgbClr val="ffffff"/>
                </a:solidFill>
                <a:latin typeface="Calibri"/>
              </a:endParaRPr>
            </a:p>
          </p:txBody>
        </p:sp>
      </p:grpSp>
      <p:graphicFrame>
        <p:nvGraphicFramePr>
          <p:cNvPr id="109" name="차트 33"/>
          <p:cNvGraphicFramePr/>
          <p:nvPr/>
        </p:nvGraphicFramePr>
        <p:xfrm>
          <a:off x="5545080" y="3895200"/>
          <a:ext cx="3863880" cy="2655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0" name="직사각형 34"/>
          <p:cNvSpPr/>
          <p:nvPr/>
        </p:nvSpPr>
        <p:spPr>
          <a:xfrm rot="20332200">
            <a:off x="6157800" y="5038200"/>
            <a:ext cx="2635560" cy="516600"/>
          </a:xfrm>
          <a:prstGeom prst="rect">
            <a:avLst/>
          </a:prstGeom>
          <a:noFill/>
          <a:ln>
            <a:solidFill>
              <a:srgbClr val="4bacc6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2800" spc="-1" strike="noStrike">
                <a:solidFill>
                  <a:schemeClr val="accent2">
                    <a:lumMod val="20000"/>
                    <a:lumOff val="80000"/>
                  </a:schemeClr>
                </a:solidFill>
                <a:latin typeface="맑은 고딕"/>
              </a:rPr>
              <a:t>ILLUSTRATE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42"/>
          <p:cNvSpPr/>
          <p:nvPr/>
        </p:nvSpPr>
        <p:spPr>
          <a:xfrm>
            <a:off x="273600" y="180000"/>
            <a:ext cx="761508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 marL="185760" indent="-185760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◼ </a:t>
            </a:r>
            <a:r>
              <a:rPr b="1" lang="ko-KR" sz="24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가설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Box 4"/>
          <p:cNvSpPr/>
          <p:nvPr/>
        </p:nvSpPr>
        <p:spPr>
          <a:xfrm>
            <a:off x="492480" y="1049400"/>
            <a:ext cx="8658720" cy="8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85840" indent="-285840" defTabSz="914400">
              <a:lnSpc>
                <a:spcPct val="120000"/>
              </a:lnSpc>
              <a:buClr>
                <a:srgbClr val="10243e"/>
              </a:buClr>
              <a:buFont typeface="OpenSymbol"/>
              <a:buChar char="-"/>
            </a:pPr>
            <a:r>
              <a:rPr b="0" lang="ko-KR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거시경제변수 약  </a:t>
            </a:r>
            <a:r>
              <a:rPr b="0" lang="en-US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180</a:t>
            </a:r>
            <a:r>
              <a:rPr b="0" lang="ko-KR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여개를 분석하여 최종 모형에 선정된 변수를 </a:t>
            </a:r>
            <a:r>
              <a:rPr b="0" lang="en-US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4</a:t>
            </a:r>
            <a:r>
              <a:rPr b="0" lang="ko-KR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개 이내로 선정할 예정으로 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20000"/>
              </a:lnSpc>
            </a:pPr>
            <a:r>
              <a:rPr b="0" lang="en-US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 </a:t>
            </a:r>
            <a:r>
              <a:rPr b="0" lang="ko-KR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가장 가중치가 높은 변수로는 금리</a:t>
            </a:r>
            <a:r>
              <a:rPr b="0" lang="en-US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/</a:t>
            </a:r>
            <a:r>
              <a:rPr b="0" lang="ko-KR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환율</a:t>
            </a:r>
            <a:r>
              <a:rPr b="0" lang="en-US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/</a:t>
            </a:r>
            <a:r>
              <a:rPr b="0" lang="ko-KR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주가</a:t>
            </a:r>
            <a:r>
              <a:rPr b="0" lang="en-US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/GDP </a:t>
            </a:r>
            <a:r>
              <a:rPr b="0" lang="ko-KR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등 대표적인 거시경제 변수에서 선정 될것으로 예상된다</a:t>
            </a:r>
            <a:r>
              <a:rPr b="0" lang="en-US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3" name="표 5"/>
          <p:cNvGraphicFramePr/>
          <p:nvPr/>
        </p:nvGraphicFramePr>
        <p:xfrm>
          <a:off x="779760" y="2094120"/>
          <a:ext cx="8814600" cy="2314440"/>
        </p:xfrm>
        <a:graphic>
          <a:graphicData uri="http://schemas.openxmlformats.org/drawingml/2006/table">
            <a:tbl>
              <a:tblPr/>
              <a:tblGrid>
                <a:gridCol w="2029680"/>
                <a:gridCol w="1778760"/>
                <a:gridCol w="5006520"/>
              </a:tblGrid>
              <a:tr h="39780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1600" spc="-1" strike="noStrike">
                          <a:solidFill>
                            <a:schemeClr val="lt1"/>
                          </a:solidFill>
                          <a:latin typeface="맑은 고딕"/>
                        </a:rPr>
                        <a:t>거시경제변수</a:t>
                      </a:r>
                      <a:endParaRPr b="0" lang="en-US" sz="16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1600" spc="-1" strike="noStrike">
                          <a:solidFill>
                            <a:schemeClr val="lt1"/>
                          </a:solidFill>
                          <a:latin typeface="맑은 고딕"/>
                        </a:rPr>
                        <a:t>전망</a:t>
                      </a:r>
                      <a:endParaRPr b="0" lang="en-US" sz="16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1600" spc="-1" strike="noStrike">
                          <a:solidFill>
                            <a:schemeClr val="lt1"/>
                          </a:solidFill>
                          <a:latin typeface="맑은 고딕"/>
                        </a:rPr>
                        <a:t>결과</a:t>
                      </a:r>
                      <a:endParaRPr b="0" lang="en-US" sz="16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9780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6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금리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6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인하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6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부도확률 감소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72324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6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환율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6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상승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6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부도확률 증가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(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수출기업의 경우 환율상승이 수익성증가에 영향을 미칠 수 있으나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, </a:t>
                      </a: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원자재가격 상승 등 종합적으로 고려하여 판단</a:t>
                      </a: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9780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GDP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6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상승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6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부도확률 감소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9780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6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주가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6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상승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600" spc="-1" strike="noStrike">
                          <a:solidFill>
                            <a:schemeClr val="dk1"/>
                          </a:solidFill>
                          <a:latin typeface="맑은 고딕"/>
                        </a:rPr>
                        <a:t>부도확률 감소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4" name="TextBox 6"/>
          <p:cNvSpPr/>
          <p:nvPr/>
        </p:nvSpPr>
        <p:spPr>
          <a:xfrm>
            <a:off x="492480" y="4895280"/>
            <a:ext cx="8658720" cy="8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85840" indent="-285840" defTabSz="914400">
              <a:lnSpc>
                <a:spcPct val="120000"/>
              </a:lnSpc>
              <a:buClr>
                <a:srgbClr val="10243e"/>
              </a:buClr>
              <a:buFont typeface="OpenSymbol"/>
              <a:buChar char="-"/>
            </a:pPr>
            <a:r>
              <a:rPr b="0" lang="ko-KR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또한 </a:t>
            </a:r>
            <a:r>
              <a:rPr b="0" lang="en-US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2021</a:t>
            </a:r>
            <a:r>
              <a:rPr b="0" lang="ko-KR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년  </a:t>
            </a:r>
            <a:r>
              <a:rPr b="0" lang="en-US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COVID-19 </a:t>
            </a:r>
            <a:r>
              <a:rPr b="0" lang="ko-KR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장기화로 인한 정부의 자금지원</a:t>
            </a:r>
            <a:r>
              <a:rPr b="0" lang="en-US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, </a:t>
            </a:r>
            <a:r>
              <a:rPr b="0" lang="ko-KR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채무유예 등으로 경기상황과 별개로 부도율이 매우 낮아지는 왜곡 현상이 발생하여 </a:t>
            </a:r>
            <a:r>
              <a:rPr b="0" lang="en-US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COVID-19 </a:t>
            </a:r>
            <a:r>
              <a:rPr b="0" lang="ko-KR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지원 기간의 부도율 예측 확률은 떨어질 것으로 예상된다</a:t>
            </a:r>
            <a:r>
              <a:rPr b="0" lang="en-US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7"/>
          <p:cNvSpPr/>
          <p:nvPr/>
        </p:nvSpPr>
        <p:spPr>
          <a:xfrm>
            <a:off x="-55080" y="0"/>
            <a:ext cx="9959760" cy="685692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Aft>
                <a:spcPts val="218"/>
              </a:spcAft>
              <a:tabLst>
                <a:tab algn="l" pos="0"/>
              </a:tabLst>
            </a:pPr>
            <a:endParaRPr b="0" lang="en-US" sz="1450" spc="-1" strike="noStrike">
              <a:solidFill>
                <a:srgbClr val="ffffff"/>
              </a:solidFill>
              <a:latin typeface="원신한 Light"/>
              <a:ea typeface="원신한 Light"/>
            </a:endParaRPr>
          </a:p>
        </p:txBody>
      </p:sp>
      <p:sp>
        <p:nvSpPr>
          <p:cNvPr id="116" name="Text Box 3"/>
          <p:cNvSpPr/>
          <p:nvPr/>
        </p:nvSpPr>
        <p:spPr>
          <a:xfrm>
            <a:off x="3118680" y="3063600"/>
            <a:ext cx="361260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514440" indent="-514440" algn="ctr" defTabSz="26820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맑은 고딕"/>
              <a:buAutoNum type="romanUcPeriod" startAt="2"/>
              <a:tabLst>
                <a:tab algn="ctr" pos="1432080"/>
              </a:tabLst>
            </a:pPr>
            <a:r>
              <a:rPr b="1" lang="ko-KR" sz="2400" spc="-1" strike="noStrike">
                <a:solidFill>
                  <a:srgbClr val="ffffff"/>
                </a:solidFill>
                <a:latin typeface="원신한 Light"/>
                <a:ea typeface="원신한 Light"/>
              </a:rPr>
              <a:t>분석대상 데이터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42"/>
          <p:cNvSpPr/>
          <p:nvPr/>
        </p:nvSpPr>
        <p:spPr>
          <a:xfrm>
            <a:off x="273600" y="180000"/>
            <a:ext cx="761508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 marL="185760" indent="-185760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◼</a:t>
            </a:r>
            <a:r>
              <a:rPr b="1" lang="ko-KR" sz="24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데이터 선택 및 이용범위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직사각형 5"/>
          <p:cNvSpPr/>
          <p:nvPr/>
        </p:nvSpPr>
        <p:spPr>
          <a:xfrm>
            <a:off x="893880" y="4185720"/>
            <a:ext cx="3454920" cy="358920"/>
          </a:xfrm>
          <a:prstGeom prst="rect">
            <a:avLst/>
          </a:prstGeom>
          <a:solidFill>
            <a:srgbClr val="7fa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원신한 Light"/>
                <a:ea typeface="원신한 Light"/>
              </a:rPr>
              <a:t> ②</a:t>
            </a:r>
            <a:r>
              <a:rPr b="0" lang="ko-KR" sz="1200" spc="-1" strike="noStrike">
                <a:solidFill>
                  <a:schemeClr val="lt1"/>
                </a:solidFill>
                <a:latin typeface="원신한 Light"/>
                <a:ea typeface="원신한 Light"/>
              </a:rPr>
              <a:t>변수의 중복</a:t>
            </a:r>
            <a:r>
              <a:rPr b="0" lang="en-US" sz="1200" spc="-1" strike="noStrike">
                <a:solidFill>
                  <a:schemeClr val="lt1"/>
                </a:solidFill>
                <a:latin typeface="원신한 Light"/>
                <a:ea typeface="원신한 Light"/>
              </a:rPr>
              <a:t>/</a:t>
            </a:r>
            <a:r>
              <a:rPr b="0" lang="ko-KR" sz="1200" spc="-1" strike="noStrike">
                <a:solidFill>
                  <a:schemeClr val="lt1"/>
                </a:solidFill>
                <a:latin typeface="원신한 Light"/>
                <a:ea typeface="원신한 Light"/>
              </a:rPr>
              <a:t>상관관계 고려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Box 6"/>
          <p:cNvSpPr/>
          <p:nvPr/>
        </p:nvSpPr>
        <p:spPr>
          <a:xfrm>
            <a:off x="627120" y="948240"/>
            <a:ext cx="9084600" cy="13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20000"/>
              </a:lnSpc>
            </a:pP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61800" indent="-181080" defTabSz="914400">
              <a:lnSpc>
                <a:spcPct val="120000"/>
              </a:lnSpc>
              <a:buClr>
                <a:srgbClr val="10243e"/>
              </a:buClr>
              <a:buFont typeface="Arial"/>
              <a:buChar char="•"/>
            </a:pPr>
            <a:r>
              <a:rPr b="0" lang="ko-KR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한국은행 경제통계시스템에서 조회되는 거시경제분석 지표 중 관련성이 높은 변수를 선택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181080" defTabSz="914400">
              <a:lnSpc>
                <a:spcPct val="120000"/>
              </a:lnSpc>
            </a:pPr>
            <a:r>
              <a:rPr b="0" lang="en-US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      </a:t>
            </a:r>
            <a:r>
              <a:rPr b="0" lang="en-US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(</a:t>
            </a:r>
            <a:r>
              <a:rPr b="0" lang="ko-KR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차선으로 금감원 금융통계정보시스템 및 통계청 자료도 사용</a:t>
            </a:r>
            <a:r>
              <a:rPr b="0" lang="en-US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marL="361800" indent="-181080" defTabSz="914400">
              <a:lnSpc>
                <a:spcPct val="120000"/>
              </a:lnSpc>
              <a:buClr>
                <a:srgbClr val="10243e"/>
              </a:buClr>
              <a:buFont typeface="Arial"/>
              <a:buChar char="•"/>
            </a:pPr>
            <a:r>
              <a:rPr b="0" lang="ko-KR" sz="16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타겟이 되는 기업의 부도율은 나이스 신용평가에서 제공하는 연간 부도율을 활용 </a:t>
            </a:r>
            <a:r>
              <a:rPr b="0" lang="en-US" sz="12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(https://www.nicerating.com/disclosure/yearDefaultRates.do)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직사각형 7"/>
          <p:cNvSpPr/>
          <p:nvPr/>
        </p:nvSpPr>
        <p:spPr>
          <a:xfrm>
            <a:off x="893880" y="2862360"/>
            <a:ext cx="3454920" cy="358920"/>
          </a:xfrm>
          <a:prstGeom prst="rect">
            <a:avLst/>
          </a:prstGeom>
          <a:solidFill>
            <a:srgbClr val="7fa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원신한 Light"/>
                <a:ea typeface="원신한 Light"/>
              </a:rPr>
              <a:t>①</a:t>
            </a:r>
            <a:r>
              <a:rPr b="0" lang="ko-KR" sz="1200" spc="-1" strike="noStrike">
                <a:solidFill>
                  <a:schemeClr val="lt1"/>
                </a:solidFill>
                <a:latin typeface="원신한 Light"/>
                <a:ea typeface="원신한 Light"/>
              </a:rPr>
              <a:t>후보 거시경제변수 선정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Box 11"/>
          <p:cNvSpPr/>
          <p:nvPr/>
        </p:nvSpPr>
        <p:spPr>
          <a:xfrm>
            <a:off x="969480" y="3404520"/>
            <a:ext cx="3418920" cy="21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81080" indent="-181080" defTabSz="914400">
              <a:lnSpc>
                <a:spcPct val="120000"/>
              </a:lnSpc>
              <a:buClr>
                <a:srgbClr val="10243e"/>
              </a:buClr>
              <a:buFont typeface="Wingdings" charset="2"/>
              <a:buChar char=""/>
            </a:pPr>
            <a:r>
              <a:rPr b="0" lang="ko-KR" sz="12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한국은행 경제통계시스템에서 공시하는 거시경제변수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Box 14"/>
          <p:cNvSpPr/>
          <p:nvPr/>
        </p:nvSpPr>
        <p:spPr>
          <a:xfrm>
            <a:off x="969480" y="4719600"/>
            <a:ext cx="3274920" cy="65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81080" indent="-181080" defTabSz="914400">
              <a:lnSpc>
                <a:spcPct val="120000"/>
              </a:lnSpc>
              <a:buClr>
                <a:srgbClr val="10243e"/>
              </a:buClr>
              <a:buFont typeface="Wingdings" charset="2"/>
              <a:buChar char=""/>
            </a:pPr>
            <a:r>
              <a:rPr b="0" lang="ko-KR" sz="12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가능한 모든 경우의 수를 고려하며</a:t>
            </a:r>
            <a:r>
              <a:rPr b="0" lang="en-US" sz="12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 모형 내 동일 또는 높은 상관관계를 가진 변수가 포함된 경우 회귀분석 제외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직사각형 15"/>
          <p:cNvSpPr/>
          <p:nvPr/>
        </p:nvSpPr>
        <p:spPr>
          <a:xfrm>
            <a:off x="5169960" y="2848320"/>
            <a:ext cx="3801600" cy="358920"/>
          </a:xfrm>
          <a:prstGeom prst="rect">
            <a:avLst/>
          </a:prstGeom>
          <a:solidFill>
            <a:srgbClr val="7fa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원신한 Light"/>
                <a:ea typeface="원신한 Light"/>
              </a:rPr>
              <a:t> ③ </a:t>
            </a:r>
            <a:r>
              <a:rPr b="0" lang="ko-KR" sz="1200" spc="-1" strike="noStrike">
                <a:solidFill>
                  <a:schemeClr val="lt1"/>
                </a:solidFill>
                <a:latin typeface="원신한 Light"/>
                <a:ea typeface="원신한 Light"/>
              </a:rPr>
              <a:t>데이터 이용기간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Box 16"/>
          <p:cNvSpPr/>
          <p:nvPr/>
        </p:nvSpPr>
        <p:spPr>
          <a:xfrm>
            <a:off x="5368680" y="3459600"/>
            <a:ext cx="3602520" cy="65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81080" indent="-181080" defTabSz="914400">
              <a:lnSpc>
                <a:spcPct val="120000"/>
              </a:lnSpc>
              <a:buClr>
                <a:srgbClr val="10243e"/>
              </a:buClr>
              <a:buFont typeface="Wingdings" charset="2"/>
              <a:buChar char=""/>
            </a:pPr>
            <a:r>
              <a:rPr b="0" lang="ko-KR" sz="12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부도율 </a:t>
            </a:r>
            <a:r>
              <a:rPr b="0" lang="en-US" sz="12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: 2008– 2023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marL="181080" indent="-181080" defTabSz="914400">
              <a:lnSpc>
                <a:spcPct val="120000"/>
              </a:lnSpc>
              <a:buClr>
                <a:srgbClr val="10243e"/>
              </a:buClr>
              <a:buFont typeface="Wingdings" charset="2"/>
              <a:buChar char=""/>
            </a:pPr>
            <a:r>
              <a:rPr b="0" lang="ko-KR" sz="12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거시경제변수 </a:t>
            </a:r>
            <a:r>
              <a:rPr b="0" lang="en-US" sz="12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:  2008 – 2023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marL="171360" indent="-171360" defTabSz="914400">
              <a:lnSpc>
                <a:spcPct val="120000"/>
              </a:lnSpc>
              <a:buClr>
                <a:srgbClr val="10243e"/>
              </a:buClr>
              <a:buFont typeface="Arial"/>
              <a:buChar char="•"/>
            </a:pPr>
            <a:r>
              <a:rPr b="0" lang="ko-KR" sz="1200" spc="-80" strike="noStrike">
                <a:solidFill>
                  <a:srgbClr val="10243e"/>
                </a:solidFill>
                <a:latin typeface="원신한 Light"/>
                <a:ea typeface="원신한 Light"/>
              </a:rPr>
              <a:t>모두 연 단위의 데이터로 생성하고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42"/>
          <p:cNvSpPr/>
          <p:nvPr/>
        </p:nvSpPr>
        <p:spPr>
          <a:xfrm>
            <a:off x="273600" y="180000"/>
            <a:ext cx="761508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 marL="185760" indent="-185760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◼</a:t>
            </a:r>
            <a:r>
              <a:rPr b="1" lang="ko-KR" sz="2400" spc="-1" strike="noStrike">
                <a:solidFill>
                  <a:srgbClr val="1f497d"/>
                </a:solidFill>
                <a:latin typeface="원신한 Light"/>
                <a:ea typeface="원신한 Light"/>
              </a:rPr>
              <a:t>데이터 명세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26" name="표 3"/>
          <p:cNvGraphicFramePr/>
          <p:nvPr/>
        </p:nvGraphicFramePr>
        <p:xfrm>
          <a:off x="490680" y="1563480"/>
          <a:ext cx="2830320" cy="4648320"/>
        </p:xfrm>
        <a:graphic>
          <a:graphicData uri="http://schemas.openxmlformats.org/drawingml/2006/table">
            <a:tbl>
              <a:tblPr/>
              <a:tblGrid>
                <a:gridCol w="391320"/>
                <a:gridCol w="2439360"/>
              </a:tblGrid>
              <a:tr h="356760">
                <a:tc>
                  <a:txBody>
                    <a:bodyPr lIns="36000" rIns="3600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1000" spc="-1" strike="noStrike">
                          <a:solidFill>
                            <a:schemeClr val="lt1"/>
                          </a:solidFill>
                          <a:latin typeface="원신한 Light"/>
                          <a:ea typeface="원신한 Light"/>
                        </a:rPr>
                        <a:t>주기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ctr" marL="36000" marR="36000">
                    <a:lnL w="64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1000" spc="-1" strike="noStrike">
                          <a:solidFill>
                            <a:schemeClr val="lt1"/>
                          </a:solidFill>
                          <a:latin typeface="원신한 Light"/>
                          <a:ea typeface="원신한 Light"/>
                        </a:rPr>
                        <a:t>환율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ctr" marL="36000" marR="36000">
                    <a:lnL w="1224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</a:tr>
              <a:tr h="330120">
                <a:tc rowSpan="13">
                  <a:txBody>
                    <a:bodyPr lIns="36000" rIns="3600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chemeClr val="dk1"/>
                          </a:solidFill>
                          <a:latin typeface="원신한 Light"/>
                          <a:ea typeface="원신한 Light"/>
                        </a:rPr>
                        <a:t>연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36000" marR="3600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원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/</a:t>
                      </a: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달러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36000" marR="3600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01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원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/100</a:t>
                      </a: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엔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36000" marR="3600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01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ko-KR" sz="1000" spc="-1" strike="noStrike">
                          <a:solidFill>
                            <a:schemeClr val="lt1"/>
                          </a:solidFill>
                          <a:latin typeface="원신한 Light"/>
                          <a:ea typeface="원신한 Light"/>
                        </a:rPr>
                        <a:t>통화</a:t>
                      </a:r>
                      <a:r>
                        <a:rPr b="1" lang="en-US" sz="1000" spc="-1" strike="noStrike">
                          <a:solidFill>
                            <a:schemeClr val="lt1"/>
                          </a:solidFill>
                          <a:latin typeface="원신한 Light"/>
                          <a:ea typeface="원신한 Light"/>
                        </a:rPr>
                        <a:t>/</a:t>
                      </a:r>
                      <a:r>
                        <a:rPr b="1" lang="ko-KR" sz="1000" spc="-1" strike="noStrike">
                          <a:solidFill>
                            <a:schemeClr val="lt1"/>
                          </a:solidFill>
                          <a:latin typeface="원신한 Light"/>
                          <a:ea typeface="원신한 Light"/>
                        </a:rPr>
                        <a:t>물가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ctr" marL="36000" marR="3600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</a:tr>
              <a:tr h="3301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LF </a:t>
                      </a: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평잔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36000" marR="3600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01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M2 </a:t>
                      </a: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평잔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36000" marR="3600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01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본원통화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36000" marR="3600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01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생산자물가지수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36000" marR="3600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01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현금통화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36000" marR="3600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01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중앙은행 보유 예치금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36000" marR="3600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01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예금은행의 예치금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36000" marR="3600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01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생명보험계약 준비금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36000" marR="3600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01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종합금융회사 예치금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36000" marR="3600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01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국채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/</a:t>
                      </a: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지방채…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36000" marR="3600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7" name="표 3"/>
          <p:cNvGraphicFramePr/>
          <p:nvPr/>
        </p:nvGraphicFramePr>
        <p:xfrm>
          <a:off x="3461040" y="1563480"/>
          <a:ext cx="2830320" cy="4648320"/>
        </p:xfrm>
        <a:graphic>
          <a:graphicData uri="http://schemas.openxmlformats.org/drawingml/2006/table">
            <a:tbl>
              <a:tblPr/>
              <a:tblGrid>
                <a:gridCol w="391320"/>
                <a:gridCol w="2439360"/>
              </a:tblGrid>
              <a:tr h="356760">
                <a:tc>
                  <a:txBody>
                    <a:bodyPr lIns="36000" rIns="3600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1000" spc="-1" strike="noStrike">
                          <a:solidFill>
                            <a:schemeClr val="lt1"/>
                          </a:solidFill>
                          <a:latin typeface="원신한 Light"/>
                          <a:ea typeface="원신한 Light"/>
                        </a:rPr>
                        <a:t>주기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ctr" marL="36000" marR="36000">
                    <a:lnL w="64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1000" spc="-1" strike="noStrike">
                          <a:solidFill>
                            <a:schemeClr val="lt1"/>
                          </a:solidFill>
                          <a:latin typeface="원신한 Light"/>
                          <a:ea typeface="원신한 Light"/>
                        </a:rPr>
                        <a:t>금리</a:t>
                      </a:r>
                      <a:endParaRPr b="0" lang="en-US" sz="10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ctr" marL="36000" marR="36000">
                    <a:lnL w="1224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</a:tr>
              <a:tr h="330120">
                <a:tc rowSpan="13">
                  <a:txBody>
                    <a:bodyPr lIns="36000" rIns="3600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chemeClr val="dk1"/>
                          </a:solidFill>
                          <a:latin typeface="원신한 Light"/>
                          <a:ea typeface="원신한 Light"/>
                        </a:rPr>
                        <a:t>연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36000" marR="3600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국고채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3</a:t>
                      </a: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년물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36000" marR="3600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01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국고채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5</a:t>
                      </a: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년물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36000" marR="3600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01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원신한 Light"/>
                          <a:ea typeface="원신한 Light"/>
                        </a:rPr>
                        <a:t>국고채 </a:t>
                      </a: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원신한 Light"/>
                          <a:ea typeface="원신한 Light"/>
                        </a:rPr>
                        <a:t>10</a:t>
                      </a:r>
                      <a:r>
                        <a:rPr b="0" lang="ko-KR" sz="1000" spc="-1" strike="noStrike">
                          <a:solidFill>
                            <a:schemeClr val="dk1"/>
                          </a:solidFill>
                          <a:latin typeface="원신한 Light"/>
                          <a:ea typeface="원신한 Light"/>
                        </a:rPr>
                        <a:t>년물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36000" marR="3600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01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회사채 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3</a:t>
                      </a: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년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36000" marR="3600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01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콜금리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(1</a:t>
                      </a: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일물 평균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)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36000" marR="3600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01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CD 91</a:t>
                      </a: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물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36000" marR="3600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01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통안채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(1</a:t>
                      </a: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년물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)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36000" marR="3600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01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정기여신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36000" marR="3600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01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정기적금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36000" marR="3600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01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대출평균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36000" marR="3600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01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기업대출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36000" marR="3600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01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대기업 대출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36000" marR="3600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012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ko-KR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중소기업 대출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…</a:t>
                      </a:r>
                      <a:r>
                        <a:rPr b="0" lang="en-US" sz="900" spc="-1" strike="noStrike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.</a:t>
                      </a:r>
                      <a:endParaRPr b="0" lang="en-US" sz="9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36000" marR="3600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8" name="표 4"/>
          <p:cNvGraphicFramePr/>
          <p:nvPr/>
        </p:nvGraphicFramePr>
        <p:xfrm>
          <a:off x="7390080" y="1563120"/>
          <a:ext cx="2287440" cy="4651920"/>
        </p:xfrm>
        <a:graphic>
          <a:graphicData uri="http://schemas.openxmlformats.org/drawingml/2006/table">
            <a:tbl>
              <a:tblPr/>
              <a:tblGrid>
                <a:gridCol w="1392480"/>
                <a:gridCol w="895320"/>
              </a:tblGrid>
              <a:tr h="35784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1200" spc="-1" strike="noStrike">
                          <a:solidFill>
                            <a:schemeClr val="lt1"/>
                          </a:solidFill>
                          <a:latin typeface="맑은 고딕"/>
                          <a:ea typeface="원신한 Light"/>
                        </a:rPr>
                        <a:t>지표 구분</a:t>
                      </a:r>
                      <a:endParaRPr b="0" lang="en-US" sz="12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ko-KR" sz="1200" spc="-1" strike="noStrike">
                          <a:solidFill>
                            <a:schemeClr val="lt1"/>
                          </a:solidFill>
                          <a:latin typeface="맑은 고딕"/>
                          <a:ea typeface="원신한 Light"/>
                        </a:rPr>
                        <a:t>건수</a:t>
                      </a:r>
                      <a:endParaRPr b="0" lang="en-US" sz="12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</a:tr>
              <a:tr h="35784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환율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5784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통화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5784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금리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24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5784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GDP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5784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기업자금조달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5784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수출입물가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5784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국민계정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5784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물가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19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5784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유동성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49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5784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주가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27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5784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심리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57840"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ko-KR" sz="1200" spc="-1" strike="noStrike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기업경영분석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360" r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12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 marL="9360" marR="93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9" name="TextBox 5"/>
          <p:cNvSpPr/>
          <p:nvPr/>
        </p:nvSpPr>
        <p:spPr>
          <a:xfrm>
            <a:off x="6517080" y="3533040"/>
            <a:ext cx="647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3600" spc="-1" strike="noStrike">
                <a:solidFill>
                  <a:schemeClr val="dk1"/>
                </a:solidFill>
                <a:latin typeface="나눔고딕"/>
                <a:ea typeface="원신한 Light"/>
              </a:rPr>
              <a:t>…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7"/>
          <p:cNvSpPr/>
          <p:nvPr/>
        </p:nvSpPr>
        <p:spPr>
          <a:xfrm>
            <a:off x="-55080" y="0"/>
            <a:ext cx="9959760" cy="685692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Aft>
                <a:spcPts val="218"/>
              </a:spcAft>
              <a:tabLst>
                <a:tab algn="l" pos="0"/>
              </a:tabLst>
            </a:pPr>
            <a:endParaRPr b="0" lang="en-US" sz="1450" spc="-1" strike="noStrike">
              <a:solidFill>
                <a:srgbClr val="ffffff"/>
              </a:solidFill>
              <a:latin typeface="원신한 Light"/>
              <a:ea typeface="원신한 Light"/>
            </a:endParaRPr>
          </a:p>
        </p:txBody>
      </p:sp>
      <p:sp>
        <p:nvSpPr>
          <p:cNvPr id="131" name="Text Box 3"/>
          <p:cNvSpPr/>
          <p:nvPr/>
        </p:nvSpPr>
        <p:spPr>
          <a:xfrm>
            <a:off x="3168720" y="2967480"/>
            <a:ext cx="356760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514440" indent="-514440" algn="ctr" defTabSz="26820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맑은 고딕"/>
              <a:buAutoNum type="romanUcPeriod" startAt="3"/>
              <a:tabLst>
                <a:tab algn="ctr" pos="1432080"/>
              </a:tabLst>
            </a:pPr>
            <a:r>
              <a:rPr b="1" lang="ko-KR" sz="2400" spc="-1" strike="noStrike">
                <a:solidFill>
                  <a:srgbClr val="ffffff"/>
                </a:solidFill>
                <a:latin typeface="원신한 Light"/>
                <a:ea typeface="원신한 Light"/>
              </a:rPr>
              <a:t>개발환경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목차 마스터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itchFamily="0" charset="1"/>
        <a:ea typeface=""/>
        <a:cs typeface=""/>
      </a:majorFont>
      <a:minorFont>
        <a:latin typeface="맑은 고딕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6_목차 마스터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itchFamily="0" charset="1"/>
        <a:ea typeface=""/>
        <a:cs typeface=""/>
      </a:majorFont>
      <a:minorFont>
        <a:latin typeface="맑은 고딕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6_목차 마스터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itchFamily="0" charset="1"/>
        <a:ea typeface=""/>
        <a:cs typeface=""/>
      </a:majorFont>
      <a:minorFont>
        <a:latin typeface="맑은 고딕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 pitchFamily="0" charset="1"/>
        <a:ea typeface="굴림" pitchFamily="0" charset="1"/>
        <a:cs typeface=""/>
      </a:majorFont>
      <a:minorFont>
        <a:latin typeface="굴림" pitchFamily="0" charset="1"/>
        <a:ea typeface="굴림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 pitchFamily="0" charset="1"/>
        <a:ea typeface="굴림" pitchFamily="0" charset="1"/>
        <a:cs typeface=""/>
      </a:majorFont>
      <a:minorFont>
        <a:latin typeface="굴림" pitchFamily="0" charset="1"/>
        <a:ea typeface="굴림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목차 마스터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itchFamily="0" charset="1"/>
        <a:ea typeface=""/>
        <a:cs typeface=""/>
      </a:majorFont>
      <a:minorFont>
        <a:latin typeface="맑은 고딕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4_목차 마스터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itchFamily="0" charset="1"/>
        <a:ea typeface=""/>
        <a:cs typeface=""/>
      </a:majorFont>
      <a:minorFont>
        <a:latin typeface="맑은 고딕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6_목차 마스터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itchFamily="0" charset="1"/>
        <a:ea typeface=""/>
        <a:cs typeface=""/>
      </a:majorFont>
      <a:minorFont>
        <a:latin typeface="맑은 고딕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6_목차 마스터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itchFamily="0" charset="1"/>
        <a:ea typeface=""/>
        <a:cs typeface=""/>
      </a:majorFont>
      <a:minorFont>
        <a:latin typeface="맑은 고딕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6_목차 마스터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itchFamily="0" charset="1"/>
        <a:ea typeface=""/>
        <a:cs typeface=""/>
      </a:majorFont>
      <a:minorFont>
        <a:latin typeface="맑은 고딕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6_목차 마스터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itchFamily="0" charset="1"/>
        <a:ea typeface=""/>
        <a:cs typeface=""/>
      </a:majorFont>
      <a:minorFont>
        <a:latin typeface="맑은 고딕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414BBD67DD67242847C1FB4565988AE" ma:contentTypeVersion="8" ma:contentTypeDescription="새 문서를 만듭니다." ma:contentTypeScope="" ma:versionID="27e635c50a1bf5ed0c7052591ac9bf28">
  <xsd:schema xmlns:xsd="http://www.w3.org/2001/XMLSchema" xmlns:xs="http://www.w3.org/2001/XMLSchema" xmlns:p="http://schemas.microsoft.com/office/2006/metadata/properties" xmlns:ns2="c23934ef-e6b2-4cd1-9a68-b81721ddc092" targetNamespace="http://schemas.microsoft.com/office/2006/metadata/properties" ma:root="true" ma:fieldsID="f6bb99d981e4393ad3d27b99714f1b62" ns2:_="">
    <xsd:import namespace="c23934ef-e6b2-4cd1-9a68-b81721ddc0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3934ef-e6b2-4cd1-9a68-b81721ddc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EB7F20-8752-4AD7-AEBF-F379435025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AF778F-2E35-407C-A015-250B5F20ACDA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c23934ef-e6b2-4cd1-9a68-b81721ddc09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E23C09F-47C3-4029-B2D1-C79FB5424B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3934ef-e6b2-4cd1-9a68-b81721ddc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KPMG Talkbook Full-page Template</Template>
  <TotalTime>75998</TotalTime>
  <Application>Collabora_Office/24.04.7.1$Linux_X86_64 LibreOffice_project/3f7c2c644de3935afed515530ced49780929f384</Application>
  <AppVersion>15.0000</AppVersion>
  <Words>1813</Words>
  <Paragraphs>416</Paragraphs>
  <Company>KPMG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2013-01-14T04:58:54Z</dcterms:created>
  <dc:creator>mijungchoi</dc:creator>
  <dc:description/>
  <dc:language>en-US</dc:language>
  <cp:lastModifiedBy>김유진/연구원/리빙솔루션제어QE팀</cp:lastModifiedBy>
  <cp:lastPrinted>2022-06-24T04:25:27Z</cp:lastPrinted>
  <dcterms:modified xsi:type="dcterms:W3CDTF">2024-12-09T05:50:32Z</dcterms:modified>
  <cp:revision>7763</cp:revision>
  <dc:subject/>
  <dc:title>슬라이드 0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0x0101006414BBD67DD67242847C1FB4565988AE</vt:lpwstr>
  </property>
  <property fmtid="{D5CDD505-2E9C-101B-9397-08002B2CF9AE}" pid="3" name="Notes">
    <vt:r8>1</vt:r8>
  </property>
  <property fmtid="{D5CDD505-2E9C-101B-9397-08002B2CF9AE}" pid="4" name="PresentationFormat">
    <vt:lpwstr>A4 용지(210x297mm)</vt:lpwstr>
  </property>
  <property fmtid="{D5CDD505-2E9C-101B-9397-08002B2CF9AE}" pid="5" name="Slides">
    <vt:r8>24</vt:r8>
  </property>
</Properties>
</file>