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64" r:id="rId3"/>
    <p:sldId id="283" r:id="rId4"/>
    <p:sldId id="284" r:id="rId5"/>
    <p:sldId id="294" r:id="rId6"/>
    <p:sldId id="295" r:id="rId7"/>
    <p:sldId id="296" r:id="rId8"/>
    <p:sldId id="297" r:id="rId9"/>
    <p:sldId id="298" r:id="rId10"/>
    <p:sldId id="287" r:id="rId11"/>
    <p:sldId id="293" r:id="rId12"/>
    <p:sldId id="299" r:id="rId13"/>
    <p:sldId id="290" r:id="rId14"/>
    <p:sldId id="291" r:id="rId15"/>
    <p:sldId id="292" r:id="rId16"/>
    <p:sldId id="265" r:id="rId17"/>
  </p:sldIdLst>
  <p:sldSz cx="10691813" cy="755967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36548A"/>
    <a:srgbClr val="C8E7D8"/>
    <a:srgbClr val="F1E998"/>
    <a:srgbClr val="FFFFFF"/>
    <a:srgbClr val="EA7861"/>
    <a:srgbClr val="63AFC1"/>
    <a:srgbClr val="4599AD"/>
    <a:srgbClr val="1E7598"/>
    <a:srgbClr val="268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2078" y="6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2D5E4-088C-4EFB-A776-F427FE16E0C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35288" y="857250"/>
            <a:ext cx="32734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9D4FB-2407-4738-B63A-3A4209D8D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10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87AB-7B2A-4B65-9FAD-9AFB9D2A1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30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8B565C6-24D3-43B5-831D-0E03C6E144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820"/>
            <a:ext cx="10691809" cy="755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2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7AB2CAF-E81C-4DED-A333-A5F0DB5711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820"/>
            <a:ext cx="10691809" cy="7556033"/>
          </a:xfrm>
          <a:prstGeom prst="rect">
            <a:avLst/>
          </a:prstGeom>
          <a:noFill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31DBBA9-31C2-4322-84B5-5188A7563C5F}"/>
              </a:ext>
            </a:extLst>
          </p:cNvPr>
          <p:cNvSpPr/>
          <p:nvPr userDrawn="1"/>
        </p:nvSpPr>
        <p:spPr>
          <a:xfrm>
            <a:off x="10280650" y="7124359"/>
            <a:ext cx="411160" cy="19764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2441" y="593615"/>
            <a:ext cx="3132589" cy="661720"/>
          </a:xfrm>
          <a:noFill/>
        </p:spPr>
        <p:txBody>
          <a:bodyPr wrap="none" rtlCol="0">
            <a:spAutoFit/>
          </a:bodyPr>
          <a:lstStyle>
            <a:lvl1pPr>
              <a:defRPr lang="en-US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defRPr>
            </a:lvl1pPr>
          </a:lstStyle>
          <a:p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Insert title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9902" y="7021940"/>
            <a:ext cx="2405658" cy="402483"/>
          </a:xfrm>
        </p:spPr>
        <p:txBody>
          <a:bodyPr/>
          <a:lstStyle>
            <a:lvl1pPr>
              <a:defRPr sz="900">
                <a:solidFill>
                  <a:schemeClr val="accent5">
                    <a:lumMod val="20000"/>
                    <a:lumOff val="8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20E387AB-7B2A-4B65-9FAD-9AFB9D2A103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434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B0FC002-7FD0-4282-BE77-04DB942EC5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820"/>
            <a:ext cx="10691809" cy="755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14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87AB-7B2A-4B65-9FAD-9AFB9D2A1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301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87AB-7B2A-4B65-9FAD-9AFB9D2A1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296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87AB-7B2A-4B65-9FAD-9AFB9D2A1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272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87AB-7B2A-4B65-9FAD-9AFB9D2A1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4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87AB-7B2A-4B65-9FAD-9AFB9D2A1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56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87AB-7B2A-4B65-9FAD-9AFB9D2A1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38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87AB-7B2A-4B65-9FAD-9AFB9D2A1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2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87AB-7B2A-4B65-9FAD-9AFB9D2A1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86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87AB-7B2A-4B65-9FAD-9AFB9D2A1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3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9DB29E8-1F9A-475B-BBAB-F62117E08E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820"/>
            <a:ext cx="10691810" cy="755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3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6993FD-5979-4855-B37D-A9AD8865E9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820"/>
            <a:ext cx="10691810" cy="755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6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B8E270-A60C-4CB4-8749-0CD64BE9BD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0"/>
            <a:ext cx="10691813" cy="75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2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387AB-7B2A-4B65-9FAD-9AFB9D2A1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20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72" r:id="rId7"/>
    <p:sldLayoutId id="2147483673" r:id="rId8"/>
    <p:sldLayoutId id="2147483676" r:id="rId9"/>
    <p:sldLayoutId id="2147483674" r:id="rId10"/>
    <p:sldLayoutId id="2147483666" r:id="rId11"/>
    <p:sldLayoutId id="2147483677" r:id="rId12"/>
    <p:sldLayoutId id="2147483668" r:id="rId13"/>
    <p:sldLayoutId id="2147483669" r:id="rId14"/>
    <p:sldLayoutId id="2147483670" r:id="rId15"/>
    <p:sldLayoutId id="2147483671" r:id="rId16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FB0052-D52B-4721-9B28-36E9625B497E}"/>
              </a:ext>
            </a:extLst>
          </p:cNvPr>
          <p:cNvSpPr txBox="1"/>
          <p:nvPr/>
        </p:nvSpPr>
        <p:spPr>
          <a:xfrm>
            <a:off x="729314" y="2046798"/>
            <a:ext cx="45897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BLUE WHALE</a:t>
            </a:r>
            <a:endParaRPr lang="ko-KR" altLang="en-US" sz="4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689A70-C6E2-4F8C-8166-6101DE5DAFB1}"/>
              </a:ext>
            </a:extLst>
          </p:cNvPr>
          <p:cNvSpPr/>
          <p:nvPr/>
        </p:nvSpPr>
        <p:spPr>
          <a:xfrm>
            <a:off x="868609" y="1628775"/>
            <a:ext cx="4276342" cy="293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45389"/>
                </a:solidFill>
              </a:rPr>
              <a:t>색맹증</a:t>
            </a:r>
            <a:r>
              <a:rPr lang="ko-KR" altLang="en-US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45389"/>
                </a:solidFill>
              </a:rPr>
              <a:t> </a:t>
            </a:r>
            <a:r>
              <a:rPr lang="ko-KR" altLang="en-US" spc="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45389"/>
                </a:solidFill>
              </a:rPr>
              <a:t>색인식</a:t>
            </a:r>
            <a:r>
              <a:rPr lang="ko-KR" altLang="en-US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45389"/>
                </a:solidFill>
              </a:rPr>
              <a:t> 프로그램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556AFC-1C92-4B67-A84C-77761A5E94CD}"/>
              </a:ext>
            </a:extLst>
          </p:cNvPr>
          <p:cNvSpPr txBox="1"/>
          <p:nvPr/>
        </p:nvSpPr>
        <p:spPr>
          <a:xfrm>
            <a:off x="780114" y="3595171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2024. 07. 25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9B168D-2FE7-40F7-B04D-7E4E7FC36FEC}"/>
              </a:ext>
            </a:extLst>
          </p:cNvPr>
          <p:cNvSpPr txBox="1"/>
          <p:nvPr/>
        </p:nvSpPr>
        <p:spPr>
          <a:xfrm>
            <a:off x="780114" y="4314005"/>
            <a:ext cx="1601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8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팀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김유진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 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윤현근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김재훈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55C05F-DF22-6AAA-5B45-3788F7A8F5C5}"/>
              </a:ext>
            </a:extLst>
          </p:cNvPr>
          <p:cNvSpPr/>
          <p:nvPr/>
        </p:nvSpPr>
        <p:spPr>
          <a:xfrm>
            <a:off x="868609" y="2910767"/>
            <a:ext cx="4276342" cy="293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45389"/>
                </a:solidFill>
              </a:rPr>
              <a:t>결과보고서</a:t>
            </a:r>
          </a:p>
        </p:txBody>
      </p:sp>
    </p:spTree>
    <p:extLst>
      <p:ext uri="{BB962C8B-B14F-4D97-AF65-F5344CB8AC3E}">
        <p14:creationId xmlns:p14="http://schemas.microsoft.com/office/powerpoint/2010/main" val="3578661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35F48-1569-420B-A9EB-E8238EFF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41" y="601309"/>
            <a:ext cx="2417650" cy="646331"/>
          </a:xfrm>
        </p:spPr>
        <p:txBody>
          <a:bodyPr/>
          <a:lstStyle/>
          <a:p>
            <a:r>
              <a:rPr lang="ko-KR" altLang="en-US" dirty="0"/>
              <a:t>핵심 기술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9200A-A74E-4CBA-AE71-8FE441AA490D}"/>
              </a:ext>
            </a:extLst>
          </p:cNvPr>
          <p:cNvSpPr txBox="1"/>
          <p:nvPr/>
        </p:nvSpPr>
        <p:spPr>
          <a:xfrm>
            <a:off x="-101540" y="2151191"/>
            <a:ext cx="6123261" cy="7022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 Physiologically-based Model for </a:t>
            </a:r>
          </a:p>
          <a:p>
            <a:pPr algn="ctr">
              <a:lnSpc>
                <a:spcPct val="120000"/>
              </a:lnSpc>
            </a:pPr>
            <a:r>
              <a:rPr lang="en-US" altLang="ko-KR" sz="20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Simulation of Color Vision Deficiency</a:t>
            </a:r>
          </a:p>
        </p:txBody>
      </p:sp>
      <p:sp>
        <p:nvSpPr>
          <p:cNvPr id="7" name="직사각형 10">
            <a:extLst>
              <a:ext uri="{FF2B5EF4-FFF2-40B4-BE49-F238E27FC236}">
                <a16:creationId xmlns:a16="http://schemas.microsoft.com/office/drawing/2014/main" id="{043ADBB5-4810-4981-8AE0-A6E913D2D8D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34838" y="3094564"/>
            <a:ext cx="4018658" cy="4521758"/>
          </a:xfrm>
          <a:prstGeom prst="roundRect">
            <a:avLst/>
          </a:prstGeom>
          <a:solidFill>
            <a:srgbClr val="C8E7D8"/>
          </a:solidFill>
          <a:ln>
            <a:noFill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8" name="Rectangle 304">
            <a:extLst>
              <a:ext uri="{FF2B5EF4-FFF2-40B4-BE49-F238E27FC236}">
                <a16:creationId xmlns:a16="http://schemas.microsoft.com/office/drawing/2014/main" id="{0BF37261-33DB-4C33-9834-BA372CFA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32" y="3529862"/>
            <a:ext cx="4698513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Nagel anomaloscope(</a:t>
            </a:r>
            <a:r>
              <a:rPr kumimoji="0"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측정기구</a:t>
            </a:r>
            <a:r>
              <a:rPr kumimoji="0"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r>
              <a:rPr kumimoji="0"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</a:t>
            </a:r>
            <a:endParaRPr kumimoji="0" lang="en-US" altLang="ko-KR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2546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 eaLnBrk="1" latinLnBrk="1" hangingPunct="1"/>
            <a:r>
              <a:rPr kumimoji="0"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변별 데이터와 </a:t>
            </a:r>
            <a:r>
              <a:rPr kumimoji="0" lang="ko-KR" altLang="en-US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새각</a:t>
            </a:r>
            <a:r>
              <a:rPr kumimoji="0"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이상자에게서</a:t>
            </a:r>
            <a:endParaRPr kumimoji="0" lang="en-US" altLang="ko-KR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2546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 eaLnBrk="1" latinLnBrk="1" hangingPunct="1"/>
            <a:r>
              <a:rPr kumimoji="0"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측정된 스펙트럼 분리 사이의 연관성을 </a:t>
            </a:r>
            <a:endParaRPr kumimoji="0" lang="en-US" altLang="ko-KR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2546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 eaLnBrk="1" latinLnBrk="1" hangingPunct="1"/>
            <a:r>
              <a:rPr kumimoji="0"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사용하여</a:t>
            </a:r>
            <a:r>
              <a:rPr kumimoji="0"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anomaloscope </a:t>
            </a:r>
            <a:r>
              <a:rPr kumimoji="0"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측정된 원색과 </a:t>
            </a:r>
            <a:endParaRPr kumimoji="0" lang="en-US" altLang="ko-KR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2546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 eaLnBrk="1" latinLnBrk="1" hangingPunct="1"/>
            <a:r>
              <a:rPr kumimoji="0"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생리학적 기반 </a:t>
            </a:r>
            <a:r>
              <a:rPr kumimoji="0" lang="ko-KR" altLang="en-US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광색소</a:t>
            </a:r>
            <a:r>
              <a:rPr kumimoji="0"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형판에서 </a:t>
            </a:r>
            <a:endParaRPr kumimoji="0" lang="en-US" altLang="ko-KR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2546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 eaLnBrk="1" latinLnBrk="1" hangingPunct="1"/>
            <a:r>
              <a:rPr kumimoji="0"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파생된 </a:t>
            </a:r>
            <a:r>
              <a:rPr kumimoji="0" lang="ko-KR" altLang="en-US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광색소</a:t>
            </a:r>
            <a:r>
              <a:rPr kumimoji="0"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추상체를 사용하여 </a:t>
            </a:r>
            <a:endParaRPr kumimoji="0" lang="en-US" altLang="ko-KR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2546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 eaLnBrk="1" latinLnBrk="1" hangingPunct="1"/>
            <a:r>
              <a:rPr kumimoji="0"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모든 중장파장 추상체 </a:t>
            </a:r>
            <a:r>
              <a:rPr kumimoji="0" lang="ko-KR" altLang="en-US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광안료</a:t>
            </a:r>
            <a:r>
              <a:rPr kumimoji="0"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쌍에 대한 </a:t>
            </a:r>
            <a:endParaRPr kumimoji="0" lang="en-US" altLang="ko-KR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2546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 eaLnBrk="1" latinLnBrk="1" hangingPunct="1"/>
            <a:r>
              <a:rPr kumimoji="0" lang="ko-KR" altLang="en-US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레일리</a:t>
            </a:r>
            <a:r>
              <a:rPr kumimoji="0"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일치 및 일치 범위를 예측</a:t>
            </a:r>
            <a:endParaRPr kumimoji="0" lang="en-US" altLang="ko-KR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2546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 eaLnBrk="1" latinLnBrk="1" hangingPunct="1"/>
            <a:endParaRPr kumimoji="0" lang="en-US" altLang="ko-KR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2546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 eaLnBrk="1" latinLnBrk="1" hangingPunct="1"/>
            <a:r>
              <a:rPr kumimoji="0"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예측된 매칭 범위를 평균 색상 정상 범위와 </a:t>
            </a:r>
            <a:endParaRPr kumimoji="0" lang="en-US" altLang="ko-KR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2546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 eaLnBrk="1" latinLnBrk="1" hangingPunct="1"/>
            <a:r>
              <a:rPr kumimoji="0"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비교하고 해당 </a:t>
            </a:r>
            <a:r>
              <a:rPr kumimoji="0"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% </a:t>
            </a:r>
            <a:r>
              <a:rPr kumimoji="0"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손실을 </a:t>
            </a:r>
            <a:r>
              <a:rPr kumimoji="0"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LMS </a:t>
            </a:r>
            <a:r>
              <a:rPr kumimoji="0"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Daltonization.individuals</a:t>
            </a:r>
            <a:r>
              <a:rPr kumimoji="0"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통해 </a:t>
            </a:r>
            <a:endParaRPr kumimoji="0" lang="en-US" altLang="ko-KR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2546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 eaLnBrk="1" latinLnBrk="1" hangingPunct="1"/>
            <a:r>
              <a:rPr kumimoji="0"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디지털 이미지에 적용</a:t>
            </a:r>
            <a:endParaRPr kumimoji="0" lang="en-US" altLang="ko-KR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2546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C2190DA-7042-446E-81CC-0F44991C7CE3}"/>
              </a:ext>
            </a:extLst>
          </p:cNvPr>
          <p:cNvCxnSpPr>
            <a:cxnSpLocks/>
          </p:cNvCxnSpPr>
          <p:nvPr/>
        </p:nvCxnSpPr>
        <p:spPr>
          <a:xfrm>
            <a:off x="1631986" y="3073707"/>
            <a:ext cx="2803490" cy="0"/>
          </a:xfrm>
          <a:prstGeom prst="line">
            <a:avLst/>
          </a:prstGeom>
          <a:ln w="38100" cap="rnd">
            <a:solidFill>
              <a:srgbClr val="C8E7D8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A3A680EB-CB8C-48F9-8187-7044B9E33C44}"/>
              </a:ext>
            </a:extLst>
          </p:cNvPr>
          <p:cNvSpPr/>
          <p:nvPr/>
        </p:nvSpPr>
        <p:spPr>
          <a:xfrm>
            <a:off x="482861" y="1579557"/>
            <a:ext cx="10208952" cy="239717"/>
          </a:xfrm>
          <a:custGeom>
            <a:avLst/>
            <a:gdLst>
              <a:gd name="connsiteX0" fmla="*/ 136525 w 136525"/>
              <a:gd name="connsiteY0" fmla="*/ 0 h 171450"/>
              <a:gd name="connsiteX1" fmla="*/ 0 w 136525"/>
              <a:gd name="connsiteY1" fmla="*/ 0 h 171450"/>
              <a:gd name="connsiteX2" fmla="*/ 0 w 136525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25" h="171450">
                <a:moveTo>
                  <a:pt x="136525" y="0"/>
                </a:moveTo>
                <a:lnTo>
                  <a:pt x="0" y="0"/>
                </a:lnTo>
                <a:lnTo>
                  <a:pt x="0" y="171450"/>
                </a:lnTo>
              </a:path>
            </a:pathLst>
          </a:custGeom>
          <a:noFill/>
          <a:ln w="19050">
            <a:solidFill>
              <a:srgbClr val="CEE2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슬라이드 번호 개체 틀 27">
            <a:extLst>
              <a:ext uri="{FF2B5EF4-FFF2-40B4-BE49-F238E27FC236}">
                <a16:creationId xmlns:a16="http://schemas.microsoft.com/office/drawing/2014/main" id="{F67A5B34-00D0-4B9C-A9A8-6826F2F4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87AB-7B2A-4B65-9FAD-9AFB9D2A103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직사각형 43">
            <a:extLst>
              <a:ext uri="{FF2B5EF4-FFF2-40B4-BE49-F238E27FC236}">
                <a16:creationId xmlns:a16="http://schemas.microsoft.com/office/drawing/2014/main" id="{81EC78AF-94E5-4B98-CE11-EF6FCF8BB14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209249" y="3450818"/>
            <a:ext cx="3661126" cy="3655331"/>
          </a:xfrm>
          <a:prstGeom prst="roundRect">
            <a:avLst/>
          </a:prstGeom>
          <a:solidFill>
            <a:srgbClr val="F1E998"/>
          </a:solidFill>
          <a:ln>
            <a:noFill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 sz="16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5346D5-0661-95F1-9E77-6D06BD789878}"/>
              </a:ext>
            </a:extLst>
          </p:cNvPr>
          <p:cNvCxnSpPr>
            <a:cxnSpLocks/>
          </p:cNvCxnSpPr>
          <p:nvPr/>
        </p:nvCxnSpPr>
        <p:spPr>
          <a:xfrm>
            <a:off x="6380702" y="3082667"/>
            <a:ext cx="3255666" cy="0"/>
          </a:xfrm>
          <a:prstGeom prst="line">
            <a:avLst/>
          </a:prstGeom>
          <a:ln w="38100" cap="rnd">
            <a:solidFill>
              <a:srgbClr val="F1E998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65EAD2-B6ED-B330-800A-82EB04321977}"/>
              </a:ext>
            </a:extLst>
          </p:cNvPr>
          <p:cNvSpPr txBox="1"/>
          <p:nvPr/>
        </p:nvSpPr>
        <p:spPr>
          <a:xfrm>
            <a:off x="4946905" y="2135305"/>
            <a:ext cx="6123261" cy="7022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Computerized simulation of </a:t>
            </a:r>
          </a:p>
          <a:p>
            <a:pPr algn="ctr">
              <a:lnSpc>
                <a:spcPct val="120000"/>
              </a:lnSpc>
            </a:pPr>
            <a:r>
              <a:rPr lang="en-US" altLang="ko-KR" sz="20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color appearance for dichromats</a:t>
            </a:r>
          </a:p>
        </p:txBody>
      </p:sp>
      <p:sp>
        <p:nvSpPr>
          <p:cNvPr id="12" name="Rectangle 304">
            <a:extLst>
              <a:ext uri="{FF2B5EF4-FFF2-40B4-BE49-F238E27FC236}">
                <a16:creationId xmlns:a16="http://schemas.microsoft.com/office/drawing/2014/main" id="{094DE459-8B25-8ACB-19D9-C3EF41786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774" y="4262820"/>
            <a:ext cx="4543521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색상 자극을 </a:t>
            </a:r>
            <a:r>
              <a:rPr kumimoji="0"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kumimoji="0"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차원 </a:t>
            </a:r>
            <a:endParaRPr kumimoji="0" lang="en-US" altLang="ko-KR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2546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 eaLnBrk="1" latinLnBrk="1" hangingPunct="1"/>
            <a:r>
              <a:rPr kumimoji="0"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LMS </a:t>
            </a:r>
            <a:r>
              <a:rPr kumimoji="0"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공간의 벡터로 표현하고</a:t>
            </a:r>
            <a:endParaRPr kumimoji="0" lang="en-US" altLang="ko-KR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2546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 eaLnBrk="1" latinLnBrk="1" hangingPunct="1"/>
            <a:r>
              <a:rPr kumimoji="0"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시뮬레이션 알고리즘은 </a:t>
            </a:r>
            <a:endParaRPr kumimoji="0" lang="en-US" altLang="ko-KR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2546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 eaLnBrk="1" latinLnBrk="1" hangingPunct="1"/>
            <a:r>
              <a:rPr kumimoji="0"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공간의 변환으로 표현됩니다</a:t>
            </a:r>
            <a:r>
              <a:rPr kumimoji="0"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</a:p>
          <a:p>
            <a:pPr algn="ctr" eaLnBrk="1" latinLnBrk="1" hangingPunct="1"/>
            <a:r>
              <a:rPr kumimoji="0"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알고리즘은 각 자극을 축소된 </a:t>
            </a:r>
            <a:endParaRPr kumimoji="0" lang="en-US" altLang="ko-KR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2546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 eaLnBrk="1" latinLnBrk="1" hangingPunct="1"/>
            <a:r>
              <a:rPr kumimoji="0"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자극 표면에 대한 투영으로 대체</a:t>
            </a:r>
            <a:r>
              <a:rPr kumimoji="0"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54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algn="ctr" eaLnBrk="1" latinLnBrk="1" hangingPunct="1"/>
            <a:endParaRPr kumimoji="0" lang="en-US" altLang="ko-KR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2546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31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35F48-1569-420B-A9EB-E8238EFF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41" y="601309"/>
            <a:ext cx="2417650" cy="646331"/>
          </a:xfrm>
        </p:spPr>
        <p:txBody>
          <a:bodyPr/>
          <a:lstStyle/>
          <a:p>
            <a:r>
              <a:rPr lang="ko-KR" altLang="en-US" dirty="0"/>
              <a:t>핵심 기술</a:t>
            </a:r>
            <a:endParaRPr lang="en-US" altLang="ko-KR" dirty="0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A3A680EB-CB8C-48F9-8187-7044B9E33C44}"/>
              </a:ext>
            </a:extLst>
          </p:cNvPr>
          <p:cNvSpPr/>
          <p:nvPr/>
        </p:nvSpPr>
        <p:spPr>
          <a:xfrm>
            <a:off x="482861" y="1579557"/>
            <a:ext cx="10208952" cy="239717"/>
          </a:xfrm>
          <a:custGeom>
            <a:avLst/>
            <a:gdLst>
              <a:gd name="connsiteX0" fmla="*/ 136525 w 136525"/>
              <a:gd name="connsiteY0" fmla="*/ 0 h 171450"/>
              <a:gd name="connsiteX1" fmla="*/ 0 w 136525"/>
              <a:gd name="connsiteY1" fmla="*/ 0 h 171450"/>
              <a:gd name="connsiteX2" fmla="*/ 0 w 136525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25" h="171450">
                <a:moveTo>
                  <a:pt x="136525" y="0"/>
                </a:moveTo>
                <a:lnTo>
                  <a:pt x="0" y="0"/>
                </a:lnTo>
                <a:lnTo>
                  <a:pt x="0" y="171450"/>
                </a:lnTo>
              </a:path>
            </a:pathLst>
          </a:custGeom>
          <a:noFill/>
          <a:ln w="19050">
            <a:solidFill>
              <a:srgbClr val="CEE2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슬라이드 번호 개체 틀 27">
            <a:extLst>
              <a:ext uri="{FF2B5EF4-FFF2-40B4-BE49-F238E27FC236}">
                <a16:creationId xmlns:a16="http://schemas.microsoft.com/office/drawing/2014/main" id="{F67A5B34-00D0-4B9C-A9A8-6826F2F4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87AB-7B2A-4B65-9FAD-9AFB9D2A103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4" name="양쪽 모서리가 둥근 사각형 8">
            <a:extLst>
              <a:ext uri="{FF2B5EF4-FFF2-40B4-BE49-F238E27FC236}">
                <a16:creationId xmlns:a16="http://schemas.microsoft.com/office/drawing/2014/main" id="{C8D9257E-C551-CB42-AF0F-C61E2816891F}"/>
              </a:ext>
            </a:extLst>
          </p:cNvPr>
          <p:cNvSpPr/>
          <p:nvPr/>
        </p:nvSpPr>
        <p:spPr>
          <a:xfrm>
            <a:off x="784391" y="2544168"/>
            <a:ext cx="3815072" cy="549553"/>
          </a:xfrm>
          <a:prstGeom prst="round2SameRect">
            <a:avLst>
              <a:gd name="adj1" fmla="val 34662"/>
              <a:gd name="adj2" fmla="val 0"/>
            </a:avLst>
          </a:prstGeom>
          <a:solidFill>
            <a:srgbClr val="E5E1DE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2CB6951-BE5F-68AB-577D-F141F6D10404}"/>
              </a:ext>
            </a:extLst>
          </p:cNvPr>
          <p:cNvSpPr/>
          <p:nvPr/>
        </p:nvSpPr>
        <p:spPr>
          <a:xfrm>
            <a:off x="948324" y="2716693"/>
            <a:ext cx="198018" cy="19801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모서리가 둥근 직사각형 6">
            <a:extLst>
              <a:ext uri="{FF2B5EF4-FFF2-40B4-BE49-F238E27FC236}">
                <a16:creationId xmlns:a16="http://schemas.microsoft.com/office/drawing/2014/main" id="{B49CC4B0-075F-F9FF-3F8B-1C4E1AACBE24}"/>
              </a:ext>
            </a:extLst>
          </p:cNvPr>
          <p:cNvSpPr/>
          <p:nvPr/>
        </p:nvSpPr>
        <p:spPr>
          <a:xfrm>
            <a:off x="784390" y="1693752"/>
            <a:ext cx="3815073" cy="681418"/>
          </a:xfrm>
          <a:prstGeom prst="roundRect">
            <a:avLst>
              <a:gd name="adj" fmla="val 50000"/>
            </a:avLst>
          </a:prstGeom>
          <a:solidFill>
            <a:srgbClr val="3A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ko-KR" sz="2000" b="1" spc="-7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DeepLab</a:t>
            </a:r>
            <a:r>
              <a:rPr lang="en-US" altLang="ko-KR" sz="20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V3+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B46366-17AE-5A5B-875B-3B31763C5530}"/>
              </a:ext>
            </a:extLst>
          </p:cNvPr>
          <p:cNvSpPr/>
          <p:nvPr/>
        </p:nvSpPr>
        <p:spPr>
          <a:xfrm>
            <a:off x="948324" y="2135986"/>
            <a:ext cx="198018" cy="198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모서리가 둥근 직사각형 7">
            <a:extLst>
              <a:ext uri="{FF2B5EF4-FFF2-40B4-BE49-F238E27FC236}">
                <a16:creationId xmlns:a16="http://schemas.microsoft.com/office/drawing/2014/main" id="{A0EFFDD1-FD70-3753-A358-9C0CDD50D709}"/>
              </a:ext>
            </a:extLst>
          </p:cNvPr>
          <p:cNvSpPr/>
          <p:nvPr/>
        </p:nvSpPr>
        <p:spPr>
          <a:xfrm>
            <a:off x="1011460" y="2225052"/>
            <a:ext cx="73277" cy="61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FEFC">
                  <a:shade val="30000"/>
                  <a:satMod val="115000"/>
                </a:srgbClr>
              </a:gs>
              <a:gs pos="61000">
                <a:srgbClr val="FFFEF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D6F0822-DEAC-09A7-D9F0-82971B291F07}"/>
              </a:ext>
            </a:extLst>
          </p:cNvPr>
          <p:cNvSpPr/>
          <p:nvPr/>
        </p:nvSpPr>
        <p:spPr>
          <a:xfrm>
            <a:off x="4228498" y="2716693"/>
            <a:ext cx="198018" cy="19801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C29C7F6-00DD-9C73-AC7D-DFE352D26C5A}"/>
              </a:ext>
            </a:extLst>
          </p:cNvPr>
          <p:cNvSpPr/>
          <p:nvPr/>
        </p:nvSpPr>
        <p:spPr>
          <a:xfrm>
            <a:off x="4228498" y="2135986"/>
            <a:ext cx="198018" cy="198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051A4F87-743C-9864-8BF9-883B031A5CD8}"/>
              </a:ext>
            </a:extLst>
          </p:cNvPr>
          <p:cNvSpPr/>
          <p:nvPr/>
        </p:nvSpPr>
        <p:spPr>
          <a:xfrm>
            <a:off x="4291634" y="2225052"/>
            <a:ext cx="73277" cy="61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FEFC">
                  <a:shade val="30000"/>
                  <a:satMod val="115000"/>
                </a:srgbClr>
              </a:gs>
              <a:gs pos="61000">
                <a:srgbClr val="FFFEF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양쪽 모서리가 둥근 사각형 14">
            <a:extLst>
              <a:ext uri="{FF2B5EF4-FFF2-40B4-BE49-F238E27FC236}">
                <a16:creationId xmlns:a16="http://schemas.microsoft.com/office/drawing/2014/main" id="{8749C18A-8765-84F5-4CD6-A847031C01B1}"/>
              </a:ext>
            </a:extLst>
          </p:cNvPr>
          <p:cNvSpPr/>
          <p:nvPr/>
        </p:nvSpPr>
        <p:spPr>
          <a:xfrm>
            <a:off x="784391" y="3093721"/>
            <a:ext cx="3815072" cy="4107042"/>
          </a:xfrm>
          <a:prstGeom prst="round2SameRect">
            <a:avLst>
              <a:gd name="adj1" fmla="val 0"/>
              <a:gd name="adj2" fmla="val 6991"/>
            </a:avLst>
          </a:prstGeom>
          <a:solidFill>
            <a:srgbClr val="FAFAF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dist="889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6000" dirty="0">
              <a:solidFill>
                <a:prstClr val="black"/>
              </a:solidFill>
            </a:endParaRPr>
          </a:p>
        </p:txBody>
      </p:sp>
      <p:sp>
        <p:nvSpPr>
          <p:cNvPr id="35" name="자유형 40">
            <a:extLst>
              <a:ext uri="{FF2B5EF4-FFF2-40B4-BE49-F238E27FC236}">
                <a16:creationId xmlns:a16="http://schemas.microsoft.com/office/drawing/2014/main" id="{0DC5FAAD-EE1D-ACFF-0794-DA5E975CC906}"/>
              </a:ext>
            </a:extLst>
          </p:cNvPr>
          <p:cNvSpPr/>
          <p:nvPr/>
        </p:nvSpPr>
        <p:spPr>
          <a:xfrm rot="10800000">
            <a:off x="795504" y="3089277"/>
            <a:ext cx="3806572" cy="125743"/>
          </a:xfrm>
          <a:custGeom>
            <a:avLst/>
            <a:gdLst>
              <a:gd name="connsiteX0" fmla="*/ 3806572 w 3806572"/>
              <a:gd name="connsiteY0" fmla="*/ 125743 h 125743"/>
              <a:gd name="connsiteX1" fmla="*/ 0 w 3806572"/>
              <a:gd name="connsiteY1" fmla="*/ 125743 h 125743"/>
              <a:gd name="connsiteX2" fmla="*/ 0 w 3806572"/>
              <a:gd name="connsiteY2" fmla="*/ 85726 h 125743"/>
              <a:gd name="connsiteX3" fmla="*/ 0 w 3806572"/>
              <a:gd name="connsiteY3" fmla="*/ 80024 h 125743"/>
              <a:gd name="connsiteX4" fmla="*/ 6653 w 3806572"/>
              <a:gd name="connsiteY4" fmla="*/ 80024 h 125743"/>
              <a:gd name="connsiteX5" fmla="*/ 100013 w 3806572"/>
              <a:gd name="connsiteY5" fmla="*/ 0 h 125743"/>
              <a:gd name="connsiteX6" fmla="*/ 181980 w 3806572"/>
              <a:gd name="connsiteY6" fmla="*/ 70258 h 125743"/>
              <a:gd name="connsiteX7" fmla="*/ 263947 w 3806572"/>
              <a:gd name="connsiteY7" fmla="*/ 0 h 125743"/>
              <a:gd name="connsiteX8" fmla="*/ 345914 w 3806572"/>
              <a:gd name="connsiteY8" fmla="*/ 70258 h 125743"/>
              <a:gd name="connsiteX9" fmla="*/ 427881 w 3806572"/>
              <a:gd name="connsiteY9" fmla="*/ 0 h 125743"/>
              <a:gd name="connsiteX10" fmla="*/ 509848 w 3806572"/>
              <a:gd name="connsiteY10" fmla="*/ 70258 h 125743"/>
              <a:gd name="connsiteX11" fmla="*/ 591815 w 3806572"/>
              <a:gd name="connsiteY11" fmla="*/ 0 h 125743"/>
              <a:gd name="connsiteX12" fmla="*/ 673782 w 3806572"/>
              <a:gd name="connsiteY12" fmla="*/ 70258 h 125743"/>
              <a:gd name="connsiteX13" fmla="*/ 755749 w 3806572"/>
              <a:gd name="connsiteY13" fmla="*/ 0 h 125743"/>
              <a:gd name="connsiteX14" fmla="*/ 837716 w 3806572"/>
              <a:gd name="connsiteY14" fmla="*/ 70258 h 125743"/>
              <a:gd name="connsiteX15" fmla="*/ 919683 w 3806572"/>
              <a:gd name="connsiteY15" fmla="*/ 0 h 125743"/>
              <a:gd name="connsiteX16" fmla="*/ 1001650 w 3806572"/>
              <a:gd name="connsiteY16" fmla="*/ 70258 h 125743"/>
              <a:gd name="connsiteX17" fmla="*/ 1083617 w 3806572"/>
              <a:gd name="connsiteY17" fmla="*/ 0 h 125743"/>
              <a:gd name="connsiteX18" fmla="*/ 1165584 w 3806572"/>
              <a:gd name="connsiteY18" fmla="*/ 70258 h 125743"/>
              <a:gd name="connsiteX19" fmla="*/ 1247551 w 3806572"/>
              <a:gd name="connsiteY19" fmla="*/ 0 h 125743"/>
              <a:gd name="connsiteX20" fmla="*/ 1329518 w 3806572"/>
              <a:gd name="connsiteY20" fmla="*/ 70258 h 125743"/>
              <a:gd name="connsiteX21" fmla="*/ 1411485 w 3806572"/>
              <a:gd name="connsiteY21" fmla="*/ 0 h 125743"/>
              <a:gd name="connsiteX22" fmla="*/ 1493452 w 3806572"/>
              <a:gd name="connsiteY22" fmla="*/ 70258 h 125743"/>
              <a:gd name="connsiteX23" fmla="*/ 1575419 w 3806572"/>
              <a:gd name="connsiteY23" fmla="*/ 0 h 125743"/>
              <a:gd name="connsiteX24" fmla="*/ 1657386 w 3806572"/>
              <a:gd name="connsiteY24" fmla="*/ 70258 h 125743"/>
              <a:gd name="connsiteX25" fmla="*/ 1739353 w 3806572"/>
              <a:gd name="connsiteY25" fmla="*/ 0 h 125743"/>
              <a:gd name="connsiteX26" fmla="*/ 1821320 w 3806572"/>
              <a:gd name="connsiteY26" fmla="*/ 70258 h 125743"/>
              <a:gd name="connsiteX27" fmla="*/ 1903287 w 3806572"/>
              <a:gd name="connsiteY27" fmla="*/ 0 h 125743"/>
              <a:gd name="connsiteX28" fmla="*/ 1985254 w 3806572"/>
              <a:gd name="connsiteY28" fmla="*/ 70258 h 125743"/>
              <a:gd name="connsiteX29" fmla="*/ 2067221 w 3806572"/>
              <a:gd name="connsiteY29" fmla="*/ 0 h 125743"/>
              <a:gd name="connsiteX30" fmla="*/ 2149187 w 3806572"/>
              <a:gd name="connsiteY30" fmla="*/ 70258 h 125743"/>
              <a:gd name="connsiteX31" fmla="*/ 2231154 w 3806572"/>
              <a:gd name="connsiteY31" fmla="*/ 0 h 125743"/>
              <a:gd name="connsiteX32" fmla="*/ 2313121 w 3806572"/>
              <a:gd name="connsiteY32" fmla="*/ 70258 h 125743"/>
              <a:gd name="connsiteX33" fmla="*/ 2395088 w 3806572"/>
              <a:gd name="connsiteY33" fmla="*/ 0 h 125743"/>
              <a:gd name="connsiteX34" fmla="*/ 2477055 w 3806572"/>
              <a:gd name="connsiteY34" fmla="*/ 70258 h 125743"/>
              <a:gd name="connsiteX35" fmla="*/ 2559022 w 3806572"/>
              <a:gd name="connsiteY35" fmla="*/ 0 h 125743"/>
              <a:gd name="connsiteX36" fmla="*/ 2640989 w 3806572"/>
              <a:gd name="connsiteY36" fmla="*/ 70258 h 125743"/>
              <a:gd name="connsiteX37" fmla="*/ 2722956 w 3806572"/>
              <a:gd name="connsiteY37" fmla="*/ 0 h 125743"/>
              <a:gd name="connsiteX38" fmla="*/ 2804923 w 3806572"/>
              <a:gd name="connsiteY38" fmla="*/ 70258 h 125743"/>
              <a:gd name="connsiteX39" fmla="*/ 2886890 w 3806572"/>
              <a:gd name="connsiteY39" fmla="*/ 0 h 125743"/>
              <a:gd name="connsiteX40" fmla="*/ 2968857 w 3806572"/>
              <a:gd name="connsiteY40" fmla="*/ 70258 h 125743"/>
              <a:gd name="connsiteX41" fmla="*/ 3050824 w 3806572"/>
              <a:gd name="connsiteY41" fmla="*/ 0 h 125743"/>
              <a:gd name="connsiteX42" fmla="*/ 3132791 w 3806572"/>
              <a:gd name="connsiteY42" fmla="*/ 70258 h 125743"/>
              <a:gd name="connsiteX43" fmla="*/ 3214758 w 3806572"/>
              <a:gd name="connsiteY43" fmla="*/ 0 h 125743"/>
              <a:gd name="connsiteX44" fmla="*/ 3296725 w 3806572"/>
              <a:gd name="connsiteY44" fmla="*/ 70258 h 125743"/>
              <a:gd name="connsiteX45" fmla="*/ 3378692 w 3806572"/>
              <a:gd name="connsiteY45" fmla="*/ 0 h 125743"/>
              <a:gd name="connsiteX46" fmla="*/ 3460658 w 3806572"/>
              <a:gd name="connsiteY46" fmla="*/ 70258 h 125743"/>
              <a:gd name="connsiteX47" fmla="*/ 3542626 w 3806572"/>
              <a:gd name="connsiteY47" fmla="*/ 0 h 125743"/>
              <a:gd name="connsiteX48" fmla="*/ 3624592 w 3806572"/>
              <a:gd name="connsiteY48" fmla="*/ 70258 h 125743"/>
              <a:gd name="connsiteX49" fmla="*/ 3706560 w 3806572"/>
              <a:gd name="connsiteY49" fmla="*/ 0 h 125743"/>
              <a:gd name="connsiteX50" fmla="*/ 3799920 w 3806572"/>
              <a:gd name="connsiteY50" fmla="*/ 80024 h 125743"/>
              <a:gd name="connsiteX51" fmla="*/ 3806572 w 3806572"/>
              <a:gd name="connsiteY51" fmla="*/ 80024 h 125743"/>
              <a:gd name="connsiteX52" fmla="*/ 3806572 w 3806572"/>
              <a:gd name="connsiteY52" fmla="*/ 85726 h 12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806572" h="125743">
                <a:moveTo>
                  <a:pt x="3806572" y="125743"/>
                </a:moveTo>
                <a:lnTo>
                  <a:pt x="0" y="125743"/>
                </a:lnTo>
                <a:lnTo>
                  <a:pt x="0" y="85726"/>
                </a:lnTo>
                <a:lnTo>
                  <a:pt x="0" y="80024"/>
                </a:lnTo>
                <a:lnTo>
                  <a:pt x="6653" y="80024"/>
                </a:lnTo>
                <a:lnTo>
                  <a:pt x="100013" y="0"/>
                </a:lnTo>
                <a:lnTo>
                  <a:pt x="181980" y="70258"/>
                </a:lnTo>
                <a:lnTo>
                  <a:pt x="263947" y="0"/>
                </a:lnTo>
                <a:lnTo>
                  <a:pt x="345914" y="70258"/>
                </a:lnTo>
                <a:lnTo>
                  <a:pt x="427881" y="0"/>
                </a:lnTo>
                <a:lnTo>
                  <a:pt x="509848" y="70258"/>
                </a:lnTo>
                <a:lnTo>
                  <a:pt x="591815" y="0"/>
                </a:lnTo>
                <a:lnTo>
                  <a:pt x="673782" y="70258"/>
                </a:lnTo>
                <a:lnTo>
                  <a:pt x="755749" y="0"/>
                </a:lnTo>
                <a:lnTo>
                  <a:pt x="837716" y="70258"/>
                </a:lnTo>
                <a:lnTo>
                  <a:pt x="919683" y="0"/>
                </a:lnTo>
                <a:lnTo>
                  <a:pt x="1001650" y="70258"/>
                </a:lnTo>
                <a:lnTo>
                  <a:pt x="1083617" y="0"/>
                </a:lnTo>
                <a:lnTo>
                  <a:pt x="1165584" y="70258"/>
                </a:lnTo>
                <a:lnTo>
                  <a:pt x="1247551" y="0"/>
                </a:lnTo>
                <a:lnTo>
                  <a:pt x="1329518" y="70258"/>
                </a:lnTo>
                <a:lnTo>
                  <a:pt x="1411485" y="0"/>
                </a:lnTo>
                <a:lnTo>
                  <a:pt x="1493452" y="70258"/>
                </a:lnTo>
                <a:lnTo>
                  <a:pt x="1575419" y="0"/>
                </a:lnTo>
                <a:lnTo>
                  <a:pt x="1657386" y="70258"/>
                </a:lnTo>
                <a:lnTo>
                  <a:pt x="1739353" y="0"/>
                </a:lnTo>
                <a:lnTo>
                  <a:pt x="1821320" y="70258"/>
                </a:lnTo>
                <a:lnTo>
                  <a:pt x="1903287" y="0"/>
                </a:lnTo>
                <a:lnTo>
                  <a:pt x="1985254" y="70258"/>
                </a:lnTo>
                <a:lnTo>
                  <a:pt x="2067221" y="0"/>
                </a:lnTo>
                <a:lnTo>
                  <a:pt x="2149187" y="70258"/>
                </a:lnTo>
                <a:lnTo>
                  <a:pt x="2231154" y="0"/>
                </a:lnTo>
                <a:lnTo>
                  <a:pt x="2313121" y="70258"/>
                </a:lnTo>
                <a:lnTo>
                  <a:pt x="2395088" y="0"/>
                </a:lnTo>
                <a:lnTo>
                  <a:pt x="2477055" y="70258"/>
                </a:lnTo>
                <a:lnTo>
                  <a:pt x="2559022" y="0"/>
                </a:lnTo>
                <a:lnTo>
                  <a:pt x="2640989" y="70258"/>
                </a:lnTo>
                <a:lnTo>
                  <a:pt x="2722956" y="0"/>
                </a:lnTo>
                <a:lnTo>
                  <a:pt x="2804923" y="70258"/>
                </a:lnTo>
                <a:lnTo>
                  <a:pt x="2886890" y="0"/>
                </a:lnTo>
                <a:lnTo>
                  <a:pt x="2968857" y="70258"/>
                </a:lnTo>
                <a:lnTo>
                  <a:pt x="3050824" y="0"/>
                </a:lnTo>
                <a:lnTo>
                  <a:pt x="3132791" y="70258"/>
                </a:lnTo>
                <a:lnTo>
                  <a:pt x="3214758" y="0"/>
                </a:lnTo>
                <a:lnTo>
                  <a:pt x="3296725" y="70258"/>
                </a:lnTo>
                <a:lnTo>
                  <a:pt x="3378692" y="0"/>
                </a:lnTo>
                <a:lnTo>
                  <a:pt x="3460658" y="70258"/>
                </a:lnTo>
                <a:lnTo>
                  <a:pt x="3542626" y="0"/>
                </a:lnTo>
                <a:lnTo>
                  <a:pt x="3624592" y="70258"/>
                </a:lnTo>
                <a:lnTo>
                  <a:pt x="3706560" y="0"/>
                </a:lnTo>
                <a:lnTo>
                  <a:pt x="3799920" y="80024"/>
                </a:lnTo>
                <a:lnTo>
                  <a:pt x="3806572" y="80024"/>
                </a:lnTo>
                <a:lnTo>
                  <a:pt x="3806572" y="85726"/>
                </a:lnTo>
                <a:close/>
              </a:path>
            </a:pathLst>
          </a:custGeom>
          <a:solidFill>
            <a:srgbClr val="FAFAFA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51">
            <a:extLst>
              <a:ext uri="{FF2B5EF4-FFF2-40B4-BE49-F238E27FC236}">
                <a16:creationId xmlns:a16="http://schemas.microsoft.com/office/drawing/2014/main" id="{51D0CC12-BD08-3542-AEAA-0D6F11A633B3}"/>
              </a:ext>
            </a:extLst>
          </p:cNvPr>
          <p:cNvSpPr/>
          <p:nvPr/>
        </p:nvSpPr>
        <p:spPr>
          <a:xfrm>
            <a:off x="795504" y="6571342"/>
            <a:ext cx="3803959" cy="629421"/>
          </a:xfrm>
          <a:prstGeom prst="round2SameRect">
            <a:avLst>
              <a:gd name="adj1" fmla="val 0"/>
              <a:gd name="adj2" fmla="val 4179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6000" dirty="0">
              <a:solidFill>
                <a:prstClr val="black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D469415-52CF-DE39-7C08-0D1D76F1EEF4}"/>
              </a:ext>
            </a:extLst>
          </p:cNvPr>
          <p:cNvSpPr/>
          <p:nvPr/>
        </p:nvSpPr>
        <p:spPr>
          <a:xfrm>
            <a:off x="949855" y="3246616"/>
            <a:ext cx="3512534" cy="31959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886E87"/>
                </a:solidFill>
                <a:latin typeface="+mn-ea"/>
              </a:rPr>
              <a:t>Image segmentation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이미지의 각 픽셀을 특정 카테고리로 분류하는 최첨단 심층 학습 모델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ResNet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Mobilenet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등을 백본 모델로 사용 가능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아래와 같은 특징 존재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err="1">
                <a:latin typeface="+mn-ea"/>
              </a:rPr>
              <a:t>Atrous</a:t>
            </a:r>
            <a:r>
              <a:rPr lang="en-US" altLang="ko-KR" sz="1200" dirty="0">
                <a:latin typeface="+mn-ea"/>
              </a:rPr>
              <a:t> Convolution (</a:t>
            </a:r>
            <a:r>
              <a:rPr lang="ko-KR" altLang="en-US" sz="1200" dirty="0">
                <a:latin typeface="+mn-ea"/>
              </a:rPr>
              <a:t>팽창 </a:t>
            </a:r>
            <a:r>
              <a:rPr lang="ko-KR" altLang="en-US" sz="1200" dirty="0" err="1">
                <a:latin typeface="+mn-ea"/>
              </a:rPr>
              <a:t>합성곱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err="1">
                <a:latin typeface="+mn-ea"/>
              </a:rPr>
              <a:t>Atrous</a:t>
            </a:r>
            <a:r>
              <a:rPr lang="en-US" altLang="ko-KR" sz="1200" dirty="0">
                <a:latin typeface="+mn-ea"/>
              </a:rPr>
              <a:t> Spatial Pyramid Pooling (ASPP)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+mn-ea"/>
              </a:rPr>
              <a:t>백본 네트워크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Fully Convolutional Network (FCN)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End-to-End Training (</a:t>
            </a:r>
            <a:r>
              <a:rPr lang="ko-KR" altLang="en-US" sz="1200" dirty="0">
                <a:latin typeface="+mn-ea"/>
              </a:rPr>
              <a:t>종단 간 학습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5" name="양쪽 모서리가 둥근 사각형 8">
            <a:extLst>
              <a:ext uri="{FF2B5EF4-FFF2-40B4-BE49-F238E27FC236}">
                <a16:creationId xmlns:a16="http://schemas.microsoft.com/office/drawing/2014/main" id="{7E9EB2B9-949D-5FB1-BF43-C489226B7B89}"/>
              </a:ext>
            </a:extLst>
          </p:cNvPr>
          <p:cNvSpPr/>
          <p:nvPr/>
        </p:nvSpPr>
        <p:spPr>
          <a:xfrm>
            <a:off x="6037814" y="2544168"/>
            <a:ext cx="3815072" cy="549553"/>
          </a:xfrm>
          <a:prstGeom prst="round2SameRect">
            <a:avLst>
              <a:gd name="adj1" fmla="val 34662"/>
              <a:gd name="adj2" fmla="val 0"/>
            </a:avLst>
          </a:prstGeom>
          <a:solidFill>
            <a:srgbClr val="E5E1DE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67A1F8F-7C2A-44D9-4615-46EDBA7F20C2}"/>
              </a:ext>
            </a:extLst>
          </p:cNvPr>
          <p:cNvSpPr/>
          <p:nvPr/>
        </p:nvSpPr>
        <p:spPr>
          <a:xfrm>
            <a:off x="6201747" y="2716693"/>
            <a:ext cx="198018" cy="19801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7D19E2B-09E9-0B72-44D9-C049C6D2FDF5}"/>
              </a:ext>
            </a:extLst>
          </p:cNvPr>
          <p:cNvSpPr/>
          <p:nvPr/>
        </p:nvSpPr>
        <p:spPr>
          <a:xfrm>
            <a:off x="6037813" y="1693752"/>
            <a:ext cx="3815073" cy="681418"/>
          </a:xfrm>
          <a:prstGeom prst="roundRect">
            <a:avLst>
              <a:gd name="adj" fmla="val 50000"/>
            </a:avLst>
          </a:prstGeom>
          <a:solidFill>
            <a:srgbClr val="3A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ko-KR" sz="2000" b="1" dirty="0">
                <a:latin typeface="+mn-ea"/>
              </a:rPr>
              <a:t>Knowledge Distillation</a:t>
            </a:r>
            <a:endParaRPr lang="en-US" altLang="ko-KR" sz="2000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70C0BDF-F7AA-E15E-6557-53DD9A6155A2}"/>
              </a:ext>
            </a:extLst>
          </p:cNvPr>
          <p:cNvSpPr/>
          <p:nvPr/>
        </p:nvSpPr>
        <p:spPr>
          <a:xfrm>
            <a:off x="6201747" y="2135986"/>
            <a:ext cx="198018" cy="198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모서리가 둥근 직사각형 7">
            <a:extLst>
              <a:ext uri="{FF2B5EF4-FFF2-40B4-BE49-F238E27FC236}">
                <a16:creationId xmlns:a16="http://schemas.microsoft.com/office/drawing/2014/main" id="{71850C89-E56A-55DD-2039-BF20B4E2DF11}"/>
              </a:ext>
            </a:extLst>
          </p:cNvPr>
          <p:cNvSpPr/>
          <p:nvPr/>
        </p:nvSpPr>
        <p:spPr>
          <a:xfrm>
            <a:off x="6264883" y="2225052"/>
            <a:ext cx="73277" cy="61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FEFC">
                  <a:shade val="30000"/>
                  <a:satMod val="115000"/>
                </a:srgbClr>
              </a:gs>
              <a:gs pos="61000">
                <a:srgbClr val="FFFEF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1C43E79-E915-0FF5-9D83-3F1E5FF00037}"/>
              </a:ext>
            </a:extLst>
          </p:cNvPr>
          <p:cNvSpPr/>
          <p:nvPr/>
        </p:nvSpPr>
        <p:spPr>
          <a:xfrm>
            <a:off x="9481921" y="2716693"/>
            <a:ext cx="198018" cy="19801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B1EB4BE-2549-FC3D-32C0-83EA2AAA72B8}"/>
              </a:ext>
            </a:extLst>
          </p:cNvPr>
          <p:cNvSpPr/>
          <p:nvPr/>
        </p:nvSpPr>
        <p:spPr>
          <a:xfrm>
            <a:off x="9481921" y="2135986"/>
            <a:ext cx="198018" cy="198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모서리가 둥근 직사각형 13">
            <a:extLst>
              <a:ext uri="{FF2B5EF4-FFF2-40B4-BE49-F238E27FC236}">
                <a16:creationId xmlns:a16="http://schemas.microsoft.com/office/drawing/2014/main" id="{3E875962-F197-2873-6C93-D22510086A3E}"/>
              </a:ext>
            </a:extLst>
          </p:cNvPr>
          <p:cNvSpPr/>
          <p:nvPr/>
        </p:nvSpPr>
        <p:spPr>
          <a:xfrm>
            <a:off x="9545057" y="2225052"/>
            <a:ext cx="73277" cy="61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FEFC">
                  <a:shade val="30000"/>
                  <a:satMod val="115000"/>
                </a:srgbClr>
              </a:gs>
              <a:gs pos="61000">
                <a:srgbClr val="FFFEF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" name="양쪽 모서리가 둥근 사각형 14">
            <a:extLst>
              <a:ext uri="{FF2B5EF4-FFF2-40B4-BE49-F238E27FC236}">
                <a16:creationId xmlns:a16="http://schemas.microsoft.com/office/drawing/2014/main" id="{D8C91E6A-C9DB-D71C-EF1B-25D872792CD4}"/>
              </a:ext>
            </a:extLst>
          </p:cNvPr>
          <p:cNvSpPr/>
          <p:nvPr/>
        </p:nvSpPr>
        <p:spPr>
          <a:xfrm>
            <a:off x="6037814" y="3093721"/>
            <a:ext cx="3815072" cy="4107042"/>
          </a:xfrm>
          <a:prstGeom prst="round2SameRect">
            <a:avLst>
              <a:gd name="adj1" fmla="val 0"/>
              <a:gd name="adj2" fmla="val 6991"/>
            </a:avLst>
          </a:prstGeom>
          <a:solidFill>
            <a:srgbClr val="FAFAFA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dist="889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6000" dirty="0">
              <a:solidFill>
                <a:prstClr val="black"/>
              </a:solidFill>
            </a:endParaRPr>
          </a:p>
        </p:txBody>
      </p:sp>
      <p:sp>
        <p:nvSpPr>
          <p:cNvPr id="15" name="자유형 40">
            <a:extLst>
              <a:ext uri="{FF2B5EF4-FFF2-40B4-BE49-F238E27FC236}">
                <a16:creationId xmlns:a16="http://schemas.microsoft.com/office/drawing/2014/main" id="{FE61FD41-0E10-30DD-13E7-76578D2BDF5F}"/>
              </a:ext>
            </a:extLst>
          </p:cNvPr>
          <p:cNvSpPr/>
          <p:nvPr/>
        </p:nvSpPr>
        <p:spPr>
          <a:xfrm rot="10800000">
            <a:off x="6048927" y="3089277"/>
            <a:ext cx="3806572" cy="125743"/>
          </a:xfrm>
          <a:custGeom>
            <a:avLst/>
            <a:gdLst>
              <a:gd name="connsiteX0" fmla="*/ 3806572 w 3806572"/>
              <a:gd name="connsiteY0" fmla="*/ 125743 h 125743"/>
              <a:gd name="connsiteX1" fmla="*/ 0 w 3806572"/>
              <a:gd name="connsiteY1" fmla="*/ 125743 h 125743"/>
              <a:gd name="connsiteX2" fmla="*/ 0 w 3806572"/>
              <a:gd name="connsiteY2" fmla="*/ 85726 h 125743"/>
              <a:gd name="connsiteX3" fmla="*/ 0 w 3806572"/>
              <a:gd name="connsiteY3" fmla="*/ 80024 h 125743"/>
              <a:gd name="connsiteX4" fmla="*/ 6653 w 3806572"/>
              <a:gd name="connsiteY4" fmla="*/ 80024 h 125743"/>
              <a:gd name="connsiteX5" fmla="*/ 100013 w 3806572"/>
              <a:gd name="connsiteY5" fmla="*/ 0 h 125743"/>
              <a:gd name="connsiteX6" fmla="*/ 181980 w 3806572"/>
              <a:gd name="connsiteY6" fmla="*/ 70258 h 125743"/>
              <a:gd name="connsiteX7" fmla="*/ 263947 w 3806572"/>
              <a:gd name="connsiteY7" fmla="*/ 0 h 125743"/>
              <a:gd name="connsiteX8" fmla="*/ 345914 w 3806572"/>
              <a:gd name="connsiteY8" fmla="*/ 70258 h 125743"/>
              <a:gd name="connsiteX9" fmla="*/ 427881 w 3806572"/>
              <a:gd name="connsiteY9" fmla="*/ 0 h 125743"/>
              <a:gd name="connsiteX10" fmla="*/ 509848 w 3806572"/>
              <a:gd name="connsiteY10" fmla="*/ 70258 h 125743"/>
              <a:gd name="connsiteX11" fmla="*/ 591815 w 3806572"/>
              <a:gd name="connsiteY11" fmla="*/ 0 h 125743"/>
              <a:gd name="connsiteX12" fmla="*/ 673782 w 3806572"/>
              <a:gd name="connsiteY12" fmla="*/ 70258 h 125743"/>
              <a:gd name="connsiteX13" fmla="*/ 755749 w 3806572"/>
              <a:gd name="connsiteY13" fmla="*/ 0 h 125743"/>
              <a:gd name="connsiteX14" fmla="*/ 837716 w 3806572"/>
              <a:gd name="connsiteY14" fmla="*/ 70258 h 125743"/>
              <a:gd name="connsiteX15" fmla="*/ 919683 w 3806572"/>
              <a:gd name="connsiteY15" fmla="*/ 0 h 125743"/>
              <a:gd name="connsiteX16" fmla="*/ 1001650 w 3806572"/>
              <a:gd name="connsiteY16" fmla="*/ 70258 h 125743"/>
              <a:gd name="connsiteX17" fmla="*/ 1083617 w 3806572"/>
              <a:gd name="connsiteY17" fmla="*/ 0 h 125743"/>
              <a:gd name="connsiteX18" fmla="*/ 1165584 w 3806572"/>
              <a:gd name="connsiteY18" fmla="*/ 70258 h 125743"/>
              <a:gd name="connsiteX19" fmla="*/ 1247551 w 3806572"/>
              <a:gd name="connsiteY19" fmla="*/ 0 h 125743"/>
              <a:gd name="connsiteX20" fmla="*/ 1329518 w 3806572"/>
              <a:gd name="connsiteY20" fmla="*/ 70258 h 125743"/>
              <a:gd name="connsiteX21" fmla="*/ 1411485 w 3806572"/>
              <a:gd name="connsiteY21" fmla="*/ 0 h 125743"/>
              <a:gd name="connsiteX22" fmla="*/ 1493452 w 3806572"/>
              <a:gd name="connsiteY22" fmla="*/ 70258 h 125743"/>
              <a:gd name="connsiteX23" fmla="*/ 1575419 w 3806572"/>
              <a:gd name="connsiteY23" fmla="*/ 0 h 125743"/>
              <a:gd name="connsiteX24" fmla="*/ 1657386 w 3806572"/>
              <a:gd name="connsiteY24" fmla="*/ 70258 h 125743"/>
              <a:gd name="connsiteX25" fmla="*/ 1739353 w 3806572"/>
              <a:gd name="connsiteY25" fmla="*/ 0 h 125743"/>
              <a:gd name="connsiteX26" fmla="*/ 1821320 w 3806572"/>
              <a:gd name="connsiteY26" fmla="*/ 70258 h 125743"/>
              <a:gd name="connsiteX27" fmla="*/ 1903287 w 3806572"/>
              <a:gd name="connsiteY27" fmla="*/ 0 h 125743"/>
              <a:gd name="connsiteX28" fmla="*/ 1985254 w 3806572"/>
              <a:gd name="connsiteY28" fmla="*/ 70258 h 125743"/>
              <a:gd name="connsiteX29" fmla="*/ 2067221 w 3806572"/>
              <a:gd name="connsiteY29" fmla="*/ 0 h 125743"/>
              <a:gd name="connsiteX30" fmla="*/ 2149187 w 3806572"/>
              <a:gd name="connsiteY30" fmla="*/ 70258 h 125743"/>
              <a:gd name="connsiteX31" fmla="*/ 2231154 w 3806572"/>
              <a:gd name="connsiteY31" fmla="*/ 0 h 125743"/>
              <a:gd name="connsiteX32" fmla="*/ 2313121 w 3806572"/>
              <a:gd name="connsiteY32" fmla="*/ 70258 h 125743"/>
              <a:gd name="connsiteX33" fmla="*/ 2395088 w 3806572"/>
              <a:gd name="connsiteY33" fmla="*/ 0 h 125743"/>
              <a:gd name="connsiteX34" fmla="*/ 2477055 w 3806572"/>
              <a:gd name="connsiteY34" fmla="*/ 70258 h 125743"/>
              <a:gd name="connsiteX35" fmla="*/ 2559022 w 3806572"/>
              <a:gd name="connsiteY35" fmla="*/ 0 h 125743"/>
              <a:gd name="connsiteX36" fmla="*/ 2640989 w 3806572"/>
              <a:gd name="connsiteY36" fmla="*/ 70258 h 125743"/>
              <a:gd name="connsiteX37" fmla="*/ 2722956 w 3806572"/>
              <a:gd name="connsiteY37" fmla="*/ 0 h 125743"/>
              <a:gd name="connsiteX38" fmla="*/ 2804923 w 3806572"/>
              <a:gd name="connsiteY38" fmla="*/ 70258 h 125743"/>
              <a:gd name="connsiteX39" fmla="*/ 2886890 w 3806572"/>
              <a:gd name="connsiteY39" fmla="*/ 0 h 125743"/>
              <a:gd name="connsiteX40" fmla="*/ 2968857 w 3806572"/>
              <a:gd name="connsiteY40" fmla="*/ 70258 h 125743"/>
              <a:gd name="connsiteX41" fmla="*/ 3050824 w 3806572"/>
              <a:gd name="connsiteY41" fmla="*/ 0 h 125743"/>
              <a:gd name="connsiteX42" fmla="*/ 3132791 w 3806572"/>
              <a:gd name="connsiteY42" fmla="*/ 70258 h 125743"/>
              <a:gd name="connsiteX43" fmla="*/ 3214758 w 3806572"/>
              <a:gd name="connsiteY43" fmla="*/ 0 h 125743"/>
              <a:gd name="connsiteX44" fmla="*/ 3296725 w 3806572"/>
              <a:gd name="connsiteY44" fmla="*/ 70258 h 125743"/>
              <a:gd name="connsiteX45" fmla="*/ 3378692 w 3806572"/>
              <a:gd name="connsiteY45" fmla="*/ 0 h 125743"/>
              <a:gd name="connsiteX46" fmla="*/ 3460658 w 3806572"/>
              <a:gd name="connsiteY46" fmla="*/ 70258 h 125743"/>
              <a:gd name="connsiteX47" fmla="*/ 3542626 w 3806572"/>
              <a:gd name="connsiteY47" fmla="*/ 0 h 125743"/>
              <a:gd name="connsiteX48" fmla="*/ 3624592 w 3806572"/>
              <a:gd name="connsiteY48" fmla="*/ 70258 h 125743"/>
              <a:gd name="connsiteX49" fmla="*/ 3706560 w 3806572"/>
              <a:gd name="connsiteY49" fmla="*/ 0 h 125743"/>
              <a:gd name="connsiteX50" fmla="*/ 3799920 w 3806572"/>
              <a:gd name="connsiteY50" fmla="*/ 80024 h 125743"/>
              <a:gd name="connsiteX51" fmla="*/ 3806572 w 3806572"/>
              <a:gd name="connsiteY51" fmla="*/ 80024 h 125743"/>
              <a:gd name="connsiteX52" fmla="*/ 3806572 w 3806572"/>
              <a:gd name="connsiteY52" fmla="*/ 85726 h 12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806572" h="125743">
                <a:moveTo>
                  <a:pt x="3806572" y="125743"/>
                </a:moveTo>
                <a:lnTo>
                  <a:pt x="0" y="125743"/>
                </a:lnTo>
                <a:lnTo>
                  <a:pt x="0" y="85726"/>
                </a:lnTo>
                <a:lnTo>
                  <a:pt x="0" y="80024"/>
                </a:lnTo>
                <a:lnTo>
                  <a:pt x="6653" y="80024"/>
                </a:lnTo>
                <a:lnTo>
                  <a:pt x="100013" y="0"/>
                </a:lnTo>
                <a:lnTo>
                  <a:pt x="181980" y="70258"/>
                </a:lnTo>
                <a:lnTo>
                  <a:pt x="263947" y="0"/>
                </a:lnTo>
                <a:lnTo>
                  <a:pt x="345914" y="70258"/>
                </a:lnTo>
                <a:lnTo>
                  <a:pt x="427881" y="0"/>
                </a:lnTo>
                <a:lnTo>
                  <a:pt x="509848" y="70258"/>
                </a:lnTo>
                <a:lnTo>
                  <a:pt x="591815" y="0"/>
                </a:lnTo>
                <a:lnTo>
                  <a:pt x="673782" y="70258"/>
                </a:lnTo>
                <a:lnTo>
                  <a:pt x="755749" y="0"/>
                </a:lnTo>
                <a:lnTo>
                  <a:pt x="837716" y="70258"/>
                </a:lnTo>
                <a:lnTo>
                  <a:pt x="919683" y="0"/>
                </a:lnTo>
                <a:lnTo>
                  <a:pt x="1001650" y="70258"/>
                </a:lnTo>
                <a:lnTo>
                  <a:pt x="1083617" y="0"/>
                </a:lnTo>
                <a:lnTo>
                  <a:pt x="1165584" y="70258"/>
                </a:lnTo>
                <a:lnTo>
                  <a:pt x="1247551" y="0"/>
                </a:lnTo>
                <a:lnTo>
                  <a:pt x="1329518" y="70258"/>
                </a:lnTo>
                <a:lnTo>
                  <a:pt x="1411485" y="0"/>
                </a:lnTo>
                <a:lnTo>
                  <a:pt x="1493452" y="70258"/>
                </a:lnTo>
                <a:lnTo>
                  <a:pt x="1575419" y="0"/>
                </a:lnTo>
                <a:lnTo>
                  <a:pt x="1657386" y="70258"/>
                </a:lnTo>
                <a:lnTo>
                  <a:pt x="1739353" y="0"/>
                </a:lnTo>
                <a:lnTo>
                  <a:pt x="1821320" y="70258"/>
                </a:lnTo>
                <a:lnTo>
                  <a:pt x="1903287" y="0"/>
                </a:lnTo>
                <a:lnTo>
                  <a:pt x="1985254" y="70258"/>
                </a:lnTo>
                <a:lnTo>
                  <a:pt x="2067221" y="0"/>
                </a:lnTo>
                <a:lnTo>
                  <a:pt x="2149187" y="70258"/>
                </a:lnTo>
                <a:lnTo>
                  <a:pt x="2231154" y="0"/>
                </a:lnTo>
                <a:lnTo>
                  <a:pt x="2313121" y="70258"/>
                </a:lnTo>
                <a:lnTo>
                  <a:pt x="2395088" y="0"/>
                </a:lnTo>
                <a:lnTo>
                  <a:pt x="2477055" y="70258"/>
                </a:lnTo>
                <a:lnTo>
                  <a:pt x="2559022" y="0"/>
                </a:lnTo>
                <a:lnTo>
                  <a:pt x="2640989" y="70258"/>
                </a:lnTo>
                <a:lnTo>
                  <a:pt x="2722956" y="0"/>
                </a:lnTo>
                <a:lnTo>
                  <a:pt x="2804923" y="70258"/>
                </a:lnTo>
                <a:lnTo>
                  <a:pt x="2886890" y="0"/>
                </a:lnTo>
                <a:lnTo>
                  <a:pt x="2968857" y="70258"/>
                </a:lnTo>
                <a:lnTo>
                  <a:pt x="3050824" y="0"/>
                </a:lnTo>
                <a:lnTo>
                  <a:pt x="3132791" y="70258"/>
                </a:lnTo>
                <a:lnTo>
                  <a:pt x="3214758" y="0"/>
                </a:lnTo>
                <a:lnTo>
                  <a:pt x="3296725" y="70258"/>
                </a:lnTo>
                <a:lnTo>
                  <a:pt x="3378692" y="0"/>
                </a:lnTo>
                <a:lnTo>
                  <a:pt x="3460658" y="70258"/>
                </a:lnTo>
                <a:lnTo>
                  <a:pt x="3542626" y="0"/>
                </a:lnTo>
                <a:lnTo>
                  <a:pt x="3624592" y="70258"/>
                </a:lnTo>
                <a:lnTo>
                  <a:pt x="3706560" y="0"/>
                </a:lnTo>
                <a:lnTo>
                  <a:pt x="3799920" y="80024"/>
                </a:lnTo>
                <a:lnTo>
                  <a:pt x="3806572" y="80024"/>
                </a:lnTo>
                <a:lnTo>
                  <a:pt x="3806572" y="85726"/>
                </a:lnTo>
                <a:close/>
              </a:path>
            </a:pathLst>
          </a:custGeom>
          <a:solidFill>
            <a:srgbClr val="FAFAFA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양쪽 모서리가 둥근 사각형 51">
            <a:extLst>
              <a:ext uri="{FF2B5EF4-FFF2-40B4-BE49-F238E27FC236}">
                <a16:creationId xmlns:a16="http://schemas.microsoft.com/office/drawing/2014/main" id="{55ED20DD-477C-CC55-F6C5-D3959B51A1D7}"/>
              </a:ext>
            </a:extLst>
          </p:cNvPr>
          <p:cNvSpPr/>
          <p:nvPr/>
        </p:nvSpPr>
        <p:spPr>
          <a:xfrm>
            <a:off x="6048927" y="6571342"/>
            <a:ext cx="3803959" cy="629421"/>
          </a:xfrm>
          <a:prstGeom prst="round2SameRect">
            <a:avLst>
              <a:gd name="adj1" fmla="val 0"/>
              <a:gd name="adj2" fmla="val 4179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6000" dirty="0">
              <a:solidFill>
                <a:prstClr val="black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277CCB-9589-5E06-57B9-81392D52136E}"/>
              </a:ext>
            </a:extLst>
          </p:cNvPr>
          <p:cNvSpPr/>
          <p:nvPr/>
        </p:nvSpPr>
        <p:spPr>
          <a:xfrm>
            <a:off x="6203278" y="3246616"/>
            <a:ext cx="3512534" cy="33239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886E87"/>
                </a:solidFill>
                <a:latin typeface="+mn-ea"/>
              </a:rPr>
              <a:t>Training method</a:t>
            </a:r>
            <a:endParaRPr lang="en-US" altLang="ko-KR" sz="1200" b="1" dirty="0">
              <a:solidFill>
                <a:srgbClr val="886E87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큰 모델</a:t>
            </a:r>
            <a:r>
              <a:rPr lang="en-US" altLang="ko-KR" sz="1200" dirty="0">
                <a:latin typeface="+mn-ea"/>
              </a:rPr>
              <a:t>(teacher model)</a:t>
            </a:r>
            <a:r>
              <a:rPr lang="ko-KR" altLang="en-US" sz="1200" dirty="0">
                <a:latin typeface="+mn-ea"/>
              </a:rPr>
              <a:t>의 지식을 작은 모델</a:t>
            </a:r>
            <a:r>
              <a:rPr lang="en-US" altLang="ko-KR" sz="1200" dirty="0">
                <a:latin typeface="+mn-ea"/>
              </a:rPr>
              <a:t>(student model)</a:t>
            </a:r>
            <a:r>
              <a:rPr lang="ko-KR" altLang="en-US" sz="1200" dirty="0">
                <a:latin typeface="+mn-ea"/>
              </a:rPr>
              <a:t>에 </a:t>
            </a:r>
            <a:r>
              <a:rPr lang="ko-KR" altLang="en-US" sz="1200" dirty="0" err="1">
                <a:latin typeface="+mn-ea"/>
              </a:rPr>
              <a:t>전이시키는</a:t>
            </a:r>
            <a:r>
              <a:rPr lang="ko-KR" altLang="en-US" sz="1200" dirty="0">
                <a:latin typeface="+mn-ea"/>
              </a:rPr>
              <a:t> 기법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작은 모델이 큰 모델의 예측 능력을 최대한 모방하도록 유도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endParaRPr lang="en-US" altLang="ko-KR" sz="12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n-ea"/>
              </a:rPr>
              <a:t>Soft Targets (</a:t>
            </a:r>
            <a:r>
              <a:rPr lang="ko-KR" altLang="en-US" sz="1200" dirty="0">
                <a:latin typeface="+mn-ea"/>
              </a:rPr>
              <a:t>소프트 타깃</a:t>
            </a:r>
            <a:r>
              <a:rPr lang="en-US" altLang="ko-KR" sz="1200" dirty="0">
                <a:latin typeface="+mn-ea"/>
              </a:rPr>
              <a:t>):</a:t>
            </a: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Teacher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Model</a:t>
            </a:r>
            <a:r>
              <a:rPr lang="ko-KR" altLang="en-US" sz="1200" dirty="0">
                <a:latin typeface="+mn-ea"/>
              </a:rPr>
              <a:t> 의 </a:t>
            </a:r>
            <a:r>
              <a:rPr lang="ko-KR" altLang="en-US" sz="1200" dirty="0" err="1">
                <a:latin typeface="+mn-ea"/>
              </a:rPr>
              <a:t>출력값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일반적으로 </a:t>
            </a:r>
            <a:r>
              <a:rPr lang="ko-KR" altLang="en-US" sz="1200" dirty="0" err="1">
                <a:latin typeface="+mn-ea"/>
              </a:rPr>
              <a:t>소프트맥스</a:t>
            </a:r>
            <a:r>
              <a:rPr lang="ko-KR" altLang="en-US" sz="1200" dirty="0">
                <a:latin typeface="+mn-ea"/>
              </a:rPr>
              <a:t> 함수로 얻은 클래스 확률 분포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Hard targets(</a:t>
            </a:r>
            <a:r>
              <a:rPr lang="ko-KR" altLang="en-US" sz="1200" dirty="0">
                <a:latin typeface="+mn-ea"/>
              </a:rPr>
              <a:t>정답 레이블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과 달리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소프트 타깃은 각 클래스에 대한 예측 확률을 제공하여 모델이 더 많은 정보를 학습할 수 있게 함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8CEA83-AEAD-E554-8650-956B9A3749A6}"/>
              </a:ext>
            </a:extLst>
          </p:cNvPr>
          <p:cNvSpPr/>
          <p:nvPr/>
        </p:nvSpPr>
        <p:spPr>
          <a:xfrm>
            <a:off x="6146886" y="6571342"/>
            <a:ext cx="3760536" cy="5674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Teacher model: deeplabV3 (backbone: ResNet101)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Student model: deeplabV3 (backbone: Mobilenetv3)</a:t>
            </a:r>
          </a:p>
        </p:txBody>
      </p:sp>
    </p:spTree>
    <p:extLst>
      <p:ext uri="{BB962C8B-B14F-4D97-AF65-F5344CB8AC3E}">
        <p14:creationId xmlns:p14="http://schemas.microsoft.com/office/powerpoint/2010/main" val="243374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35F48-1569-420B-A9EB-E8238EFF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41" y="601309"/>
            <a:ext cx="2417650" cy="646331"/>
          </a:xfrm>
        </p:spPr>
        <p:txBody>
          <a:bodyPr/>
          <a:lstStyle/>
          <a:p>
            <a:r>
              <a:rPr lang="ko-KR" altLang="en-US" dirty="0"/>
              <a:t>핵심 기술</a:t>
            </a:r>
            <a:endParaRPr lang="en-US" altLang="ko-KR" dirty="0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A3A680EB-CB8C-48F9-8187-7044B9E33C44}"/>
              </a:ext>
            </a:extLst>
          </p:cNvPr>
          <p:cNvSpPr/>
          <p:nvPr/>
        </p:nvSpPr>
        <p:spPr>
          <a:xfrm>
            <a:off x="482861" y="1579557"/>
            <a:ext cx="10208952" cy="239717"/>
          </a:xfrm>
          <a:custGeom>
            <a:avLst/>
            <a:gdLst>
              <a:gd name="connsiteX0" fmla="*/ 136525 w 136525"/>
              <a:gd name="connsiteY0" fmla="*/ 0 h 171450"/>
              <a:gd name="connsiteX1" fmla="*/ 0 w 136525"/>
              <a:gd name="connsiteY1" fmla="*/ 0 h 171450"/>
              <a:gd name="connsiteX2" fmla="*/ 0 w 136525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25" h="171450">
                <a:moveTo>
                  <a:pt x="136525" y="0"/>
                </a:moveTo>
                <a:lnTo>
                  <a:pt x="0" y="0"/>
                </a:lnTo>
                <a:lnTo>
                  <a:pt x="0" y="171450"/>
                </a:lnTo>
              </a:path>
            </a:pathLst>
          </a:custGeom>
          <a:noFill/>
          <a:ln w="19050">
            <a:solidFill>
              <a:srgbClr val="CEE2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6ADEAA-1718-E656-CFB6-1C5BC126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69" y="2026422"/>
            <a:ext cx="7985857" cy="482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72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35F48-1569-420B-A9EB-E8238EFF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41" y="601309"/>
            <a:ext cx="5525872" cy="646331"/>
          </a:xfrm>
        </p:spPr>
        <p:txBody>
          <a:bodyPr/>
          <a:lstStyle/>
          <a:p>
            <a:r>
              <a:rPr lang="ko-KR" altLang="en-US" dirty="0"/>
              <a:t>결과 분석 및 기대 효과</a:t>
            </a: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A3A680EB-CB8C-48F9-8187-7044B9E33C44}"/>
              </a:ext>
            </a:extLst>
          </p:cNvPr>
          <p:cNvSpPr/>
          <p:nvPr/>
        </p:nvSpPr>
        <p:spPr>
          <a:xfrm>
            <a:off x="482861" y="1579557"/>
            <a:ext cx="10208952" cy="239717"/>
          </a:xfrm>
          <a:custGeom>
            <a:avLst/>
            <a:gdLst>
              <a:gd name="connsiteX0" fmla="*/ 136525 w 136525"/>
              <a:gd name="connsiteY0" fmla="*/ 0 h 171450"/>
              <a:gd name="connsiteX1" fmla="*/ 0 w 136525"/>
              <a:gd name="connsiteY1" fmla="*/ 0 h 171450"/>
              <a:gd name="connsiteX2" fmla="*/ 0 w 136525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25" h="171450">
                <a:moveTo>
                  <a:pt x="136525" y="0"/>
                </a:moveTo>
                <a:lnTo>
                  <a:pt x="0" y="0"/>
                </a:lnTo>
                <a:lnTo>
                  <a:pt x="0" y="171450"/>
                </a:lnTo>
              </a:path>
            </a:pathLst>
          </a:custGeom>
          <a:noFill/>
          <a:ln w="19050">
            <a:solidFill>
              <a:srgbClr val="CEE2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슬라이드 번호 개체 틀 27">
            <a:extLst>
              <a:ext uri="{FF2B5EF4-FFF2-40B4-BE49-F238E27FC236}">
                <a16:creationId xmlns:a16="http://schemas.microsoft.com/office/drawing/2014/main" id="{F67A5B34-00D0-4B9C-A9A8-6826F2F4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87AB-7B2A-4B65-9FAD-9AFB9D2A103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B1EC5-9E31-B663-05CB-3FAF03648446}"/>
              </a:ext>
            </a:extLst>
          </p:cNvPr>
          <p:cNvSpPr txBox="1"/>
          <p:nvPr/>
        </p:nvSpPr>
        <p:spPr>
          <a:xfrm>
            <a:off x="482861" y="1885949"/>
            <a:ext cx="10038304" cy="3647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목표로 했던 기능은 모두 달성</a:t>
            </a:r>
            <a:endParaRPr lang="en-US" altLang="ko-KR" sz="2500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500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프로젝트 기간 상 예외처리</a:t>
            </a:r>
            <a:r>
              <a:rPr lang="en-US" altLang="ko-KR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모듈화 등 코드의 강건성 부족</a:t>
            </a:r>
            <a:endParaRPr lang="en-US" altLang="ko-KR" sz="2500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500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리소스 부족에 따른 모델 </a:t>
            </a:r>
            <a:r>
              <a:rPr lang="ko-KR" altLang="en-US" sz="2500" b="1" spc="-7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재학습</a:t>
            </a:r>
            <a:r>
              <a:rPr lang="ko-KR" altLang="en-US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과정의 어려움</a:t>
            </a:r>
            <a:endParaRPr lang="en-US" altLang="ko-KR" sz="2500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500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500" b="1" spc="-7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세그멘테이션</a:t>
            </a:r>
            <a:r>
              <a:rPr lang="ko-KR" altLang="en-US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모델에 대해 더 </a:t>
            </a:r>
            <a:r>
              <a:rPr lang="ko-KR" altLang="en-US" sz="2500" b="1" spc="-7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심도있는</a:t>
            </a:r>
            <a:r>
              <a:rPr lang="ko-KR" altLang="en-US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사전조사</a:t>
            </a:r>
            <a:r>
              <a:rPr lang="en-US" altLang="ko-KR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더욱 가벼운 모델 선정 필요</a:t>
            </a:r>
            <a:endParaRPr lang="en-US" altLang="ko-KR" sz="2500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79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35F48-1569-420B-A9EB-E8238EFF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41" y="601309"/>
            <a:ext cx="3624710" cy="646331"/>
          </a:xfrm>
        </p:spPr>
        <p:txBody>
          <a:bodyPr/>
          <a:lstStyle/>
          <a:p>
            <a:r>
              <a:rPr lang="ko-KR" altLang="en-US" dirty="0"/>
              <a:t>향후 연구 과제</a:t>
            </a: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A3A680EB-CB8C-48F9-8187-7044B9E33C44}"/>
              </a:ext>
            </a:extLst>
          </p:cNvPr>
          <p:cNvSpPr/>
          <p:nvPr/>
        </p:nvSpPr>
        <p:spPr>
          <a:xfrm>
            <a:off x="482861" y="1579557"/>
            <a:ext cx="10208952" cy="239717"/>
          </a:xfrm>
          <a:custGeom>
            <a:avLst/>
            <a:gdLst>
              <a:gd name="connsiteX0" fmla="*/ 136525 w 136525"/>
              <a:gd name="connsiteY0" fmla="*/ 0 h 171450"/>
              <a:gd name="connsiteX1" fmla="*/ 0 w 136525"/>
              <a:gd name="connsiteY1" fmla="*/ 0 h 171450"/>
              <a:gd name="connsiteX2" fmla="*/ 0 w 136525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25" h="171450">
                <a:moveTo>
                  <a:pt x="136525" y="0"/>
                </a:moveTo>
                <a:lnTo>
                  <a:pt x="0" y="0"/>
                </a:lnTo>
                <a:lnTo>
                  <a:pt x="0" y="171450"/>
                </a:lnTo>
              </a:path>
            </a:pathLst>
          </a:custGeom>
          <a:noFill/>
          <a:ln w="19050">
            <a:solidFill>
              <a:srgbClr val="CEE2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슬라이드 번호 개체 틀 27">
            <a:extLst>
              <a:ext uri="{FF2B5EF4-FFF2-40B4-BE49-F238E27FC236}">
                <a16:creationId xmlns:a16="http://schemas.microsoft.com/office/drawing/2014/main" id="{F67A5B34-00D0-4B9C-A9A8-6826F2F4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87AB-7B2A-4B65-9FAD-9AFB9D2A103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72943-6A88-E2A0-DFC6-C60CF9A8A3A1}"/>
              </a:ext>
            </a:extLst>
          </p:cNvPr>
          <p:cNvSpPr txBox="1"/>
          <p:nvPr/>
        </p:nvSpPr>
        <p:spPr>
          <a:xfrm>
            <a:off x="542441" y="1819274"/>
            <a:ext cx="10279634" cy="5494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모델 경량화 </a:t>
            </a:r>
            <a:r>
              <a:rPr lang="en-US" altLang="ko-KR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양자화</a:t>
            </a:r>
            <a:r>
              <a:rPr lang="en-US" altLang="ko-KR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500" b="1" spc="-7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프루닝</a:t>
            </a:r>
            <a:r>
              <a:rPr lang="en-US" altLang="ko-KR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500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업데이트 관련 설계 </a:t>
            </a:r>
            <a:r>
              <a:rPr lang="en-US" altLang="ko-KR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많이 사용된 데이터 순으로 삭제 또는 정리하여 메모리 효율성 확보</a:t>
            </a:r>
            <a:r>
              <a:rPr lang="en-US" altLang="ko-KR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500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현재는 모델의 구조는 바꾸지 않고 새로운 데이터로만 </a:t>
            </a:r>
            <a:r>
              <a:rPr lang="ko-KR" altLang="en-US" sz="2500" b="1" spc="-7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재학습</a:t>
            </a:r>
            <a:r>
              <a:rPr lang="ko-KR" altLang="en-US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진행 중 </a:t>
            </a:r>
            <a:br>
              <a:rPr lang="en-US" altLang="ko-KR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2500" b="1" spc="-7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재학습</a:t>
            </a:r>
            <a:r>
              <a:rPr lang="ko-KR" altLang="en-US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과정에서 모델 구조나 </a:t>
            </a:r>
            <a:r>
              <a:rPr lang="en-US" altLang="ko-KR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hyperparameter </a:t>
            </a:r>
            <a:r>
              <a:rPr lang="ko-KR" altLang="en-US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탐색할 수 있도록 개선</a:t>
            </a:r>
            <a:endParaRPr lang="en-US" altLang="ko-KR" sz="2500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Ex) </a:t>
            </a:r>
            <a:r>
              <a:rPr lang="en-US" altLang="ko-KR" sz="2500" b="1" spc="-7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Optuna</a:t>
            </a:r>
            <a:r>
              <a:rPr lang="en-US" altLang="ko-KR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라이브러리 이용</a:t>
            </a:r>
            <a:endParaRPr lang="en-US" altLang="ko-KR" sz="2500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500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일정 </a:t>
            </a:r>
            <a:r>
              <a:rPr lang="ko-KR" altLang="en-US" sz="2500" b="1" spc="-7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스탭동안</a:t>
            </a:r>
            <a:r>
              <a:rPr lang="ko-KR" altLang="en-US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성능이 이전 모델 보다 좋지 않으면 </a:t>
            </a:r>
            <a:r>
              <a:rPr lang="ko-KR" altLang="en-US" sz="2500" b="1" spc="-7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재학습</a:t>
            </a:r>
            <a:r>
              <a:rPr lang="ko-KR" altLang="en-US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로직 추가</a:t>
            </a:r>
            <a:endParaRPr lang="en-US" altLang="ko-KR" sz="2500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500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일부 </a:t>
            </a:r>
            <a:r>
              <a:rPr lang="ko-KR" altLang="en-US" sz="2500" b="1" spc="-7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하드코딩된</a:t>
            </a:r>
            <a:r>
              <a:rPr lang="ko-KR" altLang="en-US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부분들 수정</a:t>
            </a:r>
          </a:p>
        </p:txBody>
      </p:sp>
    </p:spTree>
    <p:extLst>
      <p:ext uri="{BB962C8B-B14F-4D97-AF65-F5344CB8AC3E}">
        <p14:creationId xmlns:p14="http://schemas.microsoft.com/office/powerpoint/2010/main" val="1549860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35F48-1569-420B-A9EB-E8238EFF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41" y="601309"/>
            <a:ext cx="4650632" cy="646331"/>
          </a:xfrm>
        </p:spPr>
        <p:txBody>
          <a:bodyPr/>
          <a:lstStyle/>
          <a:p>
            <a:r>
              <a:rPr lang="ko-KR" altLang="en-US" dirty="0"/>
              <a:t>프로젝트 수행 후기</a:t>
            </a: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A3A680EB-CB8C-48F9-8187-7044B9E33C44}"/>
              </a:ext>
            </a:extLst>
          </p:cNvPr>
          <p:cNvSpPr/>
          <p:nvPr/>
        </p:nvSpPr>
        <p:spPr>
          <a:xfrm>
            <a:off x="482861" y="1579557"/>
            <a:ext cx="10208952" cy="239717"/>
          </a:xfrm>
          <a:custGeom>
            <a:avLst/>
            <a:gdLst>
              <a:gd name="connsiteX0" fmla="*/ 136525 w 136525"/>
              <a:gd name="connsiteY0" fmla="*/ 0 h 171450"/>
              <a:gd name="connsiteX1" fmla="*/ 0 w 136525"/>
              <a:gd name="connsiteY1" fmla="*/ 0 h 171450"/>
              <a:gd name="connsiteX2" fmla="*/ 0 w 136525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25" h="171450">
                <a:moveTo>
                  <a:pt x="136525" y="0"/>
                </a:moveTo>
                <a:lnTo>
                  <a:pt x="0" y="0"/>
                </a:lnTo>
                <a:lnTo>
                  <a:pt x="0" y="171450"/>
                </a:lnTo>
              </a:path>
            </a:pathLst>
          </a:custGeom>
          <a:noFill/>
          <a:ln w="19050">
            <a:solidFill>
              <a:srgbClr val="CEE2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슬라이드 번호 개체 틀 27">
            <a:extLst>
              <a:ext uri="{FF2B5EF4-FFF2-40B4-BE49-F238E27FC236}">
                <a16:creationId xmlns:a16="http://schemas.microsoft.com/office/drawing/2014/main" id="{F67A5B34-00D0-4B9C-A9A8-6826F2F4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87AB-7B2A-4B65-9FAD-9AFB9D2A103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1E00C-CE89-2B37-79A0-9E10C4872E79}"/>
              </a:ext>
            </a:extLst>
          </p:cNvPr>
          <p:cNvSpPr txBox="1"/>
          <p:nvPr/>
        </p:nvSpPr>
        <p:spPr>
          <a:xfrm>
            <a:off x="542441" y="1819274"/>
            <a:ext cx="10038304" cy="3647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영상 처리</a:t>
            </a:r>
            <a:r>
              <a:rPr lang="en-US" altLang="ko-KR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500" b="1" spc="-7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세그멘테이션</a:t>
            </a:r>
            <a:r>
              <a:rPr lang="en-US" altLang="ko-KR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대시보드</a:t>
            </a:r>
            <a:r>
              <a:rPr lang="en-US" altLang="ko-KR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제작 등의</a:t>
            </a:r>
            <a:r>
              <a:rPr lang="en-US" altLang="ko-KR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경험이 거의 없었기 때문에 기본적인 기능 구현에 어려움 발생</a:t>
            </a:r>
            <a:endParaRPr lang="en-US" altLang="ko-KR" sz="2500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500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</a:t>
            </a:r>
            <a:r>
              <a:rPr lang="ko-KR" altLang="en-US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주의 짧은 기간</a:t>
            </a:r>
            <a:endParaRPr lang="en-US" altLang="ko-KR" sz="2500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500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출퇴근 시간대의 대중교통</a:t>
            </a:r>
            <a:endParaRPr lang="en-US" altLang="ko-KR" sz="2500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500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ChatGPT</a:t>
            </a:r>
            <a:r>
              <a:rPr lang="ko-KR" altLang="en-US" sz="25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활용하여 많은 문제를 해결</a:t>
            </a:r>
            <a:endParaRPr lang="en-US" altLang="ko-KR" sz="2500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507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FB0052-D52B-4721-9B28-36E9625B497E}"/>
              </a:ext>
            </a:extLst>
          </p:cNvPr>
          <p:cNvSpPr txBox="1"/>
          <p:nvPr/>
        </p:nvSpPr>
        <p:spPr>
          <a:xfrm>
            <a:off x="3862137" y="2235200"/>
            <a:ext cx="6220326" cy="2489200"/>
          </a:xfrm>
          <a:prstGeom prst="rect">
            <a:avLst/>
          </a:prstGeom>
          <a:noFill/>
        </p:spPr>
        <p:txBody>
          <a:bodyPr wrap="none" rtlCol="0" anchor="ctr" anchorCtr="0">
            <a:normAutofit/>
          </a:bodyPr>
          <a:lstStyle/>
          <a:p>
            <a:pPr algn="ctr"/>
            <a:r>
              <a:rPr lang="en-US" altLang="ko-KR" sz="4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THANK YOU</a:t>
            </a:r>
            <a:endParaRPr lang="ko-KR" altLang="en-US" sz="4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06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FB0052-D52B-4721-9B28-36E9625B497E}"/>
              </a:ext>
            </a:extLst>
          </p:cNvPr>
          <p:cNvSpPr txBox="1"/>
          <p:nvPr/>
        </p:nvSpPr>
        <p:spPr>
          <a:xfrm>
            <a:off x="609517" y="426819"/>
            <a:ext cx="3296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8568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CONTENTS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8568A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C39936-B17F-40DE-9AA5-C3BA08DF8762}"/>
              </a:ext>
            </a:extLst>
          </p:cNvPr>
          <p:cNvGrpSpPr/>
          <p:nvPr/>
        </p:nvGrpSpPr>
        <p:grpSpPr>
          <a:xfrm>
            <a:off x="247776" y="1514785"/>
            <a:ext cx="5519978" cy="3332384"/>
            <a:chOff x="926585" y="2492819"/>
            <a:chExt cx="5519978" cy="333238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22C170F-14BD-47B6-A42A-5663F27165D6}"/>
                </a:ext>
              </a:extLst>
            </p:cNvPr>
            <p:cNvGrpSpPr/>
            <p:nvPr/>
          </p:nvGrpSpPr>
          <p:grpSpPr>
            <a:xfrm>
              <a:off x="926585" y="2492819"/>
              <a:ext cx="4324979" cy="716184"/>
              <a:chOff x="917436" y="2492819"/>
              <a:chExt cx="4324979" cy="71618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453CF4-6B52-43A4-8409-9C95200507C3}"/>
                  </a:ext>
                </a:extLst>
              </p:cNvPr>
              <p:cNvSpPr txBox="1"/>
              <p:nvPr/>
            </p:nvSpPr>
            <p:spPr>
              <a:xfrm>
                <a:off x="2164328" y="2685783"/>
                <a:ext cx="30780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2500"/>
                  </a:spcBef>
                </a:pPr>
                <a:r>
                  <a:rPr lang="ko-KR" altLang="en-US" sz="2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주제 및 결과 요약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8214B7-F52D-4609-8C9B-7A777E9BDE7F}"/>
                  </a:ext>
                </a:extLst>
              </p:cNvPr>
              <p:cNvSpPr txBox="1"/>
              <p:nvPr/>
            </p:nvSpPr>
            <p:spPr>
              <a:xfrm>
                <a:off x="917436" y="2492819"/>
                <a:ext cx="9117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2500"/>
                  </a:spcBef>
                </a:pPr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2">
                        <a:lumMod val="50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anose="020B0604020202020204" pitchFamily="34" charset="0"/>
                  </a:rPr>
                  <a:t>Chapter</a:t>
                </a:r>
                <a:b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2">
                        <a:lumMod val="50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anose="020B0604020202020204" pitchFamily="34" charset="0"/>
                  </a:rPr>
                </a:br>
                <a:r>
                  <a:rPr lang="en-US" altLang="ko-KR" sz="2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2">
                        <a:lumMod val="50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anose="020B0604020202020204" pitchFamily="34" charset="0"/>
                  </a:rPr>
                  <a:t>01</a:t>
                </a:r>
                <a:endParaRPr lang="en-US" altLang="ko-KR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2">
                      <a:lumMod val="50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46BF2C6A-A93C-4939-924A-6BA458A506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420" y="2948940"/>
                <a:ext cx="663893" cy="0"/>
              </a:xfrm>
              <a:prstGeom prst="line">
                <a:avLst/>
              </a:prstGeom>
              <a:ln>
                <a:solidFill>
                  <a:srgbClr val="222A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7AEC4F4-C874-44B6-B51C-02BC09A55C53}"/>
                </a:ext>
              </a:extLst>
            </p:cNvPr>
            <p:cNvGrpSpPr/>
            <p:nvPr/>
          </p:nvGrpSpPr>
          <p:grpSpPr>
            <a:xfrm>
              <a:off x="926585" y="3332950"/>
              <a:ext cx="5519978" cy="707886"/>
              <a:chOff x="917436" y="2024850"/>
              <a:chExt cx="5519978" cy="70788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DAE9E71-DCDE-404E-83F8-1EA1DCCB2248}"/>
                  </a:ext>
                </a:extLst>
              </p:cNvPr>
              <p:cNvSpPr txBox="1"/>
              <p:nvPr/>
            </p:nvSpPr>
            <p:spPr>
              <a:xfrm>
                <a:off x="2164328" y="2176750"/>
                <a:ext cx="42730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500"/>
                  </a:spcBef>
                </a:pPr>
                <a:r>
                  <a:rPr lang="ko-KR" altLang="en-US" sz="2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개발 목표 및 개발 결과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A2FE22-A8CF-4FD9-8F52-EEE8A669C446}"/>
                  </a:ext>
                </a:extLst>
              </p:cNvPr>
              <p:cNvSpPr txBox="1"/>
              <p:nvPr/>
            </p:nvSpPr>
            <p:spPr>
              <a:xfrm>
                <a:off x="917436" y="2024850"/>
                <a:ext cx="9117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2500"/>
                  </a:spcBef>
                </a:pPr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2">
                        <a:lumMod val="50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anose="020B0604020202020204" pitchFamily="34" charset="0"/>
                  </a:rPr>
                  <a:t>Chapter</a:t>
                </a:r>
                <a:b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2">
                        <a:lumMod val="50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anose="020B0604020202020204" pitchFamily="34" charset="0"/>
                  </a:rPr>
                </a:br>
                <a:r>
                  <a:rPr lang="en-US" altLang="ko-KR" sz="2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2">
                        <a:lumMod val="50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anose="020B0604020202020204" pitchFamily="34" charset="0"/>
                  </a:rPr>
                  <a:t>02</a:t>
                </a:r>
                <a:endParaRPr lang="en-US" altLang="ko-KR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2">
                      <a:lumMod val="50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8AF3A2A3-A506-4F3B-BEF3-15A5C1EA5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420" y="2447618"/>
                <a:ext cx="663893" cy="0"/>
              </a:xfrm>
              <a:prstGeom prst="line">
                <a:avLst/>
              </a:prstGeom>
              <a:ln>
                <a:solidFill>
                  <a:srgbClr val="222A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8B0376F-8EAE-4A8C-9E62-CFCB6581D1B3}"/>
                </a:ext>
              </a:extLst>
            </p:cNvPr>
            <p:cNvGrpSpPr/>
            <p:nvPr/>
          </p:nvGrpSpPr>
          <p:grpSpPr>
            <a:xfrm>
              <a:off x="926585" y="4130372"/>
              <a:ext cx="1431623" cy="1694831"/>
              <a:chOff x="917436" y="1514172"/>
              <a:chExt cx="1431623" cy="169483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10B27D-22BC-44D2-B175-EFDDF6EA8F7B}"/>
                  </a:ext>
                </a:extLst>
              </p:cNvPr>
              <p:cNvSpPr txBox="1"/>
              <p:nvPr/>
            </p:nvSpPr>
            <p:spPr>
              <a:xfrm>
                <a:off x="2164328" y="2685783"/>
                <a:ext cx="1847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2500"/>
                  </a:spcBef>
                </a:pPr>
                <a:endParaRPr lang="en-US" altLang="ko-KR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E48559-50D7-4374-926C-6589BE9361AC}"/>
                  </a:ext>
                </a:extLst>
              </p:cNvPr>
              <p:cNvSpPr txBox="1"/>
              <p:nvPr/>
            </p:nvSpPr>
            <p:spPr>
              <a:xfrm>
                <a:off x="917436" y="1514172"/>
                <a:ext cx="9117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2500"/>
                  </a:spcBef>
                </a:pPr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2">
                        <a:lumMod val="50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anose="020B0604020202020204" pitchFamily="34" charset="0"/>
                  </a:rPr>
                  <a:t>Chapter</a:t>
                </a:r>
                <a:b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2">
                        <a:lumMod val="50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anose="020B0604020202020204" pitchFamily="34" charset="0"/>
                  </a:rPr>
                </a:br>
                <a:r>
                  <a:rPr lang="en-US" altLang="ko-KR" sz="2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2">
                        <a:lumMod val="50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anose="020B0604020202020204" pitchFamily="34" charset="0"/>
                  </a:rPr>
                  <a:t>03</a:t>
                </a:r>
                <a:endParaRPr lang="en-US" altLang="ko-KR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2">
                      <a:lumMod val="50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6E1A90F-059D-40B5-8DF9-A7F4090184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0435" y="1957949"/>
                <a:ext cx="663893" cy="0"/>
              </a:xfrm>
              <a:prstGeom prst="line">
                <a:avLst/>
              </a:prstGeom>
              <a:ln>
                <a:solidFill>
                  <a:srgbClr val="222A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421868-88F4-62A6-223D-3332847B7835}"/>
              </a:ext>
            </a:extLst>
          </p:cNvPr>
          <p:cNvSpPr txBox="1"/>
          <p:nvPr/>
        </p:nvSpPr>
        <p:spPr>
          <a:xfrm>
            <a:off x="1530483" y="3329447"/>
            <a:ext cx="327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500"/>
              </a:spcBef>
            </a:pP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핵심 기술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0467D11-179E-F04C-EAFE-5249FEEDA860}"/>
              </a:ext>
            </a:extLst>
          </p:cNvPr>
          <p:cNvGrpSpPr/>
          <p:nvPr/>
        </p:nvGrpSpPr>
        <p:grpSpPr>
          <a:xfrm>
            <a:off x="247776" y="3959115"/>
            <a:ext cx="5169761" cy="3332384"/>
            <a:chOff x="926585" y="2492819"/>
            <a:chExt cx="5169761" cy="333238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569EE15-8949-96FD-DF95-D7979A1ED37D}"/>
                </a:ext>
              </a:extLst>
            </p:cNvPr>
            <p:cNvGrpSpPr/>
            <p:nvPr/>
          </p:nvGrpSpPr>
          <p:grpSpPr>
            <a:xfrm>
              <a:off x="926585" y="2492819"/>
              <a:ext cx="5169761" cy="716184"/>
              <a:chOff x="917436" y="2492819"/>
              <a:chExt cx="5169761" cy="71618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2D649D4-8A1A-0D54-7CF8-27FD6BBB7250}"/>
                  </a:ext>
                </a:extLst>
              </p:cNvPr>
              <p:cNvSpPr txBox="1"/>
              <p:nvPr/>
            </p:nvSpPr>
            <p:spPr>
              <a:xfrm>
                <a:off x="2164328" y="2685783"/>
                <a:ext cx="39228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2500"/>
                  </a:spcBef>
                </a:pPr>
                <a:r>
                  <a:rPr lang="ko-KR" altLang="en-US" sz="2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결과 분석 및 기대 효과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77FE241-C650-E6D4-1454-78C3D2568243}"/>
                  </a:ext>
                </a:extLst>
              </p:cNvPr>
              <p:cNvSpPr txBox="1"/>
              <p:nvPr/>
            </p:nvSpPr>
            <p:spPr>
              <a:xfrm>
                <a:off x="917436" y="2492819"/>
                <a:ext cx="9117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2500"/>
                  </a:spcBef>
                </a:pPr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2">
                        <a:lumMod val="50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anose="020B0604020202020204" pitchFamily="34" charset="0"/>
                  </a:rPr>
                  <a:t>Chapter</a:t>
                </a:r>
                <a:b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2">
                        <a:lumMod val="50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anose="020B0604020202020204" pitchFamily="34" charset="0"/>
                  </a:rPr>
                </a:br>
                <a:r>
                  <a:rPr lang="en-US" altLang="ko-KR" sz="2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2">
                        <a:lumMod val="50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anose="020B0604020202020204" pitchFamily="34" charset="0"/>
                  </a:rPr>
                  <a:t>04</a:t>
                </a:r>
                <a:endParaRPr lang="en-US" altLang="ko-KR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2">
                      <a:lumMod val="50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F0BE765A-40DB-2F9B-9675-6827E2A3B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420" y="2948940"/>
                <a:ext cx="663893" cy="0"/>
              </a:xfrm>
              <a:prstGeom prst="line">
                <a:avLst/>
              </a:prstGeom>
              <a:ln>
                <a:solidFill>
                  <a:srgbClr val="222A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79E802C-3280-11DC-17D5-F5781CDAE91C}"/>
                </a:ext>
              </a:extLst>
            </p:cNvPr>
            <p:cNvGrpSpPr/>
            <p:nvPr/>
          </p:nvGrpSpPr>
          <p:grpSpPr>
            <a:xfrm>
              <a:off x="926585" y="3332950"/>
              <a:ext cx="4517339" cy="707886"/>
              <a:chOff x="917436" y="2024850"/>
              <a:chExt cx="4517339" cy="70788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580E4F0-749B-1EBC-C6C3-4A2035149726}"/>
                  </a:ext>
                </a:extLst>
              </p:cNvPr>
              <p:cNvSpPr txBox="1"/>
              <p:nvPr/>
            </p:nvSpPr>
            <p:spPr>
              <a:xfrm>
                <a:off x="2164328" y="2186008"/>
                <a:ext cx="32704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500"/>
                  </a:spcBef>
                </a:pPr>
                <a:r>
                  <a:rPr lang="ko-KR" altLang="en-US" sz="2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향후 연구 과제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657347-BC7F-7698-5DFB-7C92580AC5DE}"/>
                  </a:ext>
                </a:extLst>
              </p:cNvPr>
              <p:cNvSpPr txBox="1"/>
              <p:nvPr/>
            </p:nvSpPr>
            <p:spPr>
              <a:xfrm>
                <a:off x="917436" y="2024850"/>
                <a:ext cx="9117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2500"/>
                  </a:spcBef>
                </a:pPr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2">
                        <a:lumMod val="50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anose="020B0604020202020204" pitchFamily="34" charset="0"/>
                  </a:rPr>
                  <a:t>Chapter</a:t>
                </a:r>
                <a:b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2">
                        <a:lumMod val="50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anose="020B0604020202020204" pitchFamily="34" charset="0"/>
                  </a:rPr>
                </a:br>
                <a:r>
                  <a:rPr lang="en-US" altLang="ko-KR" sz="2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2">
                        <a:lumMod val="50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anose="020B0604020202020204" pitchFamily="34" charset="0"/>
                  </a:rPr>
                  <a:t>05</a:t>
                </a:r>
                <a:endParaRPr lang="en-US" altLang="ko-KR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2">
                      <a:lumMod val="50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00731192-D2D8-9117-EBA0-256E8051A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420" y="2447618"/>
                <a:ext cx="663893" cy="0"/>
              </a:xfrm>
              <a:prstGeom prst="line">
                <a:avLst/>
              </a:prstGeom>
              <a:ln>
                <a:solidFill>
                  <a:srgbClr val="222A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08FD0A4-1088-08D0-2D56-53D4000E0A4A}"/>
                </a:ext>
              </a:extLst>
            </p:cNvPr>
            <p:cNvGrpSpPr/>
            <p:nvPr/>
          </p:nvGrpSpPr>
          <p:grpSpPr>
            <a:xfrm>
              <a:off x="926585" y="4173081"/>
              <a:ext cx="1431623" cy="1652122"/>
              <a:chOff x="917436" y="1556881"/>
              <a:chExt cx="1431623" cy="165212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8A8C87-0FF5-ADEB-EF76-1A6DF4A52536}"/>
                  </a:ext>
                </a:extLst>
              </p:cNvPr>
              <p:cNvSpPr txBox="1"/>
              <p:nvPr/>
            </p:nvSpPr>
            <p:spPr>
              <a:xfrm>
                <a:off x="2164328" y="2685783"/>
                <a:ext cx="1847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2500"/>
                  </a:spcBef>
                </a:pPr>
                <a:endParaRPr lang="en-US" altLang="ko-KR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5E04E5-4D59-EDE7-B9E2-94E82F39A735}"/>
                  </a:ext>
                </a:extLst>
              </p:cNvPr>
              <p:cNvSpPr txBox="1"/>
              <p:nvPr/>
            </p:nvSpPr>
            <p:spPr>
              <a:xfrm>
                <a:off x="917436" y="1556881"/>
                <a:ext cx="9117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2500"/>
                  </a:spcBef>
                </a:pPr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2">
                        <a:lumMod val="50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anose="020B0604020202020204" pitchFamily="34" charset="0"/>
                  </a:rPr>
                  <a:t>Chapter</a:t>
                </a:r>
                <a:br>
                  <a: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2">
                        <a:lumMod val="50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anose="020B0604020202020204" pitchFamily="34" charset="0"/>
                  </a:rPr>
                </a:br>
                <a:r>
                  <a:rPr lang="en-US" altLang="ko-KR" sz="2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2">
                        <a:lumMod val="50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Arial" panose="020B0604020202020204" pitchFamily="34" charset="0"/>
                  </a:rPr>
                  <a:t>06</a:t>
                </a:r>
                <a:endParaRPr lang="en-US" altLang="ko-KR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2">
                      <a:lumMod val="50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7EE67D42-E443-81DC-4699-99AD79964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0435" y="2014444"/>
                <a:ext cx="663893" cy="0"/>
              </a:xfrm>
              <a:prstGeom prst="line">
                <a:avLst/>
              </a:prstGeom>
              <a:ln>
                <a:solidFill>
                  <a:srgbClr val="222A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E65B02D-F1DA-B293-F0A0-9A788A6D9FEB}"/>
              </a:ext>
            </a:extLst>
          </p:cNvPr>
          <p:cNvSpPr txBox="1"/>
          <p:nvPr/>
        </p:nvSpPr>
        <p:spPr>
          <a:xfrm>
            <a:off x="1530483" y="5824043"/>
            <a:ext cx="3851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500"/>
              </a:spcBef>
            </a:pP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수행 후기</a:t>
            </a:r>
          </a:p>
        </p:txBody>
      </p:sp>
    </p:spTree>
    <p:extLst>
      <p:ext uri="{BB962C8B-B14F-4D97-AF65-F5344CB8AC3E}">
        <p14:creationId xmlns:p14="http://schemas.microsoft.com/office/powerpoint/2010/main" val="378297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35F48-1569-420B-A9EB-E8238EFF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41" y="670559"/>
            <a:ext cx="3454792" cy="507831"/>
          </a:xfrm>
        </p:spPr>
        <p:txBody>
          <a:bodyPr/>
          <a:lstStyle/>
          <a:p>
            <a:r>
              <a:rPr lang="ko-KR" altLang="en-US" sz="3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주제 및 결과 요약</a:t>
            </a: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A3A680EB-CB8C-48F9-8187-7044B9E33C44}"/>
              </a:ext>
            </a:extLst>
          </p:cNvPr>
          <p:cNvSpPr/>
          <p:nvPr/>
        </p:nvSpPr>
        <p:spPr>
          <a:xfrm>
            <a:off x="482861" y="1579557"/>
            <a:ext cx="10208952" cy="239717"/>
          </a:xfrm>
          <a:custGeom>
            <a:avLst/>
            <a:gdLst>
              <a:gd name="connsiteX0" fmla="*/ 136525 w 136525"/>
              <a:gd name="connsiteY0" fmla="*/ 0 h 171450"/>
              <a:gd name="connsiteX1" fmla="*/ 0 w 136525"/>
              <a:gd name="connsiteY1" fmla="*/ 0 h 171450"/>
              <a:gd name="connsiteX2" fmla="*/ 0 w 136525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25" h="171450">
                <a:moveTo>
                  <a:pt x="136525" y="0"/>
                </a:moveTo>
                <a:lnTo>
                  <a:pt x="0" y="0"/>
                </a:lnTo>
                <a:lnTo>
                  <a:pt x="0" y="171450"/>
                </a:lnTo>
              </a:path>
            </a:pathLst>
          </a:custGeom>
          <a:noFill/>
          <a:ln w="19050">
            <a:solidFill>
              <a:srgbClr val="CEE2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Picture 9">
            <a:extLst>
              <a:ext uri="{FF2B5EF4-FFF2-40B4-BE49-F238E27FC236}">
                <a16:creationId xmlns:a16="http://schemas.microsoft.com/office/drawing/2014/main" id="{EF410CF3-A756-1AF6-4D4B-AE0D14EAA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114" y="4043557"/>
            <a:ext cx="1955584" cy="20980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E48C7CA-FFF9-BCE9-02EF-7D7C045F5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784" y="1779099"/>
            <a:ext cx="4964254" cy="112032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3D6360DB-73A0-8C75-BB79-F67C2E214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33" y="3499893"/>
            <a:ext cx="3946583" cy="304563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80F3338-6CA5-9BED-CFF0-9049F7EE5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1396" y="3577356"/>
            <a:ext cx="3674644" cy="29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9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35F48-1569-420B-A9EB-E8238EFF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41" y="670559"/>
            <a:ext cx="4416594" cy="507831"/>
          </a:xfrm>
        </p:spPr>
        <p:txBody>
          <a:bodyPr/>
          <a:lstStyle/>
          <a:p>
            <a:r>
              <a:rPr lang="ko-KR" altLang="en-US" sz="3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개발 목표 및 개발 결과</a:t>
            </a: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A3A680EB-CB8C-48F9-8187-7044B9E33C44}"/>
              </a:ext>
            </a:extLst>
          </p:cNvPr>
          <p:cNvSpPr/>
          <p:nvPr/>
        </p:nvSpPr>
        <p:spPr>
          <a:xfrm>
            <a:off x="482861" y="1579557"/>
            <a:ext cx="10208952" cy="239717"/>
          </a:xfrm>
          <a:custGeom>
            <a:avLst/>
            <a:gdLst>
              <a:gd name="connsiteX0" fmla="*/ 136525 w 136525"/>
              <a:gd name="connsiteY0" fmla="*/ 0 h 171450"/>
              <a:gd name="connsiteX1" fmla="*/ 0 w 136525"/>
              <a:gd name="connsiteY1" fmla="*/ 0 h 171450"/>
              <a:gd name="connsiteX2" fmla="*/ 0 w 136525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25" h="171450">
                <a:moveTo>
                  <a:pt x="136525" y="0"/>
                </a:moveTo>
                <a:lnTo>
                  <a:pt x="0" y="0"/>
                </a:lnTo>
                <a:lnTo>
                  <a:pt x="0" y="171450"/>
                </a:lnTo>
              </a:path>
            </a:pathLst>
          </a:custGeom>
          <a:noFill/>
          <a:ln w="19050">
            <a:solidFill>
              <a:srgbClr val="CEE2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슬라이드 번호 개체 틀 27">
            <a:extLst>
              <a:ext uri="{FF2B5EF4-FFF2-40B4-BE49-F238E27FC236}">
                <a16:creationId xmlns:a16="http://schemas.microsoft.com/office/drawing/2014/main" id="{F67A5B34-00D0-4B9C-A9A8-6826F2F4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87AB-7B2A-4B65-9FAD-9AFB9D2A103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458A57-81C6-A037-9865-F617FB7CA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30" y="2576085"/>
            <a:ext cx="10208952" cy="368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8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35F48-1569-420B-A9EB-E8238EFF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61" y="715743"/>
            <a:ext cx="2417650" cy="646331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기술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35AA0D39-D637-4679-AEC8-12D689862BCE}"/>
              </a:ext>
            </a:extLst>
          </p:cNvPr>
          <p:cNvSpPr txBox="1">
            <a:spLocks/>
          </p:cNvSpPr>
          <p:nvPr/>
        </p:nvSpPr>
        <p:spPr>
          <a:xfrm>
            <a:off x="620764" y="1634645"/>
            <a:ext cx="1715213" cy="38472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>
              <a:defRPr sz="26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YD윤고딕 340" panose="02020603020101020101" pitchFamily="18" charset="-127"/>
                <a:ea typeface="YD윤고딕 340" panose="02020603020101020101" pitchFamily="18" charset="-127"/>
              </a:defRPr>
            </a:lvl1pPr>
          </a:lstStyle>
          <a:p>
            <a:pPr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500" b="1" spc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기술 구성도</a:t>
            </a: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A3A680EB-CB8C-48F9-8187-7044B9E33C44}"/>
              </a:ext>
            </a:extLst>
          </p:cNvPr>
          <p:cNvSpPr/>
          <p:nvPr/>
        </p:nvSpPr>
        <p:spPr>
          <a:xfrm>
            <a:off x="482861" y="1579557"/>
            <a:ext cx="10208952" cy="239717"/>
          </a:xfrm>
          <a:custGeom>
            <a:avLst/>
            <a:gdLst>
              <a:gd name="connsiteX0" fmla="*/ 136525 w 136525"/>
              <a:gd name="connsiteY0" fmla="*/ 0 h 171450"/>
              <a:gd name="connsiteX1" fmla="*/ 0 w 136525"/>
              <a:gd name="connsiteY1" fmla="*/ 0 h 171450"/>
              <a:gd name="connsiteX2" fmla="*/ 0 w 136525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25" h="171450">
                <a:moveTo>
                  <a:pt x="136525" y="0"/>
                </a:moveTo>
                <a:lnTo>
                  <a:pt x="0" y="0"/>
                </a:lnTo>
                <a:lnTo>
                  <a:pt x="0" y="171450"/>
                </a:lnTo>
              </a:path>
            </a:pathLst>
          </a:custGeom>
          <a:noFill/>
          <a:ln w="19050">
            <a:solidFill>
              <a:srgbClr val="CEE2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9A846FA2-48BE-4E4D-F90F-AE9874925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1" y="2307778"/>
            <a:ext cx="10169610" cy="388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35F48-1569-420B-A9EB-E8238EFF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41" y="601309"/>
            <a:ext cx="2417650" cy="646331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기술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35AA0D39-D637-4679-AEC8-12D689862BCE}"/>
              </a:ext>
            </a:extLst>
          </p:cNvPr>
          <p:cNvSpPr txBox="1">
            <a:spLocks/>
          </p:cNvSpPr>
          <p:nvPr/>
        </p:nvSpPr>
        <p:spPr>
          <a:xfrm>
            <a:off x="5452741" y="3952951"/>
            <a:ext cx="617157" cy="369332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>
              <a:defRPr sz="26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YD윤고딕 340" panose="02020603020101020101" pitchFamily="18" charset="-127"/>
                <a:ea typeface="YD윤고딕 340" panose="02020603020101020101" pitchFamily="18" charset="-127"/>
              </a:defRPr>
            </a:lvl1pPr>
          </a:lstStyle>
          <a:p>
            <a:pPr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400" b="1" spc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Hub</a:t>
            </a:r>
            <a:endParaRPr lang="ko-KR" altLang="en-US" sz="2400" b="1" spc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A3A680EB-CB8C-48F9-8187-7044B9E33C44}"/>
              </a:ext>
            </a:extLst>
          </p:cNvPr>
          <p:cNvSpPr/>
          <p:nvPr/>
        </p:nvSpPr>
        <p:spPr>
          <a:xfrm>
            <a:off x="482861" y="1579557"/>
            <a:ext cx="10208952" cy="239717"/>
          </a:xfrm>
          <a:custGeom>
            <a:avLst/>
            <a:gdLst>
              <a:gd name="connsiteX0" fmla="*/ 136525 w 136525"/>
              <a:gd name="connsiteY0" fmla="*/ 0 h 171450"/>
              <a:gd name="connsiteX1" fmla="*/ 0 w 136525"/>
              <a:gd name="connsiteY1" fmla="*/ 0 h 171450"/>
              <a:gd name="connsiteX2" fmla="*/ 0 w 136525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25" h="171450">
                <a:moveTo>
                  <a:pt x="136525" y="0"/>
                </a:moveTo>
                <a:lnTo>
                  <a:pt x="0" y="0"/>
                </a:lnTo>
                <a:lnTo>
                  <a:pt x="0" y="171450"/>
                </a:lnTo>
              </a:path>
            </a:pathLst>
          </a:custGeom>
          <a:noFill/>
          <a:ln w="19050">
            <a:solidFill>
              <a:srgbClr val="CEE2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53C0E5-45A8-E43F-2E39-54F0AA528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5" y="1967226"/>
            <a:ext cx="3739916" cy="453236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8D69E4E8-08A9-B629-D93F-F9BE6B9E2B0D}"/>
              </a:ext>
            </a:extLst>
          </p:cNvPr>
          <p:cNvSpPr/>
          <p:nvPr/>
        </p:nvSpPr>
        <p:spPr>
          <a:xfrm>
            <a:off x="5361150" y="3751408"/>
            <a:ext cx="613179" cy="61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55C11-6204-37E6-B541-E916A3CF5C66}"/>
              </a:ext>
            </a:extLst>
          </p:cNvPr>
          <p:cNvSpPr txBox="1"/>
          <p:nvPr/>
        </p:nvSpPr>
        <p:spPr>
          <a:xfrm>
            <a:off x="5533510" y="38333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8E3E3DC-7863-384F-7DD6-0585C0B60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53" y="2151191"/>
            <a:ext cx="5673360" cy="428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35F48-1569-420B-A9EB-E8238EFF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41" y="601309"/>
            <a:ext cx="2417650" cy="646331"/>
          </a:xfrm>
        </p:spPr>
        <p:txBody>
          <a:bodyPr/>
          <a:lstStyle/>
          <a:p>
            <a:r>
              <a:rPr lang="ko-KR" altLang="en-US" dirty="0"/>
              <a:t>주요 기술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35AA0D39-D637-4679-AEC8-12D689862BCE}"/>
              </a:ext>
            </a:extLst>
          </p:cNvPr>
          <p:cNvSpPr txBox="1">
            <a:spLocks/>
          </p:cNvSpPr>
          <p:nvPr/>
        </p:nvSpPr>
        <p:spPr>
          <a:xfrm>
            <a:off x="620764" y="1634645"/>
            <a:ext cx="3888885" cy="38472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>
              <a:defRPr sz="26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YD윤고딕 340" panose="02020603020101020101" pitchFamily="18" charset="-127"/>
                <a:ea typeface="YD윤고딕 340" panose="02020603020101020101" pitchFamily="18" charset="-127"/>
              </a:defRPr>
            </a:lvl1pPr>
          </a:lstStyle>
          <a:p>
            <a:r>
              <a:rPr lang="ko-KR" altLang="en-US" sz="2500" b="1" dirty="0" err="1">
                <a:solidFill>
                  <a:schemeClr val="bg1"/>
                </a:solidFill>
                <a:latin typeface="+mn-ea"/>
                <a:ea typeface="+mn-ea"/>
              </a:rPr>
              <a:t>온디바이스</a:t>
            </a:r>
            <a:r>
              <a:rPr lang="en-US" altLang="ko-KR" sz="25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500" b="1" dirty="0">
                <a:solidFill>
                  <a:schemeClr val="bg1"/>
                </a:solidFill>
                <a:latin typeface="+mn-ea"/>
                <a:ea typeface="+mn-ea"/>
              </a:rPr>
              <a:t>모델 성능 모니터링</a:t>
            </a: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A3A680EB-CB8C-48F9-8187-7044B9E33C44}"/>
              </a:ext>
            </a:extLst>
          </p:cNvPr>
          <p:cNvSpPr/>
          <p:nvPr/>
        </p:nvSpPr>
        <p:spPr>
          <a:xfrm>
            <a:off x="482861" y="1579557"/>
            <a:ext cx="10208952" cy="239717"/>
          </a:xfrm>
          <a:custGeom>
            <a:avLst/>
            <a:gdLst>
              <a:gd name="connsiteX0" fmla="*/ 136525 w 136525"/>
              <a:gd name="connsiteY0" fmla="*/ 0 h 171450"/>
              <a:gd name="connsiteX1" fmla="*/ 0 w 136525"/>
              <a:gd name="connsiteY1" fmla="*/ 0 h 171450"/>
              <a:gd name="connsiteX2" fmla="*/ 0 w 136525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25" h="171450">
                <a:moveTo>
                  <a:pt x="136525" y="0"/>
                </a:moveTo>
                <a:lnTo>
                  <a:pt x="0" y="0"/>
                </a:lnTo>
                <a:lnTo>
                  <a:pt x="0" y="171450"/>
                </a:lnTo>
              </a:path>
            </a:pathLst>
          </a:custGeom>
          <a:noFill/>
          <a:ln w="19050">
            <a:solidFill>
              <a:srgbClr val="CEE2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4561666-67FA-2626-3B53-BBF1C8220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52" y="2151191"/>
            <a:ext cx="3209558" cy="502569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2C03520-5C86-6E0F-3AAC-EF66EF4DD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915" y="3514251"/>
            <a:ext cx="6171509" cy="114978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B48ADC8-92AC-756D-AAC7-3B2CBC250AC5}"/>
              </a:ext>
            </a:extLst>
          </p:cNvPr>
          <p:cNvSpPr txBox="1"/>
          <p:nvPr/>
        </p:nvSpPr>
        <p:spPr>
          <a:xfrm>
            <a:off x="4242403" y="2264358"/>
            <a:ext cx="6380336" cy="1515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정확도 계산법</a:t>
            </a: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sz="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디바이스에서 전송된 데이터를 이용하여 경량화 모델과 고성능 모델의 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Output Mask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추출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</a:rPr>
              <a:t>고성능 모델의 </a:t>
            </a:r>
            <a:r>
              <a:rPr lang="en-US" altLang="ko-KR" sz="1400" dirty="0">
                <a:solidFill>
                  <a:schemeClr val="bg1"/>
                </a:solidFill>
              </a:rPr>
              <a:t>Output</a:t>
            </a:r>
            <a:r>
              <a:rPr lang="ko-KR" altLang="en-US" sz="1400" dirty="0">
                <a:solidFill>
                  <a:schemeClr val="bg1"/>
                </a:solidFill>
              </a:rPr>
              <a:t>을 </a:t>
            </a:r>
            <a:r>
              <a:rPr lang="en-US" altLang="ko-KR" sz="1400" dirty="0">
                <a:solidFill>
                  <a:schemeClr val="bg1"/>
                </a:solidFill>
              </a:rPr>
              <a:t>True Label</a:t>
            </a:r>
            <a:r>
              <a:rPr lang="ko-KR" altLang="en-US" sz="1400" dirty="0">
                <a:solidFill>
                  <a:schemeClr val="bg1"/>
                </a:solidFill>
              </a:rPr>
              <a:t>로 하여 경량화 모델 </a:t>
            </a:r>
            <a:r>
              <a:rPr lang="en-US" altLang="ko-KR" sz="1400" dirty="0">
                <a:solidFill>
                  <a:schemeClr val="bg1"/>
                </a:solidFill>
              </a:rPr>
              <a:t>Output</a:t>
            </a:r>
            <a:r>
              <a:rPr lang="ko-KR" altLang="en-US" sz="1400" dirty="0">
                <a:solidFill>
                  <a:schemeClr val="bg1"/>
                </a:solidFill>
              </a:rPr>
              <a:t>과의 차이 비교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9019538F-21A8-AA14-FD71-CB6EC22D1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915" y="4859591"/>
            <a:ext cx="3667913" cy="2241054"/>
          </a:xfrm>
          <a:prstGeom prst="rect">
            <a:avLst/>
          </a:prstGeom>
        </p:spPr>
      </p:pic>
      <p:sp>
        <p:nvSpPr>
          <p:cNvPr id="49" name="Freeform 5">
            <a:extLst>
              <a:ext uri="{FF2B5EF4-FFF2-40B4-BE49-F238E27FC236}">
                <a16:creationId xmlns:a16="http://schemas.microsoft.com/office/drawing/2014/main" id="{F63AE74C-91EC-F633-44B8-ED79097D5FA7}"/>
              </a:ext>
            </a:extLst>
          </p:cNvPr>
          <p:cNvSpPr>
            <a:spLocks/>
          </p:cNvSpPr>
          <p:nvPr/>
        </p:nvSpPr>
        <p:spPr bwMode="auto">
          <a:xfrm>
            <a:off x="4099771" y="5925030"/>
            <a:ext cx="142632" cy="240690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102" tIns="45551" rIns="91102" bIns="45551" numCol="1" anchor="t" anchorCtr="0" compatLnSpc="1">
            <a:prstTxWarp prst="textNoShape">
              <a:avLst/>
            </a:prstTxWarp>
          </a:bodyPr>
          <a:lstStyle/>
          <a:p>
            <a:endParaRPr lang="ko-KR" altLang="en-US" sz="2115" dirty="0"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237A7FB-1CBF-84FA-A0F6-991B44496BD4}"/>
              </a:ext>
            </a:extLst>
          </p:cNvPr>
          <p:cNvSpPr/>
          <p:nvPr/>
        </p:nvSpPr>
        <p:spPr>
          <a:xfrm>
            <a:off x="8127283" y="4859591"/>
            <a:ext cx="2354141" cy="830997"/>
          </a:xfrm>
          <a:prstGeom prst="rect">
            <a:avLst/>
          </a:prstGeom>
          <a:solidFill>
            <a:srgbClr val="FFFF00"/>
          </a:solidFill>
        </p:spPr>
        <p:txBody>
          <a:bodyPr wrap="square" lIns="36000" rIns="36000" anchor="t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정확도가 기준치보다 낮아지면 자동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재학습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 시작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사용자에게 메일로 알림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2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540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35F48-1569-420B-A9EB-E8238EFF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41" y="601309"/>
            <a:ext cx="2417650" cy="646331"/>
          </a:xfrm>
        </p:spPr>
        <p:txBody>
          <a:bodyPr/>
          <a:lstStyle/>
          <a:p>
            <a:r>
              <a:rPr lang="ko-KR" altLang="en-US" dirty="0"/>
              <a:t>주요 기술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35AA0D39-D637-4679-AEC8-12D689862BCE}"/>
              </a:ext>
            </a:extLst>
          </p:cNvPr>
          <p:cNvSpPr txBox="1">
            <a:spLocks/>
          </p:cNvSpPr>
          <p:nvPr/>
        </p:nvSpPr>
        <p:spPr>
          <a:xfrm>
            <a:off x="620764" y="1634645"/>
            <a:ext cx="1484381" cy="38472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>
              <a:defRPr sz="26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YD윤고딕 340" panose="02020603020101020101" pitchFamily="18" charset="-127"/>
                <a:ea typeface="YD윤고딕 340" panose="02020603020101020101" pitchFamily="18" charset="-127"/>
              </a:defRPr>
            </a:lvl1pPr>
          </a:lstStyle>
          <a:p>
            <a:r>
              <a:rPr lang="ko-KR" altLang="en-US" sz="2500" b="1" dirty="0">
                <a:solidFill>
                  <a:schemeClr val="bg1"/>
                </a:solidFill>
                <a:latin typeface="+mn-ea"/>
                <a:ea typeface="+mn-ea"/>
              </a:rPr>
              <a:t>모델 </a:t>
            </a:r>
            <a:r>
              <a:rPr lang="ko-KR" altLang="en-US" sz="2500" b="1" dirty="0" err="1">
                <a:solidFill>
                  <a:schemeClr val="bg1"/>
                </a:solidFill>
                <a:latin typeface="+mn-ea"/>
                <a:ea typeface="+mn-ea"/>
              </a:rPr>
              <a:t>재학습</a:t>
            </a:r>
            <a:endParaRPr lang="ko-KR" altLang="en-US" sz="25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A3A680EB-CB8C-48F9-8187-7044B9E33C44}"/>
              </a:ext>
            </a:extLst>
          </p:cNvPr>
          <p:cNvSpPr/>
          <p:nvPr/>
        </p:nvSpPr>
        <p:spPr>
          <a:xfrm>
            <a:off x="482861" y="1579557"/>
            <a:ext cx="10208952" cy="239717"/>
          </a:xfrm>
          <a:custGeom>
            <a:avLst/>
            <a:gdLst>
              <a:gd name="connsiteX0" fmla="*/ 136525 w 136525"/>
              <a:gd name="connsiteY0" fmla="*/ 0 h 171450"/>
              <a:gd name="connsiteX1" fmla="*/ 0 w 136525"/>
              <a:gd name="connsiteY1" fmla="*/ 0 h 171450"/>
              <a:gd name="connsiteX2" fmla="*/ 0 w 136525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25" h="171450">
                <a:moveTo>
                  <a:pt x="136525" y="0"/>
                </a:moveTo>
                <a:lnTo>
                  <a:pt x="0" y="0"/>
                </a:lnTo>
                <a:lnTo>
                  <a:pt x="0" y="171450"/>
                </a:lnTo>
              </a:path>
            </a:pathLst>
          </a:custGeom>
          <a:noFill/>
          <a:ln w="19050">
            <a:solidFill>
              <a:srgbClr val="CEE2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ECB9C5A-C697-C301-A327-53DCC9AC5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04" y="2151191"/>
            <a:ext cx="3211200" cy="5028268"/>
          </a:xfrm>
          <a:prstGeom prst="rect">
            <a:avLst/>
          </a:prstGeom>
        </p:spPr>
      </p:pic>
      <p:pic>
        <p:nvPicPr>
          <p:cNvPr id="22" name="그림 2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91B3DF3-B13B-E54E-9A40-41D2CE453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604" y="4849053"/>
            <a:ext cx="6169007" cy="24353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DDBDE22-8E6B-6BEB-2D07-114A31525694}"/>
              </a:ext>
            </a:extLst>
          </p:cNvPr>
          <p:cNvSpPr txBox="1"/>
          <p:nvPr/>
        </p:nvSpPr>
        <p:spPr>
          <a:xfrm>
            <a:off x="4242403" y="4479721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Knowledge Distillation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09D96-BC99-3DFC-7016-7D3C6D080AA1}"/>
              </a:ext>
            </a:extLst>
          </p:cNvPr>
          <p:cNvSpPr txBox="1"/>
          <p:nvPr/>
        </p:nvSpPr>
        <p:spPr>
          <a:xfrm>
            <a:off x="4242403" y="2045283"/>
            <a:ext cx="6449410" cy="2734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Concatenated Dataset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</a:rPr>
              <a:t>디바이스에서 들어온 데이터를 </a:t>
            </a:r>
            <a:r>
              <a:rPr lang="en-US" altLang="ko-KR" sz="1400" dirty="0">
                <a:solidFill>
                  <a:schemeClr val="bg1"/>
                </a:solidFill>
              </a:rPr>
              <a:t>Input, </a:t>
            </a:r>
            <a:r>
              <a:rPr lang="ko-KR" altLang="en-US" sz="1400" dirty="0">
                <a:solidFill>
                  <a:schemeClr val="bg1"/>
                </a:solidFill>
              </a:rPr>
              <a:t>고성능 모델의 </a:t>
            </a:r>
            <a:r>
              <a:rPr lang="en-US" altLang="ko-KR" sz="1400" dirty="0">
                <a:solidFill>
                  <a:schemeClr val="bg1"/>
                </a:solidFill>
              </a:rPr>
              <a:t>Output(</a:t>
            </a:r>
            <a:r>
              <a:rPr lang="en-US" altLang="ko-KR" sz="1400" dirty="0">
                <a:solidFill>
                  <a:srgbClr val="FFFF00"/>
                </a:solidFill>
              </a:rPr>
              <a:t>Soft</a:t>
            </a:r>
            <a:r>
              <a:rPr lang="ko-KR" altLang="en-US" sz="1400" dirty="0">
                <a:solidFill>
                  <a:srgbClr val="FFFF00"/>
                </a:solidFill>
              </a:rPr>
              <a:t> </a:t>
            </a:r>
            <a:r>
              <a:rPr lang="en-US" altLang="ko-KR" sz="1400" dirty="0">
                <a:solidFill>
                  <a:srgbClr val="FFFF00"/>
                </a:solidFill>
              </a:rPr>
              <a:t>Target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r>
              <a:rPr lang="ko-KR" altLang="en-US" sz="1400" dirty="0">
                <a:solidFill>
                  <a:schemeClr val="bg1"/>
                </a:solidFill>
              </a:rPr>
              <a:t>을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라벨로 하는 데이터 셋 생성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  <a:r>
              <a:rPr lang="ko-KR" altLang="en-US" sz="1400" dirty="0">
                <a:solidFill>
                  <a:schemeClr val="bg1"/>
                </a:solidFill>
              </a:rPr>
              <a:t>이 때 학습 데이터는 디바이스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모델의 정확도가 낮게 측정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en-US" altLang="ko-KR" sz="1400" dirty="0">
                <a:solidFill>
                  <a:srgbClr val="FFFF00"/>
                </a:solidFill>
              </a:rPr>
              <a:t>fail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r>
              <a:rPr lang="ko-KR" altLang="en-US" sz="1400" dirty="0">
                <a:solidFill>
                  <a:schemeClr val="bg1"/>
                </a:solidFill>
              </a:rPr>
              <a:t>되는 데이터로만 구성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</a:rPr>
              <a:t>Soft Target </a:t>
            </a:r>
            <a:r>
              <a:rPr lang="ko-KR" altLang="en-US" sz="1400" dirty="0">
                <a:solidFill>
                  <a:schemeClr val="bg1"/>
                </a:solidFill>
              </a:rPr>
              <a:t>만 이용하여 학습할 경우 실제 </a:t>
            </a:r>
            <a:r>
              <a:rPr lang="en-US" altLang="ko-KR" sz="1400" dirty="0">
                <a:solidFill>
                  <a:schemeClr val="bg1"/>
                </a:solidFill>
              </a:rPr>
              <a:t>True Label</a:t>
            </a:r>
            <a:r>
              <a:rPr lang="ko-KR" altLang="en-US" sz="1400" dirty="0">
                <a:solidFill>
                  <a:schemeClr val="bg1"/>
                </a:solidFill>
              </a:rPr>
              <a:t>이 아니기 때문에 모델의 성능이 점차 낮아지는 것을 방지하기 위해 서버에서 받은 </a:t>
            </a:r>
            <a:r>
              <a:rPr lang="en-US" altLang="ko-KR" sz="1400" dirty="0">
                <a:solidFill>
                  <a:schemeClr val="bg1"/>
                </a:solidFill>
              </a:rPr>
              <a:t>True Label(</a:t>
            </a:r>
            <a:r>
              <a:rPr lang="en-US" altLang="ko-KR" sz="1400" dirty="0">
                <a:solidFill>
                  <a:srgbClr val="FFFF00"/>
                </a:solidFill>
              </a:rPr>
              <a:t>Hard Target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r>
              <a:rPr lang="ko-KR" altLang="en-US" sz="1400" dirty="0">
                <a:solidFill>
                  <a:schemeClr val="bg1"/>
                </a:solidFill>
              </a:rPr>
              <a:t>이 존재하는 데이터를 일정 비율로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섞어서 </a:t>
            </a:r>
            <a:r>
              <a:rPr lang="en-US" altLang="ko-KR" sz="1400" dirty="0">
                <a:solidFill>
                  <a:schemeClr val="bg1"/>
                </a:solidFill>
              </a:rPr>
              <a:t>Concatenated Dataset </a:t>
            </a:r>
            <a:r>
              <a:rPr lang="ko-KR" altLang="en-US" sz="1400" dirty="0">
                <a:solidFill>
                  <a:schemeClr val="bg1"/>
                </a:solidFill>
              </a:rPr>
              <a:t>구성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</a:rPr>
              <a:t> 고성능 모델을 </a:t>
            </a:r>
            <a:r>
              <a:rPr lang="en-US" altLang="ko-KR" sz="1400" dirty="0">
                <a:solidFill>
                  <a:schemeClr val="bg1"/>
                </a:solidFill>
              </a:rPr>
              <a:t>Teacher </a:t>
            </a:r>
            <a:r>
              <a:rPr lang="ko-KR" altLang="en-US" sz="1400" dirty="0">
                <a:solidFill>
                  <a:schemeClr val="bg1"/>
                </a:solidFill>
              </a:rPr>
              <a:t>경량화 모델을 </a:t>
            </a:r>
            <a:r>
              <a:rPr lang="en-US" altLang="ko-KR" sz="1400" dirty="0">
                <a:solidFill>
                  <a:schemeClr val="bg1"/>
                </a:solidFill>
              </a:rPr>
              <a:t>Student</a:t>
            </a:r>
            <a:r>
              <a:rPr lang="ko-KR" altLang="en-US" sz="1400" dirty="0">
                <a:solidFill>
                  <a:schemeClr val="bg1"/>
                </a:solidFill>
              </a:rPr>
              <a:t>로 하여 </a:t>
            </a:r>
            <a:r>
              <a:rPr lang="en-US" altLang="ko-KR" sz="1400" dirty="0">
                <a:solidFill>
                  <a:srgbClr val="FFFF00"/>
                </a:solidFill>
              </a:rPr>
              <a:t>Knowledge Distillation </a:t>
            </a:r>
            <a:r>
              <a:rPr lang="ko-KR" altLang="en-US" sz="1400" dirty="0">
                <a:solidFill>
                  <a:schemeClr val="bg1"/>
                </a:solidFill>
              </a:rPr>
              <a:t>학습 진행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8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35F48-1569-420B-A9EB-E8238EFF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41" y="601309"/>
            <a:ext cx="2417650" cy="646331"/>
          </a:xfrm>
        </p:spPr>
        <p:txBody>
          <a:bodyPr/>
          <a:lstStyle/>
          <a:p>
            <a:r>
              <a:rPr lang="ko-KR" altLang="en-US" dirty="0"/>
              <a:t>주요 기술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35AA0D39-D637-4679-AEC8-12D689862BCE}"/>
              </a:ext>
            </a:extLst>
          </p:cNvPr>
          <p:cNvSpPr txBox="1">
            <a:spLocks/>
          </p:cNvSpPr>
          <p:nvPr/>
        </p:nvSpPr>
        <p:spPr>
          <a:xfrm>
            <a:off x="620764" y="1634645"/>
            <a:ext cx="2701958" cy="38472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>
              <a:defRPr sz="26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YD윤고딕 340" panose="02020603020101020101" pitchFamily="18" charset="-127"/>
                <a:ea typeface="YD윤고딕 340" panose="02020603020101020101" pitchFamily="18" charset="-127"/>
              </a:defRPr>
            </a:lvl1pPr>
          </a:lstStyle>
          <a:p>
            <a:r>
              <a:rPr lang="en-US" altLang="ko-KR" sz="2500" b="1" dirty="0">
                <a:solidFill>
                  <a:schemeClr val="bg1"/>
                </a:solidFill>
                <a:latin typeface="+mn-ea"/>
                <a:ea typeface="+mn-ea"/>
              </a:rPr>
              <a:t>A/B</a:t>
            </a:r>
            <a:r>
              <a:rPr lang="ko-KR" altLang="en-US" sz="25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n-ea"/>
                <a:ea typeface="+mn-ea"/>
              </a:rPr>
              <a:t>Test</a:t>
            </a:r>
            <a:r>
              <a:rPr lang="ko-KR" altLang="en-US" sz="25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+mn-ea"/>
                <a:ea typeface="+mn-ea"/>
              </a:rPr>
              <a:t>(Shadow Test)</a:t>
            </a:r>
            <a:endParaRPr lang="ko-KR" altLang="en-US" sz="25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A3A680EB-CB8C-48F9-8187-7044B9E33C44}"/>
              </a:ext>
            </a:extLst>
          </p:cNvPr>
          <p:cNvSpPr/>
          <p:nvPr/>
        </p:nvSpPr>
        <p:spPr>
          <a:xfrm>
            <a:off x="482861" y="1579557"/>
            <a:ext cx="10208952" cy="239717"/>
          </a:xfrm>
          <a:custGeom>
            <a:avLst/>
            <a:gdLst>
              <a:gd name="connsiteX0" fmla="*/ 136525 w 136525"/>
              <a:gd name="connsiteY0" fmla="*/ 0 h 171450"/>
              <a:gd name="connsiteX1" fmla="*/ 0 w 136525"/>
              <a:gd name="connsiteY1" fmla="*/ 0 h 171450"/>
              <a:gd name="connsiteX2" fmla="*/ 0 w 136525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25" h="171450">
                <a:moveTo>
                  <a:pt x="136525" y="0"/>
                </a:moveTo>
                <a:lnTo>
                  <a:pt x="0" y="0"/>
                </a:lnTo>
                <a:lnTo>
                  <a:pt x="0" y="171450"/>
                </a:lnTo>
              </a:path>
            </a:pathLst>
          </a:custGeom>
          <a:noFill/>
          <a:ln w="19050">
            <a:solidFill>
              <a:srgbClr val="CEE2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09D96-BC99-3DFC-7016-7D3C6D080AA1}"/>
              </a:ext>
            </a:extLst>
          </p:cNvPr>
          <p:cNvSpPr txBox="1"/>
          <p:nvPr/>
        </p:nvSpPr>
        <p:spPr>
          <a:xfrm>
            <a:off x="580533" y="2041723"/>
            <a:ext cx="9256804" cy="1903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새롭게 학습한 모델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(Model B)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가 기존 모델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(Model A)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와 비교했을 때 새로운 데이터에 대해서 항상 더 좋은 성능을 낼 것이라고 보장할 수 없음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디바이스에 </a:t>
            </a:r>
            <a:r>
              <a:rPr lang="ko-KR" altLang="en-US" sz="1400" dirty="0" err="1">
                <a:solidFill>
                  <a:schemeClr val="bg1"/>
                </a:solidFill>
                <a:latin typeface="+mn-ea"/>
              </a:rPr>
              <a:t>재배포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 전 두 모델의 성능 테스트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진행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성능 테스트는 학습에 사용되지 않은 지속적으로 디바이스에서 수집되고 있는 데이터 중 최신 데이터를 이용하여 진행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  <a:p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68B3FF-A53A-D9FB-9E4D-001617645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621" y="3408486"/>
            <a:ext cx="7378566" cy="19740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A28EB0-5A09-E052-4468-88932E01C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60" y="5477063"/>
            <a:ext cx="3351087" cy="18667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8F42908-0A11-23DA-B41F-1ADE65C9851D}"/>
              </a:ext>
            </a:extLst>
          </p:cNvPr>
          <p:cNvSpPr/>
          <p:nvPr/>
        </p:nvSpPr>
        <p:spPr>
          <a:xfrm>
            <a:off x="7173423" y="5477063"/>
            <a:ext cx="2354141" cy="646331"/>
          </a:xfrm>
          <a:prstGeom prst="rect">
            <a:avLst/>
          </a:prstGeom>
          <a:solidFill>
            <a:srgbClr val="FFFF00"/>
          </a:solidFill>
        </p:spPr>
        <p:txBody>
          <a:bodyPr wrap="square" lIns="36000" rIns="36000" anchor="t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새로운 모델의 성능이 이전 모델보다 일정 기간 지속적으로 성능이 좋게 측정될 경우 배포</a:t>
            </a:r>
            <a:endParaRPr lang="ko-KR" altLang="en-US" sz="12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768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8852</TotalTime>
  <Words>704</Words>
  <Application>Microsoft Office PowerPoint</Application>
  <PresentationFormat>사용자 지정</PresentationFormat>
  <Paragraphs>125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G마켓 산스 TTF Bold</vt:lpstr>
      <vt:lpstr>G마켓 산스 TTF Light</vt:lpstr>
      <vt:lpstr>HY헤드라인M</vt:lpstr>
      <vt:lpstr>KoPub돋움체 Medium</vt:lpstr>
      <vt:lpstr>맑은 고딕</vt:lpstr>
      <vt:lpstr>휴먼둥근헤드라인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주제 및 결과 요약</vt:lpstr>
      <vt:lpstr>개발 목표 및 개발 결과</vt:lpstr>
      <vt:lpstr>주요 기술</vt:lpstr>
      <vt:lpstr>주요 기술</vt:lpstr>
      <vt:lpstr>주요 기술</vt:lpstr>
      <vt:lpstr>주요 기술</vt:lpstr>
      <vt:lpstr>주요 기술</vt:lpstr>
      <vt:lpstr>핵심 기술</vt:lpstr>
      <vt:lpstr>핵심 기술</vt:lpstr>
      <vt:lpstr>핵심 기술</vt:lpstr>
      <vt:lpstr>결과 분석 및 기대 효과</vt:lpstr>
      <vt:lpstr>향후 연구 과제</vt:lpstr>
      <vt:lpstr>프로젝트 수행 후기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zer539</dc:creator>
  <cp:lastModifiedBy>Office</cp:lastModifiedBy>
  <cp:revision>102</cp:revision>
  <dcterms:created xsi:type="dcterms:W3CDTF">2020-12-03T08:26:22Z</dcterms:created>
  <dcterms:modified xsi:type="dcterms:W3CDTF">2024-07-25T02:43:49Z</dcterms:modified>
</cp:coreProperties>
</file>