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0275213" cy="21383625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algun Gothic" panose="020B0503020000020004" pitchFamily="34" charset="-127"/>
      <p:regular r:id="rId8"/>
      <p:bold r:id="rId9"/>
    </p:embeddedFont>
    <p:embeddedFont>
      <p:font typeface="Nanum Gothic" panose="020D0604000000000000" pitchFamily="34" charset="-127"/>
      <p:regular r:id="rId10"/>
      <p:bold r:id="rId11"/>
    </p:embeddedFont>
    <p:embeddedFont>
      <p:font typeface="NanumGothic" panose="020D0604000000000000" pitchFamily="34" charset="-12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360">
          <p15:clr>
            <a:srgbClr val="A4A3A4"/>
          </p15:clr>
        </p15:guide>
        <p15:guide id="2" pos="12711">
          <p15:clr>
            <a:srgbClr val="A4A3A4"/>
          </p15:clr>
        </p15:guide>
        <p15:guide id="3" orient="horz" pos="6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C0BF4-DACC-429B-BB89-D5D4C0DDF5DB}">
  <a:tblStyle styleId="{C9EC0BF4-DACC-429B-BB89-D5D4C0DDF5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94648"/>
  </p:normalViewPr>
  <p:slideViewPr>
    <p:cSldViewPr snapToGrid="0">
      <p:cViewPr>
        <p:scale>
          <a:sx n="65" d="100"/>
          <a:sy n="65" d="100"/>
        </p:scale>
        <p:origin x="144" y="-2336"/>
      </p:cViewPr>
      <p:guideLst>
        <p:guide pos="6360"/>
        <p:guide pos="12711"/>
        <p:guide orient="horz"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4600" y="1143000"/>
            <a:ext cx="4368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2081421" y="5692400"/>
            <a:ext cx="12866966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2"/>
          </p:nvPr>
        </p:nvSpPr>
        <p:spPr>
          <a:xfrm>
            <a:off x="15326826" y="5692400"/>
            <a:ext cx="12866966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8353750" y="-579928"/>
            <a:ext cx="13567714" cy="26112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5868931" y="6935251"/>
            <a:ext cx="18121634" cy="6528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623525" y="596378"/>
            <a:ext cx="18121634" cy="1920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9"/>
              <a:buFont typeface="Calibri"/>
              <a:buNone/>
              <a:defRPr sz="187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7483"/>
              <a:buNone/>
              <a:defRPr sz="7483"/>
            </a:lvl1pPr>
            <a:lvl2pPr lvl="1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None/>
              <a:defRPr sz="6236"/>
            </a:lvl2pPr>
            <a:lvl3pPr lvl="2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None/>
              <a:defRPr sz="5613"/>
            </a:lvl3pPr>
            <a:lvl4pPr lvl="3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4pPr>
            <a:lvl5pPr lvl="4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5pPr>
            <a:lvl6pPr lvl="5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6pPr>
            <a:lvl7pPr lvl="6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7pPr>
            <a:lvl8pPr lvl="7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8pPr>
            <a:lvl9pPr lvl="8" algn="ctr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09"/>
              <a:buFont typeface="Calibri"/>
              <a:buNone/>
              <a:defRPr sz="1870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7483"/>
              <a:buNone/>
              <a:defRPr sz="7483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6236"/>
              <a:buNone/>
              <a:defRPr sz="623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5613"/>
              <a:buNone/>
              <a:defRPr sz="561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89"/>
              <a:buNone/>
              <a:defRPr sz="498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89"/>
              <a:buNone/>
              <a:defRPr sz="498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89"/>
              <a:buNone/>
              <a:defRPr sz="498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89"/>
              <a:buNone/>
              <a:defRPr sz="498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89"/>
              <a:buNone/>
              <a:defRPr sz="498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rgbClr val="888888"/>
              </a:buClr>
              <a:buSzPts val="4989"/>
              <a:buNone/>
              <a:defRPr sz="498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7483"/>
              <a:buNone/>
              <a:defRPr sz="7483" b="1"/>
            </a:lvl1pPr>
            <a:lvl2pPr marL="914400" lvl="1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None/>
              <a:defRPr sz="6236" b="1"/>
            </a:lvl2pPr>
            <a:lvl3pPr marL="1371600" lvl="2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None/>
              <a:defRPr sz="5613" b="1"/>
            </a:lvl3pPr>
            <a:lvl4pPr marL="1828800" lvl="3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 b="1"/>
            </a:lvl4pPr>
            <a:lvl5pPr marL="2286000" lvl="4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 b="1"/>
            </a:lvl5pPr>
            <a:lvl6pPr marL="2743200" lvl="5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 b="1"/>
            </a:lvl6pPr>
            <a:lvl7pPr marL="3200400" lvl="6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 b="1"/>
            </a:lvl7pPr>
            <a:lvl8pPr marL="3657600" lvl="7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 b="1"/>
            </a:lvl8pPr>
            <a:lvl9pPr marL="4114800" lvl="8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2085368" y="7810963"/>
            <a:ext cx="12807832" cy="1148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15326828" y="5241960"/>
            <a:ext cx="12870909" cy="256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7483"/>
              <a:buNone/>
              <a:defRPr sz="7483" b="1"/>
            </a:lvl1pPr>
            <a:lvl2pPr marL="914400" lvl="1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None/>
              <a:defRPr sz="6236" b="1"/>
            </a:lvl2pPr>
            <a:lvl3pPr marL="1371600" lvl="2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None/>
              <a:defRPr sz="5613" b="1"/>
            </a:lvl3pPr>
            <a:lvl4pPr marL="1828800" lvl="3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 b="1"/>
            </a:lvl4pPr>
            <a:lvl5pPr marL="2286000" lvl="4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 b="1"/>
            </a:lvl5pPr>
            <a:lvl6pPr marL="2743200" lvl="5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 b="1"/>
            </a:lvl6pPr>
            <a:lvl7pPr marL="3200400" lvl="6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 b="1"/>
            </a:lvl7pPr>
            <a:lvl8pPr marL="3657600" lvl="7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 b="1"/>
            </a:lvl8pPr>
            <a:lvl9pPr marL="4114800" lvl="8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15326828" y="7810963"/>
            <a:ext cx="12870909" cy="1148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78"/>
              <a:buFont typeface="Calibri"/>
              <a:buNone/>
              <a:defRPr sz="997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2870909" y="3078850"/>
            <a:ext cx="15326827" cy="1519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62203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9978"/>
              <a:buChar char="•"/>
              <a:defRPr sz="9978"/>
            </a:lvl1pPr>
            <a:lvl2pPr marL="914400" lvl="1" indent="-783018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8731"/>
              <a:buChar char="•"/>
              <a:defRPr sz="8731"/>
            </a:lvl2pPr>
            <a:lvl3pPr marL="1371600" lvl="2" indent="-70377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7483"/>
              <a:buChar char="•"/>
              <a:defRPr sz="7483"/>
            </a:lvl3pPr>
            <a:lvl4pPr marL="1828800" lvl="3" indent="-624586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Char char="•"/>
              <a:defRPr sz="6236"/>
            </a:lvl4pPr>
            <a:lvl5pPr marL="2286000" lvl="4" indent="-624585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Char char="•"/>
              <a:defRPr sz="6236"/>
            </a:lvl5pPr>
            <a:lvl6pPr marL="2743200" lvl="5" indent="-624585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Char char="•"/>
              <a:defRPr sz="6236"/>
            </a:lvl6pPr>
            <a:lvl7pPr marL="3200400" lvl="6" indent="-624585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Char char="•"/>
              <a:defRPr sz="6236"/>
            </a:lvl7pPr>
            <a:lvl8pPr marL="3657600" lvl="7" indent="-624585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Char char="•"/>
              <a:defRPr sz="6236"/>
            </a:lvl8pPr>
            <a:lvl9pPr marL="4114800" lvl="8" indent="-624585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Char char="•"/>
              <a:defRPr sz="6236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2085364" y="6415088"/>
            <a:ext cx="9764544" cy="1188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1pPr>
            <a:lvl2pPr marL="914400" lvl="1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5"/>
              <a:buNone/>
              <a:defRPr sz="4365"/>
            </a:lvl2pPr>
            <a:lvl3pPr marL="1371600" lvl="2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3pPr>
            <a:lvl4pPr marL="1828800" lvl="3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4pPr>
            <a:lvl5pPr marL="2286000" lvl="4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5pPr>
            <a:lvl6pPr marL="2743200" lvl="5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6pPr>
            <a:lvl7pPr marL="3200400" lvl="6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7pPr>
            <a:lvl8pPr marL="3657600" lvl="7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8pPr>
            <a:lvl9pPr marL="4114800" lvl="8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78"/>
              <a:buFont typeface="Calibri"/>
              <a:buNone/>
              <a:defRPr sz="997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2870909" y="3078850"/>
            <a:ext cx="15326827" cy="1519623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085364" y="6415088"/>
            <a:ext cx="9764544" cy="1188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4989"/>
              <a:buNone/>
              <a:defRPr sz="4989"/>
            </a:lvl1pPr>
            <a:lvl2pPr marL="914400" lvl="1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4365"/>
              <a:buNone/>
              <a:defRPr sz="4365"/>
            </a:lvl2pPr>
            <a:lvl3pPr marL="1371600" lvl="2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742"/>
              <a:buNone/>
              <a:defRPr sz="3741"/>
            </a:lvl3pPr>
            <a:lvl4pPr marL="1828800" lvl="3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4pPr>
            <a:lvl5pPr marL="2286000" lvl="4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5pPr>
            <a:lvl6pPr marL="2743200" lvl="5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6pPr>
            <a:lvl7pPr marL="3200400" lvl="6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7pPr>
            <a:lvl8pPr marL="3657600" lvl="7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8pPr>
            <a:lvl9pPr marL="4114800" lvl="8" indent="-228600" algn="l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3118"/>
              <a:buNone/>
              <a:defRPr sz="3118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20"/>
              <a:buFont typeface="Calibri"/>
              <a:buNone/>
              <a:defRPr sz="13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83018" algn="l" rtl="0">
              <a:lnSpc>
                <a:spcPct val="90000"/>
              </a:lnSpc>
              <a:spcBef>
                <a:spcPts val="3118"/>
              </a:spcBef>
              <a:spcAft>
                <a:spcPts val="0"/>
              </a:spcAft>
              <a:buClr>
                <a:schemeClr val="dk1"/>
              </a:buClr>
              <a:buSzPts val="8731"/>
              <a:buFont typeface="Arial"/>
              <a:buChar char="•"/>
              <a:defRPr sz="8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03770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7483"/>
              <a:buFont typeface="Arial"/>
              <a:buChar char="•"/>
              <a:defRPr sz="7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24586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6236"/>
              <a:buFont typeface="Arial"/>
              <a:buChar char="•"/>
              <a:defRPr sz="623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85025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85025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85025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5025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5025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5025" algn="l" rtl="0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buClr>
                <a:schemeClr val="dk1"/>
              </a:buClr>
              <a:buSzPts val="5613"/>
              <a:buFont typeface="Arial"/>
              <a:buChar char="•"/>
              <a:defRPr sz="56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74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g"/><Relationship Id="rId15" Type="http://schemas.openxmlformats.org/officeDocument/2006/relationships/hyperlink" Target="https://www.newsis.com/view/?id=NISX20230129_0002172993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hyperlink" Target="https://www.ikld.kr/news/articleView.html?idxno=2668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3" y="-66235"/>
            <a:ext cx="30275213" cy="2735731"/>
          </a:xfrm>
          <a:prstGeom prst="rect">
            <a:avLst/>
          </a:prstGeom>
          <a:solidFill>
            <a:srgbClr val="204D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 b="1" i="0" u="none" strike="noStrike" cap="none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온라인 상의 마약 거래 분석 및 예측을 통한 모니터링 시스템 구현</a:t>
            </a:r>
            <a:endParaRPr sz="4500" b="1" i="0" u="none" strike="noStrike" cap="none">
              <a:solidFill>
                <a:schemeClr val="lt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16" b="1" i="0" u="none" strike="noStrike" cap="none">
              <a:solidFill>
                <a:schemeClr val="lt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i="0" u="none" strike="noStrike" cap="none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성균관대학교 글로벌융합학부 데이터사이언스융합전공</a:t>
            </a:r>
            <a:endParaRPr b="1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i="0" u="none" strike="noStrike" cap="none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양지인 김유진 선해라 우다연</a:t>
            </a:r>
            <a:endParaRPr sz="3000" b="1" i="0" u="none" strike="noStrike" cap="none">
              <a:solidFill>
                <a:schemeClr val="lt1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00795" y="397045"/>
            <a:ext cx="2199988" cy="215768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50" y="20595074"/>
            <a:ext cx="30275100" cy="788700"/>
          </a:xfrm>
          <a:prstGeom prst="rect">
            <a:avLst/>
          </a:prstGeom>
          <a:solidFill>
            <a:srgbClr val="204D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2023 Spring Data Science Capstone Project, Prof. Mina Jung</a:t>
            </a:r>
            <a:endParaRPr/>
          </a:p>
        </p:txBody>
      </p:sp>
      <p:cxnSp>
        <p:nvCxnSpPr>
          <p:cNvPr id="92" name="Google Shape;92;p13"/>
          <p:cNvCxnSpPr/>
          <p:nvPr/>
        </p:nvCxnSpPr>
        <p:spPr>
          <a:xfrm>
            <a:off x="10110925" y="2847100"/>
            <a:ext cx="9300" cy="10630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3"/>
          <p:cNvSpPr/>
          <p:nvPr/>
        </p:nvSpPr>
        <p:spPr>
          <a:xfrm>
            <a:off x="332452" y="2941421"/>
            <a:ext cx="9476562" cy="751856"/>
          </a:xfrm>
          <a:prstGeom prst="rect">
            <a:avLst/>
          </a:prstGeom>
          <a:solidFill>
            <a:srgbClr val="204D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i="0" u="none" strike="noStrike" cap="none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Background</a:t>
            </a:r>
            <a:endParaRPr b="1"/>
          </a:p>
        </p:txBody>
      </p:sp>
      <p:sp>
        <p:nvSpPr>
          <p:cNvPr id="94" name="Google Shape;94;p13"/>
          <p:cNvSpPr/>
          <p:nvPr/>
        </p:nvSpPr>
        <p:spPr>
          <a:xfrm>
            <a:off x="293977" y="7573297"/>
            <a:ext cx="9476700" cy="751800"/>
          </a:xfrm>
          <a:prstGeom prst="rect">
            <a:avLst/>
          </a:prstGeom>
          <a:solidFill>
            <a:srgbClr val="204D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Data</a:t>
            </a:r>
            <a:endParaRPr b="1"/>
          </a:p>
        </p:txBody>
      </p:sp>
      <p:sp>
        <p:nvSpPr>
          <p:cNvPr id="95" name="Google Shape;95;p13"/>
          <p:cNvSpPr/>
          <p:nvPr/>
        </p:nvSpPr>
        <p:spPr>
          <a:xfrm>
            <a:off x="298425" y="13143175"/>
            <a:ext cx="18924000" cy="751800"/>
          </a:xfrm>
          <a:prstGeom prst="rect">
            <a:avLst/>
          </a:prstGeom>
          <a:solidFill>
            <a:srgbClr val="204D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EDA</a:t>
            </a:r>
            <a:endParaRPr b="1"/>
          </a:p>
        </p:txBody>
      </p:sp>
      <p:sp>
        <p:nvSpPr>
          <p:cNvPr id="96" name="Google Shape;96;p13"/>
          <p:cNvSpPr/>
          <p:nvPr/>
        </p:nvSpPr>
        <p:spPr>
          <a:xfrm>
            <a:off x="10399325" y="2937050"/>
            <a:ext cx="8856900" cy="738900"/>
          </a:xfrm>
          <a:prstGeom prst="rect">
            <a:avLst/>
          </a:prstGeom>
          <a:solidFill>
            <a:srgbClr val="204D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Analysis &amp; Methods</a:t>
            </a:r>
            <a:endParaRPr b="1"/>
          </a:p>
        </p:txBody>
      </p:sp>
      <p:sp>
        <p:nvSpPr>
          <p:cNvPr id="97" name="Google Shape;97;p13"/>
          <p:cNvSpPr txBox="1"/>
          <p:nvPr/>
        </p:nvSpPr>
        <p:spPr>
          <a:xfrm>
            <a:off x="381138" y="3868538"/>
            <a:ext cx="93792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법무부에 따르면 최근 5년간 10대, 20대 마약 소비량이 약 150% 증가하면서 젊은 층을 대상으로 한 마약 확산이 빠르게 이루어지고 있으며, 과거 대포통장이나 차명계좌를 통해 오프라인으로 마약을 거래하던 방식에서, 현재는 트위터,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텔레그램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등의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소셜네트워크서비스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(이하 SNS)에서 마약이 활발하게 유통되는 방식으로 변화함.</a:t>
            </a: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이처럼 마약의 주 거래처가 온라인 공간에서 이루어지면서, 누구나 어디서든 쉽게 마약 거래를 할 수 있게 되었음. 인터넷의 익명성과 비대면이라는 특성으로 인해 접근성이 높아진 것에 비해 수사와 검거는 더 어려워진 추세임. 마약 거래자들이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SNS에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마약 판매 관련 게시글을 올리며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텔레그램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등을 통해 실제 거래로 유도한다는 것을 고려할 때,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SNS상에서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마약 거래가 어떤 방식으로 노출되고 있는지 파악하는 것이 마약 수사에 필수적임.</a:t>
            </a: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따라서, 본 프로젝트에서는 젊은 층을 대상으로 마약 거래가 주로 이루어지는 트위터의 2021년 1월부터 2023년 3월까지 최근 3년간의 트윗을 수집하여 다음과 같은 분석 목표를 정함. 우선, 한글 은어 외에도 영문 은어를 파악해보는 등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SNS를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이용한 </a:t>
            </a:r>
            <a:r>
              <a:rPr 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마약 거래의 최근 경향성을 파악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해보고자 함. 또한, </a:t>
            </a:r>
            <a:r>
              <a:rPr 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마약 거래 게시글을 판별하는 모델을 구축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하는 것을 목표로 함. 최종적으로 트위터에 업로드 되는 마약 거래 게시글의 내용과 위치 등의 정보와 마약 거래의 동향을 한 눈에 보여주는 </a:t>
            </a:r>
            <a:r>
              <a:rPr 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실시간 모니터링 시스템을 구축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하고자 함.</a:t>
            </a: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9656425" y="13532113"/>
            <a:ext cx="10278300" cy="741300"/>
          </a:xfrm>
          <a:prstGeom prst="rect">
            <a:avLst/>
          </a:prstGeom>
          <a:solidFill>
            <a:srgbClr val="204D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Conclusion</a:t>
            </a:r>
            <a:endParaRPr b="1"/>
          </a:p>
        </p:txBody>
      </p:sp>
      <p:cxnSp>
        <p:nvCxnSpPr>
          <p:cNvPr id="99" name="Google Shape;99;p13"/>
          <p:cNvCxnSpPr/>
          <p:nvPr/>
        </p:nvCxnSpPr>
        <p:spPr>
          <a:xfrm flipH="1">
            <a:off x="19416525" y="14195675"/>
            <a:ext cx="12000" cy="60240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00" name="Google Shape;100;p13"/>
          <p:cNvGraphicFramePr/>
          <p:nvPr/>
        </p:nvGraphicFramePr>
        <p:xfrm>
          <a:off x="484775" y="8632963"/>
          <a:ext cx="4481750" cy="4232850"/>
        </p:xfrm>
        <a:graphic>
          <a:graphicData uri="http://schemas.openxmlformats.org/drawingml/2006/table">
            <a:tbl>
              <a:tblPr>
                <a:noFill/>
                <a:tableStyleId>{C9EC0BF4-DACC-429B-BB89-D5D4C0DDF5DB}</a:tableStyleId>
              </a:tblPr>
              <a:tblGrid>
                <a:gridCol w="448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수집 정보</a:t>
                      </a:r>
                      <a:endParaRPr sz="1600"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snscrape로 트윗 수집</a:t>
                      </a:r>
                      <a:endParaRPr sz="1500"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2021.01.01~2023.03.31</a:t>
                      </a:r>
                      <a:endParaRPr sz="1500"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검찰청 마약 분류, 선행 연구, 인터넷 기사, 실제 트윗 참고하여 키워드 선정</a:t>
                      </a:r>
                      <a:endParaRPr sz="1500"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11개 대분류, 52개 키워드</a:t>
                      </a:r>
                      <a:endParaRPr sz="1500"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date, username, content, media, location 등 13개 feature</a:t>
                      </a:r>
                      <a:endParaRPr sz="1500"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>
                          <a:latin typeface="NanumGothic"/>
                          <a:ea typeface="NanumGothic"/>
                          <a:cs typeface="NanumGothic"/>
                          <a:sym typeface="Nanum Gothic"/>
                        </a:rPr>
                        <a:t>제외어 설정하여 수집 시간과 양 단축</a:t>
                      </a:r>
                      <a:endParaRPr sz="1500">
                        <a:latin typeface="NanumGothic"/>
                        <a:ea typeface="NanumGothic"/>
                        <a:cs typeface="Nanum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1" name="Google Shape;101;p13"/>
          <p:cNvSpPr txBox="1"/>
          <p:nvPr/>
        </p:nvSpPr>
        <p:spPr>
          <a:xfrm>
            <a:off x="5170075" y="8427081"/>
            <a:ext cx="4876200" cy="46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dirty="0">
                <a:latin typeface="NanumGothic"/>
                <a:ea typeface="NanumGothic"/>
                <a:cs typeface="NanumGothic"/>
                <a:sym typeface="Nanum Gothic"/>
              </a:rPr>
              <a:t>1.</a:t>
            </a:r>
            <a:r>
              <a:rPr lang="ko-KR" altLang="en-US" dirty="0"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마약 거래와 무관한 트윗 필터링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 dirty="0" err="1">
                <a:latin typeface="NanumGothic"/>
                <a:ea typeface="NanumGothic"/>
                <a:cs typeface="NanumGothic"/>
                <a:sym typeface="Nanum Gothic"/>
              </a:rPr>
              <a:t>텔레그램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 아이디 언급된 경우 우선 보존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사회 이슈 관련된 트윗 제거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일상적으로 활용되는 단어 제거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성적인 목적의 트윗 제거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하나씩 살펴보면서 제거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dirty="0">
                <a:latin typeface="NanumGothic"/>
                <a:ea typeface="NanumGothic"/>
                <a:cs typeface="NanumGothic"/>
                <a:sym typeface="Nanum Gothic"/>
              </a:rPr>
              <a:t>2.</a:t>
            </a:r>
            <a:r>
              <a:rPr lang="ko-KR" altLang="en-US" dirty="0">
                <a:latin typeface="NanumGothic"/>
                <a:ea typeface="NanumGothic"/>
                <a:cs typeface="NanumGothic"/>
                <a:sym typeface="Nanum Gothic"/>
              </a:rPr>
              <a:t>  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텍스트 </a:t>
            </a:r>
            <a:r>
              <a:rPr lang="ko-KR" dirty="0" err="1">
                <a:latin typeface="NanumGothic"/>
                <a:ea typeface="NanumGothic"/>
                <a:cs typeface="NanumGothic"/>
                <a:sym typeface="Nanum Gothic"/>
              </a:rPr>
              <a:t>전처리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AutoNum type="arabicParenR"/>
            </a:pPr>
            <a:r>
              <a:rPr lang="ko-KR" dirty="0" err="1">
                <a:latin typeface="NanumGothic"/>
                <a:ea typeface="NanumGothic"/>
                <a:cs typeface="NanumGothic"/>
                <a:sym typeface="Nanum Gothic"/>
              </a:rPr>
              <a:t>이모지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, 특수문자 제거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13716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 dirty="0" err="1">
                <a:latin typeface="NanumGothic"/>
                <a:ea typeface="NanumGothic"/>
                <a:cs typeface="NanumGothic"/>
                <a:sym typeface="Nanum Gothic"/>
              </a:rPr>
              <a:t>replace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() 함수 활용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13716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마침표, 쉼표, 콜론은 판매 정보와 관련되므로 보존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13716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 dirty="0" err="1">
                <a:latin typeface="NanumGothic"/>
                <a:ea typeface="NanumGothic"/>
                <a:cs typeface="NanumGothic"/>
                <a:sym typeface="Nanum Gothic"/>
              </a:rPr>
              <a:t>url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 삭제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596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dirty="0">
                <a:latin typeface="NanumGothic"/>
                <a:ea typeface="NanumGothic"/>
                <a:cs typeface="NanumGothic"/>
                <a:sym typeface="Nanum Gothic"/>
              </a:rPr>
              <a:t>2)</a:t>
            </a:r>
            <a:r>
              <a:rPr lang="ko-KR" altLang="en-US" dirty="0">
                <a:latin typeface="NanumGothic"/>
                <a:ea typeface="NanumGothic"/>
                <a:cs typeface="NanumGothic"/>
                <a:sym typeface="Nanum Gothic"/>
              </a:rPr>
              <a:t>   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자모음, 대소문자 통합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13716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 dirty="0" err="1">
                <a:latin typeface="NanumGothic"/>
                <a:ea typeface="NanumGothic"/>
                <a:cs typeface="NanumGothic"/>
                <a:sym typeface="Nanum Gothic"/>
              </a:rPr>
              <a:t>hangul-utils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 활용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13716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 dirty="0" err="1">
                <a:latin typeface="NanumGothic"/>
                <a:ea typeface="NanumGothic"/>
                <a:cs typeface="NanumGothic"/>
                <a:sym typeface="Nanum Gothic"/>
              </a:rPr>
              <a:t>lower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() 함수 활용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596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dirty="0">
                <a:latin typeface="NanumGothic"/>
                <a:ea typeface="NanumGothic"/>
                <a:cs typeface="NanumGothic"/>
                <a:sym typeface="Nanum Gothic"/>
              </a:rPr>
              <a:t>3)</a:t>
            </a:r>
            <a:r>
              <a:rPr lang="ko-KR" altLang="en-US" dirty="0">
                <a:latin typeface="NanumGothic"/>
                <a:ea typeface="NanumGothic"/>
                <a:cs typeface="NanumGothic"/>
                <a:sym typeface="Nanum Gothic"/>
              </a:rPr>
              <a:t>   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아이디 띄어쓰기 제거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13716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정규표현식 활용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altLang="ko-KR" dirty="0">
                <a:latin typeface="NanumGothic"/>
                <a:ea typeface="NanumGothic"/>
                <a:cs typeface="NanumGothic"/>
                <a:sym typeface="Nanum Gothic"/>
              </a:rPr>
              <a:t>3.</a:t>
            </a:r>
            <a:r>
              <a:rPr lang="ko-KR" altLang="en-US" dirty="0"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-KR" dirty="0" err="1">
                <a:latin typeface="NanumGothic"/>
                <a:ea typeface="NanumGothic"/>
                <a:cs typeface="NanumGothic"/>
                <a:sym typeface="Nanum Gothic"/>
              </a:rPr>
              <a:t>mecab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 형태소 분석기로 토큰화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0333088" y="3837053"/>
            <a:ext cx="9009600" cy="9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Our</a:t>
            </a:r>
            <a:r>
              <a:rPr lang="ko-KR" sz="16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-KR" sz="1600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Research</a:t>
            </a:r>
            <a:r>
              <a:rPr lang="ko-KR" sz="16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-KR" sz="1600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questions</a:t>
            </a:r>
            <a:r>
              <a:rPr lang="ko-KR" sz="1600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:  </a:t>
            </a:r>
            <a:br>
              <a:rPr 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</a:b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1.</a:t>
            </a:r>
            <a:r>
              <a:rPr lang="ko-KR" altLang="en-US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 </a:t>
            </a:r>
            <a:r>
              <a:rPr 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EDA 결과를 정제해서 한 곳에 모아볼 수 없을까?</a:t>
            </a: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596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1)</a:t>
            </a:r>
            <a:r>
              <a:rPr lang="ko-KR" altLang="en-US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 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2021-2023년에 사용된 한글/영문 은어를 더 정확하게 추출하기 → </a:t>
            </a:r>
            <a:r>
              <a:rPr 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클러스터링 기반 </a:t>
            </a:r>
            <a:r>
              <a:rPr lang="ko-KR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워드클라우드</a:t>
            </a:r>
            <a:b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</a:b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클러스터링을 통해,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워드클라우드에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‘마약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거래'와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관련성이 높은 단어들만 나타내고자, 다음과 같은 과정을 거침.</a:t>
            </a: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1" indent="-317500">
              <a:lnSpc>
                <a:spcPct val="115000"/>
              </a:lnSpc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mecab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텍스트 토큰들 중 ‘NNP(일반명사)’, ‘NNG(고유명사)’, ‘SL(외국어)’을 Word2Vec 분석을 거쳐 각 단어들 간의 유사도를 파악함.</a:t>
            </a: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PCA 주성분 분석으로 차원을 축소함.</a:t>
            </a: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k-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means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clustering의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k=5로 설정해서 마약과 직접적인 관련이 있는 군집 1개를 추출함.</a:t>
            </a: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해당 군집 내에서 다시 최적 k=2로 설정하여 결과를 시각화 함.</a:t>
            </a: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596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2)</a:t>
            </a:r>
            <a:r>
              <a:rPr lang="ko-KR" altLang="en-US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 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EDA에서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추출한 </a:t>
            </a:r>
            <a:r>
              <a:rPr 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위치 데이터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(위도, 경도 데이터)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를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지도에 </a:t>
            </a:r>
            <a:r>
              <a:rPr 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시각화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(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Figure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10 지도)</a:t>
            </a:r>
            <a:endParaRPr lang="ko-KR" altLang="en-US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ore-KR" altLang="en-US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1397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2.</a:t>
            </a:r>
            <a:r>
              <a:rPr lang="ko-KR" altLang="en-US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 인공지능 모델이 마약 거래 트윗을 실시간으로 추적하고</a:t>
            </a:r>
            <a:r>
              <a:rPr lang="en-US" alt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, </a:t>
            </a:r>
            <a:r>
              <a:rPr lang="ko-KR" altLang="en-US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자동으로 분류 해줄 수 없을까</a:t>
            </a:r>
            <a:r>
              <a:rPr lang="en-US" alt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? </a:t>
            </a:r>
            <a:endParaRPr lang="ko-KR" altLang="en-US"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596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1)</a:t>
            </a:r>
            <a:r>
              <a:rPr lang="ko-KR" altLang="en-US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 </a:t>
            </a:r>
            <a:r>
              <a:rPr lang="ko-KR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크롤링</a:t>
            </a:r>
            <a:r>
              <a:rPr 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자동화 및 DB 저장</a:t>
            </a:r>
            <a:b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</a:b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snscrape으로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트위터 데이터를 크롤링하는 파이썬 코드를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Linux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crontab을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사용해 일정시간마다 자동으로 실행되게 스케줄링 함. 크롤링한 데이터는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goorm에서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구축한 DB 서버의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MySQL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database에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데이터 저장함.</a:t>
            </a: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5969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alt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2) </a:t>
            </a:r>
            <a:r>
              <a:rPr 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텍스트 </a:t>
            </a:r>
            <a:r>
              <a:rPr lang="ko-KR" b="1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classification</a:t>
            </a:r>
            <a:r>
              <a:rPr 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모델링</a:t>
            </a:r>
            <a:b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</a:b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트랜스포머 모델 및 학습 스크립트를 제공하는,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Huggingface의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‘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albert-kor-base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’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pre-trained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model을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transfer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learning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시킴.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best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train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,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validation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accuracy를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보였던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epoch에서의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모델을 우리의 최종적인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classification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모델로 선정함.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4434050" y="8618300"/>
            <a:ext cx="47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4">
            <a:alphaModFix/>
          </a:blip>
          <a:srcRect t="3288" r="2524"/>
          <a:stretch/>
        </p:blipFill>
        <p:spPr>
          <a:xfrm>
            <a:off x="20247325" y="4542600"/>
            <a:ext cx="7802174" cy="3731675"/>
          </a:xfrm>
          <a:prstGeom prst="rect">
            <a:avLst/>
          </a:prstGeom>
          <a:noFill/>
          <a:ln w="9525" cap="flat" cmpd="sng">
            <a:solidFill>
              <a:srgbClr val="204D6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13"/>
          <p:cNvSpPr txBox="1"/>
          <p:nvPr/>
        </p:nvSpPr>
        <p:spPr>
          <a:xfrm>
            <a:off x="22409916" y="3806663"/>
            <a:ext cx="492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latin typeface="NanumGothic"/>
                <a:ea typeface="NanumGothic"/>
                <a:cs typeface="NanumGothic"/>
                <a:sym typeface="Nanum Gothic"/>
              </a:rPr>
              <a:t>streamlit 활용 마약 거래 모니터링 시스템 구현</a:t>
            </a:r>
            <a:endParaRPr sz="1800" b="1"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19937949" y="8126540"/>
            <a:ext cx="2199900" cy="46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latin typeface="NanumGothic"/>
                <a:ea typeface="NanumGothic"/>
                <a:cs typeface="NanumGothic"/>
                <a:sym typeface="Nanum Gothic"/>
              </a:rPr>
              <a:t>마약 거래 트윗</a:t>
            </a:r>
            <a:endParaRPr sz="1300"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>
                <a:latin typeface="NanumGothic"/>
                <a:ea typeface="NanumGothic"/>
                <a:cs typeface="NanumGothic"/>
                <a:sym typeface="Nanum Gothic"/>
              </a:rPr>
              <a:t>지역별 빈도수 시각화</a:t>
            </a:r>
            <a:endParaRPr sz="1300">
              <a:latin typeface="NanumGothic"/>
              <a:ea typeface="NanumGothic"/>
              <a:cs typeface="NanumGothic"/>
              <a:sym typeface="Nanum Gothic"/>
            </a:endParaRPr>
          </a:p>
        </p:txBody>
      </p:sp>
      <p:cxnSp>
        <p:nvCxnSpPr>
          <p:cNvPr id="107" name="Google Shape;107;p13"/>
          <p:cNvCxnSpPr/>
          <p:nvPr/>
        </p:nvCxnSpPr>
        <p:spPr>
          <a:xfrm rot="10800000" flipH="1">
            <a:off x="20662024" y="7337813"/>
            <a:ext cx="984900" cy="788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3"/>
          <p:cNvSpPr/>
          <p:nvPr/>
        </p:nvSpPr>
        <p:spPr>
          <a:xfrm>
            <a:off x="20255787" y="5336183"/>
            <a:ext cx="1080300" cy="848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" name="Google Shape;109;p13"/>
          <p:cNvCxnSpPr/>
          <p:nvPr/>
        </p:nvCxnSpPr>
        <p:spPr>
          <a:xfrm flipH="1">
            <a:off x="19692935" y="5936137"/>
            <a:ext cx="573900" cy="441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3"/>
          <p:cNvSpPr/>
          <p:nvPr/>
        </p:nvSpPr>
        <p:spPr>
          <a:xfrm>
            <a:off x="19622637" y="6379095"/>
            <a:ext cx="1556400" cy="46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기간 조정,</a:t>
            </a:r>
            <a:endParaRPr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지역 선택 가능</a:t>
            </a:r>
            <a:endParaRPr>
              <a:latin typeface="NanumGothic"/>
              <a:ea typeface="NanumGothic"/>
              <a:cs typeface="NanumGothic"/>
              <a:sym typeface="Nanum Gothic"/>
            </a:endParaRPr>
          </a:p>
        </p:txBody>
      </p:sp>
      <p:cxnSp>
        <p:nvCxnSpPr>
          <p:cNvPr id="111" name="Google Shape;111;p13"/>
          <p:cNvCxnSpPr/>
          <p:nvPr/>
        </p:nvCxnSpPr>
        <p:spPr>
          <a:xfrm flipH="1">
            <a:off x="27891750" y="5688650"/>
            <a:ext cx="1062000" cy="553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3"/>
          <p:cNvSpPr/>
          <p:nvPr/>
        </p:nvSpPr>
        <p:spPr>
          <a:xfrm>
            <a:off x="28095463" y="5521350"/>
            <a:ext cx="1802100" cy="36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시계열 데이터 분석</a:t>
            </a:r>
            <a:endParaRPr>
              <a:latin typeface="NanumGothic"/>
              <a:ea typeface="NanumGothic"/>
              <a:cs typeface="NanumGothic"/>
              <a:sym typeface="Nanum Gothic"/>
            </a:endParaRPr>
          </a:p>
        </p:txBody>
      </p:sp>
      <p:cxnSp>
        <p:nvCxnSpPr>
          <p:cNvPr id="113" name="Google Shape;113;p13"/>
          <p:cNvCxnSpPr/>
          <p:nvPr/>
        </p:nvCxnSpPr>
        <p:spPr>
          <a:xfrm rot="10800000" flipH="1">
            <a:off x="28011726" y="7204900"/>
            <a:ext cx="620400" cy="36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3"/>
          <p:cNvCxnSpPr/>
          <p:nvPr/>
        </p:nvCxnSpPr>
        <p:spPr>
          <a:xfrm>
            <a:off x="28011726" y="7568200"/>
            <a:ext cx="620400" cy="36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3"/>
          <p:cNvCxnSpPr/>
          <p:nvPr/>
        </p:nvCxnSpPr>
        <p:spPr>
          <a:xfrm>
            <a:off x="28035010" y="7568209"/>
            <a:ext cx="6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Google Shape;116;p13"/>
          <p:cNvSpPr/>
          <p:nvPr/>
        </p:nvSpPr>
        <p:spPr>
          <a:xfrm>
            <a:off x="28652772" y="7041975"/>
            <a:ext cx="1333500" cy="27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군집화 분석</a:t>
            </a:r>
            <a:endParaRPr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28652772" y="7432150"/>
            <a:ext cx="1333500" cy="27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워드클라우드</a:t>
            </a:r>
            <a:endParaRPr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28640822" y="7822325"/>
            <a:ext cx="1333500" cy="27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ID 히스토그램</a:t>
            </a:r>
            <a:endParaRPr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 rotWithShape="1">
          <a:blip r:embed="rId5">
            <a:alphaModFix/>
          </a:blip>
          <a:srcRect t="2987" r="2056"/>
          <a:stretch/>
        </p:blipFill>
        <p:spPr>
          <a:xfrm>
            <a:off x="20266825" y="9232400"/>
            <a:ext cx="7828651" cy="3868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0" name="Google Shape;120;p13"/>
          <p:cNvSpPr/>
          <p:nvPr/>
        </p:nvSpPr>
        <p:spPr>
          <a:xfrm>
            <a:off x="26425725" y="9966517"/>
            <a:ext cx="3475200" cy="105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-"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실시간으로 수집된 트윗</a:t>
            </a:r>
            <a:endParaRPr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-"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닉네임, 트윗, 이미지</a:t>
            </a:r>
            <a:endParaRPr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-"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분류 모델이 판단한 마약 게시물 확률</a:t>
            </a:r>
            <a:endParaRPr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20263634" y="9874742"/>
            <a:ext cx="1177800" cy="563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2" name="Google Shape;122;p13"/>
          <p:cNvCxnSpPr/>
          <p:nvPr/>
        </p:nvCxnSpPr>
        <p:spPr>
          <a:xfrm flipH="1">
            <a:off x="19555542" y="10369224"/>
            <a:ext cx="720300" cy="563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3"/>
          <p:cNvSpPr/>
          <p:nvPr/>
        </p:nvSpPr>
        <p:spPr>
          <a:xfrm>
            <a:off x="19555550" y="10750815"/>
            <a:ext cx="1556400" cy="36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기간 조정 가능</a:t>
            </a:r>
            <a:endParaRPr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381150" y="14143975"/>
            <a:ext cx="96651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트위터에서 이루어지는 마약 거래 동향 파악을 위해 NLP 분석, 위치 및 시계열 데이터 분석 등의 EDA를 진행함. </a:t>
            </a:r>
            <a:endParaRPr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AutoNum type="arabicPeriod"/>
            </a:pPr>
            <a:r>
              <a:rPr lang="ko-KR" b="1">
                <a:latin typeface="NanumGothic"/>
                <a:ea typeface="NanumGothic"/>
                <a:cs typeface="NanumGothic"/>
                <a:sym typeface="Nanum Gothic"/>
              </a:rPr>
              <a:t>NLP 분석: 트윗 내용 자체에 대한 분석</a:t>
            </a:r>
            <a:endParaRPr b="1"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 ‘허브’ 등 마약을 뜻하는 총 52개의 키워드를 검색해 수집한 후, 전처리 및 필터링을 거친 40,970 행의 데이터 활용함.</a:t>
            </a:r>
            <a:endParaRPr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Mecab 형태소 품사 태깅에 따르면 NNG(일반명사), NNP(고유명사), SL(외국어) 순으로 많았음.</a:t>
            </a:r>
            <a:endParaRPr>
              <a:latin typeface="NanumGothic"/>
              <a:ea typeface="NanumGothic"/>
              <a:cs typeface="NanumGothic"/>
              <a:sym typeface="Nanum Gothic"/>
            </a:endParaRPr>
          </a:p>
        </p:txBody>
      </p:sp>
      <p:grpSp>
        <p:nvGrpSpPr>
          <p:cNvPr id="125" name="Google Shape;125;p13"/>
          <p:cNvGrpSpPr/>
          <p:nvPr/>
        </p:nvGrpSpPr>
        <p:grpSpPr>
          <a:xfrm>
            <a:off x="438675" y="15535375"/>
            <a:ext cx="9080600" cy="1817361"/>
            <a:chOff x="261450" y="16102625"/>
            <a:chExt cx="9080600" cy="1817361"/>
          </a:xfrm>
        </p:grpSpPr>
        <p:grpSp>
          <p:nvGrpSpPr>
            <p:cNvPr id="126" name="Google Shape;126;p13"/>
            <p:cNvGrpSpPr/>
            <p:nvPr/>
          </p:nvGrpSpPr>
          <p:grpSpPr>
            <a:xfrm>
              <a:off x="261450" y="16102625"/>
              <a:ext cx="7147150" cy="1817361"/>
              <a:chOff x="84800" y="16611513"/>
              <a:chExt cx="7147150" cy="1752687"/>
            </a:xfrm>
          </p:grpSpPr>
          <p:pic>
            <p:nvPicPr>
              <p:cNvPr id="127" name="Google Shape;127;p13"/>
              <p:cNvPicPr preferRelativeResize="0"/>
              <p:nvPr/>
            </p:nvPicPr>
            <p:blipFill rotWithShape="1">
              <a:blip r:embed="rId6">
                <a:alphaModFix/>
              </a:blip>
              <a:srcRect r="2780" b="1603"/>
              <a:stretch/>
            </p:blipFill>
            <p:spPr>
              <a:xfrm>
                <a:off x="84800" y="16611525"/>
                <a:ext cx="2438400" cy="175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Google Shape;128;p13"/>
              <p:cNvPicPr preferRelativeResize="0"/>
              <p:nvPr/>
            </p:nvPicPr>
            <p:blipFill rotWithShape="1">
              <a:blip r:embed="rId7">
                <a:alphaModFix/>
              </a:blip>
              <a:srcRect l="3854" r="1662"/>
              <a:stretch/>
            </p:blipFill>
            <p:spPr>
              <a:xfrm>
                <a:off x="2522600" y="16611513"/>
                <a:ext cx="2354675" cy="175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1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877275" y="16623488"/>
                <a:ext cx="2354675" cy="17287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0" name="Google Shape;130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503625" y="16218209"/>
              <a:ext cx="1838425" cy="1488428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pic>
      </p:grpSp>
      <p:sp>
        <p:nvSpPr>
          <p:cNvPr id="131" name="Google Shape;131;p13"/>
          <p:cNvSpPr txBox="1"/>
          <p:nvPr/>
        </p:nvSpPr>
        <p:spPr>
          <a:xfrm>
            <a:off x="601850" y="17352717"/>
            <a:ext cx="704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Figure 1. 일반명샤, 고유명사, 외국어 품사 각각에 대하여 많이 사용된 단어 빈도를 나타낸 히스토그램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332325" y="17785200"/>
            <a:ext cx="97641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일반명사의 경우, ‘아이스’, ‘작대기’ 등 마약 은어가 많았으며, 고유명사에선 ‘</a:t>
            </a:r>
            <a:r>
              <a:rPr lang="ko-KR" dirty="0" err="1">
                <a:latin typeface="NanumGothic"/>
                <a:ea typeface="NanumGothic"/>
                <a:cs typeface="NanumGothic"/>
                <a:sym typeface="Nanum Gothic"/>
              </a:rPr>
              <a:t>텔레’와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 같은 마약 거래 수단, 혹은 ‘강남’ 등의 지역명이 빈번하게 등장. 외국어 중에선 ‘</a:t>
            </a:r>
            <a:r>
              <a:rPr lang="ko-KR" dirty="0" err="1">
                <a:latin typeface="NanumGothic"/>
                <a:ea typeface="NanumGothic"/>
                <a:cs typeface="NanumGothic"/>
                <a:sym typeface="Nanum Gothic"/>
              </a:rPr>
              <a:t>pinkman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’ 등의 마약 판매자 메신저 아이디가 많았음 (</a:t>
            </a:r>
            <a:r>
              <a:rPr lang="ko-KR" dirty="0" err="1">
                <a:latin typeface="NanumGothic"/>
                <a:ea typeface="NanumGothic"/>
                <a:cs typeface="NanumGothic"/>
                <a:sym typeface="Nanum Gothic"/>
              </a:rPr>
              <a:t>Figure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 1).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히스토그램에서 검색 키워드를 제외한 단어들의 빈도로 </a:t>
            </a:r>
            <a:r>
              <a:rPr lang="ko-KR" dirty="0" err="1">
                <a:latin typeface="NanumGothic"/>
                <a:ea typeface="NanumGothic"/>
                <a:cs typeface="NanumGothic"/>
                <a:sym typeface="Nanum Gothic"/>
              </a:rPr>
              <a:t>워드클라우드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 (</a:t>
            </a:r>
            <a:r>
              <a:rPr lang="ko-KR" dirty="0" err="1">
                <a:latin typeface="NanumGothic"/>
                <a:ea typeface="NanumGothic"/>
                <a:cs typeface="NanumGothic"/>
                <a:sym typeface="Nanum Gothic"/>
              </a:rPr>
              <a:t>Figure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 2)</a:t>
            </a:r>
            <a:r>
              <a:rPr lang="ko-KR" dirty="0" err="1">
                <a:latin typeface="NanumGothic"/>
                <a:ea typeface="NanumGothic"/>
                <a:cs typeface="NanumGothic"/>
                <a:sym typeface="Nanum Gothic"/>
              </a:rPr>
              <a:t>를</a:t>
            </a: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 형성하여 가시적인 효과를 높임.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 dirty="0">
                <a:latin typeface="NanumGothic"/>
                <a:ea typeface="NanumGothic"/>
                <a:cs typeface="NanumGothic"/>
                <a:sym typeface="Nanum Gothic"/>
              </a:rPr>
              <a:t>‘케이', ‘캔디' 등 마약 은어가 가장 많았으며, ‘판매’, ‘샘플' 등 직접적으로 구매와 관련된 단어들도 빈번하게 등장함.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2. 위치 데이터 분석: 마약 거래가 이루어지는 지역 파악</a:t>
            </a:r>
            <a:endParaRPr b="1"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‘울산아이스' 등 지역명을 포함하고 있는 데이터에서 지역명을 추출했고, ‘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전국행정동리스트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' 데이터를 이용해 모든 지역명을 리스트화 한 후, 마약 키워드 대분류를 기준으로 각각의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지역명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빈도를 시각화 함. </a:t>
            </a:r>
            <a:endParaRPr dirty="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지역명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언급량이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가장 많았던 키워드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메스암페타민과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MDMA, 대마 모두 ‘강남’, ‘서울’, ‘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부산'이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가장 많이 언급되었고, 그 외 ‘울산’, ‘수원’, ‘용인’, ‘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성남'도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언급량이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많았음 (</a:t>
            </a:r>
            <a:r>
              <a:rPr lang="ko-KR" dirty="0" err="1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Figure</a:t>
            </a:r>
            <a:r>
              <a:rPr lang="ko-KR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 3).</a:t>
            </a:r>
            <a:endParaRPr dirty="0"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7640888" y="17352717"/>
            <a:ext cx="193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Figure 2. 워드 클라우드 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pic>
        <p:nvPicPr>
          <p:cNvPr id="134" name="Google Shape;134;p13"/>
          <p:cNvPicPr preferRelativeResize="0"/>
          <p:nvPr/>
        </p:nvPicPr>
        <p:blipFill rotWithShape="1">
          <a:blip r:embed="rId10">
            <a:alphaModFix/>
          </a:blip>
          <a:srcRect t="3942" b="3951"/>
          <a:stretch/>
        </p:blipFill>
        <p:spPr>
          <a:xfrm>
            <a:off x="10159725" y="14078388"/>
            <a:ext cx="6094524" cy="175563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16366650" y="14899068"/>
            <a:ext cx="243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Figure 3.  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메스암페타민, MDMA, 대마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마약 대분류별 언급된 지역명 빈도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0159713" y="15833051"/>
            <a:ext cx="92688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NanumGothic"/>
                <a:ea typeface="NanumGothic"/>
                <a:cs typeface="NanumGothic"/>
                <a:sym typeface="Nanum Gothic"/>
              </a:rPr>
              <a:t>3. 시계열 데이터 분석: 마약 거래 트윗이 업로드 되는 추이 파악을 위한 분석</a:t>
            </a:r>
            <a:endParaRPr b="1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2건 업로드 되었던 2021년 1월 1일과 비교할 때 일 1,750건 이상의 트윗이 업로드 되는 2023년의 증가 추세가 돋보임 (Figure 4).</a:t>
            </a:r>
            <a:endParaRPr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-KR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2023년 데이터가 3월까지로 국한된 것을 고려하면 모든 마약 대분류에 있어 마약 거래 수치가 2022년부터 급증했으며, 아편, 알킬니트라이트의 경우 이전 연도들과 달리 2023년에 마약 거래가 폭증하였음 (Figure 5).</a:t>
            </a:r>
            <a:endParaRPr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-KR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최근 SNS를 중심으로 하는 마약 거래가 늘고 있음을 파악할 수 있으며, 최근 동향에 따른 연구의 필요성이 강조됨.</a:t>
            </a:r>
            <a:endParaRPr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10520500" y="19082549"/>
            <a:ext cx="282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Figure 4. 마약 거래 트윗 업로드 추이 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(2021.01.01~2023.03.31)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grpSp>
        <p:nvGrpSpPr>
          <p:cNvPr id="138" name="Google Shape;138;p13"/>
          <p:cNvGrpSpPr/>
          <p:nvPr/>
        </p:nvGrpSpPr>
        <p:grpSpPr>
          <a:xfrm>
            <a:off x="10466462" y="17504775"/>
            <a:ext cx="8532850" cy="1839616"/>
            <a:chOff x="9655875" y="17615249"/>
            <a:chExt cx="8532850" cy="1774150"/>
          </a:xfrm>
        </p:grpSpPr>
        <p:pic>
          <p:nvPicPr>
            <p:cNvPr id="139" name="Google Shape;139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9655875" y="17615249"/>
              <a:ext cx="2913775" cy="1563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2623283" y="17615263"/>
              <a:ext cx="3000001" cy="177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3"/>
            <p:cNvPicPr preferRelativeResize="0"/>
            <p:nvPr/>
          </p:nvPicPr>
          <p:blipFill rotWithShape="1">
            <a:blip r:embed="rId13">
              <a:alphaModFix/>
            </a:blip>
            <a:srcRect t="10305"/>
            <a:stretch/>
          </p:blipFill>
          <p:spPr>
            <a:xfrm>
              <a:off x="15676900" y="17673038"/>
              <a:ext cx="2511825" cy="1477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3"/>
          <p:cNvSpPr txBox="1"/>
          <p:nvPr/>
        </p:nvSpPr>
        <p:spPr>
          <a:xfrm>
            <a:off x="13254100" y="19274175"/>
            <a:ext cx="347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Figure 5. 마약 대분류 연도별 마약 거래 트윗 개수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16810712" y="19274163"/>
            <a:ext cx="229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Figure 6. ID 히스토그램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10098263" y="19559950"/>
            <a:ext cx="92688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NanumGothic"/>
                <a:ea typeface="NanumGothic"/>
                <a:cs typeface="NanumGothic"/>
                <a:sym typeface="Nanum Gothic"/>
              </a:rPr>
              <a:t>4. ID 히스토그램: 마약 거래 트윗 작성량이 많은 사용자 빈도를 파악하기 위한 분석</a:t>
            </a:r>
            <a:endParaRPr b="1"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마약 거래 트윗을 많이 작성한 순으로 작성자의 트위터 ID의 빈도를 히스토그램으로 나타냄 (Figure 6).</a:t>
            </a:r>
            <a:endParaRPr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-KR">
                <a:latin typeface="NanumGothic"/>
                <a:ea typeface="NanumGothic"/>
                <a:cs typeface="NanumGothic"/>
                <a:sym typeface="Nanum Gothic"/>
              </a:rPr>
              <a:t>마약 거래 확산 방지를 위해 우선적으로 추적할 사용자를 정하는 데 도움이 될 것으로 기대할 수 있음.</a:t>
            </a:r>
            <a:endParaRPr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19622625" y="2937050"/>
            <a:ext cx="10501500" cy="738900"/>
          </a:xfrm>
          <a:prstGeom prst="rect">
            <a:avLst/>
          </a:prstGeom>
          <a:solidFill>
            <a:srgbClr val="204D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Prototype Implementation </a:t>
            </a:r>
            <a:endParaRPr b="1"/>
          </a:p>
        </p:txBody>
      </p:sp>
      <p:cxnSp>
        <p:nvCxnSpPr>
          <p:cNvPr id="146" name="Google Shape;146;p13"/>
          <p:cNvCxnSpPr/>
          <p:nvPr/>
        </p:nvCxnSpPr>
        <p:spPr>
          <a:xfrm flipH="1">
            <a:off x="19432675" y="2847100"/>
            <a:ext cx="13500" cy="11323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13"/>
          <p:cNvSpPr txBox="1"/>
          <p:nvPr/>
        </p:nvSpPr>
        <p:spPr>
          <a:xfrm>
            <a:off x="19731400" y="4111500"/>
            <a:ext cx="2756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latin typeface="NanumGothic"/>
                <a:ea typeface="NanumGothic"/>
                <a:cs typeface="NanumGothic"/>
                <a:sym typeface="Nanum Gothic"/>
              </a:rPr>
              <a:t>1. 마약 거래 동향 </a:t>
            </a:r>
            <a:endParaRPr sz="1600" b="1" dirty="0"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19731400" y="8760617"/>
            <a:ext cx="275670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2. 마약 거래 게시물 분류 결과</a:t>
            </a:r>
            <a:endParaRPr sz="1600" b="1" dirty="0"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19656425" y="18495147"/>
            <a:ext cx="10278300" cy="741300"/>
          </a:xfrm>
          <a:prstGeom prst="rect">
            <a:avLst/>
          </a:prstGeom>
          <a:solidFill>
            <a:srgbClr val="204D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NanumGothic"/>
                <a:ea typeface="NanumGothic"/>
                <a:cs typeface="NanumGothic"/>
                <a:sym typeface="Nanum Gothic"/>
              </a:rPr>
              <a:t>Reference</a:t>
            </a:r>
            <a:endParaRPr b="1"/>
          </a:p>
        </p:txBody>
      </p:sp>
      <p:sp>
        <p:nvSpPr>
          <p:cNvPr id="150" name="Google Shape;150;p13"/>
          <p:cNvSpPr txBox="1"/>
          <p:nvPr/>
        </p:nvSpPr>
        <p:spPr>
          <a:xfrm>
            <a:off x="19845725" y="14482449"/>
            <a:ext cx="9959700" cy="3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본 프로젝트에서는 마약 거래를 유도하는 게시글이 많이 업로드되는 트위터 데이터를 수집하여 최근 3년간의 마약 거래 동향을 새롭게 파악하였고, 나아가 실시간으로 마약 거래 정황을 예측할 수 있는 모니터링 시스템을 구축함.</a:t>
            </a:r>
            <a:endParaRPr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-KR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군집 분석 결과, 마약 거래와 관련된 토큰은 판매자 관련 군집과 은어 및 지역 군집 2개로 나누어짐. 판매자 군집에서 아이디를 포함한 영문 단어들도 새롭게 발견함. 또한, 2차 클러스터링을 통해 마약 군집만을 추출하여 분석을 진행하였기 때문에 마약 거래와 관련성이 낮은 ‘섹트’, ‘만남’ 등의 성적 단어들은 제외할 수 있었음.</a:t>
            </a:r>
            <a:endParaRPr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-KR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마약 거래 게시글에서 언급된 지역명의 빈도를 파악하여, 지도에 시각화함으로써 전반적인 마약 거래 분포를 파악함.</a:t>
            </a:r>
            <a:endParaRPr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-KR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모니터링 시스템 구축을 위해 데이터 수집부터 EDA까지의 모든 분석 과정을 자동화하여, 특정 시기에만 국한되지 않은 프로토타입을 제시함.</a:t>
            </a:r>
            <a:endParaRPr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-KR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마약 거래 게시글 분류 모델을 모니터링 시스템과 연결하여 기간별로 수집된 트윗 데이터에 대해서 분류 할 수 있음.</a:t>
            </a:r>
            <a:endParaRPr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본 프로젝트를 통하여</a:t>
            </a:r>
            <a:endParaRPr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-KR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수사 기관 등의 공공 기관에 마약 거래 현황 및 위치 등의 정보 실시간 제공</a:t>
            </a:r>
            <a:endParaRPr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-KR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SNS가 마약 거래 수단으로 전락하는 것을 방지</a:t>
            </a:r>
            <a:endParaRPr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-KR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마약에 대한 사람들의 경각심 제고</a:t>
            </a:r>
            <a:r>
              <a:rPr lang="ko-KR">
                <a:solidFill>
                  <a:srgbClr val="111111"/>
                </a:solidFill>
                <a:highlight>
                  <a:srgbClr val="FFFFFF"/>
                </a:highlight>
                <a:latin typeface="NanumGothic"/>
                <a:ea typeface="NanumGothic"/>
                <a:cs typeface="NanumGothic"/>
                <a:sym typeface="Nanum Gothic"/>
              </a:rPr>
              <a:t> 및 </a:t>
            </a:r>
            <a:r>
              <a:rPr lang="ko-KR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잠재적 마약 관련 범죄 동기나 호기심을 사전에 차단할 수 있을 것으로 기대함.</a:t>
            </a:r>
            <a:endParaRPr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19656425" y="19337480"/>
            <a:ext cx="10278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 “‘요즘 마약거래’어떻게 이뤄지나… 국내 마약 실태는?”,이경옥, 국토일보, 2022.12.20,</a:t>
            </a:r>
            <a:r>
              <a:rPr lang="ko-KR" sz="1200">
                <a:solidFill>
                  <a:schemeClr val="dk1"/>
                </a:solidFill>
                <a:uFill>
                  <a:noFill/>
                </a:uFill>
                <a:latin typeface="NanumGothic"/>
                <a:ea typeface="NanumGothic"/>
                <a:cs typeface="NanumGothic"/>
                <a:sym typeface="Nanum Gothic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1200" u="sng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https://www.ikld.kr/news/articleView.html?idxno=266838</a:t>
            </a:r>
            <a:endParaRPr sz="120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 ‘1020마약, 5년새 150% 증가…"상황 심각, 예방교육 확대", 뉴시스, 2023.01.29,</a:t>
            </a:r>
            <a:r>
              <a:rPr lang="ko-KR" sz="1200">
                <a:solidFill>
                  <a:schemeClr val="dk1"/>
                </a:solidFill>
                <a:uFill>
                  <a:noFill/>
                </a:uFill>
                <a:latin typeface="NanumGothic"/>
                <a:ea typeface="NanumGothic"/>
                <a:cs typeface="NanumGothic"/>
                <a:sym typeface="Nanum Gothic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1200" u="sng">
                <a:solidFill>
                  <a:srgbClr val="1155CC"/>
                </a:solidFill>
                <a:latin typeface="NanumGothic"/>
                <a:ea typeface="NanumGothic"/>
                <a:cs typeface="NanumGothic"/>
                <a:sym typeface="Nanum Gothic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https://www.newsis.com/view/?id=NISX20230129_0002172993</a:t>
            </a:r>
            <a:endParaRPr sz="120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 검찰청 검찰활동 마약범죄수사 https://www.spo.go.kr/site/spo/02/10202030200002018100811.jsp</a:t>
            </a:r>
            <a:endParaRPr sz="120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NanumGothic"/>
                <a:ea typeface="NanumGothic"/>
                <a:cs typeface="NanumGothic"/>
                <a:sym typeface="Nanum Gothic"/>
              </a:rPr>
              <a:t>- 최은정 외 5인. (2021). ‘SNS 빅데이터 및 검색포털 트렌드와 마약류 사건 통계간의 비교 및 의미분석 연구’</a:t>
            </a:r>
            <a:endParaRPr sz="1200">
              <a:solidFill>
                <a:schemeClr val="dk1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grpSp>
        <p:nvGrpSpPr>
          <p:cNvPr id="152" name="Google Shape;152;p13"/>
          <p:cNvGrpSpPr/>
          <p:nvPr/>
        </p:nvGrpSpPr>
        <p:grpSpPr>
          <a:xfrm>
            <a:off x="10690000" y="6786118"/>
            <a:ext cx="8250900" cy="2666014"/>
            <a:chOff x="10690000" y="7321248"/>
            <a:chExt cx="8250900" cy="2666014"/>
          </a:xfrm>
        </p:grpSpPr>
        <p:sp>
          <p:nvSpPr>
            <p:cNvPr id="153" name="Google Shape;153;p13"/>
            <p:cNvSpPr/>
            <p:nvPr/>
          </p:nvSpPr>
          <p:spPr>
            <a:xfrm>
              <a:off x="13182400" y="9758663"/>
              <a:ext cx="2439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6228200" y="9758663"/>
              <a:ext cx="243900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" name="Google Shape;155;p13"/>
            <p:cNvGrpSpPr/>
            <p:nvPr/>
          </p:nvGrpSpPr>
          <p:grpSpPr>
            <a:xfrm>
              <a:off x="10690000" y="7321248"/>
              <a:ext cx="8250900" cy="2492650"/>
              <a:chOff x="10446350" y="7563961"/>
              <a:chExt cx="8250900" cy="2492650"/>
            </a:xfrm>
          </p:grpSpPr>
          <p:pic>
            <p:nvPicPr>
              <p:cNvPr id="156" name="Google Shape;156;p13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10446350" y="7599618"/>
                <a:ext cx="2490900" cy="2060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13"/>
              <p:cNvPicPr preferRelativeResize="0"/>
              <p:nvPr/>
            </p:nvPicPr>
            <p:blipFill>
              <a:blip r:embed="rId16">
                <a:alphaModFix/>
              </a:blip>
              <a:stretch>
                <a:fillRect/>
              </a:stretch>
            </p:blipFill>
            <p:spPr>
              <a:xfrm>
                <a:off x="16147900" y="7563968"/>
                <a:ext cx="2549350" cy="2060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13"/>
              <p:cNvPicPr preferRelativeResize="0"/>
              <p:nvPr/>
            </p:nvPicPr>
            <p:blipFill>
              <a:blip r:embed="rId17">
                <a:alphaModFix/>
              </a:blip>
              <a:stretch>
                <a:fillRect/>
              </a:stretch>
            </p:blipFill>
            <p:spPr>
              <a:xfrm>
                <a:off x="13117000" y="7563961"/>
                <a:ext cx="2851150" cy="24926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9" name="Google Shape;159;p13"/>
          <p:cNvSpPr txBox="1"/>
          <p:nvPr/>
        </p:nvSpPr>
        <p:spPr>
          <a:xfrm>
            <a:off x="10719850" y="8881829"/>
            <a:ext cx="243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Figure 7.  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모든 일반명사, 고유명사, 외국어 토큰에 대한 빈도 워드클라우드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16488500" y="8881829"/>
            <a:ext cx="243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Figure 9.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클러스터링된 ‘마약 군집’ 내에서 새롭게 형성한 워드클라우드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13544313" y="9232654"/>
            <a:ext cx="243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Figure 8. 클러스터링 결과 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62" name="Google Shape;162;p13"/>
          <p:cNvSpPr txBox="1"/>
          <p:nvPr/>
        </p:nvSpPr>
        <p:spPr>
          <a:xfrm>
            <a:off x="22829200" y="8397025"/>
            <a:ext cx="41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Figure 10. 프로토타입 마약 거래 동향 파악 스크린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22829200" y="13096900"/>
            <a:ext cx="417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88888"/>
                </a:solidFill>
                <a:latin typeface="NanumGothic"/>
                <a:ea typeface="NanumGothic"/>
                <a:cs typeface="NanumGothic"/>
                <a:sym typeface="Nanum Gothic"/>
              </a:rPr>
              <a:t>Figure 11. 프로토타입 마약 거래 게시물 분류 결과 스크린</a:t>
            </a:r>
            <a:endParaRPr sz="1200">
              <a:solidFill>
                <a:srgbClr val="888888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1466</Words>
  <Application>Microsoft Macintosh PowerPoint</Application>
  <PresentationFormat>사용자 지정</PresentationFormat>
  <Paragraphs>132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Malgun Gothic</vt:lpstr>
      <vt:lpstr>Calibri</vt:lpstr>
      <vt:lpstr>NanumGothic</vt:lpstr>
      <vt:lpstr>Arial</vt:lpstr>
      <vt:lpstr>Nanum Gothic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김유진</cp:lastModifiedBy>
  <cp:revision>5</cp:revision>
  <dcterms:modified xsi:type="dcterms:W3CDTF">2023-06-07T01:08:34Z</dcterms:modified>
</cp:coreProperties>
</file>