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21383625"/>
  <p:notesSz cx="6858000" cy="9144000"/>
  <p:embeddedFontLst>
    <p:embeddedFont>
      <p:font typeface="Calibri" panose="020F0502020204030204" pitchFamily="34" charset="0"/>
      <p:regular r:id="rId4"/>
      <p:bold r:id="rId5"/>
      <p:italic r:id="rId6"/>
      <p:boldItalic r:id="rId7"/>
    </p:embeddedFont>
    <p:embeddedFont>
      <p:font typeface="Malgun Gothic" panose="020B0503020000020004" pitchFamily="34" charset="-127"/>
      <p:regular r:id="rId8"/>
      <p:bold r:id="rId9"/>
    </p:embeddedFont>
    <p:embeddedFont>
      <p:font typeface="Nanum Gothic" panose="020D0604000000000000" pitchFamily="34" charset="-127"/>
      <p:regular r:id="rId10"/>
      <p:bold r:id="rId11"/>
    </p:embeddedFont>
    <p:embeddedFont>
      <p:font typeface="NanumGothic" panose="020D0604000000000000" pitchFamily="34" charset="-127"/>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360">
          <p15:clr>
            <a:srgbClr val="A4A3A4"/>
          </p15:clr>
        </p15:guide>
        <p15:guide id="2" pos="12711">
          <p15:clr>
            <a:srgbClr val="A4A3A4"/>
          </p15:clr>
        </p15:guide>
        <p15:guide id="3" orient="horz"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7FAAA2-5865-428F-82C5-18D701BC5059}">
  <a:tblStyle styleId="{847FAAA2-5865-428F-82C5-18D701BC50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35" d="100"/>
          <a:sy n="35" d="100"/>
        </p:scale>
        <p:origin x="1528" y="352"/>
      </p:cViewPr>
      <p:guideLst>
        <p:guide pos="6360"/>
        <p:guide pos="12711"/>
        <p:guide orient="horz"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44542" y="1143000"/>
            <a:ext cx="43689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4600" y="1143000"/>
            <a:ext cx="4368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081476" y="1138485"/>
            <a:ext cx="26113200" cy="4133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2081476" y="5692400"/>
            <a:ext cx="12867300" cy="1356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15327231" y="5692400"/>
            <a:ext cx="12867300" cy="1356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081476" y="1138485"/>
            <a:ext cx="26113200" cy="4133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8354037" y="-580300"/>
            <a:ext cx="13567800" cy="26113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5869639" y="6935080"/>
            <a:ext cx="18121500" cy="6528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623923" y="596080"/>
            <a:ext cx="18121500" cy="19206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2270701" y="3499590"/>
            <a:ext cx="25734600" cy="74448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8709"/>
              <a:buFont typeface="Calibri"/>
              <a:buNone/>
              <a:defRPr sz="1870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3784502" y="11231355"/>
            <a:ext cx="22707000" cy="5162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118"/>
              </a:spcBef>
              <a:spcAft>
                <a:spcPts val="0"/>
              </a:spcAft>
              <a:buClr>
                <a:schemeClr val="dk1"/>
              </a:buClr>
              <a:buSzPts val="7483"/>
              <a:buNone/>
              <a:defRPr sz="7483"/>
            </a:lvl1pPr>
            <a:lvl2pPr lvl="1" algn="ctr">
              <a:lnSpc>
                <a:spcPct val="90000"/>
              </a:lnSpc>
              <a:spcBef>
                <a:spcPts val="1559"/>
              </a:spcBef>
              <a:spcAft>
                <a:spcPts val="0"/>
              </a:spcAft>
              <a:buClr>
                <a:schemeClr val="dk1"/>
              </a:buClr>
              <a:buSzPts val="6236"/>
              <a:buNone/>
              <a:defRPr sz="6236"/>
            </a:lvl2pPr>
            <a:lvl3pPr lvl="2" algn="ctr">
              <a:lnSpc>
                <a:spcPct val="90000"/>
              </a:lnSpc>
              <a:spcBef>
                <a:spcPts val="1559"/>
              </a:spcBef>
              <a:spcAft>
                <a:spcPts val="0"/>
              </a:spcAft>
              <a:buClr>
                <a:schemeClr val="dk1"/>
              </a:buClr>
              <a:buSzPts val="5613"/>
              <a:buNone/>
              <a:defRPr sz="5613"/>
            </a:lvl3pPr>
            <a:lvl4pPr lvl="3" algn="ctr">
              <a:lnSpc>
                <a:spcPct val="90000"/>
              </a:lnSpc>
              <a:spcBef>
                <a:spcPts val="1559"/>
              </a:spcBef>
              <a:spcAft>
                <a:spcPts val="0"/>
              </a:spcAft>
              <a:buClr>
                <a:schemeClr val="dk1"/>
              </a:buClr>
              <a:buSzPts val="4989"/>
              <a:buNone/>
              <a:defRPr sz="4989"/>
            </a:lvl4pPr>
            <a:lvl5pPr lvl="4" algn="ctr">
              <a:lnSpc>
                <a:spcPct val="90000"/>
              </a:lnSpc>
              <a:spcBef>
                <a:spcPts val="1559"/>
              </a:spcBef>
              <a:spcAft>
                <a:spcPts val="0"/>
              </a:spcAft>
              <a:buClr>
                <a:schemeClr val="dk1"/>
              </a:buClr>
              <a:buSzPts val="4989"/>
              <a:buNone/>
              <a:defRPr sz="4989"/>
            </a:lvl5pPr>
            <a:lvl6pPr lvl="5" algn="ctr">
              <a:lnSpc>
                <a:spcPct val="90000"/>
              </a:lnSpc>
              <a:spcBef>
                <a:spcPts val="1559"/>
              </a:spcBef>
              <a:spcAft>
                <a:spcPts val="0"/>
              </a:spcAft>
              <a:buClr>
                <a:schemeClr val="dk1"/>
              </a:buClr>
              <a:buSzPts val="4989"/>
              <a:buNone/>
              <a:defRPr sz="4989"/>
            </a:lvl6pPr>
            <a:lvl7pPr lvl="6" algn="ctr">
              <a:lnSpc>
                <a:spcPct val="90000"/>
              </a:lnSpc>
              <a:spcBef>
                <a:spcPts val="1559"/>
              </a:spcBef>
              <a:spcAft>
                <a:spcPts val="0"/>
              </a:spcAft>
              <a:buClr>
                <a:schemeClr val="dk1"/>
              </a:buClr>
              <a:buSzPts val="4989"/>
              <a:buNone/>
              <a:defRPr sz="4989"/>
            </a:lvl7pPr>
            <a:lvl8pPr lvl="7" algn="ctr">
              <a:lnSpc>
                <a:spcPct val="90000"/>
              </a:lnSpc>
              <a:spcBef>
                <a:spcPts val="1559"/>
              </a:spcBef>
              <a:spcAft>
                <a:spcPts val="0"/>
              </a:spcAft>
              <a:buClr>
                <a:schemeClr val="dk1"/>
              </a:buClr>
              <a:buSzPts val="4989"/>
              <a:buNone/>
              <a:defRPr sz="4989"/>
            </a:lvl8pPr>
            <a:lvl9pPr lvl="8" algn="ctr">
              <a:lnSpc>
                <a:spcPct val="90000"/>
              </a:lnSpc>
              <a:spcBef>
                <a:spcPts val="1559"/>
              </a:spcBef>
              <a:spcAft>
                <a:spcPts val="0"/>
              </a:spcAft>
              <a:buClr>
                <a:schemeClr val="dk1"/>
              </a:buClr>
              <a:buSzPts val="4989"/>
              <a:buNone/>
              <a:defRPr sz="4989"/>
            </a:lvl9pPr>
          </a:lstStyle>
          <a:p>
            <a:endParaRPr/>
          </a:p>
        </p:txBody>
      </p:sp>
      <p:sp>
        <p:nvSpPr>
          <p:cNvPr id="25" name="Google Shape;25;p3"/>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2081476" y="1138485"/>
            <a:ext cx="26113200" cy="4133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2081476" y="5692400"/>
            <a:ext cx="26113200" cy="1356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2065709" y="5331063"/>
            <a:ext cx="26113200" cy="8895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709"/>
              <a:buFont typeface="Calibri"/>
              <a:buNone/>
              <a:defRPr sz="1870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2065709" y="14310205"/>
            <a:ext cx="26113200" cy="467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7483"/>
              <a:buNone/>
              <a:defRPr sz="7483">
                <a:solidFill>
                  <a:schemeClr val="dk1"/>
                </a:solidFill>
              </a:defRPr>
            </a:lvl1pPr>
            <a:lvl2pPr marL="914400" lvl="1" indent="-228600" algn="l">
              <a:lnSpc>
                <a:spcPct val="90000"/>
              </a:lnSpc>
              <a:spcBef>
                <a:spcPts val="1559"/>
              </a:spcBef>
              <a:spcAft>
                <a:spcPts val="0"/>
              </a:spcAft>
              <a:buClr>
                <a:srgbClr val="888888"/>
              </a:buClr>
              <a:buSzPts val="6236"/>
              <a:buNone/>
              <a:defRPr sz="6236">
                <a:solidFill>
                  <a:srgbClr val="888888"/>
                </a:solidFill>
              </a:defRPr>
            </a:lvl2pPr>
            <a:lvl3pPr marL="1371600" lvl="2" indent="-228600" algn="l">
              <a:lnSpc>
                <a:spcPct val="90000"/>
              </a:lnSpc>
              <a:spcBef>
                <a:spcPts val="1559"/>
              </a:spcBef>
              <a:spcAft>
                <a:spcPts val="0"/>
              </a:spcAft>
              <a:buClr>
                <a:srgbClr val="888888"/>
              </a:buClr>
              <a:buSzPts val="5613"/>
              <a:buNone/>
              <a:defRPr sz="5613">
                <a:solidFill>
                  <a:srgbClr val="888888"/>
                </a:solidFill>
              </a:defRPr>
            </a:lvl3pPr>
            <a:lvl4pPr marL="1828800" lvl="3" indent="-228600" algn="l">
              <a:lnSpc>
                <a:spcPct val="90000"/>
              </a:lnSpc>
              <a:spcBef>
                <a:spcPts val="1559"/>
              </a:spcBef>
              <a:spcAft>
                <a:spcPts val="0"/>
              </a:spcAft>
              <a:buClr>
                <a:srgbClr val="888888"/>
              </a:buClr>
              <a:buSzPts val="4989"/>
              <a:buNone/>
              <a:defRPr sz="4989">
                <a:solidFill>
                  <a:srgbClr val="888888"/>
                </a:solidFill>
              </a:defRPr>
            </a:lvl4pPr>
            <a:lvl5pPr marL="2286000" lvl="4" indent="-228600" algn="l">
              <a:lnSpc>
                <a:spcPct val="90000"/>
              </a:lnSpc>
              <a:spcBef>
                <a:spcPts val="1559"/>
              </a:spcBef>
              <a:spcAft>
                <a:spcPts val="0"/>
              </a:spcAft>
              <a:buClr>
                <a:srgbClr val="888888"/>
              </a:buClr>
              <a:buSzPts val="4989"/>
              <a:buNone/>
              <a:defRPr sz="4989">
                <a:solidFill>
                  <a:srgbClr val="888888"/>
                </a:solidFill>
              </a:defRPr>
            </a:lvl5pPr>
            <a:lvl6pPr marL="2743200" lvl="5" indent="-228600" algn="l">
              <a:lnSpc>
                <a:spcPct val="90000"/>
              </a:lnSpc>
              <a:spcBef>
                <a:spcPts val="1559"/>
              </a:spcBef>
              <a:spcAft>
                <a:spcPts val="0"/>
              </a:spcAft>
              <a:buClr>
                <a:srgbClr val="888888"/>
              </a:buClr>
              <a:buSzPts val="4989"/>
              <a:buNone/>
              <a:defRPr sz="4989">
                <a:solidFill>
                  <a:srgbClr val="888888"/>
                </a:solidFill>
              </a:defRPr>
            </a:lvl6pPr>
            <a:lvl7pPr marL="3200400" lvl="6" indent="-228600" algn="l">
              <a:lnSpc>
                <a:spcPct val="90000"/>
              </a:lnSpc>
              <a:spcBef>
                <a:spcPts val="1559"/>
              </a:spcBef>
              <a:spcAft>
                <a:spcPts val="0"/>
              </a:spcAft>
              <a:buClr>
                <a:srgbClr val="888888"/>
              </a:buClr>
              <a:buSzPts val="4989"/>
              <a:buNone/>
              <a:defRPr sz="4989">
                <a:solidFill>
                  <a:srgbClr val="888888"/>
                </a:solidFill>
              </a:defRPr>
            </a:lvl7pPr>
            <a:lvl8pPr marL="3657600" lvl="7" indent="-228600" algn="l">
              <a:lnSpc>
                <a:spcPct val="90000"/>
              </a:lnSpc>
              <a:spcBef>
                <a:spcPts val="1559"/>
              </a:spcBef>
              <a:spcAft>
                <a:spcPts val="0"/>
              </a:spcAft>
              <a:buClr>
                <a:srgbClr val="888888"/>
              </a:buClr>
              <a:buSzPts val="4989"/>
              <a:buNone/>
              <a:defRPr sz="4989">
                <a:solidFill>
                  <a:srgbClr val="888888"/>
                </a:solidFill>
              </a:defRPr>
            </a:lvl8pPr>
            <a:lvl9pPr marL="4114800" lvl="8" indent="-228600" algn="l">
              <a:lnSpc>
                <a:spcPct val="90000"/>
              </a:lnSpc>
              <a:spcBef>
                <a:spcPts val="1559"/>
              </a:spcBef>
              <a:spcAft>
                <a:spcPts val="0"/>
              </a:spcAft>
              <a:buClr>
                <a:srgbClr val="888888"/>
              </a:buClr>
              <a:buSzPts val="4989"/>
              <a:buNone/>
              <a:defRPr sz="4989">
                <a:solidFill>
                  <a:srgbClr val="888888"/>
                </a:solidFill>
              </a:defRPr>
            </a:lvl9pPr>
          </a:lstStyle>
          <a:p>
            <a:endParaRPr/>
          </a:p>
        </p:txBody>
      </p:sp>
      <p:sp>
        <p:nvSpPr>
          <p:cNvPr id="37" name="Google Shape;37;p5"/>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085419" y="1138485"/>
            <a:ext cx="26113200" cy="4133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085423" y="5241960"/>
            <a:ext cx="12808200" cy="2568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18"/>
              </a:spcBef>
              <a:spcAft>
                <a:spcPts val="0"/>
              </a:spcAft>
              <a:buClr>
                <a:schemeClr val="dk1"/>
              </a:buClr>
              <a:buSzPts val="7483"/>
              <a:buNone/>
              <a:defRPr sz="7483" b="1"/>
            </a:lvl1pPr>
            <a:lvl2pPr marL="914400" lvl="1" indent="-228600" algn="l">
              <a:lnSpc>
                <a:spcPct val="90000"/>
              </a:lnSpc>
              <a:spcBef>
                <a:spcPts val="1559"/>
              </a:spcBef>
              <a:spcAft>
                <a:spcPts val="0"/>
              </a:spcAft>
              <a:buClr>
                <a:schemeClr val="dk1"/>
              </a:buClr>
              <a:buSzPts val="6236"/>
              <a:buNone/>
              <a:defRPr sz="6236" b="1"/>
            </a:lvl2pPr>
            <a:lvl3pPr marL="1371600" lvl="2" indent="-228600" algn="l">
              <a:lnSpc>
                <a:spcPct val="90000"/>
              </a:lnSpc>
              <a:spcBef>
                <a:spcPts val="1559"/>
              </a:spcBef>
              <a:spcAft>
                <a:spcPts val="0"/>
              </a:spcAft>
              <a:buClr>
                <a:schemeClr val="dk1"/>
              </a:buClr>
              <a:buSzPts val="5613"/>
              <a:buNone/>
              <a:defRPr sz="5613" b="1"/>
            </a:lvl3pPr>
            <a:lvl4pPr marL="1828800" lvl="3" indent="-228600" algn="l">
              <a:lnSpc>
                <a:spcPct val="90000"/>
              </a:lnSpc>
              <a:spcBef>
                <a:spcPts val="1559"/>
              </a:spcBef>
              <a:spcAft>
                <a:spcPts val="0"/>
              </a:spcAft>
              <a:buClr>
                <a:schemeClr val="dk1"/>
              </a:buClr>
              <a:buSzPts val="4989"/>
              <a:buNone/>
              <a:defRPr sz="4989" b="1"/>
            </a:lvl4pPr>
            <a:lvl5pPr marL="2286000" lvl="4" indent="-228600" algn="l">
              <a:lnSpc>
                <a:spcPct val="90000"/>
              </a:lnSpc>
              <a:spcBef>
                <a:spcPts val="1559"/>
              </a:spcBef>
              <a:spcAft>
                <a:spcPts val="0"/>
              </a:spcAft>
              <a:buClr>
                <a:schemeClr val="dk1"/>
              </a:buClr>
              <a:buSzPts val="4989"/>
              <a:buNone/>
              <a:defRPr sz="4989" b="1"/>
            </a:lvl5pPr>
            <a:lvl6pPr marL="2743200" lvl="5" indent="-228600" algn="l">
              <a:lnSpc>
                <a:spcPct val="90000"/>
              </a:lnSpc>
              <a:spcBef>
                <a:spcPts val="1559"/>
              </a:spcBef>
              <a:spcAft>
                <a:spcPts val="0"/>
              </a:spcAft>
              <a:buClr>
                <a:schemeClr val="dk1"/>
              </a:buClr>
              <a:buSzPts val="4989"/>
              <a:buNone/>
              <a:defRPr sz="4989" b="1"/>
            </a:lvl6pPr>
            <a:lvl7pPr marL="3200400" lvl="6" indent="-228600" algn="l">
              <a:lnSpc>
                <a:spcPct val="90000"/>
              </a:lnSpc>
              <a:spcBef>
                <a:spcPts val="1559"/>
              </a:spcBef>
              <a:spcAft>
                <a:spcPts val="0"/>
              </a:spcAft>
              <a:buClr>
                <a:schemeClr val="dk1"/>
              </a:buClr>
              <a:buSzPts val="4989"/>
              <a:buNone/>
              <a:defRPr sz="4989" b="1"/>
            </a:lvl7pPr>
            <a:lvl8pPr marL="3657600" lvl="7" indent="-228600" algn="l">
              <a:lnSpc>
                <a:spcPct val="90000"/>
              </a:lnSpc>
              <a:spcBef>
                <a:spcPts val="1559"/>
              </a:spcBef>
              <a:spcAft>
                <a:spcPts val="0"/>
              </a:spcAft>
              <a:buClr>
                <a:schemeClr val="dk1"/>
              </a:buClr>
              <a:buSzPts val="4989"/>
              <a:buNone/>
              <a:defRPr sz="4989" b="1"/>
            </a:lvl8pPr>
            <a:lvl9pPr marL="4114800" lvl="8" indent="-228600" algn="l">
              <a:lnSpc>
                <a:spcPct val="90000"/>
              </a:lnSpc>
              <a:spcBef>
                <a:spcPts val="1559"/>
              </a:spcBef>
              <a:spcAft>
                <a:spcPts val="0"/>
              </a:spcAft>
              <a:buClr>
                <a:schemeClr val="dk1"/>
              </a:buClr>
              <a:buSzPts val="4989"/>
              <a:buNone/>
              <a:defRPr sz="4989" b="1"/>
            </a:lvl9pPr>
          </a:lstStyle>
          <a:p>
            <a:endParaRPr/>
          </a:p>
        </p:txBody>
      </p:sp>
      <p:sp>
        <p:nvSpPr>
          <p:cNvPr id="43" name="Google Shape;43;p6"/>
          <p:cNvSpPr txBox="1">
            <a:spLocks noGrp="1"/>
          </p:cNvSpPr>
          <p:nvPr>
            <p:ph type="body" idx="2"/>
          </p:nvPr>
        </p:nvSpPr>
        <p:spPr>
          <a:xfrm>
            <a:off x="2085423" y="7810963"/>
            <a:ext cx="12808200" cy="11488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15327233" y="5241960"/>
            <a:ext cx="12871200" cy="2568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118"/>
              </a:spcBef>
              <a:spcAft>
                <a:spcPts val="0"/>
              </a:spcAft>
              <a:buClr>
                <a:schemeClr val="dk1"/>
              </a:buClr>
              <a:buSzPts val="7483"/>
              <a:buNone/>
              <a:defRPr sz="7483" b="1"/>
            </a:lvl1pPr>
            <a:lvl2pPr marL="914400" lvl="1" indent="-228600" algn="l">
              <a:lnSpc>
                <a:spcPct val="90000"/>
              </a:lnSpc>
              <a:spcBef>
                <a:spcPts val="1559"/>
              </a:spcBef>
              <a:spcAft>
                <a:spcPts val="0"/>
              </a:spcAft>
              <a:buClr>
                <a:schemeClr val="dk1"/>
              </a:buClr>
              <a:buSzPts val="6236"/>
              <a:buNone/>
              <a:defRPr sz="6236" b="1"/>
            </a:lvl2pPr>
            <a:lvl3pPr marL="1371600" lvl="2" indent="-228600" algn="l">
              <a:lnSpc>
                <a:spcPct val="90000"/>
              </a:lnSpc>
              <a:spcBef>
                <a:spcPts val="1559"/>
              </a:spcBef>
              <a:spcAft>
                <a:spcPts val="0"/>
              </a:spcAft>
              <a:buClr>
                <a:schemeClr val="dk1"/>
              </a:buClr>
              <a:buSzPts val="5613"/>
              <a:buNone/>
              <a:defRPr sz="5613" b="1"/>
            </a:lvl3pPr>
            <a:lvl4pPr marL="1828800" lvl="3" indent="-228600" algn="l">
              <a:lnSpc>
                <a:spcPct val="90000"/>
              </a:lnSpc>
              <a:spcBef>
                <a:spcPts val="1559"/>
              </a:spcBef>
              <a:spcAft>
                <a:spcPts val="0"/>
              </a:spcAft>
              <a:buClr>
                <a:schemeClr val="dk1"/>
              </a:buClr>
              <a:buSzPts val="4989"/>
              <a:buNone/>
              <a:defRPr sz="4989" b="1"/>
            </a:lvl4pPr>
            <a:lvl5pPr marL="2286000" lvl="4" indent="-228600" algn="l">
              <a:lnSpc>
                <a:spcPct val="90000"/>
              </a:lnSpc>
              <a:spcBef>
                <a:spcPts val="1559"/>
              </a:spcBef>
              <a:spcAft>
                <a:spcPts val="0"/>
              </a:spcAft>
              <a:buClr>
                <a:schemeClr val="dk1"/>
              </a:buClr>
              <a:buSzPts val="4989"/>
              <a:buNone/>
              <a:defRPr sz="4989" b="1"/>
            </a:lvl5pPr>
            <a:lvl6pPr marL="2743200" lvl="5" indent="-228600" algn="l">
              <a:lnSpc>
                <a:spcPct val="90000"/>
              </a:lnSpc>
              <a:spcBef>
                <a:spcPts val="1559"/>
              </a:spcBef>
              <a:spcAft>
                <a:spcPts val="0"/>
              </a:spcAft>
              <a:buClr>
                <a:schemeClr val="dk1"/>
              </a:buClr>
              <a:buSzPts val="4989"/>
              <a:buNone/>
              <a:defRPr sz="4989" b="1"/>
            </a:lvl6pPr>
            <a:lvl7pPr marL="3200400" lvl="6" indent="-228600" algn="l">
              <a:lnSpc>
                <a:spcPct val="90000"/>
              </a:lnSpc>
              <a:spcBef>
                <a:spcPts val="1559"/>
              </a:spcBef>
              <a:spcAft>
                <a:spcPts val="0"/>
              </a:spcAft>
              <a:buClr>
                <a:schemeClr val="dk1"/>
              </a:buClr>
              <a:buSzPts val="4989"/>
              <a:buNone/>
              <a:defRPr sz="4989" b="1"/>
            </a:lvl7pPr>
            <a:lvl8pPr marL="3657600" lvl="7" indent="-228600" algn="l">
              <a:lnSpc>
                <a:spcPct val="90000"/>
              </a:lnSpc>
              <a:spcBef>
                <a:spcPts val="1559"/>
              </a:spcBef>
              <a:spcAft>
                <a:spcPts val="0"/>
              </a:spcAft>
              <a:buClr>
                <a:schemeClr val="dk1"/>
              </a:buClr>
              <a:buSzPts val="4989"/>
              <a:buNone/>
              <a:defRPr sz="4989" b="1"/>
            </a:lvl8pPr>
            <a:lvl9pPr marL="4114800" lvl="8" indent="-228600" algn="l">
              <a:lnSpc>
                <a:spcPct val="90000"/>
              </a:lnSpc>
              <a:spcBef>
                <a:spcPts val="1559"/>
              </a:spcBef>
              <a:spcAft>
                <a:spcPts val="0"/>
              </a:spcAft>
              <a:buClr>
                <a:schemeClr val="dk1"/>
              </a:buClr>
              <a:buSzPts val="4989"/>
              <a:buNone/>
              <a:defRPr sz="4989" b="1"/>
            </a:lvl9pPr>
          </a:lstStyle>
          <a:p>
            <a:endParaRPr/>
          </a:p>
        </p:txBody>
      </p:sp>
      <p:sp>
        <p:nvSpPr>
          <p:cNvPr id="45" name="Google Shape;45;p6"/>
          <p:cNvSpPr txBox="1">
            <a:spLocks noGrp="1"/>
          </p:cNvSpPr>
          <p:nvPr>
            <p:ph type="body" idx="4"/>
          </p:nvPr>
        </p:nvSpPr>
        <p:spPr>
          <a:xfrm>
            <a:off x="15327233" y="7810963"/>
            <a:ext cx="12871200" cy="11488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118"/>
              </a:spcBef>
              <a:spcAft>
                <a:spcPts val="0"/>
              </a:spcAft>
              <a:buClr>
                <a:schemeClr val="dk1"/>
              </a:buClr>
              <a:buSzPts val="1800"/>
              <a:buChar char="•"/>
              <a:defRPr/>
            </a:lvl1pPr>
            <a:lvl2pPr marL="914400" lvl="1" indent="-342900" algn="l">
              <a:lnSpc>
                <a:spcPct val="90000"/>
              </a:lnSpc>
              <a:spcBef>
                <a:spcPts val="1559"/>
              </a:spcBef>
              <a:spcAft>
                <a:spcPts val="0"/>
              </a:spcAft>
              <a:buClr>
                <a:schemeClr val="dk1"/>
              </a:buClr>
              <a:buSzPts val="1800"/>
              <a:buChar char="•"/>
              <a:defRPr/>
            </a:lvl2pPr>
            <a:lvl3pPr marL="1371600" lvl="2" indent="-342900" algn="l">
              <a:lnSpc>
                <a:spcPct val="90000"/>
              </a:lnSpc>
              <a:spcBef>
                <a:spcPts val="1559"/>
              </a:spcBef>
              <a:spcAft>
                <a:spcPts val="0"/>
              </a:spcAft>
              <a:buClr>
                <a:schemeClr val="dk1"/>
              </a:buClr>
              <a:buSzPts val="1800"/>
              <a:buChar char="•"/>
              <a:defRPr/>
            </a:lvl3pPr>
            <a:lvl4pPr marL="1828800" lvl="3" indent="-342900" algn="l">
              <a:lnSpc>
                <a:spcPct val="90000"/>
              </a:lnSpc>
              <a:spcBef>
                <a:spcPts val="1559"/>
              </a:spcBef>
              <a:spcAft>
                <a:spcPts val="0"/>
              </a:spcAft>
              <a:buClr>
                <a:schemeClr val="dk1"/>
              </a:buClr>
              <a:buSzPts val="1800"/>
              <a:buChar char="•"/>
              <a:defRPr/>
            </a:lvl4pPr>
            <a:lvl5pPr marL="2286000" lvl="4" indent="-342900" algn="l">
              <a:lnSpc>
                <a:spcPct val="90000"/>
              </a:lnSpc>
              <a:spcBef>
                <a:spcPts val="1559"/>
              </a:spcBef>
              <a:spcAft>
                <a:spcPts val="0"/>
              </a:spcAft>
              <a:buClr>
                <a:schemeClr val="dk1"/>
              </a:buClr>
              <a:buSzPts val="1800"/>
              <a:buChar char="•"/>
              <a:defRPr/>
            </a:lvl5pPr>
            <a:lvl6pPr marL="2743200" lvl="5" indent="-342900" algn="l">
              <a:lnSpc>
                <a:spcPct val="90000"/>
              </a:lnSpc>
              <a:spcBef>
                <a:spcPts val="1559"/>
              </a:spcBef>
              <a:spcAft>
                <a:spcPts val="0"/>
              </a:spcAft>
              <a:buClr>
                <a:schemeClr val="dk1"/>
              </a:buClr>
              <a:buSzPts val="1800"/>
              <a:buChar char="•"/>
              <a:defRPr/>
            </a:lvl6pPr>
            <a:lvl7pPr marL="3200400" lvl="6" indent="-342900" algn="l">
              <a:lnSpc>
                <a:spcPct val="90000"/>
              </a:lnSpc>
              <a:spcBef>
                <a:spcPts val="1559"/>
              </a:spcBef>
              <a:spcAft>
                <a:spcPts val="0"/>
              </a:spcAft>
              <a:buClr>
                <a:schemeClr val="dk1"/>
              </a:buClr>
              <a:buSzPts val="1800"/>
              <a:buChar char="•"/>
              <a:defRPr/>
            </a:lvl7pPr>
            <a:lvl8pPr marL="3657600" lvl="7" indent="-342900" algn="l">
              <a:lnSpc>
                <a:spcPct val="90000"/>
              </a:lnSpc>
              <a:spcBef>
                <a:spcPts val="1559"/>
              </a:spcBef>
              <a:spcAft>
                <a:spcPts val="0"/>
              </a:spcAft>
              <a:buClr>
                <a:schemeClr val="dk1"/>
              </a:buClr>
              <a:buSzPts val="1800"/>
              <a:buChar char="•"/>
              <a:defRPr/>
            </a:lvl8pPr>
            <a:lvl9pPr marL="4114800" lvl="8" indent="-342900" algn="l">
              <a:lnSpc>
                <a:spcPct val="90000"/>
              </a:lnSpc>
              <a:spcBef>
                <a:spcPts val="1559"/>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081476" y="1138485"/>
            <a:ext cx="26113200" cy="4133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085419" y="1425575"/>
            <a:ext cx="9764700" cy="498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78"/>
              <a:buFont typeface="Calibri"/>
              <a:buNone/>
              <a:defRPr sz="997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2871249" y="3078850"/>
            <a:ext cx="15327300" cy="15196200"/>
          </a:xfrm>
          <a:prstGeom prst="rect">
            <a:avLst/>
          </a:prstGeom>
          <a:noFill/>
          <a:ln>
            <a:noFill/>
          </a:ln>
        </p:spPr>
        <p:txBody>
          <a:bodyPr spcFirstLastPara="1" wrap="square" lIns="91425" tIns="45700" rIns="91425" bIns="45700" anchor="t" anchorCtr="0">
            <a:normAutofit/>
          </a:bodyPr>
          <a:lstStyle>
            <a:lvl1pPr marL="457200" lvl="0" indent="-862203" algn="l">
              <a:lnSpc>
                <a:spcPct val="90000"/>
              </a:lnSpc>
              <a:spcBef>
                <a:spcPts val="3118"/>
              </a:spcBef>
              <a:spcAft>
                <a:spcPts val="0"/>
              </a:spcAft>
              <a:buClr>
                <a:schemeClr val="dk1"/>
              </a:buClr>
              <a:buSzPts val="9978"/>
              <a:buChar char="•"/>
              <a:defRPr sz="9978"/>
            </a:lvl1pPr>
            <a:lvl2pPr marL="914400" lvl="1" indent="-783018" algn="l">
              <a:lnSpc>
                <a:spcPct val="90000"/>
              </a:lnSpc>
              <a:spcBef>
                <a:spcPts val="1559"/>
              </a:spcBef>
              <a:spcAft>
                <a:spcPts val="0"/>
              </a:spcAft>
              <a:buClr>
                <a:schemeClr val="dk1"/>
              </a:buClr>
              <a:buSzPts val="8731"/>
              <a:buChar char="•"/>
              <a:defRPr sz="8731"/>
            </a:lvl2pPr>
            <a:lvl3pPr marL="1371600" lvl="2" indent="-703770" algn="l">
              <a:lnSpc>
                <a:spcPct val="90000"/>
              </a:lnSpc>
              <a:spcBef>
                <a:spcPts val="1559"/>
              </a:spcBef>
              <a:spcAft>
                <a:spcPts val="0"/>
              </a:spcAft>
              <a:buClr>
                <a:schemeClr val="dk1"/>
              </a:buClr>
              <a:buSzPts val="7483"/>
              <a:buChar char="•"/>
              <a:defRPr sz="7483"/>
            </a:lvl3pPr>
            <a:lvl4pPr marL="1828800" lvl="3" indent="-624586" algn="l">
              <a:lnSpc>
                <a:spcPct val="90000"/>
              </a:lnSpc>
              <a:spcBef>
                <a:spcPts val="1559"/>
              </a:spcBef>
              <a:spcAft>
                <a:spcPts val="0"/>
              </a:spcAft>
              <a:buClr>
                <a:schemeClr val="dk1"/>
              </a:buClr>
              <a:buSzPts val="6236"/>
              <a:buChar char="•"/>
              <a:defRPr sz="6236"/>
            </a:lvl4pPr>
            <a:lvl5pPr marL="2286000" lvl="4" indent="-624585" algn="l">
              <a:lnSpc>
                <a:spcPct val="90000"/>
              </a:lnSpc>
              <a:spcBef>
                <a:spcPts val="1559"/>
              </a:spcBef>
              <a:spcAft>
                <a:spcPts val="0"/>
              </a:spcAft>
              <a:buClr>
                <a:schemeClr val="dk1"/>
              </a:buClr>
              <a:buSzPts val="6236"/>
              <a:buChar char="•"/>
              <a:defRPr sz="6236"/>
            </a:lvl5pPr>
            <a:lvl6pPr marL="2743200" lvl="5" indent="-624585" algn="l">
              <a:lnSpc>
                <a:spcPct val="90000"/>
              </a:lnSpc>
              <a:spcBef>
                <a:spcPts val="1559"/>
              </a:spcBef>
              <a:spcAft>
                <a:spcPts val="0"/>
              </a:spcAft>
              <a:buClr>
                <a:schemeClr val="dk1"/>
              </a:buClr>
              <a:buSzPts val="6236"/>
              <a:buChar char="•"/>
              <a:defRPr sz="6236"/>
            </a:lvl6pPr>
            <a:lvl7pPr marL="3200400" lvl="6" indent="-624585" algn="l">
              <a:lnSpc>
                <a:spcPct val="90000"/>
              </a:lnSpc>
              <a:spcBef>
                <a:spcPts val="1559"/>
              </a:spcBef>
              <a:spcAft>
                <a:spcPts val="0"/>
              </a:spcAft>
              <a:buClr>
                <a:schemeClr val="dk1"/>
              </a:buClr>
              <a:buSzPts val="6236"/>
              <a:buChar char="•"/>
              <a:defRPr sz="6236"/>
            </a:lvl7pPr>
            <a:lvl8pPr marL="3657600" lvl="7" indent="-624585" algn="l">
              <a:lnSpc>
                <a:spcPct val="90000"/>
              </a:lnSpc>
              <a:spcBef>
                <a:spcPts val="1559"/>
              </a:spcBef>
              <a:spcAft>
                <a:spcPts val="0"/>
              </a:spcAft>
              <a:buClr>
                <a:schemeClr val="dk1"/>
              </a:buClr>
              <a:buSzPts val="6236"/>
              <a:buChar char="•"/>
              <a:defRPr sz="6236"/>
            </a:lvl8pPr>
            <a:lvl9pPr marL="4114800" lvl="8" indent="-624585" algn="l">
              <a:lnSpc>
                <a:spcPct val="90000"/>
              </a:lnSpc>
              <a:spcBef>
                <a:spcPts val="1559"/>
              </a:spcBef>
              <a:spcAft>
                <a:spcPts val="0"/>
              </a:spcAft>
              <a:buClr>
                <a:schemeClr val="dk1"/>
              </a:buClr>
              <a:buSzPts val="6236"/>
              <a:buChar char="•"/>
              <a:defRPr sz="6236"/>
            </a:lvl9pPr>
          </a:lstStyle>
          <a:p>
            <a:endParaRPr/>
          </a:p>
        </p:txBody>
      </p:sp>
      <p:sp>
        <p:nvSpPr>
          <p:cNvPr id="61" name="Google Shape;61;p9"/>
          <p:cNvSpPr txBox="1">
            <a:spLocks noGrp="1"/>
          </p:cNvSpPr>
          <p:nvPr>
            <p:ph type="body" idx="2"/>
          </p:nvPr>
        </p:nvSpPr>
        <p:spPr>
          <a:xfrm>
            <a:off x="2085419" y="6415088"/>
            <a:ext cx="9764700" cy="11884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4989"/>
              <a:buNone/>
              <a:defRPr sz="4989"/>
            </a:lvl1pPr>
            <a:lvl2pPr marL="914400" lvl="1" indent="-228600" algn="l">
              <a:lnSpc>
                <a:spcPct val="90000"/>
              </a:lnSpc>
              <a:spcBef>
                <a:spcPts val="1559"/>
              </a:spcBef>
              <a:spcAft>
                <a:spcPts val="0"/>
              </a:spcAft>
              <a:buClr>
                <a:schemeClr val="dk1"/>
              </a:buClr>
              <a:buSzPts val="4365"/>
              <a:buNone/>
              <a:defRPr sz="4365"/>
            </a:lvl2pPr>
            <a:lvl3pPr marL="1371600" lvl="2" indent="-228600" algn="l">
              <a:lnSpc>
                <a:spcPct val="90000"/>
              </a:lnSpc>
              <a:spcBef>
                <a:spcPts val="1559"/>
              </a:spcBef>
              <a:spcAft>
                <a:spcPts val="0"/>
              </a:spcAft>
              <a:buClr>
                <a:schemeClr val="dk1"/>
              </a:buClr>
              <a:buSzPts val="3742"/>
              <a:buNone/>
              <a:defRPr sz="3741"/>
            </a:lvl3pPr>
            <a:lvl4pPr marL="1828800" lvl="3" indent="-228600" algn="l">
              <a:lnSpc>
                <a:spcPct val="90000"/>
              </a:lnSpc>
              <a:spcBef>
                <a:spcPts val="1559"/>
              </a:spcBef>
              <a:spcAft>
                <a:spcPts val="0"/>
              </a:spcAft>
              <a:buClr>
                <a:schemeClr val="dk1"/>
              </a:buClr>
              <a:buSzPts val="3118"/>
              <a:buNone/>
              <a:defRPr sz="3118"/>
            </a:lvl4pPr>
            <a:lvl5pPr marL="2286000" lvl="4" indent="-228600" algn="l">
              <a:lnSpc>
                <a:spcPct val="90000"/>
              </a:lnSpc>
              <a:spcBef>
                <a:spcPts val="1559"/>
              </a:spcBef>
              <a:spcAft>
                <a:spcPts val="0"/>
              </a:spcAft>
              <a:buClr>
                <a:schemeClr val="dk1"/>
              </a:buClr>
              <a:buSzPts val="3118"/>
              <a:buNone/>
              <a:defRPr sz="3118"/>
            </a:lvl5pPr>
            <a:lvl6pPr marL="2743200" lvl="5" indent="-228600" algn="l">
              <a:lnSpc>
                <a:spcPct val="90000"/>
              </a:lnSpc>
              <a:spcBef>
                <a:spcPts val="1559"/>
              </a:spcBef>
              <a:spcAft>
                <a:spcPts val="0"/>
              </a:spcAft>
              <a:buClr>
                <a:schemeClr val="dk1"/>
              </a:buClr>
              <a:buSzPts val="3118"/>
              <a:buNone/>
              <a:defRPr sz="3118"/>
            </a:lvl6pPr>
            <a:lvl7pPr marL="3200400" lvl="6" indent="-228600" algn="l">
              <a:lnSpc>
                <a:spcPct val="90000"/>
              </a:lnSpc>
              <a:spcBef>
                <a:spcPts val="1559"/>
              </a:spcBef>
              <a:spcAft>
                <a:spcPts val="0"/>
              </a:spcAft>
              <a:buClr>
                <a:schemeClr val="dk1"/>
              </a:buClr>
              <a:buSzPts val="3118"/>
              <a:buNone/>
              <a:defRPr sz="3118"/>
            </a:lvl7pPr>
            <a:lvl8pPr marL="3657600" lvl="7" indent="-228600" algn="l">
              <a:lnSpc>
                <a:spcPct val="90000"/>
              </a:lnSpc>
              <a:spcBef>
                <a:spcPts val="1559"/>
              </a:spcBef>
              <a:spcAft>
                <a:spcPts val="0"/>
              </a:spcAft>
              <a:buClr>
                <a:schemeClr val="dk1"/>
              </a:buClr>
              <a:buSzPts val="3118"/>
              <a:buNone/>
              <a:defRPr sz="3118"/>
            </a:lvl8pPr>
            <a:lvl9pPr marL="4114800" lvl="8" indent="-228600" algn="l">
              <a:lnSpc>
                <a:spcPct val="90000"/>
              </a:lnSpc>
              <a:spcBef>
                <a:spcPts val="1559"/>
              </a:spcBef>
              <a:spcAft>
                <a:spcPts val="0"/>
              </a:spcAft>
              <a:buClr>
                <a:schemeClr val="dk1"/>
              </a:buClr>
              <a:buSzPts val="3118"/>
              <a:buNone/>
              <a:defRPr sz="3118"/>
            </a:lvl9pPr>
          </a:lstStyle>
          <a:p>
            <a:endParaRPr/>
          </a:p>
        </p:txBody>
      </p:sp>
      <p:sp>
        <p:nvSpPr>
          <p:cNvPr id="62" name="Google Shape;62;p9"/>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085419" y="1425575"/>
            <a:ext cx="9764700" cy="498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978"/>
              <a:buFont typeface="Calibri"/>
              <a:buNone/>
              <a:defRPr sz="997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2871249" y="3078850"/>
            <a:ext cx="15326700" cy="15196200"/>
          </a:xfrm>
          <a:prstGeom prst="rect">
            <a:avLst/>
          </a:prstGeom>
          <a:noFill/>
          <a:ln>
            <a:noFill/>
          </a:ln>
        </p:spPr>
      </p:sp>
      <p:sp>
        <p:nvSpPr>
          <p:cNvPr id="68" name="Google Shape;68;p10"/>
          <p:cNvSpPr txBox="1">
            <a:spLocks noGrp="1"/>
          </p:cNvSpPr>
          <p:nvPr>
            <p:ph type="body" idx="1"/>
          </p:nvPr>
        </p:nvSpPr>
        <p:spPr>
          <a:xfrm>
            <a:off x="2085419" y="6415088"/>
            <a:ext cx="9764700" cy="11884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118"/>
              </a:spcBef>
              <a:spcAft>
                <a:spcPts val="0"/>
              </a:spcAft>
              <a:buClr>
                <a:schemeClr val="dk1"/>
              </a:buClr>
              <a:buSzPts val="4989"/>
              <a:buNone/>
              <a:defRPr sz="4989"/>
            </a:lvl1pPr>
            <a:lvl2pPr marL="914400" lvl="1" indent="-228600" algn="l">
              <a:lnSpc>
                <a:spcPct val="90000"/>
              </a:lnSpc>
              <a:spcBef>
                <a:spcPts val="1559"/>
              </a:spcBef>
              <a:spcAft>
                <a:spcPts val="0"/>
              </a:spcAft>
              <a:buClr>
                <a:schemeClr val="dk1"/>
              </a:buClr>
              <a:buSzPts val="4365"/>
              <a:buNone/>
              <a:defRPr sz="4365"/>
            </a:lvl2pPr>
            <a:lvl3pPr marL="1371600" lvl="2" indent="-228600" algn="l">
              <a:lnSpc>
                <a:spcPct val="90000"/>
              </a:lnSpc>
              <a:spcBef>
                <a:spcPts val="1559"/>
              </a:spcBef>
              <a:spcAft>
                <a:spcPts val="0"/>
              </a:spcAft>
              <a:buClr>
                <a:schemeClr val="dk1"/>
              </a:buClr>
              <a:buSzPts val="3742"/>
              <a:buNone/>
              <a:defRPr sz="3741"/>
            </a:lvl3pPr>
            <a:lvl4pPr marL="1828800" lvl="3" indent="-228600" algn="l">
              <a:lnSpc>
                <a:spcPct val="90000"/>
              </a:lnSpc>
              <a:spcBef>
                <a:spcPts val="1559"/>
              </a:spcBef>
              <a:spcAft>
                <a:spcPts val="0"/>
              </a:spcAft>
              <a:buClr>
                <a:schemeClr val="dk1"/>
              </a:buClr>
              <a:buSzPts val="3118"/>
              <a:buNone/>
              <a:defRPr sz="3118"/>
            </a:lvl4pPr>
            <a:lvl5pPr marL="2286000" lvl="4" indent="-228600" algn="l">
              <a:lnSpc>
                <a:spcPct val="90000"/>
              </a:lnSpc>
              <a:spcBef>
                <a:spcPts val="1559"/>
              </a:spcBef>
              <a:spcAft>
                <a:spcPts val="0"/>
              </a:spcAft>
              <a:buClr>
                <a:schemeClr val="dk1"/>
              </a:buClr>
              <a:buSzPts val="3118"/>
              <a:buNone/>
              <a:defRPr sz="3118"/>
            </a:lvl5pPr>
            <a:lvl6pPr marL="2743200" lvl="5" indent="-228600" algn="l">
              <a:lnSpc>
                <a:spcPct val="90000"/>
              </a:lnSpc>
              <a:spcBef>
                <a:spcPts val="1559"/>
              </a:spcBef>
              <a:spcAft>
                <a:spcPts val="0"/>
              </a:spcAft>
              <a:buClr>
                <a:schemeClr val="dk1"/>
              </a:buClr>
              <a:buSzPts val="3118"/>
              <a:buNone/>
              <a:defRPr sz="3118"/>
            </a:lvl6pPr>
            <a:lvl7pPr marL="3200400" lvl="6" indent="-228600" algn="l">
              <a:lnSpc>
                <a:spcPct val="90000"/>
              </a:lnSpc>
              <a:spcBef>
                <a:spcPts val="1559"/>
              </a:spcBef>
              <a:spcAft>
                <a:spcPts val="0"/>
              </a:spcAft>
              <a:buClr>
                <a:schemeClr val="dk1"/>
              </a:buClr>
              <a:buSzPts val="3118"/>
              <a:buNone/>
              <a:defRPr sz="3118"/>
            </a:lvl7pPr>
            <a:lvl8pPr marL="3657600" lvl="7" indent="-228600" algn="l">
              <a:lnSpc>
                <a:spcPct val="90000"/>
              </a:lnSpc>
              <a:spcBef>
                <a:spcPts val="1559"/>
              </a:spcBef>
              <a:spcAft>
                <a:spcPts val="0"/>
              </a:spcAft>
              <a:buClr>
                <a:schemeClr val="dk1"/>
              </a:buClr>
              <a:buSzPts val="3118"/>
              <a:buNone/>
              <a:defRPr sz="3118"/>
            </a:lvl8pPr>
            <a:lvl9pPr marL="4114800" lvl="8" indent="-228600" algn="l">
              <a:lnSpc>
                <a:spcPct val="90000"/>
              </a:lnSpc>
              <a:spcBef>
                <a:spcPts val="1559"/>
              </a:spcBef>
              <a:spcAft>
                <a:spcPts val="0"/>
              </a:spcAft>
              <a:buClr>
                <a:schemeClr val="dk1"/>
              </a:buClr>
              <a:buSzPts val="3118"/>
              <a:buNone/>
              <a:defRPr sz="3118"/>
            </a:lvl9pPr>
          </a:lstStyle>
          <a:p>
            <a:endParaRPr/>
          </a:p>
        </p:txBody>
      </p:sp>
      <p:sp>
        <p:nvSpPr>
          <p:cNvPr id="69" name="Google Shape;69;p10"/>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081476" y="1138485"/>
            <a:ext cx="26113200" cy="4133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3720"/>
              <a:buFont typeface="Calibri"/>
              <a:buNone/>
              <a:defRPr sz="137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081476" y="5692400"/>
            <a:ext cx="26113200" cy="13567800"/>
          </a:xfrm>
          <a:prstGeom prst="rect">
            <a:avLst/>
          </a:prstGeom>
          <a:noFill/>
          <a:ln>
            <a:noFill/>
          </a:ln>
        </p:spPr>
        <p:txBody>
          <a:bodyPr spcFirstLastPara="1" wrap="square" lIns="91425" tIns="45700" rIns="91425" bIns="45700" anchor="t" anchorCtr="0">
            <a:normAutofit/>
          </a:bodyPr>
          <a:lstStyle>
            <a:lvl1pPr marL="457200" marR="0" lvl="0" indent="-783018" algn="l" rtl="0">
              <a:lnSpc>
                <a:spcPct val="90000"/>
              </a:lnSpc>
              <a:spcBef>
                <a:spcPts val="3118"/>
              </a:spcBef>
              <a:spcAft>
                <a:spcPts val="0"/>
              </a:spcAft>
              <a:buClr>
                <a:schemeClr val="dk1"/>
              </a:buClr>
              <a:buSzPts val="8731"/>
              <a:buFont typeface="Arial"/>
              <a:buChar char="•"/>
              <a:defRPr sz="8731" b="0" i="0" u="none" strike="noStrike" cap="none">
                <a:solidFill>
                  <a:schemeClr val="dk1"/>
                </a:solidFill>
                <a:latin typeface="Calibri"/>
                <a:ea typeface="Calibri"/>
                <a:cs typeface="Calibri"/>
                <a:sym typeface="Calibri"/>
              </a:defRPr>
            </a:lvl1pPr>
            <a:lvl2pPr marL="914400" marR="0" lvl="1" indent="-703770" algn="l" rtl="0">
              <a:lnSpc>
                <a:spcPct val="90000"/>
              </a:lnSpc>
              <a:spcBef>
                <a:spcPts val="1559"/>
              </a:spcBef>
              <a:spcAft>
                <a:spcPts val="0"/>
              </a:spcAft>
              <a:buClr>
                <a:schemeClr val="dk1"/>
              </a:buClr>
              <a:buSzPts val="7483"/>
              <a:buFont typeface="Arial"/>
              <a:buChar char="•"/>
              <a:defRPr sz="7483" b="0" i="0" u="none" strike="noStrike" cap="none">
                <a:solidFill>
                  <a:schemeClr val="dk1"/>
                </a:solidFill>
                <a:latin typeface="Calibri"/>
                <a:ea typeface="Calibri"/>
                <a:cs typeface="Calibri"/>
                <a:sym typeface="Calibri"/>
              </a:defRPr>
            </a:lvl2pPr>
            <a:lvl3pPr marL="1371600" marR="0" lvl="2" indent="-624586" algn="l" rtl="0">
              <a:lnSpc>
                <a:spcPct val="90000"/>
              </a:lnSpc>
              <a:spcBef>
                <a:spcPts val="1559"/>
              </a:spcBef>
              <a:spcAft>
                <a:spcPts val="0"/>
              </a:spcAft>
              <a:buClr>
                <a:schemeClr val="dk1"/>
              </a:buClr>
              <a:buSzPts val="6236"/>
              <a:buFont typeface="Arial"/>
              <a:buChar char="•"/>
              <a:defRPr sz="6236" b="0" i="0" u="none" strike="noStrike" cap="none">
                <a:solidFill>
                  <a:schemeClr val="dk1"/>
                </a:solidFill>
                <a:latin typeface="Calibri"/>
                <a:ea typeface="Calibri"/>
                <a:cs typeface="Calibri"/>
                <a:sym typeface="Calibri"/>
              </a:defRPr>
            </a:lvl3pPr>
            <a:lvl4pPr marL="1828800" marR="0" lvl="3"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4pPr>
            <a:lvl5pPr marL="2286000" marR="0" lvl="4"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5pPr>
            <a:lvl6pPr marL="2743200" marR="0" lvl="5"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6pPr>
            <a:lvl7pPr marL="3200400" marR="0" lvl="6"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7pPr>
            <a:lvl8pPr marL="3657600" marR="0" lvl="7"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8pPr>
            <a:lvl9pPr marL="4114800" marR="0" lvl="8" indent="-585025" algn="l" rtl="0">
              <a:lnSpc>
                <a:spcPct val="90000"/>
              </a:lnSpc>
              <a:spcBef>
                <a:spcPts val="1559"/>
              </a:spcBef>
              <a:spcAft>
                <a:spcPts val="0"/>
              </a:spcAft>
              <a:buClr>
                <a:schemeClr val="dk1"/>
              </a:buClr>
              <a:buSzPts val="5613"/>
              <a:buFont typeface="Arial"/>
              <a:buChar char="•"/>
              <a:defRPr sz="5613"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081476" y="19819457"/>
            <a:ext cx="6812100" cy="1138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74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0028930" y="19819457"/>
            <a:ext cx="10218300" cy="1138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74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21382434" y="19819457"/>
            <a:ext cx="6812100" cy="1138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741" b="0" i="0" u="none" strike="noStrike" cap="none">
                <a:solidFill>
                  <a:srgbClr val="888888"/>
                </a:solidFill>
                <a:latin typeface="Calibri"/>
                <a:ea typeface="Calibri"/>
                <a:cs typeface="Calibri"/>
                <a:sym typeface="Calibri"/>
              </a:defRPr>
            </a:lvl1pPr>
            <a:lvl2pPr marL="0" marR="0" lvl="1" indent="0" algn="r" rtl="0">
              <a:spcBef>
                <a:spcPts val="0"/>
              </a:spcBef>
              <a:buNone/>
              <a:defRPr sz="3741" b="0" i="0" u="none" strike="noStrike" cap="none">
                <a:solidFill>
                  <a:srgbClr val="888888"/>
                </a:solidFill>
                <a:latin typeface="Calibri"/>
                <a:ea typeface="Calibri"/>
                <a:cs typeface="Calibri"/>
                <a:sym typeface="Calibri"/>
              </a:defRPr>
            </a:lvl2pPr>
            <a:lvl3pPr marL="0" marR="0" lvl="2" indent="0" algn="r" rtl="0">
              <a:spcBef>
                <a:spcPts val="0"/>
              </a:spcBef>
              <a:buNone/>
              <a:defRPr sz="3741" b="0" i="0" u="none" strike="noStrike" cap="none">
                <a:solidFill>
                  <a:srgbClr val="888888"/>
                </a:solidFill>
                <a:latin typeface="Calibri"/>
                <a:ea typeface="Calibri"/>
                <a:cs typeface="Calibri"/>
                <a:sym typeface="Calibri"/>
              </a:defRPr>
            </a:lvl3pPr>
            <a:lvl4pPr marL="0" marR="0" lvl="3" indent="0" algn="r" rtl="0">
              <a:spcBef>
                <a:spcPts val="0"/>
              </a:spcBef>
              <a:buNone/>
              <a:defRPr sz="3741" b="0" i="0" u="none" strike="noStrike" cap="none">
                <a:solidFill>
                  <a:srgbClr val="888888"/>
                </a:solidFill>
                <a:latin typeface="Calibri"/>
                <a:ea typeface="Calibri"/>
                <a:cs typeface="Calibri"/>
                <a:sym typeface="Calibri"/>
              </a:defRPr>
            </a:lvl4pPr>
            <a:lvl5pPr marL="0" marR="0" lvl="4" indent="0" algn="r" rtl="0">
              <a:spcBef>
                <a:spcPts val="0"/>
              </a:spcBef>
              <a:buNone/>
              <a:defRPr sz="3741" b="0" i="0" u="none" strike="noStrike" cap="none">
                <a:solidFill>
                  <a:srgbClr val="888888"/>
                </a:solidFill>
                <a:latin typeface="Calibri"/>
                <a:ea typeface="Calibri"/>
                <a:cs typeface="Calibri"/>
                <a:sym typeface="Calibri"/>
              </a:defRPr>
            </a:lvl5pPr>
            <a:lvl6pPr marL="0" marR="0" lvl="5" indent="0" algn="r" rtl="0">
              <a:spcBef>
                <a:spcPts val="0"/>
              </a:spcBef>
              <a:buNone/>
              <a:defRPr sz="3741" b="0" i="0" u="none" strike="noStrike" cap="none">
                <a:solidFill>
                  <a:srgbClr val="888888"/>
                </a:solidFill>
                <a:latin typeface="Calibri"/>
                <a:ea typeface="Calibri"/>
                <a:cs typeface="Calibri"/>
                <a:sym typeface="Calibri"/>
              </a:defRPr>
            </a:lvl6pPr>
            <a:lvl7pPr marL="0" marR="0" lvl="6" indent="0" algn="r" rtl="0">
              <a:spcBef>
                <a:spcPts val="0"/>
              </a:spcBef>
              <a:buNone/>
              <a:defRPr sz="3741" b="0" i="0" u="none" strike="noStrike" cap="none">
                <a:solidFill>
                  <a:srgbClr val="888888"/>
                </a:solidFill>
                <a:latin typeface="Calibri"/>
                <a:ea typeface="Calibri"/>
                <a:cs typeface="Calibri"/>
                <a:sym typeface="Calibri"/>
              </a:defRPr>
            </a:lvl7pPr>
            <a:lvl8pPr marL="0" marR="0" lvl="7" indent="0" algn="r" rtl="0">
              <a:spcBef>
                <a:spcPts val="0"/>
              </a:spcBef>
              <a:buNone/>
              <a:defRPr sz="3741" b="0" i="0" u="none" strike="noStrike" cap="none">
                <a:solidFill>
                  <a:srgbClr val="888888"/>
                </a:solidFill>
                <a:latin typeface="Calibri"/>
                <a:ea typeface="Calibri"/>
                <a:cs typeface="Calibri"/>
                <a:sym typeface="Calibri"/>
              </a:defRPr>
            </a:lvl8pPr>
            <a:lvl9pPr marL="0" marR="0" lvl="8" indent="0" algn="r" rtl="0">
              <a:spcBef>
                <a:spcPts val="0"/>
              </a:spcBef>
              <a:buNone/>
              <a:defRPr sz="374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66226"/>
            <a:ext cx="30276000" cy="25140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15000"/>
              </a:lnSpc>
              <a:spcBef>
                <a:spcPts val="0"/>
              </a:spcBef>
              <a:spcAft>
                <a:spcPts val="0"/>
              </a:spcAft>
              <a:buNone/>
            </a:pPr>
            <a:r>
              <a:rPr lang="ko-KR" sz="5800" b="1" i="0" u="none" strike="noStrike" cap="none">
                <a:solidFill>
                  <a:schemeClr val="lt1"/>
                </a:solidFill>
                <a:latin typeface="NanumGothic"/>
                <a:ea typeface="NanumGothic"/>
                <a:cs typeface="NanumGothic"/>
                <a:sym typeface="Nanum Gothic"/>
              </a:rPr>
              <a:t>온라인 상의 마약 거래 분석 및 예측을 통한 모니터링 시스템 구현</a:t>
            </a:r>
            <a:endParaRPr sz="5800" b="1" i="0" u="none" strike="noStrike" cap="none">
              <a:solidFill>
                <a:schemeClr val="lt1"/>
              </a:solidFill>
              <a:latin typeface="NanumGothic"/>
              <a:ea typeface="NanumGothic"/>
              <a:cs typeface="NanumGothic"/>
              <a:sym typeface="Nanum Gothic"/>
            </a:endParaRPr>
          </a:p>
          <a:p>
            <a:pPr marL="0" marR="0" lvl="0" indent="0" algn="ctr" rtl="0">
              <a:lnSpc>
                <a:spcPct val="115000"/>
              </a:lnSpc>
              <a:spcBef>
                <a:spcPts val="0"/>
              </a:spcBef>
              <a:spcAft>
                <a:spcPts val="0"/>
              </a:spcAft>
              <a:buNone/>
            </a:pPr>
            <a:r>
              <a:rPr lang="ko-KR" sz="3800" b="1" i="0" u="none" strike="noStrike" cap="none">
                <a:solidFill>
                  <a:schemeClr val="lt1"/>
                </a:solidFill>
                <a:latin typeface="NanumGothic"/>
                <a:ea typeface="NanumGothic"/>
                <a:cs typeface="NanumGothic"/>
                <a:sym typeface="Nanum Gothic"/>
              </a:rPr>
              <a:t>성균관대학교 글로벌융합학부 데이터사이언스융합전공</a:t>
            </a:r>
            <a:endParaRPr sz="3800" b="1"/>
          </a:p>
          <a:p>
            <a:pPr marL="0" marR="0" lvl="0" indent="0" algn="ctr" rtl="0">
              <a:lnSpc>
                <a:spcPct val="115000"/>
              </a:lnSpc>
              <a:spcBef>
                <a:spcPts val="0"/>
              </a:spcBef>
              <a:spcAft>
                <a:spcPts val="0"/>
              </a:spcAft>
              <a:buNone/>
            </a:pPr>
            <a:r>
              <a:rPr lang="ko-KR" sz="3800" b="1" i="0" u="none" strike="noStrike" cap="none">
                <a:solidFill>
                  <a:schemeClr val="lt1"/>
                </a:solidFill>
                <a:latin typeface="NanumGothic"/>
                <a:ea typeface="NanumGothic"/>
                <a:cs typeface="NanumGothic"/>
                <a:sym typeface="Nanum Gothic"/>
              </a:rPr>
              <a:t>양지인 김유진 선해라 우다연</a:t>
            </a:r>
            <a:endParaRPr sz="3800" b="1" i="0" u="none" strike="noStrike" cap="none">
              <a:solidFill>
                <a:schemeClr val="lt1"/>
              </a:solidFill>
              <a:latin typeface="NanumGothic"/>
              <a:ea typeface="NanumGothic"/>
              <a:cs typeface="NanumGothic"/>
              <a:sym typeface="Nanum Gothic"/>
            </a:endParaRPr>
          </a:p>
        </p:txBody>
      </p:sp>
      <p:pic>
        <p:nvPicPr>
          <p:cNvPr id="90" name="Google Shape;90;p13"/>
          <p:cNvPicPr preferRelativeResize="0"/>
          <p:nvPr/>
        </p:nvPicPr>
        <p:blipFill rotWithShape="1">
          <a:blip r:embed="rId3">
            <a:alphaModFix/>
          </a:blip>
          <a:srcRect/>
          <a:stretch/>
        </p:blipFill>
        <p:spPr>
          <a:xfrm>
            <a:off x="27701527" y="244645"/>
            <a:ext cx="2199987" cy="2157680"/>
          </a:xfrm>
          <a:prstGeom prst="rect">
            <a:avLst/>
          </a:prstGeom>
          <a:noFill/>
          <a:ln>
            <a:noFill/>
          </a:ln>
        </p:spPr>
      </p:pic>
      <p:sp>
        <p:nvSpPr>
          <p:cNvPr id="91" name="Google Shape;91;p13"/>
          <p:cNvSpPr/>
          <p:nvPr/>
        </p:nvSpPr>
        <p:spPr>
          <a:xfrm>
            <a:off x="50" y="20671300"/>
            <a:ext cx="30276000" cy="7125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800" b="0" i="0" u="none" strike="noStrike" cap="none">
                <a:solidFill>
                  <a:schemeClr val="lt1"/>
                </a:solidFill>
                <a:latin typeface="NanumGothic"/>
                <a:ea typeface="NanumGothic"/>
                <a:cs typeface="NanumGothic"/>
                <a:sym typeface="Nanum Gothic"/>
              </a:rPr>
              <a:t>2023 Spring Data Science Capstone Project, Prof. Mina Jung</a:t>
            </a:r>
            <a:endParaRPr sz="3800"/>
          </a:p>
        </p:txBody>
      </p:sp>
      <p:cxnSp>
        <p:nvCxnSpPr>
          <p:cNvPr id="92" name="Google Shape;92;p13"/>
          <p:cNvCxnSpPr/>
          <p:nvPr/>
        </p:nvCxnSpPr>
        <p:spPr>
          <a:xfrm>
            <a:off x="10111192" y="2847100"/>
            <a:ext cx="9300" cy="10630800"/>
          </a:xfrm>
          <a:prstGeom prst="straightConnector1">
            <a:avLst/>
          </a:prstGeom>
          <a:noFill/>
          <a:ln w="9525" cap="flat" cmpd="sng">
            <a:solidFill>
              <a:schemeClr val="accent3"/>
            </a:solidFill>
            <a:prstDash val="solid"/>
            <a:miter lim="800000"/>
            <a:headEnd type="none" w="sm" len="sm"/>
            <a:tailEnd type="none" w="sm" len="sm"/>
          </a:ln>
        </p:spPr>
      </p:cxnSp>
      <p:sp>
        <p:nvSpPr>
          <p:cNvPr id="93" name="Google Shape;93;p13"/>
          <p:cNvSpPr/>
          <p:nvPr/>
        </p:nvSpPr>
        <p:spPr>
          <a:xfrm>
            <a:off x="115950" y="2560425"/>
            <a:ext cx="9868800" cy="7518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600" b="1" i="0" u="none" strike="noStrike" cap="none">
                <a:solidFill>
                  <a:schemeClr val="lt1"/>
                </a:solidFill>
                <a:latin typeface="NanumGothic"/>
                <a:ea typeface="NanumGothic"/>
                <a:cs typeface="NanumGothic"/>
                <a:sym typeface="Nanum Gothic"/>
              </a:rPr>
              <a:t>Background</a:t>
            </a:r>
            <a:endParaRPr sz="3600" b="1"/>
          </a:p>
        </p:txBody>
      </p:sp>
      <p:sp>
        <p:nvSpPr>
          <p:cNvPr id="94" name="Google Shape;94;p13"/>
          <p:cNvSpPr/>
          <p:nvPr/>
        </p:nvSpPr>
        <p:spPr>
          <a:xfrm>
            <a:off x="115950" y="7573300"/>
            <a:ext cx="9814800" cy="7518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000" b="1">
                <a:solidFill>
                  <a:schemeClr val="lt1"/>
                </a:solidFill>
                <a:latin typeface="NanumGothic"/>
                <a:ea typeface="NanumGothic"/>
                <a:cs typeface="NanumGothic"/>
                <a:sym typeface="Nanum Gothic"/>
              </a:rPr>
              <a:t>Data</a:t>
            </a:r>
            <a:endParaRPr b="1"/>
          </a:p>
        </p:txBody>
      </p:sp>
      <p:sp>
        <p:nvSpPr>
          <p:cNvPr id="95" name="Google Shape;95;p13"/>
          <p:cNvSpPr/>
          <p:nvPr/>
        </p:nvSpPr>
        <p:spPr>
          <a:xfrm>
            <a:off x="115950" y="13143175"/>
            <a:ext cx="19165800" cy="7518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600" b="1">
                <a:solidFill>
                  <a:schemeClr val="lt1"/>
                </a:solidFill>
                <a:latin typeface="NanumGothic"/>
                <a:ea typeface="NanumGothic"/>
                <a:cs typeface="NanumGothic"/>
                <a:sym typeface="Nanum Gothic"/>
              </a:rPr>
              <a:t>EDA</a:t>
            </a:r>
            <a:endParaRPr sz="3600" b="1"/>
          </a:p>
        </p:txBody>
      </p:sp>
      <p:sp>
        <p:nvSpPr>
          <p:cNvPr id="96" name="Google Shape;96;p13"/>
          <p:cNvSpPr/>
          <p:nvPr/>
        </p:nvSpPr>
        <p:spPr>
          <a:xfrm>
            <a:off x="10246900" y="2556050"/>
            <a:ext cx="9080700" cy="7389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600" b="1">
                <a:solidFill>
                  <a:schemeClr val="lt1"/>
                </a:solidFill>
                <a:latin typeface="NanumGothic"/>
                <a:ea typeface="NanumGothic"/>
                <a:cs typeface="NanumGothic"/>
                <a:sym typeface="Nanum Gothic"/>
              </a:rPr>
              <a:t>Analysis &amp; Methods</a:t>
            </a:r>
            <a:endParaRPr sz="3600" b="1">
              <a:latin typeface="NanumGothic"/>
              <a:ea typeface="NanumGothic"/>
              <a:cs typeface="NanumGothic"/>
              <a:sym typeface="Nanum Gothic"/>
            </a:endParaRPr>
          </a:p>
        </p:txBody>
      </p:sp>
      <p:sp>
        <p:nvSpPr>
          <p:cNvPr id="97" name="Google Shape;97;p13"/>
          <p:cNvSpPr txBox="1"/>
          <p:nvPr/>
        </p:nvSpPr>
        <p:spPr>
          <a:xfrm>
            <a:off x="121650" y="3424875"/>
            <a:ext cx="10049100" cy="43251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ko-KR" sz="2200">
                <a:solidFill>
                  <a:schemeClr val="dk1"/>
                </a:solidFill>
                <a:latin typeface="NanumGothic"/>
                <a:ea typeface="NanumGothic"/>
                <a:cs typeface="NanumGothic"/>
                <a:sym typeface="Nanum Gothic"/>
              </a:rPr>
              <a:t>마약의 주 거래처가 온라인 공간에서 이루어지면서, 누구나 어디서든 쉽게 마약 거래를 할 수 있게 되었다. 인터넷의 익명성과 비대면이라는 특성으로 인해 접근성이 높아진 것에 비해 수사와 검거는 더 어려워진 추세이다.</a:t>
            </a:r>
            <a:endParaRPr sz="220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Clr>
                <a:schemeClr val="dk1"/>
              </a:buClr>
              <a:buSzPts val="1100"/>
              <a:buFont typeface="Arial"/>
              <a:buNone/>
            </a:pPr>
            <a:endParaRPr sz="220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Clr>
                <a:schemeClr val="dk1"/>
              </a:buClr>
              <a:buSzPts val="1100"/>
              <a:buFont typeface="Arial"/>
              <a:buNone/>
            </a:pPr>
            <a:r>
              <a:rPr lang="ko-KR" sz="2200">
                <a:solidFill>
                  <a:schemeClr val="dk1"/>
                </a:solidFill>
                <a:latin typeface="NanumGothic"/>
                <a:ea typeface="NanumGothic"/>
                <a:cs typeface="NanumGothic"/>
                <a:sym typeface="Nanum Gothic"/>
              </a:rPr>
              <a:t>따라서, 본 프로젝트에서는 젊은 층을 대상으로 마약 거래가 주로 이루어지는 트위터의 최근 3년간의 트윗을 수집하여 다음과 같은 분석 목표를 정하였다. 우선, </a:t>
            </a:r>
            <a:r>
              <a:rPr lang="ko-KR" sz="2200" b="1">
                <a:solidFill>
                  <a:schemeClr val="dk1"/>
                </a:solidFill>
                <a:latin typeface="NanumGothic"/>
                <a:ea typeface="NanumGothic"/>
                <a:cs typeface="NanumGothic"/>
                <a:sym typeface="Nanum Gothic"/>
              </a:rPr>
              <a:t>SNS를 이용한 마약 거래의 최근 경향성을 분석</a:t>
            </a:r>
            <a:r>
              <a:rPr lang="ko-KR" sz="2200">
                <a:solidFill>
                  <a:schemeClr val="dk1"/>
                </a:solidFill>
                <a:latin typeface="NanumGothic"/>
                <a:ea typeface="NanumGothic"/>
                <a:cs typeface="NanumGothic"/>
                <a:sym typeface="Nanum Gothic"/>
              </a:rPr>
              <a:t>해보고자 한다. 또한, </a:t>
            </a:r>
            <a:r>
              <a:rPr lang="ko-KR" sz="2200" b="1">
                <a:solidFill>
                  <a:schemeClr val="dk1"/>
                </a:solidFill>
                <a:latin typeface="NanumGothic"/>
                <a:ea typeface="NanumGothic"/>
                <a:cs typeface="NanumGothic"/>
                <a:sym typeface="Nanum Gothic"/>
              </a:rPr>
              <a:t>마약 거래 게시글을 판별하는 모델을 구축</a:t>
            </a:r>
            <a:r>
              <a:rPr lang="ko-KR" sz="2200">
                <a:solidFill>
                  <a:schemeClr val="dk1"/>
                </a:solidFill>
                <a:latin typeface="NanumGothic"/>
                <a:ea typeface="NanumGothic"/>
                <a:cs typeface="NanumGothic"/>
                <a:sym typeface="Nanum Gothic"/>
              </a:rPr>
              <a:t>하는 것을 목표로 한다. 최종적으로 트위터에 업로드 되는 마약 거래 게시글의 내용과 위치 등의 정보와 마약 거래의 동향을 한 눈에 보여주는 </a:t>
            </a:r>
            <a:r>
              <a:rPr lang="ko-KR" sz="2200" b="1">
                <a:solidFill>
                  <a:schemeClr val="dk1"/>
                </a:solidFill>
                <a:latin typeface="NanumGothic"/>
                <a:ea typeface="NanumGothic"/>
                <a:cs typeface="NanumGothic"/>
                <a:sym typeface="Nanum Gothic"/>
              </a:rPr>
              <a:t>실시간 모니터링 시스템을 구축</a:t>
            </a:r>
            <a:r>
              <a:rPr lang="ko-KR" sz="2200">
                <a:solidFill>
                  <a:schemeClr val="dk1"/>
                </a:solidFill>
                <a:latin typeface="NanumGothic"/>
                <a:ea typeface="NanumGothic"/>
                <a:cs typeface="NanumGothic"/>
                <a:sym typeface="Nanum Gothic"/>
              </a:rPr>
              <a:t>하고자 한다.</a:t>
            </a:r>
            <a:endParaRPr sz="220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SzPts val="1100"/>
              <a:buNone/>
            </a:pPr>
            <a:endParaRPr sz="2200">
              <a:solidFill>
                <a:schemeClr val="dk1"/>
              </a:solidFill>
              <a:latin typeface="NanumGothic"/>
              <a:ea typeface="NanumGothic"/>
              <a:cs typeface="NanumGothic"/>
              <a:sym typeface="Nanum Gothic"/>
            </a:endParaRPr>
          </a:p>
        </p:txBody>
      </p:sp>
      <p:sp>
        <p:nvSpPr>
          <p:cNvPr id="98" name="Google Shape;98;p13"/>
          <p:cNvSpPr/>
          <p:nvPr/>
        </p:nvSpPr>
        <p:spPr>
          <a:xfrm>
            <a:off x="19536650" y="13532125"/>
            <a:ext cx="10646400" cy="6465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600" b="1">
                <a:solidFill>
                  <a:schemeClr val="lt1"/>
                </a:solidFill>
                <a:latin typeface="NanumGothic"/>
                <a:ea typeface="NanumGothic"/>
                <a:cs typeface="NanumGothic"/>
                <a:sym typeface="Nanum Gothic"/>
              </a:rPr>
              <a:t>Conclusion</a:t>
            </a:r>
            <a:endParaRPr sz="3600" b="1"/>
          </a:p>
        </p:txBody>
      </p:sp>
      <p:cxnSp>
        <p:nvCxnSpPr>
          <p:cNvPr id="99" name="Google Shape;99;p13"/>
          <p:cNvCxnSpPr/>
          <p:nvPr/>
        </p:nvCxnSpPr>
        <p:spPr>
          <a:xfrm flipH="1">
            <a:off x="19417038" y="14195675"/>
            <a:ext cx="12000" cy="6024000"/>
          </a:xfrm>
          <a:prstGeom prst="straightConnector1">
            <a:avLst/>
          </a:prstGeom>
          <a:noFill/>
          <a:ln w="9525" cap="flat" cmpd="sng">
            <a:solidFill>
              <a:schemeClr val="accent3"/>
            </a:solidFill>
            <a:prstDash val="solid"/>
            <a:miter lim="800000"/>
            <a:headEnd type="none" w="sm" len="sm"/>
            <a:tailEnd type="none" w="sm" len="sm"/>
          </a:ln>
        </p:spPr>
      </p:cxnSp>
      <p:graphicFrame>
        <p:nvGraphicFramePr>
          <p:cNvPr id="100" name="Google Shape;100;p13"/>
          <p:cNvGraphicFramePr/>
          <p:nvPr/>
        </p:nvGraphicFramePr>
        <p:xfrm>
          <a:off x="197838" y="8577488"/>
          <a:ext cx="4691850" cy="4313315"/>
        </p:xfrm>
        <a:graphic>
          <a:graphicData uri="http://schemas.openxmlformats.org/drawingml/2006/table">
            <a:tbl>
              <a:tblPr>
                <a:noFill/>
                <a:tableStyleId>{847FAAA2-5865-428F-82C5-18D701BC5059}</a:tableStyleId>
              </a:tblPr>
              <a:tblGrid>
                <a:gridCol w="4691850">
                  <a:extLst>
                    <a:ext uri="{9D8B030D-6E8A-4147-A177-3AD203B41FA5}">
                      <a16:colId xmlns:a16="http://schemas.microsoft.com/office/drawing/2014/main" val="20000"/>
                    </a:ext>
                  </a:extLst>
                </a:gridCol>
              </a:tblGrid>
              <a:tr h="449850">
                <a:tc>
                  <a:txBody>
                    <a:bodyPr/>
                    <a:lstStyle/>
                    <a:p>
                      <a:pPr marL="0" lvl="0" indent="0" algn="ctr" rtl="0">
                        <a:spcBef>
                          <a:spcPts val="0"/>
                        </a:spcBef>
                        <a:spcAft>
                          <a:spcPts val="0"/>
                        </a:spcAft>
                        <a:buNone/>
                      </a:pPr>
                      <a:r>
                        <a:rPr lang="ko-KR" sz="2200">
                          <a:latin typeface="NanumGothic"/>
                          <a:ea typeface="NanumGothic"/>
                          <a:cs typeface="NanumGothic"/>
                          <a:sym typeface="Nanum Gothic"/>
                        </a:rPr>
                        <a:t>수집 정보</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9850">
                <a:tc>
                  <a:txBody>
                    <a:bodyPr/>
                    <a:lstStyle/>
                    <a:p>
                      <a:pPr marL="0" lvl="0" indent="0" algn="ctr" rtl="0">
                        <a:spcBef>
                          <a:spcPts val="0"/>
                        </a:spcBef>
                        <a:spcAft>
                          <a:spcPts val="0"/>
                        </a:spcAft>
                        <a:buNone/>
                      </a:pPr>
                      <a:r>
                        <a:rPr lang="ko-KR" sz="2200">
                          <a:latin typeface="NanumGothic"/>
                          <a:ea typeface="NanumGothic"/>
                          <a:cs typeface="NanumGothic"/>
                          <a:sym typeface="Nanum Gothic"/>
                        </a:rPr>
                        <a:t>snscrape로 트윗 수집</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9850">
                <a:tc>
                  <a:txBody>
                    <a:bodyPr/>
                    <a:lstStyle/>
                    <a:p>
                      <a:pPr marL="0" lvl="0" indent="0" algn="ctr" rtl="0">
                        <a:spcBef>
                          <a:spcPts val="0"/>
                        </a:spcBef>
                        <a:spcAft>
                          <a:spcPts val="0"/>
                        </a:spcAft>
                        <a:buNone/>
                      </a:pPr>
                      <a:r>
                        <a:rPr lang="ko-KR" sz="2200">
                          <a:latin typeface="NanumGothic"/>
                          <a:ea typeface="NanumGothic"/>
                          <a:cs typeface="NanumGothic"/>
                          <a:sym typeface="Nanum Gothic"/>
                        </a:rPr>
                        <a:t>2021.01.01~2023.03.31</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35300">
                <a:tc>
                  <a:txBody>
                    <a:bodyPr/>
                    <a:lstStyle/>
                    <a:p>
                      <a:pPr marL="0" lvl="0" indent="0" algn="ctr" rtl="0">
                        <a:spcBef>
                          <a:spcPts val="0"/>
                        </a:spcBef>
                        <a:spcAft>
                          <a:spcPts val="0"/>
                        </a:spcAft>
                        <a:buNone/>
                      </a:pPr>
                      <a:r>
                        <a:rPr lang="ko-KR" sz="2200">
                          <a:latin typeface="NanumGothic"/>
                          <a:ea typeface="NanumGothic"/>
                          <a:cs typeface="NanumGothic"/>
                          <a:sym typeface="Nanum Gothic"/>
                        </a:rPr>
                        <a:t>검찰청 마약 분류, 선행 연구, 인터넷 기사, 실제 트윗에서 키워드 선정</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5300">
                <a:tc>
                  <a:txBody>
                    <a:bodyPr/>
                    <a:lstStyle/>
                    <a:p>
                      <a:pPr marL="0" lvl="0" indent="0" algn="ctr" rtl="0">
                        <a:spcBef>
                          <a:spcPts val="0"/>
                        </a:spcBef>
                        <a:spcAft>
                          <a:spcPts val="0"/>
                        </a:spcAft>
                        <a:buNone/>
                      </a:pPr>
                      <a:r>
                        <a:rPr lang="ko-KR" sz="2200">
                          <a:latin typeface="NanumGothic"/>
                          <a:ea typeface="NanumGothic"/>
                          <a:cs typeface="NanumGothic"/>
                          <a:sym typeface="Nanum Gothic"/>
                        </a:rPr>
                        <a:t>11개 대분류, 52개 키워드</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70575">
                <a:tc>
                  <a:txBody>
                    <a:bodyPr/>
                    <a:lstStyle/>
                    <a:p>
                      <a:pPr marL="0" lvl="0" indent="0" algn="ctr" rtl="0">
                        <a:spcBef>
                          <a:spcPts val="0"/>
                        </a:spcBef>
                        <a:spcAft>
                          <a:spcPts val="0"/>
                        </a:spcAft>
                        <a:buNone/>
                      </a:pPr>
                      <a:r>
                        <a:rPr lang="ko-KR" sz="2200">
                          <a:latin typeface="NanumGothic"/>
                          <a:ea typeface="NanumGothic"/>
                          <a:cs typeface="NanumGothic"/>
                          <a:sym typeface="Nanum Gothic"/>
                        </a:rPr>
                        <a:t>date, username, content, media, location 등 13개 feature</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33975">
                <a:tc>
                  <a:txBody>
                    <a:bodyPr/>
                    <a:lstStyle/>
                    <a:p>
                      <a:pPr marL="0" lvl="0" indent="0" algn="ctr" rtl="0">
                        <a:spcBef>
                          <a:spcPts val="0"/>
                        </a:spcBef>
                        <a:spcAft>
                          <a:spcPts val="0"/>
                        </a:spcAft>
                        <a:buNone/>
                      </a:pPr>
                      <a:r>
                        <a:rPr lang="ko-KR" sz="2200">
                          <a:latin typeface="NanumGothic"/>
                          <a:ea typeface="NanumGothic"/>
                          <a:cs typeface="NanumGothic"/>
                          <a:sym typeface="Nanum Gothic"/>
                        </a:rPr>
                        <a:t>제외어 설정하여 수집 시간과 양 단축</a:t>
                      </a:r>
                      <a:endParaRPr sz="2200">
                        <a:latin typeface="NanumGothic"/>
                        <a:ea typeface="NanumGothic"/>
                        <a:cs typeface="NanumGothic"/>
                        <a:sym typeface="Nanum Gothic"/>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1" name="Google Shape;101;p13"/>
          <p:cNvSpPr txBox="1"/>
          <p:nvPr/>
        </p:nvSpPr>
        <p:spPr>
          <a:xfrm>
            <a:off x="4954662" y="8344249"/>
            <a:ext cx="5091600" cy="4856684"/>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SzPts val="2200"/>
              <a:buFont typeface="Nanum Gothic"/>
              <a:buAutoNum type="arabicPeriod"/>
            </a:pPr>
            <a:r>
              <a:rPr lang="ko-KR" sz="2200" dirty="0">
                <a:latin typeface="NanumGothic"/>
                <a:ea typeface="NanumGothic"/>
                <a:cs typeface="NanumGothic"/>
                <a:sym typeface="Nanum Gothic"/>
              </a:rPr>
              <a:t>마약 거래와 무관한 트윗 필터링</a:t>
            </a:r>
            <a:endParaRPr sz="2200" dirty="0">
              <a:latin typeface="NanumGothic"/>
              <a:ea typeface="NanumGothic"/>
              <a:cs typeface="NanumGothic"/>
              <a:sym typeface="Nanum Gothic"/>
            </a:endParaRPr>
          </a:p>
          <a:p>
            <a:pPr marL="914400" lvl="0" indent="-368300" algn="l" rtl="0">
              <a:lnSpc>
                <a:spcPct val="115000"/>
              </a:lnSpc>
              <a:spcBef>
                <a:spcPts val="0"/>
              </a:spcBef>
              <a:spcAft>
                <a:spcPts val="0"/>
              </a:spcAft>
              <a:buSzPts val="2200"/>
              <a:buFont typeface="Nanum Gothic"/>
              <a:buChar char="●"/>
            </a:pPr>
            <a:r>
              <a:rPr lang="ko-KR" sz="2200" dirty="0">
                <a:latin typeface="NanumGothic"/>
                <a:ea typeface="NanumGothic"/>
                <a:cs typeface="NanumGothic"/>
                <a:sym typeface="Nanum Gothic"/>
              </a:rPr>
              <a:t>사회 이슈 관련된 트윗 제거</a:t>
            </a:r>
            <a:endParaRPr sz="2200" dirty="0">
              <a:latin typeface="NanumGothic"/>
              <a:ea typeface="NanumGothic"/>
              <a:cs typeface="NanumGothic"/>
              <a:sym typeface="Nanum Gothic"/>
            </a:endParaRPr>
          </a:p>
          <a:p>
            <a:pPr marL="914400" lvl="0" indent="-368300" algn="l" rtl="0">
              <a:lnSpc>
                <a:spcPct val="115000"/>
              </a:lnSpc>
              <a:spcBef>
                <a:spcPts val="0"/>
              </a:spcBef>
              <a:spcAft>
                <a:spcPts val="0"/>
              </a:spcAft>
              <a:buSzPts val="2200"/>
              <a:buFont typeface="Nanum Gothic"/>
              <a:buChar char="●"/>
            </a:pPr>
            <a:r>
              <a:rPr lang="ko-KR" sz="2200" dirty="0">
                <a:latin typeface="NanumGothic"/>
                <a:ea typeface="NanumGothic"/>
                <a:cs typeface="NanumGothic"/>
                <a:sym typeface="Nanum Gothic"/>
              </a:rPr>
              <a:t>일상적으로 활용되는 단어 제거</a:t>
            </a:r>
            <a:endParaRPr sz="2200" dirty="0">
              <a:latin typeface="NanumGothic"/>
              <a:ea typeface="NanumGothic"/>
              <a:cs typeface="NanumGothic"/>
              <a:sym typeface="Nanum Gothic"/>
            </a:endParaRPr>
          </a:p>
          <a:p>
            <a:pPr marL="914400" lvl="0" indent="-368300" algn="l" rtl="0">
              <a:lnSpc>
                <a:spcPct val="115000"/>
              </a:lnSpc>
              <a:spcBef>
                <a:spcPts val="0"/>
              </a:spcBef>
              <a:spcAft>
                <a:spcPts val="0"/>
              </a:spcAft>
              <a:buSzPts val="2200"/>
              <a:buFont typeface="Nanum Gothic"/>
              <a:buChar char="●"/>
            </a:pPr>
            <a:r>
              <a:rPr lang="ko-KR" sz="2200" dirty="0">
                <a:latin typeface="NanumGothic"/>
                <a:ea typeface="NanumGothic"/>
                <a:cs typeface="NanumGothic"/>
                <a:sym typeface="Nanum Gothic"/>
              </a:rPr>
              <a:t>성적인 목적의 트윗 제거</a:t>
            </a:r>
            <a:endParaRPr sz="2200" dirty="0">
              <a:latin typeface="NanumGothic"/>
              <a:ea typeface="NanumGothic"/>
              <a:cs typeface="NanumGothic"/>
              <a:sym typeface="Nanum Gothic"/>
            </a:endParaRPr>
          </a:p>
          <a:p>
            <a:pPr marL="88900" lvl="0" algn="l" rtl="0">
              <a:lnSpc>
                <a:spcPct val="115000"/>
              </a:lnSpc>
              <a:spcBef>
                <a:spcPts val="0"/>
              </a:spcBef>
              <a:spcAft>
                <a:spcPts val="0"/>
              </a:spcAft>
              <a:buSzPts val="2200"/>
            </a:pPr>
            <a:r>
              <a:rPr lang="en-US" altLang="ko-KR" sz="2200" dirty="0">
                <a:latin typeface="NanumGothic"/>
                <a:ea typeface="NanumGothic"/>
                <a:cs typeface="NanumGothic"/>
                <a:sym typeface="Nanum Gothic"/>
              </a:rPr>
              <a:t>2.</a:t>
            </a:r>
            <a:r>
              <a:rPr lang="ko-KR" altLang="en-US" sz="2200" dirty="0">
                <a:latin typeface="NanumGothic"/>
                <a:ea typeface="NanumGothic"/>
                <a:cs typeface="NanumGothic"/>
                <a:sym typeface="Nanum Gothic"/>
              </a:rPr>
              <a:t> </a:t>
            </a:r>
            <a:r>
              <a:rPr lang="ko-KR" sz="2200" dirty="0">
                <a:latin typeface="NanumGothic"/>
                <a:ea typeface="NanumGothic"/>
                <a:cs typeface="NanumGothic"/>
                <a:sym typeface="Nanum Gothic"/>
              </a:rPr>
              <a:t>텍스트 </a:t>
            </a:r>
            <a:r>
              <a:rPr lang="ko-KR" sz="2200" dirty="0" err="1">
                <a:latin typeface="NanumGothic"/>
                <a:ea typeface="NanumGothic"/>
                <a:cs typeface="NanumGothic"/>
                <a:sym typeface="Nanum Gothic"/>
              </a:rPr>
              <a:t>전처리</a:t>
            </a:r>
            <a:endParaRPr sz="2200" dirty="0">
              <a:latin typeface="NanumGothic"/>
              <a:ea typeface="NanumGothic"/>
              <a:cs typeface="NanumGothic"/>
              <a:sym typeface="Nanum Gothic"/>
            </a:endParaRPr>
          </a:p>
          <a:p>
            <a:pPr marL="914400" lvl="0" indent="-368300" algn="l" rtl="0">
              <a:lnSpc>
                <a:spcPct val="115000"/>
              </a:lnSpc>
              <a:spcBef>
                <a:spcPts val="0"/>
              </a:spcBef>
              <a:spcAft>
                <a:spcPts val="0"/>
              </a:spcAft>
              <a:buSzPts val="2200"/>
              <a:buFont typeface="Nanum Gothic"/>
              <a:buAutoNum type="arabicParenR"/>
            </a:pPr>
            <a:r>
              <a:rPr lang="ko-KR" sz="2200" dirty="0" err="1">
                <a:latin typeface="NanumGothic"/>
                <a:ea typeface="NanumGothic"/>
                <a:cs typeface="NanumGothic"/>
                <a:sym typeface="Nanum Gothic"/>
              </a:rPr>
              <a:t>이모지</a:t>
            </a:r>
            <a:r>
              <a:rPr lang="ko-KR" sz="2200" dirty="0">
                <a:latin typeface="NanumGothic"/>
                <a:ea typeface="NanumGothic"/>
                <a:cs typeface="NanumGothic"/>
                <a:sym typeface="Nanum Gothic"/>
              </a:rPr>
              <a:t>, 특수문자 제거</a:t>
            </a:r>
            <a:endParaRPr sz="2200" dirty="0">
              <a:latin typeface="NanumGothic"/>
              <a:ea typeface="NanumGothic"/>
              <a:cs typeface="NanumGothic"/>
              <a:sym typeface="Nanum Gothic"/>
            </a:endParaRPr>
          </a:p>
          <a:p>
            <a:pPr marL="1371600" lvl="0" indent="-368300" algn="l" rtl="0">
              <a:lnSpc>
                <a:spcPct val="115000"/>
              </a:lnSpc>
              <a:spcBef>
                <a:spcPts val="0"/>
              </a:spcBef>
              <a:spcAft>
                <a:spcPts val="0"/>
              </a:spcAft>
              <a:buSzPts val="2200"/>
              <a:buFont typeface="Nanum Gothic"/>
              <a:buChar char="●"/>
            </a:pPr>
            <a:r>
              <a:rPr lang="ko-KR" sz="2200" dirty="0">
                <a:latin typeface="NanumGothic"/>
                <a:ea typeface="NanumGothic"/>
                <a:cs typeface="NanumGothic"/>
                <a:sym typeface="Nanum Gothic"/>
              </a:rPr>
              <a:t>판매 정보 관련 특수기호 보존</a:t>
            </a:r>
            <a:endParaRPr sz="2200" dirty="0">
              <a:latin typeface="NanumGothic"/>
              <a:ea typeface="NanumGothic"/>
              <a:cs typeface="NanumGothic"/>
              <a:sym typeface="Nanum Gothic"/>
            </a:endParaRPr>
          </a:p>
          <a:p>
            <a:pPr marL="1371600" lvl="0" indent="-368300" algn="l" rtl="0">
              <a:lnSpc>
                <a:spcPct val="115000"/>
              </a:lnSpc>
              <a:spcBef>
                <a:spcPts val="0"/>
              </a:spcBef>
              <a:spcAft>
                <a:spcPts val="0"/>
              </a:spcAft>
              <a:buSzPts val="2200"/>
              <a:buFont typeface="Nanum Gothic"/>
              <a:buChar char="●"/>
            </a:pPr>
            <a:r>
              <a:rPr lang="ko-KR" sz="2200" dirty="0" err="1">
                <a:latin typeface="NanumGothic"/>
                <a:ea typeface="NanumGothic"/>
                <a:cs typeface="NanumGothic"/>
                <a:sym typeface="Nanum Gothic"/>
              </a:rPr>
              <a:t>url</a:t>
            </a:r>
            <a:r>
              <a:rPr lang="ko-KR" sz="2200" dirty="0">
                <a:latin typeface="NanumGothic"/>
                <a:ea typeface="NanumGothic"/>
                <a:cs typeface="NanumGothic"/>
                <a:sym typeface="Nanum Gothic"/>
              </a:rPr>
              <a:t> 삭제</a:t>
            </a:r>
            <a:endParaRPr sz="2200" dirty="0">
              <a:latin typeface="NanumGothic"/>
              <a:ea typeface="NanumGothic"/>
              <a:cs typeface="NanumGothic"/>
              <a:sym typeface="Nanum Gothic"/>
            </a:endParaRPr>
          </a:p>
          <a:p>
            <a:pPr marL="546100" lvl="0" algn="l" rtl="0">
              <a:lnSpc>
                <a:spcPct val="115000"/>
              </a:lnSpc>
              <a:spcBef>
                <a:spcPts val="0"/>
              </a:spcBef>
              <a:spcAft>
                <a:spcPts val="0"/>
              </a:spcAft>
              <a:buSzPts val="2200"/>
            </a:pPr>
            <a:r>
              <a:rPr lang="en-US" altLang="ko-KR" sz="2200" dirty="0">
                <a:latin typeface="NanumGothic"/>
                <a:ea typeface="NanumGothic"/>
                <a:cs typeface="NanumGothic"/>
                <a:sym typeface="Nanum Gothic"/>
              </a:rPr>
              <a:t>2)</a:t>
            </a:r>
            <a:r>
              <a:rPr lang="ko-KR" altLang="en-US" sz="2200" dirty="0">
                <a:latin typeface="NanumGothic"/>
                <a:ea typeface="NanumGothic"/>
                <a:cs typeface="NanumGothic"/>
                <a:sym typeface="Nanum Gothic"/>
              </a:rPr>
              <a:t>  </a:t>
            </a:r>
            <a:r>
              <a:rPr lang="ko-KR" sz="2200" dirty="0">
                <a:latin typeface="NanumGothic"/>
                <a:ea typeface="NanumGothic"/>
                <a:cs typeface="NanumGothic"/>
                <a:sym typeface="Nanum Gothic"/>
              </a:rPr>
              <a:t>자모음, 대소문자 통합</a:t>
            </a:r>
            <a:endParaRPr sz="2200" dirty="0">
              <a:latin typeface="NanumGothic"/>
              <a:ea typeface="NanumGothic"/>
              <a:cs typeface="NanumGothic"/>
              <a:sym typeface="Nanum Gothic"/>
            </a:endParaRPr>
          </a:p>
          <a:p>
            <a:pPr marL="1371600" lvl="0" indent="-368300" algn="l" rtl="0">
              <a:lnSpc>
                <a:spcPct val="115000"/>
              </a:lnSpc>
              <a:spcBef>
                <a:spcPts val="0"/>
              </a:spcBef>
              <a:spcAft>
                <a:spcPts val="0"/>
              </a:spcAft>
              <a:buSzPts val="2200"/>
              <a:buFont typeface="Nanum Gothic"/>
              <a:buChar char="●"/>
            </a:pPr>
            <a:r>
              <a:rPr lang="ko-KR" sz="2200" dirty="0" err="1">
                <a:latin typeface="NanumGothic"/>
                <a:ea typeface="NanumGothic"/>
                <a:cs typeface="NanumGothic"/>
                <a:sym typeface="Nanum Gothic"/>
              </a:rPr>
              <a:t>hangul-utils</a:t>
            </a:r>
            <a:r>
              <a:rPr lang="ko-KR" sz="2200" dirty="0">
                <a:latin typeface="NanumGothic"/>
                <a:ea typeface="NanumGothic"/>
                <a:cs typeface="NanumGothic"/>
                <a:sym typeface="Nanum Gothic"/>
              </a:rPr>
              <a:t>, </a:t>
            </a:r>
            <a:r>
              <a:rPr lang="ko-KR" sz="2200" dirty="0" err="1">
                <a:latin typeface="NanumGothic"/>
                <a:ea typeface="NanumGothic"/>
                <a:cs typeface="NanumGothic"/>
                <a:sym typeface="Nanum Gothic"/>
              </a:rPr>
              <a:t>lower</a:t>
            </a:r>
            <a:r>
              <a:rPr lang="ko-KR" sz="2200" dirty="0">
                <a:latin typeface="NanumGothic"/>
                <a:ea typeface="NanumGothic"/>
                <a:cs typeface="NanumGothic"/>
                <a:sym typeface="Nanum Gothic"/>
              </a:rPr>
              <a:t>() 활용</a:t>
            </a:r>
            <a:endParaRPr sz="2200" dirty="0">
              <a:latin typeface="NanumGothic"/>
              <a:ea typeface="NanumGothic"/>
              <a:cs typeface="NanumGothic"/>
              <a:sym typeface="Nanum Gothic"/>
            </a:endParaRPr>
          </a:p>
          <a:p>
            <a:pPr marL="546100" lvl="0" algn="l" rtl="0">
              <a:lnSpc>
                <a:spcPct val="115000"/>
              </a:lnSpc>
              <a:spcBef>
                <a:spcPts val="0"/>
              </a:spcBef>
              <a:spcAft>
                <a:spcPts val="0"/>
              </a:spcAft>
              <a:buSzPts val="2200"/>
            </a:pPr>
            <a:r>
              <a:rPr lang="en-US" altLang="ko-KR" sz="2200" dirty="0">
                <a:latin typeface="NanumGothic"/>
                <a:ea typeface="NanumGothic"/>
                <a:cs typeface="NanumGothic"/>
                <a:sym typeface="Nanum Gothic"/>
              </a:rPr>
              <a:t>3)</a:t>
            </a:r>
            <a:r>
              <a:rPr lang="ko-KR" altLang="en-US" sz="2200" dirty="0">
                <a:latin typeface="NanumGothic"/>
                <a:ea typeface="NanumGothic"/>
                <a:cs typeface="NanumGothic"/>
                <a:sym typeface="Nanum Gothic"/>
              </a:rPr>
              <a:t>  </a:t>
            </a:r>
            <a:r>
              <a:rPr lang="ko-KR" sz="2200" dirty="0">
                <a:latin typeface="NanumGothic"/>
                <a:ea typeface="NanumGothic"/>
                <a:cs typeface="NanumGothic"/>
                <a:sym typeface="Nanum Gothic"/>
              </a:rPr>
              <a:t>아이디 띄어쓰기 제거</a:t>
            </a:r>
            <a:endParaRPr sz="2200" dirty="0">
              <a:latin typeface="NanumGothic"/>
              <a:ea typeface="NanumGothic"/>
              <a:cs typeface="NanumGothic"/>
              <a:sym typeface="Nanum Gothic"/>
            </a:endParaRPr>
          </a:p>
          <a:p>
            <a:pPr marL="88900" lvl="0" algn="l" rtl="0">
              <a:lnSpc>
                <a:spcPct val="115000"/>
              </a:lnSpc>
              <a:spcBef>
                <a:spcPts val="0"/>
              </a:spcBef>
              <a:spcAft>
                <a:spcPts val="0"/>
              </a:spcAft>
              <a:buSzPts val="2200"/>
            </a:pPr>
            <a:r>
              <a:rPr lang="en-US" altLang="ko-KR" sz="2200" dirty="0">
                <a:latin typeface="NanumGothic"/>
                <a:ea typeface="NanumGothic"/>
                <a:cs typeface="NanumGothic"/>
                <a:sym typeface="Nanum Gothic"/>
              </a:rPr>
              <a:t>3.</a:t>
            </a:r>
            <a:r>
              <a:rPr lang="ko-KR" altLang="en-US" sz="2200" dirty="0">
                <a:latin typeface="NanumGothic"/>
                <a:ea typeface="NanumGothic"/>
                <a:cs typeface="NanumGothic"/>
                <a:sym typeface="Nanum Gothic"/>
              </a:rPr>
              <a:t> </a:t>
            </a:r>
            <a:r>
              <a:rPr lang="ko-KR" sz="2200" dirty="0" err="1">
                <a:latin typeface="NanumGothic"/>
                <a:ea typeface="NanumGothic"/>
                <a:cs typeface="NanumGothic"/>
                <a:sym typeface="Nanum Gothic"/>
              </a:rPr>
              <a:t>mecab</a:t>
            </a:r>
            <a:r>
              <a:rPr lang="ko-KR" sz="2200" dirty="0">
                <a:latin typeface="NanumGothic"/>
                <a:ea typeface="NanumGothic"/>
                <a:cs typeface="NanumGothic"/>
                <a:sym typeface="Nanum Gothic"/>
              </a:rPr>
              <a:t> 형태소 분석기로 토큰화</a:t>
            </a:r>
            <a:endParaRPr sz="2200" dirty="0">
              <a:latin typeface="NanumGothic"/>
              <a:ea typeface="NanumGothic"/>
              <a:cs typeface="NanumGothic"/>
              <a:sym typeface="Nanum Gothic"/>
            </a:endParaRPr>
          </a:p>
        </p:txBody>
      </p:sp>
      <p:sp>
        <p:nvSpPr>
          <p:cNvPr id="102" name="Google Shape;102;p13"/>
          <p:cNvSpPr txBox="1"/>
          <p:nvPr/>
        </p:nvSpPr>
        <p:spPr>
          <a:xfrm>
            <a:off x="10156475" y="3403213"/>
            <a:ext cx="9166500" cy="9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ko-KR" sz="2200" b="1" dirty="0" err="1">
                <a:solidFill>
                  <a:schemeClr val="dk1"/>
                </a:solidFill>
                <a:latin typeface="NanumGothic"/>
                <a:ea typeface="NanumGothic"/>
                <a:cs typeface="NanumGothic"/>
                <a:sym typeface="Nanum Gothic"/>
              </a:rPr>
              <a:t>Our</a:t>
            </a:r>
            <a:r>
              <a:rPr lang="ko-KR" sz="2200" b="1" dirty="0">
                <a:solidFill>
                  <a:schemeClr val="dk1"/>
                </a:solidFill>
                <a:latin typeface="NanumGothic"/>
                <a:ea typeface="NanumGothic"/>
                <a:cs typeface="NanumGothic"/>
                <a:sym typeface="Nanum Gothic"/>
              </a:rPr>
              <a:t> </a:t>
            </a:r>
            <a:r>
              <a:rPr lang="ko-KR" sz="2200" b="1" dirty="0" err="1">
                <a:solidFill>
                  <a:schemeClr val="dk1"/>
                </a:solidFill>
                <a:latin typeface="NanumGothic"/>
                <a:ea typeface="NanumGothic"/>
                <a:cs typeface="NanumGothic"/>
                <a:sym typeface="Nanum Gothic"/>
              </a:rPr>
              <a:t>Research</a:t>
            </a:r>
            <a:r>
              <a:rPr lang="ko-KR" sz="2200" b="1" dirty="0">
                <a:solidFill>
                  <a:schemeClr val="dk1"/>
                </a:solidFill>
                <a:latin typeface="NanumGothic"/>
                <a:ea typeface="NanumGothic"/>
                <a:cs typeface="NanumGothic"/>
                <a:sym typeface="Nanum Gothic"/>
              </a:rPr>
              <a:t> </a:t>
            </a:r>
            <a:r>
              <a:rPr lang="ko-KR" sz="2200" b="1" dirty="0" err="1">
                <a:solidFill>
                  <a:schemeClr val="dk1"/>
                </a:solidFill>
                <a:latin typeface="NanumGothic"/>
                <a:ea typeface="NanumGothic"/>
                <a:cs typeface="NanumGothic"/>
                <a:sym typeface="Nanum Gothic"/>
              </a:rPr>
              <a:t>questions</a:t>
            </a:r>
            <a:r>
              <a:rPr lang="ko-KR" sz="2200" b="1" dirty="0">
                <a:solidFill>
                  <a:schemeClr val="dk1"/>
                </a:solidFill>
                <a:latin typeface="NanumGothic"/>
                <a:ea typeface="NanumGothic"/>
                <a:cs typeface="NanumGothic"/>
                <a:sym typeface="Nanum Gothic"/>
              </a:rPr>
              <a:t>:  </a:t>
            </a:r>
            <a:endParaRPr sz="2200" b="1" dirty="0">
              <a:solidFill>
                <a:schemeClr val="dk1"/>
              </a:solidFill>
              <a:latin typeface="NanumGothic"/>
              <a:ea typeface="NanumGothic"/>
              <a:cs typeface="NanumGothic"/>
              <a:sym typeface="Nanum Gothic"/>
            </a:endParaRPr>
          </a:p>
          <a:p>
            <a:pPr marL="457200" lvl="0" indent="-368300" algn="l" rtl="0">
              <a:lnSpc>
                <a:spcPct val="115000"/>
              </a:lnSpc>
              <a:spcBef>
                <a:spcPts val="0"/>
              </a:spcBef>
              <a:spcAft>
                <a:spcPts val="0"/>
              </a:spcAft>
              <a:buClr>
                <a:schemeClr val="dk1"/>
              </a:buClr>
              <a:buSzPts val="2200"/>
              <a:buFont typeface="Nanum Gothic"/>
              <a:buAutoNum type="arabicPeriod"/>
            </a:pPr>
            <a:r>
              <a:rPr lang="ko-KR" sz="2200" dirty="0">
                <a:solidFill>
                  <a:schemeClr val="dk1"/>
                </a:solidFill>
                <a:latin typeface="NanumGothic"/>
                <a:ea typeface="NanumGothic"/>
                <a:cs typeface="NanumGothic"/>
                <a:sym typeface="Nanum Gothic"/>
              </a:rPr>
              <a:t>EDA 결과를 정제해서 한 곳에 모아볼 수 없을까?</a:t>
            </a:r>
            <a:endParaRPr sz="2200" dirty="0">
              <a:solidFill>
                <a:schemeClr val="dk1"/>
              </a:solidFill>
              <a:latin typeface="NanumGothic"/>
              <a:ea typeface="NanumGothic"/>
              <a:cs typeface="NanumGothic"/>
              <a:sym typeface="Nanum Gothic"/>
            </a:endParaRPr>
          </a:p>
          <a:p>
            <a:pPr marL="914400" lvl="0" indent="-368300" algn="l" rtl="0">
              <a:lnSpc>
                <a:spcPct val="115000"/>
              </a:lnSpc>
              <a:spcBef>
                <a:spcPts val="0"/>
              </a:spcBef>
              <a:spcAft>
                <a:spcPts val="0"/>
              </a:spcAft>
              <a:buClr>
                <a:schemeClr val="dk1"/>
              </a:buClr>
              <a:buSzPts val="2200"/>
              <a:buFont typeface="Nanum Gothic"/>
              <a:buChar char="●"/>
            </a:pPr>
            <a:r>
              <a:rPr lang="ko-KR" sz="2200" dirty="0" err="1">
                <a:solidFill>
                  <a:schemeClr val="dk1"/>
                </a:solidFill>
                <a:latin typeface="NanumGothic"/>
                <a:ea typeface="NanumGothic"/>
                <a:cs typeface="NanumGothic"/>
                <a:sym typeface="Nanum Gothic"/>
              </a:rPr>
              <a:t>Mecab</a:t>
            </a:r>
            <a:r>
              <a:rPr lang="ko-KR" sz="2200" dirty="0">
                <a:solidFill>
                  <a:schemeClr val="dk1"/>
                </a:solidFill>
                <a:latin typeface="NanumGothic"/>
                <a:ea typeface="NanumGothic"/>
                <a:cs typeface="NanumGothic"/>
                <a:sym typeface="Nanum Gothic"/>
              </a:rPr>
              <a:t> 텍스트 토큰들 중 일반명사, 고유명사, 외국어를 Word2Vec 분석을 거쳐 각 단어들 간의 유사도를 파악한 후 PCA 주성분 분석으로 차원을 축소함. k-</a:t>
            </a:r>
            <a:r>
              <a:rPr lang="ko-KR" sz="2200" dirty="0" err="1">
                <a:solidFill>
                  <a:schemeClr val="dk1"/>
                </a:solidFill>
                <a:latin typeface="NanumGothic"/>
                <a:ea typeface="NanumGothic"/>
                <a:cs typeface="NanumGothic"/>
                <a:sym typeface="Nanum Gothic"/>
              </a:rPr>
              <a:t>means</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clustering에서</a:t>
            </a:r>
            <a:r>
              <a:rPr lang="ko-KR" sz="2200" dirty="0">
                <a:solidFill>
                  <a:schemeClr val="dk1"/>
                </a:solidFill>
                <a:latin typeface="NanumGothic"/>
                <a:ea typeface="NanumGothic"/>
                <a:cs typeface="NanumGothic"/>
                <a:sym typeface="Nanum Gothic"/>
              </a:rPr>
              <a:t> 최적의 </a:t>
            </a:r>
            <a:r>
              <a:rPr lang="ko-KR" sz="2200" dirty="0" err="1">
                <a:solidFill>
                  <a:schemeClr val="dk1"/>
                </a:solidFill>
                <a:latin typeface="NanumGothic"/>
                <a:ea typeface="NanumGothic"/>
                <a:cs typeface="NanumGothic"/>
                <a:sym typeface="Nanum Gothic"/>
              </a:rPr>
              <a:t>k값을</a:t>
            </a:r>
            <a:r>
              <a:rPr lang="ko-KR" sz="2200" dirty="0">
                <a:solidFill>
                  <a:schemeClr val="dk1"/>
                </a:solidFill>
                <a:latin typeface="NanumGothic"/>
                <a:ea typeface="NanumGothic"/>
                <a:cs typeface="NanumGothic"/>
                <a:sym typeface="Nanum Gothic"/>
              </a:rPr>
              <a:t> 5로 설정해서 마약과 직접적인 관련이 있는 군집 1개를 추출한 후, 해당 군집 내에서 다시 최적 k=2로 설정하여 ‘마약 </a:t>
            </a:r>
            <a:r>
              <a:rPr lang="ko-KR" sz="2200" dirty="0" err="1">
                <a:solidFill>
                  <a:schemeClr val="dk1"/>
                </a:solidFill>
                <a:latin typeface="NanumGothic"/>
                <a:ea typeface="NanumGothic"/>
                <a:cs typeface="NanumGothic"/>
                <a:sym typeface="Nanum Gothic"/>
              </a:rPr>
              <a:t>거래'와</a:t>
            </a:r>
            <a:r>
              <a:rPr lang="ko-KR" sz="2200" dirty="0">
                <a:solidFill>
                  <a:schemeClr val="dk1"/>
                </a:solidFill>
                <a:latin typeface="NanumGothic"/>
                <a:ea typeface="NanumGothic"/>
                <a:cs typeface="NanumGothic"/>
                <a:sym typeface="Nanum Gothic"/>
              </a:rPr>
              <a:t> 관련성이 높은 단어들만 </a:t>
            </a:r>
            <a:r>
              <a:rPr lang="ko-KR" sz="2200" dirty="0" err="1">
                <a:solidFill>
                  <a:schemeClr val="dk1"/>
                </a:solidFill>
                <a:latin typeface="NanumGothic"/>
                <a:ea typeface="NanumGothic"/>
                <a:cs typeface="NanumGothic"/>
                <a:sym typeface="Nanum Gothic"/>
              </a:rPr>
              <a:t>시각화함</a:t>
            </a:r>
            <a:r>
              <a:rPr lang="ko-KR" sz="2200" dirty="0">
                <a:solidFill>
                  <a:schemeClr val="dk1"/>
                </a:solidFill>
                <a:latin typeface="NanumGothic"/>
                <a:ea typeface="NanumGothic"/>
                <a:cs typeface="NanumGothic"/>
                <a:sym typeface="Nanum Gothic"/>
              </a:rPr>
              <a:t>.</a:t>
            </a:r>
            <a:endParaRPr sz="2200" dirty="0">
              <a:solidFill>
                <a:schemeClr val="dk1"/>
              </a:solidFill>
              <a:latin typeface="NanumGothic"/>
              <a:ea typeface="NanumGothic"/>
              <a:cs typeface="NanumGothic"/>
              <a:sym typeface="Nanum Gothic"/>
            </a:endParaRPr>
          </a:p>
          <a:p>
            <a:pPr marL="914400" lvl="0" indent="-368300" algn="l" rtl="0">
              <a:lnSpc>
                <a:spcPct val="115000"/>
              </a:lnSpc>
              <a:spcBef>
                <a:spcPts val="0"/>
              </a:spcBef>
              <a:spcAft>
                <a:spcPts val="0"/>
              </a:spcAft>
              <a:buClr>
                <a:schemeClr val="dk1"/>
              </a:buClr>
              <a:buSzPts val="2200"/>
              <a:buFont typeface="Nanum Gothic"/>
              <a:buChar char="●"/>
            </a:pPr>
            <a:r>
              <a:rPr lang="ko-KR" sz="2200" dirty="0" err="1">
                <a:solidFill>
                  <a:schemeClr val="dk1"/>
                </a:solidFill>
                <a:latin typeface="NanumGothic"/>
                <a:ea typeface="NanumGothic"/>
                <a:cs typeface="NanumGothic"/>
                <a:sym typeface="Nanum Gothic"/>
              </a:rPr>
              <a:t>EDA에서</a:t>
            </a:r>
            <a:r>
              <a:rPr lang="ko-KR" sz="2200" dirty="0">
                <a:solidFill>
                  <a:schemeClr val="dk1"/>
                </a:solidFill>
                <a:latin typeface="NanumGothic"/>
                <a:ea typeface="NanumGothic"/>
                <a:cs typeface="NanumGothic"/>
                <a:sym typeface="Nanum Gothic"/>
              </a:rPr>
              <a:t> 추출한 위치 데이터를 지도에 시각화 (</a:t>
            </a:r>
            <a:r>
              <a:rPr lang="ko-KR" sz="2200" dirty="0" err="1">
                <a:solidFill>
                  <a:schemeClr val="dk1"/>
                </a:solidFill>
                <a:latin typeface="NanumGothic"/>
                <a:ea typeface="NanumGothic"/>
                <a:cs typeface="NanumGothic"/>
                <a:sym typeface="Nanum Gothic"/>
              </a:rPr>
              <a:t>Figure</a:t>
            </a:r>
            <a:r>
              <a:rPr lang="ko-KR" sz="2200" dirty="0">
                <a:solidFill>
                  <a:schemeClr val="dk1"/>
                </a:solidFill>
                <a:latin typeface="NanumGothic"/>
                <a:ea typeface="NanumGothic"/>
                <a:cs typeface="NanumGothic"/>
                <a:sym typeface="Nanum Gothic"/>
              </a:rPr>
              <a:t> 10 지도)</a:t>
            </a: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457200" lvl="0" indent="0" algn="l" rtl="0">
              <a:lnSpc>
                <a:spcPct val="115000"/>
              </a:lnSpc>
              <a:spcBef>
                <a:spcPts val="0"/>
              </a:spcBef>
              <a:spcAft>
                <a:spcPts val="0"/>
              </a:spcAft>
              <a:buNone/>
            </a:pPr>
            <a:endParaRPr sz="2200" dirty="0">
              <a:solidFill>
                <a:schemeClr val="dk1"/>
              </a:solidFill>
              <a:latin typeface="NanumGothic"/>
              <a:ea typeface="NanumGothic"/>
              <a:cs typeface="NanumGothic"/>
              <a:sym typeface="Nanum Gothic"/>
            </a:endParaRPr>
          </a:p>
          <a:p>
            <a:pPr marL="88900" lvl="0" algn="l" rtl="0">
              <a:lnSpc>
                <a:spcPct val="115000"/>
              </a:lnSpc>
              <a:spcBef>
                <a:spcPts val="0"/>
              </a:spcBef>
              <a:spcAft>
                <a:spcPts val="0"/>
              </a:spcAft>
              <a:buClr>
                <a:schemeClr val="dk1"/>
              </a:buClr>
              <a:buSzPts val="2200"/>
            </a:pPr>
            <a:endParaRPr lang="en-US" altLang="ko-KR" sz="2200" dirty="0">
              <a:solidFill>
                <a:schemeClr val="dk1"/>
              </a:solidFill>
              <a:latin typeface="NanumGothic"/>
              <a:ea typeface="NanumGothic"/>
              <a:cs typeface="NanumGothic"/>
              <a:sym typeface="Nanum Gothic"/>
            </a:endParaRPr>
          </a:p>
          <a:p>
            <a:pPr marL="88900" lvl="0" algn="l" rtl="0">
              <a:lnSpc>
                <a:spcPct val="115000"/>
              </a:lnSpc>
              <a:spcBef>
                <a:spcPts val="0"/>
              </a:spcBef>
              <a:spcAft>
                <a:spcPts val="0"/>
              </a:spcAft>
              <a:buClr>
                <a:schemeClr val="dk1"/>
              </a:buClr>
              <a:buSzPts val="2200"/>
            </a:pPr>
            <a:r>
              <a:rPr lang="en-US" altLang="ko-KR" sz="2200" dirty="0">
                <a:solidFill>
                  <a:schemeClr val="dk1"/>
                </a:solidFill>
                <a:latin typeface="NanumGothic"/>
                <a:ea typeface="NanumGothic"/>
                <a:cs typeface="NanumGothic"/>
                <a:sym typeface="Nanum Gothic"/>
              </a:rPr>
              <a:t>2.</a:t>
            </a:r>
            <a:r>
              <a:rPr lang="ko-KR" altLang="en-US" sz="2200" dirty="0">
                <a:solidFill>
                  <a:schemeClr val="dk1"/>
                </a:solidFill>
                <a:latin typeface="NanumGothic"/>
                <a:ea typeface="NanumGothic"/>
                <a:cs typeface="NanumGothic"/>
                <a:sym typeface="Nanum Gothic"/>
              </a:rPr>
              <a:t> </a:t>
            </a:r>
            <a:r>
              <a:rPr lang="ko-KR" sz="2200" dirty="0">
                <a:solidFill>
                  <a:schemeClr val="dk1"/>
                </a:solidFill>
                <a:latin typeface="NanumGothic"/>
                <a:ea typeface="NanumGothic"/>
                <a:cs typeface="NanumGothic"/>
                <a:sym typeface="Nanum Gothic"/>
              </a:rPr>
              <a:t>마약 거래 트윗을 실시간으로 추적하고, 자동으로 분류 해줄 수 없을까? </a:t>
            </a:r>
            <a:endParaRPr sz="2200" dirty="0">
              <a:solidFill>
                <a:schemeClr val="dk1"/>
              </a:solidFill>
              <a:latin typeface="NanumGothic"/>
              <a:ea typeface="NanumGothic"/>
              <a:cs typeface="NanumGothic"/>
              <a:sym typeface="Nanum Gothic"/>
            </a:endParaRPr>
          </a:p>
          <a:p>
            <a:pPr marL="914400" lvl="0" indent="-368300" algn="l" rtl="0">
              <a:lnSpc>
                <a:spcPct val="115000"/>
              </a:lnSpc>
              <a:spcBef>
                <a:spcPts val="0"/>
              </a:spcBef>
              <a:spcAft>
                <a:spcPts val="0"/>
              </a:spcAft>
              <a:buClr>
                <a:schemeClr val="dk1"/>
              </a:buClr>
              <a:buSzPts val="2200"/>
              <a:buFont typeface="Nanum Gothic"/>
              <a:buChar char="●"/>
            </a:pPr>
            <a:r>
              <a:rPr lang="ko-KR" sz="2200" dirty="0" err="1">
                <a:solidFill>
                  <a:schemeClr val="dk1"/>
                </a:solidFill>
                <a:latin typeface="NanumGothic"/>
                <a:ea typeface="NanumGothic"/>
                <a:cs typeface="NanumGothic"/>
                <a:sym typeface="Nanum Gothic"/>
              </a:rPr>
              <a:t>크롤링</a:t>
            </a:r>
            <a:r>
              <a:rPr lang="ko-KR" sz="2200" dirty="0">
                <a:solidFill>
                  <a:schemeClr val="dk1"/>
                </a:solidFill>
                <a:latin typeface="NanumGothic"/>
                <a:ea typeface="NanumGothic"/>
                <a:cs typeface="NanumGothic"/>
                <a:sym typeface="Nanum Gothic"/>
              </a:rPr>
              <a:t> 자동화 및 DB 저장: </a:t>
            </a:r>
            <a:r>
              <a:rPr lang="ko-KR" sz="2200" dirty="0" err="1">
                <a:solidFill>
                  <a:schemeClr val="dk1"/>
                </a:solidFill>
                <a:latin typeface="NanumGothic"/>
                <a:ea typeface="NanumGothic"/>
                <a:cs typeface="NanumGothic"/>
                <a:sym typeface="Nanum Gothic"/>
              </a:rPr>
              <a:t>snscrape</a:t>
            </a:r>
            <a:r>
              <a:rPr lang="ko-KR" sz="2200" dirty="0">
                <a:solidFill>
                  <a:schemeClr val="dk1"/>
                </a:solidFill>
                <a:latin typeface="NanumGothic"/>
                <a:ea typeface="NanumGothic"/>
                <a:cs typeface="NanumGothic"/>
                <a:sym typeface="Nanum Gothic"/>
              </a:rPr>
              <a:t> 트윗 </a:t>
            </a:r>
            <a:r>
              <a:rPr lang="ko-KR" sz="2200" dirty="0" err="1">
                <a:solidFill>
                  <a:schemeClr val="dk1"/>
                </a:solidFill>
                <a:latin typeface="NanumGothic"/>
                <a:ea typeface="NanumGothic"/>
                <a:cs typeface="NanumGothic"/>
                <a:sym typeface="Nanum Gothic"/>
              </a:rPr>
              <a:t>크롤링</a:t>
            </a:r>
            <a:r>
              <a:rPr lang="ko-KR" sz="2200" dirty="0">
                <a:solidFill>
                  <a:schemeClr val="dk1"/>
                </a:solidFill>
                <a:latin typeface="NanumGothic"/>
                <a:ea typeface="NanumGothic"/>
                <a:cs typeface="NanumGothic"/>
                <a:sym typeface="Nanum Gothic"/>
              </a:rPr>
              <a:t> 코드를 </a:t>
            </a:r>
            <a:r>
              <a:rPr lang="ko-KR" sz="2200" dirty="0" err="1">
                <a:solidFill>
                  <a:schemeClr val="dk1"/>
                </a:solidFill>
                <a:latin typeface="NanumGothic"/>
                <a:ea typeface="NanumGothic"/>
                <a:cs typeface="NanumGothic"/>
                <a:sym typeface="Nanum Gothic"/>
              </a:rPr>
              <a:t>Linux</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crontab을</a:t>
            </a:r>
            <a:r>
              <a:rPr lang="ko-KR" sz="2200" dirty="0">
                <a:solidFill>
                  <a:schemeClr val="dk1"/>
                </a:solidFill>
                <a:latin typeface="NanumGothic"/>
                <a:ea typeface="NanumGothic"/>
                <a:cs typeface="NanumGothic"/>
                <a:sym typeface="Nanum Gothic"/>
              </a:rPr>
              <a:t> 사용해 일정시간마다 실행되게 스케줄링 함. 크롤링한 데이터는 </a:t>
            </a:r>
            <a:r>
              <a:rPr lang="ko-KR" sz="2200" dirty="0" err="1">
                <a:solidFill>
                  <a:schemeClr val="dk1"/>
                </a:solidFill>
                <a:latin typeface="NanumGothic"/>
                <a:ea typeface="NanumGothic"/>
                <a:cs typeface="NanumGothic"/>
                <a:sym typeface="Nanum Gothic"/>
              </a:rPr>
              <a:t>goorm</a:t>
            </a:r>
            <a:r>
              <a:rPr lang="ko-KR" sz="2200" dirty="0">
                <a:solidFill>
                  <a:schemeClr val="dk1"/>
                </a:solidFill>
                <a:latin typeface="NanumGothic"/>
                <a:ea typeface="NanumGothic"/>
                <a:cs typeface="NanumGothic"/>
                <a:sym typeface="Nanum Gothic"/>
              </a:rPr>
              <a:t> 내 구축한 DB 서버 </a:t>
            </a:r>
            <a:r>
              <a:rPr lang="ko-KR" sz="2200" dirty="0" err="1">
                <a:solidFill>
                  <a:schemeClr val="dk1"/>
                </a:solidFill>
                <a:latin typeface="NanumGothic"/>
                <a:ea typeface="NanumGothic"/>
                <a:cs typeface="NanumGothic"/>
                <a:sym typeface="Nanum Gothic"/>
              </a:rPr>
              <a:t>MySQL</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database에</a:t>
            </a:r>
            <a:r>
              <a:rPr lang="ko-KR" sz="2200" dirty="0">
                <a:solidFill>
                  <a:schemeClr val="dk1"/>
                </a:solidFill>
                <a:latin typeface="NanumGothic"/>
                <a:ea typeface="NanumGothic"/>
                <a:cs typeface="NanumGothic"/>
                <a:sym typeface="Nanum Gothic"/>
              </a:rPr>
              <a:t> 저장함.</a:t>
            </a:r>
            <a:endParaRPr sz="2200" dirty="0">
              <a:solidFill>
                <a:schemeClr val="dk1"/>
              </a:solidFill>
              <a:latin typeface="NanumGothic"/>
              <a:ea typeface="NanumGothic"/>
              <a:cs typeface="NanumGothic"/>
              <a:sym typeface="Nanum Gothic"/>
            </a:endParaRPr>
          </a:p>
          <a:p>
            <a:pPr marL="914400" lvl="0" indent="-368300" algn="l" rtl="0">
              <a:lnSpc>
                <a:spcPct val="115000"/>
              </a:lnSpc>
              <a:spcBef>
                <a:spcPts val="0"/>
              </a:spcBef>
              <a:spcAft>
                <a:spcPts val="0"/>
              </a:spcAft>
              <a:buClr>
                <a:schemeClr val="dk1"/>
              </a:buClr>
              <a:buSzPts val="2200"/>
              <a:buFont typeface="Nanum Gothic"/>
              <a:buChar char="●"/>
            </a:pPr>
            <a:r>
              <a:rPr lang="ko-KR" sz="2200" dirty="0">
                <a:solidFill>
                  <a:schemeClr val="dk1"/>
                </a:solidFill>
                <a:latin typeface="NanumGothic"/>
                <a:ea typeface="NanumGothic"/>
                <a:cs typeface="NanumGothic"/>
                <a:sym typeface="Nanum Gothic"/>
              </a:rPr>
              <a:t>텍스트 </a:t>
            </a:r>
            <a:r>
              <a:rPr lang="ko-KR" sz="2200" dirty="0" err="1">
                <a:solidFill>
                  <a:schemeClr val="dk1"/>
                </a:solidFill>
                <a:latin typeface="NanumGothic"/>
                <a:ea typeface="NanumGothic"/>
                <a:cs typeface="NanumGothic"/>
                <a:sym typeface="Nanum Gothic"/>
              </a:rPr>
              <a:t>classification</a:t>
            </a:r>
            <a:r>
              <a:rPr lang="ko-KR" sz="2200" dirty="0">
                <a:solidFill>
                  <a:schemeClr val="dk1"/>
                </a:solidFill>
                <a:latin typeface="NanumGothic"/>
                <a:ea typeface="NanumGothic"/>
                <a:cs typeface="NanumGothic"/>
                <a:sym typeface="Nanum Gothic"/>
              </a:rPr>
              <a:t> 모델링: </a:t>
            </a:r>
            <a:r>
              <a:rPr lang="ko-KR" sz="2200" dirty="0" err="1">
                <a:solidFill>
                  <a:schemeClr val="dk1"/>
                </a:solidFill>
                <a:latin typeface="NanumGothic"/>
                <a:ea typeface="NanumGothic"/>
                <a:cs typeface="NanumGothic"/>
                <a:sym typeface="Nanum Gothic"/>
              </a:rPr>
              <a:t>Huggingface의</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albert-kor-base</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pre-trained</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model을</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transfer</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learning</a:t>
            </a:r>
            <a:r>
              <a:rPr lang="ko-KR" sz="2200" dirty="0">
                <a:solidFill>
                  <a:schemeClr val="dk1"/>
                </a:solidFill>
                <a:latin typeface="NanumGothic"/>
                <a:ea typeface="NanumGothic"/>
                <a:cs typeface="NanumGothic"/>
                <a:sym typeface="Nanum Gothic"/>
              </a:rPr>
              <a:t> 시킴. </a:t>
            </a:r>
            <a:r>
              <a:rPr lang="ko-KR" sz="2200" dirty="0" err="1">
                <a:solidFill>
                  <a:schemeClr val="dk1"/>
                </a:solidFill>
                <a:latin typeface="NanumGothic"/>
                <a:ea typeface="NanumGothic"/>
                <a:cs typeface="NanumGothic"/>
                <a:sym typeface="Nanum Gothic"/>
              </a:rPr>
              <a:t>best</a:t>
            </a:r>
            <a:r>
              <a:rPr lang="ko-KR" sz="2200" dirty="0">
                <a:solidFill>
                  <a:schemeClr val="dk1"/>
                </a:solidFill>
                <a:latin typeface="NanumGothic"/>
                <a:ea typeface="NanumGothic"/>
                <a:cs typeface="NanumGothic"/>
                <a:sym typeface="Nanum Gothic"/>
              </a:rPr>
              <a:t> </a:t>
            </a:r>
            <a:r>
              <a:rPr lang="ko-KR" sz="2200" dirty="0" err="1">
                <a:solidFill>
                  <a:schemeClr val="dk1"/>
                </a:solidFill>
                <a:latin typeface="NanumGothic"/>
                <a:ea typeface="NanumGothic"/>
                <a:cs typeface="NanumGothic"/>
                <a:sym typeface="Nanum Gothic"/>
              </a:rPr>
              <a:t>accuracy를</a:t>
            </a:r>
            <a:r>
              <a:rPr lang="ko-KR" sz="2200" dirty="0">
                <a:solidFill>
                  <a:schemeClr val="dk1"/>
                </a:solidFill>
                <a:latin typeface="NanumGothic"/>
                <a:ea typeface="NanumGothic"/>
                <a:cs typeface="NanumGothic"/>
                <a:sym typeface="Nanum Gothic"/>
              </a:rPr>
              <a:t> 보였던 </a:t>
            </a:r>
            <a:r>
              <a:rPr lang="ko-KR" sz="2200" dirty="0" err="1">
                <a:solidFill>
                  <a:schemeClr val="dk1"/>
                </a:solidFill>
                <a:latin typeface="NanumGothic"/>
                <a:ea typeface="NanumGothic"/>
                <a:cs typeface="NanumGothic"/>
                <a:sym typeface="Nanum Gothic"/>
              </a:rPr>
              <a:t>epoch에서의</a:t>
            </a:r>
            <a:r>
              <a:rPr lang="ko-KR" sz="2200" dirty="0">
                <a:solidFill>
                  <a:schemeClr val="dk1"/>
                </a:solidFill>
                <a:latin typeface="NanumGothic"/>
                <a:ea typeface="NanumGothic"/>
                <a:cs typeface="NanumGothic"/>
                <a:sym typeface="Nanum Gothic"/>
              </a:rPr>
              <a:t> 모델을 최종적인 </a:t>
            </a:r>
            <a:r>
              <a:rPr lang="ko-KR" sz="2200" dirty="0" err="1">
                <a:solidFill>
                  <a:schemeClr val="dk1"/>
                </a:solidFill>
                <a:latin typeface="NanumGothic"/>
                <a:ea typeface="NanumGothic"/>
                <a:cs typeface="NanumGothic"/>
                <a:sym typeface="Nanum Gothic"/>
              </a:rPr>
              <a:t>classification</a:t>
            </a:r>
            <a:r>
              <a:rPr lang="ko-KR" sz="2200" dirty="0">
                <a:solidFill>
                  <a:schemeClr val="dk1"/>
                </a:solidFill>
                <a:latin typeface="NanumGothic"/>
                <a:ea typeface="NanumGothic"/>
                <a:cs typeface="NanumGothic"/>
                <a:sym typeface="Nanum Gothic"/>
              </a:rPr>
              <a:t> 모델로 선정함. </a:t>
            </a:r>
            <a:endParaRPr sz="2200" dirty="0">
              <a:latin typeface="Calibri"/>
              <a:ea typeface="Calibri"/>
              <a:cs typeface="Calibri"/>
              <a:sym typeface="Calibri"/>
            </a:endParaRPr>
          </a:p>
        </p:txBody>
      </p:sp>
      <p:sp>
        <p:nvSpPr>
          <p:cNvPr id="103" name="Google Shape;103;p13"/>
          <p:cNvSpPr txBox="1"/>
          <p:nvPr/>
        </p:nvSpPr>
        <p:spPr>
          <a:xfrm>
            <a:off x="14434431" y="8618300"/>
            <a:ext cx="4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4" name="Google Shape;104;p13"/>
          <p:cNvPicPr preferRelativeResize="0"/>
          <p:nvPr/>
        </p:nvPicPr>
        <p:blipFill rotWithShape="1">
          <a:blip r:embed="rId4">
            <a:alphaModFix/>
          </a:blip>
          <a:srcRect t="3288" r="49104"/>
          <a:stretch/>
        </p:blipFill>
        <p:spPr>
          <a:xfrm>
            <a:off x="20211550" y="4401775"/>
            <a:ext cx="4218000" cy="3863549"/>
          </a:xfrm>
          <a:prstGeom prst="rect">
            <a:avLst/>
          </a:prstGeom>
          <a:noFill/>
          <a:ln w="9525" cap="flat" cmpd="sng">
            <a:solidFill>
              <a:srgbClr val="204D60"/>
            </a:solidFill>
            <a:prstDash val="solid"/>
            <a:round/>
            <a:headEnd type="none" w="sm" len="sm"/>
            <a:tailEnd type="none" w="sm" len="sm"/>
          </a:ln>
        </p:spPr>
      </p:pic>
      <p:sp>
        <p:nvSpPr>
          <p:cNvPr id="105" name="Google Shape;105;p13"/>
          <p:cNvSpPr txBox="1"/>
          <p:nvPr/>
        </p:nvSpPr>
        <p:spPr>
          <a:xfrm>
            <a:off x="20997731" y="3313875"/>
            <a:ext cx="7738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2600" b="1">
                <a:latin typeface="NanumGothic"/>
                <a:ea typeface="NanumGothic"/>
                <a:cs typeface="NanumGothic"/>
                <a:sym typeface="Nanum Gothic"/>
              </a:rPr>
              <a:t>streamlit 활용 마약 거래 모니터링 시스템 구현</a:t>
            </a:r>
            <a:endParaRPr sz="2600" b="1">
              <a:latin typeface="NanumGothic"/>
              <a:ea typeface="NanumGothic"/>
              <a:cs typeface="NanumGothic"/>
              <a:sym typeface="Nanum Gothic"/>
            </a:endParaRPr>
          </a:p>
        </p:txBody>
      </p:sp>
      <p:cxnSp>
        <p:nvCxnSpPr>
          <p:cNvPr id="106" name="Google Shape;106;p13"/>
          <p:cNvCxnSpPr/>
          <p:nvPr/>
        </p:nvCxnSpPr>
        <p:spPr>
          <a:xfrm rot="10800000" flipH="1">
            <a:off x="20433200" y="7228025"/>
            <a:ext cx="1209000" cy="785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7" name="Google Shape;107;p13"/>
          <p:cNvSpPr/>
          <p:nvPr/>
        </p:nvSpPr>
        <p:spPr>
          <a:xfrm>
            <a:off x="20220022" y="5025139"/>
            <a:ext cx="1080300" cy="848100"/>
          </a:xfrm>
          <a:prstGeom prst="rect">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3"/>
          <p:cNvCxnSpPr/>
          <p:nvPr/>
        </p:nvCxnSpPr>
        <p:spPr>
          <a:xfrm flipH="1">
            <a:off x="19657170" y="5680587"/>
            <a:ext cx="573900" cy="441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09" name="Google Shape;109;p13"/>
          <p:cNvSpPr/>
          <p:nvPr/>
        </p:nvSpPr>
        <p:spPr>
          <a:xfrm>
            <a:off x="19500350" y="6111150"/>
            <a:ext cx="2028900" cy="7125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기간 조정,</a:t>
            </a:r>
            <a:endParaRPr sz="2200">
              <a:latin typeface="NanumGothic"/>
              <a:ea typeface="NanumGothic"/>
              <a:cs typeface="NanumGothic"/>
              <a:sym typeface="Nanum Gothic"/>
            </a:endParaRPr>
          </a:p>
          <a:p>
            <a:pPr marL="0" lvl="0" indent="0" algn="ctr" rtl="0">
              <a:spcBef>
                <a:spcPts val="0"/>
              </a:spcBef>
              <a:spcAft>
                <a:spcPts val="0"/>
              </a:spcAft>
              <a:buNone/>
            </a:pPr>
            <a:r>
              <a:rPr lang="ko-KR" sz="2200">
                <a:latin typeface="NanumGothic"/>
                <a:ea typeface="NanumGothic"/>
                <a:cs typeface="NanumGothic"/>
                <a:sym typeface="Nanum Gothic"/>
              </a:rPr>
              <a:t>지역 선택 가능</a:t>
            </a:r>
            <a:endParaRPr sz="2200">
              <a:latin typeface="NanumGothic"/>
              <a:ea typeface="NanumGothic"/>
              <a:cs typeface="NanumGothic"/>
              <a:sym typeface="Nanum Gothic"/>
            </a:endParaRPr>
          </a:p>
        </p:txBody>
      </p:sp>
      <p:cxnSp>
        <p:nvCxnSpPr>
          <p:cNvPr id="110" name="Google Shape;110;p13"/>
          <p:cNvCxnSpPr/>
          <p:nvPr/>
        </p:nvCxnSpPr>
        <p:spPr>
          <a:xfrm flipH="1">
            <a:off x="27831918" y="6620050"/>
            <a:ext cx="905700" cy="745200"/>
          </a:xfrm>
          <a:prstGeom prst="bentConnector3">
            <a:avLst>
              <a:gd name="adj1" fmla="val 64137"/>
            </a:avLst>
          </a:prstGeom>
          <a:noFill/>
          <a:ln w="9525" cap="flat" cmpd="sng">
            <a:solidFill>
              <a:schemeClr val="dk2"/>
            </a:solidFill>
            <a:prstDash val="solid"/>
            <a:round/>
            <a:headEnd type="none" w="med" len="med"/>
            <a:tailEnd type="none" w="med" len="med"/>
          </a:ln>
        </p:spPr>
      </p:cxnSp>
      <p:cxnSp>
        <p:nvCxnSpPr>
          <p:cNvPr id="111" name="Google Shape;111;p13"/>
          <p:cNvCxnSpPr/>
          <p:nvPr/>
        </p:nvCxnSpPr>
        <p:spPr>
          <a:xfrm>
            <a:off x="27884844" y="7365259"/>
            <a:ext cx="605700" cy="0"/>
          </a:xfrm>
          <a:prstGeom prst="straightConnector1">
            <a:avLst/>
          </a:prstGeom>
          <a:noFill/>
          <a:ln w="9525" cap="flat" cmpd="sng">
            <a:solidFill>
              <a:schemeClr val="dk2"/>
            </a:solidFill>
            <a:prstDash val="solid"/>
            <a:round/>
            <a:headEnd type="none" w="med" len="med"/>
            <a:tailEnd type="none" w="med" len="med"/>
          </a:ln>
        </p:spPr>
      </p:cxnSp>
      <p:sp>
        <p:nvSpPr>
          <p:cNvPr id="112" name="Google Shape;112;p13"/>
          <p:cNvSpPr/>
          <p:nvPr/>
        </p:nvSpPr>
        <p:spPr>
          <a:xfrm>
            <a:off x="28334505" y="6417125"/>
            <a:ext cx="1839600" cy="4002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군집화 분석</a:t>
            </a:r>
            <a:endParaRPr sz="2200">
              <a:latin typeface="NanumGothic"/>
              <a:ea typeface="NanumGothic"/>
              <a:cs typeface="NanumGothic"/>
              <a:sym typeface="Nanum Gothic"/>
            </a:endParaRPr>
          </a:p>
        </p:txBody>
      </p:sp>
      <p:sp>
        <p:nvSpPr>
          <p:cNvPr id="113" name="Google Shape;113;p13"/>
          <p:cNvSpPr/>
          <p:nvPr/>
        </p:nvSpPr>
        <p:spPr>
          <a:xfrm>
            <a:off x="28334505" y="7180600"/>
            <a:ext cx="1839600" cy="3693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워드클라우드</a:t>
            </a:r>
            <a:endParaRPr sz="2200">
              <a:latin typeface="NanumGothic"/>
              <a:ea typeface="NanumGothic"/>
              <a:cs typeface="NanumGothic"/>
              <a:sym typeface="Nanum Gothic"/>
            </a:endParaRPr>
          </a:p>
        </p:txBody>
      </p:sp>
      <p:pic>
        <p:nvPicPr>
          <p:cNvPr id="114" name="Google Shape;114;p13"/>
          <p:cNvPicPr preferRelativeResize="0"/>
          <p:nvPr/>
        </p:nvPicPr>
        <p:blipFill rotWithShape="1">
          <a:blip r:embed="rId5">
            <a:alphaModFix/>
          </a:blip>
          <a:srcRect t="2986" r="2056" b="3108"/>
          <a:stretch/>
        </p:blipFill>
        <p:spPr>
          <a:xfrm>
            <a:off x="20267350" y="9211688"/>
            <a:ext cx="8078126" cy="3863551"/>
          </a:xfrm>
          <a:prstGeom prst="rect">
            <a:avLst/>
          </a:prstGeom>
          <a:noFill/>
          <a:ln w="9525" cap="flat" cmpd="sng">
            <a:solidFill>
              <a:schemeClr val="dk2"/>
            </a:solidFill>
            <a:prstDash val="solid"/>
            <a:round/>
            <a:headEnd type="none" w="sm" len="sm"/>
            <a:tailEnd type="none" w="sm" len="sm"/>
          </a:ln>
        </p:spPr>
      </p:pic>
      <p:sp>
        <p:nvSpPr>
          <p:cNvPr id="115" name="Google Shape;115;p13"/>
          <p:cNvSpPr/>
          <p:nvPr/>
        </p:nvSpPr>
        <p:spPr>
          <a:xfrm>
            <a:off x="24660650" y="9933355"/>
            <a:ext cx="5145600" cy="12546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457200" lvl="0" indent="-368300" algn="l" rtl="0">
              <a:lnSpc>
                <a:spcPct val="100000"/>
              </a:lnSpc>
              <a:spcBef>
                <a:spcPts val="0"/>
              </a:spcBef>
              <a:spcAft>
                <a:spcPts val="0"/>
              </a:spcAft>
              <a:buSzPts val="2200"/>
              <a:buFont typeface="Nanum Gothic"/>
              <a:buChar char="-"/>
            </a:pPr>
            <a:r>
              <a:rPr lang="ko-KR" sz="2200">
                <a:latin typeface="NanumGothic"/>
                <a:ea typeface="NanumGothic"/>
                <a:cs typeface="NanumGothic"/>
                <a:sym typeface="Nanum Gothic"/>
              </a:rPr>
              <a:t>실시간으로 수집된 트윗</a:t>
            </a:r>
            <a:endParaRPr sz="2200">
              <a:latin typeface="NanumGothic"/>
              <a:ea typeface="NanumGothic"/>
              <a:cs typeface="NanumGothic"/>
              <a:sym typeface="Nanum Gothic"/>
            </a:endParaRPr>
          </a:p>
          <a:p>
            <a:pPr marL="457200" lvl="0" indent="-368300" algn="l" rtl="0">
              <a:lnSpc>
                <a:spcPct val="100000"/>
              </a:lnSpc>
              <a:spcBef>
                <a:spcPts val="0"/>
              </a:spcBef>
              <a:spcAft>
                <a:spcPts val="0"/>
              </a:spcAft>
              <a:buSzPts val="2200"/>
              <a:buFont typeface="Nanum Gothic"/>
              <a:buChar char="-"/>
            </a:pPr>
            <a:r>
              <a:rPr lang="ko-KR" sz="2200">
                <a:latin typeface="NanumGothic"/>
                <a:ea typeface="NanumGothic"/>
                <a:cs typeface="NanumGothic"/>
                <a:sym typeface="Nanum Gothic"/>
              </a:rPr>
              <a:t>닉네임, 트윗, 이미지</a:t>
            </a:r>
            <a:endParaRPr sz="2200">
              <a:latin typeface="NanumGothic"/>
              <a:ea typeface="NanumGothic"/>
              <a:cs typeface="NanumGothic"/>
              <a:sym typeface="Nanum Gothic"/>
            </a:endParaRPr>
          </a:p>
          <a:p>
            <a:pPr marL="457200" lvl="0" indent="-368300" algn="l" rtl="0">
              <a:lnSpc>
                <a:spcPct val="100000"/>
              </a:lnSpc>
              <a:spcBef>
                <a:spcPts val="0"/>
              </a:spcBef>
              <a:spcAft>
                <a:spcPts val="0"/>
              </a:spcAft>
              <a:buSzPts val="2200"/>
              <a:buFont typeface="Nanum Gothic"/>
              <a:buChar char="-"/>
            </a:pPr>
            <a:r>
              <a:rPr lang="ko-KR" sz="2200">
                <a:latin typeface="NanumGothic"/>
                <a:ea typeface="NanumGothic"/>
                <a:cs typeface="NanumGothic"/>
                <a:sym typeface="Nanum Gothic"/>
              </a:rPr>
              <a:t>분류 모델이 판단한 마약 게시물 확률</a:t>
            </a:r>
            <a:endParaRPr sz="2200">
              <a:latin typeface="NanumGothic"/>
              <a:ea typeface="NanumGothic"/>
              <a:cs typeface="NanumGothic"/>
              <a:sym typeface="Nanum Gothic"/>
            </a:endParaRPr>
          </a:p>
        </p:txBody>
      </p:sp>
      <p:sp>
        <p:nvSpPr>
          <p:cNvPr id="116" name="Google Shape;116;p13"/>
          <p:cNvSpPr/>
          <p:nvPr/>
        </p:nvSpPr>
        <p:spPr>
          <a:xfrm>
            <a:off x="20264170" y="9874742"/>
            <a:ext cx="1177800" cy="563400"/>
          </a:xfrm>
          <a:prstGeom prst="rect">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3"/>
          <p:cNvCxnSpPr/>
          <p:nvPr/>
        </p:nvCxnSpPr>
        <p:spPr>
          <a:xfrm flipH="1">
            <a:off x="19556078" y="10369224"/>
            <a:ext cx="720300" cy="5634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18" name="Google Shape;118;p13"/>
          <p:cNvSpPr/>
          <p:nvPr/>
        </p:nvSpPr>
        <p:spPr>
          <a:xfrm>
            <a:off x="19536650" y="10889527"/>
            <a:ext cx="2110800" cy="4617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기간 조정 가능</a:t>
            </a:r>
            <a:endParaRPr sz="2200">
              <a:latin typeface="NanumGothic"/>
              <a:ea typeface="NanumGothic"/>
              <a:cs typeface="NanumGothic"/>
              <a:sym typeface="Nanum Gothic"/>
            </a:endParaRPr>
          </a:p>
        </p:txBody>
      </p:sp>
      <p:sp>
        <p:nvSpPr>
          <p:cNvPr id="119" name="Google Shape;119;p13"/>
          <p:cNvSpPr txBox="1"/>
          <p:nvPr/>
        </p:nvSpPr>
        <p:spPr>
          <a:xfrm>
            <a:off x="197850" y="13894975"/>
            <a:ext cx="10049100" cy="24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KR" sz="2200" b="1" dirty="0">
                <a:latin typeface="NanumGothic"/>
                <a:ea typeface="NanumGothic"/>
                <a:cs typeface="NanumGothic"/>
                <a:sym typeface="Nanum Gothic"/>
              </a:rPr>
              <a:t>1.NLP 분석: 트윗 내용 자체에 대한 분석</a:t>
            </a:r>
            <a:endParaRPr sz="2200" b="1" dirty="0">
              <a:latin typeface="NanumGothic"/>
              <a:ea typeface="NanumGothic"/>
              <a:cs typeface="NanumGothic"/>
              <a:sym typeface="Nanum Gothic"/>
            </a:endParaRPr>
          </a:p>
          <a:p>
            <a:pPr marL="457200" lvl="0" indent="-368300" algn="l" rtl="0">
              <a:lnSpc>
                <a:spcPct val="115000"/>
              </a:lnSpc>
              <a:spcBef>
                <a:spcPts val="0"/>
              </a:spcBef>
              <a:spcAft>
                <a:spcPts val="0"/>
              </a:spcAft>
              <a:buSzPts val="2200"/>
              <a:buFont typeface="Nanum Gothic"/>
              <a:buChar char="●"/>
            </a:pPr>
            <a:r>
              <a:rPr lang="ko-KR" sz="2200" dirty="0">
                <a:latin typeface="NanumGothic"/>
                <a:ea typeface="NanumGothic"/>
                <a:cs typeface="NanumGothic"/>
                <a:sym typeface="Nanum Gothic"/>
              </a:rPr>
              <a:t>토큰화 결과 </a:t>
            </a:r>
            <a:r>
              <a:rPr lang="ko-KR" sz="2200" dirty="0">
                <a:solidFill>
                  <a:schemeClr val="dk1"/>
                </a:solidFill>
                <a:latin typeface="NanumGothic"/>
                <a:ea typeface="NanumGothic"/>
                <a:cs typeface="NanumGothic"/>
                <a:sym typeface="Nanum Gothic"/>
              </a:rPr>
              <a:t>일반명사엔 ‘아이스’ 등 마약 은어가, 고유명사엔 ‘</a:t>
            </a:r>
            <a:r>
              <a:rPr lang="ko-KR" sz="2200">
                <a:solidFill>
                  <a:schemeClr val="dk1"/>
                </a:solidFill>
                <a:latin typeface="NanumGothic"/>
                <a:ea typeface="NanumGothic"/>
                <a:cs typeface="NanumGothic"/>
                <a:sym typeface="Nanum Gothic"/>
              </a:rPr>
              <a:t>텔레</a:t>
            </a:r>
            <a:r>
              <a:rPr lang="ko-KR" sz="2200" dirty="0">
                <a:solidFill>
                  <a:schemeClr val="dk1"/>
                </a:solidFill>
                <a:latin typeface="NanumGothic"/>
                <a:ea typeface="NanumGothic"/>
                <a:cs typeface="NanumGothic"/>
                <a:sym typeface="Nanum Gothic"/>
              </a:rPr>
              <a:t>(마약 거래 플랫폼)’ 및 지역명이, 외국어엔 마약 판매자 메신저 </a:t>
            </a:r>
            <a:r>
              <a:rPr lang="ko-KR" sz="2200" dirty="0" err="1">
                <a:solidFill>
                  <a:schemeClr val="dk1"/>
                </a:solidFill>
                <a:latin typeface="NanumGothic"/>
                <a:ea typeface="NanumGothic"/>
                <a:cs typeface="NanumGothic"/>
                <a:sym typeface="Nanum Gothic"/>
              </a:rPr>
              <a:t>ID가</a:t>
            </a:r>
            <a:r>
              <a:rPr lang="ko-KR" sz="2200" dirty="0">
                <a:solidFill>
                  <a:schemeClr val="dk1"/>
                </a:solidFill>
                <a:latin typeface="NanumGothic"/>
                <a:ea typeface="NanumGothic"/>
                <a:cs typeface="NanumGothic"/>
                <a:sym typeface="Nanum Gothic"/>
              </a:rPr>
              <a:t> 많았음(</a:t>
            </a:r>
            <a:r>
              <a:rPr lang="ko-KR" sz="2200" dirty="0" err="1">
                <a:solidFill>
                  <a:schemeClr val="dk1"/>
                </a:solidFill>
                <a:latin typeface="NanumGothic"/>
                <a:ea typeface="NanumGothic"/>
                <a:cs typeface="NanumGothic"/>
                <a:sym typeface="Nanum Gothic"/>
              </a:rPr>
              <a:t>Figure</a:t>
            </a:r>
            <a:r>
              <a:rPr lang="ko-KR" sz="2200" dirty="0">
                <a:solidFill>
                  <a:schemeClr val="dk1"/>
                </a:solidFill>
                <a:latin typeface="NanumGothic"/>
                <a:ea typeface="NanumGothic"/>
                <a:cs typeface="NanumGothic"/>
                <a:sym typeface="Nanum Gothic"/>
              </a:rPr>
              <a:t> 1).</a:t>
            </a:r>
            <a:endParaRPr sz="2200" dirty="0">
              <a:solidFill>
                <a:schemeClr val="dk1"/>
              </a:solidFill>
              <a:latin typeface="NanumGothic"/>
              <a:ea typeface="NanumGothic"/>
              <a:cs typeface="NanumGothic"/>
              <a:sym typeface="Nanum Gothic"/>
            </a:endParaRPr>
          </a:p>
          <a:p>
            <a:pPr marL="457200" lvl="0" indent="-368300" algn="l" rtl="0">
              <a:lnSpc>
                <a:spcPct val="115000"/>
              </a:lnSpc>
              <a:spcBef>
                <a:spcPts val="0"/>
              </a:spcBef>
              <a:spcAft>
                <a:spcPts val="0"/>
              </a:spcAft>
              <a:buSzPts val="2200"/>
              <a:buFont typeface="Nanum Gothic"/>
              <a:buChar char="●"/>
            </a:pPr>
            <a:r>
              <a:rPr lang="ko-KR" sz="2200" dirty="0">
                <a:solidFill>
                  <a:schemeClr val="dk1"/>
                </a:solidFill>
                <a:latin typeface="NanumGothic"/>
                <a:ea typeface="NanumGothic"/>
                <a:cs typeface="NanumGothic"/>
                <a:sym typeface="Nanum Gothic"/>
              </a:rPr>
              <a:t>검색 키워드를 제외한 단어들로 </a:t>
            </a:r>
            <a:r>
              <a:rPr lang="ko-KR" sz="2200" dirty="0" err="1">
                <a:solidFill>
                  <a:schemeClr val="dk1"/>
                </a:solidFill>
                <a:latin typeface="NanumGothic"/>
                <a:ea typeface="NanumGothic"/>
                <a:cs typeface="NanumGothic"/>
                <a:sym typeface="Nanum Gothic"/>
              </a:rPr>
              <a:t>워드클라우드</a:t>
            </a:r>
            <a:r>
              <a:rPr lang="ko-KR" sz="2200" dirty="0">
                <a:solidFill>
                  <a:schemeClr val="dk1"/>
                </a:solidFill>
                <a:latin typeface="NanumGothic"/>
                <a:ea typeface="NanumGothic"/>
                <a:cs typeface="NanumGothic"/>
                <a:sym typeface="Nanum Gothic"/>
              </a:rPr>
              <a:t>(</a:t>
            </a:r>
            <a:r>
              <a:rPr lang="ko-KR" sz="2200" dirty="0" err="1">
                <a:solidFill>
                  <a:schemeClr val="dk1"/>
                </a:solidFill>
                <a:latin typeface="NanumGothic"/>
                <a:ea typeface="NanumGothic"/>
                <a:cs typeface="NanumGothic"/>
                <a:sym typeface="Nanum Gothic"/>
              </a:rPr>
              <a:t>Figure</a:t>
            </a:r>
            <a:r>
              <a:rPr lang="ko-KR" sz="2200" dirty="0">
                <a:solidFill>
                  <a:schemeClr val="dk1"/>
                </a:solidFill>
                <a:latin typeface="NanumGothic"/>
                <a:ea typeface="NanumGothic"/>
                <a:cs typeface="NanumGothic"/>
                <a:sym typeface="Nanum Gothic"/>
              </a:rPr>
              <a:t> 2)</a:t>
            </a:r>
            <a:r>
              <a:rPr lang="ko-KR" sz="2200" dirty="0" err="1">
                <a:solidFill>
                  <a:schemeClr val="dk1"/>
                </a:solidFill>
                <a:latin typeface="NanumGothic"/>
                <a:ea typeface="NanumGothic"/>
                <a:cs typeface="NanumGothic"/>
                <a:sym typeface="Nanum Gothic"/>
              </a:rPr>
              <a:t>를</a:t>
            </a:r>
            <a:r>
              <a:rPr lang="ko-KR" sz="2200" dirty="0">
                <a:solidFill>
                  <a:schemeClr val="dk1"/>
                </a:solidFill>
                <a:latin typeface="NanumGothic"/>
                <a:ea typeface="NanumGothic"/>
                <a:cs typeface="NanumGothic"/>
                <a:sym typeface="Nanum Gothic"/>
              </a:rPr>
              <a:t> 형성하여 가시적인 효과를 높임. ‘캔디' 등 마약 은어가 가장 많았으며, ‘판매’ 등 직접적으로 구매와 관련된 단어들도 빈번하게 등장함.</a:t>
            </a:r>
            <a:endParaRPr sz="2200" dirty="0">
              <a:latin typeface="NanumGothic"/>
              <a:ea typeface="NanumGothic"/>
              <a:cs typeface="NanumGothic"/>
              <a:sym typeface="Nanum Gothic"/>
            </a:endParaRPr>
          </a:p>
        </p:txBody>
      </p:sp>
      <p:sp>
        <p:nvSpPr>
          <p:cNvPr id="120" name="Google Shape;120;p13"/>
          <p:cNvSpPr txBox="1"/>
          <p:nvPr/>
        </p:nvSpPr>
        <p:spPr>
          <a:xfrm>
            <a:off x="288000" y="18636850"/>
            <a:ext cx="9868800" cy="208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KR" sz="2200" b="1">
                <a:solidFill>
                  <a:schemeClr val="dk1"/>
                </a:solidFill>
                <a:latin typeface="NanumGothic"/>
                <a:ea typeface="NanumGothic"/>
                <a:cs typeface="NanumGothic"/>
                <a:sym typeface="Nanum Gothic"/>
              </a:rPr>
              <a:t>2. 위치 데이터 분석: 마약 거래가 이루어지는 지역 파악</a:t>
            </a:r>
            <a:endParaRPr sz="2200" b="1">
              <a:solidFill>
                <a:schemeClr val="dk1"/>
              </a:solidFill>
              <a:latin typeface="NanumGothic"/>
              <a:ea typeface="NanumGothic"/>
              <a:cs typeface="NanumGothic"/>
              <a:sym typeface="Nanum Gothic"/>
            </a:endParaRPr>
          </a:p>
          <a:p>
            <a:pPr marL="457200" lvl="0" indent="-368300" algn="l" rtl="0">
              <a:lnSpc>
                <a:spcPct val="115000"/>
              </a:lnSpc>
              <a:spcBef>
                <a:spcPts val="0"/>
              </a:spcBef>
              <a:spcAft>
                <a:spcPts val="0"/>
              </a:spcAft>
              <a:buClr>
                <a:schemeClr val="dk1"/>
              </a:buClr>
              <a:buSzPts val="2200"/>
              <a:buFont typeface="Nanum Gothic"/>
              <a:buChar char="●"/>
            </a:pPr>
            <a:r>
              <a:rPr lang="ko-KR" sz="2200">
                <a:solidFill>
                  <a:schemeClr val="dk1"/>
                </a:solidFill>
                <a:latin typeface="NanumGothic"/>
                <a:ea typeface="NanumGothic"/>
                <a:cs typeface="NanumGothic"/>
                <a:sym typeface="Nanum Gothic"/>
              </a:rPr>
              <a:t>‘울산아이스' 등의 데이터에서 지역명 추출함. ‘전국행정동리스트' 데이터를 이용해 모든 지역명을 리스트화 한 후 마약 키워드 대분류 별 빈도를 시각화 함. </a:t>
            </a:r>
            <a:endParaRPr sz="2200">
              <a:solidFill>
                <a:schemeClr val="dk1"/>
              </a:solidFill>
              <a:latin typeface="NanumGothic"/>
              <a:ea typeface="NanumGothic"/>
              <a:cs typeface="NanumGothic"/>
              <a:sym typeface="Nanum Gothic"/>
            </a:endParaRPr>
          </a:p>
          <a:p>
            <a:pPr marL="457200" lvl="0" indent="-368300" algn="l" rtl="0">
              <a:lnSpc>
                <a:spcPct val="115000"/>
              </a:lnSpc>
              <a:spcBef>
                <a:spcPts val="0"/>
              </a:spcBef>
              <a:spcAft>
                <a:spcPts val="0"/>
              </a:spcAft>
              <a:buClr>
                <a:schemeClr val="dk1"/>
              </a:buClr>
              <a:buSzPts val="2200"/>
              <a:buFont typeface="Nanum Gothic"/>
              <a:buChar char="●"/>
            </a:pPr>
            <a:r>
              <a:rPr lang="ko-KR" sz="2200">
                <a:solidFill>
                  <a:schemeClr val="dk1"/>
                </a:solidFill>
                <a:latin typeface="NanumGothic"/>
                <a:ea typeface="NanumGothic"/>
                <a:cs typeface="NanumGothic"/>
                <a:sym typeface="Nanum Gothic"/>
              </a:rPr>
              <a:t>메스암페타민과 MDMA, 대마 모두 ‘강남’, ‘서울’, ‘부산'이 가장 많이 언급 되었고, 그 외 ‘울산’, ‘수원’,  ‘성남'도 언급량이 많았음(Figure 3).</a:t>
            </a:r>
            <a:endParaRPr sz="2200">
              <a:latin typeface="NanumGothic"/>
              <a:ea typeface="NanumGothic"/>
              <a:cs typeface="NanumGothic"/>
              <a:sym typeface="Nanum Gothic"/>
            </a:endParaRPr>
          </a:p>
        </p:txBody>
      </p:sp>
      <p:grpSp>
        <p:nvGrpSpPr>
          <p:cNvPr id="121" name="Google Shape;121;p13"/>
          <p:cNvGrpSpPr/>
          <p:nvPr/>
        </p:nvGrpSpPr>
        <p:grpSpPr>
          <a:xfrm>
            <a:off x="270425" y="16289275"/>
            <a:ext cx="9744725" cy="2489690"/>
            <a:chOff x="438671" y="15535382"/>
            <a:chExt cx="9146541" cy="2149434"/>
          </a:xfrm>
        </p:grpSpPr>
        <p:grpSp>
          <p:nvGrpSpPr>
            <p:cNvPr id="122" name="Google Shape;122;p13"/>
            <p:cNvGrpSpPr/>
            <p:nvPr/>
          </p:nvGrpSpPr>
          <p:grpSpPr>
            <a:xfrm>
              <a:off x="438671" y="15535382"/>
              <a:ext cx="9146541" cy="1904407"/>
              <a:chOff x="261442" y="16102632"/>
              <a:chExt cx="9146541" cy="1904407"/>
            </a:xfrm>
          </p:grpSpPr>
          <p:grpSp>
            <p:nvGrpSpPr>
              <p:cNvPr id="123" name="Google Shape;123;p13"/>
              <p:cNvGrpSpPr/>
              <p:nvPr/>
            </p:nvGrpSpPr>
            <p:grpSpPr>
              <a:xfrm>
                <a:off x="261442" y="16102632"/>
                <a:ext cx="7187394" cy="1904407"/>
                <a:chOff x="84792" y="16611520"/>
                <a:chExt cx="7187394" cy="1836635"/>
              </a:xfrm>
            </p:grpSpPr>
            <p:pic>
              <p:nvPicPr>
                <p:cNvPr id="124" name="Google Shape;124;p13"/>
                <p:cNvPicPr preferRelativeResize="0"/>
                <p:nvPr/>
              </p:nvPicPr>
              <p:blipFill rotWithShape="1">
                <a:blip r:embed="rId6">
                  <a:alphaModFix/>
                </a:blip>
                <a:srcRect r="2780" b="1603"/>
                <a:stretch/>
              </p:blipFill>
              <p:spPr>
                <a:xfrm>
                  <a:off x="84792" y="16611533"/>
                  <a:ext cx="2452130" cy="1836622"/>
                </a:xfrm>
                <a:prstGeom prst="rect">
                  <a:avLst/>
                </a:prstGeom>
                <a:noFill/>
                <a:ln>
                  <a:noFill/>
                </a:ln>
              </p:spPr>
            </p:pic>
            <p:pic>
              <p:nvPicPr>
                <p:cNvPr id="125" name="Google Shape;125;p13"/>
                <p:cNvPicPr preferRelativeResize="0"/>
                <p:nvPr/>
              </p:nvPicPr>
              <p:blipFill rotWithShape="1">
                <a:blip r:embed="rId7">
                  <a:alphaModFix/>
                </a:blip>
                <a:srcRect l="3854" r="1662"/>
                <a:stretch/>
              </p:blipFill>
              <p:spPr>
                <a:xfrm>
                  <a:off x="2536319" y="16611520"/>
                  <a:ext cx="2367934" cy="1836622"/>
                </a:xfrm>
                <a:prstGeom prst="rect">
                  <a:avLst/>
                </a:prstGeom>
                <a:noFill/>
                <a:ln>
                  <a:noFill/>
                </a:ln>
              </p:spPr>
            </p:pic>
            <p:pic>
              <p:nvPicPr>
                <p:cNvPr id="126" name="Google Shape;126;p13"/>
                <p:cNvPicPr preferRelativeResize="0"/>
                <p:nvPr/>
              </p:nvPicPr>
              <p:blipFill>
                <a:blip r:embed="rId8">
                  <a:alphaModFix/>
                </a:blip>
                <a:stretch>
                  <a:fillRect/>
                </a:stretch>
              </p:blipFill>
              <p:spPr>
                <a:xfrm>
                  <a:off x="4904252" y="16624069"/>
                  <a:ext cx="2367934" cy="1811552"/>
                </a:xfrm>
                <a:prstGeom prst="rect">
                  <a:avLst/>
                </a:prstGeom>
                <a:noFill/>
                <a:ln>
                  <a:noFill/>
                </a:ln>
              </p:spPr>
            </p:pic>
          </p:grpSp>
          <p:pic>
            <p:nvPicPr>
              <p:cNvPr id="127" name="Google Shape;127;p13"/>
              <p:cNvPicPr preferRelativeResize="0"/>
              <p:nvPr/>
            </p:nvPicPr>
            <p:blipFill>
              <a:blip r:embed="rId9">
                <a:alphaModFix/>
              </a:blip>
              <a:stretch>
                <a:fillRect/>
              </a:stretch>
            </p:blipFill>
            <p:spPr>
              <a:xfrm>
                <a:off x="7503628" y="16227150"/>
                <a:ext cx="1904355" cy="1541816"/>
              </a:xfrm>
              <a:prstGeom prst="rect">
                <a:avLst/>
              </a:prstGeom>
              <a:noFill/>
              <a:ln w="12700" cap="flat" cmpd="sng">
                <a:solidFill>
                  <a:srgbClr val="000000"/>
                </a:solidFill>
                <a:prstDash val="solid"/>
                <a:miter lim="8000"/>
                <a:headEnd type="none" w="sm" len="sm"/>
                <a:tailEnd type="none" w="sm" len="sm"/>
              </a:ln>
            </p:spPr>
          </p:pic>
        </p:grpSp>
        <p:sp>
          <p:nvSpPr>
            <p:cNvPr id="128" name="Google Shape;128;p13"/>
            <p:cNvSpPr txBox="1"/>
            <p:nvPr/>
          </p:nvSpPr>
          <p:spPr>
            <a:xfrm>
              <a:off x="455168" y="17334846"/>
              <a:ext cx="7187400" cy="33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300">
                  <a:solidFill>
                    <a:srgbClr val="888888"/>
                  </a:solidFill>
                  <a:latin typeface="NanumGothic"/>
                  <a:ea typeface="NanumGothic"/>
                  <a:cs typeface="NanumGothic"/>
                  <a:sym typeface="Nanum Gothic"/>
                </a:rPr>
                <a:t>Figure 1. 일반명샤, 고유명사, 외국어 품사 각각에 대하여 많이 사용된 단어 빈도를 나타낸 히스토그램</a:t>
              </a:r>
              <a:endParaRPr sz="1300">
                <a:solidFill>
                  <a:srgbClr val="888888"/>
                </a:solidFill>
                <a:latin typeface="NanumGothic"/>
                <a:ea typeface="NanumGothic"/>
                <a:cs typeface="NanumGothic"/>
                <a:sym typeface="Nanum Gothic"/>
              </a:endParaRPr>
            </a:p>
          </p:txBody>
        </p:sp>
        <p:sp>
          <p:nvSpPr>
            <p:cNvPr id="129" name="Google Shape;129;p13"/>
            <p:cNvSpPr txBox="1"/>
            <p:nvPr/>
          </p:nvSpPr>
          <p:spPr>
            <a:xfrm>
              <a:off x="7641089" y="17352717"/>
              <a:ext cx="1933200" cy="33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300">
                  <a:solidFill>
                    <a:srgbClr val="888888"/>
                  </a:solidFill>
                  <a:latin typeface="NanumGothic"/>
                  <a:ea typeface="NanumGothic"/>
                  <a:cs typeface="NanumGothic"/>
                  <a:sym typeface="Nanum Gothic"/>
                </a:rPr>
                <a:t>Figure 2. 워드 클라우드 </a:t>
              </a:r>
              <a:endParaRPr sz="1300">
                <a:solidFill>
                  <a:srgbClr val="888888"/>
                </a:solidFill>
                <a:latin typeface="NanumGothic"/>
                <a:ea typeface="NanumGothic"/>
                <a:cs typeface="NanumGothic"/>
                <a:sym typeface="Nanum Gothic"/>
              </a:endParaRPr>
            </a:p>
          </p:txBody>
        </p:sp>
      </p:grpSp>
      <p:pic>
        <p:nvPicPr>
          <p:cNvPr id="130" name="Google Shape;130;p13"/>
          <p:cNvPicPr preferRelativeResize="0"/>
          <p:nvPr/>
        </p:nvPicPr>
        <p:blipFill rotWithShape="1">
          <a:blip r:embed="rId10">
            <a:alphaModFix/>
          </a:blip>
          <a:srcRect t="3942" b="3951"/>
          <a:stretch/>
        </p:blipFill>
        <p:spPr>
          <a:xfrm>
            <a:off x="10212175" y="13957650"/>
            <a:ext cx="6603598" cy="1902225"/>
          </a:xfrm>
          <a:prstGeom prst="rect">
            <a:avLst/>
          </a:prstGeom>
          <a:noFill/>
          <a:ln>
            <a:noFill/>
          </a:ln>
        </p:spPr>
      </p:pic>
      <p:sp>
        <p:nvSpPr>
          <p:cNvPr id="131" name="Google Shape;131;p13"/>
          <p:cNvSpPr txBox="1"/>
          <p:nvPr/>
        </p:nvSpPr>
        <p:spPr>
          <a:xfrm>
            <a:off x="16688450" y="14920800"/>
            <a:ext cx="2811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1300">
                <a:solidFill>
                  <a:srgbClr val="888888"/>
                </a:solidFill>
                <a:latin typeface="NanumGothic"/>
                <a:ea typeface="NanumGothic"/>
                <a:cs typeface="NanumGothic"/>
                <a:sym typeface="Nanum Gothic"/>
              </a:rPr>
              <a:t>Figure 3.  </a:t>
            </a:r>
            <a:endParaRPr sz="1300">
              <a:solidFill>
                <a:srgbClr val="888888"/>
              </a:solidFill>
              <a:latin typeface="NanumGothic"/>
              <a:ea typeface="NanumGothic"/>
              <a:cs typeface="NanumGothic"/>
              <a:sym typeface="Nanum Gothic"/>
            </a:endParaRPr>
          </a:p>
          <a:p>
            <a:pPr marL="0" lvl="0" indent="0" algn="l" rtl="0">
              <a:spcBef>
                <a:spcPts val="0"/>
              </a:spcBef>
              <a:spcAft>
                <a:spcPts val="0"/>
              </a:spcAft>
              <a:buNone/>
            </a:pPr>
            <a:r>
              <a:rPr lang="ko-KR" sz="1300">
                <a:solidFill>
                  <a:srgbClr val="888888"/>
                </a:solidFill>
                <a:latin typeface="NanumGothic"/>
                <a:ea typeface="NanumGothic"/>
                <a:cs typeface="NanumGothic"/>
                <a:sym typeface="Nanum Gothic"/>
              </a:rPr>
              <a:t>메스암페타민, MDMA, 대마</a:t>
            </a:r>
            <a:endParaRPr sz="1300">
              <a:solidFill>
                <a:srgbClr val="888888"/>
              </a:solidFill>
              <a:latin typeface="NanumGothic"/>
              <a:ea typeface="NanumGothic"/>
              <a:cs typeface="NanumGothic"/>
              <a:sym typeface="Nanum Gothic"/>
            </a:endParaRPr>
          </a:p>
          <a:p>
            <a:pPr marL="0" lvl="0" indent="0" algn="l" rtl="0">
              <a:spcBef>
                <a:spcPts val="0"/>
              </a:spcBef>
              <a:spcAft>
                <a:spcPts val="0"/>
              </a:spcAft>
              <a:buNone/>
            </a:pPr>
            <a:r>
              <a:rPr lang="ko-KR" sz="1300">
                <a:solidFill>
                  <a:srgbClr val="888888"/>
                </a:solidFill>
                <a:latin typeface="NanumGothic"/>
                <a:ea typeface="NanumGothic"/>
                <a:cs typeface="NanumGothic"/>
                <a:sym typeface="Nanum Gothic"/>
              </a:rPr>
              <a:t>마약 대분류별 언급된 지역명 빈도</a:t>
            </a:r>
            <a:endParaRPr sz="1300">
              <a:solidFill>
                <a:srgbClr val="888888"/>
              </a:solidFill>
              <a:latin typeface="NanumGothic"/>
              <a:ea typeface="NanumGothic"/>
              <a:cs typeface="NanumGothic"/>
              <a:sym typeface="Nanum Gothic"/>
            </a:endParaRPr>
          </a:p>
        </p:txBody>
      </p:sp>
      <p:sp>
        <p:nvSpPr>
          <p:cNvPr id="132" name="Google Shape;132;p13"/>
          <p:cNvSpPr txBox="1"/>
          <p:nvPr/>
        </p:nvSpPr>
        <p:spPr>
          <a:xfrm>
            <a:off x="10198081" y="15761676"/>
            <a:ext cx="9269100" cy="169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KR" sz="2200" b="1">
                <a:latin typeface="NanumGothic"/>
                <a:ea typeface="NanumGothic"/>
                <a:cs typeface="NanumGothic"/>
                <a:sym typeface="Nanum Gothic"/>
              </a:rPr>
              <a:t>3. 시계열 데이터 분석:</a:t>
            </a:r>
            <a:r>
              <a:rPr lang="ko-KR" sz="2200">
                <a:latin typeface="NanumGothic"/>
                <a:ea typeface="NanumGothic"/>
                <a:cs typeface="NanumGothic"/>
                <a:sym typeface="Nanum Gothic"/>
              </a:rPr>
              <a:t> 마약 거래 트윗이 업로드 되는 추이 파악을 위한 분석</a:t>
            </a:r>
            <a:endParaRPr sz="2200">
              <a:solidFill>
                <a:schemeClr val="dk1"/>
              </a:solidFill>
              <a:latin typeface="NanumGothic"/>
              <a:ea typeface="NanumGothic"/>
              <a:cs typeface="NanumGothic"/>
              <a:sym typeface="Nanum Gothic"/>
            </a:endParaRPr>
          </a:p>
          <a:p>
            <a:pPr marL="457200" lvl="0" indent="-368300" algn="l" rtl="0">
              <a:lnSpc>
                <a:spcPct val="115000"/>
              </a:lnSpc>
              <a:spcBef>
                <a:spcPts val="0"/>
              </a:spcBef>
              <a:spcAft>
                <a:spcPts val="0"/>
              </a:spcAft>
              <a:buSzPts val="2200"/>
              <a:buFont typeface="Nanum Gothic"/>
              <a:buChar char="●"/>
            </a:pPr>
            <a:r>
              <a:rPr lang="ko-KR" sz="2200">
                <a:solidFill>
                  <a:schemeClr val="dk1"/>
                </a:solidFill>
                <a:latin typeface="NanumGothic"/>
                <a:ea typeface="NanumGothic"/>
                <a:cs typeface="NanumGothic"/>
                <a:sym typeface="Nanum Gothic"/>
              </a:rPr>
              <a:t>전체 트윗 추이(Figure 4)와 마약 대분류 별 추이(Figure 5) 분석 결과 2022년부터 SNS 상 마약 거래가 급증하였음을 확인함. 일부 마약류는 이전 연도들과 달리 2023년에 폭증하는 추세를 보이기도 함.</a:t>
            </a:r>
            <a:endParaRPr sz="2200">
              <a:solidFill>
                <a:schemeClr val="dk1"/>
              </a:solidFill>
              <a:latin typeface="NanumGothic"/>
              <a:ea typeface="NanumGothic"/>
              <a:cs typeface="NanumGothic"/>
              <a:sym typeface="Nanum Gothic"/>
            </a:endParaRPr>
          </a:p>
        </p:txBody>
      </p:sp>
      <p:grpSp>
        <p:nvGrpSpPr>
          <p:cNvPr id="133" name="Google Shape;133;p13"/>
          <p:cNvGrpSpPr/>
          <p:nvPr/>
        </p:nvGrpSpPr>
        <p:grpSpPr>
          <a:xfrm>
            <a:off x="10328100" y="17456700"/>
            <a:ext cx="8917666" cy="2097021"/>
            <a:chOff x="10520520" y="17547401"/>
            <a:chExt cx="8586237" cy="2144193"/>
          </a:xfrm>
        </p:grpSpPr>
        <p:sp>
          <p:nvSpPr>
            <p:cNvPr id="134" name="Google Shape;134;p13"/>
            <p:cNvSpPr txBox="1"/>
            <p:nvPr/>
          </p:nvSpPr>
          <p:spPr>
            <a:xfrm>
              <a:off x="10520778" y="19124894"/>
              <a:ext cx="2829900" cy="56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4. 마약 거래 트윗 업로드 추이 </a:t>
              </a:r>
              <a:endParaRPr sz="1200">
                <a:solidFill>
                  <a:srgbClr val="888888"/>
                </a:solidFill>
                <a:latin typeface="NanumGothic"/>
                <a:ea typeface="NanumGothic"/>
                <a:cs typeface="NanumGothic"/>
                <a:sym typeface="Nanum Gothic"/>
              </a:endParaRPr>
            </a:p>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(2021.01.01~2023.03.31)</a:t>
              </a:r>
              <a:endParaRPr sz="1200">
                <a:solidFill>
                  <a:srgbClr val="888888"/>
                </a:solidFill>
                <a:latin typeface="NanumGothic"/>
                <a:ea typeface="NanumGothic"/>
                <a:cs typeface="NanumGothic"/>
                <a:sym typeface="Nanum Gothic"/>
              </a:endParaRPr>
            </a:p>
          </p:txBody>
        </p:sp>
        <p:grpSp>
          <p:nvGrpSpPr>
            <p:cNvPr id="135" name="Google Shape;135;p13"/>
            <p:cNvGrpSpPr/>
            <p:nvPr/>
          </p:nvGrpSpPr>
          <p:grpSpPr>
            <a:xfrm>
              <a:off x="10520520" y="17547401"/>
              <a:ext cx="8532833" cy="1839622"/>
              <a:chOff x="9655886" y="17615237"/>
              <a:chExt cx="8532833" cy="1774156"/>
            </a:xfrm>
          </p:grpSpPr>
          <p:pic>
            <p:nvPicPr>
              <p:cNvPr id="136" name="Google Shape;136;p13"/>
              <p:cNvPicPr preferRelativeResize="0"/>
              <p:nvPr/>
            </p:nvPicPr>
            <p:blipFill>
              <a:blip r:embed="rId11">
                <a:alphaModFix/>
              </a:blip>
              <a:stretch>
                <a:fillRect/>
              </a:stretch>
            </p:blipFill>
            <p:spPr>
              <a:xfrm>
                <a:off x="9655886" y="17615237"/>
                <a:ext cx="3000001" cy="1609346"/>
              </a:xfrm>
              <a:prstGeom prst="rect">
                <a:avLst/>
              </a:prstGeom>
              <a:noFill/>
              <a:ln>
                <a:noFill/>
              </a:ln>
            </p:spPr>
          </p:pic>
          <p:pic>
            <p:nvPicPr>
              <p:cNvPr id="137" name="Google Shape;137;p13"/>
              <p:cNvPicPr preferRelativeResize="0"/>
              <p:nvPr/>
            </p:nvPicPr>
            <p:blipFill>
              <a:blip r:embed="rId12">
                <a:alphaModFix/>
              </a:blip>
              <a:stretch>
                <a:fillRect/>
              </a:stretch>
            </p:blipFill>
            <p:spPr>
              <a:xfrm>
                <a:off x="12623294" y="17615262"/>
                <a:ext cx="3000001" cy="1774131"/>
              </a:xfrm>
              <a:prstGeom prst="rect">
                <a:avLst/>
              </a:prstGeom>
              <a:noFill/>
              <a:ln>
                <a:noFill/>
              </a:ln>
            </p:spPr>
          </p:pic>
          <p:pic>
            <p:nvPicPr>
              <p:cNvPr id="138" name="Google Shape;138;p13"/>
              <p:cNvPicPr preferRelativeResize="0"/>
              <p:nvPr/>
            </p:nvPicPr>
            <p:blipFill rotWithShape="1">
              <a:blip r:embed="rId13">
                <a:alphaModFix/>
              </a:blip>
              <a:srcRect t="10305"/>
              <a:stretch/>
            </p:blipFill>
            <p:spPr>
              <a:xfrm>
                <a:off x="15623294" y="17673048"/>
                <a:ext cx="2565425" cy="1509016"/>
              </a:xfrm>
              <a:prstGeom prst="rect">
                <a:avLst/>
              </a:prstGeom>
              <a:noFill/>
              <a:ln>
                <a:noFill/>
              </a:ln>
            </p:spPr>
          </p:pic>
        </p:grpSp>
        <p:sp>
          <p:nvSpPr>
            <p:cNvPr id="139" name="Google Shape;139;p13"/>
            <p:cNvSpPr txBox="1"/>
            <p:nvPr/>
          </p:nvSpPr>
          <p:spPr>
            <a:xfrm>
              <a:off x="13250334" y="19274175"/>
              <a:ext cx="3475200" cy="3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5. 마약 대분류 연도별 마약 거래 트윗 개수</a:t>
              </a:r>
              <a:endParaRPr sz="1200">
                <a:solidFill>
                  <a:srgbClr val="888888"/>
                </a:solidFill>
                <a:latin typeface="NanumGothic"/>
                <a:ea typeface="NanumGothic"/>
                <a:cs typeface="NanumGothic"/>
                <a:sym typeface="Nanum Gothic"/>
              </a:endParaRPr>
            </a:p>
          </p:txBody>
        </p:sp>
        <p:sp>
          <p:nvSpPr>
            <p:cNvPr id="140" name="Google Shape;140;p13"/>
            <p:cNvSpPr txBox="1"/>
            <p:nvPr/>
          </p:nvSpPr>
          <p:spPr>
            <a:xfrm>
              <a:off x="16811157" y="19274163"/>
              <a:ext cx="2295600" cy="3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6. ID 히스토그램</a:t>
              </a:r>
              <a:endParaRPr sz="1200">
                <a:solidFill>
                  <a:srgbClr val="888888"/>
                </a:solidFill>
                <a:latin typeface="NanumGothic"/>
                <a:ea typeface="NanumGothic"/>
                <a:cs typeface="NanumGothic"/>
                <a:sym typeface="Nanum Gothic"/>
              </a:endParaRPr>
            </a:p>
          </p:txBody>
        </p:sp>
      </p:grpSp>
      <p:sp>
        <p:nvSpPr>
          <p:cNvPr id="141" name="Google Shape;141;p13"/>
          <p:cNvSpPr txBox="1"/>
          <p:nvPr/>
        </p:nvSpPr>
        <p:spPr>
          <a:xfrm>
            <a:off x="10212179" y="19369975"/>
            <a:ext cx="9269100" cy="130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KR" sz="2200" b="1">
                <a:latin typeface="NanumGothic"/>
                <a:ea typeface="NanumGothic"/>
                <a:cs typeface="NanumGothic"/>
                <a:sym typeface="Nanum Gothic"/>
              </a:rPr>
              <a:t>4. ID 히스토그램:</a:t>
            </a:r>
            <a:r>
              <a:rPr lang="ko-KR" sz="2200">
                <a:latin typeface="NanumGothic"/>
                <a:ea typeface="NanumGothic"/>
                <a:cs typeface="NanumGothic"/>
                <a:sym typeface="Nanum Gothic"/>
              </a:rPr>
              <a:t> 마약 거래 트윗 작성이 잦은 사용자 파악을 위한 분석</a:t>
            </a:r>
            <a:endParaRPr sz="2200">
              <a:latin typeface="NanumGothic"/>
              <a:ea typeface="NanumGothic"/>
              <a:cs typeface="NanumGothic"/>
              <a:sym typeface="Nanum Gothic"/>
            </a:endParaRPr>
          </a:p>
          <a:p>
            <a:pPr marL="457200" lvl="0" indent="-368300" algn="l" rtl="0">
              <a:lnSpc>
                <a:spcPct val="115000"/>
              </a:lnSpc>
              <a:spcBef>
                <a:spcPts val="0"/>
              </a:spcBef>
              <a:spcAft>
                <a:spcPts val="0"/>
              </a:spcAft>
              <a:buSzPts val="2200"/>
              <a:buFont typeface="Nanum Gothic"/>
              <a:buChar char="●"/>
            </a:pPr>
            <a:r>
              <a:rPr lang="ko-KR" sz="2200">
                <a:latin typeface="NanumGothic"/>
                <a:ea typeface="NanumGothic"/>
                <a:cs typeface="NanumGothic"/>
                <a:sym typeface="Nanum Gothic"/>
              </a:rPr>
              <a:t>마약 거래 트윗을 많이 작성한 순으로 작성자의 트위터 ID의 빈도를 히스토그램으로 나타냄(Figure 6).</a:t>
            </a:r>
            <a:endParaRPr sz="2200">
              <a:latin typeface="NanumGothic"/>
              <a:ea typeface="NanumGothic"/>
              <a:cs typeface="NanumGothic"/>
              <a:sym typeface="Nanum Gothic"/>
            </a:endParaRPr>
          </a:p>
        </p:txBody>
      </p:sp>
      <p:sp>
        <p:nvSpPr>
          <p:cNvPr id="142" name="Google Shape;142;p13"/>
          <p:cNvSpPr/>
          <p:nvPr/>
        </p:nvSpPr>
        <p:spPr>
          <a:xfrm>
            <a:off x="19556075" y="2556050"/>
            <a:ext cx="10622100" cy="7389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600" b="1">
                <a:solidFill>
                  <a:schemeClr val="lt1"/>
                </a:solidFill>
                <a:latin typeface="NanumGothic"/>
                <a:ea typeface="NanumGothic"/>
                <a:cs typeface="NanumGothic"/>
                <a:sym typeface="Nanum Gothic"/>
              </a:rPr>
              <a:t>Prototype Implementation </a:t>
            </a:r>
            <a:endParaRPr sz="3600" b="1"/>
          </a:p>
        </p:txBody>
      </p:sp>
      <p:cxnSp>
        <p:nvCxnSpPr>
          <p:cNvPr id="143" name="Google Shape;143;p13"/>
          <p:cNvCxnSpPr/>
          <p:nvPr/>
        </p:nvCxnSpPr>
        <p:spPr>
          <a:xfrm flipH="1">
            <a:off x="19433189" y="2847100"/>
            <a:ext cx="13500" cy="11323200"/>
          </a:xfrm>
          <a:prstGeom prst="straightConnector1">
            <a:avLst/>
          </a:prstGeom>
          <a:noFill/>
          <a:ln w="9525" cap="flat" cmpd="sng">
            <a:solidFill>
              <a:schemeClr val="accent3"/>
            </a:solidFill>
            <a:prstDash val="solid"/>
            <a:miter lim="800000"/>
            <a:headEnd type="none" w="sm" len="sm"/>
            <a:tailEnd type="none" w="sm" len="sm"/>
          </a:ln>
        </p:spPr>
      </p:cxnSp>
      <p:sp>
        <p:nvSpPr>
          <p:cNvPr id="144" name="Google Shape;144;p13"/>
          <p:cNvSpPr txBox="1"/>
          <p:nvPr/>
        </p:nvSpPr>
        <p:spPr>
          <a:xfrm>
            <a:off x="19556071" y="3878584"/>
            <a:ext cx="2756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KR" sz="2200">
                <a:latin typeface="NanumGothic"/>
                <a:ea typeface="NanumGothic"/>
                <a:cs typeface="NanumGothic"/>
                <a:sym typeface="Nanum Gothic"/>
              </a:rPr>
              <a:t>1. 마약 거래 동향 </a:t>
            </a:r>
            <a:endParaRPr sz="2200">
              <a:latin typeface="NanumGothic"/>
              <a:ea typeface="NanumGothic"/>
              <a:cs typeface="NanumGothic"/>
              <a:sym typeface="Nanum Gothic"/>
            </a:endParaRPr>
          </a:p>
        </p:txBody>
      </p:sp>
      <p:sp>
        <p:nvSpPr>
          <p:cNvPr id="145" name="Google Shape;145;p13"/>
          <p:cNvSpPr txBox="1"/>
          <p:nvPr/>
        </p:nvSpPr>
        <p:spPr>
          <a:xfrm>
            <a:off x="19731927" y="8698505"/>
            <a:ext cx="41178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KR" sz="2200">
                <a:solidFill>
                  <a:schemeClr val="dk1"/>
                </a:solidFill>
                <a:latin typeface="NanumGothic"/>
                <a:ea typeface="NanumGothic"/>
                <a:cs typeface="NanumGothic"/>
                <a:sym typeface="Nanum Gothic"/>
              </a:rPr>
              <a:t>2. 마약 거래 게시물 분류 결과</a:t>
            </a:r>
            <a:endParaRPr sz="2200">
              <a:latin typeface="NanumGothic"/>
              <a:ea typeface="NanumGothic"/>
              <a:cs typeface="NanumGothic"/>
              <a:sym typeface="Nanum Gothic"/>
            </a:endParaRPr>
          </a:p>
        </p:txBody>
      </p:sp>
      <p:sp>
        <p:nvSpPr>
          <p:cNvPr id="146" name="Google Shape;146;p13"/>
          <p:cNvSpPr/>
          <p:nvPr/>
        </p:nvSpPr>
        <p:spPr>
          <a:xfrm>
            <a:off x="19536650" y="19282813"/>
            <a:ext cx="10622100" cy="741300"/>
          </a:xfrm>
          <a:prstGeom prst="rect">
            <a:avLst/>
          </a:prstGeom>
          <a:solidFill>
            <a:srgbClr val="204D6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None/>
            </a:pPr>
            <a:r>
              <a:rPr lang="ko-KR" sz="3000" b="1">
                <a:solidFill>
                  <a:schemeClr val="lt1"/>
                </a:solidFill>
                <a:latin typeface="NanumGothic"/>
                <a:ea typeface="NanumGothic"/>
                <a:cs typeface="NanumGothic"/>
                <a:sym typeface="Nanum Gothic"/>
              </a:rPr>
              <a:t>Reference</a:t>
            </a:r>
            <a:endParaRPr b="1"/>
          </a:p>
        </p:txBody>
      </p:sp>
      <p:sp>
        <p:nvSpPr>
          <p:cNvPr id="147" name="Google Shape;147;p13"/>
          <p:cNvSpPr txBox="1"/>
          <p:nvPr/>
        </p:nvSpPr>
        <p:spPr>
          <a:xfrm>
            <a:off x="19650100" y="14219425"/>
            <a:ext cx="10389600" cy="50226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ko-KR" sz="2200">
                <a:solidFill>
                  <a:schemeClr val="dk1"/>
                </a:solidFill>
                <a:latin typeface="NanumGothic"/>
                <a:ea typeface="NanumGothic"/>
                <a:cs typeface="NanumGothic"/>
                <a:sym typeface="Nanum Gothic"/>
              </a:rPr>
              <a:t>본 프로젝트에서는 마약 거래 글이 다량 업로드되는 트위터 데이터를 수집하여 최근 3년간의 마약 거래 동향을 파악하였고, 실시간으로 마약 거래 정황을 예측할 수 있는 모니터링 시스템을 구축함.</a:t>
            </a:r>
            <a:endParaRPr sz="2200">
              <a:solidFill>
                <a:schemeClr val="dk1"/>
              </a:solidFill>
              <a:latin typeface="NanumGothic"/>
              <a:ea typeface="NanumGothic"/>
              <a:cs typeface="NanumGothic"/>
              <a:sym typeface="Nanum Gothic"/>
            </a:endParaRPr>
          </a:p>
          <a:p>
            <a:pPr marL="0" lvl="0" indent="0" algn="l" rtl="0">
              <a:lnSpc>
                <a:spcPct val="115000"/>
              </a:lnSpc>
              <a:spcBef>
                <a:spcPts val="1200"/>
              </a:spcBef>
              <a:spcAft>
                <a:spcPts val="0"/>
              </a:spcAft>
              <a:buNone/>
            </a:pPr>
            <a:r>
              <a:rPr lang="ko-KR" sz="2200">
                <a:solidFill>
                  <a:schemeClr val="dk1"/>
                </a:solidFill>
                <a:latin typeface="NanumGothic"/>
                <a:ea typeface="NanumGothic"/>
                <a:cs typeface="NanumGothic"/>
                <a:sym typeface="Nanum Gothic"/>
              </a:rPr>
              <a:t>군집 분석 결과, 마약 거래와 관련된 토큰은 판매자 군집과 은어&amp;지역 군집으로 나누어짐. 또 언급된 지역명의 빈도를 파악하여 시각화함으로써 마약 거래 분포 전반을 파악함. 모니터링 시스템 구축을 위해 데이터 수집부터 EDA까지의 모든 분석 과정을 자동화하여, 특정 시기에만 국한되지 않은 프로토타입을 제시함. 마약 거래 게시글 분류 모델을 모니터링 시스템과 연결하여 기간별로 수집된 트윗 데이터에 대해서 분류 할 수 있음</a:t>
            </a:r>
            <a:endParaRPr sz="2200">
              <a:solidFill>
                <a:schemeClr val="dk1"/>
              </a:solidFill>
              <a:latin typeface="NanumGothic"/>
              <a:ea typeface="NanumGothic"/>
              <a:cs typeface="NanumGothic"/>
              <a:sym typeface="Nanum Gothic"/>
            </a:endParaRPr>
          </a:p>
          <a:p>
            <a:pPr marL="0" lvl="0" indent="0" algn="l" rtl="0">
              <a:lnSpc>
                <a:spcPct val="115000"/>
              </a:lnSpc>
              <a:spcBef>
                <a:spcPts val="1200"/>
              </a:spcBef>
              <a:spcAft>
                <a:spcPts val="0"/>
              </a:spcAft>
              <a:buClr>
                <a:schemeClr val="dk1"/>
              </a:buClr>
              <a:buSzPts val="1100"/>
              <a:buFont typeface="Arial"/>
              <a:buNone/>
            </a:pPr>
            <a:r>
              <a:rPr lang="ko-KR" sz="2200">
                <a:solidFill>
                  <a:schemeClr val="dk1"/>
                </a:solidFill>
                <a:latin typeface="NanumGothic"/>
                <a:ea typeface="NanumGothic"/>
                <a:cs typeface="NanumGothic"/>
                <a:sym typeface="Nanum Gothic"/>
              </a:rPr>
              <a:t>본 프로젝트를 통하여 수사 기관 등의 공공 기관에 마약 거래 현황 및 위치 등의 정보 실시간 제공하고 SNS가 마약 거래 수단으로 전락하는 것을 방지하며 마약에 대한 경각심 제고</a:t>
            </a:r>
            <a:r>
              <a:rPr lang="ko-KR" sz="2200">
                <a:solidFill>
                  <a:srgbClr val="111111"/>
                </a:solidFill>
                <a:highlight>
                  <a:srgbClr val="FFFFFF"/>
                </a:highlight>
                <a:latin typeface="NanumGothic"/>
                <a:ea typeface="NanumGothic"/>
                <a:cs typeface="NanumGothic"/>
                <a:sym typeface="Nanum Gothic"/>
              </a:rPr>
              <a:t> 및 </a:t>
            </a:r>
            <a:r>
              <a:rPr lang="ko-KR" sz="2200">
                <a:solidFill>
                  <a:schemeClr val="dk1"/>
                </a:solidFill>
                <a:latin typeface="NanumGothic"/>
                <a:ea typeface="NanumGothic"/>
                <a:cs typeface="NanumGothic"/>
                <a:sym typeface="Nanum Gothic"/>
              </a:rPr>
              <a:t>잠재적 호기심을 사전에 차단할 수 있을 것으로 기대함.</a:t>
            </a:r>
            <a:endParaRPr sz="2200">
              <a:solidFill>
                <a:schemeClr val="dk1"/>
              </a:solidFill>
              <a:latin typeface="NanumGothic"/>
              <a:ea typeface="NanumGothic"/>
              <a:cs typeface="NanumGothic"/>
              <a:sym typeface="Nanum Gothic"/>
            </a:endParaRPr>
          </a:p>
        </p:txBody>
      </p:sp>
      <p:sp>
        <p:nvSpPr>
          <p:cNvPr id="148" name="Google Shape;148;p13"/>
          <p:cNvSpPr txBox="1"/>
          <p:nvPr/>
        </p:nvSpPr>
        <p:spPr>
          <a:xfrm>
            <a:off x="19536650" y="19839177"/>
            <a:ext cx="10622100" cy="7389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None/>
            </a:pPr>
            <a:endParaRPr>
              <a:solidFill>
                <a:schemeClr val="dk1"/>
              </a:solidFill>
              <a:latin typeface="NanumGothic"/>
              <a:ea typeface="NanumGothic"/>
              <a:cs typeface="NanumGothic"/>
              <a:sym typeface="Nanum Gothic"/>
            </a:endParaRPr>
          </a:p>
          <a:p>
            <a:pPr marL="0" lvl="0" indent="0" algn="l" rtl="0">
              <a:lnSpc>
                <a:spcPct val="100000"/>
              </a:lnSpc>
              <a:spcBef>
                <a:spcPts val="0"/>
              </a:spcBef>
              <a:spcAft>
                <a:spcPts val="0"/>
              </a:spcAft>
              <a:buNone/>
            </a:pPr>
            <a:r>
              <a:rPr lang="ko-KR">
                <a:solidFill>
                  <a:schemeClr val="dk1"/>
                </a:solidFill>
                <a:latin typeface="NanumGothic"/>
                <a:ea typeface="NanumGothic"/>
                <a:cs typeface="NanumGothic"/>
                <a:sym typeface="Nanum Gothic"/>
              </a:rPr>
              <a:t>- 검찰청 검찰활동 마약범죄수사 https://www.spo.go.kr/site/spo/02/10202030200002018100811.jsp</a:t>
            </a:r>
            <a:endParaRPr>
              <a:solidFill>
                <a:schemeClr val="dk1"/>
              </a:solidFill>
              <a:latin typeface="NanumGothic"/>
              <a:ea typeface="NanumGothic"/>
              <a:cs typeface="NanumGothic"/>
              <a:sym typeface="Nanum Gothic"/>
            </a:endParaRPr>
          </a:p>
          <a:p>
            <a:pPr marL="0" lvl="0" indent="0" algn="l" rtl="0">
              <a:lnSpc>
                <a:spcPct val="100000"/>
              </a:lnSpc>
              <a:spcBef>
                <a:spcPts val="0"/>
              </a:spcBef>
              <a:spcAft>
                <a:spcPts val="0"/>
              </a:spcAft>
              <a:buNone/>
            </a:pPr>
            <a:r>
              <a:rPr lang="ko-KR">
                <a:solidFill>
                  <a:schemeClr val="dk1"/>
                </a:solidFill>
                <a:latin typeface="NanumGothic"/>
                <a:ea typeface="NanumGothic"/>
                <a:cs typeface="NanumGothic"/>
                <a:sym typeface="Nanum Gothic"/>
              </a:rPr>
              <a:t>- 최은정 외 5인. (2021). ‘SNS 빅데이터 및 검색포털 트렌드와 마약류 사건 통계간의 비교 및 의미분석 연구’</a:t>
            </a:r>
            <a:endParaRPr>
              <a:solidFill>
                <a:schemeClr val="dk1"/>
              </a:solidFill>
              <a:latin typeface="NanumGothic"/>
              <a:ea typeface="NanumGothic"/>
              <a:cs typeface="NanumGothic"/>
              <a:sym typeface="Nanum Gothic"/>
            </a:endParaRPr>
          </a:p>
        </p:txBody>
      </p:sp>
      <p:grpSp>
        <p:nvGrpSpPr>
          <p:cNvPr id="149" name="Google Shape;149;p13"/>
          <p:cNvGrpSpPr/>
          <p:nvPr/>
        </p:nvGrpSpPr>
        <p:grpSpPr>
          <a:xfrm>
            <a:off x="10486334" y="7142405"/>
            <a:ext cx="8631267" cy="2967797"/>
            <a:chOff x="10703125" y="6399168"/>
            <a:chExt cx="8250900" cy="2920198"/>
          </a:xfrm>
        </p:grpSpPr>
        <p:grpSp>
          <p:nvGrpSpPr>
            <p:cNvPr id="150" name="Google Shape;150;p13"/>
            <p:cNvGrpSpPr/>
            <p:nvPr/>
          </p:nvGrpSpPr>
          <p:grpSpPr>
            <a:xfrm>
              <a:off x="10703125" y="6399168"/>
              <a:ext cx="8250900" cy="2666014"/>
              <a:chOff x="10690000" y="7321248"/>
              <a:chExt cx="8250900" cy="2666014"/>
            </a:xfrm>
          </p:grpSpPr>
          <p:sp>
            <p:nvSpPr>
              <p:cNvPr id="151" name="Google Shape;151;p13"/>
              <p:cNvSpPr/>
              <p:nvPr/>
            </p:nvSpPr>
            <p:spPr>
              <a:xfrm>
                <a:off x="13182400" y="9758663"/>
                <a:ext cx="243900" cy="2286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6228200" y="9758663"/>
                <a:ext cx="243900" cy="2286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3"/>
              <p:cNvGrpSpPr/>
              <p:nvPr/>
            </p:nvGrpSpPr>
            <p:grpSpPr>
              <a:xfrm>
                <a:off x="10690000" y="7321248"/>
                <a:ext cx="8250900" cy="2492650"/>
                <a:chOff x="10446350" y="7563961"/>
                <a:chExt cx="8250900" cy="2492650"/>
              </a:xfrm>
            </p:grpSpPr>
            <p:pic>
              <p:nvPicPr>
                <p:cNvPr id="154" name="Google Shape;154;p13"/>
                <p:cNvPicPr preferRelativeResize="0"/>
                <p:nvPr/>
              </p:nvPicPr>
              <p:blipFill>
                <a:blip r:embed="rId9">
                  <a:alphaModFix/>
                </a:blip>
                <a:stretch>
                  <a:fillRect/>
                </a:stretch>
              </p:blipFill>
              <p:spPr>
                <a:xfrm>
                  <a:off x="10446350" y="7599618"/>
                  <a:ext cx="2490900" cy="2060050"/>
                </a:xfrm>
                <a:prstGeom prst="rect">
                  <a:avLst/>
                </a:prstGeom>
                <a:noFill/>
                <a:ln w="9525" cap="flat" cmpd="sng">
                  <a:solidFill>
                    <a:srgbClr val="000000"/>
                  </a:solidFill>
                  <a:prstDash val="solid"/>
                  <a:miter lim="8000"/>
                  <a:headEnd type="none" w="sm" len="sm"/>
                  <a:tailEnd type="none" w="sm" len="sm"/>
                </a:ln>
              </p:spPr>
            </p:pic>
            <p:pic>
              <p:nvPicPr>
                <p:cNvPr id="155" name="Google Shape;155;p13"/>
                <p:cNvPicPr preferRelativeResize="0"/>
                <p:nvPr/>
              </p:nvPicPr>
              <p:blipFill>
                <a:blip r:embed="rId14">
                  <a:alphaModFix/>
                </a:blip>
                <a:stretch>
                  <a:fillRect/>
                </a:stretch>
              </p:blipFill>
              <p:spPr>
                <a:xfrm>
                  <a:off x="16147900" y="7563968"/>
                  <a:ext cx="2549350" cy="2060050"/>
                </a:xfrm>
                <a:prstGeom prst="rect">
                  <a:avLst/>
                </a:prstGeom>
                <a:noFill/>
                <a:ln w="9525" cap="flat" cmpd="sng">
                  <a:solidFill>
                    <a:srgbClr val="000000"/>
                  </a:solidFill>
                  <a:prstDash val="solid"/>
                  <a:miter lim="8000"/>
                  <a:headEnd type="none" w="sm" len="sm"/>
                  <a:tailEnd type="none" w="sm" len="sm"/>
                </a:ln>
              </p:spPr>
            </p:pic>
            <p:pic>
              <p:nvPicPr>
                <p:cNvPr id="156" name="Google Shape;156;p13"/>
                <p:cNvPicPr preferRelativeResize="0"/>
                <p:nvPr/>
              </p:nvPicPr>
              <p:blipFill>
                <a:blip r:embed="rId15">
                  <a:alphaModFix/>
                </a:blip>
                <a:stretch>
                  <a:fillRect/>
                </a:stretch>
              </p:blipFill>
              <p:spPr>
                <a:xfrm>
                  <a:off x="13117000" y="7563961"/>
                  <a:ext cx="2851150" cy="2492650"/>
                </a:xfrm>
                <a:prstGeom prst="rect">
                  <a:avLst/>
                </a:prstGeom>
                <a:noFill/>
                <a:ln>
                  <a:noFill/>
                </a:ln>
              </p:spPr>
            </p:pic>
          </p:grpSp>
        </p:grpSp>
        <p:sp>
          <p:nvSpPr>
            <p:cNvPr id="157" name="Google Shape;157;p13"/>
            <p:cNvSpPr txBox="1"/>
            <p:nvPr/>
          </p:nvSpPr>
          <p:spPr>
            <a:xfrm>
              <a:off x="10720133" y="8580654"/>
              <a:ext cx="2431200" cy="72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7.  </a:t>
              </a:r>
              <a:endParaRPr sz="1200">
                <a:solidFill>
                  <a:srgbClr val="888888"/>
                </a:solidFill>
                <a:latin typeface="NanumGothic"/>
                <a:ea typeface="NanumGothic"/>
                <a:cs typeface="NanumGothic"/>
                <a:sym typeface="Nanum Gothic"/>
              </a:endParaRPr>
            </a:p>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모든 일반명사, 고유명사, 외국어 토큰에 대한 빈도 워드클라우드</a:t>
              </a:r>
              <a:endParaRPr sz="1200">
                <a:solidFill>
                  <a:srgbClr val="888888"/>
                </a:solidFill>
                <a:latin typeface="NanumGothic"/>
                <a:ea typeface="NanumGothic"/>
                <a:cs typeface="NanumGothic"/>
                <a:sym typeface="Nanum Gothic"/>
              </a:endParaRPr>
            </a:p>
          </p:txBody>
        </p:sp>
        <p:sp>
          <p:nvSpPr>
            <p:cNvPr id="158" name="Google Shape;158;p13"/>
            <p:cNvSpPr txBox="1"/>
            <p:nvPr/>
          </p:nvSpPr>
          <p:spPr>
            <a:xfrm>
              <a:off x="16478673" y="8580654"/>
              <a:ext cx="2431200" cy="72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9.</a:t>
              </a:r>
              <a:endParaRPr sz="1200">
                <a:solidFill>
                  <a:srgbClr val="888888"/>
                </a:solidFill>
                <a:latin typeface="NanumGothic"/>
                <a:ea typeface="NanumGothic"/>
                <a:cs typeface="NanumGothic"/>
                <a:sym typeface="Nanum Gothic"/>
              </a:endParaRPr>
            </a:p>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클러스터링된 ‘마약 군집’ 내에서 새롭게 형성한 워드클라우드</a:t>
              </a:r>
              <a:endParaRPr sz="1200">
                <a:solidFill>
                  <a:srgbClr val="888888"/>
                </a:solidFill>
                <a:latin typeface="NanumGothic"/>
                <a:ea typeface="NanumGothic"/>
                <a:cs typeface="NanumGothic"/>
                <a:sym typeface="Nanum Gothic"/>
              </a:endParaRPr>
            </a:p>
          </p:txBody>
        </p:sp>
        <p:sp>
          <p:nvSpPr>
            <p:cNvPr id="159" name="Google Shape;159;p13"/>
            <p:cNvSpPr txBox="1"/>
            <p:nvPr/>
          </p:nvSpPr>
          <p:spPr>
            <a:xfrm>
              <a:off x="13524120" y="8955766"/>
              <a:ext cx="2431200" cy="36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200">
                  <a:solidFill>
                    <a:srgbClr val="888888"/>
                  </a:solidFill>
                  <a:latin typeface="NanumGothic"/>
                  <a:ea typeface="NanumGothic"/>
                  <a:cs typeface="NanumGothic"/>
                  <a:sym typeface="Nanum Gothic"/>
                </a:rPr>
                <a:t>Figure 8. 클러스터링 결과 </a:t>
              </a:r>
              <a:endParaRPr sz="1200">
                <a:solidFill>
                  <a:srgbClr val="888888"/>
                </a:solidFill>
                <a:latin typeface="NanumGothic"/>
                <a:ea typeface="NanumGothic"/>
                <a:cs typeface="NanumGothic"/>
                <a:sym typeface="Nanum Gothic"/>
              </a:endParaRPr>
            </a:p>
          </p:txBody>
        </p:sp>
      </p:grpSp>
      <p:sp>
        <p:nvSpPr>
          <p:cNvPr id="160" name="Google Shape;160;p13"/>
          <p:cNvSpPr txBox="1"/>
          <p:nvPr/>
        </p:nvSpPr>
        <p:spPr>
          <a:xfrm>
            <a:off x="22520863" y="8267958"/>
            <a:ext cx="5318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800">
                <a:solidFill>
                  <a:srgbClr val="888888"/>
                </a:solidFill>
                <a:latin typeface="NanumGothic"/>
                <a:ea typeface="NanumGothic"/>
                <a:cs typeface="NanumGothic"/>
                <a:sym typeface="Nanum Gothic"/>
              </a:rPr>
              <a:t>Figure 10. 프로토타입 마약 거래 동향 파악 스크린</a:t>
            </a:r>
            <a:endParaRPr sz="1800">
              <a:solidFill>
                <a:srgbClr val="888888"/>
              </a:solidFill>
              <a:latin typeface="NanumGothic"/>
              <a:ea typeface="NanumGothic"/>
              <a:cs typeface="NanumGothic"/>
              <a:sym typeface="Nanum Gothic"/>
            </a:endParaRPr>
          </a:p>
        </p:txBody>
      </p:sp>
      <p:sp>
        <p:nvSpPr>
          <p:cNvPr id="161" name="Google Shape;161;p13"/>
          <p:cNvSpPr txBox="1"/>
          <p:nvPr/>
        </p:nvSpPr>
        <p:spPr>
          <a:xfrm>
            <a:off x="21336625" y="13026888"/>
            <a:ext cx="6160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800">
                <a:solidFill>
                  <a:srgbClr val="888888"/>
                </a:solidFill>
                <a:latin typeface="NanumGothic"/>
                <a:ea typeface="NanumGothic"/>
                <a:cs typeface="NanumGothic"/>
                <a:sym typeface="Nanum Gothic"/>
              </a:rPr>
              <a:t>Figure 11. 프로토타입 마약 거래 게시물 분류 결과 스크린</a:t>
            </a:r>
            <a:endParaRPr sz="1800">
              <a:solidFill>
                <a:srgbClr val="888888"/>
              </a:solidFill>
              <a:latin typeface="NanumGothic"/>
              <a:ea typeface="NanumGothic"/>
              <a:cs typeface="NanumGothic"/>
              <a:sym typeface="Nanum Gothic"/>
            </a:endParaRPr>
          </a:p>
        </p:txBody>
      </p:sp>
      <p:sp>
        <p:nvSpPr>
          <p:cNvPr id="162" name="Google Shape;162;p13"/>
          <p:cNvSpPr/>
          <p:nvPr/>
        </p:nvSpPr>
        <p:spPr>
          <a:xfrm>
            <a:off x="19685711" y="7719074"/>
            <a:ext cx="2708700" cy="751800"/>
          </a:xfrm>
          <a:prstGeom prst="rect">
            <a:avLst/>
          </a:prstGeom>
          <a:solidFill>
            <a:schemeClr val="lt2"/>
          </a:solidFill>
          <a:ln w="9525" cap="flat" cmpd="sng">
            <a:solidFill>
              <a:schemeClr val="dk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마약 거래 트윗</a:t>
            </a:r>
            <a:endParaRPr sz="2200">
              <a:latin typeface="NanumGothic"/>
              <a:ea typeface="NanumGothic"/>
              <a:cs typeface="NanumGothic"/>
              <a:sym typeface="Nanum Gothic"/>
            </a:endParaRPr>
          </a:p>
          <a:p>
            <a:pPr marL="0" lvl="0" indent="0" algn="ctr" rtl="0">
              <a:spcBef>
                <a:spcPts val="0"/>
              </a:spcBef>
              <a:spcAft>
                <a:spcPts val="0"/>
              </a:spcAft>
              <a:buNone/>
            </a:pPr>
            <a:r>
              <a:rPr lang="ko-KR" sz="2200">
                <a:latin typeface="NanumGothic"/>
                <a:ea typeface="NanumGothic"/>
                <a:cs typeface="NanumGothic"/>
                <a:sym typeface="Nanum Gothic"/>
              </a:rPr>
              <a:t>지역별 빈도수 시각화</a:t>
            </a:r>
            <a:endParaRPr sz="2200">
              <a:latin typeface="NanumGothic"/>
              <a:ea typeface="NanumGothic"/>
              <a:cs typeface="NanumGothic"/>
              <a:sym typeface="Nanum Gothic"/>
            </a:endParaRPr>
          </a:p>
        </p:txBody>
      </p:sp>
      <p:cxnSp>
        <p:nvCxnSpPr>
          <p:cNvPr id="163" name="Google Shape;163;p13"/>
          <p:cNvCxnSpPr/>
          <p:nvPr/>
        </p:nvCxnSpPr>
        <p:spPr>
          <a:xfrm>
            <a:off x="27839703" y="7356147"/>
            <a:ext cx="905700" cy="745200"/>
          </a:xfrm>
          <a:prstGeom prst="bentConnector3">
            <a:avLst>
              <a:gd name="adj1" fmla="val 35004"/>
            </a:avLst>
          </a:prstGeom>
          <a:noFill/>
          <a:ln w="9525" cap="flat" cmpd="sng">
            <a:solidFill>
              <a:schemeClr val="dk2"/>
            </a:solidFill>
            <a:prstDash val="solid"/>
            <a:round/>
            <a:headEnd type="none" w="med" len="med"/>
            <a:tailEnd type="none" w="med" len="med"/>
          </a:ln>
        </p:spPr>
      </p:cxnSp>
      <p:pic>
        <p:nvPicPr>
          <p:cNvPr id="164" name="Google Shape;164;p13"/>
          <p:cNvPicPr preferRelativeResize="0"/>
          <p:nvPr/>
        </p:nvPicPr>
        <p:blipFill rotWithShape="1">
          <a:blip r:embed="rId4">
            <a:alphaModFix/>
          </a:blip>
          <a:srcRect l="54953" t="3288" r="2525"/>
          <a:stretch/>
        </p:blipFill>
        <p:spPr>
          <a:xfrm>
            <a:off x="24429544" y="4405250"/>
            <a:ext cx="3523898" cy="3863549"/>
          </a:xfrm>
          <a:prstGeom prst="rect">
            <a:avLst/>
          </a:prstGeom>
          <a:noFill/>
          <a:ln w="9525" cap="flat" cmpd="sng">
            <a:solidFill>
              <a:srgbClr val="204D60"/>
            </a:solidFill>
            <a:prstDash val="solid"/>
            <a:round/>
            <a:headEnd type="none" w="sm" len="sm"/>
            <a:tailEnd type="none" w="sm" len="sm"/>
          </a:ln>
        </p:spPr>
      </p:pic>
      <p:cxnSp>
        <p:nvCxnSpPr>
          <p:cNvPr id="165" name="Google Shape;165;p13"/>
          <p:cNvCxnSpPr/>
          <p:nvPr/>
        </p:nvCxnSpPr>
        <p:spPr>
          <a:xfrm flipH="1">
            <a:off x="27635790" y="5500038"/>
            <a:ext cx="1062000" cy="5538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66" name="Google Shape;166;p13"/>
          <p:cNvSpPr/>
          <p:nvPr/>
        </p:nvSpPr>
        <p:spPr>
          <a:xfrm>
            <a:off x="28035750" y="4926075"/>
            <a:ext cx="1839600" cy="7389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200">
                <a:latin typeface="NanumGothic"/>
                <a:ea typeface="NanumGothic"/>
                <a:cs typeface="NanumGothic"/>
                <a:sym typeface="Nanum Gothic"/>
              </a:rPr>
              <a:t>시계열 데이터 분석</a:t>
            </a:r>
            <a:endParaRPr sz="2200">
              <a:latin typeface="NanumGothic"/>
              <a:ea typeface="NanumGothic"/>
              <a:cs typeface="NanumGothic"/>
              <a:sym typeface="Nanum Gothic"/>
            </a:endParaRPr>
          </a:p>
        </p:txBody>
      </p:sp>
      <p:sp>
        <p:nvSpPr>
          <p:cNvPr id="167" name="Google Shape;167;p13"/>
          <p:cNvSpPr/>
          <p:nvPr/>
        </p:nvSpPr>
        <p:spPr>
          <a:xfrm>
            <a:off x="28334505" y="7858775"/>
            <a:ext cx="1839600" cy="369300"/>
          </a:xfrm>
          <a:prstGeom prst="rect">
            <a:avLst/>
          </a:prstGeom>
          <a:solidFill>
            <a:schemeClr val="lt2"/>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2100">
                <a:latin typeface="NanumGothic"/>
                <a:ea typeface="NanumGothic"/>
                <a:cs typeface="NanumGothic"/>
                <a:sym typeface="Nanum Gothic"/>
              </a:rPr>
              <a:t>ID 히스토그램</a:t>
            </a:r>
            <a:endParaRPr sz="2100">
              <a:latin typeface="NanumGothic"/>
              <a:ea typeface="NanumGothic"/>
              <a:cs typeface="NanumGothic"/>
              <a:sym typeface="Nanum Gothic"/>
            </a:endParaRPr>
          </a:p>
        </p:txBody>
      </p:sp>
      <p:sp>
        <p:nvSpPr>
          <p:cNvPr id="168" name="Google Shape;168;p13"/>
          <p:cNvSpPr txBox="1"/>
          <p:nvPr/>
        </p:nvSpPr>
        <p:spPr>
          <a:xfrm>
            <a:off x="14292125" y="4070275"/>
            <a:ext cx="160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985</Words>
  <Application>Microsoft Macintosh PowerPoint</Application>
  <PresentationFormat>사용자 지정</PresentationFormat>
  <Paragraphs>97</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Malgun Gothic</vt:lpstr>
      <vt:lpstr>Calibri</vt:lpstr>
      <vt:lpstr>NanumGothic</vt:lpstr>
      <vt:lpstr>Arial</vt:lpstr>
      <vt:lpstr>Nanum Gothic</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김유진</cp:lastModifiedBy>
  <cp:revision>5</cp:revision>
  <dcterms:modified xsi:type="dcterms:W3CDTF">2023-06-07T01:06:27Z</dcterms:modified>
</cp:coreProperties>
</file>