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7" r:id="rId2"/>
    <p:sldId id="288" r:id="rId3"/>
    <p:sldId id="287" r:id="rId4"/>
    <p:sldId id="289" r:id="rId5"/>
    <p:sldId id="292" r:id="rId6"/>
    <p:sldId id="261" r:id="rId7"/>
    <p:sldId id="293" r:id="rId8"/>
    <p:sldId id="294" r:id="rId9"/>
    <p:sldId id="297" r:id="rId10"/>
    <p:sldId id="302" r:id="rId11"/>
    <p:sldId id="301" r:id="rId12"/>
    <p:sldId id="300" r:id="rId13"/>
    <p:sldId id="299" r:id="rId14"/>
    <p:sldId id="303" r:id="rId15"/>
    <p:sldId id="298" r:id="rId16"/>
    <p:sldId id="304" r:id="rId17"/>
    <p:sldId id="296" r:id="rId18"/>
    <p:sldId id="259" r:id="rId1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64" autoAdjust="0"/>
    <p:restoredTop sz="86700" autoAdjust="0"/>
  </p:normalViewPr>
  <p:slideViewPr>
    <p:cSldViewPr>
      <p:cViewPr varScale="1">
        <p:scale>
          <a:sx n="54" d="100"/>
          <a:sy n="54" d="100"/>
        </p:scale>
        <p:origin x="-1304" y="-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771C21-3757-4199-83DE-22960358A2A5}" type="datetimeFigureOut">
              <a:rPr lang="ko-KR" altLang="en-US" smtClean="0"/>
              <a:pPr/>
              <a:t>2019-12-04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A4E647-5A0F-41E6-A0EF-B58D8C1C6C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8217706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5928923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4926617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5401771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9456261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9441570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047636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0675305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4177924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6681138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3955656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7009963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8209291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0157530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2019-12-04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2019-12-04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2019-12-04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FE722-38C7-4231-8BB5-7A27D4E5977D}" type="datetimeFigureOut">
              <a:rPr lang="ko-KR" altLang="en-US" smtClean="0"/>
              <a:pPr/>
              <a:t>2019-12-04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5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5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9.png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91679" y="2276872"/>
            <a:ext cx="6048672" cy="1461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spc="-150" dirty="0" smtClean="0">
                <a:solidFill>
                  <a:schemeClr val="bg1"/>
                </a:solidFill>
              </a:rPr>
              <a:t> </a:t>
            </a:r>
            <a:r>
              <a:rPr lang="en-US" altLang="ko-KR" sz="4400" b="1" spc="-150" dirty="0" smtClean="0">
                <a:solidFill>
                  <a:schemeClr val="bg1"/>
                </a:solidFill>
              </a:rPr>
              <a:t>NFC</a:t>
            </a:r>
            <a:r>
              <a:rPr lang="ko-KR" altLang="en-US" sz="4400" b="1" spc="-150" dirty="0" smtClean="0">
                <a:solidFill>
                  <a:schemeClr val="bg1"/>
                </a:solidFill>
              </a:rPr>
              <a:t>기능을 이용한</a:t>
            </a:r>
            <a:endParaRPr lang="en-US" altLang="ko-KR" sz="4400" b="1" spc="-15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4400" b="1" spc="-150" dirty="0" err="1" smtClean="0">
                <a:solidFill>
                  <a:schemeClr val="bg1"/>
                </a:solidFill>
              </a:rPr>
              <a:t>명함교환</a:t>
            </a:r>
            <a:r>
              <a:rPr lang="ko-KR" altLang="en-US" sz="4400" b="1" spc="-150" dirty="0" smtClean="0">
                <a:solidFill>
                  <a:schemeClr val="bg1"/>
                </a:solidFill>
              </a:rPr>
              <a:t> 어플리케이션</a:t>
            </a:r>
            <a:endParaRPr lang="ko-KR" altLang="en-US" sz="4400" b="1" spc="-15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47863" y="4581128"/>
            <a:ext cx="27363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1505645 </a:t>
            </a:r>
            <a:r>
              <a:rPr lang="ko-KR" altLang="en-US" b="1" dirty="0">
                <a:solidFill>
                  <a:schemeClr val="bg1"/>
                </a:solidFill>
              </a:rPr>
              <a:t>박유진</a:t>
            </a:r>
            <a:endParaRPr lang="ko-KR" altLang="en-US" sz="1600" b="1" dirty="0">
              <a:solidFill>
                <a:schemeClr val="bg1"/>
              </a:solidFill>
            </a:endParaRPr>
          </a:p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1407586 </a:t>
            </a:r>
            <a:r>
              <a:rPr lang="ko-KR" altLang="en-US" b="1" dirty="0" err="1">
                <a:solidFill>
                  <a:schemeClr val="bg1"/>
                </a:solidFill>
              </a:rPr>
              <a:t>구교동</a:t>
            </a:r>
            <a:endParaRPr lang="ko-KR" altLang="en-US" sz="1600" b="1" dirty="0">
              <a:solidFill>
                <a:schemeClr val="bg1"/>
              </a:solidFill>
            </a:endParaRPr>
          </a:p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1407042 </a:t>
            </a:r>
            <a:r>
              <a:rPr lang="ko-KR" altLang="en-US" b="1" dirty="0" err="1">
                <a:solidFill>
                  <a:schemeClr val="bg1"/>
                </a:solidFill>
              </a:rPr>
              <a:t>임창섭</a:t>
            </a:r>
            <a:endParaRPr lang="ko-KR" altLang="en-US" sz="1600" b="1" dirty="0">
              <a:solidFill>
                <a:schemeClr val="bg1"/>
              </a:solidFill>
            </a:endParaRPr>
          </a:p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1407318 </a:t>
            </a:r>
            <a:r>
              <a:rPr lang="ko-KR" altLang="en-US" b="1" dirty="0">
                <a:solidFill>
                  <a:schemeClr val="bg1"/>
                </a:solidFill>
              </a:rPr>
              <a:t>빈준호</a:t>
            </a:r>
            <a:endParaRPr lang="ko-KR" altLang="en-US" sz="1600" b="1" dirty="0">
              <a:solidFill>
                <a:schemeClr val="bg1"/>
              </a:solidFill>
              <a:effectLst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87779" y="1890287"/>
            <a:ext cx="425647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400" b="1" dirty="0" smtClean="0">
                <a:solidFill>
                  <a:schemeClr val="tx2">
                    <a:lumMod val="50000"/>
                  </a:schemeClr>
                </a:solidFill>
              </a:rPr>
              <a:t>2019 </a:t>
            </a:r>
            <a:r>
              <a:rPr lang="ko-KR" altLang="en-US" sz="1400" b="1" dirty="0" smtClean="0">
                <a:solidFill>
                  <a:schemeClr val="tx2">
                    <a:lumMod val="50000"/>
                  </a:schemeClr>
                </a:solidFill>
              </a:rPr>
              <a:t>컴퓨터공학과 졸업작품</a:t>
            </a:r>
            <a:endParaRPr lang="ko-KR" altLang="en-US" sz="1400" b="1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595676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</a:p>
          <a:p>
            <a:pPr algn="ctr"/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0" y="4572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486683" y="1188567"/>
            <a:ext cx="6768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pc="-150" dirty="0"/>
              <a:t>3</a:t>
            </a:r>
            <a:r>
              <a:rPr lang="en-US" altLang="ko-KR" b="1" spc="-150" dirty="0" smtClean="0"/>
              <a:t>) </a:t>
            </a:r>
            <a:r>
              <a:rPr lang="ko-KR" altLang="en-US" b="1" spc="-150" dirty="0" smtClean="0"/>
              <a:t>내 명함 화면</a:t>
            </a:r>
            <a:endParaRPr lang="ko-KR" altLang="en-US" dirty="0">
              <a:effectLst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7092280" y="260648"/>
            <a:ext cx="1858201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500" b="1" dirty="0">
                <a:solidFill>
                  <a:schemeClr val="bg1"/>
                </a:solidFill>
              </a:rPr>
              <a:t>프로젝트 </a:t>
            </a:r>
            <a:r>
              <a:rPr lang="ko-KR" altLang="en-US" sz="1500" b="1" dirty="0" smtClean="0">
                <a:solidFill>
                  <a:schemeClr val="bg1"/>
                </a:solidFill>
              </a:rPr>
              <a:t>개발 내용</a:t>
            </a:r>
            <a:endParaRPr lang="ko-KR" altLang="en-US" sz="1500" dirty="0">
              <a:solidFill>
                <a:schemeClr val="bg1"/>
              </a:solidFill>
              <a:effectLst/>
            </a:endParaRPr>
          </a:p>
        </p:txBody>
      </p:sp>
      <p:sp>
        <p:nvSpPr>
          <p:cNvPr id="6" name="_x163987952"/>
          <p:cNvSpPr>
            <a:spLocks noChangeArrowheads="1"/>
          </p:cNvSpPr>
          <p:nvPr/>
        </p:nvSpPr>
        <p:spPr bwMode="auto">
          <a:xfrm>
            <a:off x="6089360" y="1409117"/>
            <a:ext cx="2155048" cy="939763"/>
          </a:xfrm>
          <a:prstGeom prst="rect">
            <a:avLst/>
          </a:prstGeom>
          <a:solidFill>
            <a:srgbClr val="FFFFFF"/>
          </a:solidFill>
          <a:ln w="12700">
            <a:solidFill>
              <a:srgbClr val="0A307D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3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내 명함 목록</a:t>
            </a:r>
            <a:endParaRPr kumimoji="0" lang="ko-KR" altLang="ko-KR" sz="13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- </a:t>
            </a:r>
            <a:r>
              <a:rPr kumimoji="0" lang="ko-KR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명함을 </a:t>
            </a:r>
            <a:r>
              <a:rPr lang="ko-KR" altLang="en-US" sz="120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클릭 시</a:t>
            </a:r>
            <a:r>
              <a:rPr lang="en-US" altLang="ko-KR" sz="120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,</a:t>
            </a:r>
            <a:endParaRPr kumimoji="0" lang="ko-KR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   명함상세내용으로 연결</a:t>
            </a:r>
            <a:endParaRPr kumimoji="0" lang="ko-KR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   (</a:t>
            </a:r>
            <a:r>
              <a:rPr kumimoji="0" lang="ko-KR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수정</a:t>
            </a:r>
            <a:r>
              <a:rPr kumimoji="0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,</a:t>
            </a:r>
            <a:r>
              <a:rPr kumimoji="0" lang="en-US" altLang="ko-KR" sz="12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 </a:t>
            </a:r>
            <a:r>
              <a:rPr kumimoji="0" lang="ko-KR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삭제 가능</a:t>
            </a:r>
            <a:r>
              <a:rPr kumimoji="0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)</a:t>
            </a:r>
            <a:endParaRPr kumimoji="0" lang="en-US" altLang="ko-K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_x164030432"/>
          <p:cNvSpPr>
            <a:spLocks noChangeArrowheads="1"/>
          </p:cNvSpPr>
          <p:nvPr/>
        </p:nvSpPr>
        <p:spPr bwMode="auto">
          <a:xfrm>
            <a:off x="462585" y="4116831"/>
            <a:ext cx="2527335" cy="946624"/>
          </a:xfrm>
          <a:prstGeom prst="rect">
            <a:avLst/>
          </a:prstGeom>
          <a:solidFill>
            <a:srgbClr val="FFFFFF"/>
          </a:solidFill>
          <a:ln w="12700">
            <a:solidFill>
              <a:srgbClr val="0A307D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3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대표</a:t>
            </a:r>
            <a:r>
              <a:rPr kumimoji="0" lang="en-US" altLang="ko-KR" sz="13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 </a:t>
            </a:r>
            <a:r>
              <a:rPr kumimoji="0" lang="ko-KR" altLang="ko-KR" sz="13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명함 설정</a:t>
            </a:r>
            <a:endParaRPr kumimoji="0" lang="ko-KR" altLang="ko-KR" sz="13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- </a:t>
            </a:r>
            <a:r>
              <a:rPr kumimoji="0" lang="ko-KR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본인의 대표 명함</a:t>
            </a:r>
            <a:r>
              <a:rPr kumimoji="0" lang="ko-KR" altLang="en-US" sz="12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 </a:t>
            </a:r>
            <a:r>
              <a:rPr kumimoji="0" lang="ko-KR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선택가능</a:t>
            </a:r>
            <a:endParaRPr kumimoji="0" lang="ko-KR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- </a:t>
            </a:r>
            <a:r>
              <a:rPr kumimoji="0" lang="ko-KR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대표 명함은 메인 화면에</a:t>
            </a:r>
            <a:r>
              <a:rPr kumimoji="0" lang="ko-KR" altLang="en-US" sz="12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 </a:t>
            </a:r>
            <a:r>
              <a:rPr kumimoji="0" lang="ko-KR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보여지고 교환에도 사용</a:t>
            </a:r>
            <a:endParaRPr kumimoji="0" lang="ko-KR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_x164045952"/>
          <p:cNvSpPr>
            <a:spLocks noChangeArrowheads="1"/>
          </p:cNvSpPr>
          <p:nvPr/>
        </p:nvSpPr>
        <p:spPr bwMode="auto">
          <a:xfrm>
            <a:off x="6049836" y="5349183"/>
            <a:ext cx="2438453" cy="600097"/>
          </a:xfrm>
          <a:prstGeom prst="rect">
            <a:avLst/>
          </a:prstGeom>
          <a:solidFill>
            <a:srgbClr val="FFFFFF"/>
          </a:solidFill>
          <a:ln w="12700">
            <a:solidFill>
              <a:srgbClr val="0A307D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3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취소</a:t>
            </a:r>
            <a:endParaRPr kumimoji="0" lang="ko-KR" altLang="ko-KR" sz="13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- </a:t>
            </a:r>
            <a:r>
              <a:rPr kumimoji="0" lang="ko-KR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메인화면으로 돌아감</a:t>
            </a:r>
            <a:endParaRPr kumimoji="0" lang="ko-KR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9225" y="1584259"/>
            <a:ext cx="2494921" cy="4680000"/>
          </a:xfrm>
          <a:prstGeom prst="rect">
            <a:avLst/>
          </a:prstGeom>
        </p:spPr>
      </p:pic>
      <p:sp>
        <p:nvSpPr>
          <p:cNvPr id="21" name="_x174320000"/>
          <p:cNvSpPr>
            <a:spLocks noChangeShapeType="1"/>
          </p:cNvSpPr>
          <p:nvPr/>
        </p:nvSpPr>
        <p:spPr bwMode="auto">
          <a:xfrm flipV="1">
            <a:off x="5754375" y="2348880"/>
            <a:ext cx="905857" cy="802526"/>
          </a:xfrm>
          <a:prstGeom prst="line">
            <a:avLst/>
          </a:prstGeom>
          <a:noFill/>
          <a:ln w="12700">
            <a:solidFill>
              <a:srgbClr val="4472C4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2" name="_x174320000"/>
          <p:cNvSpPr>
            <a:spLocks noChangeShapeType="1"/>
          </p:cNvSpPr>
          <p:nvPr/>
        </p:nvSpPr>
        <p:spPr bwMode="auto">
          <a:xfrm flipV="1">
            <a:off x="4535996" y="4535974"/>
            <a:ext cx="1513840" cy="1308421"/>
          </a:xfrm>
          <a:prstGeom prst="line">
            <a:avLst/>
          </a:prstGeom>
          <a:noFill/>
          <a:ln w="12700">
            <a:solidFill>
              <a:srgbClr val="4472C4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1" name="_x164010832"/>
          <p:cNvSpPr>
            <a:spLocks noChangeArrowheads="1"/>
          </p:cNvSpPr>
          <p:nvPr/>
        </p:nvSpPr>
        <p:spPr bwMode="auto">
          <a:xfrm>
            <a:off x="6019353" y="4140282"/>
            <a:ext cx="2468936" cy="673241"/>
          </a:xfrm>
          <a:prstGeom prst="rect">
            <a:avLst/>
          </a:prstGeom>
          <a:solidFill>
            <a:srgbClr val="FFFFFF"/>
          </a:solidFill>
          <a:ln w="12700">
            <a:solidFill>
              <a:srgbClr val="0A307D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3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명함 등록</a:t>
            </a:r>
            <a:endParaRPr kumimoji="0" lang="ko-KR" altLang="ko-KR" sz="13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- </a:t>
            </a:r>
            <a:r>
              <a:rPr kumimoji="0" lang="ko-KR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나의 새로운 명함을 등록함</a:t>
            </a:r>
            <a:endParaRPr kumimoji="0" lang="ko-KR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_x174320000"/>
          <p:cNvSpPr>
            <a:spLocks noChangeShapeType="1"/>
          </p:cNvSpPr>
          <p:nvPr/>
        </p:nvSpPr>
        <p:spPr bwMode="auto">
          <a:xfrm flipV="1">
            <a:off x="5508105" y="5661248"/>
            <a:ext cx="541732" cy="288032"/>
          </a:xfrm>
          <a:prstGeom prst="line">
            <a:avLst/>
          </a:prstGeom>
          <a:noFill/>
          <a:ln w="12700">
            <a:solidFill>
              <a:srgbClr val="4472C4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4" name="_x174320000"/>
          <p:cNvSpPr>
            <a:spLocks noChangeShapeType="1"/>
          </p:cNvSpPr>
          <p:nvPr/>
        </p:nvSpPr>
        <p:spPr bwMode="auto">
          <a:xfrm>
            <a:off x="1619672" y="5063456"/>
            <a:ext cx="1728192" cy="885824"/>
          </a:xfrm>
          <a:prstGeom prst="line">
            <a:avLst/>
          </a:prstGeom>
          <a:noFill/>
          <a:ln w="12700">
            <a:solidFill>
              <a:srgbClr val="4472C4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25" name="그룹 24"/>
          <p:cNvGrpSpPr/>
          <p:nvPr/>
        </p:nvGrpSpPr>
        <p:grpSpPr>
          <a:xfrm>
            <a:off x="7380312" y="6540578"/>
            <a:ext cx="1584176" cy="348186"/>
            <a:chOff x="1219200" y="5907424"/>
            <a:chExt cx="2682240" cy="315575"/>
          </a:xfrm>
        </p:grpSpPr>
        <p:sp>
          <p:nvSpPr>
            <p:cNvPr id="26" name="TextBox 25"/>
            <p:cNvSpPr txBox="1"/>
            <p:nvPr/>
          </p:nvSpPr>
          <p:spPr>
            <a:xfrm>
              <a:off x="1219200" y="5907424"/>
              <a:ext cx="2682240" cy="2928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" b="1" dirty="0" smtClean="0">
                  <a:solidFill>
                    <a:schemeClr val="bg1"/>
                  </a:solidFill>
                  <a:latin typeface="+mj-lt"/>
                </a:rPr>
                <a:t>       </a:t>
              </a:r>
              <a:r>
                <a:rPr lang="en-US" altLang="ko-KR" sz="1100" b="1" dirty="0" err="1" smtClean="0">
                  <a:solidFill>
                    <a:schemeClr val="bg1"/>
                  </a:solidFill>
                  <a:latin typeface="+mj-lt"/>
                </a:rPr>
                <a:t>BusinessCard</a:t>
              </a:r>
              <a:endParaRPr lang="en-US" altLang="ko-KR" sz="1100" b="1" dirty="0" smtClean="0">
                <a:solidFill>
                  <a:schemeClr val="bg1"/>
                </a:solidFill>
                <a:latin typeface="+mj-lt"/>
              </a:endParaRPr>
            </a:p>
          </p:txBody>
        </p:sp>
        <p:pic>
          <p:nvPicPr>
            <p:cNvPr id="27" name="그림 2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27549" y="5958888"/>
              <a:ext cx="363769" cy="26411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="" xmlns:p14="http://schemas.microsoft.com/office/powerpoint/2010/main" val="2164300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</a:p>
          <a:p>
            <a:pPr algn="ctr"/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0" y="4572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73791" y="1196752"/>
            <a:ext cx="6768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pc="-150" dirty="0"/>
              <a:t>4</a:t>
            </a:r>
            <a:r>
              <a:rPr lang="en-US" altLang="ko-KR" b="1" spc="-150" dirty="0" smtClean="0"/>
              <a:t>) </a:t>
            </a:r>
            <a:r>
              <a:rPr lang="ko-KR" altLang="en-US" b="1" spc="-150" dirty="0" smtClean="0"/>
              <a:t>명함 등록 화면 </a:t>
            </a:r>
            <a:r>
              <a:rPr lang="en-US" altLang="ko-KR" b="1" spc="-150" dirty="0" smtClean="0"/>
              <a:t>(</a:t>
            </a:r>
            <a:r>
              <a:rPr lang="ko-KR" altLang="en-US" b="1" spc="-150" dirty="0" smtClean="0"/>
              <a:t>수동</a:t>
            </a:r>
            <a:r>
              <a:rPr lang="en-US" altLang="ko-KR" b="1" spc="-150" dirty="0" smtClean="0"/>
              <a:t>)</a:t>
            </a:r>
            <a:endParaRPr lang="ko-KR" altLang="en-US" dirty="0">
              <a:effectLst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7092280" y="260648"/>
            <a:ext cx="1858201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500" b="1" dirty="0">
                <a:solidFill>
                  <a:schemeClr val="bg1"/>
                </a:solidFill>
              </a:rPr>
              <a:t>프로젝트 </a:t>
            </a:r>
            <a:r>
              <a:rPr lang="ko-KR" altLang="en-US" sz="1500" b="1" dirty="0" smtClean="0">
                <a:solidFill>
                  <a:schemeClr val="bg1"/>
                </a:solidFill>
              </a:rPr>
              <a:t>개발 내용</a:t>
            </a:r>
            <a:endParaRPr lang="ko-KR" altLang="en-US" sz="1500" dirty="0">
              <a:solidFill>
                <a:schemeClr val="bg1"/>
              </a:solidFill>
              <a:effectLst/>
            </a:endParaRPr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1907704" y="3212976"/>
            <a:ext cx="0" cy="490453"/>
          </a:xfrm>
          <a:prstGeom prst="straightConnector1">
            <a:avLst/>
          </a:prstGeom>
          <a:ln w="6032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_x174320000"/>
          <p:cNvSpPr>
            <a:spLocks noChangeShapeType="1"/>
          </p:cNvSpPr>
          <p:nvPr/>
        </p:nvSpPr>
        <p:spPr bwMode="auto">
          <a:xfrm flipV="1">
            <a:off x="2334510" y="1602958"/>
            <a:ext cx="1517410" cy="448421"/>
          </a:xfrm>
          <a:prstGeom prst="line">
            <a:avLst/>
          </a:prstGeom>
          <a:noFill/>
          <a:ln w="12700">
            <a:solidFill>
              <a:srgbClr val="4472C4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3" name="_x164001632"/>
          <p:cNvSpPr>
            <a:spLocks noChangeArrowheads="1"/>
          </p:cNvSpPr>
          <p:nvPr/>
        </p:nvSpPr>
        <p:spPr bwMode="auto">
          <a:xfrm>
            <a:off x="683568" y="2030010"/>
            <a:ext cx="2622748" cy="973471"/>
          </a:xfrm>
          <a:prstGeom prst="rect">
            <a:avLst/>
          </a:prstGeom>
          <a:solidFill>
            <a:srgbClr val="FFFFFF"/>
          </a:solidFill>
          <a:ln w="12700">
            <a:solidFill>
              <a:srgbClr val="0A307D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3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대표</a:t>
            </a:r>
            <a:r>
              <a:rPr kumimoji="0" lang="en-US" altLang="ko-KR" sz="13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 </a:t>
            </a:r>
            <a:r>
              <a:rPr kumimoji="0" lang="ko-KR" altLang="ko-KR" sz="13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사진</a:t>
            </a:r>
            <a:endParaRPr kumimoji="0" lang="ko-KR" altLang="ko-KR" sz="13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- </a:t>
            </a:r>
            <a:r>
              <a:rPr kumimoji="0" lang="ko-KR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명함 사진 삽입 가능</a:t>
            </a:r>
            <a:endParaRPr kumimoji="0" lang="ko-KR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- </a:t>
            </a:r>
            <a:r>
              <a:rPr lang="ko-KR" altLang="en-US" sz="1200" dirty="0" smtClean="0">
                <a:solidFill>
                  <a:srgbClr val="000000"/>
                </a:solidFill>
                <a:latin typeface="Arial" panose="020B0604020202020204" pitchFamily="34" charset="0"/>
              </a:rPr>
              <a:t>사진을 등록 안 할 </a:t>
            </a:r>
            <a:r>
              <a:rPr lang="ko-KR" altLang="en-US" sz="1200" dirty="0">
                <a:solidFill>
                  <a:srgbClr val="000000"/>
                </a:solidFill>
                <a:latin typeface="Arial" panose="020B0604020202020204" pitchFamily="34" charset="0"/>
              </a:rPr>
              <a:t>경우</a:t>
            </a:r>
            <a:r>
              <a:rPr lang="en-US" altLang="ko-KR" sz="1200" dirty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ko-KR" altLang="en-US" sz="1200" dirty="0">
                <a:solidFill>
                  <a:srgbClr val="000000"/>
                </a:solidFill>
                <a:latin typeface="Arial" panose="020B0604020202020204" pitchFamily="34" charset="0"/>
              </a:rPr>
              <a:t>입력된 데이터로 </a:t>
            </a:r>
            <a:r>
              <a:rPr lang="ko-KR" altLang="en-US" sz="1200" dirty="0" smtClean="0">
                <a:solidFill>
                  <a:srgbClr val="000000"/>
                </a:solidFill>
                <a:latin typeface="Arial" panose="020B0604020202020204" pitchFamily="34" charset="0"/>
              </a:rPr>
              <a:t>명함 이미지</a:t>
            </a:r>
            <a:r>
              <a:rPr lang="ko-KR" altLang="en-US" sz="1200" dirty="0">
                <a:solidFill>
                  <a:srgbClr val="000000"/>
                </a:solidFill>
                <a:latin typeface="Arial" panose="020B0604020202020204" pitchFamily="34" charset="0"/>
              </a:rPr>
              <a:t>가</a:t>
            </a:r>
            <a:r>
              <a:rPr lang="ko-KR" altLang="en-US" sz="1200" dirty="0" smtClean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ko-KR" altLang="en-US" sz="1200" dirty="0">
                <a:solidFill>
                  <a:srgbClr val="000000"/>
                </a:solidFill>
                <a:latin typeface="Arial" panose="020B0604020202020204" pitchFamily="34" charset="0"/>
              </a:rPr>
              <a:t>만들어짐</a:t>
            </a:r>
            <a:endParaRPr lang="ko-KR" altLang="en-US" sz="1200" dirty="0">
              <a:latin typeface="Arial" panose="020B0604020202020204" pitchFamily="34" charset="0"/>
            </a:endParaRPr>
          </a:p>
        </p:txBody>
      </p:sp>
      <p:sp>
        <p:nvSpPr>
          <p:cNvPr id="24" name="_x164001632"/>
          <p:cNvSpPr>
            <a:spLocks noChangeArrowheads="1"/>
          </p:cNvSpPr>
          <p:nvPr/>
        </p:nvSpPr>
        <p:spPr bwMode="auto">
          <a:xfrm>
            <a:off x="765105" y="3903180"/>
            <a:ext cx="2294727" cy="1254012"/>
          </a:xfrm>
          <a:prstGeom prst="rect">
            <a:avLst/>
          </a:prstGeom>
          <a:solidFill>
            <a:srgbClr val="FFFFFF"/>
          </a:solidFill>
          <a:ln w="44450">
            <a:solidFill>
              <a:srgbClr val="0A307D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1400" dirty="0">
              <a:latin typeface="Arial" panose="020B0604020202020204" pitchFamily="34" charset="0"/>
            </a:endParaRPr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437" y="3951989"/>
            <a:ext cx="2145827" cy="1183747"/>
          </a:xfrm>
          <a:prstGeom prst="rect">
            <a:avLst/>
          </a:prstGeom>
        </p:spPr>
      </p:pic>
      <p:grpSp>
        <p:nvGrpSpPr>
          <p:cNvPr id="26" name="그룹 25"/>
          <p:cNvGrpSpPr/>
          <p:nvPr/>
        </p:nvGrpSpPr>
        <p:grpSpPr>
          <a:xfrm>
            <a:off x="7380312" y="6540578"/>
            <a:ext cx="1584176" cy="348186"/>
            <a:chOff x="1219200" y="5907424"/>
            <a:chExt cx="2682240" cy="315575"/>
          </a:xfrm>
        </p:grpSpPr>
        <p:sp>
          <p:nvSpPr>
            <p:cNvPr id="27" name="TextBox 26"/>
            <p:cNvSpPr txBox="1"/>
            <p:nvPr/>
          </p:nvSpPr>
          <p:spPr>
            <a:xfrm>
              <a:off x="1219200" y="5907424"/>
              <a:ext cx="2682240" cy="2928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" b="1" dirty="0" smtClean="0">
                  <a:solidFill>
                    <a:schemeClr val="bg1"/>
                  </a:solidFill>
                  <a:latin typeface="+mj-lt"/>
                </a:rPr>
                <a:t>       </a:t>
              </a:r>
              <a:r>
                <a:rPr lang="en-US" altLang="ko-KR" sz="1100" b="1" dirty="0" err="1" smtClean="0">
                  <a:solidFill>
                    <a:schemeClr val="bg1"/>
                  </a:solidFill>
                  <a:latin typeface="+mj-lt"/>
                </a:rPr>
                <a:t>BusinessCard</a:t>
              </a:r>
              <a:endParaRPr lang="en-US" altLang="ko-KR" sz="1100" b="1" dirty="0" smtClean="0">
                <a:solidFill>
                  <a:schemeClr val="bg1"/>
                </a:solidFill>
                <a:latin typeface="+mj-lt"/>
              </a:endParaRPr>
            </a:p>
          </p:txBody>
        </p:sp>
        <p:pic>
          <p:nvPicPr>
            <p:cNvPr id="28" name="그림 2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27549" y="5958888"/>
              <a:ext cx="363769" cy="264111"/>
            </a:xfrm>
            <a:prstGeom prst="rect">
              <a:avLst/>
            </a:prstGeom>
          </p:spPr>
        </p:pic>
      </p:grp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419872" y="1052736"/>
            <a:ext cx="2232248" cy="5214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2" name="직선 연결선 31"/>
          <p:cNvCxnSpPr/>
          <p:nvPr/>
        </p:nvCxnSpPr>
        <p:spPr>
          <a:xfrm>
            <a:off x="5508104" y="4797152"/>
            <a:ext cx="1800200" cy="8640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156176" y="1052736"/>
            <a:ext cx="2421939" cy="3366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" name="_x164001632"/>
          <p:cNvSpPr>
            <a:spLocks noChangeArrowheads="1"/>
          </p:cNvSpPr>
          <p:nvPr/>
        </p:nvSpPr>
        <p:spPr bwMode="auto">
          <a:xfrm>
            <a:off x="6012160" y="5301209"/>
            <a:ext cx="2622748" cy="720080"/>
          </a:xfrm>
          <a:prstGeom prst="rect">
            <a:avLst/>
          </a:prstGeom>
          <a:solidFill>
            <a:srgbClr val="FFFFFF"/>
          </a:solidFill>
          <a:ln w="12700">
            <a:solidFill>
              <a:srgbClr val="0A307D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3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지도 아이콘</a:t>
            </a:r>
            <a:endParaRPr kumimoji="0" lang="ko-KR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- </a:t>
            </a:r>
            <a:r>
              <a:rPr lang="ko-KR" altLang="en-US" sz="120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클릭 시에</a:t>
            </a:r>
            <a:r>
              <a:rPr lang="en-US" altLang="ko-KR" sz="120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120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다음 우편번호 </a:t>
            </a:r>
            <a:r>
              <a:rPr lang="en-US" altLang="ko-KR" sz="120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API</a:t>
            </a:r>
            <a:r>
              <a:rPr lang="ko-KR" altLang="en-US" sz="120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를 이용한 주소 검색 기능 제공</a:t>
            </a:r>
            <a:endParaRPr lang="ko-KR" altLang="en-US" sz="1200" dirty="0">
              <a:latin typeface="Arial" panose="020B0604020202020204" pitchFamily="34" charset="0"/>
            </a:endParaRPr>
          </a:p>
        </p:txBody>
      </p:sp>
      <p:cxnSp>
        <p:nvCxnSpPr>
          <p:cNvPr id="37" name="직선 화살표 연결선 36"/>
          <p:cNvCxnSpPr/>
          <p:nvPr/>
        </p:nvCxnSpPr>
        <p:spPr>
          <a:xfrm flipV="1">
            <a:off x="7308304" y="4581128"/>
            <a:ext cx="0" cy="490453"/>
          </a:xfrm>
          <a:prstGeom prst="straightConnector1">
            <a:avLst/>
          </a:prstGeom>
          <a:ln w="6032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191408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15516" y="567773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</a:p>
          <a:p>
            <a:pPr algn="ctr"/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0" y="4572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486683" y="1188567"/>
            <a:ext cx="6768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pc="-150" dirty="0"/>
              <a:t>5</a:t>
            </a:r>
            <a:r>
              <a:rPr lang="en-US" altLang="ko-KR" b="1" spc="-150" dirty="0" smtClean="0"/>
              <a:t>) </a:t>
            </a:r>
            <a:r>
              <a:rPr lang="ko-KR" altLang="en-US" b="1" spc="-150" dirty="0" smtClean="0"/>
              <a:t>명함 목록 화면 </a:t>
            </a:r>
            <a:r>
              <a:rPr lang="en-US" altLang="ko-KR" b="1" spc="-150" dirty="0" smtClean="0"/>
              <a:t>(</a:t>
            </a:r>
            <a:r>
              <a:rPr lang="ko-KR" altLang="en-US" b="1" spc="-150" dirty="0" smtClean="0"/>
              <a:t>상세 내용</a:t>
            </a:r>
            <a:r>
              <a:rPr lang="en-US" altLang="ko-KR" b="1" spc="-150" dirty="0" smtClean="0"/>
              <a:t>)</a:t>
            </a:r>
            <a:endParaRPr lang="ko-KR" altLang="en-US" dirty="0">
              <a:effectLst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7092280" y="260648"/>
            <a:ext cx="1858201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500" b="1" dirty="0">
                <a:solidFill>
                  <a:schemeClr val="bg1"/>
                </a:solidFill>
              </a:rPr>
              <a:t>프로젝트 </a:t>
            </a:r>
            <a:r>
              <a:rPr lang="ko-KR" altLang="en-US" sz="1500" b="1" dirty="0" smtClean="0">
                <a:solidFill>
                  <a:schemeClr val="bg1"/>
                </a:solidFill>
              </a:rPr>
              <a:t>개발 내용</a:t>
            </a:r>
            <a:endParaRPr lang="ko-KR" altLang="en-US" sz="1500" dirty="0">
              <a:solidFill>
                <a:schemeClr val="bg1"/>
              </a:solidFill>
              <a:effectLst/>
            </a:endParaRPr>
          </a:p>
        </p:txBody>
      </p:sp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0" y="74711"/>
            <a:ext cx="18473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sz="1400"/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0" y="531911"/>
            <a:ext cx="18473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sz="1400"/>
          </a:p>
        </p:txBody>
      </p:sp>
      <p:sp>
        <p:nvSpPr>
          <p:cNvPr id="12" name="Rectangle 13"/>
          <p:cNvSpPr>
            <a:spLocks noChangeArrowheads="1"/>
          </p:cNvSpPr>
          <p:nvPr/>
        </p:nvSpPr>
        <p:spPr bwMode="auto">
          <a:xfrm>
            <a:off x="0" y="989111"/>
            <a:ext cx="18473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sz="1400"/>
          </a:p>
        </p:txBody>
      </p:sp>
      <p:sp>
        <p:nvSpPr>
          <p:cNvPr id="13" name="_x163966032"/>
          <p:cNvSpPr>
            <a:spLocks noChangeArrowheads="1"/>
          </p:cNvSpPr>
          <p:nvPr/>
        </p:nvSpPr>
        <p:spPr bwMode="auto">
          <a:xfrm>
            <a:off x="231037" y="3016959"/>
            <a:ext cx="2180723" cy="713656"/>
          </a:xfrm>
          <a:prstGeom prst="rect">
            <a:avLst/>
          </a:prstGeom>
          <a:solidFill>
            <a:srgbClr val="FFFFFF"/>
          </a:solidFill>
          <a:ln w="12700">
            <a:solidFill>
              <a:srgbClr val="0A307D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3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명함 상세내용</a:t>
            </a:r>
            <a:endParaRPr kumimoji="0" lang="ko-KR" altLang="ko-KR" sz="13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- </a:t>
            </a:r>
            <a:r>
              <a:rPr kumimoji="0" lang="ko-KR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저장된 명함 정보를 나타냄</a:t>
            </a:r>
            <a:endParaRPr lang="en-US" altLang="ko-KR" sz="1200" dirty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-</a:t>
            </a:r>
            <a:r>
              <a:rPr kumimoji="0" lang="en-US" altLang="ko-KR" sz="12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 </a:t>
            </a:r>
            <a:r>
              <a:rPr lang="ko-KR" altLang="en-US" sz="120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수정</a:t>
            </a:r>
            <a:r>
              <a:rPr lang="en-US" altLang="ko-KR" sz="120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sz="120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삭제 가능</a:t>
            </a:r>
            <a:endParaRPr kumimoji="0" lang="ko-KR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15"/>
          <p:cNvSpPr>
            <a:spLocks noChangeArrowheads="1"/>
          </p:cNvSpPr>
          <p:nvPr/>
        </p:nvSpPr>
        <p:spPr bwMode="auto">
          <a:xfrm>
            <a:off x="0" y="1446311"/>
            <a:ext cx="18473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sz="140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0" y="1903511"/>
            <a:ext cx="18473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sz="1400"/>
          </a:p>
        </p:txBody>
      </p:sp>
      <p:sp>
        <p:nvSpPr>
          <p:cNvPr id="21" name="Rectangle 19"/>
          <p:cNvSpPr>
            <a:spLocks noChangeArrowheads="1"/>
          </p:cNvSpPr>
          <p:nvPr/>
        </p:nvSpPr>
        <p:spPr bwMode="auto">
          <a:xfrm>
            <a:off x="0" y="2360711"/>
            <a:ext cx="18473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sz="1400"/>
          </a:p>
        </p:txBody>
      </p:sp>
      <p:sp>
        <p:nvSpPr>
          <p:cNvPr id="23" name="Rectangle 21"/>
          <p:cNvSpPr>
            <a:spLocks noChangeArrowheads="1"/>
          </p:cNvSpPr>
          <p:nvPr/>
        </p:nvSpPr>
        <p:spPr bwMode="auto">
          <a:xfrm>
            <a:off x="0" y="2817911"/>
            <a:ext cx="18473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sz="1400"/>
          </a:p>
        </p:txBody>
      </p:sp>
      <p:sp>
        <p:nvSpPr>
          <p:cNvPr id="25" name="Rectangle 23"/>
          <p:cNvSpPr>
            <a:spLocks noChangeArrowheads="1"/>
          </p:cNvSpPr>
          <p:nvPr/>
        </p:nvSpPr>
        <p:spPr bwMode="auto">
          <a:xfrm>
            <a:off x="0" y="3275111"/>
            <a:ext cx="18473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sz="1400"/>
          </a:p>
        </p:txBody>
      </p:sp>
      <p:sp>
        <p:nvSpPr>
          <p:cNvPr id="26" name="_x163984672"/>
          <p:cNvSpPr>
            <a:spLocks noChangeArrowheads="1"/>
          </p:cNvSpPr>
          <p:nvPr/>
        </p:nvSpPr>
        <p:spPr bwMode="auto">
          <a:xfrm>
            <a:off x="6964597" y="1700808"/>
            <a:ext cx="1495835" cy="917665"/>
          </a:xfrm>
          <a:prstGeom prst="rect">
            <a:avLst/>
          </a:prstGeom>
          <a:solidFill>
            <a:srgbClr val="FFFFFF"/>
          </a:solidFill>
          <a:ln w="12700">
            <a:solidFill>
              <a:srgbClr val="0A307D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3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지도</a:t>
            </a:r>
            <a:endParaRPr kumimoji="0" lang="ko-KR" altLang="ko-KR" sz="13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- </a:t>
            </a:r>
            <a:r>
              <a:rPr kumimoji="0" lang="ko-KR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클릭 시</a:t>
            </a:r>
            <a:r>
              <a:rPr kumimoji="0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, </a:t>
            </a:r>
            <a:r>
              <a:rPr kumimoji="0" lang="ko-KR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지도</a:t>
            </a:r>
            <a:r>
              <a:rPr kumimoji="0" lang="ko-KR" altLang="en-US" sz="12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 </a:t>
            </a:r>
            <a:r>
              <a:rPr kumimoji="0" lang="ko-KR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어플과 연동되어 길 찾기 가능</a:t>
            </a:r>
            <a:endParaRPr kumimoji="0" lang="ko-KR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1568642"/>
            <a:ext cx="2156785" cy="3960000"/>
          </a:xfrm>
          <a:prstGeom prst="rect">
            <a:avLst/>
          </a:prstGeom>
        </p:spPr>
      </p:pic>
      <p:sp>
        <p:nvSpPr>
          <p:cNvPr id="27" name="_x174320000"/>
          <p:cNvSpPr>
            <a:spLocks noChangeShapeType="1"/>
          </p:cNvSpPr>
          <p:nvPr/>
        </p:nvSpPr>
        <p:spPr bwMode="auto">
          <a:xfrm flipV="1">
            <a:off x="1475656" y="2306347"/>
            <a:ext cx="1097566" cy="710612"/>
          </a:xfrm>
          <a:prstGeom prst="line">
            <a:avLst/>
          </a:prstGeom>
          <a:noFill/>
          <a:ln w="12700">
            <a:solidFill>
              <a:srgbClr val="4472C4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8" name="_x174320000"/>
          <p:cNvSpPr>
            <a:spLocks noChangeShapeType="1"/>
          </p:cNvSpPr>
          <p:nvPr/>
        </p:nvSpPr>
        <p:spPr bwMode="auto">
          <a:xfrm flipV="1">
            <a:off x="6755955" y="2626027"/>
            <a:ext cx="912389" cy="488776"/>
          </a:xfrm>
          <a:prstGeom prst="line">
            <a:avLst/>
          </a:prstGeom>
          <a:noFill/>
          <a:ln w="12700">
            <a:solidFill>
              <a:srgbClr val="4472C4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9" name="_x174320000"/>
          <p:cNvSpPr>
            <a:spLocks noChangeShapeType="1"/>
          </p:cNvSpPr>
          <p:nvPr/>
        </p:nvSpPr>
        <p:spPr bwMode="auto">
          <a:xfrm flipV="1">
            <a:off x="3563888" y="5497884"/>
            <a:ext cx="929601" cy="379387"/>
          </a:xfrm>
          <a:prstGeom prst="line">
            <a:avLst/>
          </a:prstGeom>
          <a:noFill/>
          <a:ln w="12700">
            <a:solidFill>
              <a:srgbClr val="4472C4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4" name="_x164056272"/>
          <p:cNvSpPr>
            <a:spLocks noChangeArrowheads="1"/>
          </p:cNvSpPr>
          <p:nvPr/>
        </p:nvSpPr>
        <p:spPr bwMode="auto">
          <a:xfrm>
            <a:off x="1763688" y="5740141"/>
            <a:ext cx="2974975" cy="627062"/>
          </a:xfrm>
          <a:prstGeom prst="rect">
            <a:avLst/>
          </a:prstGeom>
          <a:solidFill>
            <a:srgbClr val="FFFFFF"/>
          </a:solidFill>
          <a:ln w="12700">
            <a:solidFill>
              <a:srgbClr val="0A307D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3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전화, 메</a:t>
            </a:r>
            <a:r>
              <a:rPr kumimoji="0" lang="ko-KR" altLang="en-US" sz="13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시</a:t>
            </a:r>
            <a:r>
              <a:rPr kumimoji="0" lang="ko-KR" altLang="ko-KR" sz="13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지, 메일</a:t>
            </a:r>
            <a:endParaRPr kumimoji="0" lang="ko-KR" altLang="ko-KR" sz="13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- </a:t>
            </a:r>
            <a:r>
              <a:rPr kumimoji="0" lang="ko-KR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아이콘 클릭 시</a:t>
            </a:r>
            <a:r>
              <a:rPr kumimoji="0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, </a:t>
            </a:r>
            <a:r>
              <a:rPr kumimoji="0" lang="ko-KR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해당 기능 연결 </a:t>
            </a:r>
            <a:endParaRPr kumimoji="0" lang="ko-KR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7375464" y="6493864"/>
            <a:ext cx="1584176" cy="348186"/>
            <a:chOff x="1219200" y="5907424"/>
            <a:chExt cx="2682240" cy="315575"/>
          </a:xfrm>
        </p:grpSpPr>
        <p:sp>
          <p:nvSpPr>
            <p:cNvPr id="31" name="TextBox 30"/>
            <p:cNvSpPr txBox="1"/>
            <p:nvPr/>
          </p:nvSpPr>
          <p:spPr>
            <a:xfrm>
              <a:off x="1219200" y="5907424"/>
              <a:ext cx="2682240" cy="2928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" b="1" dirty="0" smtClean="0">
                  <a:solidFill>
                    <a:schemeClr val="bg1"/>
                  </a:solidFill>
                  <a:latin typeface="+mj-lt"/>
                </a:rPr>
                <a:t>       </a:t>
              </a:r>
              <a:r>
                <a:rPr lang="en-US" altLang="ko-KR" sz="1100" b="1" dirty="0" err="1" smtClean="0">
                  <a:solidFill>
                    <a:schemeClr val="bg1"/>
                  </a:solidFill>
                  <a:latin typeface="+mj-lt"/>
                </a:rPr>
                <a:t>BusinessCard</a:t>
              </a:r>
              <a:endParaRPr lang="en-US" altLang="ko-KR" sz="1100" b="1" dirty="0" smtClean="0">
                <a:solidFill>
                  <a:schemeClr val="bg1"/>
                </a:solidFill>
                <a:latin typeface="+mj-lt"/>
              </a:endParaRPr>
            </a:p>
          </p:txBody>
        </p:sp>
        <p:pic>
          <p:nvPicPr>
            <p:cNvPr id="32" name="그림 3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27549" y="5958888"/>
              <a:ext cx="363769" cy="264111"/>
            </a:xfrm>
            <a:prstGeom prst="rect">
              <a:avLst/>
            </a:prstGeom>
          </p:spPr>
        </p:pic>
      </p:grpSp>
      <p:sp>
        <p:nvSpPr>
          <p:cNvPr id="34" name="_x174320000"/>
          <p:cNvSpPr>
            <a:spLocks noChangeShapeType="1"/>
          </p:cNvSpPr>
          <p:nvPr/>
        </p:nvSpPr>
        <p:spPr bwMode="auto">
          <a:xfrm flipH="1" flipV="1">
            <a:off x="5292080" y="5373216"/>
            <a:ext cx="804473" cy="524739"/>
          </a:xfrm>
          <a:prstGeom prst="line">
            <a:avLst/>
          </a:prstGeom>
          <a:noFill/>
          <a:ln w="12700">
            <a:solidFill>
              <a:srgbClr val="4472C4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3" name="_x164056272"/>
          <p:cNvSpPr>
            <a:spLocks noChangeArrowheads="1"/>
          </p:cNvSpPr>
          <p:nvPr/>
        </p:nvSpPr>
        <p:spPr bwMode="auto">
          <a:xfrm>
            <a:off x="5220072" y="5742090"/>
            <a:ext cx="3528392" cy="691263"/>
          </a:xfrm>
          <a:prstGeom prst="rect">
            <a:avLst/>
          </a:prstGeom>
          <a:solidFill>
            <a:srgbClr val="FFFFFF"/>
          </a:solidFill>
          <a:ln w="12700">
            <a:solidFill>
              <a:srgbClr val="0A307D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3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수정</a:t>
            </a:r>
            <a:endParaRPr kumimoji="0" lang="en-US" altLang="ko-KR" sz="13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ea typeface="맑은 고딕" panose="020B0503020000020004" pitchFamily="50" charset="-127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lang="ko-KR" altLang="en-US" sz="120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교환된 </a:t>
            </a:r>
            <a:r>
              <a:rPr kumimoji="0" lang="ko-KR" altLang="en-US" sz="12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명함이라면 주인이 본인 정보 변경 시</a:t>
            </a:r>
            <a:r>
              <a:rPr kumimoji="0" lang="en-US" altLang="ko-KR" sz="12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,</a:t>
            </a:r>
            <a:r>
              <a:rPr lang="en-US" altLang="ko-KR" sz="1200" dirty="0" smtClean="0">
                <a:latin typeface="Arial" panose="020B0604020202020204" pitchFamily="34" charset="0"/>
              </a:rPr>
              <a:t>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en-US" sz="12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그 명함을 보유한 사용자들도 실시간 업데이트</a:t>
            </a:r>
            <a:endParaRPr kumimoji="0" lang="en-US" altLang="ko-KR" sz="1200" b="0" i="0" u="none" strike="noStrike" cap="none" normalizeH="0" dirty="0" smtClean="0">
              <a:ln>
                <a:noFill/>
              </a:ln>
              <a:solidFill>
                <a:srgbClr val="000000"/>
              </a:solidFill>
              <a:effectLst/>
              <a:latin typeface="맑은 고딕" panose="020B0503020000020004" pitchFamily="50" charset="-127"/>
            </a:endParaRPr>
          </a:p>
        </p:txBody>
      </p:sp>
      <p:sp>
        <p:nvSpPr>
          <p:cNvPr id="35" name="_x163966032"/>
          <p:cNvSpPr>
            <a:spLocks noChangeArrowheads="1"/>
          </p:cNvSpPr>
          <p:nvPr/>
        </p:nvSpPr>
        <p:spPr bwMode="auto">
          <a:xfrm>
            <a:off x="6948264" y="3645024"/>
            <a:ext cx="1818456" cy="864096"/>
          </a:xfrm>
          <a:prstGeom prst="rect">
            <a:avLst/>
          </a:prstGeom>
          <a:solidFill>
            <a:srgbClr val="FFFFFF"/>
          </a:solidFill>
          <a:ln w="12700">
            <a:solidFill>
              <a:srgbClr val="0A307D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3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명함 </a:t>
            </a:r>
            <a:r>
              <a:rPr lang="ko-KR" altLang="en-US" sz="1300" b="1" dirty="0" smtClean="0">
                <a:solidFill>
                  <a:srgbClr val="000000"/>
                </a:solidFill>
                <a:ea typeface="맑은 고딕" panose="020B0503020000020004" pitchFamily="50" charset="-127"/>
              </a:rPr>
              <a:t>교환 시</a:t>
            </a:r>
            <a:endParaRPr kumimoji="0" lang="ko-KR" altLang="ko-KR" sz="13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- </a:t>
            </a:r>
            <a:r>
              <a:rPr kumimoji="0" lang="ko-KR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명함이 교환되었다면 교환된 장소와 </a:t>
            </a:r>
            <a:r>
              <a:rPr kumimoji="0" lang="ko-KR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시간을 </a:t>
            </a:r>
            <a:r>
              <a:rPr kumimoji="0" lang="ko-KR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표시해</a:t>
            </a:r>
            <a:r>
              <a:rPr lang="ko-KR" altLang="en-US" sz="1200" smtClean="0">
                <a:solidFill>
                  <a:srgbClr val="000000"/>
                </a:solidFill>
                <a:latin typeface="맑은 고딕" panose="020B0503020000020004" pitchFamily="50" charset="-127"/>
              </a:rPr>
              <a:t>줌</a:t>
            </a:r>
            <a:endParaRPr kumimoji="0" lang="ko-KR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716016" y="1556793"/>
            <a:ext cx="2088232" cy="3960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" name="_x174320000"/>
          <p:cNvSpPr>
            <a:spLocks noChangeShapeType="1"/>
          </p:cNvSpPr>
          <p:nvPr/>
        </p:nvSpPr>
        <p:spPr bwMode="auto">
          <a:xfrm flipV="1">
            <a:off x="6372200" y="4509120"/>
            <a:ext cx="1368152" cy="360040"/>
          </a:xfrm>
          <a:prstGeom prst="line">
            <a:avLst/>
          </a:prstGeom>
          <a:noFill/>
          <a:ln w="12700">
            <a:solidFill>
              <a:srgbClr val="4472C4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406283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34360" y="60570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</a:p>
          <a:p>
            <a:pPr algn="ctr"/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0" y="4572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486683" y="1188567"/>
            <a:ext cx="6768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pc="-150" dirty="0"/>
              <a:t>6</a:t>
            </a:r>
            <a:r>
              <a:rPr lang="en-US" altLang="ko-KR" b="1" spc="-150" dirty="0" smtClean="0"/>
              <a:t>) </a:t>
            </a:r>
            <a:r>
              <a:rPr lang="ko-KR" altLang="en-US" b="1" spc="-150" dirty="0" smtClean="0"/>
              <a:t>명함 교환</a:t>
            </a:r>
            <a:r>
              <a:rPr lang="ko-KR" altLang="en-US" b="1" spc="-150" dirty="0"/>
              <a:t> </a:t>
            </a:r>
            <a:r>
              <a:rPr lang="ko-KR" altLang="en-US" b="1" spc="-150" dirty="0" smtClean="0"/>
              <a:t>화면</a:t>
            </a:r>
            <a:endParaRPr lang="ko-KR" altLang="en-US" dirty="0">
              <a:effectLst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7092280" y="260648"/>
            <a:ext cx="1858201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500" b="1" dirty="0">
                <a:solidFill>
                  <a:schemeClr val="bg1"/>
                </a:solidFill>
              </a:rPr>
              <a:t>프로젝트 </a:t>
            </a:r>
            <a:r>
              <a:rPr lang="ko-KR" altLang="en-US" sz="1500" b="1" dirty="0" smtClean="0">
                <a:solidFill>
                  <a:schemeClr val="bg1"/>
                </a:solidFill>
              </a:rPr>
              <a:t>개발 내용</a:t>
            </a:r>
            <a:endParaRPr lang="ko-KR" altLang="en-US" sz="1500" dirty="0">
              <a:solidFill>
                <a:schemeClr val="bg1"/>
              </a:solidFill>
              <a:effectLst/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0" y="4572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5" name="Rectangle 11"/>
          <p:cNvSpPr>
            <a:spLocks noChangeArrowheads="1"/>
          </p:cNvSpPr>
          <p:nvPr/>
        </p:nvSpPr>
        <p:spPr bwMode="auto">
          <a:xfrm>
            <a:off x="-267494" y="-45787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0842" y="1561035"/>
            <a:ext cx="2487402" cy="4680000"/>
          </a:xfrm>
          <a:prstGeom prst="rect">
            <a:avLst/>
          </a:prstGeom>
        </p:spPr>
      </p:pic>
      <p:sp>
        <p:nvSpPr>
          <p:cNvPr id="18" name="_x174320000"/>
          <p:cNvSpPr>
            <a:spLocks noChangeShapeType="1"/>
          </p:cNvSpPr>
          <p:nvPr/>
        </p:nvSpPr>
        <p:spPr bwMode="auto">
          <a:xfrm>
            <a:off x="1907704" y="2685756"/>
            <a:ext cx="1800200" cy="671236"/>
          </a:xfrm>
          <a:prstGeom prst="line">
            <a:avLst/>
          </a:prstGeom>
          <a:noFill/>
          <a:ln w="12700">
            <a:solidFill>
              <a:srgbClr val="4472C4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21" name="그룹 20"/>
          <p:cNvGrpSpPr/>
          <p:nvPr/>
        </p:nvGrpSpPr>
        <p:grpSpPr>
          <a:xfrm>
            <a:off x="7380312" y="6540578"/>
            <a:ext cx="1584176" cy="348186"/>
            <a:chOff x="1219200" y="5907424"/>
            <a:chExt cx="2682240" cy="315575"/>
          </a:xfrm>
        </p:grpSpPr>
        <p:sp>
          <p:nvSpPr>
            <p:cNvPr id="22" name="TextBox 21"/>
            <p:cNvSpPr txBox="1"/>
            <p:nvPr/>
          </p:nvSpPr>
          <p:spPr>
            <a:xfrm>
              <a:off x="1219200" y="5907424"/>
              <a:ext cx="2682240" cy="2928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" b="1" dirty="0" smtClean="0">
                  <a:solidFill>
                    <a:schemeClr val="bg1"/>
                  </a:solidFill>
                  <a:latin typeface="+mj-lt"/>
                </a:rPr>
                <a:t>       </a:t>
              </a:r>
              <a:r>
                <a:rPr lang="en-US" altLang="ko-KR" sz="1100" b="1" dirty="0" err="1" smtClean="0">
                  <a:solidFill>
                    <a:schemeClr val="bg1"/>
                  </a:solidFill>
                  <a:latin typeface="+mj-lt"/>
                </a:rPr>
                <a:t>BusinessCard</a:t>
              </a:r>
              <a:endParaRPr lang="en-US" altLang="ko-KR" sz="1100" b="1" dirty="0" smtClean="0">
                <a:solidFill>
                  <a:schemeClr val="bg1"/>
                </a:solidFill>
                <a:latin typeface="+mj-lt"/>
              </a:endParaRPr>
            </a:p>
          </p:txBody>
        </p:sp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27549" y="5958888"/>
              <a:ext cx="363769" cy="264111"/>
            </a:xfrm>
            <a:prstGeom prst="rect">
              <a:avLst/>
            </a:prstGeom>
          </p:spPr>
        </p:pic>
      </p:grpSp>
      <p:sp>
        <p:nvSpPr>
          <p:cNvPr id="27" name="_x164736264"/>
          <p:cNvSpPr>
            <a:spLocks noChangeArrowheads="1"/>
          </p:cNvSpPr>
          <p:nvPr/>
        </p:nvSpPr>
        <p:spPr bwMode="auto">
          <a:xfrm>
            <a:off x="6444208" y="2924944"/>
            <a:ext cx="2045414" cy="830456"/>
          </a:xfrm>
          <a:prstGeom prst="rect">
            <a:avLst/>
          </a:prstGeom>
          <a:solidFill>
            <a:srgbClr val="FFFFFF"/>
          </a:solidFill>
          <a:ln w="1270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400" b="1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명함 교환 후</a:t>
            </a:r>
            <a:r>
              <a:rPr lang="en-US" altLang="ko-KR" sz="1400" b="1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400" b="1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두 사용자의 명함 정보</a:t>
            </a:r>
            <a:endParaRPr lang="en-US" altLang="ko-KR" sz="1400" b="1" dirty="0" smtClean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400" b="1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실시간 업데이트 </a:t>
            </a:r>
            <a:endParaRPr kumimoji="0" lang="ko-KR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1" name="_x164736264"/>
          <p:cNvSpPr>
            <a:spLocks noChangeArrowheads="1"/>
          </p:cNvSpPr>
          <p:nvPr/>
        </p:nvSpPr>
        <p:spPr bwMode="auto">
          <a:xfrm>
            <a:off x="565190" y="2066910"/>
            <a:ext cx="1999754" cy="1004357"/>
          </a:xfrm>
          <a:prstGeom prst="rect">
            <a:avLst/>
          </a:prstGeom>
          <a:solidFill>
            <a:srgbClr val="FFFFFF"/>
          </a:solidFill>
          <a:ln w="12700">
            <a:solidFill>
              <a:srgbClr val="0A307D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300" b="1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명함</a:t>
            </a:r>
            <a:r>
              <a:rPr kumimoji="0" lang="en-US" altLang="ko-KR" sz="13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 </a:t>
            </a:r>
            <a:r>
              <a:rPr kumimoji="0" lang="ko-KR" altLang="en-US" sz="13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교환</a:t>
            </a:r>
            <a:endParaRPr kumimoji="0" lang="ko-KR" altLang="en-US" sz="13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lang="en-US" altLang="ko-KR" sz="120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NFC, QR</a:t>
            </a:r>
            <a:r>
              <a:rPr lang="ko-KR" altLang="en-US" sz="120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코드 선택가능</a:t>
            </a:r>
            <a:endParaRPr lang="en-US" altLang="ko-KR" sz="1200" dirty="0" smtClean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120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- </a:t>
            </a:r>
            <a:r>
              <a:rPr lang="ko-KR" altLang="en-US" sz="120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명함 중복 교환 불가</a:t>
            </a:r>
            <a:endParaRPr lang="en-US" altLang="ko-KR" sz="1200" dirty="0" smtClean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endParaRPr kumimoji="0" lang="ko-KR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8" name="줄무늬가 있는 오른쪽 화살표 27"/>
          <p:cNvSpPr/>
          <p:nvPr/>
        </p:nvSpPr>
        <p:spPr>
          <a:xfrm>
            <a:off x="5677412" y="3071267"/>
            <a:ext cx="677628" cy="429693"/>
          </a:xfrm>
          <a:prstGeom prst="striped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98661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34360" y="60570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</a:p>
          <a:p>
            <a:pPr algn="ctr"/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0" y="4572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486683" y="1188567"/>
            <a:ext cx="6768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pc="-150" dirty="0"/>
              <a:t>7</a:t>
            </a:r>
            <a:r>
              <a:rPr lang="en-US" altLang="ko-KR" b="1" spc="-150" dirty="0" smtClean="0"/>
              <a:t>) NFC </a:t>
            </a:r>
            <a:r>
              <a:rPr lang="ko-KR" altLang="en-US" b="1" spc="-150" dirty="0" smtClean="0"/>
              <a:t>교환 기능</a:t>
            </a:r>
            <a:endParaRPr lang="ko-KR" altLang="en-US" dirty="0">
              <a:effectLst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7092280" y="260648"/>
            <a:ext cx="1858201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500" b="1" dirty="0">
                <a:solidFill>
                  <a:schemeClr val="bg1"/>
                </a:solidFill>
              </a:rPr>
              <a:t>프로젝트 </a:t>
            </a:r>
            <a:r>
              <a:rPr lang="ko-KR" altLang="en-US" sz="1500" b="1" dirty="0" smtClean="0">
                <a:solidFill>
                  <a:schemeClr val="bg1"/>
                </a:solidFill>
              </a:rPr>
              <a:t>개발 내용</a:t>
            </a:r>
            <a:endParaRPr lang="ko-KR" altLang="en-US" sz="1500" dirty="0">
              <a:solidFill>
                <a:schemeClr val="bg1"/>
              </a:solidFill>
              <a:effectLst/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_x164736264"/>
          <p:cNvSpPr>
            <a:spLocks noChangeArrowheads="1"/>
          </p:cNvSpPr>
          <p:nvPr/>
        </p:nvSpPr>
        <p:spPr bwMode="auto">
          <a:xfrm>
            <a:off x="883605" y="2002623"/>
            <a:ext cx="1999754" cy="1004357"/>
          </a:xfrm>
          <a:prstGeom prst="rect">
            <a:avLst/>
          </a:prstGeom>
          <a:solidFill>
            <a:srgbClr val="FFFFFF"/>
          </a:solidFill>
          <a:ln w="12700">
            <a:solidFill>
              <a:srgbClr val="0A307D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3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NFC </a:t>
            </a:r>
            <a:r>
              <a:rPr kumimoji="0" lang="ko-KR" altLang="en-US" sz="13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교환</a:t>
            </a:r>
            <a:endParaRPr kumimoji="0" lang="ko-KR" altLang="en-US" sz="13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- </a:t>
            </a:r>
            <a:r>
              <a:rPr kumimoji="0" lang="ko-KR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두 휴대폰을 접촉</a:t>
            </a:r>
            <a:endParaRPr kumimoji="0" lang="ko-KR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kumimoji="0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Android Beam</a:t>
            </a:r>
            <a:r>
              <a:rPr kumimoji="0" lang="ko-KR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이 실행</a:t>
            </a:r>
            <a:endParaRPr kumimoji="0" lang="en-US" altLang="ko-KR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ea typeface="맑은 고딕" panose="020B0503020000020004" pitchFamily="50" charset="-127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lang="ko-KR" altLang="en-US" sz="1200" dirty="0" smtClean="0">
                <a:solidFill>
                  <a:srgbClr val="000000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양방향 정보교환</a:t>
            </a:r>
            <a:endParaRPr kumimoji="0" lang="ko-KR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0" y="4572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5" name="Rectangle 11"/>
          <p:cNvSpPr>
            <a:spLocks noChangeArrowheads="1"/>
          </p:cNvSpPr>
          <p:nvPr/>
        </p:nvSpPr>
        <p:spPr bwMode="auto">
          <a:xfrm>
            <a:off x="-267494" y="-45787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6" name="_x164726984"/>
          <p:cNvSpPr>
            <a:spLocks noChangeArrowheads="1"/>
          </p:cNvSpPr>
          <p:nvPr/>
        </p:nvSpPr>
        <p:spPr bwMode="auto">
          <a:xfrm>
            <a:off x="6300192" y="4383705"/>
            <a:ext cx="1454726" cy="1080120"/>
          </a:xfrm>
          <a:prstGeom prst="rect">
            <a:avLst/>
          </a:prstGeom>
          <a:solidFill>
            <a:srgbClr val="FFFFFF"/>
          </a:solidFill>
          <a:ln w="12700">
            <a:solidFill>
              <a:srgbClr val="0A307D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3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나가기</a:t>
            </a:r>
            <a:endParaRPr kumimoji="0" lang="ko-KR" altLang="ko-KR" sz="13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- </a:t>
            </a:r>
            <a:r>
              <a:rPr kumimoji="0" lang="ko-KR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교환 후</a:t>
            </a:r>
            <a:r>
              <a:rPr kumimoji="0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,</a:t>
            </a:r>
            <a:r>
              <a:rPr kumimoji="0" lang="ko-KR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 나가기를 눌러야 메인 화면에 업데이트 됨</a:t>
            </a:r>
            <a:endParaRPr kumimoji="0" lang="ko-KR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2295" y="1579794"/>
            <a:ext cx="2487402" cy="4680000"/>
          </a:xfrm>
          <a:prstGeom prst="rect">
            <a:avLst/>
          </a:prstGeom>
        </p:spPr>
      </p:pic>
      <p:sp>
        <p:nvSpPr>
          <p:cNvPr id="18" name="_x174320000"/>
          <p:cNvSpPr>
            <a:spLocks noChangeShapeType="1"/>
          </p:cNvSpPr>
          <p:nvPr/>
        </p:nvSpPr>
        <p:spPr bwMode="auto">
          <a:xfrm>
            <a:off x="2718230" y="2457454"/>
            <a:ext cx="917666" cy="571421"/>
          </a:xfrm>
          <a:prstGeom prst="line">
            <a:avLst/>
          </a:prstGeom>
          <a:noFill/>
          <a:ln w="12700">
            <a:solidFill>
              <a:srgbClr val="4472C4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0" name="_x174320000"/>
          <p:cNvSpPr>
            <a:spLocks noChangeShapeType="1"/>
          </p:cNvSpPr>
          <p:nvPr/>
        </p:nvSpPr>
        <p:spPr bwMode="auto">
          <a:xfrm>
            <a:off x="4771603" y="4185084"/>
            <a:ext cx="1528589" cy="612068"/>
          </a:xfrm>
          <a:prstGeom prst="line">
            <a:avLst/>
          </a:prstGeom>
          <a:noFill/>
          <a:ln w="12700">
            <a:solidFill>
              <a:srgbClr val="4472C4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21" name="그룹 20"/>
          <p:cNvGrpSpPr/>
          <p:nvPr/>
        </p:nvGrpSpPr>
        <p:grpSpPr>
          <a:xfrm>
            <a:off x="7380312" y="6540578"/>
            <a:ext cx="1584176" cy="348186"/>
            <a:chOff x="1219200" y="5907424"/>
            <a:chExt cx="2682240" cy="315575"/>
          </a:xfrm>
        </p:grpSpPr>
        <p:sp>
          <p:nvSpPr>
            <p:cNvPr id="22" name="TextBox 21"/>
            <p:cNvSpPr txBox="1"/>
            <p:nvPr/>
          </p:nvSpPr>
          <p:spPr>
            <a:xfrm>
              <a:off x="1219200" y="5907424"/>
              <a:ext cx="2682240" cy="2928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" b="1" dirty="0" smtClean="0">
                  <a:solidFill>
                    <a:schemeClr val="bg1"/>
                  </a:solidFill>
                  <a:latin typeface="+mj-lt"/>
                </a:rPr>
                <a:t>       </a:t>
              </a:r>
              <a:r>
                <a:rPr lang="en-US" altLang="ko-KR" sz="1100" b="1" dirty="0" err="1" smtClean="0">
                  <a:solidFill>
                    <a:schemeClr val="bg1"/>
                  </a:solidFill>
                  <a:latin typeface="+mj-lt"/>
                </a:rPr>
                <a:t>BusinessCard</a:t>
              </a:r>
              <a:endParaRPr lang="en-US" altLang="ko-KR" sz="1100" b="1" dirty="0" smtClean="0">
                <a:solidFill>
                  <a:schemeClr val="bg1"/>
                </a:solidFill>
                <a:latin typeface="+mj-lt"/>
              </a:endParaRPr>
            </a:p>
          </p:txBody>
        </p:sp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27549" y="5958888"/>
              <a:ext cx="363769" cy="26411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="" xmlns:p14="http://schemas.microsoft.com/office/powerpoint/2010/main" val="2556695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583813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</a:p>
          <a:p>
            <a:pPr algn="ctr"/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0" y="4572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486683" y="1188567"/>
            <a:ext cx="6768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pc="-150" dirty="0"/>
              <a:t>8</a:t>
            </a:r>
            <a:r>
              <a:rPr lang="en-US" altLang="ko-KR" b="1" spc="-150" dirty="0" smtClean="0"/>
              <a:t>) QR</a:t>
            </a:r>
            <a:r>
              <a:rPr lang="ko-KR" altLang="en-US" b="1" spc="-150" dirty="0" smtClean="0"/>
              <a:t>코드 교환 기능</a:t>
            </a:r>
            <a:r>
              <a:rPr lang="en-US" altLang="ko-KR" b="1" spc="-150" dirty="0" smtClean="0"/>
              <a:t> </a:t>
            </a:r>
            <a:endParaRPr lang="ko-KR" altLang="en-US" dirty="0">
              <a:effectLst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7092280" y="260648"/>
            <a:ext cx="1858201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500" b="1" dirty="0">
                <a:solidFill>
                  <a:schemeClr val="bg1"/>
                </a:solidFill>
              </a:rPr>
              <a:t>프로젝트 </a:t>
            </a:r>
            <a:r>
              <a:rPr lang="ko-KR" altLang="en-US" sz="1500" b="1" dirty="0" smtClean="0">
                <a:solidFill>
                  <a:schemeClr val="bg1"/>
                </a:solidFill>
              </a:rPr>
              <a:t>개발 내용</a:t>
            </a:r>
            <a:endParaRPr lang="ko-KR" altLang="en-US" sz="1500" dirty="0">
              <a:solidFill>
                <a:schemeClr val="bg1"/>
              </a:solidFill>
              <a:effectLst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_x164750184"/>
          <p:cNvSpPr>
            <a:spLocks noChangeArrowheads="1"/>
          </p:cNvSpPr>
          <p:nvPr/>
        </p:nvSpPr>
        <p:spPr bwMode="auto">
          <a:xfrm>
            <a:off x="683568" y="2132856"/>
            <a:ext cx="2088232" cy="751910"/>
          </a:xfrm>
          <a:prstGeom prst="rect">
            <a:avLst/>
          </a:prstGeom>
          <a:solidFill>
            <a:srgbClr val="FFFFFF"/>
          </a:solidFill>
          <a:ln w="12700">
            <a:solidFill>
              <a:srgbClr val="0A307D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3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본인 </a:t>
            </a:r>
            <a:r>
              <a:rPr kumimoji="0" lang="en-US" altLang="ko-KR" sz="13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QR</a:t>
            </a:r>
            <a:r>
              <a:rPr kumimoji="0" lang="ko-KR" altLang="en-US" sz="13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코드 </a:t>
            </a:r>
            <a:endParaRPr kumimoji="0" lang="ko-KR" altLang="en-US" sz="13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- </a:t>
            </a:r>
            <a:r>
              <a:rPr kumimoji="0" lang="ko-KR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개인 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</a:rPr>
              <a:t>회</a:t>
            </a:r>
            <a:r>
              <a:rPr kumimoji="0" lang="ko-KR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원정보를 포함한 본인의 </a:t>
            </a:r>
            <a:r>
              <a:rPr kumimoji="0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QR</a:t>
            </a:r>
            <a:r>
              <a:rPr kumimoji="0" lang="ko-KR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코드</a:t>
            </a:r>
            <a:endParaRPr kumimoji="0" lang="ko-KR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0" y="4572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8299" y="1397046"/>
            <a:ext cx="2487402" cy="4680000"/>
          </a:xfrm>
          <a:prstGeom prst="rect">
            <a:avLst/>
          </a:prstGeom>
        </p:spPr>
      </p:pic>
      <p:sp>
        <p:nvSpPr>
          <p:cNvPr id="18" name="_x174320000"/>
          <p:cNvSpPr>
            <a:spLocks noChangeShapeType="1"/>
          </p:cNvSpPr>
          <p:nvPr/>
        </p:nvSpPr>
        <p:spPr bwMode="auto">
          <a:xfrm>
            <a:off x="1781340" y="2880354"/>
            <a:ext cx="2214595" cy="579369"/>
          </a:xfrm>
          <a:prstGeom prst="line">
            <a:avLst/>
          </a:prstGeom>
          <a:noFill/>
          <a:ln w="12700">
            <a:solidFill>
              <a:srgbClr val="4472C4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0" name="_x174320000"/>
          <p:cNvSpPr>
            <a:spLocks noChangeShapeType="1"/>
          </p:cNvSpPr>
          <p:nvPr/>
        </p:nvSpPr>
        <p:spPr bwMode="auto">
          <a:xfrm flipV="1">
            <a:off x="2789882" y="4437111"/>
            <a:ext cx="1134046" cy="502895"/>
          </a:xfrm>
          <a:prstGeom prst="line">
            <a:avLst/>
          </a:prstGeom>
          <a:noFill/>
          <a:ln w="12700">
            <a:solidFill>
              <a:srgbClr val="4472C4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1" name="_x164771704"/>
          <p:cNvSpPr>
            <a:spLocks noChangeArrowheads="1"/>
          </p:cNvSpPr>
          <p:nvPr/>
        </p:nvSpPr>
        <p:spPr bwMode="auto">
          <a:xfrm>
            <a:off x="605908" y="4437112"/>
            <a:ext cx="2374733" cy="720080"/>
          </a:xfrm>
          <a:prstGeom prst="rect">
            <a:avLst/>
          </a:prstGeom>
          <a:solidFill>
            <a:srgbClr val="FFFFFF"/>
          </a:solidFill>
          <a:ln w="12700">
            <a:solidFill>
              <a:srgbClr val="0A307D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3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상대방 </a:t>
            </a:r>
            <a:r>
              <a:rPr kumimoji="0" lang="en-US" altLang="ko-KR" sz="13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QR</a:t>
            </a:r>
            <a:r>
              <a:rPr kumimoji="0" lang="ko-KR" altLang="en-US" sz="13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코드 스캔하기</a:t>
            </a:r>
            <a:endParaRPr kumimoji="0" lang="ko-KR" altLang="en-US" sz="13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kumimoji="0" lang="ko-KR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카메라로 </a:t>
            </a:r>
            <a:r>
              <a:rPr kumimoji="0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QR</a:t>
            </a:r>
            <a:r>
              <a:rPr kumimoji="0" lang="ko-KR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스캔</a:t>
            </a:r>
            <a:endParaRPr kumimoji="0" lang="en-US" altLang="ko-KR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ea typeface="맑은 고딕" panose="020B0503020000020004" pitchFamily="50" charset="-127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   &gt;</a:t>
            </a:r>
            <a:r>
              <a:rPr kumimoji="0" lang="en-US" altLang="ko-KR" sz="12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 </a:t>
            </a:r>
            <a:r>
              <a:rPr kumimoji="0" lang="ko-KR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명함리스트에 저장</a:t>
            </a:r>
            <a:endParaRPr kumimoji="0" lang="ko-KR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_x174320000"/>
          <p:cNvSpPr>
            <a:spLocks noChangeShapeType="1"/>
          </p:cNvSpPr>
          <p:nvPr/>
        </p:nvSpPr>
        <p:spPr bwMode="auto">
          <a:xfrm flipV="1">
            <a:off x="4860033" y="3912400"/>
            <a:ext cx="2016224" cy="740735"/>
          </a:xfrm>
          <a:prstGeom prst="line">
            <a:avLst/>
          </a:prstGeom>
          <a:noFill/>
          <a:ln w="12700">
            <a:solidFill>
              <a:srgbClr val="4472C4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3" name="_x164773864"/>
          <p:cNvSpPr>
            <a:spLocks noChangeArrowheads="1"/>
          </p:cNvSpPr>
          <p:nvPr/>
        </p:nvSpPr>
        <p:spPr bwMode="auto">
          <a:xfrm>
            <a:off x="6326514" y="3497063"/>
            <a:ext cx="1857842" cy="879017"/>
          </a:xfrm>
          <a:prstGeom prst="rect">
            <a:avLst/>
          </a:prstGeom>
          <a:solidFill>
            <a:srgbClr val="FFFFFF"/>
          </a:solidFill>
          <a:ln w="12700">
            <a:solidFill>
              <a:srgbClr val="0A307D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3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나가기</a:t>
            </a:r>
            <a:endParaRPr kumimoji="0" lang="ko-KR" altLang="ko-KR" sz="13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- </a:t>
            </a:r>
            <a:r>
              <a:rPr kumimoji="0" lang="ko-KR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교환 후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</a:rPr>
              <a:t>,</a:t>
            </a:r>
            <a:r>
              <a:rPr kumimoji="0" lang="ko-KR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 나가기를 눌러야 메인 화면에 업데이트 됨</a:t>
            </a:r>
            <a:endParaRPr kumimoji="0" lang="ko-KR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7380312" y="6540578"/>
            <a:ext cx="1584176" cy="348186"/>
            <a:chOff x="1219200" y="5907424"/>
            <a:chExt cx="2682240" cy="315575"/>
          </a:xfrm>
        </p:grpSpPr>
        <p:sp>
          <p:nvSpPr>
            <p:cNvPr id="23" name="TextBox 22"/>
            <p:cNvSpPr txBox="1"/>
            <p:nvPr/>
          </p:nvSpPr>
          <p:spPr>
            <a:xfrm>
              <a:off x="1219200" y="5907424"/>
              <a:ext cx="2682240" cy="2928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" b="1" dirty="0" smtClean="0">
                  <a:solidFill>
                    <a:schemeClr val="bg1"/>
                  </a:solidFill>
                  <a:latin typeface="+mj-lt"/>
                </a:rPr>
                <a:t>       </a:t>
              </a:r>
              <a:r>
                <a:rPr lang="en-US" altLang="ko-KR" sz="1100" b="1" dirty="0" err="1" smtClean="0">
                  <a:solidFill>
                    <a:schemeClr val="bg1"/>
                  </a:solidFill>
                  <a:latin typeface="+mj-lt"/>
                </a:rPr>
                <a:t>BusinessCard</a:t>
              </a:r>
              <a:endParaRPr lang="en-US" altLang="ko-KR" sz="1100" b="1" dirty="0" smtClean="0">
                <a:solidFill>
                  <a:schemeClr val="bg1"/>
                </a:solidFill>
                <a:latin typeface="+mj-lt"/>
              </a:endParaRPr>
            </a:p>
          </p:txBody>
        </p:sp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27549" y="5958888"/>
              <a:ext cx="363769" cy="26411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="" xmlns:p14="http://schemas.microsoft.com/office/powerpoint/2010/main" val="1988222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583813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04</a:t>
            </a:r>
          </a:p>
          <a:p>
            <a:pPr algn="ctr"/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0" y="4572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943055" y="260648"/>
            <a:ext cx="1021433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500" b="1" dirty="0" smtClean="0">
                <a:solidFill>
                  <a:schemeClr val="bg1"/>
                </a:solidFill>
                <a:effectLst/>
              </a:rPr>
              <a:t>시연 영상</a:t>
            </a:r>
            <a:endParaRPr lang="ko-KR" altLang="en-US" sz="1500" b="1" dirty="0">
              <a:solidFill>
                <a:schemeClr val="bg1"/>
              </a:solidFill>
              <a:effectLst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0" y="4572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22" name="그룹 21"/>
          <p:cNvGrpSpPr/>
          <p:nvPr/>
        </p:nvGrpSpPr>
        <p:grpSpPr>
          <a:xfrm>
            <a:off x="7380312" y="6540578"/>
            <a:ext cx="1584176" cy="348186"/>
            <a:chOff x="1219200" y="5907424"/>
            <a:chExt cx="2682240" cy="315575"/>
          </a:xfrm>
        </p:grpSpPr>
        <p:sp>
          <p:nvSpPr>
            <p:cNvPr id="23" name="TextBox 22"/>
            <p:cNvSpPr txBox="1"/>
            <p:nvPr/>
          </p:nvSpPr>
          <p:spPr>
            <a:xfrm>
              <a:off x="1219200" y="5907424"/>
              <a:ext cx="2682240" cy="2928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" b="1" dirty="0" smtClean="0">
                  <a:solidFill>
                    <a:schemeClr val="bg1"/>
                  </a:solidFill>
                  <a:latin typeface="+mj-lt"/>
                </a:rPr>
                <a:t>       </a:t>
              </a:r>
              <a:r>
                <a:rPr lang="en-US" altLang="ko-KR" sz="1100" b="1" dirty="0" err="1" smtClean="0">
                  <a:solidFill>
                    <a:schemeClr val="bg1"/>
                  </a:solidFill>
                  <a:latin typeface="+mj-lt"/>
                </a:rPr>
                <a:t>BusinessCard</a:t>
              </a:r>
              <a:endParaRPr lang="en-US" altLang="ko-KR" sz="1100" b="1" dirty="0" smtClean="0">
                <a:solidFill>
                  <a:schemeClr val="bg1"/>
                </a:solidFill>
                <a:latin typeface="+mj-lt"/>
              </a:endParaRPr>
            </a:p>
          </p:txBody>
        </p:sp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27549" y="5958888"/>
              <a:ext cx="363769" cy="26411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="" xmlns:p14="http://schemas.microsoft.com/office/powerpoint/2010/main" val="871536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16034" y="594182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05</a:t>
            </a:r>
          </a:p>
          <a:p>
            <a:pPr algn="ctr"/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0" y="4572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6077159" y="226726"/>
            <a:ext cx="2887329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500" b="1" dirty="0" smtClean="0">
                <a:solidFill>
                  <a:schemeClr val="bg1"/>
                </a:solidFill>
              </a:rPr>
              <a:t>프로젝트 연구결과 및 기대효과</a:t>
            </a:r>
            <a:endParaRPr lang="ko-KR" altLang="en-US" sz="1500" dirty="0">
              <a:solidFill>
                <a:schemeClr val="bg1"/>
              </a:solidFill>
              <a:effectLst/>
            </a:endParaRPr>
          </a:p>
        </p:txBody>
      </p:sp>
      <p:sp>
        <p:nvSpPr>
          <p:cNvPr id="12" name="_x169449496"/>
          <p:cNvSpPr>
            <a:spLocks noChangeArrowheads="1"/>
          </p:cNvSpPr>
          <p:nvPr/>
        </p:nvSpPr>
        <p:spPr bwMode="auto">
          <a:xfrm>
            <a:off x="549328" y="3565816"/>
            <a:ext cx="2212346" cy="2455471"/>
          </a:xfrm>
          <a:prstGeom prst="rect">
            <a:avLst/>
          </a:prstGeom>
          <a:solidFill>
            <a:srgbClr val="FFFFFF"/>
          </a:solidFill>
          <a:ln w="12700">
            <a:solidFill>
              <a:srgbClr val="0A307D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ko-KR" alt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전자 명함의 필요성</a:t>
            </a:r>
            <a:r>
              <a:rPr lang="ko-KR" altLang="en-US" sz="1200" b="1" dirty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1200" b="1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증가</a:t>
            </a:r>
            <a:endParaRPr lang="en-US" altLang="ko-KR" sz="1200" b="1" dirty="0" smtClean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     -&gt;</a:t>
            </a:r>
            <a:r>
              <a:rPr kumimoji="0" lang="en-US" altLang="ko-KR" sz="1200" b="1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 </a:t>
            </a:r>
            <a:r>
              <a:rPr kumimoji="0" lang="ko-KR" alt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전자 명함 </a:t>
            </a:r>
            <a:r>
              <a:rPr kumimoji="0" lang="ko-KR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어플</a:t>
            </a:r>
            <a:r>
              <a:rPr kumimoji="0" lang="ko-KR" altLang="en-US" sz="1200" b="1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 사용</a:t>
            </a:r>
            <a:endParaRPr kumimoji="0" lang="ko-KR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 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ko-KR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단방향</a:t>
            </a:r>
            <a:r>
              <a:rPr kumimoji="0" lang="ko-KR" alt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 통신</a:t>
            </a:r>
            <a:r>
              <a:rPr kumimoji="0" lang="ko-KR" altLang="en-US" sz="1200" b="1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 </a:t>
            </a:r>
            <a:r>
              <a:rPr kumimoji="0" lang="ko-KR" alt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지원</a:t>
            </a:r>
            <a:r>
              <a:rPr kumimoji="0" lang="ko-KR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 </a:t>
            </a:r>
            <a:endParaRPr kumimoji="0" lang="en-US" altLang="ko-KR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ko-KR" alt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동기화</a:t>
            </a:r>
            <a:r>
              <a:rPr kumimoji="0" lang="ko-KR" altLang="en-US" sz="1200" b="1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 지원 불가</a:t>
            </a:r>
            <a:r>
              <a:rPr kumimoji="0" lang="ko-KR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 </a:t>
            </a: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125" y="1227020"/>
            <a:ext cx="1914849" cy="1914849"/>
          </a:xfrm>
          <a:prstGeom prst="rect">
            <a:avLst/>
          </a:prstGeom>
        </p:spPr>
      </p:pic>
      <p:sp>
        <p:nvSpPr>
          <p:cNvPr id="16" name="_x175233536"/>
          <p:cNvSpPr>
            <a:spLocks noChangeArrowheads="1"/>
          </p:cNvSpPr>
          <p:nvPr/>
        </p:nvSpPr>
        <p:spPr bwMode="auto">
          <a:xfrm>
            <a:off x="813138" y="3290396"/>
            <a:ext cx="1720277" cy="421897"/>
          </a:xfrm>
          <a:prstGeom prst="rect">
            <a:avLst/>
          </a:prstGeom>
          <a:solidFill>
            <a:srgbClr val="D0CECE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830312" y="3356992"/>
            <a:ext cx="170310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ko-KR" sz="1400" b="1" dirty="0">
                <a:solidFill>
                  <a:srgbClr val="000000"/>
                </a:solidFill>
                <a:latin typeface="Arial" panose="020B0604020202020204" pitchFamily="34" charset="0"/>
              </a:rPr>
              <a:t>기존 </a:t>
            </a:r>
            <a:r>
              <a:rPr lang="ko-KR" altLang="ko-KR" sz="14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어플</a:t>
            </a:r>
            <a:r>
              <a:rPr lang="ko-KR" altLang="en-US" sz="14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리케이션</a:t>
            </a:r>
            <a:endParaRPr lang="ko-KR" altLang="ko-KR" sz="1400" b="1" dirty="0">
              <a:latin typeface="Arial" panose="020B0604020202020204" pitchFamily="34" charset="0"/>
            </a:endParaRPr>
          </a:p>
          <a:p>
            <a:endParaRPr lang="ko-KR" altLang="en-US" sz="16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0111" y="1301145"/>
            <a:ext cx="1691769" cy="169176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8784" y="1271684"/>
            <a:ext cx="1825519" cy="1825519"/>
          </a:xfrm>
          <a:prstGeom prst="rect">
            <a:avLst/>
          </a:prstGeom>
        </p:spPr>
      </p:pic>
      <p:sp>
        <p:nvSpPr>
          <p:cNvPr id="25" name="_x169449496"/>
          <p:cNvSpPr>
            <a:spLocks noChangeArrowheads="1"/>
          </p:cNvSpPr>
          <p:nvPr/>
        </p:nvSpPr>
        <p:spPr bwMode="auto">
          <a:xfrm>
            <a:off x="3429647" y="3560404"/>
            <a:ext cx="2222473" cy="2455471"/>
          </a:xfrm>
          <a:prstGeom prst="rect">
            <a:avLst/>
          </a:prstGeom>
          <a:solidFill>
            <a:srgbClr val="FFFFFF"/>
          </a:solidFill>
          <a:ln w="12700">
            <a:solidFill>
              <a:srgbClr val="0A307D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200" b="1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200" b="1" dirty="0" err="1" smtClean="0"/>
              <a:t>셀룰러</a:t>
            </a:r>
            <a:r>
              <a:rPr lang="ko-KR" altLang="en-US" sz="1200" b="1" dirty="0" smtClean="0"/>
              <a:t> </a:t>
            </a:r>
            <a:r>
              <a:rPr lang="ko-KR" altLang="en-US" sz="1200" b="1" dirty="0"/>
              <a:t>데이터로 </a:t>
            </a:r>
            <a:r>
              <a:rPr lang="ko-KR" altLang="en-US" sz="1200" b="1" dirty="0" smtClean="0"/>
              <a:t>백업</a:t>
            </a:r>
            <a:endParaRPr lang="en-US" altLang="ko-KR" sz="1200" b="1" dirty="0"/>
          </a:p>
          <a:p>
            <a:r>
              <a:rPr lang="en-US" altLang="ko-KR" sz="1200" b="1" dirty="0" smtClean="0"/>
              <a:t>      -&gt;</a:t>
            </a:r>
            <a:r>
              <a:rPr lang="ko-KR" altLang="en-US" sz="1200" b="1" dirty="0" smtClean="0"/>
              <a:t> 삭제될 우려가 적음</a:t>
            </a:r>
            <a:endParaRPr lang="ko-KR" altLang="en-US" sz="1200" b="1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200" b="1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200" b="1" dirty="0" smtClean="0"/>
              <a:t>많은 정보를 저장 가능</a:t>
            </a:r>
            <a:endParaRPr lang="en-US" altLang="ko-KR" sz="1200" b="1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200" b="1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200" b="1" dirty="0" smtClean="0"/>
              <a:t>동기화를 통한 연락처</a:t>
            </a:r>
            <a:r>
              <a:rPr lang="en-US" altLang="ko-KR" sz="1200" b="1" dirty="0" smtClean="0"/>
              <a:t>,</a:t>
            </a:r>
          </a:p>
          <a:p>
            <a:r>
              <a:rPr lang="en-US" altLang="ko-KR" sz="1200" b="1" dirty="0"/>
              <a:t> </a:t>
            </a:r>
            <a:r>
              <a:rPr lang="en-US" altLang="ko-KR" sz="1200" b="1" dirty="0" smtClean="0"/>
              <a:t>    </a:t>
            </a:r>
            <a:r>
              <a:rPr lang="ko-KR" altLang="en-US" sz="1200" b="1" dirty="0" smtClean="0"/>
              <a:t>이메일 등의 서비스</a:t>
            </a:r>
            <a:r>
              <a:rPr lang="en-US" altLang="ko-KR" sz="1200" b="1" dirty="0"/>
              <a:t> </a:t>
            </a:r>
            <a:r>
              <a:rPr lang="ko-KR" altLang="en-US" sz="1200" b="1" dirty="0" smtClean="0"/>
              <a:t>이용     </a:t>
            </a:r>
            <a:r>
              <a:rPr lang="en-US" altLang="ko-KR" sz="1200" b="1" dirty="0" smtClean="0"/>
              <a:t>   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ㄴ  </a:t>
            </a:r>
            <a:r>
              <a:rPr lang="ko-KR" altLang="en-US" sz="1200" b="1" dirty="0" smtClean="0"/>
              <a:t>가능</a:t>
            </a:r>
            <a:r>
              <a:rPr kumimoji="0" lang="ko-KR" altLang="en-US" sz="1200" b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 </a:t>
            </a:r>
          </a:p>
        </p:txBody>
      </p:sp>
      <p:sp>
        <p:nvSpPr>
          <p:cNvPr id="26" name="_x175233536"/>
          <p:cNvSpPr>
            <a:spLocks noChangeArrowheads="1"/>
          </p:cNvSpPr>
          <p:nvPr/>
        </p:nvSpPr>
        <p:spPr bwMode="auto">
          <a:xfrm>
            <a:off x="3693458" y="3284984"/>
            <a:ext cx="1720277" cy="421897"/>
          </a:xfrm>
          <a:prstGeom prst="rect">
            <a:avLst/>
          </a:prstGeom>
          <a:solidFill>
            <a:srgbClr val="D0CECE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3710632" y="3306470"/>
            <a:ext cx="17031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smtClean="0"/>
              <a:t>DB</a:t>
            </a:r>
            <a:endParaRPr lang="ko-KR" altLang="en-US" sz="1600" b="1" dirty="0"/>
          </a:p>
        </p:txBody>
      </p:sp>
      <p:sp>
        <p:nvSpPr>
          <p:cNvPr id="28" name="_x169449496"/>
          <p:cNvSpPr>
            <a:spLocks noChangeArrowheads="1"/>
          </p:cNvSpPr>
          <p:nvPr/>
        </p:nvSpPr>
        <p:spPr bwMode="auto">
          <a:xfrm>
            <a:off x="6237959" y="3560404"/>
            <a:ext cx="2222473" cy="2455471"/>
          </a:xfrm>
          <a:prstGeom prst="rect">
            <a:avLst/>
          </a:prstGeom>
          <a:solidFill>
            <a:srgbClr val="FFFFFF"/>
          </a:solidFill>
          <a:ln w="12700">
            <a:solidFill>
              <a:srgbClr val="0A307D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85750" marR="0" lvl="0" indent="-28575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kumimoji="0" lang="en-US" altLang="ko-K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ko-KR" altLang="en-US" sz="1200" b="1" dirty="0" smtClean="0">
                <a:latin typeface="Arial" panose="020B0604020202020204" pitchFamily="34" charset="0"/>
              </a:rPr>
              <a:t>양방향 통신으로 교환 시간 단축 및 효율 증가</a:t>
            </a:r>
            <a:endParaRPr lang="en-US" altLang="ko-KR" sz="1200" b="1" dirty="0" smtClean="0">
              <a:latin typeface="Arial" panose="020B0604020202020204" pitchFamily="34" charset="0"/>
            </a:endParaRPr>
          </a:p>
          <a:p>
            <a:pPr marL="285750" marR="0" lvl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kumimoji="0" lang="en-US" altLang="ko-KR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indent="-285750" eaLnBrk="0" fontAlgn="base" latinLnBrk="0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altLang="ko-KR" sz="1200" b="1" dirty="0"/>
              <a:t>NFC</a:t>
            </a:r>
            <a:r>
              <a:rPr lang="ko-KR" altLang="en-US" sz="1200" b="1" dirty="0"/>
              <a:t>의 대량보급으로 인한 대중화</a:t>
            </a:r>
          </a:p>
          <a:p>
            <a:pPr marL="285750" marR="0" lvl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kumimoji="0" lang="en-US" altLang="ko-KR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ko-KR" altLang="en-US" sz="1200" b="1" dirty="0" smtClean="0">
                <a:latin typeface="Arial" panose="020B0604020202020204" pitchFamily="34" charset="0"/>
              </a:rPr>
              <a:t>높은 </a:t>
            </a:r>
            <a:r>
              <a:rPr lang="ko-KR" altLang="en-US" sz="1200" b="1" dirty="0" err="1" smtClean="0">
                <a:latin typeface="Arial" panose="020B0604020202020204" pitchFamily="34" charset="0"/>
              </a:rPr>
              <a:t>보안성</a:t>
            </a:r>
            <a:r>
              <a:rPr kumimoji="0" lang="ko-KR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 </a:t>
            </a:r>
          </a:p>
        </p:txBody>
      </p:sp>
      <p:sp>
        <p:nvSpPr>
          <p:cNvPr id="29" name="_x175233536"/>
          <p:cNvSpPr>
            <a:spLocks noChangeArrowheads="1"/>
          </p:cNvSpPr>
          <p:nvPr/>
        </p:nvSpPr>
        <p:spPr bwMode="auto">
          <a:xfrm>
            <a:off x="6501770" y="3284984"/>
            <a:ext cx="1720277" cy="421897"/>
          </a:xfrm>
          <a:prstGeom prst="rect">
            <a:avLst/>
          </a:prstGeom>
          <a:solidFill>
            <a:srgbClr val="D0CECE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6518944" y="3351580"/>
            <a:ext cx="17031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NFC</a:t>
            </a:r>
            <a:endParaRPr lang="ko-KR" altLang="en-US" sz="1600" dirty="0"/>
          </a:p>
        </p:txBody>
      </p:sp>
      <p:grpSp>
        <p:nvGrpSpPr>
          <p:cNvPr id="21" name="그룹 20"/>
          <p:cNvGrpSpPr/>
          <p:nvPr/>
        </p:nvGrpSpPr>
        <p:grpSpPr>
          <a:xfrm>
            <a:off x="7380312" y="6540578"/>
            <a:ext cx="1584176" cy="348186"/>
            <a:chOff x="1219200" y="5907424"/>
            <a:chExt cx="2682240" cy="315575"/>
          </a:xfrm>
        </p:grpSpPr>
        <p:sp>
          <p:nvSpPr>
            <p:cNvPr id="22" name="TextBox 21"/>
            <p:cNvSpPr txBox="1"/>
            <p:nvPr/>
          </p:nvSpPr>
          <p:spPr>
            <a:xfrm>
              <a:off x="1219200" y="5907424"/>
              <a:ext cx="2682240" cy="2928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" b="1" dirty="0" smtClean="0">
                  <a:solidFill>
                    <a:schemeClr val="bg1"/>
                  </a:solidFill>
                  <a:latin typeface="+mj-lt"/>
                </a:rPr>
                <a:t>       </a:t>
              </a:r>
              <a:r>
                <a:rPr lang="en-US" altLang="ko-KR" sz="1100" b="1" dirty="0" err="1" smtClean="0">
                  <a:solidFill>
                    <a:schemeClr val="bg1"/>
                  </a:solidFill>
                  <a:latin typeface="+mj-lt"/>
                </a:rPr>
                <a:t>BusinessCard</a:t>
              </a:r>
              <a:endParaRPr lang="en-US" altLang="ko-KR" sz="1100" b="1" dirty="0" smtClean="0">
                <a:solidFill>
                  <a:schemeClr val="bg1"/>
                </a:solidFill>
                <a:latin typeface="+mj-lt"/>
              </a:endParaRPr>
            </a:p>
          </p:txBody>
        </p:sp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27549" y="5958888"/>
              <a:ext cx="363769" cy="26411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="" xmlns:p14="http://schemas.microsoft.com/office/powerpoint/2010/main" val="477753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3068960"/>
            <a:ext cx="8640960" cy="35283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2627784" y="1052736"/>
            <a:ext cx="3858956" cy="385895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012160" y="188641"/>
            <a:ext cx="295232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00" b="1" spc="-150" dirty="0">
                <a:solidFill>
                  <a:schemeClr val="bg1"/>
                </a:solidFill>
              </a:rPr>
              <a:t>NFC</a:t>
            </a:r>
            <a:r>
              <a:rPr lang="ko-KR" altLang="en-US" sz="1300" b="1" spc="-150" dirty="0">
                <a:solidFill>
                  <a:schemeClr val="bg1"/>
                </a:solidFill>
              </a:rPr>
              <a:t>기능을 </a:t>
            </a:r>
            <a:r>
              <a:rPr lang="ko-KR" altLang="en-US" sz="1300" b="1" spc="-150" dirty="0" smtClean="0">
                <a:solidFill>
                  <a:schemeClr val="bg1"/>
                </a:solidFill>
              </a:rPr>
              <a:t>이용한</a:t>
            </a:r>
            <a:r>
              <a:rPr lang="en-US" altLang="ko-KR" sz="1300" b="1" spc="-150" dirty="0" smtClean="0">
                <a:solidFill>
                  <a:schemeClr val="bg1"/>
                </a:solidFill>
              </a:rPr>
              <a:t> </a:t>
            </a:r>
            <a:r>
              <a:rPr lang="ko-KR" altLang="en-US" sz="1300" b="1" spc="-150" dirty="0" err="1" smtClean="0">
                <a:solidFill>
                  <a:schemeClr val="bg1"/>
                </a:solidFill>
              </a:rPr>
              <a:t>명함교환</a:t>
            </a:r>
            <a:r>
              <a:rPr lang="ko-KR" altLang="en-US" sz="1300" b="1" spc="-150" dirty="0" smtClean="0">
                <a:solidFill>
                  <a:schemeClr val="bg1"/>
                </a:solidFill>
              </a:rPr>
              <a:t> </a:t>
            </a:r>
            <a:r>
              <a:rPr lang="ko-KR" altLang="en-US" sz="1300" b="1" spc="-150" dirty="0">
                <a:solidFill>
                  <a:schemeClr val="bg1"/>
                </a:solidFill>
              </a:rPr>
              <a:t>어플리케이션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699792" y="2564904"/>
            <a:ext cx="38164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 smtClean="0">
                <a:solidFill>
                  <a:schemeClr val="bg1"/>
                </a:solidFill>
              </a:rPr>
              <a:t>THANK</a:t>
            </a:r>
          </a:p>
          <a:p>
            <a:pPr algn="ctr"/>
            <a:r>
              <a:rPr lang="en-US" altLang="ko-KR" sz="5400" b="1" dirty="0" smtClean="0">
                <a:solidFill>
                  <a:schemeClr val="bg1"/>
                </a:solidFill>
              </a:rPr>
              <a:t>YOU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7380312" y="6540578"/>
            <a:ext cx="1584176" cy="348186"/>
            <a:chOff x="1219200" y="5907424"/>
            <a:chExt cx="2682240" cy="315575"/>
          </a:xfrm>
        </p:grpSpPr>
        <p:sp>
          <p:nvSpPr>
            <p:cNvPr id="11" name="TextBox 10"/>
            <p:cNvSpPr txBox="1"/>
            <p:nvPr/>
          </p:nvSpPr>
          <p:spPr>
            <a:xfrm>
              <a:off x="1219200" y="5907424"/>
              <a:ext cx="2682240" cy="2928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" b="1" dirty="0" smtClean="0">
                  <a:solidFill>
                    <a:schemeClr val="bg1"/>
                  </a:solidFill>
                  <a:latin typeface="+mj-lt"/>
                </a:rPr>
                <a:t>       </a:t>
              </a:r>
              <a:r>
                <a:rPr lang="en-US" altLang="ko-KR" sz="1100" b="1" dirty="0" err="1" smtClean="0">
                  <a:solidFill>
                    <a:schemeClr val="bg1"/>
                  </a:solidFill>
                  <a:latin typeface="+mj-lt"/>
                </a:rPr>
                <a:t>BusinessCard</a:t>
              </a:r>
              <a:endParaRPr lang="en-US" altLang="ko-KR" sz="1100" b="1" dirty="0" smtClean="0">
                <a:solidFill>
                  <a:schemeClr val="bg1"/>
                </a:solidFill>
                <a:latin typeface="+mj-lt"/>
              </a:endParaRPr>
            </a:p>
          </p:txBody>
        </p:sp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27549" y="5958888"/>
              <a:ext cx="363769" cy="264111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23528" y="548680"/>
            <a:ext cx="4176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</a:rPr>
              <a:t>CONTENTS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46328" y="1196752"/>
            <a:ext cx="88531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    </a:t>
            </a:r>
          </a:p>
          <a:p>
            <a:endParaRPr lang="en-US" altLang="ko-KR" sz="30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  <a:p>
            <a:r>
              <a:rPr lang="en-US" altLang="ko-KR" sz="30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    </a:t>
            </a:r>
          </a:p>
          <a:p>
            <a:endParaRPr lang="en-US" altLang="ko-KR" sz="30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  <a:p>
            <a:r>
              <a:rPr lang="en-US" altLang="ko-KR" sz="30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   </a:t>
            </a:r>
          </a:p>
          <a:p>
            <a:endParaRPr lang="en-US" altLang="ko-KR" sz="30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  <a:p>
            <a:r>
              <a:rPr lang="en-US" altLang="ko-KR" sz="30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04  </a:t>
            </a:r>
          </a:p>
          <a:p>
            <a:endParaRPr lang="en-US" altLang="ko-KR" sz="30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  <a:p>
            <a:r>
              <a:rPr lang="en-US" altLang="ko-KR" sz="30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05</a:t>
            </a:r>
            <a:endParaRPr lang="ko-KR" altLang="en-US" sz="30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31640" y="1322611"/>
            <a:ext cx="25955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700" b="1" dirty="0">
                <a:solidFill>
                  <a:schemeClr val="bg1"/>
                </a:solidFill>
              </a:rPr>
              <a:t>프로젝트 목적 및 필요성</a:t>
            </a:r>
            <a:endParaRPr lang="ko-KR" altLang="en-US" sz="1700" dirty="0">
              <a:solidFill>
                <a:schemeClr val="bg1"/>
              </a:solidFill>
            </a:endParaRPr>
          </a:p>
          <a:p>
            <a:endParaRPr lang="ko-KR" altLang="en-US" sz="1500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299529" y="2230235"/>
            <a:ext cx="2890535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700" b="1" dirty="0">
                <a:solidFill>
                  <a:schemeClr val="bg1"/>
                </a:solidFill>
              </a:rPr>
              <a:t>프로젝트 기술 및 </a:t>
            </a:r>
            <a:r>
              <a:rPr lang="ko-KR" altLang="en-US" sz="1700" b="1" dirty="0" smtClean="0">
                <a:solidFill>
                  <a:schemeClr val="bg1"/>
                </a:solidFill>
              </a:rPr>
              <a:t>구현 방법</a:t>
            </a:r>
            <a:endParaRPr lang="ko-KR" altLang="en-US" sz="1700" dirty="0">
              <a:solidFill>
                <a:schemeClr val="bg1"/>
              </a:solidFill>
            </a:endParaRPr>
          </a:p>
          <a:p>
            <a:endParaRPr lang="ko-KR" altLang="en-US" sz="1700" dirty="0">
              <a:solidFill>
                <a:schemeClr val="bg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370449" y="3168637"/>
            <a:ext cx="2082621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700" b="1" dirty="0">
                <a:solidFill>
                  <a:schemeClr val="bg1"/>
                </a:solidFill>
              </a:rPr>
              <a:t>프로젝트 개발 내용</a:t>
            </a:r>
            <a:endParaRPr lang="ko-KR" altLang="en-US" sz="1700" dirty="0">
              <a:solidFill>
                <a:schemeClr val="bg1"/>
              </a:solidFill>
            </a:endParaRPr>
          </a:p>
          <a:p>
            <a:endParaRPr lang="ko-KR" altLang="en-US" sz="1700" dirty="0">
              <a:solidFill>
                <a:schemeClr val="bg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370449" y="4065201"/>
            <a:ext cx="1133644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700" b="1" dirty="0" smtClean="0">
                <a:solidFill>
                  <a:schemeClr val="bg1"/>
                </a:solidFill>
              </a:rPr>
              <a:t>시연 영상</a:t>
            </a:r>
            <a:endParaRPr lang="ko-KR" altLang="en-US" sz="1700" dirty="0">
              <a:solidFill>
                <a:schemeClr val="bg1"/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0" y="5907424"/>
            <a:ext cx="9144000" cy="323165"/>
            <a:chOff x="0" y="5907424"/>
            <a:chExt cx="9144000" cy="323165"/>
          </a:xfrm>
        </p:grpSpPr>
        <p:sp>
          <p:nvSpPr>
            <p:cNvPr id="31" name="TextBox 30"/>
            <p:cNvSpPr txBox="1"/>
            <p:nvPr/>
          </p:nvSpPr>
          <p:spPr>
            <a:xfrm>
              <a:off x="0" y="5907424"/>
              <a:ext cx="914400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500" b="1" dirty="0" err="1" smtClean="0">
                  <a:solidFill>
                    <a:schemeClr val="bg1"/>
                  </a:solidFill>
                  <a:latin typeface="+mj-lt"/>
                </a:rPr>
                <a:t>BusinessCard</a:t>
              </a:r>
              <a:endParaRPr lang="en-US" altLang="ko-KR" sz="1500" b="1" dirty="0" smtClean="0">
                <a:solidFill>
                  <a:schemeClr val="bg1"/>
                </a:solidFill>
                <a:latin typeface="+mj-lt"/>
              </a:endParaRPr>
            </a:p>
          </p:txBody>
        </p:sp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15446" y="5918377"/>
              <a:ext cx="284726" cy="288000"/>
            </a:xfrm>
            <a:prstGeom prst="rect">
              <a:avLst/>
            </a:prstGeom>
          </p:spPr>
        </p:pic>
      </p:grpSp>
      <p:sp>
        <p:nvSpPr>
          <p:cNvPr id="12" name="TextBox 11"/>
          <p:cNvSpPr txBox="1"/>
          <p:nvPr/>
        </p:nvSpPr>
        <p:spPr>
          <a:xfrm>
            <a:off x="1370449" y="4970837"/>
            <a:ext cx="3249608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700" b="1" dirty="0">
                <a:solidFill>
                  <a:schemeClr val="bg1"/>
                </a:solidFill>
              </a:rPr>
              <a:t>프로젝트 연구결과 및 기대효과</a:t>
            </a:r>
            <a:endParaRPr lang="ko-KR" altLang="en-US" sz="1700" dirty="0">
              <a:solidFill>
                <a:schemeClr val="bg1"/>
              </a:solidFill>
            </a:endParaRPr>
          </a:p>
          <a:p>
            <a:endParaRPr lang="ko-KR" altLang="en-US" sz="17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500571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660232" y="218987"/>
            <a:ext cx="2310248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500" b="1" dirty="0">
                <a:solidFill>
                  <a:schemeClr val="bg1"/>
                </a:solidFill>
              </a:rPr>
              <a:t>프로젝트 목적 및 필요성</a:t>
            </a:r>
            <a:endParaRPr lang="ko-KR" altLang="en-US" sz="1500" dirty="0">
              <a:solidFill>
                <a:schemeClr val="bg1"/>
              </a:solidFill>
              <a:effectLst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429" y="3617396"/>
            <a:ext cx="890930" cy="89093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1811" y="2774513"/>
            <a:ext cx="961933" cy="96193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1155" y="2781369"/>
            <a:ext cx="1934039" cy="1934039"/>
          </a:xfrm>
          <a:prstGeom prst="rect">
            <a:avLst/>
          </a:prstGeom>
        </p:spPr>
      </p:pic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_x175233536"/>
          <p:cNvSpPr>
            <a:spLocks noChangeArrowheads="1"/>
          </p:cNvSpPr>
          <p:nvPr/>
        </p:nvSpPr>
        <p:spPr bwMode="auto">
          <a:xfrm>
            <a:off x="597073" y="1586530"/>
            <a:ext cx="7863359" cy="417966"/>
          </a:xfrm>
          <a:prstGeom prst="rect">
            <a:avLst/>
          </a:prstGeom>
          <a:solidFill>
            <a:srgbClr val="D0CECE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0" y="4572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5" name="_x175269536"/>
          <p:cNvSpPr>
            <a:spLocks noChangeArrowheads="1"/>
          </p:cNvSpPr>
          <p:nvPr/>
        </p:nvSpPr>
        <p:spPr bwMode="auto">
          <a:xfrm>
            <a:off x="597073" y="1648346"/>
            <a:ext cx="5127055" cy="3916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A307D"/>
                </a:solidFill>
                <a:effectLst/>
                <a:latin typeface="Arial" panose="020B0604020202020204" pitchFamily="34" charset="0"/>
              </a:rPr>
              <a:t>기존의 종이 명함 </a:t>
            </a:r>
            <a:r>
              <a:rPr kumimoji="0" lang="en-US" altLang="ko-KR" sz="1400" b="1" i="0" u="none" strike="noStrike" cap="none" normalizeH="0" baseline="0" dirty="0" smtClean="0">
                <a:ln>
                  <a:noFill/>
                </a:ln>
                <a:solidFill>
                  <a:srgbClr val="0A307D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ko-KR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A307D"/>
                </a:solidFill>
                <a:effectLst/>
                <a:latin typeface="Arial" panose="020B0604020202020204" pitchFamily="34" charset="0"/>
              </a:rPr>
              <a:t>휴대성이</a:t>
            </a:r>
            <a:r>
              <a:rPr kumimoji="0" lang="ko-KR" altLang="en-US" sz="1400" b="1" i="0" u="none" strike="noStrike" cap="none" normalizeH="0" baseline="0" dirty="0" smtClean="0">
                <a:ln>
                  <a:noFill/>
                </a:ln>
                <a:solidFill>
                  <a:srgbClr val="0A307D"/>
                </a:solidFill>
                <a:effectLst/>
                <a:latin typeface="Arial" panose="020B0604020202020204" pitchFamily="34" charset="0"/>
              </a:rPr>
              <a:t> 떨어지고 관리가 어려움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067944" y="2701947"/>
            <a:ext cx="4176464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300" b="1" dirty="0" smtClean="0"/>
              <a:t>명함이 많은 경우</a:t>
            </a:r>
            <a:r>
              <a:rPr lang="en-US" altLang="ko-KR" sz="1300" b="1" dirty="0" smtClean="0"/>
              <a:t>,</a:t>
            </a:r>
            <a:r>
              <a:rPr lang="ko-KR" altLang="en-US" sz="1300" b="1" dirty="0" smtClean="0"/>
              <a:t> </a:t>
            </a:r>
            <a:r>
              <a:rPr lang="ko-KR" altLang="en-US" sz="1300" b="1" dirty="0"/>
              <a:t>원하는 명함을 찾기가 </a:t>
            </a:r>
            <a:r>
              <a:rPr lang="ko-KR" altLang="en-US" sz="1300" b="1" dirty="0" smtClean="0"/>
              <a:t>어려움</a:t>
            </a:r>
            <a:endParaRPr lang="en-US" altLang="ko-KR" sz="1300" b="1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ko-KR" altLang="en-US" sz="1300" b="1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300" b="1" dirty="0" smtClean="0"/>
              <a:t>분실로 인한 개인정보 </a:t>
            </a:r>
            <a:r>
              <a:rPr lang="ko-KR" altLang="en-US" sz="1300" b="1" dirty="0"/>
              <a:t>유출의 </a:t>
            </a:r>
            <a:r>
              <a:rPr lang="ko-KR" altLang="en-US" sz="1300" b="1" dirty="0" smtClean="0"/>
              <a:t>위험</a:t>
            </a:r>
            <a:endParaRPr lang="en-US" altLang="ko-KR" sz="1300" b="1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ko-KR" altLang="en-US" sz="1300" b="1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300" b="1" dirty="0"/>
              <a:t>명함에 </a:t>
            </a:r>
            <a:r>
              <a:rPr lang="ko-KR" altLang="en-US" sz="1300" b="1" dirty="0" smtClean="0"/>
              <a:t>담을 수 있는 데이터가 한정적</a:t>
            </a:r>
            <a:endParaRPr lang="en-US" altLang="ko-KR" sz="1300" b="1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300" b="1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300" b="1" dirty="0" smtClean="0"/>
              <a:t>훼손 가능성</a:t>
            </a:r>
            <a:endParaRPr lang="ko-KR" altLang="en-US" sz="1300" b="1" dirty="0"/>
          </a:p>
          <a:p>
            <a:endParaRPr lang="ko-KR" altLang="en-US" sz="14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486683" y="1188567"/>
            <a:ext cx="6768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pc="-150" dirty="0" smtClean="0"/>
              <a:t>1) </a:t>
            </a:r>
            <a:r>
              <a:rPr lang="ko-KR" altLang="en-US" b="1" dirty="0"/>
              <a:t>프로젝트 필요성</a:t>
            </a:r>
            <a:endParaRPr lang="ko-KR" altLang="en-US" dirty="0">
              <a:effectLst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7380312" y="6540578"/>
            <a:ext cx="1584176" cy="348186"/>
            <a:chOff x="1219200" y="5907424"/>
            <a:chExt cx="2682240" cy="315575"/>
          </a:xfrm>
        </p:grpSpPr>
        <p:sp>
          <p:nvSpPr>
            <p:cNvPr id="18" name="TextBox 17"/>
            <p:cNvSpPr txBox="1"/>
            <p:nvPr/>
          </p:nvSpPr>
          <p:spPr>
            <a:xfrm>
              <a:off x="1219200" y="5907424"/>
              <a:ext cx="2682240" cy="2928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" b="1" dirty="0" smtClean="0">
                  <a:solidFill>
                    <a:schemeClr val="bg1"/>
                  </a:solidFill>
                  <a:latin typeface="+mj-lt"/>
                </a:rPr>
                <a:t>       </a:t>
              </a:r>
              <a:r>
                <a:rPr lang="en-US" altLang="ko-KR" sz="1100" b="1" dirty="0" err="1" smtClean="0">
                  <a:solidFill>
                    <a:schemeClr val="bg1"/>
                  </a:solidFill>
                  <a:latin typeface="+mj-lt"/>
                </a:rPr>
                <a:t>BusinessCard</a:t>
              </a:r>
              <a:endParaRPr lang="en-US" altLang="ko-KR" sz="1100" b="1" dirty="0" smtClean="0">
                <a:solidFill>
                  <a:schemeClr val="bg1"/>
                </a:solidFill>
                <a:latin typeface="+mj-lt"/>
              </a:endParaRPr>
            </a:p>
          </p:txBody>
        </p:sp>
        <p:pic>
          <p:nvPicPr>
            <p:cNvPr id="20" name="그림 19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27549" y="5958888"/>
              <a:ext cx="363769" cy="264111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21851" y="592305"/>
            <a:ext cx="8640960" cy="5976664"/>
          </a:xfrm>
          <a:prstGeom prst="rect">
            <a:avLst/>
          </a:prstGeom>
          <a:solidFill>
            <a:schemeClr val="bg1"/>
          </a:solidFill>
          <a:ln>
            <a:solidFill>
              <a:srgbClr val="0A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/>
              <a:t>프로젝트 필요성</a:t>
            </a:r>
            <a:endParaRPr lang="ko-KR" altLang="en-US">
              <a:effectLst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582232" y="218987"/>
            <a:ext cx="2310248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500" b="1" dirty="0">
                <a:solidFill>
                  <a:schemeClr val="bg1"/>
                </a:solidFill>
              </a:rPr>
              <a:t>프로젝트 목적 및 필요성</a:t>
            </a:r>
            <a:endParaRPr lang="ko-KR" altLang="en-US" sz="15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0" y="4572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9" name="AutoShape 37" hidden="1"/>
          <p:cNvSpPr>
            <a:spLocks noSelect="1" noChangeArrowheads="1"/>
          </p:cNvSpPr>
          <p:nvPr/>
        </p:nvSpPr>
        <p:spPr bwMode="auto">
          <a:xfrm>
            <a:off x="0" y="2286000"/>
            <a:ext cx="1587500" cy="1587500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0" name="Rectangle 42"/>
          <p:cNvSpPr>
            <a:spLocks noChangeArrowheads="1"/>
          </p:cNvSpPr>
          <p:nvPr/>
        </p:nvSpPr>
        <p:spPr bwMode="auto">
          <a:xfrm>
            <a:off x="827584" y="1297500"/>
            <a:ext cx="271099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sz="1050"/>
          </a:p>
        </p:txBody>
      </p:sp>
      <p:sp>
        <p:nvSpPr>
          <p:cNvPr id="42" name="Rectangle 44"/>
          <p:cNvSpPr>
            <a:spLocks noChangeArrowheads="1"/>
          </p:cNvSpPr>
          <p:nvPr/>
        </p:nvSpPr>
        <p:spPr bwMode="auto">
          <a:xfrm>
            <a:off x="827584" y="1473850"/>
            <a:ext cx="271099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sz="1050"/>
          </a:p>
        </p:txBody>
      </p:sp>
      <p:sp>
        <p:nvSpPr>
          <p:cNvPr id="44" name="Rectangle 46"/>
          <p:cNvSpPr>
            <a:spLocks noChangeArrowheads="1"/>
          </p:cNvSpPr>
          <p:nvPr/>
        </p:nvSpPr>
        <p:spPr bwMode="auto">
          <a:xfrm>
            <a:off x="827584" y="1650200"/>
            <a:ext cx="271099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sz="1050"/>
          </a:p>
        </p:txBody>
      </p:sp>
      <p:sp>
        <p:nvSpPr>
          <p:cNvPr id="46" name="Rectangle 48"/>
          <p:cNvSpPr>
            <a:spLocks noChangeArrowheads="1"/>
          </p:cNvSpPr>
          <p:nvPr/>
        </p:nvSpPr>
        <p:spPr bwMode="auto">
          <a:xfrm>
            <a:off x="827584" y="1826550"/>
            <a:ext cx="271099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sz="1050"/>
          </a:p>
        </p:txBody>
      </p:sp>
      <p:sp>
        <p:nvSpPr>
          <p:cNvPr id="48" name="Rectangle 50"/>
          <p:cNvSpPr>
            <a:spLocks noChangeArrowheads="1"/>
          </p:cNvSpPr>
          <p:nvPr/>
        </p:nvSpPr>
        <p:spPr bwMode="auto">
          <a:xfrm>
            <a:off x="827584" y="2002900"/>
            <a:ext cx="271099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sz="1050"/>
          </a:p>
        </p:txBody>
      </p:sp>
      <p:sp>
        <p:nvSpPr>
          <p:cNvPr id="51" name="Rectangle 51"/>
          <p:cNvSpPr>
            <a:spLocks noChangeArrowheads="1"/>
          </p:cNvSpPr>
          <p:nvPr/>
        </p:nvSpPr>
        <p:spPr bwMode="auto">
          <a:xfrm>
            <a:off x="827584" y="2791577"/>
            <a:ext cx="271099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sz="1050"/>
          </a:p>
        </p:txBody>
      </p:sp>
      <p:sp>
        <p:nvSpPr>
          <p:cNvPr id="53" name="Rectangle 52"/>
          <p:cNvSpPr>
            <a:spLocks noChangeArrowheads="1"/>
          </p:cNvSpPr>
          <p:nvPr/>
        </p:nvSpPr>
        <p:spPr bwMode="auto">
          <a:xfrm>
            <a:off x="827584" y="2967927"/>
            <a:ext cx="271099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sz="1050"/>
          </a:p>
        </p:txBody>
      </p:sp>
      <p:sp>
        <p:nvSpPr>
          <p:cNvPr id="55" name="Rectangle 53"/>
          <p:cNvSpPr>
            <a:spLocks noChangeArrowheads="1"/>
          </p:cNvSpPr>
          <p:nvPr/>
        </p:nvSpPr>
        <p:spPr bwMode="auto">
          <a:xfrm>
            <a:off x="827584" y="3144277"/>
            <a:ext cx="271099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sz="1050"/>
          </a:p>
        </p:txBody>
      </p:sp>
      <p:sp>
        <p:nvSpPr>
          <p:cNvPr id="57" name="Rectangle 54"/>
          <p:cNvSpPr>
            <a:spLocks noChangeArrowheads="1"/>
          </p:cNvSpPr>
          <p:nvPr/>
        </p:nvSpPr>
        <p:spPr bwMode="auto">
          <a:xfrm>
            <a:off x="827584" y="3320627"/>
            <a:ext cx="271099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sz="1050"/>
          </a:p>
        </p:txBody>
      </p:sp>
      <p:sp>
        <p:nvSpPr>
          <p:cNvPr id="59" name="Rectangle 56"/>
          <p:cNvSpPr>
            <a:spLocks noChangeArrowheads="1"/>
          </p:cNvSpPr>
          <p:nvPr/>
        </p:nvSpPr>
        <p:spPr bwMode="auto">
          <a:xfrm>
            <a:off x="827584" y="3496977"/>
            <a:ext cx="271099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sz="1050"/>
          </a:p>
        </p:txBody>
      </p:sp>
      <p:sp>
        <p:nvSpPr>
          <p:cNvPr id="60" name="Rectangle 57"/>
          <p:cNvSpPr>
            <a:spLocks noChangeArrowheads="1"/>
          </p:cNvSpPr>
          <p:nvPr/>
        </p:nvSpPr>
        <p:spPr bwMode="auto">
          <a:xfrm>
            <a:off x="827584" y="3673327"/>
            <a:ext cx="271099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sz="1050"/>
          </a:p>
        </p:txBody>
      </p:sp>
      <p:sp>
        <p:nvSpPr>
          <p:cNvPr id="68" name="TextBox 67"/>
          <p:cNvSpPr txBox="1"/>
          <p:nvPr/>
        </p:nvSpPr>
        <p:spPr>
          <a:xfrm>
            <a:off x="539552" y="1079239"/>
            <a:ext cx="6768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pc="-150" dirty="0"/>
              <a:t>2</a:t>
            </a:r>
            <a:r>
              <a:rPr lang="en-US" altLang="ko-KR" b="1" spc="-150" dirty="0" smtClean="0"/>
              <a:t>) </a:t>
            </a:r>
            <a:r>
              <a:rPr lang="ko-KR" altLang="en-US" b="1" dirty="0"/>
              <a:t>기존의 </a:t>
            </a:r>
            <a:r>
              <a:rPr lang="ko-KR" altLang="en-US" b="1" dirty="0" smtClean="0"/>
              <a:t>전자 명함 교환 방식</a:t>
            </a:r>
            <a:endParaRPr lang="ko-KR" altLang="en-US" dirty="0"/>
          </a:p>
        </p:txBody>
      </p:sp>
      <p:sp>
        <p:nvSpPr>
          <p:cNvPr id="63" name="Rectangle 6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5" name="_x169384216"/>
          <p:cNvSpPr>
            <a:spLocks noChangeArrowheads="1"/>
          </p:cNvSpPr>
          <p:nvPr/>
        </p:nvSpPr>
        <p:spPr bwMode="auto">
          <a:xfrm>
            <a:off x="5004048" y="2933612"/>
            <a:ext cx="700114" cy="330240"/>
          </a:xfrm>
          <a:prstGeom prst="rightArrow">
            <a:avLst>
              <a:gd name="adj1" fmla="val 50000"/>
              <a:gd name="adj2" fmla="val 49974"/>
            </a:avLst>
          </a:prstGeom>
          <a:solidFill>
            <a:srgbClr val="0A307D"/>
          </a:solidFill>
          <a:ln w="12700">
            <a:solidFill>
              <a:srgbClr val="0A307D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050"/>
          </a:p>
        </p:txBody>
      </p:sp>
      <p:sp>
        <p:nvSpPr>
          <p:cNvPr id="83" name="_x169369976"/>
          <p:cNvSpPr>
            <a:spLocks noChangeArrowheads="1"/>
          </p:cNvSpPr>
          <p:nvPr/>
        </p:nvSpPr>
        <p:spPr bwMode="auto">
          <a:xfrm>
            <a:off x="5924568" y="4111641"/>
            <a:ext cx="2376264" cy="392499"/>
          </a:xfrm>
          <a:prstGeom prst="rect">
            <a:avLst/>
          </a:prstGeom>
          <a:solidFill>
            <a:srgbClr val="FFFFFF"/>
          </a:solidFill>
          <a:ln w="2540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3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ea typeface="맑은 고딕" panose="020B0503020000020004" pitchFamily="50" charset="-127"/>
            </a:endParaRPr>
          </a:p>
          <a:p>
            <a:pPr lvl="0"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13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사용자의</a:t>
            </a:r>
            <a:r>
              <a:rPr lang="en-US" altLang="ko-KR" sz="1300" b="1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ko-KR" altLang="en-US" sz="13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번거로움</a:t>
            </a:r>
            <a:endParaRPr lang="ko-KR" altLang="ko-KR" sz="1300" dirty="0">
              <a:latin typeface="Arial" panose="020B0604020202020204" pitchFamily="34" charset="0"/>
            </a:endParaRPr>
          </a:p>
        </p:txBody>
      </p:sp>
      <p:sp>
        <p:nvSpPr>
          <p:cNvPr id="85" name="_x169369976"/>
          <p:cNvSpPr>
            <a:spLocks noChangeArrowheads="1"/>
          </p:cNvSpPr>
          <p:nvPr/>
        </p:nvSpPr>
        <p:spPr bwMode="auto">
          <a:xfrm>
            <a:off x="2145966" y="5053342"/>
            <a:ext cx="4852067" cy="64345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5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ea typeface="맑은 고딕" panose="020B0503020000020004" pitchFamily="50" charset="-127"/>
            </a:endParaRPr>
          </a:p>
          <a:p>
            <a:r>
              <a:rPr lang="ko-KR" altLang="en-US" sz="2400" b="1" dirty="0" smtClean="0">
                <a:solidFill>
                  <a:schemeClr val="tx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정보교환 방식의 </a:t>
            </a:r>
            <a:r>
              <a:rPr lang="ko-KR" altLang="en-US" sz="2400" b="1" dirty="0">
                <a:solidFill>
                  <a:schemeClr val="tx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개선 필요</a:t>
            </a:r>
            <a:endParaRPr lang="ko-KR" altLang="en-US" sz="2400" dirty="0">
              <a:solidFill>
                <a:schemeClr val="tx2"/>
              </a:solidFill>
              <a:effectLst/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2052" name="그림 205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6233" y="2445247"/>
            <a:ext cx="1815390" cy="1815390"/>
          </a:xfrm>
          <a:prstGeom prst="rect">
            <a:avLst/>
          </a:prstGeom>
        </p:spPr>
      </p:pic>
      <p:pic>
        <p:nvPicPr>
          <p:cNvPr id="2053" name="그림 205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186" y="2391548"/>
            <a:ext cx="1858158" cy="1858158"/>
          </a:xfrm>
          <a:prstGeom prst="rect">
            <a:avLst/>
          </a:prstGeom>
        </p:spPr>
      </p:pic>
      <p:pic>
        <p:nvPicPr>
          <p:cNvPr id="2058" name="그림 205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0507" y="2113748"/>
            <a:ext cx="2070325" cy="2070325"/>
          </a:xfrm>
          <a:prstGeom prst="rect">
            <a:avLst/>
          </a:prstGeom>
        </p:spPr>
      </p:pic>
      <p:sp>
        <p:nvSpPr>
          <p:cNvPr id="95" name="줄무늬가 있는 오른쪽 화살표 94"/>
          <p:cNvSpPr/>
          <p:nvPr/>
        </p:nvSpPr>
        <p:spPr>
          <a:xfrm>
            <a:off x="1370981" y="5271372"/>
            <a:ext cx="752747" cy="491875"/>
          </a:xfrm>
          <a:prstGeom prst="striped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0" name="그룹 29"/>
          <p:cNvGrpSpPr/>
          <p:nvPr/>
        </p:nvGrpSpPr>
        <p:grpSpPr>
          <a:xfrm>
            <a:off x="7380312" y="6540578"/>
            <a:ext cx="1584176" cy="348186"/>
            <a:chOff x="1219200" y="5907424"/>
            <a:chExt cx="2682240" cy="315575"/>
          </a:xfrm>
        </p:grpSpPr>
        <p:sp>
          <p:nvSpPr>
            <p:cNvPr id="31" name="TextBox 30"/>
            <p:cNvSpPr txBox="1"/>
            <p:nvPr/>
          </p:nvSpPr>
          <p:spPr>
            <a:xfrm>
              <a:off x="1219200" y="5907424"/>
              <a:ext cx="2682240" cy="2928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" b="1" dirty="0" smtClean="0">
                  <a:solidFill>
                    <a:schemeClr val="bg1"/>
                  </a:solidFill>
                  <a:latin typeface="+mj-lt"/>
                </a:rPr>
                <a:t>       </a:t>
              </a:r>
              <a:r>
                <a:rPr lang="en-US" altLang="ko-KR" sz="1100" b="1" dirty="0" err="1" smtClean="0">
                  <a:solidFill>
                    <a:schemeClr val="bg1"/>
                  </a:solidFill>
                  <a:latin typeface="+mj-lt"/>
                </a:rPr>
                <a:t>BusinessCard</a:t>
              </a:r>
              <a:endParaRPr lang="en-US" altLang="ko-KR" sz="1100" b="1" dirty="0" smtClean="0">
                <a:solidFill>
                  <a:schemeClr val="bg1"/>
                </a:solidFill>
                <a:latin typeface="+mj-lt"/>
              </a:endParaRPr>
            </a:p>
          </p:txBody>
        </p:sp>
        <p:pic>
          <p:nvPicPr>
            <p:cNvPr id="32" name="그림 31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27549" y="5958888"/>
              <a:ext cx="363769" cy="26411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="" xmlns:p14="http://schemas.microsoft.com/office/powerpoint/2010/main" val="3764417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660232" y="218987"/>
            <a:ext cx="2310248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500" b="1" dirty="0">
                <a:solidFill>
                  <a:schemeClr val="bg1"/>
                </a:solidFill>
              </a:rPr>
              <a:t>프로젝트 목적 및 필요성</a:t>
            </a:r>
            <a:endParaRPr lang="ko-KR" altLang="en-US" sz="1500" dirty="0">
              <a:solidFill>
                <a:schemeClr val="bg1"/>
              </a:solidFill>
              <a:effectLst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_x175233536"/>
          <p:cNvSpPr>
            <a:spLocks noChangeArrowheads="1"/>
          </p:cNvSpPr>
          <p:nvPr/>
        </p:nvSpPr>
        <p:spPr bwMode="auto">
          <a:xfrm>
            <a:off x="597073" y="1586530"/>
            <a:ext cx="7863359" cy="402310"/>
          </a:xfrm>
          <a:prstGeom prst="rect">
            <a:avLst/>
          </a:prstGeom>
          <a:solidFill>
            <a:srgbClr val="D0CECE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0" y="4572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5" name="_x175269536"/>
          <p:cNvSpPr>
            <a:spLocks noChangeArrowheads="1"/>
          </p:cNvSpPr>
          <p:nvPr/>
        </p:nvSpPr>
        <p:spPr bwMode="auto">
          <a:xfrm>
            <a:off x="597073" y="1612890"/>
            <a:ext cx="10193337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sz="1400" b="1" dirty="0" smtClean="0">
                <a:solidFill>
                  <a:schemeClr val="tx2"/>
                </a:solidFill>
              </a:rPr>
              <a:t>NFC</a:t>
            </a:r>
            <a:r>
              <a:rPr lang="ko-KR" altLang="en-US" sz="1400" b="1" dirty="0">
                <a:solidFill>
                  <a:schemeClr val="tx2"/>
                </a:solidFill>
              </a:rPr>
              <a:t>기능을 이용한 명함 교환 관리 어플리케이션 개발</a:t>
            </a:r>
            <a:endParaRPr lang="ko-KR" altLang="en-US" sz="1400" dirty="0">
              <a:solidFill>
                <a:schemeClr val="tx2"/>
              </a:solidFill>
              <a:effectLst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547023" y="2819658"/>
            <a:ext cx="7416824" cy="1738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300" b="1" dirty="0" smtClean="0"/>
              <a:t>휴대폰 </a:t>
            </a:r>
            <a:r>
              <a:rPr lang="ko-KR" altLang="en-US" sz="1300" b="1" dirty="0"/>
              <a:t>접촉으로 간편하고 </a:t>
            </a:r>
            <a:r>
              <a:rPr lang="ko-KR" altLang="en-US" sz="1300" b="1" dirty="0" smtClean="0"/>
              <a:t>빠른 명함 교환</a:t>
            </a:r>
            <a:endParaRPr lang="en-US" altLang="ko-KR" sz="1300" b="1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300" b="1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300" b="1" dirty="0" smtClean="0"/>
              <a:t>여러 </a:t>
            </a:r>
            <a:r>
              <a:rPr lang="ko-KR" altLang="en-US" sz="1300" b="1" dirty="0"/>
              <a:t>장의 본인 명함 </a:t>
            </a:r>
            <a:r>
              <a:rPr lang="ko-KR" altLang="en-US" sz="1300" b="1" dirty="0" smtClean="0"/>
              <a:t>中 대표 명함 교환</a:t>
            </a:r>
            <a:endParaRPr lang="en-US" altLang="ko-KR" sz="1300" b="1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300" b="1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300" b="1" dirty="0" smtClean="0"/>
              <a:t>양방향 </a:t>
            </a:r>
            <a:r>
              <a:rPr lang="ko-KR" altLang="en-US" sz="1300" b="1" dirty="0"/>
              <a:t>교환으로 불필요한 통신 횟수를 </a:t>
            </a:r>
            <a:r>
              <a:rPr lang="ko-KR" altLang="en-US" sz="1300" b="1" dirty="0" smtClean="0"/>
              <a:t>제거</a:t>
            </a:r>
            <a:endParaRPr lang="en-US" altLang="ko-KR" sz="1300" b="1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300" b="1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300" b="1" dirty="0" smtClean="0"/>
              <a:t>교환한 </a:t>
            </a:r>
            <a:r>
              <a:rPr lang="ko-KR" altLang="en-US" sz="1300" b="1" dirty="0"/>
              <a:t>명함 검색 가능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600" b="1" dirty="0" smtClean="0"/>
          </a:p>
        </p:txBody>
      </p:sp>
      <p:sp>
        <p:nvSpPr>
          <p:cNvPr id="19" name="TextBox 18"/>
          <p:cNvSpPr txBox="1"/>
          <p:nvPr/>
        </p:nvSpPr>
        <p:spPr>
          <a:xfrm>
            <a:off x="486683" y="1188567"/>
            <a:ext cx="6768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pc="-150" dirty="0"/>
              <a:t>3</a:t>
            </a:r>
            <a:r>
              <a:rPr lang="en-US" altLang="ko-KR" b="1" spc="-150" dirty="0" smtClean="0"/>
              <a:t>) </a:t>
            </a:r>
            <a:r>
              <a:rPr lang="ko-KR" altLang="en-US" b="1" dirty="0"/>
              <a:t>프로젝트 </a:t>
            </a:r>
            <a:r>
              <a:rPr lang="ko-KR" altLang="en-US" b="1" dirty="0" smtClean="0"/>
              <a:t>목적</a:t>
            </a:r>
            <a:endParaRPr lang="ko-KR" altLang="en-US" dirty="0">
              <a:effectLst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2564904"/>
            <a:ext cx="2396016" cy="2396016"/>
          </a:xfrm>
          <a:prstGeom prst="rect">
            <a:avLst/>
          </a:prstGeom>
        </p:spPr>
      </p:pic>
      <p:grpSp>
        <p:nvGrpSpPr>
          <p:cNvPr id="17" name="그룹 16"/>
          <p:cNvGrpSpPr/>
          <p:nvPr/>
        </p:nvGrpSpPr>
        <p:grpSpPr>
          <a:xfrm>
            <a:off x="7380312" y="6540578"/>
            <a:ext cx="1584176" cy="348186"/>
            <a:chOff x="1219200" y="5907424"/>
            <a:chExt cx="2682240" cy="315575"/>
          </a:xfrm>
        </p:grpSpPr>
        <p:sp>
          <p:nvSpPr>
            <p:cNvPr id="18" name="TextBox 17"/>
            <p:cNvSpPr txBox="1"/>
            <p:nvPr/>
          </p:nvSpPr>
          <p:spPr>
            <a:xfrm>
              <a:off x="1219200" y="5907424"/>
              <a:ext cx="2682240" cy="2928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" b="1" dirty="0" smtClean="0">
                  <a:solidFill>
                    <a:schemeClr val="bg1"/>
                  </a:solidFill>
                  <a:latin typeface="+mj-lt"/>
                </a:rPr>
                <a:t>       </a:t>
              </a:r>
              <a:r>
                <a:rPr lang="en-US" altLang="ko-KR" sz="1100" b="1" dirty="0" err="1" smtClean="0">
                  <a:solidFill>
                    <a:schemeClr val="bg1"/>
                  </a:solidFill>
                  <a:latin typeface="+mj-lt"/>
                </a:rPr>
                <a:t>BusinessCard</a:t>
              </a:r>
              <a:endParaRPr lang="en-US" altLang="ko-KR" sz="1100" b="1" dirty="0" smtClean="0">
                <a:solidFill>
                  <a:schemeClr val="bg1"/>
                </a:solidFill>
                <a:latin typeface="+mj-lt"/>
              </a:endParaRPr>
            </a:p>
          </p:txBody>
        </p:sp>
        <p:pic>
          <p:nvPicPr>
            <p:cNvPr id="20" name="그림 1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27549" y="5958888"/>
              <a:ext cx="363769" cy="26411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="" xmlns:p14="http://schemas.microsoft.com/office/powerpoint/2010/main" val="2095033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27452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71600" y="1196752"/>
            <a:ext cx="7200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 smtClean="0">
                <a:solidFill>
                  <a:schemeClr val="bg1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“           ”</a:t>
            </a:r>
            <a:endParaRPr lang="ko-KR" altLang="en-US" sz="6000" dirty="0">
              <a:solidFill>
                <a:schemeClr val="bg1">
                  <a:lumMod val="7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411760" y="1114090"/>
            <a:ext cx="43204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b="1" dirty="0" smtClean="0">
                <a:solidFill>
                  <a:schemeClr val="tx2"/>
                </a:solidFill>
              </a:rPr>
              <a:t>NFC</a:t>
            </a:r>
          </a:p>
          <a:p>
            <a:pPr algn="ctr"/>
            <a:r>
              <a:rPr lang="en-US" altLang="ko-KR" sz="1400" b="1" dirty="0">
                <a:solidFill>
                  <a:schemeClr val="tx2"/>
                </a:solidFill>
              </a:rPr>
              <a:t>(Near Field Communication</a:t>
            </a:r>
            <a:r>
              <a:rPr lang="en-US" altLang="ko-KR" sz="1400" b="1" dirty="0" smtClean="0">
                <a:solidFill>
                  <a:schemeClr val="tx2"/>
                </a:solidFill>
              </a:rPr>
              <a:t>)</a:t>
            </a:r>
            <a:endParaRPr lang="en-US" altLang="ko-KR" sz="1400" b="1" dirty="0">
              <a:solidFill>
                <a:schemeClr val="tx2"/>
              </a:solidFill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2123728" y="1916832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000" y="2901065"/>
            <a:ext cx="1822565" cy="1822565"/>
          </a:xfrm>
          <a:prstGeom prst="rect">
            <a:avLst/>
          </a:prstGeom>
        </p:spPr>
      </p:pic>
      <p:cxnSp>
        <p:nvCxnSpPr>
          <p:cNvPr id="13" name="직선 연결선 12"/>
          <p:cNvCxnSpPr/>
          <p:nvPr/>
        </p:nvCxnSpPr>
        <p:spPr>
          <a:xfrm flipV="1">
            <a:off x="3275856" y="1947189"/>
            <a:ext cx="3672408" cy="923037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309364" y="4712337"/>
            <a:ext cx="3389367" cy="1283948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034435" y="2848774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근거리 무선 통신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523370" y="3782877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 smtClean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보안성</a:t>
            </a:r>
            <a:endParaRPr lang="ko-KR" altLang="en-US" b="1" dirty="0"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228184" y="3219690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간편결제</a:t>
            </a:r>
            <a:endParaRPr lang="ko-KR" altLang="en-US" b="1" dirty="0"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779912" y="4289459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RFID</a:t>
            </a:r>
            <a:endParaRPr lang="ko-KR" altLang="en-US" b="1" dirty="0"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904738" y="4889953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빠른 통신연결</a:t>
            </a:r>
            <a:endParaRPr lang="ko-KR" altLang="en-US" b="1" dirty="0">
              <a:solidFill>
                <a:schemeClr val="bg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073" name="_x169479016" descr="cif0000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091" y="2370391"/>
            <a:ext cx="1171575" cy="6953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그림 3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055993" y="3821960"/>
            <a:ext cx="989457" cy="989457"/>
          </a:xfrm>
          <a:prstGeom prst="rect">
            <a:avLst/>
          </a:prstGeom>
        </p:spPr>
      </p:pic>
      <p:sp>
        <p:nvSpPr>
          <p:cNvPr id="39" name="직사각형 38"/>
          <p:cNvSpPr/>
          <p:nvPr/>
        </p:nvSpPr>
        <p:spPr>
          <a:xfrm>
            <a:off x="6389872" y="218987"/>
            <a:ext cx="2502608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500" b="1" dirty="0">
                <a:solidFill>
                  <a:schemeClr val="bg1"/>
                </a:solidFill>
              </a:rPr>
              <a:t>프로젝트 </a:t>
            </a:r>
            <a:r>
              <a:rPr lang="ko-KR" altLang="en-US" sz="1500" b="1" dirty="0" smtClean="0">
                <a:solidFill>
                  <a:schemeClr val="bg1"/>
                </a:solidFill>
              </a:rPr>
              <a:t>기술 및 </a:t>
            </a:r>
            <a:r>
              <a:rPr lang="ko-KR" altLang="en-US" sz="1500" b="1" dirty="0" err="1" smtClean="0">
                <a:solidFill>
                  <a:schemeClr val="bg1"/>
                </a:solidFill>
              </a:rPr>
              <a:t>구현방법</a:t>
            </a:r>
            <a:endParaRPr lang="ko-KR" altLang="en-US" sz="1500" dirty="0">
              <a:solidFill>
                <a:schemeClr val="bg1"/>
              </a:solidFill>
              <a:effectLst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86683" y="1188567"/>
            <a:ext cx="6768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pc="-150" dirty="0"/>
              <a:t>1</a:t>
            </a:r>
            <a:r>
              <a:rPr lang="en-US" altLang="ko-KR" b="1" spc="-150" dirty="0" smtClean="0"/>
              <a:t>) </a:t>
            </a:r>
            <a:r>
              <a:rPr lang="ko-KR" altLang="en-US" b="1" dirty="0"/>
              <a:t>프로젝트 </a:t>
            </a:r>
            <a:r>
              <a:rPr lang="ko-KR" altLang="en-US" b="1" dirty="0" smtClean="0"/>
              <a:t>기술</a:t>
            </a:r>
            <a:endParaRPr lang="ko-KR" altLang="en-US" dirty="0">
              <a:effectLst/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7380312" y="6540578"/>
            <a:ext cx="1584176" cy="348186"/>
            <a:chOff x="1219200" y="5907424"/>
            <a:chExt cx="2682240" cy="315575"/>
          </a:xfrm>
        </p:grpSpPr>
        <p:sp>
          <p:nvSpPr>
            <p:cNvPr id="24" name="TextBox 23"/>
            <p:cNvSpPr txBox="1"/>
            <p:nvPr/>
          </p:nvSpPr>
          <p:spPr>
            <a:xfrm>
              <a:off x="1219200" y="5907424"/>
              <a:ext cx="2682240" cy="2928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" b="1" dirty="0" smtClean="0">
                  <a:solidFill>
                    <a:schemeClr val="bg1"/>
                  </a:solidFill>
                  <a:latin typeface="+mj-lt"/>
                </a:rPr>
                <a:t>       </a:t>
              </a:r>
              <a:r>
                <a:rPr lang="en-US" altLang="ko-KR" sz="1100" b="1" dirty="0" err="1" smtClean="0">
                  <a:solidFill>
                    <a:schemeClr val="bg1"/>
                  </a:solidFill>
                  <a:latin typeface="+mj-lt"/>
                </a:rPr>
                <a:t>BusinessCard</a:t>
              </a:r>
              <a:endParaRPr lang="en-US" altLang="ko-KR" sz="1100" b="1" dirty="0" smtClean="0">
                <a:solidFill>
                  <a:schemeClr val="bg1"/>
                </a:solidFill>
                <a:latin typeface="+mj-lt"/>
              </a:endParaRPr>
            </a:p>
          </p:txBody>
        </p:sp>
        <p:pic>
          <p:nvPicPr>
            <p:cNvPr id="26" name="그림 25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27549" y="5958888"/>
              <a:ext cx="363769" cy="264111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</a:p>
          <a:p>
            <a:pPr algn="ctr"/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0" y="4572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486683" y="1188567"/>
            <a:ext cx="6768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pc="-150" dirty="0" smtClean="0"/>
              <a:t>2) </a:t>
            </a:r>
            <a:r>
              <a:rPr lang="ko-KR" altLang="en-US" b="1" dirty="0"/>
              <a:t>프로젝트 </a:t>
            </a:r>
            <a:r>
              <a:rPr lang="ko-KR" altLang="en-US" b="1" dirty="0" smtClean="0"/>
              <a:t>구현 방법</a:t>
            </a:r>
            <a:endParaRPr lang="ko-KR" altLang="en-US" dirty="0">
              <a:effectLst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394912" y="188640"/>
            <a:ext cx="2502608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500" b="1" dirty="0">
                <a:solidFill>
                  <a:schemeClr val="bg1"/>
                </a:solidFill>
              </a:rPr>
              <a:t>프로젝트 </a:t>
            </a:r>
            <a:r>
              <a:rPr lang="ko-KR" altLang="en-US" sz="1500" b="1" dirty="0" smtClean="0">
                <a:solidFill>
                  <a:schemeClr val="bg1"/>
                </a:solidFill>
              </a:rPr>
              <a:t>기술 및 </a:t>
            </a:r>
            <a:r>
              <a:rPr lang="ko-KR" altLang="en-US" sz="1500" b="1" dirty="0" err="1" smtClean="0">
                <a:solidFill>
                  <a:schemeClr val="bg1"/>
                </a:solidFill>
              </a:rPr>
              <a:t>구현방법</a:t>
            </a:r>
            <a:endParaRPr lang="ko-KR" altLang="en-US" sz="1500" dirty="0">
              <a:solidFill>
                <a:schemeClr val="bg1"/>
              </a:solidFill>
              <a:effectLst/>
            </a:endParaRPr>
          </a:p>
        </p:txBody>
      </p:sp>
      <p:pic>
        <p:nvPicPr>
          <p:cNvPr id="5140" name="그림 5139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71600" y="1980350"/>
            <a:ext cx="7177560" cy="3592394"/>
          </a:xfrm>
          <a:prstGeom prst="rect">
            <a:avLst/>
          </a:prstGeom>
        </p:spPr>
      </p:pic>
      <p:grpSp>
        <p:nvGrpSpPr>
          <p:cNvPr id="11" name="그룹 10"/>
          <p:cNvGrpSpPr/>
          <p:nvPr/>
        </p:nvGrpSpPr>
        <p:grpSpPr>
          <a:xfrm>
            <a:off x="7380312" y="6540578"/>
            <a:ext cx="1584176" cy="348186"/>
            <a:chOff x="1219200" y="5907424"/>
            <a:chExt cx="2682240" cy="315575"/>
          </a:xfrm>
        </p:grpSpPr>
        <p:sp>
          <p:nvSpPr>
            <p:cNvPr id="12" name="TextBox 11"/>
            <p:cNvSpPr txBox="1"/>
            <p:nvPr/>
          </p:nvSpPr>
          <p:spPr>
            <a:xfrm>
              <a:off x="1219200" y="5907424"/>
              <a:ext cx="2682240" cy="2928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" b="1" dirty="0" smtClean="0">
                  <a:solidFill>
                    <a:schemeClr val="bg1"/>
                  </a:solidFill>
                  <a:latin typeface="+mj-lt"/>
                </a:rPr>
                <a:t>       </a:t>
              </a:r>
              <a:r>
                <a:rPr lang="en-US" altLang="ko-KR" sz="1100" b="1" dirty="0" err="1" smtClean="0">
                  <a:solidFill>
                    <a:schemeClr val="bg1"/>
                  </a:solidFill>
                  <a:latin typeface="+mj-lt"/>
                </a:rPr>
                <a:t>BusinessCard</a:t>
              </a:r>
              <a:endParaRPr lang="en-US" altLang="ko-KR" sz="1100" b="1" dirty="0" smtClean="0">
                <a:solidFill>
                  <a:schemeClr val="bg1"/>
                </a:solidFill>
                <a:latin typeface="+mj-lt"/>
              </a:endParaRPr>
            </a:p>
          </p:txBody>
        </p:sp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27549" y="5958888"/>
              <a:ext cx="363769" cy="26411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="" xmlns:p14="http://schemas.microsoft.com/office/powerpoint/2010/main" val="401370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</a:p>
          <a:p>
            <a:pPr algn="ctr"/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0" y="4572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486683" y="1188567"/>
            <a:ext cx="6768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pc="-150" dirty="0"/>
              <a:t>1</a:t>
            </a:r>
            <a:r>
              <a:rPr lang="en-US" altLang="ko-KR" b="1" spc="-150" dirty="0" smtClean="0"/>
              <a:t>) </a:t>
            </a:r>
            <a:r>
              <a:rPr lang="ko-KR" altLang="en-US" b="1" spc="-150" dirty="0" smtClean="0"/>
              <a:t>로그인 화면</a:t>
            </a:r>
            <a:endParaRPr lang="ko-KR" altLang="en-US" dirty="0">
              <a:effectLst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7092280" y="260648"/>
            <a:ext cx="1858201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500" b="1" dirty="0">
                <a:solidFill>
                  <a:schemeClr val="bg1"/>
                </a:solidFill>
              </a:rPr>
              <a:t>프로젝트 </a:t>
            </a:r>
            <a:r>
              <a:rPr lang="ko-KR" altLang="en-US" sz="1500" b="1" dirty="0" smtClean="0">
                <a:solidFill>
                  <a:schemeClr val="bg1"/>
                </a:solidFill>
              </a:rPr>
              <a:t>개발 내용</a:t>
            </a:r>
            <a:endParaRPr lang="ko-KR" altLang="en-US" sz="1500" dirty="0">
              <a:solidFill>
                <a:schemeClr val="bg1"/>
              </a:solidFill>
              <a:effectLst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3968" y="1671166"/>
            <a:ext cx="2296063" cy="4320000"/>
          </a:xfrm>
          <a:prstGeom prst="rect">
            <a:avLst/>
          </a:prstGeom>
        </p:spPr>
      </p:pic>
      <p:sp>
        <p:nvSpPr>
          <p:cNvPr id="8" name="_x174320000"/>
          <p:cNvSpPr>
            <a:spLocks noChangeShapeType="1"/>
          </p:cNvSpPr>
          <p:nvPr/>
        </p:nvSpPr>
        <p:spPr bwMode="auto">
          <a:xfrm>
            <a:off x="2933679" y="4005064"/>
            <a:ext cx="1062257" cy="648072"/>
          </a:xfrm>
          <a:prstGeom prst="line">
            <a:avLst/>
          </a:prstGeom>
          <a:noFill/>
          <a:ln w="12700">
            <a:solidFill>
              <a:srgbClr val="4472C4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2" name="_x174338080"/>
          <p:cNvSpPr>
            <a:spLocks noChangeArrowheads="1"/>
          </p:cNvSpPr>
          <p:nvPr/>
        </p:nvSpPr>
        <p:spPr bwMode="auto">
          <a:xfrm>
            <a:off x="683567" y="3645023"/>
            <a:ext cx="2250112" cy="648073"/>
          </a:xfrm>
          <a:prstGeom prst="rect">
            <a:avLst/>
          </a:prstGeom>
          <a:solidFill>
            <a:srgbClr val="FFFFFF"/>
          </a:solidFill>
          <a:ln w="12700">
            <a:solidFill>
              <a:srgbClr val="0A307D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3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로그인</a:t>
            </a:r>
            <a:endParaRPr kumimoji="0" lang="ko-KR" altLang="ko-KR" sz="13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-</a:t>
            </a:r>
            <a:r>
              <a:rPr kumimoji="0" lang="ko-KR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데이터베이스 연동</a:t>
            </a:r>
            <a:endParaRPr lang="en-US" altLang="ko-KR" sz="12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-</a:t>
            </a:r>
            <a:r>
              <a:rPr kumimoji="0" lang="en-US" altLang="ko-KR" sz="12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en-US" sz="12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자동 로그인 기능</a:t>
            </a:r>
            <a:endParaRPr kumimoji="0" lang="en-US" altLang="ko-KR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맑은 고딕" panose="020B0503020000020004" pitchFamily="50" charset="-127"/>
            </a:endParaRPr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0" y="-1"/>
            <a:ext cx="8853029" cy="5955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5" name="_x174342960"/>
          <p:cNvSpPr>
            <a:spLocks noChangeShapeType="1"/>
          </p:cNvSpPr>
          <p:nvPr/>
        </p:nvSpPr>
        <p:spPr bwMode="auto">
          <a:xfrm>
            <a:off x="5220072" y="4739726"/>
            <a:ext cx="1496176" cy="717422"/>
          </a:xfrm>
          <a:prstGeom prst="line">
            <a:avLst/>
          </a:prstGeom>
          <a:noFill/>
          <a:ln w="12700">
            <a:solidFill>
              <a:srgbClr val="4472C4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6" name="Rectangle 9"/>
          <p:cNvSpPr>
            <a:spLocks noChangeArrowheads="1"/>
          </p:cNvSpPr>
          <p:nvPr/>
        </p:nvSpPr>
        <p:spPr bwMode="auto">
          <a:xfrm>
            <a:off x="0" y="457199"/>
            <a:ext cx="8853029" cy="5955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8" name="_x174363200"/>
          <p:cNvSpPr>
            <a:spLocks noChangeArrowheads="1"/>
          </p:cNvSpPr>
          <p:nvPr/>
        </p:nvSpPr>
        <p:spPr bwMode="auto">
          <a:xfrm>
            <a:off x="6444208" y="5027758"/>
            <a:ext cx="2094698" cy="666328"/>
          </a:xfrm>
          <a:prstGeom prst="rect">
            <a:avLst/>
          </a:prstGeom>
          <a:solidFill>
            <a:srgbClr val="FFFFFF"/>
          </a:solidFill>
          <a:ln w="12700">
            <a:solidFill>
              <a:srgbClr val="0A307D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3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회원가입</a:t>
            </a:r>
            <a:endParaRPr kumimoji="0" lang="ko-KR" altLang="ko-KR" sz="13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- </a:t>
            </a:r>
            <a:r>
              <a:rPr kumimoji="0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ID, password</a:t>
            </a:r>
            <a:r>
              <a:rPr kumimoji="0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, </a:t>
            </a:r>
            <a:r>
              <a:rPr kumimoji="0" lang="ko-KR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이름 등 입력하도록 되어있음</a:t>
            </a:r>
            <a:endParaRPr kumimoji="0" lang="ko-KR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7380312" y="6540578"/>
            <a:ext cx="1584176" cy="348186"/>
            <a:chOff x="1219200" y="5907424"/>
            <a:chExt cx="2682240" cy="315575"/>
          </a:xfrm>
        </p:grpSpPr>
        <p:sp>
          <p:nvSpPr>
            <p:cNvPr id="21" name="TextBox 20"/>
            <p:cNvSpPr txBox="1"/>
            <p:nvPr/>
          </p:nvSpPr>
          <p:spPr>
            <a:xfrm>
              <a:off x="1219200" y="5907424"/>
              <a:ext cx="2682240" cy="2928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" b="1" dirty="0" smtClean="0">
                  <a:solidFill>
                    <a:schemeClr val="bg1"/>
                  </a:solidFill>
                  <a:latin typeface="+mj-lt"/>
                </a:rPr>
                <a:t>       </a:t>
              </a:r>
              <a:r>
                <a:rPr lang="en-US" altLang="ko-KR" sz="1100" b="1" dirty="0" err="1" smtClean="0">
                  <a:solidFill>
                    <a:schemeClr val="bg1"/>
                  </a:solidFill>
                  <a:latin typeface="+mj-lt"/>
                </a:rPr>
                <a:t>BusinessCard</a:t>
              </a:r>
              <a:endParaRPr lang="en-US" altLang="ko-KR" sz="1100" b="1" dirty="0" smtClean="0">
                <a:solidFill>
                  <a:schemeClr val="bg1"/>
                </a:solidFill>
                <a:latin typeface="+mj-lt"/>
              </a:endParaRPr>
            </a:p>
          </p:txBody>
        </p:sp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27549" y="5958888"/>
              <a:ext cx="363769" cy="26411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="" xmlns:p14="http://schemas.microsoft.com/office/powerpoint/2010/main" val="1881567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05692" y="60570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</a:p>
          <a:p>
            <a:pPr algn="ctr"/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0" y="4572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486683" y="1188567"/>
            <a:ext cx="6768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pc="-150" dirty="0"/>
              <a:t>2</a:t>
            </a:r>
            <a:r>
              <a:rPr lang="en-US" altLang="ko-KR" b="1" spc="-150" dirty="0" smtClean="0"/>
              <a:t>) </a:t>
            </a:r>
            <a:r>
              <a:rPr lang="ko-KR" altLang="en-US" b="1" spc="-150" dirty="0" smtClean="0"/>
              <a:t>메인 화면</a:t>
            </a:r>
            <a:endParaRPr lang="ko-KR" altLang="en-US" dirty="0">
              <a:effectLst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7092280" y="260648"/>
            <a:ext cx="1858201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500" b="1" dirty="0">
                <a:solidFill>
                  <a:schemeClr val="bg1"/>
                </a:solidFill>
              </a:rPr>
              <a:t>프로젝트 </a:t>
            </a:r>
            <a:r>
              <a:rPr lang="ko-KR" altLang="en-US" sz="1500" b="1" dirty="0" smtClean="0">
                <a:solidFill>
                  <a:schemeClr val="bg1"/>
                </a:solidFill>
              </a:rPr>
              <a:t>개발 내용</a:t>
            </a:r>
            <a:endParaRPr lang="ko-KR" altLang="en-US" sz="1500" dirty="0">
              <a:solidFill>
                <a:schemeClr val="bg1"/>
              </a:solidFill>
              <a:effectLst/>
            </a:endParaRPr>
          </a:p>
        </p:txBody>
      </p:sp>
      <p:sp>
        <p:nvSpPr>
          <p:cNvPr id="25" name="Rectangle 2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7" name="Rectangle 31"/>
          <p:cNvSpPr>
            <a:spLocks noChangeArrowheads="1"/>
          </p:cNvSpPr>
          <p:nvPr/>
        </p:nvSpPr>
        <p:spPr bwMode="auto">
          <a:xfrm>
            <a:off x="0" y="4572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9" name="Rectangle 33"/>
          <p:cNvSpPr>
            <a:spLocks noChangeArrowheads="1"/>
          </p:cNvSpPr>
          <p:nvPr/>
        </p:nvSpPr>
        <p:spPr bwMode="auto">
          <a:xfrm>
            <a:off x="0" y="914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1" name="Rectangle 35"/>
          <p:cNvSpPr>
            <a:spLocks noChangeArrowheads="1"/>
          </p:cNvSpPr>
          <p:nvPr/>
        </p:nvSpPr>
        <p:spPr bwMode="auto">
          <a:xfrm>
            <a:off x="0" y="13716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3" name="Rectangle 37"/>
          <p:cNvSpPr>
            <a:spLocks noChangeArrowheads="1"/>
          </p:cNvSpPr>
          <p:nvPr/>
        </p:nvSpPr>
        <p:spPr bwMode="auto">
          <a:xfrm>
            <a:off x="0" y="1828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5" name="Rectangle 39"/>
          <p:cNvSpPr>
            <a:spLocks noChangeArrowheads="1"/>
          </p:cNvSpPr>
          <p:nvPr/>
        </p:nvSpPr>
        <p:spPr bwMode="auto">
          <a:xfrm>
            <a:off x="0" y="22860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7" name="Rectangle 41"/>
          <p:cNvSpPr>
            <a:spLocks noChangeArrowheads="1"/>
          </p:cNvSpPr>
          <p:nvPr/>
        </p:nvSpPr>
        <p:spPr bwMode="auto">
          <a:xfrm>
            <a:off x="0" y="27432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2295" y="1612967"/>
            <a:ext cx="2487402" cy="4680000"/>
          </a:xfrm>
          <a:prstGeom prst="rect">
            <a:avLst/>
          </a:prstGeom>
        </p:spPr>
      </p:pic>
      <p:sp>
        <p:nvSpPr>
          <p:cNvPr id="39" name="_x174320000"/>
          <p:cNvSpPr>
            <a:spLocks noChangeShapeType="1"/>
          </p:cNvSpPr>
          <p:nvPr/>
        </p:nvSpPr>
        <p:spPr bwMode="auto">
          <a:xfrm>
            <a:off x="2480189" y="2466898"/>
            <a:ext cx="943273" cy="409535"/>
          </a:xfrm>
          <a:prstGeom prst="line">
            <a:avLst/>
          </a:prstGeom>
          <a:noFill/>
          <a:ln w="12700">
            <a:solidFill>
              <a:srgbClr val="4472C4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2" name="_x164008752"/>
          <p:cNvSpPr>
            <a:spLocks noChangeArrowheads="1"/>
          </p:cNvSpPr>
          <p:nvPr/>
        </p:nvSpPr>
        <p:spPr bwMode="auto">
          <a:xfrm>
            <a:off x="363630" y="1842630"/>
            <a:ext cx="2812434" cy="714271"/>
          </a:xfrm>
          <a:prstGeom prst="rect">
            <a:avLst/>
          </a:prstGeom>
          <a:solidFill>
            <a:srgbClr val="FFFFFF"/>
          </a:solidFill>
          <a:ln w="12700">
            <a:solidFill>
              <a:srgbClr val="0A307D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3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본인의 대표</a:t>
            </a:r>
            <a:r>
              <a:rPr kumimoji="0" lang="en-US" altLang="ko-KR" sz="13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3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명함</a:t>
            </a:r>
            <a:endParaRPr kumimoji="0" lang="ko-KR" altLang="ko-KR" sz="13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kumimoji="0" lang="ko-KR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본인의 명함 중 대표명함이 보여짐</a:t>
            </a:r>
            <a:endParaRPr kumimoji="0" lang="en-US" altLang="ko-KR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lang="en-US" altLang="ko-KR" sz="1200" dirty="0" smtClean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ko-KR" altLang="en-US" sz="1200" dirty="0" smtClean="0">
                <a:solidFill>
                  <a:srgbClr val="000000"/>
                </a:solidFill>
                <a:latin typeface="Arial" panose="020B0604020202020204" pitchFamily="34" charset="0"/>
              </a:rPr>
              <a:t>교환 시에 사용될 명함</a:t>
            </a:r>
            <a:endParaRPr kumimoji="0" lang="ko-KR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0" name="_x174320000"/>
          <p:cNvSpPr>
            <a:spLocks noChangeShapeType="1"/>
          </p:cNvSpPr>
          <p:nvPr/>
        </p:nvSpPr>
        <p:spPr bwMode="auto">
          <a:xfrm>
            <a:off x="2277323" y="3840413"/>
            <a:ext cx="1062257" cy="648072"/>
          </a:xfrm>
          <a:prstGeom prst="line">
            <a:avLst/>
          </a:prstGeom>
          <a:noFill/>
          <a:ln w="12700">
            <a:solidFill>
              <a:srgbClr val="4472C4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8" name="_x163998832"/>
          <p:cNvSpPr>
            <a:spLocks noChangeArrowheads="1"/>
          </p:cNvSpPr>
          <p:nvPr/>
        </p:nvSpPr>
        <p:spPr bwMode="auto">
          <a:xfrm>
            <a:off x="446202" y="3102288"/>
            <a:ext cx="2590451" cy="758759"/>
          </a:xfrm>
          <a:prstGeom prst="rect">
            <a:avLst/>
          </a:prstGeom>
          <a:solidFill>
            <a:srgbClr val="FFFFFF"/>
          </a:solidFill>
          <a:ln w="12700">
            <a:solidFill>
              <a:srgbClr val="0A307D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3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상대</a:t>
            </a:r>
            <a:r>
              <a:rPr kumimoji="0" lang="en-US" altLang="ko-KR" sz="13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3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명함</a:t>
            </a:r>
            <a:r>
              <a:rPr kumimoji="0" lang="ko-KR" altLang="en-US" sz="13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리스트</a:t>
            </a:r>
            <a:endParaRPr kumimoji="0" lang="ko-KR" altLang="ko-KR" sz="13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- </a:t>
            </a:r>
            <a:r>
              <a:rPr kumimoji="0" lang="ko-KR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내가 보유한 다른 사람의 명함</a:t>
            </a:r>
            <a:endParaRPr kumimoji="0" lang="ko-KR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- </a:t>
            </a:r>
            <a:r>
              <a:rPr kumimoji="0" lang="ko-KR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이름순</a:t>
            </a:r>
            <a:r>
              <a:rPr kumimoji="0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ko-KR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회사 순으로 정렬</a:t>
            </a:r>
            <a:endParaRPr kumimoji="0" lang="ko-KR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1" name="_x174320000"/>
          <p:cNvSpPr>
            <a:spLocks noChangeShapeType="1"/>
          </p:cNvSpPr>
          <p:nvPr/>
        </p:nvSpPr>
        <p:spPr bwMode="auto">
          <a:xfrm>
            <a:off x="2644935" y="5525367"/>
            <a:ext cx="1062257" cy="648072"/>
          </a:xfrm>
          <a:prstGeom prst="line">
            <a:avLst/>
          </a:prstGeom>
          <a:noFill/>
          <a:ln w="12700">
            <a:solidFill>
              <a:srgbClr val="4472C4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4" name="_x164016672"/>
          <p:cNvSpPr>
            <a:spLocks noChangeArrowheads="1"/>
          </p:cNvSpPr>
          <p:nvPr/>
        </p:nvSpPr>
        <p:spPr bwMode="auto">
          <a:xfrm>
            <a:off x="674552" y="5085184"/>
            <a:ext cx="2133900" cy="630986"/>
          </a:xfrm>
          <a:prstGeom prst="rect">
            <a:avLst/>
          </a:prstGeom>
          <a:solidFill>
            <a:srgbClr val="FFFFFF"/>
          </a:solidFill>
          <a:ln w="12700">
            <a:solidFill>
              <a:srgbClr val="0A307D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3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내 </a:t>
            </a:r>
            <a:r>
              <a:rPr kumimoji="0" lang="ko-KR" altLang="ko-KR" sz="13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명함</a:t>
            </a:r>
            <a:r>
              <a:rPr kumimoji="0" lang="ko-KR" altLang="en-US" sz="13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리스트</a:t>
            </a:r>
            <a:endParaRPr kumimoji="0" lang="ko-KR" altLang="ko-KR" sz="13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- </a:t>
            </a:r>
            <a:r>
              <a:rPr kumimoji="0" lang="ko-KR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내가 보유한 모든 명함</a:t>
            </a:r>
            <a:endParaRPr kumimoji="0" lang="ko-KR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2" name="_x174320000"/>
          <p:cNvSpPr>
            <a:spLocks noChangeShapeType="1"/>
          </p:cNvSpPr>
          <p:nvPr/>
        </p:nvSpPr>
        <p:spPr bwMode="auto">
          <a:xfrm>
            <a:off x="5656253" y="1825501"/>
            <a:ext cx="1062257" cy="648072"/>
          </a:xfrm>
          <a:prstGeom prst="line">
            <a:avLst/>
          </a:prstGeom>
          <a:noFill/>
          <a:ln w="12700">
            <a:solidFill>
              <a:srgbClr val="4472C4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6" name="_x163993232"/>
          <p:cNvSpPr>
            <a:spLocks noChangeArrowheads="1"/>
          </p:cNvSpPr>
          <p:nvPr/>
        </p:nvSpPr>
        <p:spPr bwMode="auto">
          <a:xfrm>
            <a:off x="6427057" y="2117881"/>
            <a:ext cx="1495363" cy="1012086"/>
          </a:xfrm>
          <a:prstGeom prst="rect">
            <a:avLst/>
          </a:prstGeom>
          <a:solidFill>
            <a:srgbClr val="FFFFFF"/>
          </a:solidFill>
          <a:ln w="12700">
            <a:solidFill>
              <a:srgbClr val="0A307D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3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설정</a:t>
            </a:r>
            <a:endParaRPr kumimoji="0" lang="ko-KR" altLang="ko-KR" sz="13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kumimoji="0" lang="ko-KR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ko-KR" altLang="en-US" sz="1200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새로고침</a:t>
            </a:r>
            <a:endParaRPr kumimoji="0" lang="en-US" altLang="ko-KR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ko-KR" altLang="en-US" sz="1200" dirty="0" smtClean="0">
                <a:solidFill>
                  <a:srgbClr val="000000"/>
                </a:solidFill>
                <a:latin typeface="Arial" panose="020B0604020202020204" pitchFamily="34" charset="0"/>
              </a:rPr>
              <a:t> 로그아웃</a:t>
            </a:r>
            <a:endParaRPr kumimoji="0" lang="ko-KR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- </a:t>
            </a:r>
            <a:r>
              <a:rPr kumimoji="0" lang="ko-KR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회원정보변경</a:t>
            </a:r>
            <a:endParaRPr kumimoji="0" lang="ko-KR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- </a:t>
            </a:r>
            <a:r>
              <a:rPr kumimoji="0" lang="ko-KR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회원탈퇴</a:t>
            </a:r>
            <a:endParaRPr kumimoji="0" lang="ko-KR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3" name="_x174320000"/>
          <p:cNvSpPr>
            <a:spLocks noChangeShapeType="1"/>
          </p:cNvSpPr>
          <p:nvPr/>
        </p:nvSpPr>
        <p:spPr bwMode="auto">
          <a:xfrm flipV="1">
            <a:off x="5279225" y="1223092"/>
            <a:ext cx="961940" cy="390328"/>
          </a:xfrm>
          <a:prstGeom prst="line">
            <a:avLst/>
          </a:prstGeom>
          <a:noFill/>
          <a:ln w="12700">
            <a:solidFill>
              <a:srgbClr val="4472C4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0" name="_x164005952"/>
          <p:cNvSpPr>
            <a:spLocks noChangeArrowheads="1"/>
          </p:cNvSpPr>
          <p:nvPr/>
        </p:nvSpPr>
        <p:spPr bwMode="auto">
          <a:xfrm>
            <a:off x="6065146" y="1003840"/>
            <a:ext cx="2476555" cy="609127"/>
          </a:xfrm>
          <a:prstGeom prst="rect">
            <a:avLst/>
          </a:prstGeom>
          <a:solidFill>
            <a:srgbClr val="FFFFFF"/>
          </a:solidFill>
          <a:ln w="12700">
            <a:solidFill>
              <a:srgbClr val="0A307D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3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검색</a:t>
            </a:r>
            <a:endParaRPr kumimoji="0" lang="ko-KR" altLang="ko-KR" sz="13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- </a:t>
            </a:r>
            <a:r>
              <a:rPr kumimoji="0" lang="ko-KR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보유한 명함을 검색할 수 있음</a:t>
            </a:r>
            <a:endParaRPr kumimoji="0" lang="ko-KR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4" name="_x174320000"/>
          <p:cNvSpPr>
            <a:spLocks noChangeShapeType="1"/>
          </p:cNvSpPr>
          <p:nvPr/>
        </p:nvSpPr>
        <p:spPr bwMode="auto">
          <a:xfrm flipV="1">
            <a:off x="4631964" y="4869160"/>
            <a:ext cx="1582013" cy="1105312"/>
          </a:xfrm>
          <a:prstGeom prst="line">
            <a:avLst/>
          </a:prstGeom>
          <a:noFill/>
          <a:ln w="12700">
            <a:solidFill>
              <a:srgbClr val="4472C4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6" name="_x164020352"/>
          <p:cNvSpPr>
            <a:spLocks noChangeArrowheads="1"/>
          </p:cNvSpPr>
          <p:nvPr/>
        </p:nvSpPr>
        <p:spPr bwMode="auto">
          <a:xfrm>
            <a:off x="6187381" y="4375518"/>
            <a:ext cx="2331268" cy="703331"/>
          </a:xfrm>
          <a:prstGeom prst="rect">
            <a:avLst/>
          </a:prstGeom>
          <a:solidFill>
            <a:srgbClr val="FFFFFF"/>
          </a:solidFill>
          <a:ln w="12700">
            <a:solidFill>
              <a:srgbClr val="0A307D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3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명함</a:t>
            </a:r>
            <a:r>
              <a:rPr kumimoji="0" lang="en-US" altLang="ko-KR" sz="13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3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등록</a:t>
            </a:r>
            <a:endParaRPr kumimoji="0" lang="ko-KR" altLang="ko-KR" sz="13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- </a:t>
            </a:r>
            <a:r>
              <a:rPr kumimoji="0" lang="ko-KR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수동으로 다른 사람의 명함 등록 가능</a:t>
            </a:r>
            <a:endParaRPr kumimoji="0" lang="ko-KR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5" name="_x174320000"/>
          <p:cNvSpPr>
            <a:spLocks noChangeShapeType="1"/>
          </p:cNvSpPr>
          <p:nvPr/>
        </p:nvSpPr>
        <p:spPr bwMode="auto">
          <a:xfrm flipV="1">
            <a:off x="5352659" y="5805264"/>
            <a:ext cx="1067010" cy="261236"/>
          </a:xfrm>
          <a:prstGeom prst="line">
            <a:avLst/>
          </a:prstGeom>
          <a:noFill/>
          <a:ln w="12700">
            <a:solidFill>
              <a:srgbClr val="4472C4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8" name="_x164021552"/>
          <p:cNvSpPr>
            <a:spLocks noChangeArrowheads="1"/>
          </p:cNvSpPr>
          <p:nvPr/>
        </p:nvSpPr>
        <p:spPr bwMode="auto">
          <a:xfrm>
            <a:off x="6213978" y="5536049"/>
            <a:ext cx="1970226" cy="689729"/>
          </a:xfrm>
          <a:prstGeom prst="rect">
            <a:avLst/>
          </a:prstGeom>
          <a:solidFill>
            <a:srgbClr val="FFFFFF"/>
          </a:solidFill>
          <a:ln w="12700">
            <a:solidFill>
              <a:srgbClr val="0A307D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3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명함</a:t>
            </a:r>
            <a:r>
              <a:rPr kumimoji="0" lang="en-US" altLang="ko-KR" sz="13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3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교환</a:t>
            </a:r>
            <a:endParaRPr kumimoji="0" lang="ko-KR" altLang="ko-KR" sz="13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- NFC</a:t>
            </a:r>
            <a:endParaRPr kumimoji="0" lang="ko-KR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- QR code </a:t>
            </a:r>
            <a:endParaRPr kumimoji="0" lang="en-US" altLang="ko-K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46" name="그룹 45"/>
          <p:cNvGrpSpPr/>
          <p:nvPr/>
        </p:nvGrpSpPr>
        <p:grpSpPr>
          <a:xfrm>
            <a:off x="7380312" y="6540578"/>
            <a:ext cx="1584176" cy="348186"/>
            <a:chOff x="1219200" y="5907424"/>
            <a:chExt cx="2682240" cy="315575"/>
          </a:xfrm>
        </p:grpSpPr>
        <p:sp>
          <p:nvSpPr>
            <p:cNvPr id="47" name="TextBox 46"/>
            <p:cNvSpPr txBox="1"/>
            <p:nvPr/>
          </p:nvSpPr>
          <p:spPr>
            <a:xfrm>
              <a:off x="1219200" y="5907424"/>
              <a:ext cx="2682240" cy="2928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" b="1" dirty="0" smtClean="0">
                  <a:solidFill>
                    <a:schemeClr val="bg1"/>
                  </a:solidFill>
                  <a:latin typeface="+mj-lt"/>
                </a:rPr>
                <a:t>       </a:t>
              </a:r>
              <a:r>
                <a:rPr lang="en-US" altLang="ko-KR" sz="1100" b="1" dirty="0" err="1" smtClean="0">
                  <a:solidFill>
                    <a:schemeClr val="bg1"/>
                  </a:solidFill>
                  <a:latin typeface="+mj-lt"/>
                </a:rPr>
                <a:t>BusinessCard</a:t>
              </a:r>
              <a:endParaRPr lang="en-US" altLang="ko-KR" sz="1100" b="1" dirty="0" smtClean="0">
                <a:solidFill>
                  <a:schemeClr val="bg1"/>
                </a:solidFill>
                <a:latin typeface="+mj-lt"/>
              </a:endParaRPr>
            </a:p>
          </p:txBody>
        </p:sp>
        <p:pic>
          <p:nvPicPr>
            <p:cNvPr id="48" name="그림 4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27549" y="5958888"/>
              <a:ext cx="363769" cy="26411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="" xmlns:p14="http://schemas.microsoft.com/office/powerpoint/2010/main" val="3344209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1740</TotalTime>
  <Words>662</Words>
  <Application>Microsoft Office PowerPoint</Application>
  <PresentationFormat>화면 슬라이드 쇼(4:3)</PresentationFormat>
  <Paragraphs>228</Paragraphs>
  <Slides>18</Slides>
  <Notes>18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19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</vt:vector>
  </TitlesOfParts>
  <Company>LG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minhee park</dc:creator>
  <cp:lastModifiedBy>Windows 사용자</cp:lastModifiedBy>
  <cp:revision>71</cp:revision>
  <dcterms:created xsi:type="dcterms:W3CDTF">2016-11-03T20:47:04Z</dcterms:created>
  <dcterms:modified xsi:type="dcterms:W3CDTF">2019-12-03T16:38:42Z</dcterms:modified>
</cp:coreProperties>
</file>