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0" r:id="rId2"/>
    <p:sldId id="1077" r:id="rId3"/>
    <p:sldId id="1108" r:id="rId4"/>
    <p:sldId id="1113" r:id="rId5"/>
    <p:sldId id="1076" r:id="rId6"/>
    <p:sldId id="1068" r:id="rId7"/>
    <p:sldId id="1075" r:id="rId8"/>
    <p:sldId id="1090" r:id="rId9"/>
    <p:sldId id="1114" r:id="rId10"/>
    <p:sldId id="1115" r:id="rId11"/>
    <p:sldId id="10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09" userDrawn="1">
          <p15:clr>
            <a:srgbClr val="A4A3A4"/>
          </p15:clr>
        </p15:guide>
        <p15:guide id="2" pos="50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C001"/>
    <a:srgbClr val="1E497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4673"/>
  </p:normalViewPr>
  <p:slideViewPr>
    <p:cSldViewPr snapToGrid="0" snapToObjects="1">
      <p:cViewPr varScale="1">
        <p:scale>
          <a:sx n="80" d="100"/>
          <a:sy n="80" d="100"/>
        </p:scale>
        <p:origin x="-216" y="-72"/>
      </p:cViewPr>
      <p:guideLst>
        <p:guide orient="horz" pos="2073"/>
        <p:guide pos="50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DE1AB-8775-BF4E-BE9F-EFE95F5D72C4}"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1869-FFD6-3C46-A423-9B564D90CB5A}" type="slidenum">
              <a:rPr lang="en-US" smtClean="0"/>
              <a:t>‹#›</a:t>
            </a:fld>
            <a:endParaRPr lang="en-US"/>
          </a:p>
        </p:txBody>
      </p:sp>
    </p:spTree>
    <p:extLst>
      <p:ext uri="{BB962C8B-B14F-4D97-AF65-F5344CB8AC3E}">
        <p14:creationId xmlns:p14="http://schemas.microsoft.com/office/powerpoint/2010/main" val="253998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041869-FFD6-3C46-A423-9B564D90CB5A}" type="slidenum">
              <a:rPr lang="en-US" smtClean="0"/>
              <a:t>3</a:t>
            </a:fld>
            <a:endParaRPr lang="en-US"/>
          </a:p>
        </p:txBody>
      </p:sp>
    </p:spTree>
    <p:extLst>
      <p:ext uri="{BB962C8B-B14F-4D97-AF65-F5344CB8AC3E}">
        <p14:creationId xmlns:p14="http://schemas.microsoft.com/office/powerpoint/2010/main" val="88842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041869-FFD6-3C46-A423-9B564D90CB5A}" type="slidenum">
              <a:rPr lang="en-US" smtClean="0"/>
              <a:t>4</a:t>
            </a:fld>
            <a:endParaRPr lang="en-US"/>
          </a:p>
        </p:txBody>
      </p:sp>
    </p:spTree>
    <p:extLst>
      <p:ext uri="{BB962C8B-B14F-4D97-AF65-F5344CB8AC3E}">
        <p14:creationId xmlns:p14="http://schemas.microsoft.com/office/powerpoint/2010/main" val="88842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041869-FFD6-3C46-A423-9B564D90CB5A}" type="slidenum">
              <a:rPr lang="en-US" smtClean="0"/>
              <a:t>8</a:t>
            </a:fld>
            <a:endParaRPr lang="en-US"/>
          </a:p>
        </p:txBody>
      </p:sp>
    </p:spTree>
    <p:extLst>
      <p:ext uri="{BB962C8B-B14F-4D97-AF65-F5344CB8AC3E}">
        <p14:creationId xmlns:p14="http://schemas.microsoft.com/office/powerpoint/2010/main" val="319404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041869-FFD6-3C46-A423-9B564D90CB5A}" type="slidenum">
              <a:rPr lang="en-US" smtClean="0"/>
              <a:t>9</a:t>
            </a:fld>
            <a:endParaRPr lang="en-US"/>
          </a:p>
        </p:txBody>
      </p:sp>
    </p:spTree>
    <p:extLst>
      <p:ext uri="{BB962C8B-B14F-4D97-AF65-F5344CB8AC3E}">
        <p14:creationId xmlns:p14="http://schemas.microsoft.com/office/powerpoint/2010/main" val="319404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041869-FFD6-3C46-A423-9B564D90CB5A}" type="slidenum">
              <a:rPr lang="en-US" smtClean="0"/>
              <a:t>10</a:t>
            </a:fld>
            <a:endParaRPr lang="en-US"/>
          </a:p>
        </p:txBody>
      </p:sp>
    </p:spTree>
    <p:extLst>
      <p:ext uri="{BB962C8B-B14F-4D97-AF65-F5344CB8AC3E}">
        <p14:creationId xmlns:p14="http://schemas.microsoft.com/office/powerpoint/2010/main" val="319404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63244-D349-884C-B482-8E6CA590F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980D9F7-9687-2A42-B141-5B2DF339E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C6644B9-A057-C748-8F62-3BD80732E09B}"/>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7F0B9CB0-F2BE-B440-89A0-E1A1E804B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6EAA96-CB68-F246-B9C7-1BF97EF94905}"/>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219092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78FB0-502C-2E4F-A1E8-6E49F3150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763B288-2862-C649-97D7-E7710BFFF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7F5209-097C-8B48-BB2A-34156A893809}"/>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B11CE3FB-4DAB-FA48-A17B-086B0DF0C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F96F88-5054-D44A-A4A6-EF834FB6E5A4}"/>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85325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B8AB84-2EB9-D54D-A646-376C1083D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FEDD652-0AEF-AA49-9D32-8487C07BE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A60365-8EC8-A34B-BDD4-F3A632DDBC2A}"/>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316B7D33-F7BC-7A4A-B1F6-A8C7F408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730CD6-22AC-C447-92B0-FD4520FB807F}"/>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128891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FCF9B-CCF5-0145-8695-E6A2F3E0F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8ED67B-27AD-7548-8A4F-BE795E4ED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3709FA-71BC-214E-973E-8597D398775F}"/>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A52A5BD5-8AFD-1B4F-913A-E0EA1B97A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420518-9023-5746-89AC-1E92ECC81A2D}"/>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283768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8B7C9-0D9A-2C44-8C83-BFE5876C9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48F0DD2-9FA4-B14E-9406-4DB601C69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B3C29A-E7E5-7C47-8E59-DA1FB2C31E19}"/>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8F0B7A63-AD0D-CC47-A54F-5005C6488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9A7EA-94ED-9E4F-B0CD-F2FB162D2593}"/>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36461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8CE14-4973-2B42-8485-6FFC21938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898310-92A7-A240-8247-572CD6FB28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93061BE-4003-6F4F-A422-8724E02A8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3568586-C594-CA47-89ED-7A3A938FBF1C}"/>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6" name="Footer Placeholder 5">
            <a:extLst>
              <a:ext uri="{FF2B5EF4-FFF2-40B4-BE49-F238E27FC236}">
                <a16:creationId xmlns:a16="http://schemas.microsoft.com/office/drawing/2014/main" xmlns="" id="{A55CD8BF-DFCA-BD44-A642-421045B39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9BF8B4B-933B-7645-9377-B06179EA3612}"/>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339888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AFEB5-8D6E-0245-BF0E-23CC2F086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F1EDE0A-016B-8A4E-933B-232102A2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3976F2A-2286-8648-A542-EECD10D0A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AA329F5-70EA-5441-A9E5-BE910F15C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258EF8-C817-E14A-B954-F2C74D169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565887-BCAD-1F46-88B9-1677D1F54196}"/>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8" name="Footer Placeholder 7">
            <a:extLst>
              <a:ext uri="{FF2B5EF4-FFF2-40B4-BE49-F238E27FC236}">
                <a16:creationId xmlns:a16="http://schemas.microsoft.com/office/drawing/2014/main" xmlns="" id="{78FB1DD1-DC84-F64B-B3C4-69DFB46121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41AD7A3-BE05-0F44-8667-6F0FE9AB004D}"/>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121144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47046-E39F-E549-B84E-AAFB76BD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5546262-4B94-4A45-B807-235576BC75B4}"/>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4" name="Footer Placeholder 3">
            <a:extLst>
              <a:ext uri="{FF2B5EF4-FFF2-40B4-BE49-F238E27FC236}">
                <a16:creationId xmlns:a16="http://schemas.microsoft.com/office/drawing/2014/main" xmlns="" id="{CE4E3DB3-DCFE-C944-9701-94AD46BE6E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CA69A7-BACD-6445-B84A-75E09032C372}"/>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187099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58DD598-4C31-2E4E-BF5A-937F05BABBA5}"/>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3" name="Footer Placeholder 2">
            <a:extLst>
              <a:ext uri="{FF2B5EF4-FFF2-40B4-BE49-F238E27FC236}">
                <a16:creationId xmlns:a16="http://schemas.microsoft.com/office/drawing/2014/main" xmlns="" id="{F8D54228-CF63-5543-8B24-19257F06A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0A88DDE-FE4A-0A4E-BDEE-D3EE23484B1A}"/>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341035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48C19-E612-2A4E-9FA9-A2361266A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01407B9-9F88-B644-86A7-333E1A463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0BC4D1B-02AF-EC44-94C8-2A2A32D5B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A57491-BF6E-9F49-BBD8-99166A31A982}"/>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6" name="Footer Placeholder 5">
            <a:extLst>
              <a:ext uri="{FF2B5EF4-FFF2-40B4-BE49-F238E27FC236}">
                <a16:creationId xmlns:a16="http://schemas.microsoft.com/office/drawing/2014/main" xmlns="" id="{BEAFA0C3-B707-CD40-B557-56466AB27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508D3F-865E-FA4D-AEB8-54BE149E642D}"/>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42761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7A8E8-3DFC-FF4D-9710-FDFBA4E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0234B11-106B-DC4D-BD47-D291BB253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E67920F-9F13-084B-81D8-3053CB838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CB337C-354F-8D45-A2E0-1594842B17D5}"/>
              </a:ext>
            </a:extLst>
          </p:cNvPr>
          <p:cNvSpPr>
            <a:spLocks noGrp="1"/>
          </p:cNvSpPr>
          <p:nvPr>
            <p:ph type="dt" sz="half" idx="10"/>
          </p:nvPr>
        </p:nvSpPr>
        <p:spPr/>
        <p:txBody>
          <a:bodyPr/>
          <a:lstStyle/>
          <a:p>
            <a:fld id="{C4094B67-6957-0E4D-81FC-DEF92B8456D6}" type="datetimeFigureOut">
              <a:rPr lang="en-US" smtClean="0"/>
              <a:t>6/5/2020</a:t>
            </a:fld>
            <a:endParaRPr lang="en-US"/>
          </a:p>
        </p:txBody>
      </p:sp>
      <p:sp>
        <p:nvSpPr>
          <p:cNvPr id="6" name="Footer Placeholder 5">
            <a:extLst>
              <a:ext uri="{FF2B5EF4-FFF2-40B4-BE49-F238E27FC236}">
                <a16:creationId xmlns:a16="http://schemas.microsoft.com/office/drawing/2014/main" xmlns="" id="{04224490-561C-9B46-AD4E-0D30D8D04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C97210-8AA8-C643-98F0-C7EF57DE9CB3}"/>
              </a:ext>
            </a:extLst>
          </p:cNvPr>
          <p:cNvSpPr>
            <a:spLocks noGrp="1"/>
          </p:cNvSpPr>
          <p:nvPr>
            <p:ph type="sldNum" sz="quarter" idx="12"/>
          </p:nvPr>
        </p:nvSpPr>
        <p:spPr/>
        <p:txBody>
          <a:bodyPr/>
          <a:lstStyle/>
          <a:p>
            <a:fld id="{6862F692-32C3-0D47-9CFF-78FEE22AE796}" type="slidenum">
              <a:rPr lang="en-US" smtClean="0"/>
              <a:t>‹#›</a:t>
            </a:fld>
            <a:endParaRPr lang="en-US"/>
          </a:p>
        </p:txBody>
      </p:sp>
    </p:spTree>
    <p:extLst>
      <p:ext uri="{BB962C8B-B14F-4D97-AF65-F5344CB8AC3E}">
        <p14:creationId xmlns:p14="http://schemas.microsoft.com/office/powerpoint/2010/main" val="63684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E95328B-DFD0-A34C-93E1-68A1E77E9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EC4F5D3-C490-0440-B5BC-F99DFA714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58A231-0236-8445-A283-22A418488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94B67-6957-0E4D-81FC-DEF92B8456D6}" type="datetimeFigureOut">
              <a:rPr lang="en-US" smtClean="0"/>
              <a:t>6/5/2020</a:t>
            </a:fld>
            <a:endParaRPr lang="en-US"/>
          </a:p>
        </p:txBody>
      </p:sp>
      <p:sp>
        <p:nvSpPr>
          <p:cNvPr id="5" name="Footer Placeholder 4">
            <a:extLst>
              <a:ext uri="{FF2B5EF4-FFF2-40B4-BE49-F238E27FC236}">
                <a16:creationId xmlns:a16="http://schemas.microsoft.com/office/drawing/2014/main" xmlns="" id="{8B0FEA79-CA00-374A-957D-7B56B6B47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525838F-6B78-8149-8F1A-456B4706C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2F692-32C3-0D47-9CFF-78FEE22AE796}" type="slidenum">
              <a:rPr lang="en-US" smtClean="0"/>
              <a:t>‹#›</a:t>
            </a:fld>
            <a:endParaRPr lang="en-US"/>
          </a:p>
        </p:txBody>
      </p:sp>
    </p:spTree>
    <p:extLst>
      <p:ext uri="{BB962C8B-B14F-4D97-AF65-F5344CB8AC3E}">
        <p14:creationId xmlns:p14="http://schemas.microsoft.com/office/powerpoint/2010/main" val="250034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kaggle.com/blastchar/telco-customer-chur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www.skinnalicious.net/modules/wfdownloads/images/screenshots/strawberry_red_previe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6109"/>
            <a:ext cx="12192000" cy="58304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609240"/>
            <a:ext cx="12192000" cy="1980000"/>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9777" y="4043735"/>
            <a:ext cx="11674557" cy="1077218"/>
          </a:xfrm>
          <a:prstGeom prst="rect">
            <a:avLst/>
          </a:prstGeom>
          <a:noFill/>
        </p:spPr>
        <p:txBody>
          <a:bodyPr wrap="square" rtlCol="0">
            <a:spAutoFit/>
          </a:bodyPr>
          <a:lstStyle/>
          <a:p>
            <a:r>
              <a:rPr lang="en-US" sz="3200" b="1" i="1" dirty="0" smtClean="0">
                <a:solidFill>
                  <a:schemeClr val="bg1"/>
                </a:solidFill>
              </a:rPr>
              <a:t>Customer Attrition Classifier</a:t>
            </a:r>
          </a:p>
          <a:p>
            <a:r>
              <a:rPr lang="en-US" sz="3200" b="1" i="1" dirty="0" smtClean="0">
                <a:solidFill>
                  <a:schemeClr val="bg1"/>
                </a:solidFill>
              </a:rPr>
              <a:t>In Telecommunication Company</a:t>
            </a:r>
            <a:endParaRPr lang="id-ID" sz="3200" b="1" i="1" dirty="0">
              <a:solidFill>
                <a:schemeClr val="bg1"/>
              </a:solidFill>
            </a:endParaRPr>
          </a:p>
        </p:txBody>
      </p:sp>
      <p:sp>
        <p:nvSpPr>
          <p:cNvPr id="8" name="TextBox 7"/>
          <p:cNvSpPr txBox="1"/>
          <p:nvPr/>
        </p:nvSpPr>
        <p:spPr>
          <a:xfrm>
            <a:off x="179777" y="5120953"/>
            <a:ext cx="8915399" cy="369332"/>
          </a:xfrm>
          <a:prstGeom prst="rect">
            <a:avLst/>
          </a:prstGeom>
          <a:noFill/>
        </p:spPr>
        <p:txBody>
          <a:bodyPr wrap="square" rtlCol="0">
            <a:spAutoFit/>
          </a:bodyPr>
          <a:lstStyle/>
          <a:p>
            <a:r>
              <a:rPr lang="en-US" i="1" dirty="0" smtClean="0">
                <a:solidFill>
                  <a:schemeClr val="bg1"/>
                </a:solidFill>
              </a:rPr>
              <a:t>Classification Model</a:t>
            </a:r>
            <a:endParaRPr lang="id-ID" i="1" dirty="0">
              <a:solidFill>
                <a:schemeClr val="bg1"/>
              </a:solidFill>
            </a:endParaRPr>
          </a:p>
        </p:txBody>
      </p:sp>
      <p:sp>
        <p:nvSpPr>
          <p:cNvPr id="9" name="TextBox 8"/>
          <p:cNvSpPr txBox="1"/>
          <p:nvPr/>
        </p:nvSpPr>
        <p:spPr>
          <a:xfrm>
            <a:off x="179778" y="6114532"/>
            <a:ext cx="8915399" cy="400110"/>
          </a:xfrm>
          <a:prstGeom prst="rect">
            <a:avLst/>
          </a:prstGeom>
          <a:noFill/>
        </p:spPr>
        <p:txBody>
          <a:bodyPr wrap="square" rtlCol="0">
            <a:spAutoFit/>
          </a:bodyPr>
          <a:lstStyle/>
          <a:p>
            <a:r>
              <a:rPr lang="id-ID" sz="2000" i="1" dirty="0">
                <a:solidFill>
                  <a:schemeClr val="bg1"/>
                </a:solidFill>
              </a:rPr>
              <a:t>Jakarta, </a:t>
            </a:r>
            <a:r>
              <a:rPr lang="en-US" sz="2000" i="1" dirty="0" smtClean="0">
                <a:solidFill>
                  <a:schemeClr val="bg1"/>
                </a:solidFill>
              </a:rPr>
              <a:t>June </a:t>
            </a:r>
            <a:r>
              <a:rPr lang="id-ID" sz="2000" i="1" dirty="0" smtClean="0">
                <a:solidFill>
                  <a:schemeClr val="bg1"/>
                </a:solidFill>
              </a:rPr>
              <a:t>20</a:t>
            </a:r>
            <a:r>
              <a:rPr lang="en-US" sz="2000" i="1" dirty="0" smtClean="0">
                <a:solidFill>
                  <a:schemeClr val="bg1"/>
                </a:solidFill>
              </a:rPr>
              <a:t>20</a:t>
            </a:r>
            <a:endParaRPr lang="id-ID" sz="2000" i="1" dirty="0">
              <a:solidFill>
                <a:schemeClr val="bg1"/>
              </a:solidFill>
            </a:endParaRPr>
          </a:p>
        </p:txBody>
      </p:sp>
      <p:sp>
        <p:nvSpPr>
          <p:cNvPr id="10" name="TextBox 9"/>
          <p:cNvSpPr txBox="1"/>
          <p:nvPr/>
        </p:nvSpPr>
        <p:spPr>
          <a:xfrm>
            <a:off x="200451" y="3674403"/>
            <a:ext cx="8915399" cy="369332"/>
          </a:xfrm>
          <a:prstGeom prst="rect">
            <a:avLst/>
          </a:prstGeom>
          <a:noFill/>
        </p:spPr>
        <p:txBody>
          <a:bodyPr wrap="square" rtlCol="0">
            <a:spAutoFit/>
          </a:bodyPr>
          <a:lstStyle/>
          <a:p>
            <a:r>
              <a:rPr lang="en-US" i="1" dirty="0" smtClean="0">
                <a:solidFill>
                  <a:schemeClr val="bg1"/>
                </a:solidFill>
              </a:rPr>
              <a:t>Data Science &amp; Machine Learning</a:t>
            </a:r>
            <a:endParaRPr lang="id-ID" i="1" dirty="0">
              <a:solidFill>
                <a:schemeClr val="bg1"/>
              </a:solidFill>
            </a:endParaRPr>
          </a:p>
        </p:txBody>
      </p:sp>
      <p:pic>
        <p:nvPicPr>
          <p:cNvPr id="11" name="Picture 2" descr="https://purwadhikax.com/static/media/purwadhika_logo_full.869511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135" y="189056"/>
            <a:ext cx="3240565" cy="51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69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Purwadhika Code\materi_Purwa\ModuleML\ScatterCustomerChu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653" y="1115386"/>
            <a:ext cx="6758410" cy="49949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 Framework</a:t>
            </a:r>
            <a:endParaRPr lang="en-US" sz="1600" b="1" dirty="0">
              <a:latin typeface="Calibri" pitchFamily="34" charset="0"/>
            </a:endParaRPr>
          </a:p>
          <a:p>
            <a:r>
              <a:rPr lang="en-US" sz="1600" i="1" dirty="0" smtClean="0">
                <a:latin typeface="Calibri" pitchFamily="34" charset="0"/>
              </a:rPr>
              <a:t>Data Visualization: Categorical Variables with Bar Chart.</a:t>
            </a:r>
            <a:endParaRPr lang="id-ID" sz="1600" i="1" dirty="0">
              <a:latin typeface="Calibri" pitchFamily="34" charset="0"/>
            </a:endParaRPr>
          </a:p>
        </p:txBody>
      </p:sp>
      <p:sp>
        <p:nvSpPr>
          <p:cNvPr id="88" name="Rectangle 87">
            <a:extLst>
              <a:ext uri="{FF2B5EF4-FFF2-40B4-BE49-F238E27FC236}">
                <a16:creationId xmlns:a16="http://schemas.microsoft.com/office/drawing/2014/main" xmlns="" id="{CF5898D9-F71E-1D43-A3CA-EC39ADAF4D8A}"/>
              </a:ext>
            </a:extLst>
          </p:cNvPr>
          <p:cNvSpPr/>
          <p:nvPr/>
        </p:nvSpPr>
        <p:spPr>
          <a:xfrm>
            <a:off x="357188" y="1006816"/>
            <a:ext cx="10758487" cy="52120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34" name="Picture 2" descr="https://purwadhikax.com/static/media/purwadhika_logo_full.869511f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2217" y="474485"/>
            <a:ext cx="1062010" cy="42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9087573" y="1223960"/>
            <a:ext cx="1913802" cy="4154984"/>
          </a:xfrm>
          <a:prstGeom prst="rect">
            <a:avLst/>
          </a:prstGeom>
          <a:noFill/>
        </p:spPr>
        <p:txBody>
          <a:bodyPr wrap="square" rtlCol="0">
            <a:spAutoFit/>
          </a:bodyPr>
          <a:lstStyle/>
          <a:p>
            <a:r>
              <a:rPr lang="en-US" sz="1200" b="1" dirty="0" smtClean="0"/>
              <a:t>Categorical Variables:</a:t>
            </a:r>
          </a:p>
          <a:p>
            <a:endParaRPr lang="en-US" sz="1200" b="1" dirty="0"/>
          </a:p>
          <a:p>
            <a:r>
              <a:rPr lang="en-US" sz="1200" dirty="0" smtClean="0"/>
              <a:t>The data is represent the distribution of each numerical variables to distinguish between customer tends to churn or stay within the company.</a:t>
            </a:r>
          </a:p>
          <a:p>
            <a:endParaRPr lang="en-US" sz="1200" i="1" dirty="0" smtClean="0"/>
          </a:p>
          <a:p>
            <a:r>
              <a:rPr lang="en-US" sz="1200" dirty="0"/>
              <a:t>At the tenure and total charges, has a tendency the higher tenure as </a:t>
            </a:r>
            <a:r>
              <a:rPr lang="en-US" sz="1200" dirty="0" smtClean="0"/>
              <a:t>well as the </a:t>
            </a:r>
            <a:r>
              <a:rPr lang="en-US" sz="1200" dirty="0"/>
              <a:t>total charges .</a:t>
            </a:r>
          </a:p>
          <a:p>
            <a:endParaRPr lang="en-US" sz="1200" dirty="0" smtClean="0"/>
          </a:p>
          <a:p>
            <a:r>
              <a:rPr lang="en-US" sz="1200" dirty="0" smtClean="0"/>
              <a:t>In sharp contrast, at the monthly charges and tenure. Customer who has stayed within the company for a long time and has lower monthly charges tends to not quit from the services.</a:t>
            </a:r>
            <a:endParaRPr lang="en-US" sz="1200" dirty="0"/>
          </a:p>
        </p:txBody>
      </p:sp>
    </p:spTree>
    <p:extLst>
      <p:ext uri="{BB962C8B-B14F-4D97-AF65-F5344CB8AC3E}">
        <p14:creationId xmlns:p14="http://schemas.microsoft.com/office/powerpoint/2010/main" val="2365278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http://www.skinnalicious.net/modules/wfdownloads/images/screenshots/strawberry_red_preview.jpg">
            <a:extLst>
              <a:ext uri="{FF2B5EF4-FFF2-40B4-BE49-F238E27FC236}">
                <a16:creationId xmlns:a16="http://schemas.microsoft.com/office/drawing/2014/main" xmlns="" id="{60503D69-41C1-2340-B718-96E5BA266D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27534"/>
            <a:ext cx="12192000" cy="583046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48E932FE-E0D4-7249-B471-A2330F0ACC16}"/>
              </a:ext>
            </a:extLst>
          </p:cNvPr>
          <p:cNvSpPr/>
          <p:nvPr/>
        </p:nvSpPr>
        <p:spPr>
          <a:xfrm>
            <a:off x="-9972" y="2783522"/>
            <a:ext cx="12211944" cy="3084395"/>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0363" tIns="55181" rIns="110363" bIns="55181" rtlCol="0" anchor="ctr"/>
          <a:lstStyle/>
          <a:p>
            <a:pPr algn="ctr"/>
            <a:r>
              <a:rPr lang="id-ID" sz="2400" dirty="0">
                <a:solidFill>
                  <a:prstClr val="white"/>
                </a:solidFill>
              </a:rPr>
              <a:t> </a:t>
            </a:r>
            <a:endParaRPr lang="en-US" sz="2400" dirty="0">
              <a:solidFill>
                <a:prstClr val="white"/>
              </a:solidFill>
            </a:endParaRPr>
          </a:p>
        </p:txBody>
      </p:sp>
      <p:sp>
        <p:nvSpPr>
          <p:cNvPr id="15" name="TextBox 14">
            <a:extLst>
              <a:ext uri="{FF2B5EF4-FFF2-40B4-BE49-F238E27FC236}">
                <a16:creationId xmlns:a16="http://schemas.microsoft.com/office/drawing/2014/main" xmlns="" id="{24FDB761-28B8-DE4B-9390-050D419D64D3}"/>
              </a:ext>
            </a:extLst>
          </p:cNvPr>
          <p:cNvSpPr txBox="1"/>
          <p:nvPr/>
        </p:nvSpPr>
        <p:spPr>
          <a:xfrm>
            <a:off x="164619" y="6251381"/>
            <a:ext cx="3633657" cy="388439"/>
          </a:xfrm>
          <a:prstGeom prst="rect">
            <a:avLst/>
          </a:prstGeom>
          <a:noFill/>
        </p:spPr>
        <p:txBody>
          <a:bodyPr wrap="square" lIns="110363" tIns="55181" rIns="110363" bIns="55181" rtlCol="0">
            <a:spAutoFit/>
          </a:bodyPr>
          <a:lstStyle/>
          <a:p>
            <a:r>
              <a:rPr lang="id-ID" b="1" dirty="0">
                <a:solidFill>
                  <a:schemeClr val="bg1"/>
                </a:solidFill>
              </a:rPr>
              <a:t>Jakarta</a:t>
            </a:r>
            <a:r>
              <a:rPr lang="id-ID" b="1" dirty="0" smtClean="0">
                <a:solidFill>
                  <a:schemeClr val="bg1"/>
                </a:solidFill>
              </a:rPr>
              <a:t>,</a:t>
            </a:r>
            <a:r>
              <a:rPr lang="en-US" b="1" dirty="0" smtClean="0">
                <a:solidFill>
                  <a:schemeClr val="bg1"/>
                </a:solidFill>
              </a:rPr>
              <a:t> June</a:t>
            </a:r>
            <a:r>
              <a:rPr lang="id-ID" b="1" dirty="0" smtClean="0">
                <a:solidFill>
                  <a:schemeClr val="bg1"/>
                </a:solidFill>
              </a:rPr>
              <a:t> 20</a:t>
            </a:r>
            <a:r>
              <a:rPr lang="en-US" b="1" dirty="0" smtClean="0">
                <a:solidFill>
                  <a:schemeClr val="bg1"/>
                </a:solidFill>
              </a:rPr>
              <a:t>20</a:t>
            </a:r>
            <a:endParaRPr lang="id-ID" b="1" dirty="0">
              <a:solidFill>
                <a:schemeClr val="bg1"/>
              </a:solidFill>
            </a:endParaRPr>
          </a:p>
        </p:txBody>
      </p:sp>
      <p:sp>
        <p:nvSpPr>
          <p:cNvPr id="16" name="Title 1">
            <a:extLst>
              <a:ext uri="{FF2B5EF4-FFF2-40B4-BE49-F238E27FC236}">
                <a16:creationId xmlns:a16="http://schemas.microsoft.com/office/drawing/2014/main" xmlns="" id="{DC6C8B42-7E3C-1047-90BC-F241D8254A02}"/>
              </a:ext>
            </a:extLst>
          </p:cNvPr>
          <p:cNvSpPr txBox="1">
            <a:spLocks/>
          </p:cNvSpPr>
          <p:nvPr/>
        </p:nvSpPr>
        <p:spPr>
          <a:xfrm>
            <a:off x="121584" y="3168867"/>
            <a:ext cx="11809254" cy="2385026"/>
          </a:xfrm>
          <a:prstGeom prst="rect">
            <a:avLst/>
          </a:prstGeom>
        </p:spPr>
        <p:txBody>
          <a:bodyPr vert="horz" lIns="110363" tIns="55181" rIns="110363" bIns="551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chemeClr val="bg1"/>
                </a:solidFill>
              </a:rPr>
              <a:t>Thank You</a:t>
            </a:r>
            <a:endParaRPr lang="en-US" b="1" dirty="0">
              <a:solidFill>
                <a:schemeClr val="bg1"/>
              </a:solidFill>
            </a:endParaRPr>
          </a:p>
        </p:txBody>
      </p:sp>
      <p:pic>
        <p:nvPicPr>
          <p:cNvPr id="8" name="Picture 2" descr="https://purwadhikax.com/static/media/purwadhika_logo_full.869511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135" y="189056"/>
            <a:ext cx="3240565" cy="51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99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211" y="1447801"/>
            <a:ext cx="3424079" cy="2169825"/>
          </a:xfrm>
          <a:prstGeom prst="rect">
            <a:avLst/>
          </a:prstGeom>
          <a:noFill/>
        </p:spPr>
        <p:txBody>
          <a:bodyPr wrap="none" rtlCol="0">
            <a:spAutoFit/>
          </a:bodyPr>
          <a:lstStyle/>
          <a:p>
            <a:r>
              <a:rPr lang="en-US" sz="2400" b="1" dirty="0">
                <a:solidFill>
                  <a:srgbClr val="C00000"/>
                </a:solidFill>
              </a:rPr>
              <a:t>CONTENT</a:t>
            </a:r>
          </a:p>
          <a:p>
            <a:endParaRPr lang="en-US" sz="2400" b="1" dirty="0">
              <a:solidFill>
                <a:prstClr val="black"/>
              </a:solidFill>
            </a:endParaRPr>
          </a:p>
          <a:p>
            <a:pPr>
              <a:spcBef>
                <a:spcPts val="600"/>
              </a:spcBef>
            </a:pPr>
            <a:r>
              <a:rPr lang="id-ID" sz="2400" b="1" dirty="0" smtClean="0"/>
              <a:t>RESEARCH </a:t>
            </a:r>
            <a:r>
              <a:rPr lang="en-US" sz="2400" b="1" dirty="0"/>
              <a:t>BACKGROUND</a:t>
            </a:r>
          </a:p>
          <a:p>
            <a:pPr>
              <a:spcBef>
                <a:spcPts val="600"/>
              </a:spcBef>
            </a:pPr>
            <a:r>
              <a:rPr lang="id-ID" sz="2400" b="1" dirty="0" smtClean="0">
                <a:solidFill>
                  <a:schemeClr val="bg1">
                    <a:lumMod val="85000"/>
                  </a:schemeClr>
                </a:solidFill>
              </a:rPr>
              <a:t>RESEARCH </a:t>
            </a:r>
            <a:r>
              <a:rPr lang="en-US" sz="2400" b="1" dirty="0" smtClean="0">
                <a:solidFill>
                  <a:schemeClr val="bg1">
                    <a:lumMod val="85000"/>
                  </a:schemeClr>
                </a:solidFill>
              </a:rPr>
              <a:t>OBJECTIVES</a:t>
            </a:r>
          </a:p>
          <a:p>
            <a:pPr>
              <a:spcBef>
                <a:spcPts val="600"/>
              </a:spcBef>
            </a:pPr>
            <a:r>
              <a:rPr lang="id-ID" sz="2400" b="1" dirty="0" smtClean="0">
                <a:solidFill>
                  <a:schemeClr val="bg1">
                    <a:lumMod val="85000"/>
                  </a:schemeClr>
                </a:solidFill>
              </a:rPr>
              <a:t>RESEARCH FRAMEWORK</a:t>
            </a:r>
            <a:endParaRPr lang="en-US" sz="2400" b="1" dirty="0" smtClean="0">
              <a:solidFill>
                <a:schemeClr val="bg1">
                  <a:lumMod val="85000"/>
                </a:schemeClr>
              </a:solidFill>
            </a:endParaRPr>
          </a:p>
        </p:txBody>
      </p:sp>
      <p:cxnSp>
        <p:nvCxnSpPr>
          <p:cNvPr id="3" name="Straight Connector 2"/>
          <p:cNvCxnSpPr/>
          <p:nvPr/>
        </p:nvCxnSpPr>
        <p:spPr>
          <a:xfrm>
            <a:off x="914400" y="2681991"/>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914400" y="315418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14400" y="358140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5" name="Picture 2" descr="https://purwadhikax.com/static/media/purwadhika_logo_full.869511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99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a:t>
            </a:r>
            <a:r>
              <a:rPr lang="en-US" sz="1600" b="1" dirty="0" smtClean="0">
                <a:latin typeface="Calibri" pitchFamily="34" charset="0"/>
              </a:rPr>
              <a:t> Background</a:t>
            </a:r>
            <a:r>
              <a:rPr lang="id-ID" sz="1600" b="1" dirty="0" smtClean="0">
                <a:latin typeface="Calibri" pitchFamily="34" charset="0"/>
              </a:rPr>
              <a:t> </a:t>
            </a:r>
            <a:endParaRPr lang="id-ID" sz="1600" b="1" i="1" dirty="0" smtClean="0">
              <a:latin typeface="Calibri" pitchFamily="34" charset="0"/>
            </a:endParaRPr>
          </a:p>
          <a:p>
            <a:r>
              <a:rPr lang="en-US" sz="1600" i="1" dirty="0" smtClean="0"/>
              <a:t>Customer Attrition / Customer Churn</a:t>
            </a:r>
            <a:r>
              <a:rPr lang="en-US" sz="1600" i="1" dirty="0">
                <a:latin typeface="Calibri" pitchFamily="34" charset="0"/>
              </a:rPr>
              <a:t> </a:t>
            </a:r>
            <a:r>
              <a:rPr lang="en-US" sz="1600" i="1" dirty="0" smtClean="0">
                <a:latin typeface="Calibri" pitchFamily="34" charset="0"/>
              </a:rPr>
              <a:t>in Telecommunication Company </a:t>
            </a:r>
            <a:endParaRPr lang="id-ID" sz="1600" i="1" dirty="0">
              <a:latin typeface="Calibri" pitchFamily="34" charset="0"/>
            </a:endParaRPr>
          </a:p>
        </p:txBody>
      </p:sp>
      <p:cxnSp>
        <p:nvCxnSpPr>
          <p:cNvPr id="11" name="Straight Connector 10">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3" name="Picture 2" descr="https://purwadhikax.com/static/media/purwadhika_logo_full.869511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1512" y="1645763"/>
            <a:ext cx="3986211" cy="4154984"/>
          </a:xfrm>
          <a:prstGeom prst="rect">
            <a:avLst/>
          </a:prstGeom>
        </p:spPr>
        <p:txBody>
          <a:bodyPr wrap="square">
            <a:spAutoFit/>
          </a:bodyPr>
          <a:lstStyle/>
          <a:p>
            <a:pPr algn="just"/>
            <a:r>
              <a:rPr lang="en-US" sz="1200" b="1" dirty="0" smtClean="0"/>
              <a:t>Customer </a:t>
            </a:r>
            <a:r>
              <a:rPr lang="en-US" sz="1200" b="1" dirty="0"/>
              <a:t>Attrition</a:t>
            </a:r>
            <a:r>
              <a:rPr lang="en-US" sz="1200" dirty="0"/>
              <a:t> is one of the most important and challenging problems for businesses such as Credit Card companies, cable service providers, SASS and telecommunication companies worldwide. Customer churn metrics can help businesses improve customer retention.</a:t>
            </a:r>
          </a:p>
          <a:p>
            <a:pPr algn="just"/>
            <a:endParaRPr lang="en-US" sz="1200" dirty="0"/>
          </a:p>
          <a:p>
            <a:pPr algn="just"/>
            <a:r>
              <a:rPr lang="en-US" sz="1200" dirty="0"/>
              <a:t>Consider the following facts from a research conducted by </a:t>
            </a:r>
            <a:r>
              <a:rPr lang="en-US" sz="1200" dirty="0" smtClean="0"/>
              <a:t>Bain </a:t>
            </a:r>
            <a:r>
              <a:rPr lang="en-US" sz="1200" dirty="0"/>
              <a:t>&amp; </a:t>
            </a:r>
            <a:r>
              <a:rPr lang="en-US" sz="1200" dirty="0" smtClean="0"/>
              <a:t>Company:</a:t>
            </a:r>
            <a:endParaRPr lang="en-US" sz="1200" dirty="0"/>
          </a:p>
          <a:p>
            <a:pPr algn="just"/>
            <a:endParaRPr lang="en-US" sz="1200" dirty="0"/>
          </a:p>
          <a:p>
            <a:pPr marL="171450" indent="-171450" algn="just">
              <a:buFont typeface="Arial" pitchFamily="34" charset="0"/>
              <a:buChar char="•"/>
            </a:pPr>
            <a:r>
              <a:rPr lang="en-US" sz="1200" i="1" dirty="0" smtClean="0"/>
              <a:t>The </a:t>
            </a:r>
            <a:r>
              <a:rPr lang="en-US" sz="1200" i="1" dirty="0"/>
              <a:t>cost of acquiring a new customer can be higher than that of retaining a customer by as much as 700</a:t>
            </a:r>
            <a:r>
              <a:rPr lang="en-US" sz="1200" i="1" dirty="0" smtClean="0"/>
              <a:t>%.</a:t>
            </a:r>
          </a:p>
          <a:p>
            <a:pPr marL="171450" indent="-171450" algn="just">
              <a:buFont typeface="Arial" pitchFamily="34" charset="0"/>
              <a:buChar char="•"/>
            </a:pPr>
            <a:r>
              <a:rPr lang="en-US" sz="1200" i="1" dirty="0" smtClean="0"/>
              <a:t>Increasing </a:t>
            </a:r>
            <a:r>
              <a:rPr lang="en-US" sz="1200" i="1" dirty="0"/>
              <a:t>customer retention rates by a mere 5% could increase profits by 25% to 95%.</a:t>
            </a:r>
          </a:p>
          <a:p>
            <a:pPr algn="just"/>
            <a:endParaRPr lang="en-US" sz="1200" dirty="0"/>
          </a:p>
          <a:p>
            <a:pPr algn="just"/>
            <a:r>
              <a:rPr lang="en-US" sz="1200" dirty="0" smtClean="0"/>
              <a:t>Types </a:t>
            </a:r>
            <a:r>
              <a:rPr lang="en-US" sz="1200" dirty="0"/>
              <a:t>of Customer </a:t>
            </a:r>
            <a:r>
              <a:rPr lang="en-US" sz="1200" dirty="0" smtClean="0"/>
              <a:t>Attrition:</a:t>
            </a:r>
            <a:endParaRPr lang="en-US" sz="1200" dirty="0"/>
          </a:p>
          <a:p>
            <a:pPr marL="171450" indent="-171450" algn="just">
              <a:buFont typeface="Arial" pitchFamily="34" charset="0"/>
              <a:buChar char="•"/>
            </a:pPr>
            <a:r>
              <a:rPr lang="en-US" sz="1200" dirty="0" smtClean="0"/>
              <a:t>Volunteer: </a:t>
            </a:r>
            <a:r>
              <a:rPr lang="en-US" sz="1200" dirty="0"/>
              <a:t>When customers want to quit the contract and move to the next </a:t>
            </a:r>
            <a:r>
              <a:rPr lang="en-US" sz="1200" dirty="0" smtClean="0"/>
              <a:t>service provider</a:t>
            </a:r>
            <a:r>
              <a:rPr lang="en-US" sz="1200" dirty="0"/>
              <a:t>. </a:t>
            </a:r>
            <a:endParaRPr lang="en-US" sz="1200" dirty="0" smtClean="0"/>
          </a:p>
          <a:p>
            <a:pPr marL="171450" indent="-171450" algn="just">
              <a:buFont typeface="Arial" pitchFamily="34" charset="0"/>
              <a:buChar char="•"/>
            </a:pPr>
            <a:r>
              <a:rPr lang="en-US" sz="1200" dirty="0" smtClean="0"/>
              <a:t>Non-Volunteer: When </a:t>
            </a:r>
            <a:r>
              <a:rPr lang="en-US" sz="1200" dirty="0"/>
              <a:t>the company quit the service to a </a:t>
            </a:r>
            <a:r>
              <a:rPr lang="en-US" sz="1200" dirty="0" smtClean="0"/>
              <a:t>customer.</a:t>
            </a:r>
          </a:p>
          <a:p>
            <a:pPr marL="171450" indent="-171450" algn="just">
              <a:buFont typeface="Arial" pitchFamily="34" charset="0"/>
              <a:buChar char="•"/>
            </a:pPr>
            <a:r>
              <a:rPr lang="en-US" sz="1200" dirty="0" smtClean="0"/>
              <a:t>Silent Churn: Those </a:t>
            </a:r>
            <a:r>
              <a:rPr lang="en-US" sz="1200" dirty="0"/>
              <a:t>customers who discontinued the contract without </a:t>
            </a:r>
            <a:r>
              <a:rPr lang="en-US" sz="1200" dirty="0" smtClean="0"/>
              <a:t>prior knowledge </a:t>
            </a:r>
            <a:r>
              <a:rPr lang="en-US" sz="1200" dirty="0"/>
              <a:t>of both parties (customer-company</a:t>
            </a:r>
            <a:r>
              <a:rPr lang="en-US" sz="1200" dirty="0" smtClean="0"/>
              <a:t>).</a:t>
            </a:r>
            <a:endParaRPr lang="en-US" sz="1200" dirty="0"/>
          </a:p>
        </p:txBody>
      </p:sp>
      <p:grpSp>
        <p:nvGrpSpPr>
          <p:cNvPr id="9" name="Group 8"/>
          <p:cNvGrpSpPr/>
          <p:nvPr/>
        </p:nvGrpSpPr>
        <p:grpSpPr>
          <a:xfrm>
            <a:off x="5472348" y="1869766"/>
            <a:ext cx="4988521" cy="3653448"/>
            <a:chOff x="268204" y="1431758"/>
            <a:chExt cx="4988521" cy="3653448"/>
          </a:xfrm>
        </p:grpSpPr>
        <p:sp>
          <p:nvSpPr>
            <p:cNvPr id="2" name="Oval 1"/>
            <p:cNvSpPr/>
            <p:nvPr/>
          </p:nvSpPr>
          <p:spPr>
            <a:xfrm>
              <a:off x="2081463" y="2641558"/>
              <a:ext cx="1287379" cy="12873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Customer</a:t>
              </a:r>
            </a:p>
            <a:p>
              <a:pPr algn="ctr"/>
              <a:r>
                <a:rPr lang="en-US" sz="1400" b="1" dirty="0" smtClean="0"/>
                <a:t>360</a:t>
              </a:r>
              <a:endParaRPr lang="en-US" sz="1400" b="1" dirty="0"/>
            </a:p>
          </p:txBody>
        </p:sp>
        <p:sp>
          <p:nvSpPr>
            <p:cNvPr id="3" name="Rectangle 2"/>
            <p:cNvSpPr/>
            <p:nvPr/>
          </p:nvSpPr>
          <p:spPr>
            <a:xfrm>
              <a:off x="1973179" y="1431758"/>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 name="TextBox 3"/>
            <p:cNvSpPr txBox="1"/>
            <p:nvPr/>
          </p:nvSpPr>
          <p:spPr>
            <a:xfrm>
              <a:off x="2120064" y="1431758"/>
              <a:ext cx="1270334" cy="261610"/>
            </a:xfrm>
            <a:prstGeom prst="rect">
              <a:avLst/>
            </a:prstGeom>
            <a:noFill/>
          </p:spPr>
          <p:txBody>
            <a:bodyPr wrap="square" rtlCol="0">
              <a:spAutoFit/>
            </a:bodyPr>
            <a:lstStyle/>
            <a:p>
              <a:pPr algn="ctr"/>
              <a:r>
                <a:rPr lang="en-US" sz="1100" b="1" dirty="0" smtClean="0"/>
                <a:t>Macroeconomic</a:t>
              </a:r>
              <a:endParaRPr lang="en-US" sz="1100" b="1" dirty="0"/>
            </a:p>
          </p:txBody>
        </p:sp>
        <p:sp>
          <p:nvSpPr>
            <p:cNvPr id="7" name="TextBox 6"/>
            <p:cNvSpPr txBox="1"/>
            <p:nvPr/>
          </p:nvSpPr>
          <p:spPr>
            <a:xfrm>
              <a:off x="1973179" y="1693368"/>
              <a:ext cx="1564105" cy="261610"/>
            </a:xfrm>
            <a:prstGeom prst="rect">
              <a:avLst/>
            </a:prstGeom>
            <a:noFill/>
          </p:spPr>
          <p:txBody>
            <a:bodyPr wrap="square" rtlCol="0">
              <a:spAutoFit/>
            </a:bodyPr>
            <a:lstStyle/>
            <a:p>
              <a:pPr marL="171450" indent="-171450">
                <a:buFont typeface="Arial" pitchFamily="34" charset="0"/>
                <a:buChar char="•"/>
              </a:pPr>
              <a:endParaRPr lang="en-US" sz="1100" dirty="0"/>
            </a:p>
          </p:txBody>
        </p:sp>
        <p:sp>
          <p:nvSpPr>
            <p:cNvPr id="8" name="TextBox 7"/>
            <p:cNvSpPr txBox="1"/>
            <p:nvPr/>
          </p:nvSpPr>
          <p:spPr>
            <a:xfrm>
              <a:off x="1973179" y="1693368"/>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Interest rates</a:t>
              </a:r>
            </a:p>
            <a:p>
              <a:pPr marL="171450" indent="-171450">
                <a:buFont typeface="Arial" pitchFamily="34" charset="0"/>
                <a:buChar char="•"/>
              </a:pPr>
              <a:r>
                <a:rPr lang="en-US" sz="1100" dirty="0" smtClean="0"/>
                <a:t>Unemployment rates</a:t>
              </a:r>
            </a:p>
            <a:p>
              <a:pPr marL="171450" indent="-171450">
                <a:buFont typeface="Arial" pitchFamily="34" charset="0"/>
                <a:buChar char="•"/>
              </a:pPr>
              <a:r>
                <a:rPr lang="en-US" sz="1100" dirty="0" err="1" smtClean="0"/>
                <a:t>etc</a:t>
              </a:r>
              <a:endParaRPr lang="en-US" sz="1100" dirty="0"/>
            </a:p>
          </p:txBody>
        </p:sp>
        <p:sp>
          <p:nvSpPr>
            <p:cNvPr id="14" name="Rectangle 13"/>
            <p:cNvSpPr/>
            <p:nvPr/>
          </p:nvSpPr>
          <p:spPr>
            <a:xfrm>
              <a:off x="268204" y="1731840"/>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5" name="TextBox 14"/>
            <p:cNvSpPr txBox="1"/>
            <p:nvPr/>
          </p:nvSpPr>
          <p:spPr>
            <a:xfrm>
              <a:off x="415089" y="1731840"/>
              <a:ext cx="1270334" cy="261610"/>
            </a:xfrm>
            <a:prstGeom prst="rect">
              <a:avLst/>
            </a:prstGeom>
            <a:noFill/>
          </p:spPr>
          <p:txBody>
            <a:bodyPr wrap="square" rtlCol="0">
              <a:spAutoFit/>
            </a:bodyPr>
            <a:lstStyle/>
            <a:p>
              <a:pPr algn="ctr"/>
              <a:r>
                <a:rPr lang="en-US" sz="1100" b="1" dirty="0" smtClean="0"/>
                <a:t>Transactional Data</a:t>
              </a:r>
              <a:endParaRPr lang="en-US" sz="1100" b="1" dirty="0"/>
            </a:p>
          </p:txBody>
        </p:sp>
        <p:sp>
          <p:nvSpPr>
            <p:cNvPr id="16" name="TextBox 15"/>
            <p:cNvSpPr txBox="1"/>
            <p:nvPr/>
          </p:nvSpPr>
          <p:spPr>
            <a:xfrm>
              <a:off x="268204" y="1993450"/>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Spend across categories</a:t>
              </a:r>
            </a:p>
            <a:p>
              <a:pPr marL="171450" indent="-171450">
                <a:buFont typeface="Arial" pitchFamily="34" charset="0"/>
                <a:buChar char="•"/>
              </a:pPr>
              <a:r>
                <a:rPr lang="en-US" sz="1100" dirty="0" smtClean="0"/>
                <a:t>Purchase frequency</a:t>
              </a:r>
              <a:endParaRPr lang="en-US" sz="1100" dirty="0"/>
            </a:p>
          </p:txBody>
        </p:sp>
        <p:sp>
          <p:nvSpPr>
            <p:cNvPr id="17" name="Rectangle 16"/>
            <p:cNvSpPr/>
            <p:nvPr/>
          </p:nvSpPr>
          <p:spPr>
            <a:xfrm>
              <a:off x="268204" y="2860508"/>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8" name="TextBox 17"/>
            <p:cNvSpPr txBox="1"/>
            <p:nvPr/>
          </p:nvSpPr>
          <p:spPr>
            <a:xfrm>
              <a:off x="415089" y="2860508"/>
              <a:ext cx="1270334" cy="261610"/>
            </a:xfrm>
            <a:prstGeom prst="rect">
              <a:avLst/>
            </a:prstGeom>
            <a:noFill/>
          </p:spPr>
          <p:txBody>
            <a:bodyPr wrap="square" rtlCol="0">
              <a:spAutoFit/>
            </a:bodyPr>
            <a:lstStyle/>
            <a:p>
              <a:pPr algn="ctr"/>
              <a:r>
                <a:rPr lang="en-US" sz="1100" b="1" dirty="0" smtClean="0"/>
                <a:t>Product Attributes</a:t>
              </a:r>
              <a:endParaRPr lang="en-US" sz="1100" b="1" dirty="0"/>
            </a:p>
          </p:txBody>
        </p:sp>
        <p:sp>
          <p:nvSpPr>
            <p:cNvPr id="19" name="TextBox 18"/>
            <p:cNvSpPr txBox="1"/>
            <p:nvPr/>
          </p:nvSpPr>
          <p:spPr>
            <a:xfrm>
              <a:off x="268204" y="3122118"/>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Product specification</a:t>
              </a:r>
            </a:p>
            <a:p>
              <a:pPr marL="171450" indent="-171450">
                <a:buFont typeface="Arial" pitchFamily="34" charset="0"/>
                <a:buChar char="•"/>
              </a:pPr>
              <a:r>
                <a:rPr lang="en-US" sz="1100" dirty="0" smtClean="0"/>
                <a:t>Features</a:t>
              </a:r>
            </a:p>
            <a:p>
              <a:pPr marL="171450" indent="-171450">
                <a:buFont typeface="Arial" pitchFamily="34" charset="0"/>
                <a:buChar char="•"/>
              </a:pPr>
              <a:r>
                <a:rPr lang="en-US" sz="1100" dirty="0" err="1" smtClean="0"/>
                <a:t>etc</a:t>
              </a:r>
              <a:endParaRPr lang="en-US" sz="1100" dirty="0"/>
            </a:p>
          </p:txBody>
        </p:sp>
        <p:sp>
          <p:nvSpPr>
            <p:cNvPr id="20" name="Rectangle 19"/>
            <p:cNvSpPr/>
            <p:nvPr/>
          </p:nvSpPr>
          <p:spPr>
            <a:xfrm>
              <a:off x="268204" y="3984458"/>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1" name="TextBox 20"/>
            <p:cNvSpPr txBox="1"/>
            <p:nvPr/>
          </p:nvSpPr>
          <p:spPr>
            <a:xfrm>
              <a:off x="415089" y="3984458"/>
              <a:ext cx="1270334" cy="261610"/>
            </a:xfrm>
            <a:prstGeom prst="rect">
              <a:avLst/>
            </a:prstGeom>
            <a:noFill/>
          </p:spPr>
          <p:txBody>
            <a:bodyPr wrap="square" rtlCol="0">
              <a:spAutoFit/>
            </a:bodyPr>
            <a:lstStyle/>
            <a:p>
              <a:pPr algn="ctr"/>
              <a:r>
                <a:rPr lang="en-US" sz="1100" b="1" dirty="0" smtClean="0"/>
                <a:t>Loyalty Program</a:t>
              </a:r>
              <a:endParaRPr lang="en-US" sz="1100" b="1" dirty="0"/>
            </a:p>
          </p:txBody>
        </p:sp>
        <p:sp>
          <p:nvSpPr>
            <p:cNvPr id="22" name="TextBox 21"/>
            <p:cNvSpPr txBox="1"/>
            <p:nvPr/>
          </p:nvSpPr>
          <p:spPr>
            <a:xfrm>
              <a:off x="268204" y="4246068"/>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Reward accumulation</a:t>
              </a:r>
            </a:p>
            <a:p>
              <a:pPr marL="171450" indent="-171450">
                <a:buFont typeface="Arial" pitchFamily="34" charset="0"/>
                <a:buChar char="•"/>
              </a:pPr>
              <a:r>
                <a:rPr lang="en-US" sz="1100" dirty="0" smtClean="0"/>
                <a:t>Redemption</a:t>
              </a:r>
              <a:endParaRPr lang="en-US" sz="1100" dirty="0"/>
            </a:p>
          </p:txBody>
        </p:sp>
        <p:sp>
          <p:nvSpPr>
            <p:cNvPr id="23" name="Rectangle 22"/>
            <p:cNvSpPr/>
            <p:nvPr/>
          </p:nvSpPr>
          <p:spPr>
            <a:xfrm>
              <a:off x="1973178" y="4206901"/>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4" name="TextBox 23"/>
            <p:cNvSpPr txBox="1"/>
            <p:nvPr/>
          </p:nvSpPr>
          <p:spPr>
            <a:xfrm>
              <a:off x="2120063" y="4206901"/>
              <a:ext cx="1270334" cy="261610"/>
            </a:xfrm>
            <a:prstGeom prst="rect">
              <a:avLst/>
            </a:prstGeom>
            <a:noFill/>
          </p:spPr>
          <p:txBody>
            <a:bodyPr wrap="square" rtlCol="0">
              <a:spAutoFit/>
            </a:bodyPr>
            <a:lstStyle/>
            <a:p>
              <a:pPr algn="ctr"/>
              <a:r>
                <a:rPr lang="en-US" sz="1100" b="1" dirty="0" smtClean="0"/>
                <a:t>Customer Service</a:t>
              </a:r>
              <a:endParaRPr lang="en-US" sz="1100" b="1" dirty="0"/>
            </a:p>
          </p:txBody>
        </p:sp>
        <p:sp>
          <p:nvSpPr>
            <p:cNvPr id="25" name="TextBox 24"/>
            <p:cNvSpPr txBox="1"/>
            <p:nvPr/>
          </p:nvSpPr>
          <p:spPr>
            <a:xfrm>
              <a:off x="1973178" y="4382143"/>
              <a:ext cx="1564105" cy="261610"/>
            </a:xfrm>
            <a:prstGeom prst="rect">
              <a:avLst/>
            </a:prstGeom>
            <a:noFill/>
          </p:spPr>
          <p:txBody>
            <a:bodyPr wrap="square" rtlCol="0">
              <a:spAutoFit/>
            </a:bodyPr>
            <a:lstStyle/>
            <a:p>
              <a:pPr marL="171450" indent="-171450">
                <a:buFont typeface="Arial" pitchFamily="34" charset="0"/>
                <a:buChar char="•"/>
              </a:pPr>
              <a:endParaRPr lang="en-US" sz="1100" dirty="0"/>
            </a:p>
          </p:txBody>
        </p:sp>
        <p:sp>
          <p:nvSpPr>
            <p:cNvPr id="26" name="TextBox 25"/>
            <p:cNvSpPr txBox="1"/>
            <p:nvPr/>
          </p:nvSpPr>
          <p:spPr>
            <a:xfrm>
              <a:off x="1973178" y="4468511"/>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Call service history</a:t>
              </a:r>
            </a:p>
            <a:p>
              <a:pPr marL="171450" indent="-171450">
                <a:buFont typeface="Arial" pitchFamily="34" charset="0"/>
                <a:buChar char="•"/>
              </a:pPr>
              <a:r>
                <a:rPr lang="en-US" sz="1100" dirty="0" smtClean="0"/>
                <a:t>Online service history </a:t>
              </a:r>
              <a:endParaRPr lang="en-US" sz="1100" dirty="0"/>
            </a:p>
          </p:txBody>
        </p:sp>
        <p:sp>
          <p:nvSpPr>
            <p:cNvPr id="36" name="Rectangle 35"/>
            <p:cNvSpPr/>
            <p:nvPr/>
          </p:nvSpPr>
          <p:spPr>
            <a:xfrm>
              <a:off x="3692620" y="1731840"/>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7" name="TextBox 36"/>
            <p:cNvSpPr txBox="1"/>
            <p:nvPr/>
          </p:nvSpPr>
          <p:spPr>
            <a:xfrm>
              <a:off x="3692620" y="1731840"/>
              <a:ext cx="1544542" cy="261610"/>
            </a:xfrm>
            <a:prstGeom prst="rect">
              <a:avLst/>
            </a:prstGeom>
            <a:noFill/>
          </p:spPr>
          <p:txBody>
            <a:bodyPr wrap="square" rtlCol="0">
              <a:spAutoFit/>
            </a:bodyPr>
            <a:lstStyle/>
            <a:p>
              <a:pPr algn="ctr"/>
              <a:r>
                <a:rPr lang="en-US" sz="1100" b="1" dirty="0" smtClean="0"/>
                <a:t>Demographics</a:t>
              </a:r>
              <a:endParaRPr lang="en-US" sz="1100" b="1" dirty="0"/>
            </a:p>
          </p:txBody>
        </p:sp>
        <p:sp>
          <p:nvSpPr>
            <p:cNvPr id="38" name="TextBox 37"/>
            <p:cNvSpPr txBox="1"/>
            <p:nvPr/>
          </p:nvSpPr>
          <p:spPr>
            <a:xfrm>
              <a:off x="3692620" y="1993450"/>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Customer Information</a:t>
              </a:r>
            </a:p>
            <a:p>
              <a:pPr marL="171450" indent="-171450">
                <a:buFont typeface="Arial" pitchFamily="34" charset="0"/>
                <a:buChar char="•"/>
              </a:pPr>
              <a:r>
                <a:rPr lang="en-US" sz="1100" dirty="0" smtClean="0"/>
                <a:t>Personal Information</a:t>
              </a:r>
              <a:endParaRPr lang="en-US" sz="1100" dirty="0"/>
            </a:p>
          </p:txBody>
        </p:sp>
        <p:sp>
          <p:nvSpPr>
            <p:cNvPr id="39" name="Rectangle 38"/>
            <p:cNvSpPr/>
            <p:nvPr/>
          </p:nvSpPr>
          <p:spPr>
            <a:xfrm>
              <a:off x="3692620" y="2860508"/>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p:cNvSpPr txBox="1"/>
            <p:nvPr/>
          </p:nvSpPr>
          <p:spPr>
            <a:xfrm>
              <a:off x="3839505" y="2860508"/>
              <a:ext cx="1270334" cy="261610"/>
            </a:xfrm>
            <a:prstGeom prst="rect">
              <a:avLst/>
            </a:prstGeom>
            <a:noFill/>
          </p:spPr>
          <p:txBody>
            <a:bodyPr wrap="square" rtlCol="0">
              <a:spAutoFit/>
            </a:bodyPr>
            <a:lstStyle/>
            <a:p>
              <a:pPr algn="ctr"/>
              <a:r>
                <a:rPr lang="en-US" sz="1100" b="1" dirty="0" smtClean="0"/>
                <a:t>Pricing</a:t>
              </a:r>
              <a:endParaRPr lang="en-US" sz="1100" b="1" dirty="0"/>
            </a:p>
          </p:txBody>
        </p:sp>
        <p:sp>
          <p:nvSpPr>
            <p:cNvPr id="41" name="TextBox 40"/>
            <p:cNvSpPr txBox="1"/>
            <p:nvPr/>
          </p:nvSpPr>
          <p:spPr>
            <a:xfrm>
              <a:off x="3692620" y="3122118"/>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Rates and prices</a:t>
              </a:r>
            </a:p>
            <a:p>
              <a:pPr marL="171450" indent="-171450">
                <a:buFont typeface="Arial" pitchFamily="34" charset="0"/>
                <a:buChar char="•"/>
              </a:pPr>
              <a:r>
                <a:rPr lang="en-US" sz="1100" dirty="0" smtClean="0"/>
                <a:t>Promotional bundles</a:t>
              </a:r>
            </a:p>
            <a:p>
              <a:pPr marL="171450" indent="-171450">
                <a:buFont typeface="Arial" pitchFamily="34" charset="0"/>
                <a:buChar char="•"/>
              </a:pPr>
              <a:r>
                <a:rPr lang="en-US" sz="1100" dirty="0" err="1" smtClean="0"/>
                <a:t>etc</a:t>
              </a:r>
              <a:endParaRPr lang="en-US" sz="1100" dirty="0"/>
            </a:p>
          </p:txBody>
        </p:sp>
        <p:sp>
          <p:nvSpPr>
            <p:cNvPr id="42" name="Rectangle 41"/>
            <p:cNvSpPr/>
            <p:nvPr/>
          </p:nvSpPr>
          <p:spPr>
            <a:xfrm>
              <a:off x="3692620" y="3984458"/>
              <a:ext cx="1564105" cy="878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3" name="TextBox 42"/>
            <p:cNvSpPr txBox="1"/>
            <p:nvPr/>
          </p:nvSpPr>
          <p:spPr>
            <a:xfrm>
              <a:off x="3839505" y="3984458"/>
              <a:ext cx="1270334" cy="261610"/>
            </a:xfrm>
            <a:prstGeom prst="rect">
              <a:avLst/>
            </a:prstGeom>
            <a:noFill/>
          </p:spPr>
          <p:txBody>
            <a:bodyPr wrap="square" rtlCol="0">
              <a:spAutoFit/>
            </a:bodyPr>
            <a:lstStyle/>
            <a:p>
              <a:pPr algn="ctr"/>
              <a:r>
                <a:rPr lang="en-US" sz="1100" b="1" dirty="0" smtClean="0"/>
                <a:t>Marketing</a:t>
              </a:r>
              <a:endParaRPr lang="en-US" sz="1100" b="1" dirty="0"/>
            </a:p>
          </p:txBody>
        </p:sp>
        <p:sp>
          <p:nvSpPr>
            <p:cNvPr id="44" name="TextBox 43"/>
            <p:cNvSpPr txBox="1"/>
            <p:nvPr/>
          </p:nvSpPr>
          <p:spPr>
            <a:xfrm>
              <a:off x="3692620" y="4246068"/>
              <a:ext cx="1564105" cy="600164"/>
            </a:xfrm>
            <a:prstGeom prst="rect">
              <a:avLst/>
            </a:prstGeom>
            <a:noFill/>
          </p:spPr>
          <p:txBody>
            <a:bodyPr wrap="square" rtlCol="0">
              <a:spAutoFit/>
            </a:bodyPr>
            <a:lstStyle/>
            <a:p>
              <a:pPr marL="171450" indent="-171450">
                <a:buFont typeface="Arial" pitchFamily="34" charset="0"/>
                <a:buChar char="•"/>
              </a:pPr>
              <a:r>
                <a:rPr lang="en-US" sz="1100" dirty="0" smtClean="0"/>
                <a:t>Campaigns and offers</a:t>
              </a:r>
            </a:p>
            <a:p>
              <a:pPr marL="171450" indent="-171450">
                <a:buFont typeface="Arial" pitchFamily="34" charset="0"/>
                <a:buChar char="•"/>
              </a:pPr>
              <a:r>
                <a:rPr lang="en-US" sz="1100" dirty="0" smtClean="0"/>
                <a:t>Response history</a:t>
              </a:r>
              <a:endParaRPr lang="en-US" sz="1100" dirty="0"/>
            </a:p>
          </p:txBody>
        </p:sp>
      </p:grpSp>
      <p:sp>
        <p:nvSpPr>
          <p:cNvPr id="12" name="Rectangle 11"/>
          <p:cNvSpPr/>
          <p:nvPr/>
        </p:nvSpPr>
        <p:spPr>
          <a:xfrm>
            <a:off x="357188" y="6355182"/>
            <a:ext cx="6096000" cy="246221"/>
          </a:xfrm>
          <a:prstGeom prst="rect">
            <a:avLst/>
          </a:prstGeom>
        </p:spPr>
        <p:txBody>
          <a:bodyPr>
            <a:spAutoFit/>
          </a:bodyPr>
          <a:lstStyle/>
          <a:p>
            <a:r>
              <a:rPr lang="en-US" sz="1000" dirty="0"/>
              <a:t>source</a:t>
            </a:r>
            <a:r>
              <a:rPr lang="en-US" sz="1000" dirty="0" smtClean="0"/>
              <a:t>:</a:t>
            </a:r>
            <a:r>
              <a:rPr lang="en-US" sz="1000" dirty="0"/>
              <a:t> </a:t>
            </a:r>
            <a:r>
              <a:rPr lang="en-US" sz="1000" dirty="0" smtClean="0"/>
              <a:t>Bain &amp; Company</a:t>
            </a:r>
            <a:endParaRPr lang="en-US" sz="1000" dirty="0"/>
          </a:p>
        </p:txBody>
      </p:sp>
      <p:sp>
        <p:nvSpPr>
          <p:cNvPr id="46" name="Rectangle 45"/>
          <p:cNvSpPr/>
          <p:nvPr/>
        </p:nvSpPr>
        <p:spPr>
          <a:xfrm>
            <a:off x="5588820" y="1230177"/>
            <a:ext cx="4680952" cy="307777"/>
          </a:xfrm>
          <a:prstGeom prst="rect">
            <a:avLst/>
          </a:prstGeom>
        </p:spPr>
        <p:txBody>
          <a:bodyPr wrap="square">
            <a:spAutoFit/>
          </a:bodyPr>
          <a:lstStyle/>
          <a:p>
            <a:pPr algn="ctr"/>
            <a:r>
              <a:rPr lang="en-US" sz="1400" b="1" dirty="0" smtClean="0"/>
              <a:t>Key Factors: </a:t>
            </a:r>
            <a:r>
              <a:rPr lang="en-US" sz="1400" b="1" dirty="0"/>
              <a:t>required data for Customer </a:t>
            </a:r>
            <a:r>
              <a:rPr lang="en-US" sz="1400" b="1" dirty="0" smtClean="0"/>
              <a:t>Attrition/Churn</a:t>
            </a:r>
            <a:endParaRPr lang="en-US" sz="1400" b="1" dirty="0"/>
          </a:p>
        </p:txBody>
      </p:sp>
      <p:sp>
        <p:nvSpPr>
          <p:cNvPr id="48" name="Rectangle 47">
            <a:extLst>
              <a:ext uri="{FF2B5EF4-FFF2-40B4-BE49-F238E27FC236}">
                <a16:creationId xmlns:a16="http://schemas.microsoft.com/office/drawing/2014/main" xmlns="" id="{CF5898D9-F71E-1D43-A3CA-EC39ADAF4D8A}"/>
              </a:ext>
            </a:extLst>
          </p:cNvPr>
          <p:cNvSpPr/>
          <p:nvPr/>
        </p:nvSpPr>
        <p:spPr>
          <a:xfrm>
            <a:off x="357188" y="1006816"/>
            <a:ext cx="10758487" cy="52120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904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a:t>
            </a:r>
            <a:r>
              <a:rPr lang="en-US" sz="1600" b="1" dirty="0" smtClean="0">
                <a:latin typeface="Calibri" pitchFamily="34" charset="0"/>
              </a:rPr>
              <a:t> Background</a:t>
            </a:r>
            <a:r>
              <a:rPr lang="id-ID" sz="1600" b="1" dirty="0" smtClean="0">
                <a:latin typeface="Calibri" pitchFamily="34" charset="0"/>
              </a:rPr>
              <a:t> </a:t>
            </a:r>
            <a:endParaRPr lang="id-ID" sz="1600" b="1" i="1" dirty="0" smtClean="0">
              <a:latin typeface="Calibri" pitchFamily="34" charset="0"/>
            </a:endParaRPr>
          </a:p>
          <a:p>
            <a:r>
              <a:rPr lang="en-US" sz="1600" i="1" dirty="0" smtClean="0"/>
              <a:t>Customer Attrition / Customer Churn</a:t>
            </a:r>
            <a:r>
              <a:rPr lang="en-US" sz="1600" i="1" dirty="0">
                <a:latin typeface="Calibri" pitchFamily="34" charset="0"/>
              </a:rPr>
              <a:t> </a:t>
            </a:r>
            <a:r>
              <a:rPr lang="en-US" sz="1600" i="1" dirty="0" smtClean="0">
                <a:latin typeface="Calibri" pitchFamily="34" charset="0"/>
              </a:rPr>
              <a:t>in Telecommunication Company </a:t>
            </a:r>
            <a:endParaRPr lang="id-ID" sz="1600" i="1" dirty="0">
              <a:latin typeface="Calibri" pitchFamily="34" charset="0"/>
            </a:endParaRPr>
          </a:p>
        </p:txBody>
      </p:sp>
      <p:cxnSp>
        <p:nvCxnSpPr>
          <p:cNvPr id="11" name="Straight Connector 10">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3" name="Picture 2" descr="https://purwadhikax.com/static/media/purwadhika_logo_full.869511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28975" y="1270281"/>
            <a:ext cx="7810500" cy="1754326"/>
          </a:xfrm>
          <a:prstGeom prst="rect">
            <a:avLst/>
          </a:prstGeom>
        </p:spPr>
        <p:txBody>
          <a:bodyPr wrap="square">
            <a:spAutoFit/>
          </a:bodyPr>
          <a:lstStyle/>
          <a:p>
            <a:pPr algn="just"/>
            <a:r>
              <a:rPr lang="en-US" sz="1200" b="1" dirty="0" smtClean="0"/>
              <a:t>Telco Customer Churn </a:t>
            </a:r>
            <a:r>
              <a:rPr lang="en-US" sz="1200" dirty="0" smtClean="0"/>
              <a:t>from IBM sample dataset : </a:t>
            </a:r>
            <a:r>
              <a:rPr lang="en-US" sz="1200" dirty="0">
                <a:hlinkClick r:id="rId4"/>
              </a:rPr>
              <a:t>https://</a:t>
            </a:r>
            <a:r>
              <a:rPr lang="en-US" sz="1200" dirty="0" smtClean="0">
                <a:hlinkClick r:id="rId4"/>
              </a:rPr>
              <a:t>www.kaggle.com/blastchar/telco-customer-churn</a:t>
            </a:r>
            <a:endParaRPr lang="en-US" sz="1200" dirty="0" smtClean="0"/>
          </a:p>
          <a:p>
            <a:pPr algn="just"/>
            <a:endParaRPr lang="en-US" sz="1200" dirty="0"/>
          </a:p>
          <a:p>
            <a:pPr algn="just" fontAlgn="base"/>
            <a:r>
              <a:rPr lang="en-US" sz="1200" dirty="0" smtClean="0"/>
              <a:t>The data set </a:t>
            </a:r>
            <a:r>
              <a:rPr lang="en-US" sz="1200" dirty="0"/>
              <a:t>represents a customer, each column contains customer’s attributes described on the column </a:t>
            </a:r>
            <a:r>
              <a:rPr lang="en-US" sz="1200" dirty="0" smtClean="0"/>
              <a:t>Metadata:</a:t>
            </a:r>
          </a:p>
          <a:p>
            <a:pPr marL="171450" indent="-171450" algn="just" fontAlgn="base">
              <a:buFont typeface="Arial" pitchFamily="34" charset="0"/>
              <a:buChar char="•"/>
            </a:pPr>
            <a:r>
              <a:rPr lang="en-US" sz="1200" dirty="0" smtClean="0"/>
              <a:t>Customers </a:t>
            </a:r>
            <a:r>
              <a:rPr lang="en-US" sz="1200" dirty="0"/>
              <a:t>who left within the last month – the column is called </a:t>
            </a:r>
            <a:r>
              <a:rPr lang="en-US" sz="1200" dirty="0" smtClean="0"/>
              <a:t>Churn</a:t>
            </a:r>
          </a:p>
          <a:p>
            <a:pPr marL="171450" indent="-171450" algn="just" fontAlgn="base">
              <a:buFont typeface="Arial" pitchFamily="34" charset="0"/>
              <a:buChar char="•"/>
            </a:pPr>
            <a:r>
              <a:rPr lang="en-US" sz="1200" dirty="0" smtClean="0"/>
              <a:t>Services </a:t>
            </a:r>
            <a:r>
              <a:rPr lang="en-US" sz="1200" dirty="0"/>
              <a:t>that each customer has signed up for – phone, multiple lines, internet, online security, online backup, device protection, tech support, and streaming TV and </a:t>
            </a:r>
            <a:r>
              <a:rPr lang="en-US" sz="1200" dirty="0" smtClean="0"/>
              <a:t>movies</a:t>
            </a:r>
          </a:p>
          <a:p>
            <a:pPr marL="171450" indent="-171450" algn="just" fontAlgn="base">
              <a:buFont typeface="Arial" pitchFamily="34" charset="0"/>
              <a:buChar char="•"/>
            </a:pPr>
            <a:r>
              <a:rPr lang="en-US" sz="1200" dirty="0" smtClean="0"/>
              <a:t>Customer </a:t>
            </a:r>
            <a:r>
              <a:rPr lang="en-US" sz="1200" dirty="0"/>
              <a:t>account information – how long they’ve been a customer, contract, payment method, paperless billing, monthly charges, and total </a:t>
            </a:r>
            <a:r>
              <a:rPr lang="en-US" sz="1200" dirty="0" smtClean="0"/>
              <a:t>charges</a:t>
            </a:r>
          </a:p>
          <a:p>
            <a:pPr marL="171450" indent="-171450" algn="just" fontAlgn="base">
              <a:buFont typeface="Arial" pitchFamily="34" charset="0"/>
              <a:buChar char="•"/>
            </a:pPr>
            <a:r>
              <a:rPr lang="en-US" sz="1200" dirty="0" smtClean="0"/>
              <a:t>Demographic </a:t>
            </a:r>
            <a:r>
              <a:rPr lang="en-US" sz="1200" dirty="0"/>
              <a:t>info about customers – gender, age range, and if they have partners and </a:t>
            </a:r>
            <a:r>
              <a:rPr lang="en-US" sz="1200" dirty="0" smtClean="0"/>
              <a:t>dependents</a:t>
            </a:r>
            <a:endParaRPr lang="en-US" sz="1200" dirty="0"/>
          </a:p>
        </p:txBody>
      </p:sp>
      <p:sp>
        <p:nvSpPr>
          <p:cNvPr id="48" name="Rectangle 47">
            <a:extLst>
              <a:ext uri="{FF2B5EF4-FFF2-40B4-BE49-F238E27FC236}">
                <a16:creationId xmlns:a16="http://schemas.microsoft.com/office/drawing/2014/main" xmlns="" id="{CF5898D9-F71E-1D43-A3CA-EC39ADAF4D8A}"/>
              </a:ext>
            </a:extLst>
          </p:cNvPr>
          <p:cNvSpPr/>
          <p:nvPr/>
        </p:nvSpPr>
        <p:spPr>
          <a:xfrm>
            <a:off x="357188" y="1006816"/>
            <a:ext cx="10758487" cy="52120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indoml.files.wordpress.com/2017/08/kaggle-logo-transparent-300.png?w=1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57" y="1529190"/>
            <a:ext cx="2720318" cy="1236508"/>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804397" y="3290888"/>
            <a:ext cx="9864068" cy="2767012"/>
            <a:chOff x="584856" y="3290888"/>
            <a:chExt cx="9864068" cy="2767012"/>
          </a:xfrm>
        </p:grpSpPr>
        <p:sp>
          <p:nvSpPr>
            <p:cNvPr id="30" name="Rectangle 29"/>
            <p:cNvSpPr/>
            <p:nvPr/>
          </p:nvSpPr>
          <p:spPr>
            <a:xfrm>
              <a:off x="584856" y="3290888"/>
              <a:ext cx="2405993" cy="2767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84856" y="3390900"/>
              <a:ext cx="2405993" cy="307777"/>
            </a:xfrm>
            <a:prstGeom prst="rect">
              <a:avLst/>
            </a:prstGeom>
            <a:noFill/>
          </p:spPr>
          <p:txBody>
            <a:bodyPr wrap="square" rtlCol="0">
              <a:spAutoFit/>
            </a:bodyPr>
            <a:lstStyle/>
            <a:p>
              <a:pPr algn="ctr"/>
              <a:r>
                <a:rPr lang="en-US" sz="1400" b="1" dirty="0" smtClean="0"/>
                <a:t>Demographics</a:t>
              </a:r>
              <a:endParaRPr lang="en-US" sz="1400" b="1" dirty="0"/>
            </a:p>
          </p:txBody>
        </p:sp>
        <p:sp>
          <p:nvSpPr>
            <p:cNvPr id="32" name="TextBox 31"/>
            <p:cNvSpPr txBox="1"/>
            <p:nvPr/>
          </p:nvSpPr>
          <p:spPr>
            <a:xfrm>
              <a:off x="584856" y="3876675"/>
              <a:ext cx="2405993" cy="646331"/>
            </a:xfrm>
            <a:prstGeom prst="rect">
              <a:avLst/>
            </a:prstGeom>
            <a:noFill/>
          </p:spPr>
          <p:txBody>
            <a:bodyPr wrap="square" rtlCol="0">
              <a:spAutoFit/>
            </a:bodyPr>
            <a:lstStyle/>
            <a:p>
              <a:pPr marL="171450" indent="-171450">
                <a:buFont typeface="Arial" pitchFamily="34" charset="0"/>
                <a:buChar char="•"/>
              </a:pPr>
              <a:r>
                <a:rPr lang="en-US" sz="1200" i="1" dirty="0" smtClean="0"/>
                <a:t>Gender</a:t>
              </a:r>
              <a:r>
                <a:rPr lang="en-US" sz="1200" dirty="0" smtClean="0"/>
                <a:t>: Female or Male</a:t>
              </a:r>
            </a:p>
            <a:p>
              <a:pPr marL="171450" indent="-171450">
                <a:buFont typeface="Arial" pitchFamily="34" charset="0"/>
                <a:buChar char="•"/>
              </a:pPr>
              <a:r>
                <a:rPr lang="en-US" sz="1200" i="1" dirty="0" smtClean="0"/>
                <a:t>Senior Citizen</a:t>
              </a:r>
              <a:r>
                <a:rPr lang="en-US" sz="1200" dirty="0" smtClean="0"/>
                <a:t>:  Yes or No</a:t>
              </a:r>
            </a:p>
            <a:p>
              <a:pPr marL="171450" indent="-171450">
                <a:buFont typeface="Arial" pitchFamily="34" charset="0"/>
                <a:buChar char="•"/>
              </a:pPr>
              <a:r>
                <a:rPr lang="en-US" sz="1200" i="1" dirty="0" smtClean="0"/>
                <a:t>Partner</a:t>
              </a:r>
              <a:r>
                <a:rPr lang="en-US" sz="1200" dirty="0" smtClean="0"/>
                <a:t>: Yes or No</a:t>
              </a:r>
              <a:endParaRPr lang="en-US" sz="1200" dirty="0"/>
            </a:p>
          </p:txBody>
        </p:sp>
        <p:sp>
          <p:nvSpPr>
            <p:cNvPr id="62" name="Rectangle 61"/>
            <p:cNvSpPr/>
            <p:nvPr/>
          </p:nvSpPr>
          <p:spPr>
            <a:xfrm>
              <a:off x="3070881" y="3290888"/>
              <a:ext cx="2405993" cy="2767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070881" y="3390900"/>
              <a:ext cx="2405993" cy="307777"/>
            </a:xfrm>
            <a:prstGeom prst="rect">
              <a:avLst/>
            </a:prstGeom>
            <a:noFill/>
          </p:spPr>
          <p:txBody>
            <a:bodyPr wrap="square" rtlCol="0">
              <a:spAutoFit/>
            </a:bodyPr>
            <a:lstStyle/>
            <a:p>
              <a:pPr algn="ctr"/>
              <a:r>
                <a:rPr lang="en-US" sz="1400" b="1" dirty="0" smtClean="0"/>
                <a:t>Services</a:t>
              </a:r>
              <a:endParaRPr lang="en-US" sz="1400" b="1" dirty="0"/>
            </a:p>
          </p:txBody>
        </p:sp>
        <p:sp>
          <p:nvSpPr>
            <p:cNvPr id="64" name="TextBox 63"/>
            <p:cNvSpPr txBox="1"/>
            <p:nvPr/>
          </p:nvSpPr>
          <p:spPr>
            <a:xfrm>
              <a:off x="3070881" y="3876675"/>
              <a:ext cx="2405993" cy="1938992"/>
            </a:xfrm>
            <a:prstGeom prst="rect">
              <a:avLst/>
            </a:prstGeom>
            <a:noFill/>
          </p:spPr>
          <p:txBody>
            <a:bodyPr wrap="square" rtlCol="0">
              <a:spAutoFit/>
            </a:bodyPr>
            <a:lstStyle/>
            <a:p>
              <a:pPr marL="171450" indent="-171450">
                <a:buFont typeface="Arial" pitchFamily="34" charset="0"/>
                <a:buChar char="•"/>
              </a:pPr>
              <a:r>
                <a:rPr lang="en-US" sz="1200" i="1" dirty="0" smtClean="0"/>
                <a:t>Dependents</a:t>
              </a:r>
              <a:r>
                <a:rPr lang="en-US" sz="1200" dirty="0" smtClean="0"/>
                <a:t>: Yes or No</a:t>
              </a:r>
            </a:p>
            <a:p>
              <a:pPr marL="171450" indent="-171450">
                <a:buFont typeface="Arial" pitchFamily="34" charset="0"/>
                <a:buChar char="•"/>
              </a:pPr>
              <a:r>
                <a:rPr lang="en-US" sz="1200" i="1" dirty="0" smtClean="0"/>
                <a:t>Phone Service</a:t>
              </a:r>
              <a:r>
                <a:rPr lang="en-US" sz="1200" dirty="0" smtClean="0"/>
                <a:t>:  Yes or No</a:t>
              </a:r>
            </a:p>
            <a:p>
              <a:pPr marL="171450" indent="-171450">
                <a:buFont typeface="Arial" pitchFamily="34" charset="0"/>
                <a:buChar char="•"/>
              </a:pPr>
              <a:r>
                <a:rPr lang="en-US" sz="1200" i="1" dirty="0" smtClean="0"/>
                <a:t>Multiple Lines</a:t>
              </a:r>
              <a:r>
                <a:rPr lang="en-US" sz="1200" dirty="0" smtClean="0"/>
                <a:t>: Yes, No, No Phone Service</a:t>
              </a:r>
            </a:p>
            <a:p>
              <a:pPr marL="171450" indent="-171450">
                <a:buFont typeface="Arial" pitchFamily="34" charset="0"/>
                <a:buChar char="•"/>
              </a:pPr>
              <a:r>
                <a:rPr lang="en-US" sz="1200" i="1" dirty="0" smtClean="0"/>
                <a:t>Internet Service</a:t>
              </a:r>
              <a:r>
                <a:rPr lang="en-US" sz="1200" dirty="0" smtClean="0"/>
                <a:t>: DSL, Fiber Optic or </a:t>
              </a:r>
              <a:r>
                <a:rPr lang="en-US" sz="1200" dirty="0"/>
                <a:t>No</a:t>
              </a:r>
            </a:p>
            <a:p>
              <a:pPr marL="171450" indent="-171450">
                <a:buFont typeface="Arial" pitchFamily="34" charset="0"/>
                <a:buChar char="•"/>
              </a:pPr>
              <a:r>
                <a:rPr lang="en-US" sz="1200" i="1" dirty="0" smtClean="0"/>
                <a:t>Online Backup</a:t>
              </a:r>
              <a:r>
                <a:rPr lang="en-US" sz="1200" dirty="0" smtClean="0"/>
                <a:t>:  Yes, No, or,      No Internet Service</a:t>
              </a:r>
              <a:endParaRPr lang="en-US" sz="1200" dirty="0"/>
            </a:p>
            <a:p>
              <a:pPr marL="171450" indent="-171450">
                <a:buFont typeface="Arial" pitchFamily="34" charset="0"/>
                <a:buChar char="•"/>
              </a:pPr>
              <a:r>
                <a:rPr lang="en-US" sz="1200" i="1" dirty="0" smtClean="0"/>
                <a:t>Device Protection</a:t>
              </a:r>
              <a:r>
                <a:rPr lang="en-US" sz="1200" dirty="0" smtClean="0"/>
                <a:t>: </a:t>
              </a:r>
              <a:r>
                <a:rPr lang="en-US" sz="1200" dirty="0"/>
                <a:t>Yes, No, </a:t>
              </a:r>
              <a:r>
                <a:rPr lang="en-US" sz="1200" dirty="0" smtClean="0"/>
                <a:t>or  No </a:t>
              </a:r>
              <a:r>
                <a:rPr lang="en-US" sz="1200" dirty="0"/>
                <a:t>Internet </a:t>
              </a:r>
              <a:r>
                <a:rPr lang="en-US" sz="1200" dirty="0" smtClean="0"/>
                <a:t>Service</a:t>
              </a:r>
              <a:endParaRPr lang="en-US" sz="1200" dirty="0"/>
            </a:p>
          </p:txBody>
        </p:sp>
        <p:sp>
          <p:nvSpPr>
            <p:cNvPr id="65" name="Rectangle 64"/>
            <p:cNvSpPr/>
            <p:nvPr/>
          </p:nvSpPr>
          <p:spPr>
            <a:xfrm>
              <a:off x="5556906" y="3290888"/>
              <a:ext cx="2405993" cy="2767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556906" y="3390900"/>
              <a:ext cx="2405993" cy="307777"/>
            </a:xfrm>
            <a:prstGeom prst="rect">
              <a:avLst/>
            </a:prstGeom>
            <a:noFill/>
          </p:spPr>
          <p:txBody>
            <a:bodyPr wrap="square" rtlCol="0">
              <a:spAutoFit/>
            </a:bodyPr>
            <a:lstStyle/>
            <a:p>
              <a:pPr algn="ctr"/>
              <a:r>
                <a:rPr lang="en-US" sz="1400" b="1" dirty="0" smtClean="0"/>
                <a:t>Services</a:t>
              </a:r>
              <a:endParaRPr lang="en-US" sz="1400" b="1" dirty="0"/>
            </a:p>
          </p:txBody>
        </p:sp>
        <p:sp>
          <p:nvSpPr>
            <p:cNvPr id="67" name="TextBox 66"/>
            <p:cNvSpPr txBox="1"/>
            <p:nvPr/>
          </p:nvSpPr>
          <p:spPr>
            <a:xfrm>
              <a:off x="5556906" y="3876675"/>
              <a:ext cx="2405993" cy="1384995"/>
            </a:xfrm>
            <a:prstGeom prst="rect">
              <a:avLst/>
            </a:prstGeom>
            <a:noFill/>
          </p:spPr>
          <p:txBody>
            <a:bodyPr wrap="square" rtlCol="0">
              <a:spAutoFit/>
            </a:bodyPr>
            <a:lstStyle/>
            <a:p>
              <a:pPr marL="171450" indent="-171450">
                <a:buFont typeface="Arial" pitchFamily="34" charset="0"/>
                <a:buChar char="•"/>
              </a:pPr>
              <a:r>
                <a:rPr lang="en-US" sz="1200" i="1" dirty="0"/>
                <a:t>Tech </a:t>
              </a:r>
              <a:r>
                <a:rPr lang="en-US" sz="1200" i="1" dirty="0" err="1"/>
                <a:t>Suport</a:t>
              </a:r>
              <a:r>
                <a:rPr lang="en-US" sz="1200" dirty="0"/>
                <a:t>: Yes, No, </a:t>
              </a:r>
              <a:r>
                <a:rPr lang="en-US" sz="1200" dirty="0" smtClean="0"/>
                <a:t>or             No </a:t>
              </a:r>
              <a:r>
                <a:rPr lang="en-US" sz="1200" dirty="0"/>
                <a:t>Internet Service</a:t>
              </a:r>
            </a:p>
            <a:p>
              <a:pPr marL="171450" indent="-171450">
                <a:buFont typeface="Arial" pitchFamily="34" charset="0"/>
                <a:buChar char="•"/>
              </a:pPr>
              <a:r>
                <a:rPr lang="en-US" sz="1200" i="1" dirty="0" smtClean="0"/>
                <a:t>Streaming </a:t>
              </a:r>
              <a:r>
                <a:rPr lang="en-US" sz="1200" i="1" dirty="0"/>
                <a:t>TV: </a:t>
              </a:r>
              <a:r>
                <a:rPr lang="en-US" sz="1200" dirty="0"/>
                <a:t>Yes, No, </a:t>
              </a:r>
              <a:r>
                <a:rPr lang="en-US" sz="1200" dirty="0" smtClean="0"/>
                <a:t>or          No </a:t>
              </a:r>
              <a:r>
                <a:rPr lang="en-US" sz="1200" dirty="0"/>
                <a:t>Internet </a:t>
              </a:r>
              <a:r>
                <a:rPr lang="en-US" sz="1200" dirty="0" smtClean="0"/>
                <a:t>Service</a:t>
              </a:r>
            </a:p>
            <a:p>
              <a:pPr marL="171450" indent="-171450">
                <a:buFont typeface="Arial" pitchFamily="34" charset="0"/>
                <a:buChar char="•"/>
              </a:pPr>
              <a:r>
                <a:rPr lang="en-US" sz="1200" i="1" dirty="0" smtClean="0"/>
                <a:t>Streaming Movies: </a:t>
              </a:r>
              <a:r>
                <a:rPr lang="en-US" sz="1200" dirty="0"/>
                <a:t>Yes, No, </a:t>
              </a:r>
              <a:r>
                <a:rPr lang="en-US" sz="1200" dirty="0" smtClean="0"/>
                <a:t>or            No </a:t>
              </a:r>
              <a:r>
                <a:rPr lang="en-US" sz="1200" dirty="0"/>
                <a:t>Internet Service</a:t>
              </a:r>
            </a:p>
            <a:p>
              <a:pPr marL="171450" indent="-171450">
                <a:buFont typeface="Arial" pitchFamily="34" charset="0"/>
                <a:buChar char="•"/>
              </a:pPr>
              <a:endParaRPr lang="en-US" sz="1200" i="1" dirty="0"/>
            </a:p>
          </p:txBody>
        </p:sp>
        <p:sp>
          <p:nvSpPr>
            <p:cNvPr id="68" name="Rectangle 67"/>
            <p:cNvSpPr/>
            <p:nvPr/>
          </p:nvSpPr>
          <p:spPr>
            <a:xfrm>
              <a:off x="8042931" y="3290888"/>
              <a:ext cx="2405993" cy="2767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042931" y="3390900"/>
              <a:ext cx="2405993" cy="307777"/>
            </a:xfrm>
            <a:prstGeom prst="rect">
              <a:avLst/>
            </a:prstGeom>
            <a:noFill/>
          </p:spPr>
          <p:txBody>
            <a:bodyPr wrap="square" rtlCol="0">
              <a:spAutoFit/>
            </a:bodyPr>
            <a:lstStyle/>
            <a:p>
              <a:pPr algn="ctr"/>
              <a:r>
                <a:rPr lang="en-US" sz="1400" b="1" dirty="0" smtClean="0"/>
                <a:t>Transactional Data</a:t>
              </a:r>
              <a:endParaRPr lang="en-US" sz="1400" b="1" dirty="0"/>
            </a:p>
          </p:txBody>
        </p:sp>
        <p:sp>
          <p:nvSpPr>
            <p:cNvPr id="70" name="TextBox 69"/>
            <p:cNvSpPr txBox="1"/>
            <p:nvPr/>
          </p:nvSpPr>
          <p:spPr>
            <a:xfrm>
              <a:off x="8042931" y="3876675"/>
              <a:ext cx="2405993" cy="2123658"/>
            </a:xfrm>
            <a:prstGeom prst="rect">
              <a:avLst/>
            </a:prstGeom>
            <a:noFill/>
          </p:spPr>
          <p:txBody>
            <a:bodyPr wrap="square" rtlCol="0">
              <a:spAutoFit/>
            </a:bodyPr>
            <a:lstStyle/>
            <a:p>
              <a:pPr marL="171450" indent="-171450">
                <a:buFont typeface="Arial" pitchFamily="34" charset="0"/>
                <a:buChar char="•"/>
              </a:pPr>
              <a:r>
                <a:rPr lang="en-US" sz="1200" i="1" dirty="0" smtClean="0"/>
                <a:t>Tenure: </a:t>
              </a:r>
              <a:r>
                <a:rPr lang="en-US" sz="1200" dirty="0" smtClean="0"/>
                <a:t>Number of months</a:t>
              </a:r>
            </a:p>
            <a:p>
              <a:pPr marL="171450" indent="-171450">
                <a:buFont typeface="Arial" pitchFamily="34" charset="0"/>
                <a:buChar char="•"/>
              </a:pPr>
              <a:r>
                <a:rPr lang="en-US" sz="1200" i="1" dirty="0" smtClean="0"/>
                <a:t>Contract: </a:t>
              </a:r>
              <a:r>
                <a:rPr lang="en-US" sz="1200" dirty="0" smtClean="0"/>
                <a:t>Monthly, One Year, Two Year</a:t>
              </a:r>
            </a:p>
            <a:p>
              <a:pPr marL="171450" indent="-171450">
                <a:buFont typeface="Arial" pitchFamily="34" charset="0"/>
                <a:buChar char="•"/>
              </a:pPr>
              <a:r>
                <a:rPr lang="en-US" sz="1200" i="1" dirty="0" smtClean="0"/>
                <a:t>Paperless Billing: </a:t>
              </a:r>
              <a:r>
                <a:rPr lang="en-US" sz="1200" dirty="0" smtClean="0"/>
                <a:t>Yes or No</a:t>
              </a:r>
            </a:p>
            <a:p>
              <a:pPr marL="171450" indent="-171450">
                <a:buFont typeface="Arial" pitchFamily="34" charset="0"/>
                <a:buChar char="•"/>
              </a:pPr>
              <a:r>
                <a:rPr lang="en-US" sz="1200" i="1" dirty="0" smtClean="0"/>
                <a:t>Payment Method: </a:t>
              </a:r>
              <a:r>
                <a:rPr lang="en-US" sz="1200" dirty="0" smtClean="0"/>
                <a:t>Electronic check, Mailed check, Bank  transfer, Credit card</a:t>
              </a:r>
            </a:p>
            <a:p>
              <a:pPr marL="171450" indent="-171450">
                <a:buFont typeface="Arial" pitchFamily="34" charset="0"/>
                <a:buChar char="•"/>
              </a:pPr>
              <a:r>
                <a:rPr lang="en-US" sz="1200" i="1" dirty="0" smtClean="0"/>
                <a:t>Monthly Charges:</a:t>
              </a:r>
              <a:r>
                <a:rPr lang="en-US" sz="1200" dirty="0" smtClean="0"/>
                <a:t> The amount charged to customer monthly</a:t>
              </a:r>
            </a:p>
            <a:p>
              <a:pPr marL="171450" indent="-171450">
                <a:buFont typeface="Arial" pitchFamily="34" charset="0"/>
                <a:buChar char="•"/>
              </a:pPr>
              <a:r>
                <a:rPr lang="en-US" sz="1200" i="1" dirty="0" smtClean="0"/>
                <a:t>Total Charges: </a:t>
              </a:r>
              <a:r>
                <a:rPr lang="en-US" sz="1200" dirty="0" smtClean="0"/>
                <a:t>The total amount charged to customer</a:t>
              </a:r>
              <a:endParaRPr lang="en-US" sz="1200" i="1" dirty="0"/>
            </a:p>
          </p:txBody>
        </p:sp>
      </p:grpSp>
    </p:spTree>
    <p:extLst>
      <p:ext uri="{BB962C8B-B14F-4D97-AF65-F5344CB8AC3E}">
        <p14:creationId xmlns:p14="http://schemas.microsoft.com/office/powerpoint/2010/main" val="3675943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211" y="1447801"/>
            <a:ext cx="3424079" cy="2169825"/>
          </a:xfrm>
          <a:prstGeom prst="rect">
            <a:avLst/>
          </a:prstGeom>
          <a:noFill/>
        </p:spPr>
        <p:txBody>
          <a:bodyPr wrap="none" rtlCol="0">
            <a:spAutoFit/>
          </a:bodyPr>
          <a:lstStyle/>
          <a:p>
            <a:r>
              <a:rPr lang="en-US" sz="2400" b="1" dirty="0">
                <a:solidFill>
                  <a:srgbClr val="C00000"/>
                </a:solidFill>
              </a:rPr>
              <a:t>CONTENT</a:t>
            </a:r>
          </a:p>
          <a:p>
            <a:endParaRPr lang="en-US" sz="2400" b="1" dirty="0">
              <a:solidFill>
                <a:prstClr val="black"/>
              </a:solidFill>
            </a:endParaRPr>
          </a:p>
          <a:p>
            <a:pPr>
              <a:spcBef>
                <a:spcPts val="600"/>
              </a:spcBef>
            </a:pPr>
            <a:r>
              <a:rPr lang="id-ID" sz="2400" b="1" dirty="0" smtClean="0">
                <a:solidFill>
                  <a:schemeClr val="bg1">
                    <a:lumMod val="85000"/>
                  </a:schemeClr>
                </a:solidFill>
              </a:rPr>
              <a:t>RESEARCH </a:t>
            </a:r>
            <a:r>
              <a:rPr lang="en-US" sz="2400" b="1" dirty="0">
                <a:solidFill>
                  <a:schemeClr val="bg1">
                    <a:lumMod val="85000"/>
                  </a:schemeClr>
                </a:solidFill>
              </a:rPr>
              <a:t>BACKGROUND</a:t>
            </a:r>
          </a:p>
          <a:p>
            <a:pPr>
              <a:spcBef>
                <a:spcPts val="600"/>
              </a:spcBef>
            </a:pPr>
            <a:r>
              <a:rPr lang="id-ID" sz="2400" b="1" dirty="0" smtClean="0"/>
              <a:t>RESEARCH </a:t>
            </a:r>
            <a:r>
              <a:rPr lang="en-US" sz="2400" b="1" dirty="0"/>
              <a:t>OBJECTIVES</a:t>
            </a:r>
          </a:p>
          <a:p>
            <a:pPr>
              <a:spcBef>
                <a:spcPts val="600"/>
              </a:spcBef>
            </a:pPr>
            <a:r>
              <a:rPr lang="id-ID" sz="2400" b="1" dirty="0" smtClean="0">
                <a:solidFill>
                  <a:schemeClr val="bg1">
                    <a:lumMod val="85000"/>
                  </a:schemeClr>
                </a:solidFill>
              </a:rPr>
              <a:t>RESEARCH FRAMEWORK</a:t>
            </a:r>
            <a:endParaRPr lang="en-US" sz="2400" b="1" dirty="0">
              <a:solidFill>
                <a:schemeClr val="bg1">
                  <a:lumMod val="85000"/>
                </a:schemeClr>
              </a:solidFill>
            </a:endParaRPr>
          </a:p>
        </p:txBody>
      </p:sp>
      <p:cxnSp>
        <p:nvCxnSpPr>
          <p:cNvPr id="3" name="Straight Connector 2"/>
          <p:cNvCxnSpPr/>
          <p:nvPr/>
        </p:nvCxnSpPr>
        <p:spPr>
          <a:xfrm>
            <a:off x="914400" y="2681991"/>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914400" y="315418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14400" y="358140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5" name="Picture 2" descr="https://purwadhikax.com/static/media/purwadhika_logo_full.869511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2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a:t>
            </a:r>
            <a:r>
              <a:rPr lang="en-US" sz="1600" b="1" dirty="0" smtClean="0">
                <a:latin typeface="Calibri" pitchFamily="34" charset="0"/>
              </a:rPr>
              <a:t> </a:t>
            </a:r>
            <a:r>
              <a:rPr lang="en-US" sz="1600" b="1" dirty="0">
                <a:latin typeface="Calibri" pitchFamily="34" charset="0"/>
              </a:rPr>
              <a:t>Objectives</a:t>
            </a:r>
          </a:p>
          <a:p>
            <a:r>
              <a:rPr lang="en-US" sz="1600" i="1" dirty="0" smtClean="0">
                <a:latin typeface="Calibri" pitchFamily="34" charset="0"/>
              </a:rPr>
              <a:t>Three main purpose of research</a:t>
            </a:r>
            <a:endParaRPr lang="id-ID" sz="1600" i="1" dirty="0">
              <a:latin typeface="Calibri" pitchFamily="34" charset="0"/>
            </a:endParaRPr>
          </a:p>
        </p:txBody>
      </p:sp>
      <p:sp>
        <p:nvSpPr>
          <p:cNvPr id="6" name="Rectangle 5">
            <a:extLst>
              <a:ext uri="{FF2B5EF4-FFF2-40B4-BE49-F238E27FC236}">
                <a16:creationId xmlns:a16="http://schemas.microsoft.com/office/drawing/2014/main" xmlns="" id="{94A54371-9782-6048-8C76-B495297FC1A6}"/>
              </a:ext>
            </a:extLst>
          </p:cNvPr>
          <p:cNvSpPr/>
          <p:nvPr/>
        </p:nvSpPr>
        <p:spPr>
          <a:xfrm>
            <a:off x="793377" y="1707776"/>
            <a:ext cx="726141" cy="726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2" name="Rectangle 21">
            <a:extLst>
              <a:ext uri="{FF2B5EF4-FFF2-40B4-BE49-F238E27FC236}">
                <a16:creationId xmlns:a16="http://schemas.microsoft.com/office/drawing/2014/main" xmlns="" id="{7D87E830-8451-4E46-886A-B6B5C2E426E7}"/>
              </a:ext>
            </a:extLst>
          </p:cNvPr>
          <p:cNvSpPr/>
          <p:nvPr/>
        </p:nvSpPr>
        <p:spPr>
          <a:xfrm>
            <a:off x="793376" y="3254188"/>
            <a:ext cx="726141" cy="726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5" name="Rectangle 24">
            <a:extLst>
              <a:ext uri="{FF2B5EF4-FFF2-40B4-BE49-F238E27FC236}">
                <a16:creationId xmlns:a16="http://schemas.microsoft.com/office/drawing/2014/main" xmlns="" id="{C3C6B781-56A6-3044-8BC9-68CD6BB1DB49}"/>
              </a:ext>
            </a:extLst>
          </p:cNvPr>
          <p:cNvSpPr/>
          <p:nvPr/>
        </p:nvSpPr>
        <p:spPr>
          <a:xfrm>
            <a:off x="793375" y="4800600"/>
            <a:ext cx="726141" cy="726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8" name="Rectangle 7">
            <a:extLst>
              <a:ext uri="{FF2B5EF4-FFF2-40B4-BE49-F238E27FC236}">
                <a16:creationId xmlns:a16="http://schemas.microsoft.com/office/drawing/2014/main" xmlns="" id="{6AA2B5B0-F457-0040-A17E-9CD921CF08A8}"/>
              </a:ext>
            </a:extLst>
          </p:cNvPr>
          <p:cNvSpPr/>
          <p:nvPr/>
        </p:nvSpPr>
        <p:spPr>
          <a:xfrm>
            <a:off x="1865152" y="1747680"/>
            <a:ext cx="9254105" cy="646331"/>
          </a:xfrm>
          <a:prstGeom prst="rect">
            <a:avLst/>
          </a:prstGeom>
        </p:spPr>
        <p:txBody>
          <a:bodyPr wrap="square">
            <a:spAutoFit/>
          </a:bodyPr>
          <a:lstStyle/>
          <a:p>
            <a:r>
              <a:rPr lang="en-US" b="1" dirty="0" smtClean="0">
                <a:solidFill>
                  <a:prstClr val="black"/>
                </a:solidFill>
              </a:rPr>
              <a:t>Exploratory Data of Telecommunication’s Customer Churn to understand better the customer  behavior and segmentation.</a:t>
            </a:r>
            <a:endParaRPr lang="en-US" dirty="0"/>
          </a:p>
        </p:txBody>
      </p:sp>
      <p:sp>
        <p:nvSpPr>
          <p:cNvPr id="26" name="Rectangle 25">
            <a:extLst>
              <a:ext uri="{FF2B5EF4-FFF2-40B4-BE49-F238E27FC236}">
                <a16:creationId xmlns:a16="http://schemas.microsoft.com/office/drawing/2014/main" xmlns="" id="{7D324530-7B55-F748-9BD6-BDAEF068019D}"/>
              </a:ext>
            </a:extLst>
          </p:cNvPr>
          <p:cNvSpPr/>
          <p:nvPr/>
        </p:nvSpPr>
        <p:spPr>
          <a:xfrm>
            <a:off x="1865152" y="3294092"/>
            <a:ext cx="9416931" cy="646331"/>
          </a:xfrm>
          <a:prstGeom prst="rect">
            <a:avLst/>
          </a:prstGeom>
        </p:spPr>
        <p:txBody>
          <a:bodyPr wrap="square">
            <a:spAutoFit/>
          </a:bodyPr>
          <a:lstStyle/>
          <a:p>
            <a:r>
              <a:rPr lang="en-US" b="1" dirty="0" smtClean="0">
                <a:solidFill>
                  <a:prstClr val="black"/>
                </a:solidFill>
              </a:rPr>
              <a:t>Improving company’s customer 360 view based on relationship of each variable independents toward to customer attrition to retain existing customers.</a:t>
            </a:r>
            <a:endParaRPr lang="id-ID" b="1" dirty="0">
              <a:solidFill>
                <a:prstClr val="black"/>
              </a:solidFill>
            </a:endParaRPr>
          </a:p>
        </p:txBody>
      </p:sp>
      <p:sp>
        <p:nvSpPr>
          <p:cNvPr id="27" name="Rectangle 26">
            <a:extLst>
              <a:ext uri="{FF2B5EF4-FFF2-40B4-BE49-F238E27FC236}">
                <a16:creationId xmlns:a16="http://schemas.microsoft.com/office/drawing/2014/main" xmlns="" id="{525EBF68-DB0D-C04C-B832-D7204FB14868}"/>
              </a:ext>
            </a:extLst>
          </p:cNvPr>
          <p:cNvSpPr/>
          <p:nvPr/>
        </p:nvSpPr>
        <p:spPr>
          <a:xfrm>
            <a:off x="1865151" y="4840504"/>
            <a:ext cx="9416931" cy="646331"/>
          </a:xfrm>
          <a:prstGeom prst="rect">
            <a:avLst/>
          </a:prstGeom>
        </p:spPr>
        <p:txBody>
          <a:bodyPr wrap="square">
            <a:spAutoFit/>
          </a:bodyPr>
          <a:lstStyle/>
          <a:p>
            <a:r>
              <a:rPr lang="en-US" b="1" dirty="0" smtClean="0">
                <a:solidFill>
                  <a:prstClr val="black"/>
                </a:solidFill>
              </a:rPr>
              <a:t>Build Machine Learning Classification Model to predict new user tends to stay within the company’s service or not. </a:t>
            </a:r>
            <a:endParaRPr lang="id-ID" b="1" dirty="0">
              <a:solidFill>
                <a:prstClr val="black"/>
              </a:solidFill>
            </a:endParaRPr>
          </a:p>
        </p:txBody>
      </p:sp>
      <p:cxnSp>
        <p:nvCxnSpPr>
          <p:cNvPr id="13" name="Straight Connector 12">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4" name="Picture 2" descr="https://purwadhikax.com/static/media/purwadhika_logo_full.869511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487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211" y="1447801"/>
            <a:ext cx="3424079" cy="2169825"/>
          </a:xfrm>
          <a:prstGeom prst="rect">
            <a:avLst/>
          </a:prstGeom>
          <a:noFill/>
        </p:spPr>
        <p:txBody>
          <a:bodyPr wrap="none" rtlCol="0">
            <a:spAutoFit/>
          </a:bodyPr>
          <a:lstStyle/>
          <a:p>
            <a:r>
              <a:rPr lang="en-US" sz="2400" b="1" dirty="0">
                <a:solidFill>
                  <a:srgbClr val="C00000"/>
                </a:solidFill>
              </a:rPr>
              <a:t>CONTENT</a:t>
            </a:r>
          </a:p>
          <a:p>
            <a:endParaRPr lang="en-US" sz="2400" b="1" dirty="0">
              <a:solidFill>
                <a:prstClr val="black"/>
              </a:solidFill>
            </a:endParaRPr>
          </a:p>
          <a:p>
            <a:pPr>
              <a:spcBef>
                <a:spcPts val="600"/>
              </a:spcBef>
            </a:pPr>
            <a:r>
              <a:rPr lang="id-ID" sz="2400" b="1" dirty="0" smtClean="0">
                <a:solidFill>
                  <a:schemeClr val="bg1">
                    <a:lumMod val="85000"/>
                  </a:schemeClr>
                </a:solidFill>
              </a:rPr>
              <a:t>RESEARCH </a:t>
            </a:r>
            <a:r>
              <a:rPr lang="en-US" sz="2400" b="1" dirty="0">
                <a:solidFill>
                  <a:schemeClr val="bg1">
                    <a:lumMod val="85000"/>
                  </a:schemeClr>
                </a:solidFill>
              </a:rPr>
              <a:t>BACKGROUND</a:t>
            </a:r>
          </a:p>
          <a:p>
            <a:pPr>
              <a:spcBef>
                <a:spcPts val="600"/>
              </a:spcBef>
            </a:pPr>
            <a:r>
              <a:rPr lang="id-ID" sz="2400" b="1" dirty="0" smtClean="0">
                <a:solidFill>
                  <a:schemeClr val="bg1">
                    <a:lumMod val="85000"/>
                  </a:schemeClr>
                </a:solidFill>
              </a:rPr>
              <a:t>RESEARCH </a:t>
            </a:r>
            <a:r>
              <a:rPr lang="en-US" sz="2400" b="1" dirty="0">
                <a:solidFill>
                  <a:schemeClr val="bg1">
                    <a:lumMod val="85000"/>
                  </a:schemeClr>
                </a:solidFill>
              </a:rPr>
              <a:t>OBJECTIVES</a:t>
            </a:r>
          </a:p>
          <a:p>
            <a:pPr>
              <a:spcBef>
                <a:spcPts val="600"/>
              </a:spcBef>
            </a:pPr>
            <a:r>
              <a:rPr lang="id-ID" sz="2400" b="1" dirty="0" smtClean="0"/>
              <a:t>RESEARCH FRAMEWORK</a:t>
            </a:r>
            <a:endParaRPr lang="en-US" sz="2400" b="1" dirty="0"/>
          </a:p>
        </p:txBody>
      </p:sp>
      <p:cxnSp>
        <p:nvCxnSpPr>
          <p:cNvPr id="3" name="Straight Connector 2"/>
          <p:cNvCxnSpPr/>
          <p:nvPr/>
        </p:nvCxnSpPr>
        <p:spPr>
          <a:xfrm>
            <a:off x="914400" y="2681991"/>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914400" y="315418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14400" y="3581400"/>
            <a:ext cx="784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15" name="Picture 2" descr="https://purwadhikax.com/static/media/purwadhika_logo_full.869511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81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 Framework</a:t>
            </a:r>
            <a:endParaRPr lang="en-US" sz="1600" b="1" dirty="0">
              <a:latin typeface="Calibri" pitchFamily="34" charset="0"/>
            </a:endParaRPr>
          </a:p>
          <a:p>
            <a:r>
              <a:rPr lang="id-ID" sz="1600" i="1" dirty="0" smtClean="0">
                <a:latin typeface="Calibri" pitchFamily="34" charset="0"/>
              </a:rPr>
              <a:t>Project Scopes:</a:t>
            </a:r>
            <a:endParaRPr lang="id-ID" sz="1600" i="1" dirty="0">
              <a:latin typeface="Calibri" pitchFamily="34" charset="0"/>
            </a:endParaRPr>
          </a:p>
        </p:txBody>
      </p:sp>
      <p:sp>
        <p:nvSpPr>
          <p:cNvPr id="88" name="Rectangle 87">
            <a:extLst>
              <a:ext uri="{FF2B5EF4-FFF2-40B4-BE49-F238E27FC236}">
                <a16:creationId xmlns:a16="http://schemas.microsoft.com/office/drawing/2014/main" xmlns="" id="{CF5898D9-F71E-1D43-A3CA-EC39ADAF4D8A}"/>
              </a:ext>
            </a:extLst>
          </p:cNvPr>
          <p:cNvSpPr/>
          <p:nvPr/>
        </p:nvSpPr>
        <p:spPr>
          <a:xfrm>
            <a:off x="357188" y="1006816"/>
            <a:ext cx="10758487" cy="52120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34" name="Picture 2" descr="https://purwadhikax.com/static/media/purwadhika_logo_full.869511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4486453" y="1634440"/>
            <a:ext cx="2385652" cy="39253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EXPLORATORY DATA ANALYSIS</a:t>
            </a:r>
            <a:endParaRPr lang="id-ID" sz="1200" b="1" dirty="0">
              <a:solidFill>
                <a:schemeClr val="tx1"/>
              </a:solidFill>
            </a:endParaRPr>
          </a:p>
        </p:txBody>
      </p:sp>
      <p:sp>
        <p:nvSpPr>
          <p:cNvPr id="36" name="Rectangle 35"/>
          <p:cNvSpPr/>
          <p:nvPr/>
        </p:nvSpPr>
        <p:spPr>
          <a:xfrm>
            <a:off x="4486453" y="2022038"/>
            <a:ext cx="2385652" cy="3563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smtClean="0">
              <a:solidFill>
                <a:schemeClr val="tx1"/>
              </a:solidFill>
            </a:endParaRPr>
          </a:p>
        </p:txBody>
      </p:sp>
      <p:sp>
        <p:nvSpPr>
          <p:cNvPr id="37" name="TextBox 36"/>
          <p:cNvSpPr txBox="1"/>
          <p:nvPr/>
        </p:nvSpPr>
        <p:spPr>
          <a:xfrm>
            <a:off x="4599279" y="2236508"/>
            <a:ext cx="2160000" cy="3182923"/>
          </a:xfrm>
          <a:prstGeom prst="rect">
            <a:avLst/>
          </a:prstGeom>
          <a:noFill/>
        </p:spPr>
        <p:txBody>
          <a:bodyPr wrap="square" rtlCol="0">
            <a:spAutoFit/>
          </a:bodyPr>
          <a:lstStyle/>
          <a:p>
            <a:pPr marL="285750" indent="-180000">
              <a:spcAft>
                <a:spcPts val="500"/>
              </a:spcAft>
              <a:buFont typeface="Arial" panose="020B0604020202020204" pitchFamily="34" charset="0"/>
              <a:buChar char="•"/>
            </a:pPr>
            <a:r>
              <a:rPr lang="en-US" sz="1200" dirty="0"/>
              <a:t>D</a:t>
            </a:r>
            <a:r>
              <a:rPr lang="en-US" sz="1200" dirty="0" smtClean="0"/>
              <a:t>istribution visualization of Categorical / Nominal Variables</a:t>
            </a:r>
          </a:p>
          <a:p>
            <a:pPr marL="285750" indent="-180000">
              <a:spcAft>
                <a:spcPts val="500"/>
              </a:spcAft>
              <a:buFont typeface="Arial" panose="020B0604020202020204" pitchFamily="34" charset="0"/>
              <a:buChar char="•"/>
            </a:pPr>
            <a:r>
              <a:rPr lang="en-US" sz="1200" dirty="0" smtClean="0"/>
              <a:t>Correlation visualization of Categorical / Nominal Variables</a:t>
            </a:r>
          </a:p>
          <a:p>
            <a:pPr marL="285750" indent="-180000">
              <a:spcAft>
                <a:spcPts val="500"/>
              </a:spcAft>
              <a:buFont typeface="Arial" panose="020B0604020202020204" pitchFamily="34" charset="0"/>
              <a:buChar char="•"/>
            </a:pPr>
            <a:r>
              <a:rPr lang="en-US" sz="1200" dirty="0" smtClean="0"/>
              <a:t>Finding outliers of Numerical Variables</a:t>
            </a:r>
          </a:p>
          <a:p>
            <a:pPr marL="285750" indent="-180000">
              <a:spcAft>
                <a:spcPts val="500"/>
              </a:spcAft>
              <a:buFont typeface="Arial" panose="020B0604020202020204" pitchFamily="34" charset="0"/>
              <a:buChar char="•"/>
            </a:pPr>
            <a:r>
              <a:rPr lang="en-US" sz="1200" dirty="0" smtClean="0"/>
              <a:t>Data Visualization of range  data of Numerical Variables</a:t>
            </a:r>
          </a:p>
          <a:p>
            <a:pPr marL="285750" indent="-180000">
              <a:spcAft>
                <a:spcPts val="500"/>
              </a:spcAft>
              <a:buFont typeface="Arial" panose="020B0604020202020204" pitchFamily="34" charset="0"/>
              <a:buChar char="•"/>
            </a:pPr>
            <a:r>
              <a:rPr lang="en-US" sz="1200" dirty="0" smtClean="0"/>
              <a:t>Correlation visualization of Numerical Variables</a:t>
            </a:r>
          </a:p>
          <a:p>
            <a:pPr marL="285750" indent="-180000">
              <a:spcAft>
                <a:spcPts val="500"/>
              </a:spcAft>
              <a:buFont typeface="Arial" panose="020B0604020202020204" pitchFamily="34" charset="0"/>
              <a:buChar char="•"/>
            </a:pPr>
            <a:r>
              <a:rPr lang="en-US" sz="1200" dirty="0" smtClean="0"/>
              <a:t>Distribution visualization of Numerical Variables</a:t>
            </a:r>
          </a:p>
        </p:txBody>
      </p:sp>
      <p:sp>
        <p:nvSpPr>
          <p:cNvPr id="38" name="Rectangle 37"/>
          <p:cNvSpPr/>
          <p:nvPr/>
        </p:nvSpPr>
        <p:spPr>
          <a:xfrm>
            <a:off x="890233" y="4570119"/>
            <a:ext cx="2160000" cy="48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Separating Data</a:t>
            </a:r>
            <a:endParaRPr lang="id-ID" sz="1600" dirty="0">
              <a:solidFill>
                <a:schemeClr val="bg1"/>
              </a:solidFill>
            </a:endParaRPr>
          </a:p>
        </p:txBody>
      </p:sp>
      <p:sp>
        <p:nvSpPr>
          <p:cNvPr id="40" name="Rectangle 39"/>
          <p:cNvSpPr/>
          <p:nvPr/>
        </p:nvSpPr>
        <p:spPr>
          <a:xfrm>
            <a:off x="890233" y="3557811"/>
            <a:ext cx="2160000" cy="48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Replacing Data</a:t>
            </a:r>
            <a:endParaRPr lang="id-ID" sz="1600" dirty="0"/>
          </a:p>
        </p:txBody>
      </p:sp>
      <p:sp>
        <p:nvSpPr>
          <p:cNvPr id="41" name="Rectangle 40"/>
          <p:cNvSpPr/>
          <p:nvPr/>
        </p:nvSpPr>
        <p:spPr>
          <a:xfrm>
            <a:off x="890233" y="2545153"/>
            <a:ext cx="2160000" cy="48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Cleaning Data</a:t>
            </a:r>
            <a:endParaRPr lang="id-ID" sz="1600" dirty="0"/>
          </a:p>
        </p:txBody>
      </p:sp>
      <p:sp>
        <p:nvSpPr>
          <p:cNvPr id="42" name="Rectangle 41"/>
          <p:cNvSpPr/>
          <p:nvPr/>
        </p:nvSpPr>
        <p:spPr>
          <a:xfrm>
            <a:off x="8348140" y="1631700"/>
            <a:ext cx="2385652" cy="39253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MACHINE LEARNING MODEL</a:t>
            </a:r>
            <a:endParaRPr lang="id-ID" sz="1200" b="1" dirty="0">
              <a:solidFill>
                <a:schemeClr val="tx1"/>
              </a:solidFill>
            </a:endParaRPr>
          </a:p>
        </p:txBody>
      </p:sp>
      <p:sp>
        <p:nvSpPr>
          <p:cNvPr id="43" name="Rectangle 42"/>
          <p:cNvSpPr/>
          <p:nvPr/>
        </p:nvSpPr>
        <p:spPr>
          <a:xfrm>
            <a:off x="8348140" y="2019298"/>
            <a:ext cx="2385652" cy="3563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smtClean="0">
              <a:solidFill>
                <a:schemeClr val="tx1"/>
              </a:solidFill>
            </a:endParaRPr>
          </a:p>
        </p:txBody>
      </p:sp>
      <p:sp>
        <p:nvSpPr>
          <p:cNvPr id="44" name="TextBox 43"/>
          <p:cNvSpPr txBox="1"/>
          <p:nvPr/>
        </p:nvSpPr>
        <p:spPr>
          <a:xfrm>
            <a:off x="8460966" y="2233768"/>
            <a:ext cx="2160000" cy="2882840"/>
          </a:xfrm>
          <a:prstGeom prst="rect">
            <a:avLst/>
          </a:prstGeom>
          <a:noFill/>
        </p:spPr>
        <p:txBody>
          <a:bodyPr wrap="square" rtlCol="0">
            <a:spAutoFit/>
          </a:bodyPr>
          <a:lstStyle/>
          <a:p>
            <a:pPr marL="285750" indent="-180000">
              <a:spcAft>
                <a:spcPts val="200"/>
              </a:spcAft>
              <a:buFont typeface="Arial" panose="020B0604020202020204" pitchFamily="34" charset="0"/>
              <a:buChar char="•"/>
            </a:pPr>
            <a:r>
              <a:rPr lang="en-US" sz="1200" dirty="0" smtClean="0"/>
              <a:t>Data Preprocessing for categorical variables</a:t>
            </a:r>
          </a:p>
          <a:p>
            <a:pPr marL="285750" indent="-180000">
              <a:spcAft>
                <a:spcPts val="200"/>
              </a:spcAft>
              <a:buFont typeface="Arial" panose="020B0604020202020204" pitchFamily="34" charset="0"/>
              <a:buChar char="•"/>
            </a:pPr>
            <a:r>
              <a:rPr lang="en-US" sz="1200" dirty="0" smtClean="0"/>
              <a:t>Data Preprocessing for numerical variables</a:t>
            </a:r>
          </a:p>
          <a:p>
            <a:pPr marL="285750" indent="-180000">
              <a:spcAft>
                <a:spcPts val="200"/>
              </a:spcAft>
              <a:buFont typeface="Arial" panose="020B0604020202020204" pitchFamily="34" charset="0"/>
              <a:buChar char="•"/>
            </a:pPr>
            <a:r>
              <a:rPr lang="en-US" sz="1200" dirty="0" smtClean="0"/>
              <a:t>Data Preprocessing for variable dependent</a:t>
            </a:r>
          </a:p>
          <a:p>
            <a:pPr marL="285750" indent="-180000">
              <a:spcAft>
                <a:spcPts val="200"/>
              </a:spcAft>
              <a:buFont typeface="Arial" panose="020B0604020202020204" pitchFamily="34" charset="0"/>
              <a:buChar char="•"/>
            </a:pPr>
            <a:r>
              <a:rPr lang="en-US" sz="1200" dirty="0" smtClean="0"/>
              <a:t>Build Classification Model</a:t>
            </a:r>
          </a:p>
          <a:p>
            <a:pPr marL="285750" indent="-180000">
              <a:spcAft>
                <a:spcPts val="200"/>
              </a:spcAft>
              <a:buFont typeface="Arial" panose="020B0604020202020204" pitchFamily="34" charset="0"/>
              <a:buChar char="•"/>
            </a:pPr>
            <a:r>
              <a:rPr lang="en-US" sz="1200" dirty="0" smtClean="0"/>
              <a:t>Cross Validation for each model</a:t>
            </a:r>
          </a:p>
          <a:p>
            <a:pPr marL="285750" indent="-180000">
              <a:spcAft>
                <a:spcPts val="200"/>
              </a:spcAft>
              <a:buFont typeface="Arial" panose="020B0604020202020204" pitchFamily="34" charset="0"/>
              <a:buChar char="•"/>
            </a:pPr>
            <a:r>
              <a:rPr lang="en-US" sz="1200" dirty="0" smtClean="0"/>
              <a:t>Classification Evaluation Metrics</a:t>
            </a:r>
          </a:p>
          <a:p>
            <a:pPr marL="285750" indent="-180000">
              <a:spcAft>
                <a:spcPts val="200"/>
              </a:spcAft>
              <a:buFont typeface="Arial" panose="020B0604020202020204" pitchFamily="34" charset="0"/>
              <a:buChar char="•"/>
            </a:pPr>
            <a:r>
              <a:rPr lang="en-US" sz="1200" dirty="0" smtClean="0"/>
              <a:t>Confusion Metrics</a:t>
            </a:r>
          </a:p>
          <a:p>
            <a:pPr marL="285750" indent="-180000">
              <a:spcAft>
                <a:spcPts val="200"/>
              </a:spcAft>
              <a:buFont typeface="Arial" panose="020B0604020202020204" pitchFamily="34" charset="0"/>
              <a:buChar char="•"/>
            </a:pPr>
            <a:r>
              <a:rPr lang="en-US" sz="1200" dirty="0" smtClean="0"/>
              <a:t>ROC AUC Metrics</a:t>
            </a:r>
          </a:p>
          <a:p>
            <a:pPr marL="285750" indent="-180000">
              <a:spcAft>
                <a:spcPts val="200"/>
              </a:spcAft>
              <a:buFont typeface="Arial" panose="020B0604020202020204" pitchFamily="34" charset="0"/>
              <a:buChar char="•"/>
            </a:pPr>
            <a:r>
              <a:rPr lang="en-US" sz="1200" dirty="0" smtClean="0"/>
              <a:t>Hyper Parameter Tuning</a:t>
            </a:r>
          </a:p>
        </p:txBody>
      </p:sp>
      <p:sp>
        <p:nvSpPr>
          <p:cNvPr id="45" name="Isosceles Triangle 44"/>
          <p:cNvSpPr/>
          <p:nvPr/>
        </p:nvSpPr>
        <p:spPr bwMode="auto">
          <a:xfrm rot="5400000">
            <a:off x="5633487" y="3474922"/>
            <a:ext cx="3953270" cy="2758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6" name="Isosceles Triangle 45"/>
          <p:cNvSpPr/>
          <p:nvPr/>
        </p:nvSpPr>
        <p:spPr bwMode="auto">
          <a:xfrm rot="5400000">
            <a:off x="1848120" y="3474923"/>
            <a:ext cx="3953270" cy="2758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7" name="Rectangle 46"/>
          <p:cNvSpPr/>
          <p:nvPr/>
        </p:nvSpPr>
        <p:spPr>
          <a:xfrm>
            <a:off x="776060" y="1631700"/>
            <a:ext cx="2385652" cy="39253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MANIPULATION</a:t>
            </a:r>
            <a:endParaRPr lang="id-ID" sz="1200" b="1" dirty="0">
              <a:solidFill>
                <a:schemeClr val="tx1"/>
              </a:solidFill>
            </a:endParaRPr>
          </a:p>
        </p:txBody>
      </p:sp>
      <p:sp>
        <p:nvSpPr>
          <p:cNvPr id="52" name="Rectangle 51"/>
          <p:cNvSpPr/>
          <p:nvPr/>
        </p:nvSpPr>
        <p:spPr>
          <a:xfrm>
            <a:off x="776060" y="2019298"/>
            <a:ext cx="2385652" cy="3563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smtClean="0">
              <a:solidFill>
                <a:schemeClr val="tx1"/>
              </a:solidFill>
            </a:endParaRPr>
          </a:p>
        </p:txBody>
      </p:sp>
    </p:spTree>
    <p:extLst>
      <p:ext uri="{BB962C8B-B14F-4D97-AF65-F5344CB8AC3E}">
        <p14:creationId xmlns:p14="http://schemas.microsoft.com/office/powerpoint/2010/main" val="1966166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Purwadhika Code\materi_Purwa\ModuleML\BarCustomerChu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41" y="1147949"/>
            <a:ext cx="8470681" cy="49298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4737CC4F-9753-C742-91E3-1A3EA0839266}"/>
              </a:ext>
            </a:extLst>
          </p:cNvPr>
          <p:cNvSpPr txBox="1"/>
          <p:nvPr/>
        </p:nvSpPr>
        <p:spPr>
          <a:xfrm>
            <a:off x="135602" y="288483"/>
            <a:ext cx="10325099" cy="584749"/>
          </a:xfrm>
          <a:prstGeom prst="rect">
            <a:avLst/>
          </a:prstGeom>
          <a:noFill/>
        </p:spPr>
        <p:txBody>
          <a:bodyPr wrap="square" lIns="91413" tIns="45707" rIns="91413" bIns="45707" rtlCol="0">
            <a:spAutoFit/>
          </a:bodyPr>
          <a:lstStyle/>
          <a:p>
            <a:r>
              <a:rPr lang="id-ID" sz="1600" b="1" dirty="0" smtClean="0">
                <a:latin typeface="Calibri" pitchFamily="34" charset="0"/>
              </a:rPr>
              <a:t>Research Framework</a:t>
            </a:r>
            <a:endParaRPr lang="en-US" sz="1600" b="1" dirty="0">
              <a:latin typeface="Calibri" pitchFamily="34" charset="0"/>
            </a:endParaRPr>
          </a:p>
          <a:p>
            <a:r>
              <a:rPr lang="en-US" sz="1600" i="1" dirty="0" smtClean="0">
                <a:latin typeface="Calibri" pitchFamily="34" charset="0"/>
              </a:rPr>
              <a:t>Data Visualization: Categorical Variables with Bar Chart.</a:t>
            </a:r>
            <a:endParaRPr lang="id-ID" sz="1600" i="1" dirty="0">
              <a:latin typeface="Calibri" pitchFamily="34" charset="0"/>
            </a:endParaRPr>
          </a:p>
        </p:txBody>
      </p:sp>
      <p:sp>
        <p:nvSpPr>
          <p:cNvPr id="88" name="Rectangle 87">
            <a:extLst>
              <a:ext uri="{FF2B5EF4-FFF2-40B4-BE49-F238E27FC236}">
                <a16:creationId xmlns:a16="http://schemas.microsoft.com/office/drawing/2014/main" xmlns="" id="{CF5898D9-F71E-1D43-A3CA-EC39ADAF4D8A}"/>
              </a:ext>
            </a:extLst>
          </p:cNvPr>
          <p:cNvSpPr/>
          <p:nvPr/>
        </p:nvSpPr>
        <p:spPr>
          <a:xfrm>
            <a:off x="357188" y="1006816"/>
            <a:ext cx="10758487" cy="52120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C3A05790-547D-C84C-AB21-517C74DF321F}"/>
              </a:ext>
            </a:extLst>
          </p:cNvPr>
          <p:cNvCxnSpPr>
            <a:cxnSpLocks/>
          </p:cNvCxnSpPr>
          <p:nvPr/>
        </p:nvCxnSpPr>
        <p:spPr>
          <a:xfrm flipH="1">
            <a:off x="177800" y="249732"/>
            <a:ext cx="10118725" cy="0"/>
          </a:xfrm>
          <a:prstGeom prst="line">
            <a:avLst/>
          </a:prstGeom>
          <a:ln w="19050">
            <a:solidFill>
              <a:srgbClr val="EE1F28"/>
            </a:solidFill>
          </a:ln>
        </p:spPr>
        <p:style>
          <a:lnRef idx="2">
            <a:schemeClr val="dk1"/>
          </a:lnRef>
          <a:fillRef idx="0">
            <a:schemeClr val="dk1"/>
          </a:fillRef>
          <a:effectRef idx="1">
            <a:schemeClr val="dk1"/>
          </a:effectRef>
          <a:fontRef idx="minor">
            <a:schemeClr val="tx1"/>
          </a:fontRef>
        </p:style>
      </p:cxnSp>
      <p:pic>
        <p:nvPicPr>
          <p:cNvPr id="34" name="Picture 2" descr="https://purwadhikax.com/static/media/purwadhika_logo_full.869511f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9750" y="122382"/>
            <a:ext cx="1600200" cy="254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2217" y="474485"/>
            <a:ext cx="1062010" cy="42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087573" y="1223960"/>
            <a:ext cx="1913802" cy="4339650"/>
          </a:xfrm>
          <a:prstGeom prst="rect">
            <a:avLst/>
          </a:prstGeom>
          <a:noFill/>
        </p:spPr>
        <p:txBody>
          <a:bodyPr wrap="square" rtlCol="0">
            <a:spAutoFit/>
          </a:bodyPr>
          <a:lstStyle/>
          <a:p>
            <a:r>
              <a:rPr lang="en-US" sz="1200" b="1" dirty="0" smtClean="0"/>
              <a:t>Categorical Variables:</a:t>
            </a:r>
          </a:p>
          <a:p>
            <a:endParaRPr lang="en-US" sz="1200" b="1" dirty="0"/>
          </a:p>
          <a:p>
            <a:r>
              <a:rPr lang="en-US" sz="1200" dirty="0" smtClean="0"/>
              <a:t>The data is represent the distribution of each categorical variables to distinguish between customer tends to churn or stay within the company.</a:t>
            </a:r>
          </a:p>
          <a:p>
            <a:endParaRPr lang="en-US" sz="1200" i="1" dirty="0"/>
          </a:p>
          <a:p>
            <a:r>
              <a:rPr lang="en-US" sz="1200" dirty="0" smtClean="0"/>
              <a:t>As we can see, in the Payment  Method bar chart customers that used Electronic Check has a great tendency to churn rather than the other methods.</a:t>
            </a:r>
          </a:p>
          <a:p>
            <a:endParaRPr lang="en-US" sz="1200" dirty="0"/>
          </a:p>
          <a:p>
            <a:r>
              <a:rPr lang="en-US" sz="1200" dirty="0" smtClean="0"/>
              <a:t>For monthly contract customer tends to highly churn rather yearly customer.</a:t>
            </a:r>
          </a:p>
          <a:p>
            <a:endParaRPr lang="en-US" sz="1200" dirty="0"/>
          </a:p>
          <a:p>
            <a:r>
              <a:rPr lang="en-US" sz="1200" dirty="0" smtClean="0"/>
              <a:t>And fiber optic service has a trend to quit the service.</a:t>
            </a:r>
            <a:endParaRPr lang="en-US" sz="1200" dirty="0"/>
          </a:p>
        </p:txBody>
      </p:sp>
    </p:spTree>
    <p:extLst>
      <p:ext uri="{BB962C8B-B14F-4D97-AF65-F5344CB8AC3E}">
        <p14:creationId xmlns:p14="http://schemas.microsoft.com/office/powerpoint/2010/main" val="290952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20751</TotalTime>
  <Words>893</Words>
  <Application>Microsoft Office PowerPoint</Application>
  <PresentationFormat>Custom</PresentationFormat>
  <Paragraphs>154</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DHIRA WIGATA PUTRA</dc:creator>
  <cp:lastModifiedBy>Yuji</cp:lastModifiedBy>
  <cp:revision>1065</cp:revision>
  <dcterms:created xsi:type="dcterms:W3CDTF">2019-06-14T02:25:02Z</dcterms:created>
  <dcterms:modified xsi:type="dcterms:W3CDTF">2020-06-05T07:30:12Z</dcterms:modified>
</cp:coreProperties>
</file>