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35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" y="18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1">
            <a:extLst>
              <a:ext uri="{FF2B5EF4-FFF2-40B4-BE49-F238E27FC236}">
                <a16:creationId xmlns:a16="http://schemas.microsoft.com/office/drawing/2014/main" id="{A1C261EC-EED9-4365-8F2C-96C8A0A31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等线" panose="02010600030101010101" pitchFamily="2" charset="-122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2ED5CAE1-DDFA-4E33-A329-384B00CEFF73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-11798300" y="-11796713"/>
            <a:ext cx="11796712" cy="12490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E98F2A6-D821-49D8-8ADE-051F0B6371B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494303C1-9A54-4F2E-B6C9-AACFBB467A6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7" name="Text Box 2">
            <a:extLst>
              <a:ext uri="{FF2B5EF4-FFF2-40B4-BE49-F238E27FC236}">
                <a16:creationId xmlns:a16="http://schemas.microsoft.com/office/drawing/2014/main" id="{30B44B7E-FA0F-44FB-9F9E-FF13B1569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>
            <a:extLst>
              <a:ext uri="{FF2B5EF4-FFF2-40B4-BE49-F238E27FC236}">
                <a16:creationId xmlns:a16="http://schemas.microsoft.com/office/drawing/2014/main" id="{5CC87C93-54E9-4E38-8828-8C42CAC66CB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9" name="Text Box 2">
            <a:extLst>
              <a:ext uri="{FF2B5EF4-FFF2-40B4-BE49-F238E27FC236}">
                <a16:creationId xmlns:a16="http://schemas.microsoft.com/office/drawing/2014/main" id="{E1F814EE-CE8C-4419-ADAD-4258D71D2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>
            <a:extLst>
              <a:ext uri="{FF2B5EF4-FFF2-40B4-BE49-F238E27FC236}">
                <a16:creationId xmlns:a16="http://schemas.microsoft.com/office/drawing/2014/main" id="{E92A0949-8D9F-4046-9341-9BE8C42DCB6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7F5ED04-7EFF-4BA4-8158-7C886AC95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>
            <a:extLst>
              <a:ext uri="{FF2B5EF4-FFF2-40B4-BE49-F238E27FC236}">
                <a16:creationId xmlns:a16="http://schemas.microsoft.com/office/drawing/2014/main" id="{F0E76086-A512-4D15-8A39-459CF6A6953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5" name="Text Box 2">
            <a:extLst>
              <a:ext uri="{FF2B5EF4-FFF2-40B4-BE49-F238E27FC236}">
                <a16:creationId xmlns:a16="http://schemas.microsoft.com/office/drawing/2014/main" id="{7A962628-55FF-4D6E-94B9-3908A6C9A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>
            <a:extLst>
              <a:ext uri="{FF2B5EF4-FFF2-40B4-BE49-F238E27FC236}">
                <a16:creationId xmlns:a16="http://schemas.microsoft.com/office/drawing/2014/main" id="{9DBF62C8-AA30-4D0F-8F07-67B2FA428B1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3" name="Text Box 2">
            <a:extLst>
              <a:ext uri="{FF2B5EF4-FFF2-40B4-BE49-F238E27FC236}">
                <a16:creationId xmlns:a16="http://schemas.microsoft.com/office/drawing/2014/main" id="{E86057D6-8495-495D-956E-8324635AE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7D37B5EB-B074-4611-9BCF-00FAF85A68D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5" name="Text Box 2">
            <a:extLst>
              <a:ext uri="{FF2B5EF4-FFF2-40B4-BE49-F238E27FC236}">
                <a16:creationId xmlns:a16="http://schemas.microsoft.com/office/drawing/2014/main" id="{0074B46B-1B65-4FC9-9FBF-47CA38B60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>
            <a:extLst>
              <a:ext uri="{FF2B5EF4-FFF2-40B4-BE49-F238E27FC236}">
                <a16:creationId xmlns:a16="http://schemas.microsoft.com/office/drawing/2014/main" id="{533BA160-EE9A-4C47-A0BC-FB4E2084897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3" name="Text Box 2">
            <a:extLst>
              <a:ext uri="{FF2B5EF4-FFF2-40B4-BE49-F238E27FC236}">
                <a16:creationId xmlns:a16="http://schemas.microsoft.com/office/drawing/2014/main" id="{0CEF7963-F154-431B-BF5B-73ADEE208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039599F1-2573-47BF-8457-9CEB3BDE315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1" name="Text Box 2">
            <a:extLst>
              <a:ext uri="{FF2B5EF4-FFF2-40B4-BE49-F238E27FC236}">
                <a16:creationId xmlns:a16="http://schemas.microsoft.com/office/drawing/2014/main" id="{3A7F509E-7A6B-40DF-91AF-EDCAFE062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129EB610-A026-46DA-9B04-A9475791E26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9" name="Text Box 2">
            <a:extLst>
              <a:ext uri="{FF2B5EF4-FFF2-40B4-BE49-F238E27FC236}">
                <a16:creationId xmlns:a16="http://schemas.microsoft.com/office/drawing/2014/main" id="{2E7D33E1-E352-49E6-A473-C43D5CD6A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80C04EDE-7EAA-46BB-A009-424BE51E48A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7" name="Text Box 2">
            <a:extLst>
              <a:ext uri="{FF2B5EF4-FFF2-40B4-BE49-F238E27FC236}">
                <a16:creationId xmlns:a16="http://schemas.microsoft.com/office/drawing/2014/main" id="{1CF591CC-CD7D-4310-8ED3-0CB7E8D29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A5198956-8B4A-4C58-8650-EB2B22BA73E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5" name="Text Box 2">
            <a:extLst>
              <a:ext uri="{FF2B5EF4-FFF2-40B4-BE49-F238E27FC236}">
                <a16:creationId xmlns:a16="http://schemas.microsoft.com/office/drawing/2014/main" id="{C3A7EC87-51CB-4BE6-857E-CAD511FF9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>
            <a:extLst>
              <a:ext uri="{FF2B5EF4-FFF2-40B4-BE49-F238E27FC236}">
                <a16:creationId xmlns:a16="http://schemas.microsoft.com/office/drawing/2014/main" id="{2E7C191B-D90E-48D3-AF8A-4B8F323A457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3" name="Text Box 2">
            <a:extLst>
              <a:ext uri="{FF2B5EF4-FFF2-40B4-BE49-F238E27FC236}">
                <a16:creationId xmlns:a16="http://schemas.microsoft.com/office/drawing/2014/main" id="{AD1BEBA1-AE97-49D2-A645-636203488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>
            <a:extLst>
              <a:ext uri="{FF2B5EF4-FFF2-40B4-BE49-F238E27FC236}">
                <a16:creationId xmlns:a16="http://schemas.microsoft.com/office/drawing/2014/main" id="{380689B5-1DE4-4FA4-ABC6-210DB89F67A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1" name="Text Box 2">
            <a:extLst>
              <a:ext uri="{FF2B5EF4-FFF2-40B4-BE49-F238E27FC236}">
                <a16:creationId xmlns:a16="http://schemas.microsoft.com/office/drawing/2014/main" id="{550BC233-A102-4AAE-96A1-4481A308C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9252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903" y="4243845"/>
            <a:ext cx="3077509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" y="2590078"/>
            <a:ext cx="896925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2902" y="2590078"/>
            <a:ext cx="3077510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410" y="2733709"/>
            <a:ext cx="8145195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410" y="4394040"/>
            <a:ext cx="8145195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6551" y="2750337"/>
            <a:ext cx="1172041" cy="1356442"/>
          </a:xfrm>
        </p:spPr>
        <p:txBody>
          <a:bodyPr/>
          <a:lstStyle/>
          <a:p>
            <a:pPr>
              <a:defRPr/>
            </a:pPr>
            <a:fld id="{C5A5EA39-84AE-4ECD-BA4B-6EDE1F4EEBBF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3029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917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05" y="5929622"/>
            <a:ext cx="1603206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917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7206" y="4567988"/>
            <a:ext cx="1603206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411" y="4711617"/>
            <a:ext cx="9615111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411" y="609598"/>
            <a:ext cx="9615111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408" y="5169584"/>
            <a:ext cx="9615114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30853" y="4711310"/>
            <a:ext cx="1154301" cy="1090789"/>
          </a:xfrm>
        </p:spPr>
        <p:txBody>
          <a:bodyPr/>
          <a:lstStyle/>
          <a:p>
            <a:pPr>
              <a:defRPr/>
            </a:pPr>
            <a:fld id="{3BAB38CF-5E4A-4F3A-9FA8-230E5D81712C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3406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917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05" y="5929622"/>
            <a:ext cx="1603206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917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7206" y="4567988"/>
            <a:ext cx="1603206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411" y="609597"/>
            <a:ext cx="9615110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411" y="4711616"/>
            <a:ext cx="9615111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30853" y="4711616"/>
            <a:ext cx="1154301" cy="1090789"/>
          </a:xfrm>
        </p:spPr>
        <p:txBody>
          <a:bodyPr/>
          <a:lstStyle/>
          <a:p>
            <a:pPr>
              <a:defRPr/>
            </a:pPr>
            <a:fld id="{10CAB37D-A493-484A-BCBA-B1EF11176E6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47072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917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05" y="5929622"/>
            <a:ext cx="1603206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917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7206" y="4567988"/>
            <a:ext cx="1603206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03" y="609599"/>
            <a:ext cx="8720013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471" y="3653379"/>
            <a:ext cx="815764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411" y="4711616"/>
            <a:ext cx="9615111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30853" y="4709926"/>
            <a:ext cx="1154301" cy="1090789"/>
          </a:xfrm>
        </p:spPr>
        <p:txBody>
          <a:bodyPr/>
          <a:lstStyle/>
          <a:p>
            <a:pPr>
              <a:defRPr/>
            </a:pPr>
            <a:fld id="{FB2303DC-8429-4E90-A4A1-2A2512C3F3E2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16" name="TextBox 15"/>
          <p:cNvSpPr txBox="1"/>
          <p:nvPr/>
        </p:nvSpPr>
        <p:spPr>
          <a:xfrm>
            <a:off x="583648" y="748116"/>
            <a:ext cx="60967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4068" y="3033524"/>
            <a:ext cx="60967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4563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917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05" y="5929622"/>
            <a:ext cx="1603206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917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7206" y="4567988"/>
            <a:ext cx="1603206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408" y="4711616"/>
            <a:ext cx="9615114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409" y="5300150"/>
            <a:ext cx="9615114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30853" y="4709926"/>
            <a:ext cx="1154301" cy="1090789"/>
          </a:xfrm>
        </p:spPr>
        <p:txBody>
          <a:bodyPr/>
          <a:lstStyle/>
          <a:p>
            <a:pPr>
              <a:defRPr/>
            </a:pPr>
            <a:fld id="{4E735276-F91C-43A9-A181-73D3522560BE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45558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917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05" y="1971234"/>
            <a:ext cx="1603206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917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7206" y="609600"/>
            <a:ext cx="1603206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309" y="753228"/>
            <a:ext cx="9626214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1032" y="2336873"/>
            <a:ext cx="30704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411" y="3022674"/>
            <a:ext cx="305009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540" y="2336873"/>
            <a:ext cx="30636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984" y="3022674"/>
            <a:ext cx="306363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5097" y="2336873"/>
            <a:ext cx="30704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5097" y="3022674"/>
            <a:ext cx="30704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CED8EA-3957-462D-B121-52159C0DEAA1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06786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917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05" y="1971234"/>
            <a:ext cx="1603206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917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7206" y="609600"/>
            <a:ext cx="1603206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411" y="753228"/>
            <a:ext cx="9615112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407" y="4297503"/>
            <a:ext cx="305010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407" y="2336873"/>
            <a:ext cx="305010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407" y="4873765"/>
            <a:ext cx="305010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985" y="4297503"/>
            <a:ext cx="30636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984" y="2336873"/>
            <a:ext cx="306363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631" y="4873764"/>
            <a:ext cx="30676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1620" y="4297503"/>
            <a:ext cx="306390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1619" y="2336873"/>
            <a:ext cx="3063904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1495" y="4873762"/>
            <a:ext cx="30679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9F21C-B45C-4CCB-AE7E-5B6E0B4606E1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8043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917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05" y="1971234"/>
            <a:ext cx="1603206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917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7206" y="609600"/>
            <a:ext cx="1603206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391F8-6278-4D45-AD6A-0E96B7A5191E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96136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7597" y="1869306"/>
            <a:ext cx="5106988" cy="136837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9592" y="5372314"/>
            <a:ext cx="1602997" cy="13683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30550" y="609597"/>
            <a:ext cx="107394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411" y="609598"/>
            <a:ext cx="8871159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8013" y="5936188"/>
            <a:ext cx="2743557" cy="365125"/>
          </a:xfrm>
        </p:spPr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410" y="5936189"/>
            <a:ext cx="6127603" cy="365125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8866" y="5398634"/>
            <a:ext cx="1154301" cy="1090789"/>
          </a:xfrm>
        </p:spPr>
        <p:txBody>
          <a:bodyPr anchor="t"/>
          <a:lstStyle>
            <a:lvl1pPr algn="ctr">
              <a:defRPr/>
            </a:lvl1pPr>
          </a:lstStyle>
          <a:p>
            <a:pPr>
              <a:defRPr/>
            </a:pPr>
            <a:fld id="{A468E41D-5316-42E6-972F-0307D310E9A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8672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917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05" y="1971234"/>
            <a:ext cx="1603206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917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7206" y="609600"/>
            <a:ext cx="1603206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2D763-E512-4DE0-9B5A-D9FDF01F601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7825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917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03" y="4087901"/>
            <a:ext cx="1603206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917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7204" y="2726267"/>
            <a:ext cx="1603206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411" y="2869895"/>
            <a:ext cx="9615112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411" y="4232172"/>
            <a:ext cx="9615112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30853" y="2869896"/>
            <a:ext cx="1154301" cy="1090789"/>
          </a:xfrm>
        </p:spPr>
        <p:txBody>
          <a:bodyPr/>
          <a:lstStyle/>
          <a:p>
            <a:pPr>
              <a:defRPr/>
            </a:pPr>
            <a:fld id="{7CD4BB20-1405-46C4-B3DD-CC55549BFBC4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6805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917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05" y="1971234"/>
            <a:ext cx="1603206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917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7206" y="609600"/>
            <a:ext cx="1603206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409" y="2336873"/>
            <a:ext cx="4698970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852" y="2336873"/>
            <a:ext cx="4700670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79F45-C45C-49EF-A8C0-2CF1888E9FF8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8730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917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05" y="1971234"/>
            <a:ext cx="1603206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917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7206" y="609600"/>
            <a:ext cx="1603206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408" y="753230"/>
            <a:ext cx="9615115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468" y="2336874"/>
            <a:ext cx="447291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411" y="3030009"/>
            <a:ext cx="4698967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912" y="2336873"/>
            <a:ext cx="447461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852" y="3030009"/>
            <a:ext cx="4700671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DF42E4-C5DA-461A-B18E-D67A2FB1968D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9423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917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05" y="1971234"/>
            <a:ext cx="1603206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917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7206" y="609600"/>
            <a:ext cx="1603206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15303-73DD-450D-A6D3-2CA3A0347562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484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05" y="1971234"/>
            <a:ext cx="1603206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7206" y="609600"/>
            <a:ext cx="1603206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62046D-0651-4289-81B1-8EBCA4A5500E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5533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917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05" y="1971234"/>
            <a:ext cx="1603206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917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7206" y="609600"/>
            <a:ext cx="1603206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410" y="753227"/>
            <a:ext cx="9615111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457" y="2336874"/>
            <a:ext cx="560906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410" y="2336873"/>
            <a:ext cx="3790572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5875F-1396-40C4-9365-E69AC9AFAB91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2755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917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05" y="1971234"/>
            <a:ext cx="1603206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917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7206" y="609600"/>
            <a:ext cx="1603206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412" y="753228"/>
            <a:ext cx="9615109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967" y="2336874"/>
            <a:ext cx="5426556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412" y="2336874"/>
            <a:ext cx="3876761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D449E-A692-4F9F-98AC-71BCCD1D2068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4143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588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410" y="753228"/>
            <a:ext cx="9615113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410" y="2336873"/>
            <a:ext cx="9615113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1965" y="5936188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410" y="5936189"/>
            <a:ext cx="68715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30853" y="753228"/>
            <a:ext cx="115430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B292DD3-8894-40D6-8D3E-0085825FC3C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94911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  <p:sldLayoutId id="2147484032" r:id="rId13"/>
    <p:sldLayoutId id="2147484033" r:id="rId14"/>
    <p:sldLayoutId id="2147484034" r:id="rId15"/>
    <p:sldLayoutId id="2147484035" r:id="rId16"/>
    <p:sldLayoutId id="214748403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x.hpstore.cc:8082/display/hpstellar/Magento+Less+Common+Us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x.hpstore.cc:8082/display/hpstellar/matchMedia.j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esscss.c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x.hpstore.cc:8082/display/hpstellar/Magento+Less+Common+Us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4D65D82-C15F-40A8-A837-B0ACE0E17113}"/>
              </a:ext>
            </a:extLst>
          </p:cNvPr>
          <p:cNvSpPr/>
          <p:nvPr/>
        </p:nvSpPr>
        <p:spPr>
          <a:xfrm>
            <a:off x="3000375" y="2816225"/>
            <a:ext cx="5761038" cy="1225550"/>
          </a:xfrm>
          <a:prstGeom prst="rect">
            <a:avLst/>
          </a:prstGeom>
        </p:spPr>
        <p:txBody>
          <a:bodyPr/>
          <a:lstStyle/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 Light" panose="02010600030101010101" pitchFamily="2" charset="-122"/>
                <a:ea typeface="等线 Light" panose="02010600030101010101" pitchFamily="2" charset="-122"/>
              </a:rPr>
              <a:t>Magento Less</a:t>
            </a:r>
            <a:endParaRPr lang="en-US" altLang="zh-CN" sz="7200" b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id="{5810F3EE-DAFE-41A0-AA42-2C9E4F575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440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重写样式</a:t>
            </a:r>
          </a:p>
        </p:txBody>
      </p:sp>
      <p:sp>
        <p:nvSpPr>
          <p:cNvPr id="12290" name="Text Box 2">
            <a:extLst>
              <a:ext uri="{FF2B5EF4-FFF2-40B4-BE49-F238E27FC236}">
                <a16:creationId xmlns:a16="http://schemas.microsoft.com/office/drawing/2014/main" id="{AB4B86FD-7E01-4460-A9D3-D6BAF48BA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228600" indent="-228600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800" dirty="0"/>
              <a:t>全局覆盖</a:t>
            </a:r>
          </a:p>
          <a:p>
            <a:pPr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800" dirty="0"/>
              <a:t>组件覆盖（修改父主题中对应的</a:t>
            </a:r>
            <a:r>
              <a:rPr lang="en-US" altLang="zh-CN" sz="2800" dirty="0"/>
              <a:t>less</a:t>
            </a:r>
            <a:r>
              <a:rPr lang="zh-CN" altLang="zh-CN" sz="2800" dirty="0"/>
              <a:t>文件）</a:t>
            </a:r>
          </a:p>
          <a:p>
            <a:pPr indent="-227013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en-US" altLang="zh-CN" sz="2800" dirty="0"/>
          </a:p>
          <a:p>
            <a:pPr indent="-225425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en-US" altLang="zh-CN" sz="2800" dirty="0"/>
          </a:p>
          <a:p>
            <a:pPr indent="-225425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en-US" altLang="zh-CN" sz="2800" dirty="0"/>
          </a:p>
          <a:p>
            <a:pPr indent="-225425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en-US" altLang="zh-CN" sz="2800" dirty="0"/>
          </a:p>
          <a:p>
            <a:pPr indent="-225425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en-US" altLang="zh-CN" sz="2000" dirty="0"/>
          </a:p>
          <a:p>
            <a:pPr indent="-225425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en-US" altLang="zh-CN" sz="2000" dirty="0"/>
          </a:p>
          <a:p>
            <a:pPr indent="-225425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lang="zh-CN" altLang="zh-CN" sz="2000" dirty="0"/>
              <a:t>可参考</a:t>
            </a:r>
            <a:r>
              <a:rPr lang="en-US" altLang="zh-CN" sz="2000" dirty="0">
                <a:hlinkClick r:id="rId3"/>
              </a:rPr>
              <a:t>http://x.hpstore.cc:8082/display/hpstellar/Magento+Less+Common+Use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>
            <a:extLst>
              <a:ext uri="{FF2B5EF4-FFF2-40B4-BE49-F238E27FC236}">
                <a16:creationId xmlns:a16="http://schemas.microsoft.com/office/drawing/2014/main" id="{34457403-C299-494D-8995-4E29F66FB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Magento</a:t>
            </a:r>
            <a:r>
              <a:rPr lang="zh-CN" altLang="zh-CN" sz="360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中的媒体查询</a:t>
            </a:r>
          </a:p>
        </p:txBody>
      </p:sp>
      <p:graphicFrame>
        <p:nvGraphicFramePr>
          <p:cNvPr id="13314" name="Group 2">
            <a:extLst>
              <a:ext uri="{FF2B5EF4-FFF2-40B4-BE49-F238E27FC236}">
                <a16:creationId xmlns:a16="http://schemas.microsoft.com/office/drawing/2014/main" id="{CC627E62-5E6B-465B-8331-3A525F19F7FA}"/>
              </a:ext>
            </a:extLst>
          </p:cNvPr>
          <p:cNvGraphicFramePr>
            <a:graphicFrameLocks noGrp="1"/>
          </p:cNvGraphicFramePr>
          <p:nvPr/>
        </p:nvGraphicFramePr>
        <p:xfrm>
          <a:off x="384175" y="2836863"/>
          <a:ext cx="11312525" cy="3698875"/>
        </p:xfrm>
        <a:graphic>
          <a:graphicData uri="http://schemas.openxmlformats.org/drawingml/2006/table">
            <a:tbl>
              <a:tblPr/>
              <a:tblGrid>
                <a:gridCol w="337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9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4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7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24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20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适配端</a:t>
                      </a:r>
                    </a:p>
                  </a:txBody>
                  <a:tcPr marL="95400" marR="95400" marT="80424" marB="66600" horzOverflow="overflow">
                    <a:lnL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24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20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媒体查询范围</a:t>
                      </a:r>
                    </a:p>
                  </a:txBody>
                  <a:tcPr marL="95400" marR="95400" marT="80424" marB="66600" horzOverflow="overflow">
                    <a:lnL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24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20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Magento</a:t>
                      </a: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媒体查询写法</a:t>
                      </a:r>
                    </a:p>
                  </a:txBody>
                  <a:tcPr marL="95400" marR="95400" marT="80424" marB="66600" horzOverflow="overflow">
                    <a:lnL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53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24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20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手机端</a:t>
                      </a:r>
                    </a:p>
                  </a:txBody>
                  <a:tcPr marL="95400" marR="95400" marT="78688" marB="66600" horzOverflow="overflow">
                    <a:lnL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24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20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&lt; 768px</a:t>
                      </a:r>
                    </a:p>
                  </a:txBody>
                  <a:tcPr marL="95400" marR="95400" marT="78688" marB="66600" horzOverflow="overflow">
                    <a:lnL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24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20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.media-width(@extremum, @break) when (@extremum = 'max') and (@break = @screen__m)</a:t>
                      </a:r>
                    </a:p>
                  </a:txBody>
                  <a:tcPr marL="95400" marR="95400" marT="78688" marB="66600" horzOverflow="overflow">
                    <a:lnL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53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24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20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平板端</a:t>
                      </a:r>
                    </a:p>
                  </a:txBody>
                  <a:tcPr marL="95400" marR="95400" marT="78688" marB="66600" horzOverflow="overflow">
                    <a:lnL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24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20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768px &lt;    &lt; 1024px</a:t>
                      </a:r>
                    </a:p>
                  </a:txBody>
                  <a:tcPr marL="95400" marR="95400" marT="78688" marB="66600" horzOverflow="overflow">
                    <a:lnL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24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20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.media-width(@extremum, @break) when (@extremum = 'min') and (@break = @screen__m)</a:t>
                      </a:r>
                    </a:p>
                  </a:txBody>
                  <a:tcPr marL="95400" marR="95400" marT="78688" marB="66600" horzOverflow="overflow">
                    <a:lnL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53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24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20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桌面端</a:t>
                      </a:r>
                    </a:p>
                  </a:txBody>
                  <a:tcPr marL="95400" marR="95400" marT="78688" marB="66600" horzOverflow="overflow">
                    <a:lnL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24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20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1024px &lt;</a:t>
                      </a:r>
                    </a:p>
                  </a:txBody>
                  <a:tcPr marL="95400" marR="95400" marT="78688" marB="66600" horzOverflow="overflow">
                    <a:lnL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24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20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.media-width(@extremum, @break) when (@extremum = 'min') and (@break = @screen__l)</a:t>
                      </a:r>
                    </a:p>
                  </a:txBody>
                  <a:tcPr marL="95400" marR="95400" marT="78688" marB="66600" horzOverflow="overflow">
                    <a:lnL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358" name="Group 46">
            <a:extLst>
              <a:ext uri="{FF2B5EF4-FFF2-40B4-BE49-F238E27FC236}">
                <a16:creationId xmlns:a16="http://schemas.microsoft.com/office/drawing/2014/main" id="{52A0A416-DD79-4B76-B7F1-9B85C39BEA1F}"/>
              </a:ext>
            </a:extLst>
          </p:cNvPr>
          <p:cNvGraphicFramePr>
            <a:graphicFrameLocks noGrp="1"/>
          </p:cNvGraphicFramePr>
          <p:nvPr/>
        </p:nvGraphicFramePr>
        <p:xfrm>
          <a:off x="6816725" y="184150"/>
          <a:ext cx="3600450" cy="2371725"/>
        </p:xfrm>
        <a:graphic>
          <a:graphicData uri="http://schemas.openxmlformats.org/drawingml/2006/table">
            <a:tbl>
              <a:tblPr/>
              <a:tblGrid>
                <a:gridCol w="1798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81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24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20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 PL UKai CN" charset="0"/>
                        </a:rPr>
                        <a:t>断点变量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 PL UKai CN" charset="0"/>
                        </a:rPr>
                        <a:t>(</a:t>
                      </a: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 PL UKai CN" charset="0"/>
                        </a:rPr>
                        <a:t>默认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 PL UKai CN" charset="0"/>
                        </a:rPr>
                        <a:t>)</a:t>
                      </a:r>
                    </a:p>
                  </a:txBody>
                  <a:tcPr marL="90001" marR="90001" marT="65121" marB="4682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24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20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 PL UKai CN" charset="0"/>
                        </a:rPr>
                        <a:t>像素值</a:t>
                      </a:r>
                    </a:p>
                  </a:txBody>
                  <a:tcPr marL="90001" marR="90001" marT="65121" marB="4682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81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24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20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 PL UKai CN" charset="0"/>
                        </a:rPr>
                        <a:t>@screen__xxs</a:t>
                      </a:r>
                    </a:p>
                  </a:txBody>
                  <a:tcPr marL="90001" marR="90001" marT="65121" marB="4682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24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20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 PL UKai CN" charset="0"/>
                        </a:rPr>
                        <a:t>320px</a:t>
                      </a:r>
                    </a:p>
                  </a:txBody>
                  <a:tcPr marL="90001" marR="90001" marT="65121" marB="4682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81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24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20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 PL UKai CN" charset="0"/>
                        </a:rPr>
                        <a:t>@screen__xs</a:t>
                      </a:r>
                    </a:p>
                  </a:txBody>
                  <a:tcPr marL="90001" marR="90001" marT="65121" marB="4682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24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20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 PL UKai CN" charset="0"/>
                        </a:rPr>
                        <a:t>480px</a:t>
                      </a:r>
                    </a:p>
                  </a:txBody>
                  <a:tcPr marL="90001" marR="90001" marT="65121" marB="4682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81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24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20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 PL UKai CN" charset="0"/>
                        </a:rPr>
                        <a:t>@screen__s</a:t>
                      </a:r>
                    </a:p>
                  </a:txBody>
                  <a:tcPr marL="90001" marR="90001" marT="65121" marB="4682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24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20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 PL UKai CN" charset="0"/>
                        </a:rPr>
                        <a:t>640px</a:t>
                      </a:r>
                    </a:p>
                  </a:txBody>
                  <a:tcPr marL="90001" marR="90001" marT="65121" marB="4682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81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24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20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 PL UKai CN" charset="0"/>
                        </a:rPr>
                        <a:t>@screen__m</a:t>
                      </a:r>
                    </a:p>
                  </a:txBody>
                  <a:tcPr marL="90001" marR="90001" marT="65121" marB="4682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24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20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 PL UKai CN" charset="0"/>
                        </a:rPr>
                        <a:t>768px</a:t>
                      </a:r>
                    </a:p>
                  </a:txBody>
                  <a:tcPr marL="90001" marR="90001" marT="65121" marB="4682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81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24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20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 PL UKai CN" charset="0"/>
                        </a:rPr>
                        <a:t>@screen__l</a:t>
                      </a:r>
                    </a:p>
                  </a:txBody>
                  <a:tcPr marL="90001" marR="90001" marT="65121" marB="4682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24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20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 PL UKai CN" charset="0"/>
                        </a:rPr>
                        <a:t>1024px</a:t>
                      </a:r>
                    </a:p>
                  </a:txBody>
                  <a:tcPr marL="90001" marR="90001" marT="65121" marB="4682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81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24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20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 PL UKai CN" charset="0"/>
                        </a:rPr>
                        <a:t>@screen__xl</a:t>
                      </a:r>
                    </a:p>
                  </a:txBody>
                  <a:tcPr marL="90001" marR="90001" marT="65121" marB="4682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24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20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 PL UKai CN" charset="0"/>
                        </a:rPr>
                        <a:t>1440px</a:t>
                      </a:r>
                    </a:p>
                  </a:txBody>
                  <a:tcPr marL="90001" marR="90001" marT="65121" marB="46824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>
            <a:extLst>
              <a:ext uri="{FF2B5EF4-FFF2-40B4-BE49-F238E27FC236}">
                <a16:creationId xmlns:a16="http://schemas.microsoft.com/office/drawing/2014/main" id="{3A3EA4EA-571B-420D-A961-3FFC9966E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360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媒体查询的解析</a:t>
            </a:r>
          </a:p>
        </p:txBody>
      </p:sp>
      <p:graphicFrame>
        <p:nvGraphicFramePr>
          <p:cNvPr id="14338" name="Group 2">
            <a:extLst>
              <a:ext uri="{FF2B5EF4-FFF2-40B4-BE49-F238E27FC236}">
                <a16:creationId xmlns:a16="http://schemas.microsoft.com/office/drawing/2014/main" id="{6B690164-5CAB-4746-B0DE-A5057E194D0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384300"/>
          <a:ext cx="10518775" cy="177165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15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24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20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文件名</a:t>
                      </a:r>
                    </a:p>
                  </a:txBody>
                  <a:tcPr marL="95400" marR="95400" marT="80389" marB="66571" horzOverflow="overflow">
                    <a:lnL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24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20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适配端</a:t>
                      </a:r>
                    </a:p>
                  </a:txBody>
                  <a:tcPr marL="95400" marR="95400" marT="80389" marB="66571" horzOverflow="overflow">
                    <a:lnL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24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20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对应的代码块（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eg</a:t>
                      </a: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 marL="95400" marR="95400" marT="80389" marB="66571" horzOverflow="overflow">
                    <a:lnL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91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24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20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styles-m.css</a:t>
                      </a:r>
                    </a:p>
                  </a:txBody>
                  <a:tcPr marL="95400" marR="95400" marT="80389" marB="66571" horzOverflow="overflow">
                    <a:lnL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24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20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手机端</a:t>
                      </a:r>
                    </a:p>
                  </a:txBody>
                  <a:tcPr marL="95400" marR="95400" marT="80389" marB="66571" horzOverflow="overflow">
                    <a:lnL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24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20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在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&amp; when (@media-common = true)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B2B2C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　max screen__m 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B2B2C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中的代码</a:t>
                      </a:r>
                    </a:p>
                  </a:txBody>
                  <a:tcPr marL="95400" marR="95400" marT="80389" marB="66571" horzOverflow="overflow">
                    <a:lnL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577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24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20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styles-l.css</a:t>
                      </a:r>
                    </a:p>
                  </a:txBody>
                  <a:tcPr marL="95400" marR="95400" marT="80389" marB="66571" horzOverflow="overflow">
                    <a:lnL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24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20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非手机端</a:t>
                      </a:r>
                    </a:p>
                  </a:txBody>
                  <a:tcPr marL="95400" marR="95400" marT="80389" marB="66571" horzOverflow="overflow">
                    <a:lnL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24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20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</a:tabLst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在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 screen__m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B2B2C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B2B2C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和 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 screen__l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中的代码</a:t>
                      </a:r>
                    </a:p>
                  </a:txBody>
                  <a:tcPr marL="95400" marR="95400" marT="80389" marB="66571" horzOverflow="overflow">
                    <a:lnL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6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029" name="Text Box 36">
            <a:extLst>
              <a:ext uri="{FF2B5EF4-FFF2-40B4-BE49-F238E27FC236}">
                <a16:creationId xmlns:a16="http://schemas.microsoft.com/office/drawing/2014/main" id="{86690F90-4F09-4415-ABAD-1E7AA0A9A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381375"/>
            <a:ext cx="10683875" cy="366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Magento</a:t>
            </a:r>
            <a:r>
              <a:rPr lang="zh-CN" altLang="zh-CN" sz="18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默认会根据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@media-common = true</a:t>
            </a:r>
            <a:r>
              <a:rPr lang="zh-CN" altLang="zh-CN" sz="18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来将不随媒体查询的代码写入</a:t>
            </a:r>
            <a:r>
              <a:rPr lang="en-US" altLang="zh-CN" sz="18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style-m.css</a:t>
            </a:r>
            <a:r>
              <a:rPr lang="zh-CN" altLang="zh-CN" sz="18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中（在这个文件中的可以全端适配）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@media-common = false</a:t>
            </a:r>
            <a:r>
              <a:rPr lang="zh-CN" altLang="zh-CN" sz="18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来将不随媒体查询的代码写入</a:t>
            </a:r>
            <a:r>
              <a:rPr lang="en-US" altLang="zh-CN" sz="18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style-l.css</a:t>
            </a:r>
            <a:r>
              <a:rPr lang="zh-CN" altLang="zh-CN" sz="18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中（只在非手机端适配）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18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所以可以将样式进行分开处理 如果没有区分则会在两个</a:t>
            </a:r>
            <a:r>
              <a:rPr lang="en-US" altLang="zh-CN" sz="18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css</a:t>
            </a:r>
            <a:r>
              <a:rPr lang="zh-CN" altLang="zh-CN" sz="18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文件中都写入，会造成编译后的代码冗余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18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自定义媒体查询断点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18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sz="18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lib / web / css / source / lib / _responsive.less</a:t>
            </a:r>
            <a:r>
              <a:rPr lang="zh-CN" altLang="zh-CN" sz="18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中进行定义还要覆盖父主题中的</a:t>
            </a:r>
            <a:r>
              <a:rPr lang="en-US" altLang="zh-CN" sz="18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_responsive.less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18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较为麻烦 故大家使用时可以写成如下形式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8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.media-width(@extremum, @break) when (@extremum = 'min') and (@break = 1200px)</a:t>
            </a:r>
            <a:r>
              <a:rPr lang="en-US" altLang="zh-CN" sz="18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 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>
            <a:extLst>
              <a:ext uri="{FF2B5EF4-FFF2-40B4-BE49-F238E27FC236}">
                <a16:creationId xmlns:a16="http://schemas.microsoft.com/office/drawing/2014/main" id="{C22EB4F6-2EB6-4174-88A3-40077FB0E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360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根据媒体查询触发不同的函数</a:t>
            </a:r>
          </a:p>
        </p:txBody>
      </p:sp>
      <p:sp>
        <p:nvSpPr>
          <p:cNvPr id="45059" name="Text Box 2">
            <a:extLst>
              <a:ext uri="{FF2B5EF4-FFF2-40B4-BE49-F238E27FC236}">
                <a16:creationId xmlns:a16="http://schemas.microsoft.com/office/drawing/2014/main" id="{E7FB86E1-7ED8-4852-9685-F390A6649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36725"/>
            <a:ext cx="10515600" cy="444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zh-CN" sz="20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可参考</a:t>
            </a:r>
            <a:r>
              <a:rPr lang="en-US" altLang="zh-CN" sz="20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vendor/magento/theme-frontend-blank/Magento_Theme/web/js/responsive.js</a:t>
            </a:r>
          </a:p>
          <a:p>
            <a:pPr eaLnBrk="1" hangingPunct="1">
              <a:buFontTx/>
              <a:buNone/>
            </a:pPr>
            <a:endParaRPr lang="en-US" altLang="zh-CN" sz="28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8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8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8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8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8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hlinkClick r:id="rId3"/>
            </a:endParaRP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hlinkClick r:id="rId3"/>
              </a:rPr>
              <a:t>http://x.hpstore.cc:8082/display/hpstellar/matchMedia.js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>
            <a:extLst>
              <a:ext uri="{FF2B5EF4-FFF2-40B4-BE49-F238E27FC236}">
                <a16:creationId xmlns:a16="http://schemas.microsoft.com/office/drawing/2014/main" id="{DD966C94-A467-43BF-93F1-4016F8931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Less</a:t>
            </a:r>
          </a:p>
        </p:txBody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EF052B8B-1867-4E52-8452-5A8A4C3A1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228600" indent="-228600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400" dirty="0"/>
              <a:t>Less</a:t>
            </a:r>
            <a:r>
              <a:rPr lang="zh-CN" altLang="zh-CN" sz="2400" dirty="0"/>
              <a:t>是一个</a:t>
            </a:r>
            <a:r>
              <a:rPr lang="en-US" altLang="zh-CN" sz="2400" dirty="0" err="1"/>
              <a:t>css</a:t>
            </a:r>
            <a:r>
              <a:rPr lang="zh-CN" altLang="zh-CN" sz="2400" dirty="0"/>
              <a:t>的预编译语言并对</a:t>
            </a:r>
            <a:r>
              <a:rPr lang="en-US" altLang="zh-CN" sz="2400" dirty="0" err="1"/>
              <a:t>css</a:t>
            </a:r>
            <a:r>
              <a:rPr lang="zh-CN" altLang="zh-CN" sz="2400" dirty="0"/>
              <a:t>进行了扩展</a:t>
            </a:r>
          </a:p>
          <a:p>
            <a:pPr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400" dirty="0"/>
              <a:t>传统的</a:t>
            </a:r>
            <a:r>
              <a:rPr lang="en-US" altLang="zh-CN" sz="2400" dirty="0" err="1"/>
              <a:t>css</a:t>
            </a:r>
            <a:r>
              <a:rPr lang="zh-CN" altLang="zh-CN" sz="2400" dirty="0"/>
              <a:t>需要不停地选中子代才能控制样式 而</a:t>
            </a:r>
            <a:r>
              <a:rPr lang="en-US" altLang="zh-CN" sz="2400" dirty="0"/>
              <a:t>Less</a:t>
            </a:r>
            <a:r>
              <a:rPr lang="zh-CN" altLang="zh-CN" sz="2400" dirty="0"/>
              <a:t>则可以通过嵌套的方式简化编程</a:t>
            </a:r>
          </a:p>
          <a:p>
            <a:pPr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400" dirty="0"/>
              <a:t>Less</a:t>
            </a:r>
            <a:r>
              <a:rPr lang="zh-CN" altLang="zh-CN" sz="2400" dirty="0"/>
              <a:t>可以在浏览器直接运行（需要引入</a:t>
            </a:r>
            <a:r>
              <a:rPr lang="en-US" altLang="zh-CN" sz="2400" dirty="0"/>
              <a:t>less.js</a:t>
            </a:r>
            <a:r>
              <a:rPr lang="zh-CN" altLang="zh-CN" sz="2400" dirty="0"/>
              <a:t>）也可以通过编译的方式生成</a:t>
            </a:r>
            <a:r>
              <a:rPr lang="en-US" altLang="zh-CN" sz="2400" dirty="0" err="1"/>
              <a:t>css</a:t>
            </a:r>
            <a:r>
              <a:rPr lang="zh-CN" altLang="zh-CN" sz="2400" dirty="0"/>
              <a:t>进行使用（可以配置</a:t>
            </a:r>
            <a:r>
              <a:rPr lang="en-US" altLang="zh-CN" sz="2400" dirty="0"/>
              <a:t>grunt, gulp, webpack, command-line </a:t>
            </a:r>
            <a:r>
              <a:rPr lang="zh-CN" altLang="zh-CN" sz="2400" dirty="0"/>
              <a:t>不过这些都依靠</a:t>
            </a:r>
            <a:r>
              <a:rPr lang="en-US" altLang="zh-CN" sz="2400" dirty="0" err="1"/>
              <a:t>NodeJs</a:t>
            </a:r>
            <a:r>
              <a:rPr lang="zh-CN" altLang="zh-CN" sz="2400" dirty="0"/>
              <a:t>）</a:t>
            </a:r>
            <a:endParaRPr lang="en-US" altLang="zh-CN" sz="2400" dirty="0"/>
          </a:p>
          <a:p>
            <a:pPr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400" dirty="0"/>
          </a:p>
          <a:p>
            <a:pPr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400" dirty="0"/>
          </a:p>
          <a:p>
            <a:pPr marL="0" indent="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en-US" altLang="zh-CN" sz="2400" dirty="0">
              <a:hlinkClick r:id="rId3"/>
            </a:endParaRPr>
          </a:p>
          <a:p>
            <a:pPr marL="0" indent="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lang="en-US" altLang="zh-CN" sz="2400" dirty="0">
                <a:hlinkClick r:id="rId3"/>
              </a:rPr>
              <a:t>http://lesscss.cn/</a:t>
            </a:r>
            <a:endParaRPr lang="zh-CN" altLang="zh-CN" sz="2400" dirty="0"/>
          </a:p>
          <a:p>
            <a:pPr indent="-227013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zh-CN" altLang="zh-CN" sz="2800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>
            <a:extLst>
              <a:ext uri="{FF2B5EF4-FFF2-40B4-BE49-F238E27FC236}">
                <a16:creationId xmlns:a16="http://schemas.microsoft.com/office/drawing/2014/main" id="{CE29E75F-3D18-4B6D-A9D7-EF3AA5EFF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Magento</a:t>
            </a:r>
            <a:r>
              <a:rPr lang="zh-CN" altLang="zh-CN" sz="360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中使用的</a:t>
            </a:r>
            <a:r>
              <a:rPr lang="en-US" altLang="zh-CN" sz="360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Less</a:t>
            </a: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619A8BC8-CBF8-4C72-AF66-A62242009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228600" indent="-228600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800" dirty="0"/>
              <a:t>两种编译模式</a:t>
            </a:r>
          </a:p>
          <a:p>
            <a:pPr indent="-225425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lang="en-US" altLang="zh-CN" sz="2800" dirty="0"/>
              <a:t>1. </a:t>
            </a:r>
            <a:r>
              <a:rPr lang="zh-CN" altLang="zh-CN" sz="2800" dirty="0"/>
              <a:t>客户端编译（浏览器端编译）</a:t>
            </a:r>
          </a:p>
          <a:p>
            <a:pPr indent="-225425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lang="en-US" altLang="zh-CN" sz="2800" dirty="0"/>
              <a:t>2. </a:t>
            </a:r>
            <a:r>
              <a:rPr lang="zh-CN" altLang="zh-CN" sz="2800" dirty="0"/>
              <a:t>服务端编译（生成</a:t>
            </a:r>
            <a:r>
              <a:rPr lang="en-US" altLang="zh-CN" sz="2800" dirty="0" err="1"/>
              <a:t>css</a:t>
            </a:r>
            <a:r>
              <a:rPr lang="zh-CN" altLang="zh-CN" sz="2800" dirty="0"/>
              <a:t>文件）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2FDA3CBF-5B36-4A8C-A0D9-C0F68F7BA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360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客户端编译</a:t>
            </a:r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D9875CF9-F677-4932-BF66-543EB588F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55750"/>
            <a:ext cx="10515600" cy="462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zh-CN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将文件发布到</a:t>
            </a:r>
            <a:r>
              <a:rPr lang="en-US" altLang="zh-CN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	pub/static/frontend/&lt;Vendor&gt;/&lt;theme&gt;/&lt;locale&gt;</a:t>
            </a:r>
          </a:p>
          <a:p>
            <a:pPr eaLnBrk="1" hangingPunct="1"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zh-CN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文件下并通过</a:t>
            </a:r>
            <a:r>
              <a:rPr lang="en-US" altLang="zh-CN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@magento_import</a:t>
            </a:r>
            <a:r>
              <a:rPr lang="zh-CN" altLang="zh-CN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@import</a:t>
            </a:r>
            <a:r>
              <a:rPr lang="zh-CN" altLang="zh-CN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指令递归导入的所有其他</a:t>
            </a:r>
            <a:r>
              <a:rPr lang="en-US" altLang="zh-CN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less</a:t>
            </a:r>
            <a:r>
              <a:rPr lang="zh-CN" altLang="zh-CN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文件。</a:t>
            </a:r>
          </a:p>
          <a:p>
            <a:pPr eaLnBrk="1" hangingPunct="1"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zh-CN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开启客户端编译模式后</a:t>
            </a:r>
            <a:r>
              <a:rPr lang="en-US" altLang="zh-CN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,Less</a:t>
            </a:r>
            <a:r>
              <a:rPr lang="zh-CN" altLang="zh-CN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文件将在每次页面加载时进行调用。会降低页面的加载性能，但是这种方式会更加方便进行调试，更新的Less不需要进行编译</a:t>
            </a:r>
            <a:r>
              <a:rPr lang="zh-CN" altLang="zh-CN" sz="28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>
            <a:extLst>
              <a:ext uri="{FF2B5EF4-FFF2-40B4-BE49-F238E27FC236}">
                <a16:creationId xmlns:a16="http://schemas.microsoft.com/office/drawing/2014/main" id="{823A2EF6-814B-4B0E-A37B-EE3D54FB4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360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开启客户端调试的方法</a:t>
            </a:r>
          </a:p>
        </p:txBody>
      </p:sp>
      <p:pic>
        <p:nvPicPr>
          <p:cNvPr id="28675" name="Picture 2">
            <a:extLst>
              <a:ext uri="{FF2B5EF4-FFF2-40B4-BE49-F238E27FC236}">
                <a16:creationId xmlns:a16="http://schemas.microsoft.com/office/drawing/2014/main" id="{94DE2399-4C8A-42AD-B3C3-F8BE51E44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5038"/>
            <a:ext cx="10442575" cy="428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76" name="Text Box 3">
            <a:extLst>
              <a:ext uri="{FF2B5EF4-FFF2-40B4-BE49-F238E27FC236}">
                <a16:creationId xmlns:a16="http://schemas.microsoft.com/office/drawing/2014/main" id="{EBF30B44-E08F-4A6C-A158-E15F245B8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55750"/>
            <a:ext cx="108077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18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在开发者模式下进入后台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STORES → Setting → Configuration → ADVACED → Developer → Frontend Development Workflow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>
            <a:extLst>
              <a:ext uri="{FF2B5EF4-FFF2-40B4-BE49-F238E27FC236}">
                <a16:creationId xmlns:a16="http://schemas.microsoft.com/office/drawing/2014/main" id="{AC3A62E3-971B-45AA-A9DD-D45277DE0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3337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360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服务端编译</a:t>
            </a:r>
          </a:p>
        </p:txBody>
      </p:sp>
      <p:sp>
        <p:nvSpPr>
          <p:cNvPr id="30723" name="Text Box 2">
            <a:extLst>
              <a:ext uri="{FF2B5EF4-FFF2-40B4-BE49-F238E27FC236}">
                <a16:creationId xmlns:a16="http://schemas.microsoft.com/office/drawing/2014/main" id="{6E59A02D-82FF-47CD-BE0D-BF08BA4D3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zh-CN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默认的编译模式（并且是生产模式下唯一选项）</a:t>
            </a:r>
          </a:p>
          <a:p>
            <a:pPr eaLnBrk="1" hangingPunct="1"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 </a:t>
            </a:r>
            <a:r>
              <a:rPr lang="zh-CN" altLang="zh-CN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使用</a:t>
            </a:r>
            <a:r>
              <a:rPr lang="en-US" altLang="zh-CN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Less PHP</a:t>
            </a:r>
            <a:r>
              <a:rPr lang="zh-CN" altLang="zh-CN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库在服务器上进行编译</a:t>
            </a:r>
          </a:p>
          <a:p>
            <a:pPr eaLnBrk="1" hangingPunct="1"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 </a:t>
            </a:r>
            <a:r>
              <a:rPr lang="zh-CN" altLang="zh-CN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使用静态文件部署工具调试</a:t>
            </a:r>
          </a:p>
          <a:p>
            <a:pPr eaLnBrk="1" hangingPunct="1"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</a:t>
            </a:r>
            <a:r>
              <a:rPr lang="zh-CN" altLang="zh-CN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bin/magento setup:static-content:deploy</a:t>
            </a:r>
          </a:p>
          <a:p>
            <a:pPr eaLnBrk="1" hangingPunct="1"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4. </a:t>
            </a:r>
            <a:r>
              <a:rPr lang="zh-CN" altLang="zh-CN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也可以使用</a:t>
            </a:r>
            <a:r>
              <a:rPr lang="en-US" altLang="zh-CN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grunt</a:t>
            </a:r>
            <a:r>
              <a:rPr lang="zh-CN" altLang="zh-CN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进行调试（需要安装</a:t>
            </a:r>
            <a:r>
              <a:rPr lang="en-US" altLang="zh-CN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node</a:t>
            </a:r>
            <a:r>
              <a:rPr lang="zh-CN" altLang="zh-CN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环境）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https://devdocs.magento.com/guides/v2.3/frontend-dev-guide/css-topics/css_debug.html</a:t>
            </a:r>
          </a:p>
          <a:p>
            <a:pPr eaLnBrk="1" hangingPunct="1">
              <a:buFontTx/>
              <a:buNone/>
            </a:pPr>
            <a:endParaRPr lang="en-US" altLang="zh-CN" sz="28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id="{3C744DC5-DF10-401D-A7F2-2B136DF1B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368300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@import</a:t>
            </a:r>
            <a:r>
              <a:rPr lang="zh-CN" altLang="zh-CN" sz="360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和</a:t>
            </a:r>
            <a:r>
              <a:rPr lang="en-US" altLang="zh-CN" sz="360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@magento_import</a:t>
            </a: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675CB0C8-F983-4E54-B2EA-798E4535F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16113"/>
            <a:ext cx="10515600" cy="42608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228600" indent="-228600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FR" altLang="zh-CN" sz="2000" dirty="0"/>
              <a:t>@import ‘source/lib/_lib.less’;</a:t>
            </a:r>
            <a:r>
              <a:rPr lang="zh-CN" altLang="zh-CN" sz="2000" dirty="0"/>
              <a:t>（建议加上后缀）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@import 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(' //cdn.bootcss.com/</a:t>
            </a:r>
            <a:r>
              <a:rPr lang="en-US" altLang="zh-CN" sz="2000" dirty="0" err="1"/>
              <a:t>jqueryui</a:t>
            </a:r>
            <a:r>
              <a:rPr lang="en-US" altLang="zh-CN" sz="2000" dirty="0"/>
              <a:t>/1.12.1/jquery-ui.css ‘)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//@</a:t>
            </a:r>
            <a:r>
              <a:rPr lang="en-US" altLang="zh-CN" sz="2000" dirty="0" err="1"/>
              <a:t>magento_import</a:t>
            </a:r>
            <a:r>
              <a:rPr lang="en-US" altLang="zh-CN" sz="2000" dirty="0"/>
              <a:t> ‘source/_</a:t>
            </a:r>
            <a:r>
              <a:rPr lang="en-US" altLang="zh-CN" sz="2000" dirty="0" err="1"/>
              <a:t>module.less</a:t>
            </a:r>
            <a:r>
              <a:rPr lang="en-US" altLang="zh-CN" sz="2000" dirty="0"/>
              <a:t>‘;</a:t>
            </a:r>
            <a:r>
              <a:rPr lang="zh-CN" altLang="zh-CN" sz="2000" dirty="0"/>
              <a:t>（路径是相对文件的路径。在解析的过程中替换成</a:t>
            </a:r>
            <a:r>
              <a:rPr lang="fr-FR" altLang="zh-CN" sz="2000" dirty="0"/>
              <a:t>@import </a:t>
            </a:r>
            <a:r>
              <a:rPr lang="zh-CN" altLang="zh-CN" sz="2000" dirty="0"/>
              <a:t>，同时加上模块中包含符合相对路径的文件地址</a:t>
            </a:r>
            <a:r>
              <a:rPr lang="fr-FR" altLang="zh-CN" sz="2000" dirty="0"/>
              <a:t> </a:t>
            </a:r>
            <a:r>
              <a:rPr lang="zh-CN" altLang="zh-CN" sz="2000" dirty="0"/>
              <a:t>）</a:t>
            </a:r>
          </a:p>
          <a:p>
            <a:pPr indent="-227013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zh-CN" altLang="zh-CN" sz="2800" dirty="0"/>
          </a:p>
        </p:txBody>
      </p:sp>
      <p:graphicFrame>
        <p:nvGraphicFramePr>
          <p:cNvPr id="9219" name="Group 3">
            <a:extLst>
              <a:ext uri="{FF2B5EF4-FFF2-40B4-BE49-F238E27FC236}">
                <a16:creationId xmlns:a16="http://schemas.microsoft.com/office/drawing/2014/main" id="{70305749-A04A-424F-9157-ACFAFD0C52B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149725"/>
          <a:ext cx="10515600" cy="1825625"/>
        </p:xfrm>
        <a:graphic>
          <a:graphicData uri="http://schemas.openxmlformats.org/drawingml/2006/table">
            <a:tbl>
              <a:tblPr/>
              <a:tblGrid>
                <a:gridCol w="4598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6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382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在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&lt;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Magento_Blank_theme_dir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&gt;/web/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css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/styles-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l.less</a:t>
                      </a: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其中有以下指令：</a:t>
                      </a:r>
                    </a:p>
                  </a:txBody>
                  <a:tcPr marL="90000" marR="90000" marT="60625" marB="4680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在已处理的文件中，结果如下</a:t>
                      </a:r>
                    </a:p>
                  </a:txBody>
                  <a:tcPr marL="90000" marR="90000" marT="60625" marB="4680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324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//@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magento_import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'source/_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widgets.less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';</a:t>
                      </a:r>
                    </a:p>
                  </a:txBody>
                  <a:tcPr marL="90000" marR="90000" marT="60625" marB="4680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</a:tabLst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@import'../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Magento_Catalog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css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/source/_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widgets.less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'; @import'../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Magento_Cms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css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/source/_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widgets.less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'; @import'../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Magento_Reports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css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/source/_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widgets.less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'; @import'../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Magento_Sales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css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/source/_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widgets.less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';</a:t>
                      </a:r>
                    </a:p>
                  </a:txBody>
                  <a:tcPr marL="90000" marR="90000" marT="60625" marB="46801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CA438B5F-F85A-4D3C-96F0-CBA67EDD8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Less</a:t>
            </a:r>
            <a:r>
              <a:rPr lang="zh-CN" altLang="zh-CN" sz="360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使用场景</a:t>
            </a:r>
          </a:p>
        </p:txBody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918EA37B-9E0A-4D13-B409-366BDEA3A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228600" indent="-228600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800" dirty="0"/>
              <a:t>扩展样式</a:t>
            </a:r>
          </a:p>
          <a:p>
            <a:pPr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800" dirty="0"/>
              <a:t>覆盖样式</a:t>
            </a:r>
          </a:p>
          <a:p>
            <a:pPr indent="-227013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zh-CN" altLang="zh-CN" sz="2800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>
            <a:extLst>
              <a:ext uri="{FF2B5EF4-FFF2-40B4-BE49-F238E27FC236}">
                <a16:creationId xmlns:a16="http://schemas.microsoft.com/office/drawing/2014/main" id="{C1E76104-1D06-43BF-86B6-C02CE2027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360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扩展样式</a:t>
            </a: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5A5D13F3-80F5-45FE-94C0-25AC96F74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228600" indent="-228600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800" dirty="0"/>
              <a:t>全局扩展</a:t>
            </a:r>
          </a:p>
          <a:p>
            <a:pPr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800" dirty="0"/>
              <a:t>组件扩展（使用</a:t>
            </a:r>
            <a:r>
              <a:rPr lang="en-US" altLang="zh-CN" sz="2800" dirty="0"/>
              <a:t>@import</a:t>
            </a:r>
            <a:r>
              <a:rPr lang="zh-CN" altLang="zh-CN" sz="2800" dirty="0"/>
              <a:t>将扩展后的组件样式以内全局）</a:t>
            </a:r>
          </a:p>
          <a:p>
            <a:pPr indent="-227013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en-US" altLang="zh-CN" sz="2800" dirty="0"/>
          </a:p>
          <a:p>
            <a:pPr indent="-225425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en-US" altLang="zh-CN" sz="2800" dirty="0"/>
          </a:p>
          <a:p>
            <a:pPr indent="-225425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en-US" altLang="zh-CN" sz="2800" dirty="0"/>
          </a:p>
          <a:p>
            <a:pPr indent="-225425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en-US" altLang="zh-CN" sz="2800" dirty="0"/>
          </a:p>
          <a:p>
            <a:pPr indent="-225425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en-US" altLang="zh-CN" sz="2000" dirty="0"/>
          </a:p>
          <a:p>
            <a:pPr indent="-225425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en-US" altLang="zh-CN" sz="2000" dirty="0"/>
          </a:p>
          <a:p>
            <a:pPr indent="-225425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lang="zh-CN" altLang="zh-CN" sz="2000" dirty="0"/>
              <a:t>可参考</a:t>
            </a:r>
            <a:r>
              <a:rPr lang="en-US" altLang="zh-CN" sz="2000" dirty="0">
                <a:hlinkClick r:id="rId3"/>
              </a:rPr>
              <a:t>http://x.hpstore.cc:8082/display/hpstellar/Magento+Less+Common+Use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柏林</Template>
  <TotalTime>234</TotalTime>
  <Words>956</Words>
  <Application>Microsoft Office PowerPoint</Application>
  <PresentationFormat>自定义</PresentationFormat>
  <Paragraphs>115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Trebuchet MS</vt:lpstr>
      <vt:lpstr>Arial</vt:lpstr>
      <vt:lpstr>Times New Roman</vt:lpstr>
      <vt:lpstr>宋体</vt:lpstr>
      <vt:lpstr>等线</vt:lpstr>
      <vt:lpstr>等线 Light</vt:lpstr>
      <vt:lpstr>AR PL UKai CN</vt:lpstr>
      <vt:lpstr>柏林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Magento Less</dc:title>
  <dc:subject/>
  <dc:creator>Administrator</dc:creator>
  <cp:keywords/>
  <dc:description/>
  <cp:lastModifiedBy>Administrator</cp:lastModifiedBy>
  <cp:revision>21</cp:revision>
  <cp:lastPrinted>1601-01-01T00:00:00Z</cp:lastPrinted>
  <dcterms:created xsi:type="dcterms:W3CDTF">2019-12-14T07:59:37Z</dcterms:created>
  <dcterms:modified xsi:type="dcterms:W3CDTF">2019-12-19T14:46:55Z</dcterms:modified>
</cp:coreProperties>
</file>