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Raleway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6CBA04A-CBD3-4A77-8275-FF99B6EA4AC6}">
  <a:tblStyle styleId="{E6CBA04A-CBD3-4A77-8275-FF99B6EA4AC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aleway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aleway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aleway-boldItalic.fntdata"/><Relationship Id="rId30" Type="http://schemas.openxmlformats.org/officeDocument/2006/relationships/font" Target="fonts/Raleway-italic.fntdata"/><Relationship Id="rId11" Type="http://schemas.openxmlformats.org/officeDocument/2006/relationships/slide" Target="slides/slide5.xml"/><Relationship Id="rId33" Type="http://schemas.openxmlformats.org/officeDocument/2006/relationships/font" Target="fonts/Lato-bold.fntdata"/><Relationship Id="rId10" Type="http://schemas.openxmlformats.org/officeDocument/2006/relationships/slide" Target="slides/slide4.xml"/><Relationship Id="rId32" Type="http://schemas.openxmlformats.org/officeDocument/2006/relationships/font" Target="fonts/Lato-regular.fntdata"/><Relationship Id="rId13" Type="http://schemas.openxmlformats.org/officeDocument/2006/relationships/slide" Target="slides/slide7.xml"/><Relationship Id="rId35" Type="http://schemas.openxmlformats.org/officeDocument/2006/relationships/font" Target="fonts/Lato-boldItalic.fntdata"/><Relationship Id="rId12" Type="http://schemas.openxmlformats.org/officeDocument/2006/relationships/slide" Target="slides/slide6.xml"/><Relationship Id="rId34" Type="http://schemas.openxmlformats.org/officeDocument/2006/relationships/font" Target="fonts/Lato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4f51bd8657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4f51bd8657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4f6f6f0048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4f6f6f0048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4f6f6f0048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4f6f6f0048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4f51bd8657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4f51bd8657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4f51bd8657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4f51bd8657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4f6f6f0048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4f6f6f0048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4f6f6f0048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4f6f6f0048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4f6f6f0048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4f6f6f0048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4f51bd8657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4f51bd8657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4f51bd8657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4f51bd8657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4f51bd8657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4f51bd8657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4f51bd8657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4f51bd8657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4f51bd8657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4f51bd8657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4f51bd8657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4f51bd8657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4f51bd8657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4f51bd8657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4f51bd8657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4f51bd8657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4f51bd8657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4f51bd8657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4f51bd8657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4f51bd8657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4f51bd8657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4f51bd8657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4f51bd8657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4f51bd8657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Towards Research for Beginners: </a:t>
            </a:r>
            <a:r>
              <a:rPr lang="zh-TW">
                <a:solidFill>
                  <a:srgbClr val="0000FF"/>
                </a:solidFill>
              </a:rPr>
              <a:t>A Case Study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0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講者 : Sheng-Lung Peng</a:t>
            </a:r>
            <a:endParaRPr sz="12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日期 : 2025/04/22</a:t>
            </a:r>
            <a:endParaRPr sz="12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學生 : 陳郁君</a:t>
            </a:r>
            <a:endParaRPr sz="12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 Scientific Method for Solving Problems</a:t>
            </a:r>
            <a:endParaRPr/>
          </a:p>
        </p:txBody>
      </p:sp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4572000" y="2078875"/>
            <a:ext cx="3846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The scientific method is Report often represented as an conclusions Scientific </a:t>
            </a:r>
            <a:r>
              <a:rPr lang="zh-TW">
                <a:solidFill>
                  <a:srgbClr val="0000FF"/>
                </a:solidFill>
              </a:rPr>
              <a:t>ongoing process</a:t>
            </a:r>
            <a:r>
              <a:rPr lang="zh-TW"/>
              <a:t>. This diagram represents one Analyze method data variant, and there are Test with many others</a:t>
            </a:r>
            <a:endParaRPr/>
          </a:p>
        </p:txBody>
      </p:sp>
      <p:pic>
        <p:nvPicPr>
          <p:cNvPr id="151" name="Google Shape;1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075" y="1991275"/>
            <a:ext cx="3371775" cy="29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Research Features</a:t>
            </a:r>
            <a:endParaRPr/>
          </a:p>
        </p:txBody>
      </p:sp>
      <p:sp>
        <p:nvSpPr>
          <p:cNvPr id="158" name="Google Shape;158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aphicFrame>
        <p:nvGraphicFramePr>
          <p:cNvPr id="159" name="Google Shape;159;p23"/>
          <p:cNvGraphicFramePr/>
          <p:nvPr/>
        </p:nvGraphicFramePr>
        <p:xfrm>
          <a:off x="952500" y="1967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{E6CBA04A-CBD3-4A77-8275-FF99B6EA4AC6}</a:tableStyleId>
              </a:tblPr>
              <a:tblGrid>
                <a:gridCol w="2413000"/>
                <a:gridCol w="2413000"/>
                <a:gridCol w="2413000"/>
              </a:tblGrid>
              <a:tr h="238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Category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Characteristic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Method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mathematicians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usually care whether the problem has a solution or not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Mathematical proof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computer scientists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typically work on the theoretical side Mathematical proof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Mathematical proof</a:t>
                      </a:r>
                      <a:endParaRPr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or analysis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computer engineers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typically propose a feasible solution to a practical problem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Experiment by</a:t>
                      </a:r>
                      <a:endParaRPr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simulation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Research Features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4"/>
          <p:cNvSpPr txBox="1"/>
          <p:nvPr>
            <p:ph idx="1" type="body"/>
          </p:nvPr>
        </p:nvSpPr>
        <p:spPr>
          <a:xfrm>
            <a:off x="3806300" y="2847025"/>
            <a:ext cx="19224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600">
                <a:solidFill>
                  <a:srgbClr val="FF0000"/>
                </a:solidFill>
              </a:rPr>
              <a:t>Computer Science</a:t>
            </a:r>
            <a:endParaRPr sz="1600">
              <a:solidFill>
                <a:srgbClr val="FF0000"/>
              </a:solidFill>
            </a:endParaRPr>
          </a:p>
        </p:txBody>
      </p:sp>
      <p:sp>
        <p:nvSpPr>
          <p:cNvPr id="166" name="Google Shape;166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67" name="Google Shape;167;p24"/>
          <p:cNvSpPr/>
          <p:nvPr/>
        </p:nvSpPr>
        <p:spPr>
          <a:xfrm>
            <a:off x="2041600" y="2896675"/>
            <a:ext cx="1168200" cy="5352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Google Shape;168;p24"/>
          <p:cNvSpPr txBox="1"/>
          <p:nvPr>
            <p:ph idx="1" type="body"/>
          </p:nvPr>
        </p:nvSpPr>
        <p:spPr>
          <a:xfrm>
            <a:off x="230750" y="2847025"/>
            <a:ext cx="14451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600">
                <a:solidFill>
                  <a:schemeClr val="dk1"/>
                </a:solidFill>
              </a:rPr>
              <a:t>Mathematics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69" name="Google Shape;169;p24"/>
          <p:cNvSpPr txBox="1"/>
          <p:nvPr>
            <p:ph idx="1" type="body"/>
          </p:nvPr>
        </p:nvSpPr>
        <p:spPr>
          <a:xfrm>
            <a:off x="7490200" y="2847025"/>
            <a:ext cx="14451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600">
                <a:solidFill>
                  <a:srgbClr val="0000FF"/>
                </a:solidFill>
              </a:rPr>
              <a:t>Engineering</a:t>
            </a:r>
            <a:endParaRPr sz="1600">
              <a:solidFill>
                <a:srgbClr val="0000FF"/>
              </a:solidFill>
            </a:endParaRPr>
          </a:p>
        </p:txBody>
      </p:sp>
      <p:sp>
        <p:nvSpPr>
          <p:cNvPr id="170" name="Google Shape;170;p24"/>
          <p:cNvSpPr/>
          <p:nvPr/>
        </p:nvSpPr>
        <p:spPr>
          <a:xfrm rot="10800000">
            <a:off x="5938800" y="2896675"/>
            <a:ext cx="1168200" cy="5352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How to do research?</a:t>
            </a:r>
            <a:endParaRPr/>
          </a:p>
        </p:txBody>
      </p:sp>
      <p:sp>
        <p:nvSpPr>
          <p:cNvPr id="176" name="Google Shape;176;p25"/>
          <p:cNvSpPr txBox="1"/>
          <p:nvPr>
            <p:ph idx="1" type="body"/>
          </p:nvPr>
        </p:nvSpPr>
        <p:spPr>
          <a:xfrm>
            <a:off x="729450" y="2078875"/>
            <a:ext cx="7688700" cy="29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zh-TW" sz="1440">
                <a:latin typeface="Arial"/>
                <a:ea typeface="Arial"/>
                <a:cs typeface="Arial"/>
                <a:sym typeface="Arial"/>
              </a:rPr>
              <a:t>Re-</a:t>
            </a:r>
            <a:r>
              <a:rPr b="1" lang="zh-TW" sz="1440">
                <a:latin typeface="Arial"/>
                <a:ea typeface="Arial"/>
                <a:cs typeface="Arial"/>
                <a:sym typeface="Arial"/>
              </a:rPr>
              <a:t>search</a:t>
            </a:r>
            <a:r>
              <a:rPr lang="zh-TW" sz="1440">
                <a:latin typeface="Arial"/>
                <a:ea typeface="Arial"/>
                <a:cs typeface="Arial"/>
                <a:sym typeface="Arial"/>
              </a:rPr>
              <a:t> is a searching process,again and again</a:t>
            </a:r>
            <a:endParaRPr sz="1440">
              <a:latin typeface="Arial"/>
              <a:ea typeface="Arial"/>
              <a:cs typeface="Arial"/>
              <a:sym typeface="Arial"/>
            </a:endParaRPr>
          </a:p>
          <a:p>
            <a:pPr indent="-32004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40"/>
              <a:buFont typeface="Arial"/>
              <a:buChar char="●"/>
            </a:pPr>
            <a:r>
              <a:rPr lang="zh-TW" sz="1440">
                <a:latin typeface="Arial"/>
                <a:ea typeface="Arial"/>
                <a:cs typeface="Arial"/>
                <a:sym typeface="Arial"/>
              </a:rPr>
              <a:t>Search an interesting topic</a:t>
            </a:r>
            <a:endParaRPr sz="1440">
              <a:latin typeface="Arial"/>
              <a:ea typeface="Arial"/>
              <a:cs typeface="Arial"/>
              <a:sym typeface="Arial"/>
            </a:endParaRPr>
          </a:p>
          <a:p>
            <a:pPr indent="-32004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●"/>
            </a:pPr>
            <a:r>
              <a:rPr lang="zh-TW" sz="1440">
                <a:latin typeface="Arial"/>
                <a:ea typeface="Arial"/>
                <a:cs typeface="Arial"/>
                <a:sym typeface="Arial"/>
              </a:rPr>
              <a:t>Narrow to an interesting problem</a:t>
            </a:r>
            <a:endParaRPr sz="1440">
              <a:latin typeface="Arial"/>
              <a:ea typeface="Arial"/>
              <a:cs typeface="Arial"/>
              <a:sym typeface="Arial"/>
            </a:endParaRPr>
          </a:p>
          <a:p>
            <a:pPr indent="-32004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●"/>
            </a:pPr>
            <a:r>
              <a:rPr lang="zh-TW" sz="1440">
                <a:latin typeface="Arial"/>
                <a:ea typeface="Arial"/>
                <a:cs typeface="Arial"/>
                <a:sym typeface="Arial"/>
              </a:rPr>
              <a:t>Survey all existing solutions</a:t>
            </a:r>
            <a:endParaRPr sz="1440">
              <a:latin typeface="Arial"/>
              <a:ea typeface="Arial"/>
              <a:cs typeface="Arial"/>
              <a:sym typeface="Arial"/>
            </a:endParaRPr>
          </a:p>
          <a:p>
            <a:pPr indent="-32004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●"/>
            </a:pPr>
            <a:r>
              <a:rPr lang="zh-TW" sz="1440">
                <a:latin typeface="Arial"/>
                <a:ea typeface="Arial"/>
                <a:cs typeface="Arial"/>
                <a:sym typeface="Arial"/>
              </a:rPr>
              <a:t>Propose a new solution or improve an old solution</a:t>
            </a:r>
            <a:endParaRPr sz="1440">
              <a:latin typeface="Arial"/>
              <a:ea typeface="Arial"/>
              <a:cs typeface="Arial"/>
              <a:sym typeface="Arial"/>
            </a:endParaRPr>
          </a:p>
          <a:p>
            <a:pPr indent="-32004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●"/>
            </a:pPr>
            <a:r>
              <a:rPr lang="zh-TW" sz="1440">
                <a:latin typeface="Arial"/>
                <a:ea typeface="Arial"/>
                <a:cs typeface="Arial"/>
                <a:sym typeface="Arial"/>
              </a:rPr>
              <a:t>Show its efficiency or feasibility</a:t>
            </a:r>
            <a:endParaRPr sz="1440">
              <a:latin typeface="Arial"/>
              <a:ea typeface="Arial"/>
              <a:cs typeface="Arial"/>
              <a:sym typeface="Arial"/>
            </a:endParaRPr>
          </a:p>
          <a:p>
            <a:pPr indent="-32004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○"/>
            </a:pPr>
            <a:r>
              <a:rPr lang="zh-TW" sz="1440">
                <a:latin typeface="Arial"/>
                <a:ea typeface="Arial"/>
                <a:cs typeface="Arial"/>
                <a:sym typeface="Arial"/>
              </a:rPr>
              <a:t>Theoretical analysis or</a:t>
            </a:r>
            <a:endParaRPr sz="1440">
              <a:latin typeface="Arial"/>
              <a:ea typeface="Arial"/>
              <a:cs typeface="Arial"/>
              <a:sym typeface="Arial"/>
            </a:endParaRPr>
          </a:p>
          <a:p>
            <a:pPr indent="-32004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○"/>
            </a:pPr>
            <a:r>
              <a:rPr lang="zh-TW" sz="1440">
                <a:latin typeface="Arial"/>
                <a:ea typeface="Arial"/>
                <a:cs typeface="Arial"/>
                <a:sym typeface="Arial"/>
              </a:rPr>
              <a:t>Experimental study</a:t>
            </a:r>
            <a:endParaRPr sz="1440">
              <a:latin typeface="Arial"/>
              <a:ea typeface="Arial"/>
              <a:cs typeface="Arial"/>
              <a:sym typeface="Arial"/>
            </a:endParaRPr>
          </a:p>
          <a:p>
            <a:pPr indent="-32004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●"/>
            </a:pPr>
            <a:r>
              <a:rPr lang="zh-TW" sz="1440">
                <a:latin typeface="Arial"/>
                <a:ea typeface="Arial"/>
                <a:cs typeface="Arial"/>
                <a:sym typeface="Arial"/>
              </a:rPr>
              <a:t>Make a conclusion</a:t>
            </a:r>
            <a:endParaRPr sz="144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 Case Study</a:t>
            </a:r>
            <a:endParaRPr/>
          </a:p>
        </p:txBody>
      </p:sp>
      <p:sp>
        <p:nvSpPr>
          <p:cNvPr id="183" name="Google Shape;183;p26"/>
          <p:cNvSpPr txBox="1"/>
          <p:nvPr>
            <p:ph idx="1" type="body"/>
          </p:nvPr>
        </p:nvSpPr>
        <p:spPr>
          <a:xfrm>
            <a:off x="729450" y="2078875"/>
            <a:ext cx="7688700" cy="29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●"/>
            </a:pPr>
            <a:r>
              <a:rPr lang="zh-TW" sz="1440">
                <a:latin typeface="Arial"/>
                <a:ea typeface="Arial"/>
                <a:cs typeface="Arial"/>
                <a:sym typeface="Arial"/>
              </a:rPr>
              <a:t>Finding an interesting problem</a:t>
            </a:r>
            <a:endParaRPr sz="1440">
              <a:latin typeface="Arial"/>
              <a:ea typeface="Arial"/>
              <a:cs typeface="Arial"/>
              <a:sym typeface="Arial"/>
            </a:endParaRPr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●"/>
            </a:pPr>
            <a:r>
              <a:rPr lang="zh-TW" sz="1440">
                <a:latin typeface="Arial"/>
                <a:ea typeface="Arial"/>
                <a:cs typeface="Arial"/>
                <a:sym typeface="Arial"/>
              </a:rPr>
              <a:t>Conducting a literature review</a:t>
            </a:r>
            <a:endParaRPr sz="1440">
              <a:latin typeface="Arial"/>
              <a:ea typeface="Arial"/>
              <a:cs typeface="Arial"/>
              <a:sym typeface="Arial"/>
            </a:endParaRPr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●"/>
            </a:pPr>
            <a:r>
              <a:rPr lang="zh-TW" sz="1440">
                <a:latin typeface="Arial"/>
                <a:ea typeface="Arial"/>
                <a:cs typeface="Arial"/>
                <a:sym typeface="Arial"/>
              </a:rPr>
              <a:t>Solving the problem</a:t>
            </a:r>
            <a:endParaRPr sz="1440">
              <a:latin typeface="Arial"/>
              <a:ea typeface="Arial"/>
              <a:cs typeface="Arial"/>
              <a:sym typeface="Arial"/>
            </a:endParaRPr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●"/>
            </a:pPr>
            <a:r>
              <a:rPr lang="zh-TW" sz="1440">
                <a:latin typeface="Arial"/>
                <a:ea typeface="Arial"/>
                <a:cs typeface="Arial"/>
                <a:sym typeface="Arial"/>
              </a:rPr>
              <a:t>Conclusion / Future work</a:t>
            </a:r>
            <a:endParaRPr sz="144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Graph Coloring</a:t>
            </a:r>
            <a:endParaRPr/>
          </a:p>
        </p:txBody>
      </p:sp>
      <p:sp>
        <p:nvSpPr>
          <p:cNvPr id="190" name="Google Shape;190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TW" sz="1700"/>
              <a:t>Let G = (V,E) be a graph with vertex set V and edge set 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TW" sz="1700"/>
              <a:t>A function f : V→{1,2,....,k}  is a k-coloring of G if for any edge (u,v)</a:t>
            </a:r>
            <a:r>
              <a:rPr lang="zh-TW" sz="1500">
                <a:solidFill>
                  <a:srgbClr val="040C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∈</a:t>
            </a:r>
            <a:r>
              <a:rPr lang="zh-TW" sz="1700"/>
              <a:t>E , f(u)</a:t>
            </a:r>
            <a:r>
              <a:rPr lang="zh-TW" sz="1050">
                <a:solidFill>
                  <a:srgbClr val="47474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≠</a:t>
            </a:r>
            <a:r>
              <a:rPr lang="zh-TW" sz="1700"/>
              <a:t>f(V)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91" name="Google Shape;191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92" name="Google Shape;19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4470" y="2937100"/>
            <a:ext cx="2030075" cy="19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Strong </a:t>
            </a:r>
            <a:r>
              <a:rPr lang="zh-TW"/>
              <a:t>Conflict-free Connection Coloring Problem</a:t>
            </a:r>
            <a:endParaRPr/>
          </a:p>
        </p:txBody>
      </p:sp>
      <p:sp>
        <p:nvSpPr>
          <p:cNvPr id="198" name="Google Shape;198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A conflict-free </a:t>
            </a:r>
            <a:r>
              <a:rPr lang="zh-TW">
                <a:solidFill>
                  <a:srgbClr val="FF0000"/>
                </a:solidFill>
              </a:rPr>
              <a:t>shortest </a:t>
            </a:r>
            <a:r>
              <a:rPr lang="zh-TW"/>
              <a:t>path is a colored path with some color that occurs on exactly one </a:t>
            </a:r>
            <a:r>
              <a:rPr lang="zh-TW">
                <a:solidFill>
                  <a:srgbClr val="38761D"/>
                </a:solidFill>
              </a:rPr>
              <a:t>edge </a:t>
            </a:r>
            <a:r>
              <a:rPr lang="zh-TW"/>
              <a:t>on the path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Given a graph G and an integer k, the problem is t</a:t>
            </a:r>
            <a:r>
              <a:rPr lang="zh-TW"/>
              <a:t>o ask whether G is k-orable such that every two vertices have a conflict-free shortest path</a:t>
            </a:r>
            <a:endParaRPr/>
          </a:p>
        </p:txBody>
      </p:sp>
      <p:sp>
        <p:nvSpPr>
          <p:cNvPr id="199" name="Google Shape;199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00" name="Google Shape;20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400" y="3326125"/>
            <a:ext cx="3164441" cy="101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5675" y="3326125"/>
            <a:ext cx="2116919" cy="10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NP-Hardness Result</a:t>
            </a:r>
            <a:endParaRPr/>
          </a:p>
        </p:txBody>
      </p:sp>
      <p:sp>
        <p:nvSpPr>
          <p:cNvPr id="207" name="Google Shape;207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Reduction from 3-SAT Problem</a:t>
            </a:r>
            <a:endParaRPr/>
          </a:p>
        </p:txBody>
      </p:sp>
      <p:sp>
        <p:nvSpPr>
          <p:cNvPr id="208" name="Google Shape;208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09" name="Google Shape;20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683125"/>
            <a:ext cx="2209800" cy="192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4550" y="249375"/>
            <a:ext cx="3343275" cy="212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4538" y="2376138"/>
            <a:ext cx="3343275" cy="223837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9"/>
          <p:cNvSpPr txBox="1"/>
          <p:nvPr/>
        </p:nvSpPr>
        <p:spPr>
          <a:xfrm>
            <a:off x="3218350" y="4723300"/>
            <a:ext cx="5318100" cy="3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Theorem</a:t>
            </a:r>
            <a:r>
              <a:rPr lang="zh-TW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 3-svcfc problem is NP-Hard on 3-colorable graphs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Conflict-free Vertex-connection Coloring Problem</a:t>
            </a:r>
            <a:endParaRPr/>
          </a:p>
        </p:txBody>
      </p:sp>
      <p:sp>
        <p:nvSpPr>
          <p:cNvPr id="218" name="Google Shape;218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A conflict-free path is a colored path with some color that occurs on exactly one vertex on the path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Given a graph G and an integer k, the problem is to ask whether G is k-colorable such that every two vertices have a conflict-free path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20" name="Google Shape;22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49" y="3244699"/>
            <a:ext cx="3732474" cy="165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Conclusion</a:t>
            </a:r>
            <a:endParaRPr/>
          </a:p>
        </p:txBody>
      </p:sp>
      <p:sp>
        <p:nvSpPr>
          <p:cNvPr id="226" name="Google Shape;226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zh-TW" sz="1400">
                <a:latin typeface="Arial"/>
                <a:ea typeface="Arial"/>
                <a:cs typeface="Arial"/>
                <a:sym typeface="Arial"/>
              </a:rPr>
              <a:t>Believe that you have an ability to do research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zh-TW" sz="1400">
                <a:latin typeface="Arial"/>
                <a:ea typeface="Arial"/>
                <a:cs typeface="Arial"/>
                <a:sym typeface="Arial"/>
              </a:rPr>
              <a:t>Be patient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zh-TW" sz="1400">
                <a:latin typeface="Arial"/>
                <a:ea typeface="Arial"/>
                <a:cs typeface="Arial"/>
                <a:sym typeface="Arial"/>
              </a:rPr>
              <a:t>Be passionate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zh-TW" sz="1400">
                <a:latin typeface="Arial"/>
                <a:ea typeface="Arial"/>
                <a:cs typeface="Arial"/>
                <a:sym typeface="Arial"/>
              </a:rPr>
              <a:t>I do it, you can do it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zh-TW" sz="1400">
                <a:latin typeface="Arial"/>
                <a:ea typeface="Arial"/>
                <a:cs typeface="Arial"/>
                <a:sym typeface="Arial"/>
              </a:rPr>
              <a:t>Just do it 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Feedback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Keywords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References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Reference</a:t>
            </a:r>
            <a:endParaRPr/>
          </a:p>
        </p:txBody>
      </p:sp>
      <p:sp>
        <p:nvSpPr>
          <p:cNvPr id="233" name="Google Shape;233;p3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References</a:t>
            </a:r>
            <a:endParaRPr/>
          </a:p>
        </p:txBody>
      </p:sp>
      <p:sp>
        <p:nvSpPr>
          <p:cNvPr id="239" name="Google Shape;239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[1] J.Czap, S. Jendrol, L. Valiska. (2018), </a:t>
            </a:r>
            <a:r>
              <a:rPr lang="zh-TW"/>
              <a:t>Conlict-free connections of graphs.</a:t>
            </a:r>
            <a:r>
              <a:rPr lang="zh-TW"/>
              <a:t> Discuss. Math. Graph Theory 38(4):911-920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[2]DK Mak et al., Solving Everyday Problems with the Scientic Method, World Scientic, 2%, 2017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[3]X Li, Y. Zhang, X Zhu, Y. Mao, IL Zhao, S. S. (2020).Conlict-free vertexcomnections of graphs. Discuss. Math.</a:t>
            </a:r>
            <a:r>
              <a:rPr lang="zh-TW"/>
              <a:t>G</a:t>
            </a:r>
            <a:r>
              <a:rPr lang="zh-TW"/>
              <a:t>raph Theory 40(1): 51-65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[4]M.Ji, X. Li. (2020). Strong Conlict-frce conncetions of graphs. Appl. Math. Comput. 364</a:t>
            </a:r>
            <a:endParaRPr/>
          </a:p>
        </p:txBody>
      </p:sp>
      <p:sp>
        <p:nvSpPr>
          <p:cNvPr id="240" name="Google Shape;240;p3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Feedback</a:t>
            </a:r>
            <a:endParaRPr/>
          </a:p>
        </p:txBody>
      </p:sp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Feedback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今天的報告主題聚焦於如何開始進行研究，並以具體案例說明整個研究流程。對我而言，這場演講不僅系統性地梳理了研究的步驟，更提供了許多實用的思維與技巧，從「介紹、如何研究、案例研究、相關問題、結論」，還有詳細說明解決問題的的科學方法，從「觀察、認出、定義、假設、預言、實驗」，到案例研</a:t>
            </a:r>
            <a:r>
              <a:rPr lang="zh-TW">
                <a:latin typeface="Arial"/>
                <a:ea typeface="Arial"/>
                <a:cs typeface="Arial"/>
                <a:sym typeface="Arial"/>
              </a:rPr>
              <a:t>究「發現一個有趣的問題、進行文獻研究、解決問題、結論/未來的工作」，也分享了關於"</a:t>
            </a:r>
            <a:r>
              <a:rPr lang="zh-TW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Graph coloring</a:t>
            </a:r>
            <a:r>
              <a:rPr lang="zh-TW">
                <a:latin typeface="Arial"/>
                <a:ea typeface="Arial"/>
                <a:cs typeface="Arial"/>
                <a:sym typeface="Arial"/>
              </a:rPr>
              <a:t>"相關研究，如何找文獻做假設，聽完這場講座不僅幫助我建立做研究的基本框架與步驟，更讓我重新思考了「研究的價值與本質」。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未來我希望能將今天學到的觀念應用在自己的學術旅程中，不僅是完成一篇論文而已，更是在過程中提升獨立思考與問題解決的能力(特別是在實作的能力上)，演講的最後教授還鼓勵我們"相信自己有能力做研究"，讓我對研究又充滿了衝勁!!!!!!!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0625" y="569650"/>
            <a:ext cx="2324375" cy="128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Keywords </a:t>
            </a:r>
            <a:endParaRPr/>
          </a:p>
        </p:txBody>
      </p:sp>
      <p:sp>
        <p:nvSpPr>
          <p:cNvPr id="115" name="Google Shape;115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Research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zh-TW" sz="1600">
                <a:latin typeface="Arial"/>
                <a:ea typeface="Arial"/>
                <a:cs typeface="Arial"/>
                <a:sym typeface="Arial"/>
              </a:rPr>
              <a:t>Research </a:t>
            </a:r>
            <a:r>
              <a:rPr lang="zh-TW" sz="1600">
                <a:latin typeface="Arial"/>
                <a:ea typeface="Arial"/>
                <a:cs typeface="Arial"/>
                <a:sym typeface="Arial"/>
              </a:rPr>
              <a:t>is a road for finding truths(new knowledge)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●"/>
            </a:pPr>
            <a:r>
              <a:rPr lang="zh-TW" sz="16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Research </a:t>
            </a:r>
            <a:r>
              <a:rPr lang="zh-TW" sz="16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is also a road for solving problems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zh-TW" sz="1600">
                <a:latin typeface="Arial"/>
                <a:ea typeface="Arial"/>
                <a:cs typeface="Arial"/>
                <a:sym typeface="Arial"/>
              </a:rPr>
              <a:t>Doing researching is on the way </a:t>
            </a:r>
            <a:r>
              <a:rPr lang="zh-TW" sz="1600">
                <a:latin typeface="Arial"/>
                <a:ea typeface="Arial"/>
                <a:cs typeface="Arial"/>
                <a:sym typeface="Arial"/>
              </a:rPr>
              <a:t>towards</a:t>
            </a:r>
            <a:r>
              <a:rPr lang="zh-TW" sz="1600">
                <a:latin typeface="Arial"/>
                <a:ea typeface="Arial"/>
                <a:cs typeface="Arial"/>
                <a:sym typeface="Arial"/>
              </a:rPr>
              <a:t> the </a:t>
            </a:r>
            <a:r>
              <a:rPr lang="zh-TW" sz="1600">
                <a:latin typeface="Arial"/>
                <a:ea typeface="Arial"/>
                <a:cs typeface="Arial"/>
                <a:sym typeface="Arial"/>
              </a:rPr>
              <a:t>truck</a:t>
            </a:r>
            <a:r>
              <a:rPr lang="zh-TW" sz="1600">
                <a:latin typeface="Arial"/>
                <a:ea typeface="Arial"/>
                <a:cs typeface="Arial"/>
                <a:sym typeface="Arial"/>
              </a:rPr>
              <a:t> road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Solving the problem</a:t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Arial"/>
                <a:ea typeface="Arial"/>
                <a:cs typeface="Arial"/>
                <a:sym typeface="Arial"/>
              </a:rPr>
              <a:t>Propose an algorithm for the problem of inte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 Scientific Method for Solving Problems</a:t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729450" y="2078875"/>
            <a:ext cx="3684000" cy="29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latin typeface="Arial"/>
                <a:ea typeface="Arial"/>
                <a:cs typeface="Arial"/>
                <a:sym typeface="Arial"/>
              </a:rPr>
              <a:t>Comprehensive version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Observation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Recognition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Definition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Hypothesis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Prediction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Experiment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4734150" y="2078875"/>
            <a:ext cx="3684000" cy="29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latin typeface="Arial"/>
                <a:ea typeface="Arial"/>
                <a:cs typeface="Arial"/>
                <a:sym typeface="Arial"/>
              </a:rPr>
              <a:t>Abbreviated version 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Observation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latin typeface="Arial"/>
                <a:ea typeface="Arial"/>
                <a:cs typeface="Arial"/>
                <a:sym typeface="Arial"/>
              </a:rPr>
              <a:t>Understanding the Problem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Hypothesis / Prediction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600">
                <a:latin typeface="Arial"/>
                <a:ea typeface="Arial"/>
                <a:cs typeface="Arial"/>
                <a:sym typeface="Arial"/>
              </a:rPr>
              <a:t>Computational/Design Thinking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Experiment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zh-TW" sz="1600">
                <a:latin typeface="Arial"/>
                <a:ea typeface="Arial"/>
                <a:cs typeface="Arial"/>
                <a:sym typeface="Arial"/>
              </a:rPr>
              <a:t>Algorithm </a:t>
            </a:r>
            <a:r>
              <a:rPr b="1" lang="zh-TW" sz="1600"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lang="zh-TW" sz="1600">
                <a:latin typeface="Arial"/>
                <a:ea typeface="Arial"/>
                <a:cs typeface="Arial"/>
                <a:sym typeface="Arial"/>
              </a:rPr>
              <a:t>roof,</a:t>
            </a:r>
            <a:r>
              <a:rPr b="1" lang="zh-TW" sz="16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zh-TW" sz="1600">
                <a:latin typeface="Arial"/>
                <a:ea typeface="Arial"/>
                <a:cs typeface="Arial"/>
                <a:sym typeface="Arial"/>
              </a:rPr>
              <a:t>Analysis, Implementation (for simulation)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 Scientific Method for Solving Problems</a:t>
            </a:r>
            <a:endParaRPr/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TW"/>
              <a:t>Observation : Observation is the first step of the Scientific Method. However, it can infiltrat scientific process - from the initial perception of a phenomenon, to proposing a solution, and right down to experimentation, where observation of the results is significant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TW"/>
              <a:t>Hypothesis : In scientific discipline, a hypothesis is a set of propositions set forth to explain the occurrence of certain phenomena. In daily language, a hypothesis can be interpreted as an assumption or guess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TW"/>
              <a:t>Experiment : In scientific discipline, an experiment is a test under controlled conditions to investigate the validity of a hypothesis. In everyday language, experiment can be interpreted as a testing of an idea</a:t>
            </a:r>
            <a:endParaRPr/>
          </a:p>
        </p:txBody>
      </p:sp>
      <p:sp>
        <p:nvSpPr>
          <p:cNvPr id="144" name="Google Shape;144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