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7D3D87-51F0-4410-8C56-24F49FC47594}">
  <a:tblStyle styleId="{747D3D87-51F0-4410-8C56-24F49FC4759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81428f99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81428f99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81428f99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81428f99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81428f99a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81428f99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81428f99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81428f99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81428f99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81428f99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81428f99a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81428f99a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81428f99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81428f99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81428f99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81428f99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81428f99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81428f99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81428f99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81428f99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81428f99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81428f99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81428f99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81428f99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81428f99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81428f99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81428f99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81428f99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81428f99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81428f99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81428f99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81428f99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81428f99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81428f99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81428f99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81428f99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81428f99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81428f99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TW"/>
              <a:t>AI的運用範例</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TW" sz="1800"/>
              <a:t>日期 : 2025/05/13</a:t>
            </a:r>
            <a:endParaRPr sz="1800"/>
          </a:p>
          <a:p>
            <a:pPr indent="0" lvl="0" marL="0" rtl="0" algn="ctr">
              <a:spcBef>
                <a:spcPts val="0"/>
              </a:spcBef>
              <a:spcAft>
                <a:spcPts val="0"/>
              </a:spcAft>
              <a:buNone/>
            </a:pPr>
            <a:r>
              <a:rPr lang="zh-TW" sz="1800"/>
              <a:t>講者 : </a:t>
            </a:r>
            <a:r>
              <a:rPr lang="zh-TW" sz="1800"/>
              <a:t>中興大學資管系 終身特聘教授 詹永寬</a:t>
            </a:r>
            <a:endParaRPr sz="18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車輛分派子系統</a:t>
            </a:r>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R[1].經銷商=(A)，R[1].載貨重=6</a:t>
            </a:r>
            <a:endParaRPr/>
          </a:p>
          <a:p>
            <a:pPr indent="-342900" lvl="0" marL="457200" rtl="0" algn="l">
              <a:spcBef>
                <a:spcPts val="0"/>
              </a:spcBef>
              <a:spcAft>
                <a:spcPts val="0"/>
              </a:spcAft>
              <a:buSzPts val="1800"/>
              <a:buChar char="●"/>
            </a:pPr>
            <a:r>
              <a:rPr lang="zh-TW"/>
              <a:t>R[2].經銷商=(E,E)，R12].載貨重=7</a:t>
            </a:r>
            <a:endParaRPr/>
          </a:p>
        </p:txBody>
      </p:sp>
      <p:sp>
        <p:nvSpPr>
          <p:cNvPr id="121" name="Google Shape;12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2" name="Google Shape;122;p22"/>
          <p:cNvPicPr preferRelativeResize="0"/>
          <p:nvPr/>
        </p:nvPicPr>
        <p:blipFill>
          <a:blip r:embed="rId3">
            <a:alphaModFix/>
          </a:blip>
          <a:stretch>
            <a:fillRect/>
          </a:stretch>
        </p:blipFill>
        <p:spPr>
          <a:xfrm>
            <a:off x="5393175" y="1590675"/>
            <a:ext cx="3219450" cy="1962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車輛分派子系統</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R[1].經銷商=(A)，R[1].載貨重=9</a:t>
            </a:r>
            <a:endParaRPr/>
          </a:p>
          <a:p>
            <a:pPr indent="-342900" lvl="0" marL="457200" rtl="0" algn="l">
              <a:spcBef>
                <a:spcPts val="0"/>
              </a:spcBef>
              <a:spcAft>
                <a:spcPts val="0"/>
              </a:spcAft>
              <a:buSzPts val="1800"/>
              <a:buChar char="●"/>
            </a:pPr>
            <a:r>
              <a:rPr lang="zh-TW"/>
              <a:t>R[2].經銷商=(E,E)，R12].載貨重=7</a:t>
            </a:r>
            <a:endParaRPr/>
          </a:p>
        </p:txBody>
      </p:sp>
      <p:sp>
        <p:nvSpPr>
          <p:cNvPr id="129" name="Google Shape;129;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30" name="Google Shape;130;p23"/>
          <p:cNvPicPr preferRelativeResize="0"/>
          <p:nvPr/>
        </p:nvPicPr>
        <p:blipFill>
          <a:blip r:embed="rId3">
            <a:alphaModFix/>
          </a:blip>
          <a:stretch>
            <a:fillRect/>
          </a:stretch>
        </p:blipFill>
        <p:spPr>
          <a:xfrm>
            <a:off x="5123483" y="1314233"/>
            <a:ext cx="3498900" cy="21373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最短路徑排程子系統</a:t>
            </a:r>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137" name="Google Shape;137;p24"/>
          <p:cNvGraphicFramePr/>
          <p:nvPr/>
        </p:nvGraphicFramePr>
        <p:xfrm>
          <a:off x="1087375" y="1441225"/>
          <a:ext cx="3000000" cy="3000000"/>
        </p:xfrm>
        <a:graphic>
          <a:graphicData uri="http://schemas.openxmlformats.org/drawingml/2006/table">
            <a:tbl>
              <a:tblPr>
                <a:noFill/>
                <a:tableStyleId>{747D3D87-51F0-4410-8C56-24F49FC47594}</a:tableStyleId>
              </a:tblPr>
              <a:tblGrid>
                <a:gridCol w="658100"/>
                <a:gridCol w="658100"/>
                <a:gridCol w="658100"/>
                <a:gridCol w="658100"/>
                <a:gridCol w="658100"/>
                <a:gridCol w="658100"/>
                <a:gridCol w="658100"/>
                <a:gridCol w="658100"/>
                <a:gridCol w="658100"/>
                <a:gridCol w="658100"/>
                <a:gridCol w="6581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zh-TW">
                          <a:solidFill>
                            <a:schemeClr val="dk1"/>
                          </a:solidFill>
                        </a:rPr>
                        <a:t>Ch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E</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F</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B</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J</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I</a:t>
                      </a:r>
                      <a:endParaRPr>
                        <a:solidFill>
                          <a:schemeClr val="dk1"/>
                        </a:solidFill>
                      </a:endParaRPr>
                    </a:p>
                  </a:txBody>
                  <a:tcPr marT="91425" marB="91425" marR="91425" marL="91425"/>
                </a:tc>
              </a:tr>
            </a:tbl>
          </a:graphicData>
        </a:graphic>
      </p:graphicFrame>
      <p:graphicFrame>
        <p:nvGraphicFramePr>
          <p:cNvPr id="138" name="Google Shape;138;p24"/>
          <p:cNvGraphicFramePr/>
          <p:nvPr/>
        </p:nvGraphicFramePr>
        <p:xfrm>
          <a:off x="1087375" y="3467400"/>
          <a:ext cx="3000000" cy="3000000"/>
        </p:xfrm>
        <a:graphic>
          <a:graphicData uri="http://schemas.openxmlformats.org/drawingml/2006/table">
            <a:tbl>
              <a:tblPr>
                <a:noFill/>
                <a:tableStyleId>{747D3D87-51F0-4410-8C56-24F49FC47594}</a:tableStyleId>
              </a:tblPr>
              <a:tblGrid>
                <a:gridCol w="658100"/>
                <a:gridCol w="658100"/>
                <a:gridCol w="658100"/>
                <a:gridCol w="658100"/>
                <a:gridCol w="658100"/>
                <a:gridCol w="658100"/>
                <a:gridCol w="658100"/>
                <a:gridCol w="658100"/>
                <a:gridCol w="658100"/>
                <a:gridCol w="658100"/>
                <a:gridCol w="6581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zh-TW">
                          <a:solidFill>
                            <a:schemeClr val="dk1"/>
                          </a:solidFill>
                        </a:rPr>
                        <a:t>Ch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B</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F</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E</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J</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I</a:t>
                      </a:r>
                      <a:endParaRPr>
                        <a:solidFill>
                          <a:schemeClr val="dk1"/>
                        </a:solidFill>
                      </a:endParaRPr>
                    </a:p>
                  </a:txBody>
                  <a:tcPr marT="91425" marB="91425" marR="91425" marL="91425"/>
                </a:tc>
              </a:tr>
            </a:tbl>
          </a:graphicData>
        </a:graphic>
      </p:graphicFrame>
      <p:sp>
        <p:nvSpPr>
          <p:cNvPr id="139" name="Google Shape;139;p24"/>
          <p:cNvSpPr/>
          <p:nvPr/>
        </p:nvSpPr>
        <p:spPr>
          <a:xfrm>
            <a:off x="4422100" y="2578300"/>
            <a:ext cx="150000" cy="59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最短路徑排程子系統</a:t>
            </a:r>
            <a:endParaRPr/>
          </a:p>
        </p:txBody>
      </p:sp>
      <p:sp>
        <p:nvSpPr>
          <p:cNvPr id="145" name="Google Shape;14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146" name="Google Shape;146;p25"/>
          <p:cNvGraphicFramePr/>
          <p:nvPr/>
        </p:nvGraphicFramePr>
        <p:xfrm>
          <a:off x="1087375" y="1441225"/>
          <a:ext cx="3000000" cy="3000000"/>
        </p:xfrm>
        <a:graphic>
          <a:graphicData uri="http://schemas.openxmlformats.org/drawingml/2006/table">
            <a:tbl>
              <a:tblPr>
                <a:noFill/>
                <a:tableStyleId>{747D3D87-51F0-4410-8C56-24F49FC47594}</a:tableStyleId>
              </a:tblPr>
              <a:tblGrid>
                <a:gridCol w="658100"/>
                <a:gridCol w="658100"/>
                <a:gridCol w="658100"/>
                <a:gridCol w="658100"/>
                <a:gridCol w="658100"/>
                <a:gridCol w="658100"/>
                <a:gridCol w="658100"/>
                <a:gridCol w="658100"/>
                <a:gridCol w="658100"/>
                <a:gridCol w="658100"/>
                <a:gridCol w="6581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zh-TW">
                          <a:solidFill>
                            <a:schemeClr val="dk1"/>
                          </a:solidFill>
                        </a:rPr>
                        <a:t>Ch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C</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A</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E</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F</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B</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J</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G</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I</a:t>
                      </a:r>
                      <a:endParaRPr>
                        <a:solidFill>
                          <a:schemeClr val="dk1"/>
                        </a:solidFill>
                      </a:endParaRPr>
                    </a:p>
                  </a:txBody>
                  <a:tcPr marT="91425" marB="91425" marR="91425" marL="91425"/>
                </a:tc>
              </a:tr>
            </a:tbl>
          </a:graphicData>
        </a:graphic>
      </p:graphicFrame>
      <p:graphicFrame>
        <p:nvGraphicFramePr>
          <p:cNvPr id="147" name="Google Shape;147;p25"/>
          <p:cNvGraphicFramePr/>
          <p:nvPr/>
        </p:nvGraphicFramePr>
        <p:xfrm>
          <a:off x="1087375" y="2728000"/>
          <a:ext cx="3000000" cy="3000000"/>
        </p:xfrm>
        <a:graphic>
          <a:graphicData uri="http://schemas.openxmlformats.org/drawingml/2006/table">
            <a:tbl>
              <a:tblPr>
                <a:noFill/>
                <a:tableStyleId>{747D3D87-51F0-4410-8C56-24F49FC47594}</a:tableStyleId>
              </a:tblPr>
              <a:tblGrid>
                <a:gridCol w="658100"/>
                <a:gridCol w="658100"/>
                <a:gridCol w="658100"/>
                <a:gridCol w="658100"/>
                <a:gridCol w="658100"/>
                <a:gridCol w="658100"/>
                <a:gridCol w="658100"/>
                <a:gridCol w="658100"/>
                <a:gridCol w="658100"/>
                <a:gridCol w="658100"/>
                <a:gridCol w="6581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zh-TW">
                          <a:solidFill>
                            <a:schemeClr val="dk1"/>
                          </a:solidFill>
                        </a:rPr>
                        <a:t>Ch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H</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A</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E</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I</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J</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D</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B</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F</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zh-TW">
                          <a:solidFill>
                            <a:srgbClr val="FF0000"/>
                          </a:solidFill>
                        </a:rPr>
                        <a:t>G</a:t>
                      </a:r>
                      <a:endParaRPr>
                        <a:solidFill>
                          <a:srgbClr val="FF0000"/>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C</a:t>
                      </a:r>
                      <a:endParaRPr>
                        <a:solidFill>
                          <a:srgbClr val="0000FF"/>
                        </a:solidFill>
                      </a:endParaRPr>
                    </a:p>
                  </a:txBody>
                  <a:tcPr marT="91425" marB="91425" marR="91425" marL="91425"/>
                </a:tc>
              </a:tr>
            </a:tbl>
          </a:graphicData>
        </a:graphic>
      </p:graphicFrame>
      <p:graphicFrame>
        <p:nvGraphicFramePr>
          <p:cNvPr id="148" name="Google Shape;148;p25"/>
          <p:cNvGraphicFramePr/>
          <p:nvPr/>
        </p:nvGraphicFramePr>
        <p:xfrm>
          <a:off x="1087375" y="4014775"/>
          <a:ext cx="3000000" cy="3000000"/>
        </p:xfrm>
        <a:graphic>
          <a:graphicData uri="http://schemas.openxmlformats.org/drawingml/2006/table">
            <a:tbl>
              <a:tblPr>
                <a:noFill/>
                <a:tableStyleId>{747D3D87-51F0-4410-8C56-24F49FC47594}</a:tableStyleId>
              </a:tblPr>
              <a:tblGrid>
                <a:gridCol w="658100"/>
                <a:gridCol w="658100"/>
                <a:gridCol w="658100"/>
                <a:gridCol w="658100"/>
                <a:gridCol w="658100"/>
                <a:gridCol w="658100"/>
                <a:gridCol w="658100"/>
                <a:gridCol w="658100"/>
                <a:gridCol w="658100"/>
                <a:gridCol w="658100"/>
                <a:gridCol w="6581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10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zh-TW">
                          <a:solidFill>
                            <a:schemeClr val="dk1"/>
                          </a:solidFill>
                        </a:rPr>
                        <a:t>Ch</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G</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H</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A</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I</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zh-TW">
                          <a:solidFill>
                            <a:schemeClr val="dk1"/>
                          </a:solidFill>
                        </a:rPr>
                        <a:t>B</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J</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F</a:t>
                      </a:r>
                      <a:endParaRPr>
                        <a:solidFill>
                          <a:srgbClr val="0000FF"/>
                        </a:solidFill>
                      </a:endParaRPr>
                    </a:p>
                  </a:txBody>
                  <a:tcPr marT="91425" marB="91425" marR="91425" marL="91425"/>
                </a:tc>
                <a:tc>
                  <a:txBody>
                    <a:bodyPr/>
                    <a:lstStyle/>
                    <a:p>
                      <a:pPr indent="0" lvl="0" marL="0" rtl="0" algn="l">
                        <a:spcBef>
                          <a:spcPts val="0"/>
                        </a:spcBef>
                        <a:spcAft>
                          <a:spcPts val="0"/>
                        </a:spcAft>
                        <a:buNone/>
                      </a:pPr>
                      <a:r>
                        <a:rPr lang="zh-TW">
                          <a:solidFill>
                            <a:srgbClr val="0000FF"/>
                          </a:solidFill>
                        </a:rPr>
                        <a:t>C</a:t>
                      </a:r>
                      <a:endParaRPr>
                        <a:solidFill>
                          <a:srgbClr val="0000FF"/>
                        </a:solidFill>
                      </a:endParaRPr>
                    </a:p>
                  </a:txBody>
                  <a:tcPr marT="91425" marB="91425" marR="91425" marL="91425"/>
                </a:tc>
              </a:tr>
            </a:tbl>
          </a:graphicData>
        </a:graphic>
      </p:graphicFrame>
      <p:cxnSp>
        <p:nvCxnSpPr>
          <p:cNvPr id="149" name="Google Shape;149;p25"/>
          <p:cNvCxnSpPr/>
          <p:nvPr/>
        </p:nvCxnSpPr>
        <p:spPr>
          <a:xfrm>
            <a:off x="2726900" y="2328113"/>
            <a:ext cx="0" cy="305400"/>
          </a:xfrm>
          <a:prstGeom prst="straightConnector1">
            <a:avLst/>
          </a:prstGeom>
          <a:noFill/>
          <a:ln cap="flat" cmpd="sng" w="9525">
            <a:solidFill>
              <a:schemeClr val="dk1"/>
            </a:solidFill>
            <a:prstDash val="solid"/>
            <a:round/>
            <a:headEnd len="med" w="med" type="none"/>
            <a:tailEnd len="med" w="med" type="triangle"/>
          </a:ln>
        </p:spPr>
      </p:cxnSp>
      <p:cxnSp>
        <p:nvCxnSpPr>
          <p:cNvPr id="150" name="Google Shape;150;p25"/>
          <p:cNvCxnSpPr/>
          <p:nvPr/>
        </p:nvCxnSpPr>
        <p:spPr>
          <a:xfrm>
            <a:off x="3356875" y="2328100"/>
            <a:ext cx="0" cy="305400"/>
          </a:xfrm>
          <a:prstGeom prst="straightConnector1">
            <a:avLst/>
          </a:prstGeom>
          <a:noFill/>
          <a:ln cap="flat" cmpd="sng" w="9525">
            <a:solidFill>
              <a:schemeClr val="dk1"/>
            </a:solidFill>
            <a:prstDash val="solid"/>
            <a:round/>
            <a:headEnd len="med" w="med" type="none"/>
            <a:tailEnd len="med" w="med" type="triangle"/>
          </a:ln>
        </p:spPr>
      </p:cxnSp>
      <p:cxnSp>
        <p:nvCxnSpPr>
          <p:cNvPr id="151" name="Google Shape;151;p25"/>
          <p:cNvCxnSpPr/>
          <p:nvPr/>
        </p:nvCxnSpPr>
        <p:spPr>
          <a:xfrm>
            <a:off x="5304150" y="2328113"/>
            <a:ext cx="0" cy="305400"/>
          </a:xfrm>
          <a:prstGeom prst="straightConnector1">
            <a:avLst/>
          </a:prstGeom>
          <a:noFill/>
          <a:ln cap="flat" cmpd="sng" w="9525">
            <a:solidFill>
              <a:schemeClr val="dk1"/>
            </a:solidFill>
            <a:prstDash val="solid"/>
            <a:round/>
            <a:headEnd len="med" w="med" type="none"/>
            <a:tailEnd len="med" w="med" type="triangle"/>
          </a:ln>
        </p:spPr>
      </p:cxnSp>
      <p:cxnSp>
        <p:nvCxnSpPr>
          <p:cNvPr id="152" name="Google Shape;152;p25"/>
          <p:cNvCxnSpPr/>
          <p:nvPr/>
        </p:nvCxnSpPr>
        <p:spPr>
          <a:xfrm>
            <a:off x="5944950" y="2328113"/>
            <a:ext cx="0" cy="305400"/>
          </a:xfrm>
          <a:prstGeom prst="straightConnector1">
            <a:avLst/>
          </a:prstGeom>
          <a:noFill/>
          <a:ln cap="flat" cmpd="sng" w="9525">
            <a:solidFill>
              <a:schemeClr val="dk1"/>
            </a:solidFill>
            <a:prstDash val="solid"/>
            <a:round/>
            <a:headEnd len="med" w="med" type="none"/>
            <a:tailEnd len="med" w="med" type="triangle"/>
          </a:ln>
        </p:spPr>
      </p:cxnSp>
      <p:cxnSp>
        <p:nvCxnSpPr>
          <p:cNvPr id="153" name="Google Shape;153;p25"/>
          <p:cNvCxnSpPr/>
          <p:nvPr/>
        </p:nvCxnSpPr>
        <p:spPr>
          <a:xfrm>
            <a:off x="7257300" y="2328113"/>
            <a:ext cx="0" cy="305400"/>
          </a:xfrm>
          <a:prstGeom prst="straightConnector1">
            <a:avLst/>
          </a:prstGeom>
          <a:noFill/>
          <a:ln cap="flat" cmpd="sng" w="9525">
            <a:solidFill>
              <a:schemeClr val="dk1"/>
            </a:solidFill>
            <a:prstDash val="solid"/>
            <a:round/>
            <a:headEnd len="med" w="med" type="none"/>
            <a:tailEnd len="med" w="med" type="triangle"/>
          </a:ln>
        </p:spPr>
      </p:cxnSp>
      <p:cxnSp>
        <p:nvCxnSpPr>
          <p:cNvPr id="154" name="Google Shape;154;p25"/>
          <p:cNvCxnSpPr/>
          <p:nvPr/>
        </p:nvCxnSpPr>
        <p:spPr>
          <a:xfrm rot="10800000">
            <a:off x="2102950" y="3629000"/>
            <a:ext cx="691800" cy="285000"/>
          </a:xfrm>
          <a:prstGeom prst="straightConnector1">
            <a:avLst/>
          </a:prstGeom>
          <a:noFill/>
          <a:ln cap="flat" cmpd="sng" w="9525">
            <a:solidFill>
              <a:schemeClr val="dk1"/>
            </a:solidFill>
            <a:prstDash val="solid"/>
            <a:round/>
            <a:headEnd len="med" w="med" type="none"/>
            <a:tailEnd len="med" w="med" type="triangle"/>
          </a:ln>
        </p:spPr>
      </p:cxnSp>
      <p:cxnSp>
        <p:nvCxnSpPr>
          <p:cNvPr id="155" name="Google Shape;155;p25"/>
          <p:cNvCxnSpPr/>
          <p:nvPr/>
        </p:nvCxnSpPr>
        <p:spPr>
          <a:xfrm rot="10800000">
            <a:off x="4080150" y="3625050"/>
            <a:ext cx="1163400" cy="309300"/>
          </a:xfrm>
          <a:prstGeom prst="straightConnector1">
            <a:avLst/>
          </a:prstGeom>
          <a:noFill/>
          <a:ln cap="flat" cmpd="sng" w="9525">
            <a:solidFill>
              <a:schemeClr val="dk1"/>
            </a:solidFill>
            <a:prstDash val="solid"/>
            <a:round/>
            <a:headEnd len="med" w="med" type="none"/>
            <a:tailEnd len="med" w="med" type="triangle"/>
          </a:ln>
        </p:spPr>
      </p:cxnSp>
      <p:cxnSp>
        <p:nvCxnSpPr>
          <p:cNvPr id="156" name="Google Shape;156;p25"/>
          <p:cNvCxnSpPr/>
          <p:nvPr/>
        </p:nvCxnSpPr>
        <p:spPr>
          <a:xfrm rot="10800000">
            <a:off x="4870100" y="3625000"/>
            <a:ext cx="1784400" cy="295800"/>
          </a:xfrm>
          <a:prstGeom prst="straightConnector1">
            <a:avLst/>
          </a:prstGeom>
          <a:noFill/>
          <a:ln cap="flat" cmpd="sng" w="9525">
            <a:solidFill>
              <a:schemeClr val="dk1"/>
            </a:solidFill>
            <a:prstDash val="solid"/>
            <a:round/>
            <a:headEnd len="med" w="med" type="none"/>
            <a:tailEnd len="med" w="med" type="triangle"/>
          </a:ln>
        </p:spPr>
      </p:cxnSp>
      <p:cxnSp>
        <p:nvCxnSpPr>
          <p:cNvPr id="157" name="Google Shape;157;p25"/>
          <p:cNvCxnSpPr/>
          <p:nvPr/>
        </p:nvCxnSpPr>
        <p:spPr>
          <a:xfrm rot="10800000">
            <a:off x="6684425" y="3614875"/>
            <a:ext cx="691800" cy="285000"/>
          </a:xfrm>
          <a:prstGeom prst="straightConnector1">
            <a:avLst/>
          </a:prstGeom>
          <a:noFill/>
          <a:ln cap="flat" cmpd="sng" w="9525">
            <a:solidFill>
              <a:schemeClr val="dk1"/>
            </a:solidFill>
            <a:prstDash val="solid"/>
            <a:round/>
            <a:headEnd len="med" w="med" type="none"/>
            <a:tailEnd len="med" w="med" type="triangle"/>
          </a:ln>
        </p:spPr>
      </p:cxnSp>
      <p:cxnSp>
        <p:nvCxnSpPr>
          <p:cNvPr id="158" name="Google Shape;158;p25"/>
          <p:cNvCxnSpPr/>
          <p:nvPr/>
        </p:nvCxnSpPr>
        <p:spPr>
          <a:xfrm rot="10800000">
            <a:off x="7943350" y="3608800"/>
            <a:ext cx="0" cy="345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圖片的結果辨識</a:t>
            </a:r>
            <a:endParaRPr/>
          </a:p>
        </p:txBody>
      </p:sp>
      <p:sp>
        <p:nvSpPr>
          <p:cNvPr id="164" name="Google Shape;16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sz="1600">
                <a:solidFill>
                  <a:schemeClr val="dk1"/>
                </a:solidFill>
              </a:rPr>
              <a:t>圖片顯示的是在工地施工現場進行中的AI影像辨識應用場景</a:t>
            </a:r>
            <a:endParaRPr sz="1600">
              <a:solidFill>
                <a:schemeClr val="dk1"/>
              </a:solidFill>
            </a:endParaRPr>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66" name="Google Shape;166;p26"/>
          <p:cNvPicPr preferRelativeResize="0"/>
          <p:nvPr/>
        </p:nvPicPr>
        <p:blipFill>
          <a:blip r:embed="rId3">
            <a:alphaModFix/>
          </a:blip>
          <a:stretch>
            <a:fillRect/>
          </a:stretch>
        </p:blipFill>
        <p:spPr>
          <a:xfrm>
            <a:off x="545673" y="1773050"/>
            <a:ext cx="3431675" cy="2890175"/>
          </a:xfrm>
          <a:prstGeom prst="rect">
            <a:avLst/>
          </a:prstGeom>
          <a:noFill/>
          <a:ln>
            <a:noFill/>
          </a:ln>
        </p:spPr>
      </p:pic>
      <p:pic>
        <p:nvPicPr>
          <p:cNvPr id="167" name="Google Shape;167;p26"/>
          <p:cNvPicPr preferRelativeResize="0"/>
          <p:nvPr/>
        </p:nvPicPr>
        <p:blipFill>
          <a:blip r:embed="rId4">
            <a:alphaModFix/>
          </a:blip>
          <a:stretch>
            <a:fillRect/>
          </a:stretch>
        </p:blipFill>
        <p:spPr>
          <a:xfrm>
            <a:off x="4405950" y="1773048"/>
            <a:ext cx="3746523" cy="2890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X光系統校正</a:t>
            </a:r>
            <a:endParaRPr/>
          </a:p>
        </p:txBody>
      </p:sp>
      <p:sp>
        <p:nvSpPr>
          <p:cNvPr id="173" name="Google Shape;17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74" name="Google Shape;174;p27"/>
          <p:cNvPicPr preferRelativeResize="0"/>
          <p:nvPr/>
        </p:nvPicPr>
        <p:blipFill>
          <a:blip r:embed="rId3">
            <a:alphaModFix/>
          </a:blip>
          <a:stretch>
            <a:fillRect/>
          </a:stretch>
        </p:blipFill>
        <p:spPr>
          <a:xfrm>
            <a:off x="3921750" y="1970900"/>
            <a:ext cx="5099400" cy="1739150"/>
          </a:xfrm>
          <a:prstGeom prst="rect">
            <a:avLst/>
          </a:prstGeom>
          <a:noFill/>
          <a:ln>
            <a:noFill/>
          </a:ln>
        </p:spPr>
      </p:pic>
      <p:pic>
        <p:nvPicPr>
          <p:cNvPr id="175" name="Google Shape;175;p27"/>
          <p:cNvPicPr preferRelativeResize="0"/>
          <p:nvPr/>
        </p:nvPicPr>
        <p:blipFill>
          <a:blip r:embed="rId4">
            <a:alphaModFix/>
          </a:blip>
          <a:stretch>
            <a:fillRect/>
          </a:stretch>
        </p:blipFill>
        <p:spPr>
          <a:xfrm>
            <a:off x="530200" y="1528250"/>
            <a:ext cx="3050475" cy="283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狗鼻紋基準定位</a:t>
            </a:r>
            <a:endParaRPr/>
          </a:p>
        </p:txBody>
      </p:sp>
      <p:sp>
        <p:nvSpPr>
          <p:cNvPr id="181" name="Google Shape;18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TW"/>
              <a:t>基準點座標C</a:t>
            </a:r>
            <a:r>
              <a:rPr lang="zh-TW" sz="1100"/>
              <a:t>B()</a:t>
            </a:r>
            <a:r>
              <a:rPr lang="zh-TW"/>
              <a:t>(C</a:t>
            </a:r>
            <a:r>
              <a:rPr lang="zh-TW" sz="1100"/>
              <a:t>bxy</a:t>
            </a:r>
            <a:r>
              <a:rPr lang="zh-TW"/>
              <a:t> C</a:t>
            </a:r>
            <a:r>
              <a:rPr lang="zh-TW" sz="1100"/>
              <a:t>by</a:t>
            </a:r>
            <a:r>
              <a:rPr lang="zh-TW"/>
              <a:t>)</a:t>
            </a:r>
            <a:endParaRPr/>
          </a:p>
        </p:txBody>
      </p:sp>
      <p:sp>
        <p:nvSpPr>
          <p:cNvPr id="182" name="Google Shape;18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83" name="Google Shape;183;p28"/>
          <p:cNvPicPr preferRelativeResize="0"/>
          <p:nvPr/>
        </p:nvPicPr>
        <p:blipFill>
          <a:blip r:embed="rId3">
            <a:alphaModFix/>
          </a:blip>
          <a:stretch>
            <a:fillRect/>
          </a:stretch>
        </p:blipFill>
        <p:spPr>
          <a:xfrm>
            <a:off x="448422" y="1648813"/>
            <a:ext cx="3292625" cy="3172974"/>
          </a:xfrm>
          <a:prstGeom prst="rect">
            <a:avLst/>
          </a:prstGeom>
          <a:noFill/>
          <a:ln>
            <a:noFill/>
          </a:ln>
        </p:spPr>
      </p:pic>
      <p:pic>
        <p:nvPicPr>
          <p:cNvPr id="184" name="Google Shape;184;p28"/>
          <p:cNvPicPr preferRelativeResize="0"/>
          <p:nvPr/>
        </p:nvPicPr>
        <p:blipFill>
          <a:blip r:embed="rId4">
            <a:alphaModFix/>
          </a:blip>
          <a:stretch>
            <a:fillRect/>
          </a:stretch>
        </p:blipFill>
        <p:spPr>
          <a:xfrm>
            <a:off x="4894778" y="1498737"/>
            <a:ext cx="3577676" cy="3473150"/>
          </a:xfrm>
          <a:prstGeom prst="rect">
            <a:avLst/>
          </a:prstGeom>
          <a:noFill/>
          <a:ln>
            <a:noFill/>
          </a:ln>
        </p:spPr>
      </p:pic>
      <p:sp>
        <p:nvSpPr>
          <p:cNvPr id="185" name="Google Shape;185;p28"/>
          <p:cNvSpPr/>
          <p:nvPr/>
        </p:nvSpPr>
        <p:spPr>
          <a:xfrm>
            <a:off x="4026100" y="3002500"/>
            <a:ext cx="663000" cy="497100"/>
          </a:xfrm>
          <a:prstGeom prst="rightArrow">
            <a:avLst>
              <a:gd fmla="val 50000" name="adj1"/>
              <a:gd fmla="val 50000"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6" name="Google Shape;186;p28"/>
          <p:cNvPicPr preferRelativeResize="0"/>
          <p:nvPr/>
        </p:nvPicPr>
        <p:blipFill>
          <a:blip r:embed="rId5">
            <a:alphaModFix/>
          </a:blip>
          <a:stretch>
            <a:fillRect/>
          </a:stretch>
        </p:blipFill>
        <p:spPr>
          <a:xfrm>
            <a:off x="3078463" y="328438"/>
            <a:ext cx="5838825" cy="923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狗鼻紋鱗片狀區塊比對</a:t>
            </a:r>
            <a:endParaRPr/>
          </a:p>
        </p:txBody>
      </p:sp>
      <p:sp>
        <p:nvSpPr>
          <p:cNvPr id="192" name="Google Shape;19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93" name="Google Shape;193;p29"/>
          <p:cNvPicPr preferRelativeResize="0"/>
          <p:nvPr/>
        </p:nvPicPr>
        <p:blipFill>
          <a:blip r:embed="rId3">
            <a:alphaModFix/>
          </a:blip>
          <a:stretch>
            <a:fillRect/>
          </a:stretch>
        </p:blipFill>
        <p:spPr>
          <a:xfrm>
            <a:off x="241550" y="1170125"/>
            <a:ext cx="4094661" cy="3493100"/>
          </a:xfrm>
          <a:prstGeom prst="rect">
            <a:avLst/>
          </a:prstGeom>
          <a:noFill/>
          <a:ln>
            <a:noFill/>
          </a:ln>
        </p:spPr>
      </p:pic>
      <p:pic>
        <p:nvPicPr>
          <p:cNvPr id="194" name="Google Shape;194;p29"/>
          <p:cNvPicPr preferRelativeResize="0"/>
          <p:nvPr/>
        </p:nvPicPr>
        <p:blipFill>
          <a:blip r:embed="rId4">
            <a:alphaModFix/>
          </a:blip>
          <a:stretch>
            <a:fillRect/>
          </a:stretch>
        </p:blipFill>
        <p:spPr>
          <a:xfrm>
            <a:off x="4783790" y="1170125"/>
            <a:ext cx="3897474" cy="334069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鱗狀區塊比對</a:t>
            </a:r>
            <a:endParaRPr/>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01" name="Google Shape;201;p30"/>
          <p:cNvPicPr preferRelativeResize="0"/>
          <p:nvPr/>
        </p:nvPicPr>
        <p:blipFill>
          <a:blip r:embed="rId3">
            <a:alphaModFix/>
          </a:blip>
          <a:stretch>
            <a:fillRect/>
          </a:stretch>
        </p:blipFill>
        <p:spPr>
          <a:xfrm>
            <a:off x="496675" y="1275922"/>
            <a:ext cx="3483225" cy="3387300"/>
          </a:xfrm>
          <a:prstGeom prst="rect">
            <a:avLst/>
          </a:prstGeom>
          <a:noFill/>
          <a:ln>
            <a:noFill/>
          </a:ln>
        </p:spPr>
      </p:pic>
      <p:pic>
        <p:nvPicPr>
          <p:cNvPr id="202" name="Google Shape;202;p30"/>
          <p:cNvPicPr preferRelativeResize="0"/>
          <p:nvPr/>
        </p:nvPicPr>
        <p:blipFill>
          <a:blip r:embed="rId4">
            <a:alphaModFix/>
          </a:blip>
          <a:stretch>
            <a:fillRect/>
          </a:stretch>
        </p:blipFill>
        <p:spPr>
          <a:xfrm>
            <a:off x="4491625" y="1275925"/>
            <a:ext cx="3730616" cy="3387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References</a:t>
            </a:r>
            <a:endParaRPr/>
          </a:p>
        </p:txBody>
      </p:sp>
      <p:sp>
        <p:nvSpPr>
          <p:cNvPr id="208" name="Google Shape;20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Outline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Feedback</a:t>
            </a:r>
            <a:endParaRPr/>
          </a:p>
          <a:p>
            <a:pPr indent="-342900" lvl="0" marL="457200" rtl="0" algn="l">
              <a:spcBef>
                <a:spcPts val="0"/>
              </a:spcBef>
              <a:spcAft>
                <a:spcPts val="0"/>
              </a:spcAft>
              <a:buSzPts val="1800"/>
              <a:buChar char="●"/>
            </a:pPr>
            <a:r>
              <a:rPr lang="zh-TW"/>
              <a:t>Keywords</a:t>
            </a:r>
            <a:endParaRPr/>
          </a:p>
          <a:p>
            <a:pPr indent="-342900" lvl="0" marL="457200" rtl="0" algn="l">
              <a:spcBef>
                <a:spcPts val="0"/>
              </a:spcBef>
              <a:spcAft>
                <a:spcPts val="0"/>
              </a:spcAft>
              <a:buSzPts val="1800"/>
              <a:buChar char="●"/>
            </a:pPr>
            <a:r>
              <a:rPr lang="zh-TW"/>
              <a:t>References</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Referenses</a:t>
            </a:r>
            <a:endParaRPr/>
          </a:p>
        </p:txBody>
      </p:sp>
      <p:sp>
        <p:nvSpPr>
          <p:cNvPr id="214" name="Google Shape;21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1300">
                <a:solidFill>
                  <a:schemeClr val="dk1"/>
                </a:solidFill>
              </a:rPr>
              <a:t>[1] </a:t>
            </a:r>
            <a:r>
              <a:rPr lang="zh-TW" sz="1300">
                <a:solidFill>
                  <a:schemeClr val="dk1"/>
                </a:solidFill>
              </a:rPr>
              <a:t>F</a:t>
            </a:r>
            <a:r>
              <a:rPr lang="zh-TW" sz="1300">
                <a:solidFill>
                  <a:schemeClr val="dk1"/>
                </a:solidFill>
              </a:rPr>
              <a:t>. Zhou, K. Yu, W. Xie, J. Lyu, Z. Zheng and S. Zhou, "Digital Twin-Enabled Smart Maritime Logistics Management in the Context of Industry 5.0," in </a:t>
            </a:r>
            <a:r>
              <a:rPr i="1" lang="zh-TW" sz="1300">
                <a:solidFill>
                  <a:schemeClr val="dk1"/>
                </a:solidFill>
              </a:rPr>
              <a:t>IEEE Access</a:t>
            </a:r>
            <a:r>
              <a:rPr lang="zh-TW" sz="1300">
                <a:solidFill>
                  <a:schemeClr val="dk1"/>
                </a:solidFill>
              </a:rPr>
              <a:t>, vol. 12, pp. 10920-10931, 2024</a:t>
            </a:r>
            <a:endParaRPr sz="1300">
              <a:solidFill>
                <a:schemeClr val="dk1"/>
              </a:solidFill>
            </a:endParaRPr>
          </a:p>
          <a:p>
            <a:pPr indent="0" lvl="0" marL="0" rtl="0" algn="l">
              <a:spcBef>
                <a:spcPts val="1200"/>
              </a:spcBef>
              <a:spcAft>
                <a:spcPts val="0"/>
              </a:spcAft>
              <a:buNone/>
            </a:pPr>
            <a:r>
              <a:rPr lang="zh-TW" sz="1300">
                <a:solidFill>
                  <a:schemeClr val="dk1"/>
                </a:solidFill>
              </a:rPr>
              <a:t>[2] J. Wu, X. -Y. Wang, A. -Q. Tian, Z. -G. Du and Z. -J. Yang, "A Hybrid Meta-Heuristic Approach for Emergency Logistics Distribution Under Uncertain Demand," in </a:t>
            </a:r>
            <a:r>
              <a:rPr i="1" lang="zh-TW" sz="1300">
                <a:solidFill>
                  <a:schemeClr val="dk1"/>
                </a:solidFill>
              </a:rPr>
              <a:t>IEEE Access</a:t>
            </a:r>
            <a:r>
              <a:rPr lang="zh-TW" sz="1300">
                <a:solidFill>
                  <a:schemeClr val="dk1"/>
                </a:solidFill>
              </a:rPr>
              <a:t>, vol. 12, pp. 135701-135729, 2024</a:t>
            </a:r>
            <a:endParaRPr sz="1300">
              <a:solidFill>
                <a:schemeClr val="dk1"/>
              </a:solidFill>
            </a:endParaRPr>
          </a:p>
          <a:p>
            <a:pPr indent="0" lvl="0" marL="0" rtl="0" algn="l">
              <a:spcBef>
                <a:spcPts val="1200"/>
              </a:spcBef>
              <a:spcAft>
                <a:spcPts val="0"/>
              </a:spcAft>
              <a:buNone/>
            </a:pPr>
            <a:r>
              <a:rPr lang="zh-TW" sz="1300">
                <a:solidFill>
                  <a:schemeClr val="dk1"/>
                </a:solidFill>
              </a:rPr>
              <a:t>[3] A. Banjar, M. Jemmali, L. K. B. Melhim, W. Boulila, T. Ladhari and A. Y. Sarhan, "Intelligent Scheduling Algorithms for the Enhancement of Drone-Based Innovative Logistic Supply Chain Systems," in </a:t>
            </a:r>
            <a:r>
              <a:rPr i="1" lang="zh-TW" sz="1300">
                <a:solidFill>
                  <a:schemeClr val="dk1"/>
                </a:solidFill>
              </a:rPr>
              <a:t>IEEE Access</a:t>
            </a:r>
            <a:r>
              <a:rPr lang="zh-TW" sz="1300">
                <a:solidFill>
                  <a:schemeClr val="dk1"/>
                </a:solidFill>
              </a:rPr>
              <a:t>, vol. 11, pp. 102418-102429, 2023</a:t>
            </a:r>
            <a:endParaRPr sz="1300">
              <a:solidFill>
                <a:schemeClr val="dk1"/>
              </a:solidFill>
            </a:endParaRPr>
          </a:p>
          <a:p>
            <a:pPr indent="0" lvl="0" marL="0" rtl="0" algn="l">
              <a:spcBef>
                <a:spcPts val="1200"/>
              </a:spcBef>
              <a:spcAft>
                <a:spcPts val="0"/>
              </a:spcAft>
              <a:buNone/>
            </a:pPr>
            <a:r>
              <a:rPr lang="zh-TW" sz="1300">
                <a:solidFill>
                  <a:schemeClr val="dk1"/>
                </a:solidFill>
              </a:rPr>
              <a:t>[4] B. Andres, M. Diaz-Madroñero, A. L. Soares and R. Poler, "Enabling Technologies to Support Supply Chain Logistics 5.0," in </a:t>
            </a:r>
            <a:r>
              <a:rPr i="1" lang="zh-TW" sz="1300">
                <a:solidFill>
                  <a:schemeClr val="dk1"/>
                </a:solidFill>
              </a:rPr>
              <a:t>IEEE Access</a:t>
            </a:r>
            <a:r>
              <a:rPr lang="zh-TW" sz="1300">
                <a:solidFill>
                  <a:schemeClr val="dk1"/>
                </a:solidFill>
              </a:rPr>
              <a:t>, vol. 12, pp. 43889-43906, 2024</a:t>
            </a:r>
            <a:endParaRPr sz="1300">
              <a:solidFill>
                <a:schemeClr val="dk1"/>
              </a:solidFill>
            </a:endParaRPr>
          </a:p>
          <a:p>
            <a:pPr indent="0" lvl="0" marL="0" rtl="0" algn="l">
              <a:spcBef>
                <a:spcPts val="1200"/>
              </a:spcBef>
              <a:spcAft>
                <a:spcPts val="0"/>
              </a:spcAft>
              <a:buNone/>
            </a:pPr>
            <a:r>
              <a:rPr lang="zh-TW" sz="1300">
                <a:solidFill>
                  <a:schemeClr val="dk1"/>
                </a:solidFill>
              </a:rPr>
              <a:t>[5] D. Fomin, I. Makarov, M. Voronina, A. Strimovskaya and V. Pozdnyakov, "Heterogeneous Graph Attention Networks for Scheduling in Cloud Manufacturing and Logistics," in </a:t>
            </a:r>
            <a:r>
              <a:rPr i="1" lang="zh-TW" sz="1300">
                <a:solidFill>
                  <a:schemeClr val="dk1"/>
                </a:solidFill>
              </a:rPr>
              <a:t>IEEE Access</a:t>
            </a:r>
            <a:r>
              <a:rPr lang="zh-TW" sz="1300">
                <a:solidFill>
                  <a:schemeClr val="dk1"/>
                </a:solidFill>
              </a:rPr>
              <a:t>, vol. 12, pp. 196195-196206, 2024</a:t>
            </a:r>
            <a:endParaRPr sz="1300">
              <a:solidFill>
                <a:schemeClr val="dk1"/>
              </a:solidFill>
            </a:endParaRPr>
          </a:p>
          <a:p>
            <a:pPr indent="0" lvl="0" marL="0" rtl="0" algn="l">
              <a:spcBef>
                <a:spcPts val="1200"/>
              </a:spcBef>
              <a:spcAft>
                <a:spcPts val="1200"/>
              </a:spcAft>
              <a:buNone/>
            </a:pPr>
            <a:r>
              <a:t/>
            </a:r>
            <a:endParaRPr sz="1300">
              <a:solidFill>
                <a:schemeClr val="dk1"/>
              </a:solidFill>
            </a:endParaRPr>
          </a:p>
        </p:txBody>
      </p:sp>
      <p:sp>
        <p:nvSpPr>
          <p:cNvPr id="215" name="Google Shape;21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Feedback</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Feedback</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lang="zh-TW"/>
              <a:t>這次的演講主題主要圍繞在影像辨識技術與物流系統優化兩大領域，首先，談到物流領域中的「出貨排程子系統」以及「車輛分派子系統」。其中，出貨排程子系統的目標是透過特定函數降低出貨時間的不確定性與變異性，以提高效率與穩定性，而車輛分派子系統則是透過網路結構圖的分析，來決定最有效率的物流路徑與負載分配，達成運輸成本最低化。此外，演講也討論了物流優化問題中的「最短路徑排程子系統」的問題，並展示了排程問題的複雜度，特別是當規模增加時，排列組合數呈指數級成長，說明演算法優化的重要性，再來是</a:t>
            </a:r>
            <a:r>
              <a:rPr lang="zh-TW"/>
              <a:t>以「狗鼻紋辨識技術」為例，展示如何透過YOLO技術辨識與切割狗鼻影像，並進一步探討鼻紋區域的特徵分析與區域比對方法，在演講詳細說明了辨識基準點的定位公式，並展示了如何透過特定區域之間的幾何關係進行辨識。</a:t>
            </a:r>
            <a:endParaRPr/>
          </a:p>
          <a:p>
            <a:pPr indent="0" lvl="0" marL="0" rtl="0" algn="l">
              <a:spcBef>
                <a:spcPts val="1200"/>
              </a:spcBef>
              <a:spcAft>
                <a:spcPts val="1200"/>
              </a:spcAft>
              <a:buNone/>
            </a:pPr>
            <a:r>
              <a:rPr lang="zh-TW"/>
              <a:t>詹教授的演講架構完整、案例豐富，從物流到生物特徵辨識，體現 AI 技術的多元應用與可解釋性。聆聽過程中，我不僅加深了對演算法原理的理解，也獲得對專案實務推動的寶貴啟發，未來將持續關注可解釋 AI、新興深度學習模型，以及如何將理論與實務更緊密地結合。</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Keywords</a:t>
            </a:r>
            <a:endParaRPr/>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物流出貨運送管理系統</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出貨排程子系統</a:t>
            </a:r>
            <a:endParaRPr/>
          </a:p>
          <a:p>
            <a:pPr indent="-342900" lvl="0" marL="457200" rtl="0" algn="l">
              <a:spcBef>
                <a:spcPts val="0"/>
              </a:spcBef>
              <a:spcAft>
                <a:spcPts val="0"/>
              </a:spcAft>
              <a:buSzPts val="1800"/>
              <a:buChar char="●"/>
            </a:pPr>
            <a:r>
              <a:rPr lang="zh-TW"/>
              <a:t>車輛分派子系統</a:t>
            </a:r>
            <a:endParaRPr/>
          </a:p>
          <a:p>
            <a:pPr indent="-342900" lvl="0" marL="457200" rtl="0" algn="l">
              <a:spcBef>
                <a:spcPts val="0"/>
              </a:spcBef>
              <a:spcAft>
                <a:spcPts val="0"/>
              </a:spcAft>
              <a:buSzPts val="1800"/>
              <a:buChar char="●"/>
            </a:pPr>
            <a:r>
              <a:rPr lang="zh-TW"/>
              <a:t>最短路徑排程子系統</a:t>
            </a:r>
            <a:endParaRPr/>
          </a:p>
          <a:p>
            <a:pPr indent="-342900" lvl="0" marL="457200" rtl="0" algn="l">
              <a:spcBef>
                <a:spcPts val="0"/>
              </a:spcBef>
              <a:spcAft>
                <a:spcPts val="0"/>
              </a:spcAft>
              <a:buSzPts val="1800"/>
              <a:buChar char="●"/>
            </a:pPr>
            <a:r>
              <a:rPr lang="zh-TW"/>
              <a:t>商品覆點子系統</a:t>
            </a:r>
            <a:endParaRPr/>
          </a:p>
        </p:txBody>
      </p:sp>
      <p:sp>
        <p:nvSpPr>
          <p:cNvPr id="89" name="Google Shape;8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出貨排程子系統</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該菸酒代理商</a:t>
            </a:r>
            <a:endParaRPr/>
          </a:p>
          <a:p>
            <a:pPr indent="-330200" lvl="1" marL="914400" rtl="0" algn="l">
              <a:spcBef>
                <a:spcPts val="0"/>
              </a:spcBef>
              <a:spcAft>
                <a:spcPts val="0"/>
              </a:spcAft>
              <a:buSzPts val="1600"/>
              <a:buChar char="○"/>
            </a:pPr>
            <a:r>
              <a:rPr lang="zh-TW" sz="1600"/>
              <a:t>有2000多家經銷商</a:t>
            </a:r>
            <a:endParaRPr sz="1600"/>
          </a:p>
          <a:p>
            <a:pPr indent="-330200" lvl="1" marL="914400" rtl="0" algn="l">
              <a:spcBef>
                <a:spcPts val="0"/>
              </a:spcBef>
              <a:spcAft>
                <a:spcPts val="0"/>
              </a:spcAft>
              <a:buSzPts val="1600"/>
              <a:buChar char="○"/>
            </a:pPr>
            <a:r>
              <a:rPr lang="zh-TW" sz="1600"/>
              <a:t>有40幾部小貨車</a:t>
            </a:r>
            <a:endParaRPr sz="1600"/>
          </a:p>
          <a:p>
            <a:pPr indent="-330200" lvl="1" marL="914400" rtl="0" algn="l">
              <a:spcBef>
                <a:spcPts val="0"/>
              </a:spcBef>
              <a:spcAft>
                <a:spcPts val="0"/>
              </a:spcAft>
              <a:buSzPts val="1600"/>
              <a:buChar char="○"/>
            </a:pPr>
            <a:r>
              <a:rPr lang="zh-TW" sz="1600">
                <a:solidFill>
                  <a:srgbClr val="FF0000"/>
                </a:solidFill>
              </a:rPr>
              <a:t>僅周一至周六出貨</a:t>
            </a:r>
            <a:r>
              <a:rPr lang="zh-TW" sz="1600"/>
              <a:t>，周日不出貨</a:t>
            </a:r>
            <a:endParaRPr sz="1600"/>
          </a:p>
          <a:p>
            <a:pPr indent="-330200" lvl="1" marL="914400" rtl="0" algn="l">
              <a:spcBef>
                <a:spcPts val="0"/>
              </a:spcBef>
              <a:spcAft>
                <a:spcPts val="0"/>
              </a:spcAft>
              <a:buSzPts val="1600"/>
              <a:buChar char="○"/>
            </a:pPr>
            <a:r>
              <a:rPr lang="zh-TW" sz="1600"/>
              <a:t>經銷商分</a:t>
            </a:r>
            <a:r>
              <a:rPr lang="zh-TW" sz="1600">
                <a:solidFill>
                  <a:srgbClr val="FF0000"/>
                </a:solidFill>
              </a:rPr>
              <a:t>不同等級</a:t>
            </a:r>
            <a:endParaRPr sz="1600">
              <a:solidFill>
                <a:srgbClr val="FF0000"/>
              </a:solidFill>
            </a:endParaRPr>
          </a:p>
          <a:p>
            <a:pPr indent="-330200" lvl="1" marL="914400" rtl="0" algn="l">
              <a:spcBef>
                <a:spcPts val="0"/>
              </a:spcBef>
              <a:spcAft>
                <a:spcPts val="0"/>
              </a:spcAft>
              <a:buSzPts val="1600"/>
              <a:buChar char="○"/>
            </a:pPr>
            <a:r>
              <a:rPr lang="zh-TW" sz="1600"/>
              <a:t>不同等級經銷商，</a:t>
            </a:r>
            <a:r>
              <a:rPr lang="zh-TW" sz="1600">
                <a:solidFill>
                  <a:srgbClr val="FF0000"/>
                </a:solidFill>
              </a:rPr>
              <a:t>每周出貨的趟數不同</a:t>
            </a:r>
            <a:endParaRPr sz="1600">
              <a:solidFill>
                <a:srgbClr val="FF0000"/>
              </a:solidFill>
            </a:endParaRPr>
          </a:p>
          <a:p>
            <a:pPr indent="-361950" lvl="0" marL="457200" rtl="0" algn="l">
              <a:spcBef>
                <a:spcPts val="0"/>
              </a:spcBef>
              <a:spcAft>
                <a:spcPts val="0"/>
              </a:spcAft>
              <a:buSzPts val="2100"/>
              <a:buChar char="●"/>
            </a:pPr>
            <a:r>
              <a:rPr lang="zh-TW" sz="2100"/>
              <a:t>對經銷商送貨之原則</a:t>
            </a:r>
            <a:endParaRPr sz="2100"/>
          </a:p>
          <a:p>
            <a:pPr indent="-330200" lvl="1" marL="914400" rtl="0" algn="l">
              <a:spcBef>
                <a:spcPts val="0"/>
              </a:spcBef>
              <a:spcAft>
                <a:spcPts val="0"/>
              </a:spcAft>
              <a:buSzPts val="1600"/>
              <a:buChar char="○"/>
            </a:pPr>
            <a:r>
              <a:rPr lang="zh-TW" sz="1600"/>
              <a:t>原則一 : 對同一經銷商，盡量避免連續天數送貨，</a:t>
            </a:r>
            <a:r>
              <a:rPr lang="zh-TW" sz="1600">
                <a:solidFill>
                  <a:srgbClr val="FF0000"/>
                </a:solidFill>
              </a:rPr>
              <a:t>盡可能分散開</a:t>
            </a:r>
            <a:endParaRPr sz="1600">
              <a:solidFill>
                <a:srgbClr val="FF0000"/>
              </a:solidFill>
            </a:endParaRPr>
          </a:p>
          <a:p>
            <a:pPr indent="-330200" lvl="2" marL="1371600" rtl="0" algn="l">
              <a:spcBef>
                <a:spcPts val="0"/>
              </a:spcBef>
              <a:spcAft>
                <a:spcPts val="0"/>
              </a:spcAft>
              <a:buSzPts val="1600"/>
              <a:buChar char="■"/>
            </a:pPr>
            <a:r>
              <a:rPr lang="zh-TW" sz="1600"/>
              <a:t>每一經銷商-&gt;6個二位元，全部串聯成一個二元長字串，稱之為一解字串</a:t>
            </a:r>
            <a:endParaRPr sz="1600"/>
          </a:p>
          <a:p>
            <a:pPr indent="-330200" lvl="1" marL="914400" rtl="0" algn="l">
              <a:spcBef>
                <a:spcPts val="0"/>
              </a:spcBef>
              <a:spcAft>
                <a:spcPts val="0"/>
              </a:spcAft>
              <a:buSzPts val="1600"/>
              <a:buChar char="○"/>
            </a:pPr>
            <a:r>
              <a:rPr lang="zh-TW" sz="1600"/>
              <a:t>原則二 : 每天送貨的經銷商家數，應</a:t>
            </a:r>
            <a:r>
              <a:rPr lang="zh-TW" sz="1600">
                <a:solidFill>
                  <a:srgbClr val="FF0000"/>
                </a:solidFill>
              </a:rPr>
              <a:t>盡量平均</a:t>
            </a:r>
            <a:endParaRPr sz="1600">
              <a:solidFill>
                <a:srgbClr val="FF0000"/>
              </a:solidFill>
            </a:endParaRPr>
          </a:p>
        </p:txBody>
      </p:sp>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97" name="Google Shape;97;p19"/>
          <p:cNvPicPr preferRelativeResize="0"/>
          <p:nvPr/>
        </p:nvPicPr>
        <p:blipFill>
          <a:blip r:embed="rId3">
            <a:alphaModFix/>
          </a:blip>
          <a:stretch>
            <a:fillRect/>
          </a:stretch>
        </p:blipFill>
        <p:spPr>
          <a:xfrm>
            <a:off x="7011388" y="445025"/>
            <a:ext cx="1762125" cy="17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車輛分派子系統</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R[1].經銷商=(A)，R[1].載貨重=4</a:t>
            </a:r>
            <a:endParaRPr/>
          </a:p>
          <a:p>
            <a:pPr indent="-342900" lvl="0" marL="457200" rtl="0" algn="l">
              <a:spcBef>
                <a:spcPts val="0"/>
              </a:spcBef>
              <a:spcAft>
                <a:spcPts val="0"/>
              </a:spcAft>
              <a:buSzPts val="1800"/>
              <a:buChar char="●"/>
            </a:pPr>
            <a:r>
              <a:rPr lang="zh-TW"/>
              <a:t>R[2].經銷商=(E,E)，R12].載貨重=3</a:t>
            </a:r>
            <a:endParaRPr/>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5" name="Google Shape;105;p20"/>
          <p:cNvPicPr preferRelativeResize="0"/>
          <p:nvPr/>
        </p:nvPicPr>
        <p:blipFill>
          <a:blip r:embed="rId3">
            <a:alphaModFix/>
          </a:blip>
          <a:stretch>
            <a:fillRect/>
          </a:stretch>
        </p:blipFill>
        <p:spPr>
          <a:xfrm>
            <a:off x="5702350" y="335250"/>
            <a:ext cx="2686050" cy="1504950"/>
          </a:xfrm>
          <a:prstGeom prst="rect">
            <a:avLst/>
          </a:prstGeom>
          <a:noFill/>
          <a:ln>
            <a:noFill/>
          </a:ln>
        </p:spPr>
      </p:pic>
      <p:pic>
        <p:nvPicPr>
          <p:cNvPr id="106" name="Google Shape;106;p20"/>
          <p:cNvPicPr preferRelativeResize="0"/>
          <p:nvPr/>
        </p:nvPicPr>
        <p:blipFill>
          <a:blip r:embed="rId4">
            <a:alphaModFix/>
          </a:blip>
          <a:stretch>
            <a:fillRect/>
          </a:stretch>
        </p:blipFill>
        <p:spPr>
          <a:xfrm>
            <a:off x="5978725" y="2377225"/>
            <a:ext cx="2343150" cy="2286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t>車輛分派子系統</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TW"/>
              <a:t>R[1].經銷商=(A)，R[1].載貨重=4</a:t>
            </a:r>
            <a:endParaRPr/>
          </a:p>
          <a:p>
            <a:pPr indent="-342900" lvl="0" marL="457200" rtl="0" algn="l">
              <a:spcBef>
                <a:spcPts val="0"/>
              </a:spcBef>
              <a:spcAft>
                <a:spcPts val="0"/>
              </a:spcAft>
              <a:buSzPts val="1800"/>
              <a:buChar char="●"/>
            </a:pPr>
            <a:r>
              <a:rPr lang="zh-TW"/>
              <a:t>R[2].經銷商=(E,E)，R12].載貨重=7</a:t>
            </a:r>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14" name="Google Shape;114;p21"/>
          <p:cNvPicPr preferRelativeResize="0"/>
          <p:nvPr/>
        </p:nvPicPr>
        <p:blipFill>
          <a:blip r:embed="rId3">
            <a:alphaModFix/>
          </a:blip>
          <a:stretch>
            <a:fillRect/>
          </a:stretch>
        </p:blipFill>
        <p:spPr>
          <a:xfrm>
            <a:off x="6191400" y="1422650"/>
            <a:ext cx="2457450" cy="1428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