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59" r:id="rId4"/>
    <p:sldId id="258" r:id="rId5"/>
    <p:sldId id="276" r:id="rId6"/>
    <p:sldId id="280" r:id="rId7"/>
    <p:sldId id="279" r:id="rId8"/>
    <p:sldId id="282" r:id="rId9"/>
    <p:sldId id="281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A6CC9-460B-4400-8549-28F74801DED3}" v="22" dt="2021-08-05T01:00:10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0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58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30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063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3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4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2137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516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663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98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1779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88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27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441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79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93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60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4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8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855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87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393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2021-08-04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6BE8F7-8EF6-4880-9F1A-6D10965A8681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2021-08-04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A3BBB8-EBE5-4A2B-AB70-89540E1C96C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80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A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4102873" y="1683866"/>
            <a:ext cx="3981155" cy="3450210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14300" dir="5400000" sx="96000" sy="96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04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1" u="none" strike="noStrike" kern="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KGFlix</a:t>
            </a:r>
            <a:endParaRPr kumimoji="0" lang="en-US" altLang="ko-KR" sz="5400" b="1" i="1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u="sng" kern="0" dirty="0">
                <a:solidFill>
                  <a:srgbClr val="5B9BD5">
                    <a:lumMod val="50000"/>
                  </a:srgbClr>
                </a:solidFill>
                <a:latin typeface="맑은 고딕" panose="020F0502020204030204"/>
                <a:ea typeface="맑은 고딕" panose="020B0503020000020004" pitchFamily="50" charset="-127"/>
              </a:rPr>
              <a:t>Online </a:t>
            </a:r>
            <a:r>
              <a:rPr kumimoji="0" lang="en-US" altLang="ko-KR" sz="1400" b="0" i="0" u="sng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Video Platform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022E0A-710E-4455-9BE9-25B9506E407B}"/>
              </a:ext>
            </a:extLst>
          </p:cNvPr>
          <p:cNvSpPr/>
          <p:nvPr/>
        </p:nvSpPr>
        <p:spPr>
          <a:xfrm>
            <a:off x="4102873" y="3823750"/>
            <a:ext cx="3981155" cy="1310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7760473" y="1683866"/>
            <a:ext cx="323555" cy="319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56232-7790-4FFC-A72F-364A05C33378}"/>
              </a:ext>
            </a:extLst>
          </p:cNvPr>
          <p:cNvSpPr txBox="1"/>
          <p:nvPr/>
        </p:nvSpPr>
        <p:spPr>
          <a:xfrm>
            <a:off x="4188010" y="4234427"/>
            <a:ext cx="240712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노경민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안세웅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700" b="0" i="0" u="none" strike="noStrike" kern="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이유정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최유진</a:t>
            </a:r>
            <a:r>
              <a:rPr kumimoji="0" lang="en-US" altLang="ko-KR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허리나</a:t>
            </a:r>
            <a:endParaRPr kumimoji="0" lang="ko-KR" alt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말풍선: 모서리가 둥근 사각형 311">
            <a:extLst>
              <a:ext uri="{FF2B5EF4-FFF2-40B4-BE49-F238E27FC236}">
                <a16:creationId xmlns:a16="http://schemas.microsoft.com/office/drawing/2014/main" id="{B7DDCA1E-39C3-4FB0-A49C-AEA7AAB27404}"/>
              </a:ext>
            </a:extLst>
          </p:cNvPr>
          <p:cNvSpPr/>
          <p:nvPr/>
        </p:nvSpPr>
        <p:spPr>
          <a:xfrm>
            <a:off x="6857331" y="4119336"/>
            <a:ext cx="1064919" cy="602087"/>
          </a:xfrm>
          <a:prstGeom prst="wedgeRoundRectCallout">
            <a:avLst>
              <a:gd name="adj1" fmla="val -64677"/>
              <a:gd name="adj2" fmla="val 50530"/>
              <a:gd name="adj3" fmla="val 16667"/>
            </a:avLst>
          </a:prstGeom>
          <a:solidFill>
            <a:srgbClr val="F46B64"/>
          </a:solidFill>
          <a:ln w="3175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7">
            <a:extLst>
              <a:ext uri="{FF2B5EF4-FFF2-40B4-BE49-F238E27FC236}">
                <a16:creationId xmlns:a16="http://schemas.microsoft.com/office/drawing/2014/main" id="{504836CA-FAF1-46A9-A7B8-97E7EA688C05}"/>
              </a:ext>
            </a:extLst>
          </p:cNvPr>
          <p:cNvSpPr/>
          <p:nvPr/>
        </p:nvSpPr>
        <p:spPr>
          <a:xfrm>
            <a:off x="5866855" y="3994845"/>
            <a:ext cx="534076" cy="248982"/>
          </a:xfrm>
          <a:prstGeom prst="roundRect">
            <a:avLst>
              <a:gd name="adj" fmla="val 19799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발표자</a:t>
            </a: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8485632" y="650417"/>
            <a:ext cx="2950464" cy="1353312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배경 </a:t>
            </a:r>
            <a:r>
              <a:rPr lang="ko-KR" altLang="en-US" sz="1400" dirty="0" err="1">
                <a:solidFill>
                  <a:schemeClr val="tx1"/>
                </a:solidFill>
              </a:rPr>
              <a:t>탬플릿</a:t>
            </a:r>
            <a:r>
              <a:rPr lang="ko-KR" altLang="en-US" sz="1400" dirty="0">
                <a:solidFill>
                  <a:schemeClr val="tx1"/>
                </a:solidFill>
              </a:rPr>
              <a:t>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http://pptbizcam.co.kr/?p=8288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8485632" y="2881115"/>
            <a:ext cx="2950464" cy="1353312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전체 글꼴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Powerpoint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기본 글꼴 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맑은 고딕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6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367F96-A164-4A3F-8DA9-209DD165CB99}"/>
              </a:ext>
            </a:extLst>
          </p:cNvPr>
          <p:cNvSpPr/>
          <p:nvPr/>
        </p:nvSpPr>
        <p:spPr>
          <a:xfrm>
            <a:off x="279148" y="801185"/>
            <a:ext cx="11633705" cy="58432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CD7843-E9C0-4F9A-951F-28D165599991}"/>
              </a:ext>
            </a:extLst>
          </p:cNvPr>
          <p:cNvSpPr/>
          <p:nvPr/>
        </p:nvSpPr>
        <p:spPr>
          <a:xfrm>
            <a:off x="279148" y="207297"/>
            <a:ext cx="11633704" cy="1246412"/>
          </a:xfrm>
          <a:prstGeom prst="rect">
            <a:avLst/>
          </a:prstGeom>
          <a:solidFill>
            <a:srgbClr val="FDC345"/>
          </a:solidFill>
          <a:ln>
            <a:noFill/>
          </a:ln>
          <a:effectLst>
            <a:outerShdw blurRad="266700" dist="127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" rtlCol="0" anchor="ctr"/>
          <a:lstStyle/>
          <a:p>
            <a:pPr lvl="1" latinLnBrk="0">
              <a:defRPr/>
            </a:pPr>
            <a:r>
              <a:rPr lang="ko-KR" altLang="en-US" sz="3600" b="1" i="1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목차</a:t>
            </a:r>
            <a:r>
              <a:rPr lang="en-US" altLang="ko-KR" sz="2400" b="1" i="1" kern="0" dirty="0">
                <a:ln w="31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en-US" altLang="ko-KR" sz="1000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KGFlix</a:t>
            </a:r>
            <a:r>
              <a:rPr lang="en-US" altLang="ko-KR" sz="10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Online Video Platform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4A37EC-FD4B-4E2F-B0B9-5B6AA4B098EC}"/>
              </a:ext>
            </a:extLst>
          </p:cNvPr>
          <p:cNvSpPr/>
          <p:nvPr/>
        </p:nvSpPr>
        <p:spPr>
          <a:xfrm>
            <a:off x="11618926" y="207297"/>
            <a:ext cx="293925" cy="3105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" dist="127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X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24F0BC-52C0-40ED-BF29-E8965C3D0C1D}"/>
              </a:ext>
            </a:extLst>
          </p:cNvPr>
          <p:cNvCxnSpPr>
            <a:cxnSpLocks/>
          </p:cNvCxnSpPr>
          <p:nvPr/>
        </p:nvCxnSpPr>
        <p:spPr>
          <a:xfrm>
            <a:off x="278621" y="6644455"/>
            <a:ext cx="1080000" cy="0"/>
          </a:xfrm>
          <a:prstGeom prst="line">
            <a:avLst/>
          </a:prstGeom>
          <a:ln w="25400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525525" y="3648365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START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201930" y="3786151"/>
            <a:ext cx="9751820" cy="0"/>
          </a:xfrm>
          <a:prstGeom prst="line">
            <a:avLst/>
          </a:prstGeom>
          <a:ln>
            <a:solidFill>
              <a:srgbClr val="474A9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10885845" y="3636821"/>
            <a:ext cx="733081" cy="275572"/>
          </a:xfrm>
          <a:prstGeom prst="roundRect">
            <a:avLst>
              <a:gd name="adj" fmla="val 50000"/>
            </a:avLst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FINISH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29083" y="3731479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5417635" y="3732147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126833" y="3745002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6710582" y="3731479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292027" y="3969423"/>
            <a:ext cx="115447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개발환경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874362" y="3036931"/>
            <a:ext cx="2097901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동기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목적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873145" y="3731479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458780" y="3969422"/>
            <a:ext cx="14441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시스템 개요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33358" y="3047024"/>
            <a:ext cx="167655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구조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26305" y="3975016"/>
            <a:ext cx="1676553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화면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691807" y="3037346"/>
            <a:ext cx="67094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8739723" y="3969422"/>
            <a:ext cx="113868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에필로그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151656" y="3051594"/>
            <a:ext cx="79197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Q&amp;A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7973278" y="3734232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252653" y="3745002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0493643" y="3745002"/>
            <a:ext cx="108000" cy="108000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2634287" y="2417112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496469" y="4514913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279531" y="2417112"/>
            <a:ext cx="536224" cy="536224"/>
          </a:xfrm>
          <a:prstGeom prst="ellipse">
            <a:avLst/>
          </a:prstGeom>
          <a:solidFill>
            <a:srgbClr val="474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모서리가 둥근 사각형 설명선 35"/>
          <p:cNvSpPr/>
          <p:nvPr/>
        </p:nvSpPr>
        <p:spPr>
          <a:xfrm>
            <a:off x="4891529" y="742734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도형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자체 제작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984" y="2535230"/>
            <a:ext cx="286829" cy="29278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762" y="4627206"/>
            <a:ext cx="311637" cy="31163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566" y="2519740"/>
            <a:ext cx="345792" cy="345792"/>
          </a:xfrm>
          <a:prstGeom prst="rect">
            <a:avLst/>
          </a:prstGeom>
        </p:spPr>
      </p:pic>
      <p:sp>
        <p:nvSpPr>
          <p:cNvPr id="42" name="모서리가 둥근 사각형 설명선 41"/>
          <p:cNvSpPr/>
          <p:nvPr/>
        </p:nvSpPr>
        <p:spPr>
          <a:xfrm>
            <a:off x="1966040" y="1314950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309911" y="5278636"/>
            <a:ext cx="2408941" cy="937701"/>
          </a:xfrm>
          <a:prstGeom prst="wedgeRoundRectCallout">
            <a:avLst>
              <a:gd name="adj1" fmla="val -23144"/>
              <a:gd name="adj2" fmla="val -7062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모서리가 둥근 사각형 설명선 43"/>
          <p:cNvSpPr/>
          <p:nvPr/>
        </p:nvSpPr>
        <p:spPr>
          <a:xfrm>
            <a:off x="8987362" y="1213378"/>
            <a:ext cx="2408941" cy="937701"/>
          </a:xfrm>
          <a:prstGeom prst="wedgeRoundRectCallout">
            <a:avLst>
              <a:gd name="adj1" fmla="val 21417"/>
              <a:gd name="adj2" fmla="val 7182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86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30231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lvl="1" latinLnBrk="0">
              <a:lnSpc>
                <a:spcPct val="150000"/>
              </a:lnSpc>
              <a:defRPr/>
            </a:pPr>
            <a:endParaRPr lang="en-US" altLang="ko-KR" sz="8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9096941" y="3818559"/>
            <a:ext cx="2251961" cy="364015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도구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96942" y="4310099"/>
            <a:ext cx="2251960" cy="55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SQL Developer</a:t>
            </a: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20023"/>
              </p:ext>
            </p:extLst>
          </p:nvPr>
        </p:nvGraphicFramePr>
        <p:xfrm>
          <a:off x="9101461" y="2672426"/>
          <a:ext cx="2247441" cy="8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6349080" y="3818559"/>
            <a:ext cx="2251961" cy="364015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도구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6349081" y="4310099"/>
            <a:ext cx="2251960" cy="55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Eclipse</a:t>
            </a:r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765080"/>
              </p:ext>
            </p:extLst>
          </p:nvPr>
        </p:nvGraphicFramePr>
        <p:xfrm>
          <a:off x="6353600" y="2672426"/>
          <a:ext cx="2247441" cy="8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직사각형 44"/>
          <p:cNvSpPr/>
          <p:nvPr/>
        </p:nvSpPr>
        <p:spPr>
          <a:xfrm>
            <a:off x="3606714" y="3818559"/>
            <a:ext cx="2251961" cy="364015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언어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606715" y="4310099"/>
            <a:ext cx="2251960" cy="55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739065"/>
              </p:ext>
            </p:extLst>
          </p:nvPr>
        </p:nvGraphicFramePr>
        <p:xfrm>
          <a:off x="3611234" y="2672426"/>
          <a:ext cx="2247441" cy="8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852596" y="3818559"/>
            <a:ext cx="2251961" cy="364015"/>
          </a:xfrm>
          <a:prstGeom prst="rect">
            <a:avLst/>
          </a:prstGeom>
          <a:solidFill>
            <a:srgbClr val="FDC34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prstClr val="white"/>
                </a:solidFill>
              </a:rPr>
              <a:t>운영체제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52597" y="4310099"/>
            <a:ext cx="2251960" cy="554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Window 10</a:t>
            </a: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36246"/>
              </p:ext>
            </p:extLst>
          </p:nvPr>
        </p:nvGraphicFramePr>
        <p:xfrm>
          <a:off x="857116" y="2672426"/>
          <a:ext cx="2247441" cy="881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15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C3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개발 환경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algn="ctr">
                  <a:defRPr/>
                </a:pPr>
                <a:r>
                  <a:rPr lang="en-US" altLang="ko-KR" sz="1600" b="1" dirty="0">
                    <a:solidFill>
                      <a:prstClr val="white"/>
                    </a:solidFill>
                  </a:rPr>
                  <a:t>01</a:t>
                </a:r>
                <a:endParaRPr lang="ko-KR" altLang="en-US" sz="32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r>
                  <a:rPr lang="en-US" altLang="ko-KR" sz="800" dirty="0">
                    <a:solidFill>
                      <a:prstClr val="white">
                        <a:lumMod val="75000"/>
                      </a:prstClr>
                    </a:solidFill>
                  </a:rPr>
                  <a:t>page</a:t>
                </a:r>
                <a:endParaRPr lang="ko-KR" altLang="en-US" sz="12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" dirty="0">
                  <a:solidFill>
                    <a:prstClr val="white"/>
                  </a:solidFill>
                </a:rPr>
                <a:t>X</a:t>
              </a:r>
              <a:endParaRPr lang="ko-KR" altLang="en-US" sz="4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5123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134883" y="277660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개발 동기 및 목적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02</a:t>
                </a:r>
                <a:endPara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page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55818" y="4603772"/>
            <a:ext cx="6186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코로나 시대에 야외보다는 집에 머무는 시간이 길어지면서 비대면 서비스 및 인터넷 컨텐츠에 대한 수요가 증가함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유아 전용 컨텐츠를 분리하여 각 연령별로 원하는 </a:t>
            </a:r>
            <a:r>
              <a:rPr kumimoji="0" lang="ko-KR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니즈에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맞춰 다양한 컨텐츠를 제공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댓글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평점 기능을 통해 사용자가 컨텐츠를 평가할 수 있으며 등록된 평가는 다른 사용자들이 컨텐츠를 고를 때 도움이 됨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간단한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UI/UX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편의성을 극대화해 사용하기 쉬움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353423" y="2774493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47.1%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353422" y="2774493"/>
            <a:ext cx="1803163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2019</a:t>
            </a:r>
            <a:r>
              <a:rPr lang="ko-KR" altLang="en-US" sz="1000" b="1" dirty="0">
                <a:solidFill>
                  <a:prstClr val="white"/>
                </a:solidFill>
              </a:rPr>
              <a:t>년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53423" y="3312220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66.2%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353422" y="3312220"/>
            <a:ext cx="2355425" cy="3937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2020</a:t>
            </a:r>
            <a:r>
              <a:rPr lang="ko-KR" altLang="en-US" sz="1000" b="1" dirty="0">
                <a:solidFill>
                  <a:prstClr val="white"/>
                </a:solidFill>
              </a:rPr>
              <a:t>년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03067" y="1232069"/>
            <a:ext cx="370071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44546A">
                    <a:lumMod val="75000"/>
                  </a:srgbClr>
                </a:solidFill>
              </a:rPr>
              <a:t>한국언론진흥재단 </a:t>
            </a:r>
            <a:endParaRPr lang="en-US" altLang="ko-KR" sz="12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제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25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회 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‘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언론 수용자 조사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’</a:t>
            </a:r>
            <a:endParaRPr lang="en-US" altLang="ko-KR" sz="800" b="1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https://www.yna.co.kr/view/AKR20201203088500005</a:t>
            </a:r>
            <a:endParaRPr lang="ko-KR" altLang="en-US" sz="9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2977276" y="4082320"/>
            <a:ext cx="1976147" cy="769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7390" y="3966904"/>
            <a:ext cx="16898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온라인 동영상 플랫폼 이용률</a:t>
            </a:r>
            <a:endParaRPr lang="ko-KR" altLang="en-US" sz="11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353423" y="2236766"/>
            <a:ext cx="3600000" cy="393700"/>
          </a:xfrm>
          <a:prstGeom prst="rect">
            <a:avLst/>
          </a:prstGeom>
          <a:solidFill>
            <a:srgbClr val="F0E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33.6%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353422" y="2236766"/>
            <a:ext cx="1380301" cy="393700"/>
          </a:xfrm>
          <a:prstGeom prst="rect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</a:rPr>
              <a:t>2018</a:t>
            </a:r>
            <a:r>
              <a:rPr lang="ko-KR" altLang="en-US" sz="1000" b="1" dirty="0">
                <a:solidFill>
                  <a:prstClr val="white"/>
                </a:solidFill>
              </a:rPr>
              <a:t>년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2930031" y="459882"/>
            <a:ext cx="2540692" cy="1037537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schemeClr val="tx1"/>
                </a:solidFill>
              </a:rPr>
              <a:t>자료 출처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https://www.yna.co.kr/view/AKR20201203088500005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8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61874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프로그램 구조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04</a:t>
                </a:r>
                <a:endPara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page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54" y="3113716"/>
            <a:ext cx="630130" cy="630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80" y="1228449"/>
            <a:ext cx="620924" cy="62092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79" y="4959033"/>
            <a:ext cx="672634" cy="67263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2377343" y="4263817"/>
            <a:ext cx="760908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2666510" y="3249388"/>
            <a:ext cx="1937702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검색 및 무료 동영상 시청</a:t>
            </a:r>
          </a:p>
        </p:txBody>
      </p:sp>
      <p:cxnSp>
        <p:nvCxnSpPr>
          <p:cNvPr id="6" name="꺾인 연결선 5"/>
          <p:cNvCxnSpPr>
            <a:stCxn id="2" idx="3"/>
            <a:endCxn id="14" idx="1"/>
          </p:cNvCxnSpPr>
          <p:nvPr/>
        </p:nvCxnSpPr>
        <p:spPr>
          <a:xfrm>
            <a:off x="1166384" y="3428781"/>
            <a:ext cx="1210959" cy="996837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10"/>
          <p:cNvCxnSpPr>
            <a:endCxn id="14" idx="1"/>
          </p:cNvCxnSpPr>
          <p:nvPr/>
        </p:nvCxnSpPr>
        <p:spPr>
          <a:xfrm flipV="1">
            <a:off x="1404868" y="4425618"/>
            <a:ext cx="972475" cy="893822"/>
          </a:xfrm>
          <a:prstGeom prst="bentConnector3">
            <a:avLst>
              <a:gd name="adj1" fmla="val 37735"/>
            </a:avLst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73867" y="3789714"/>
            <a:ext cx="563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회원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6100" y="1966750"/>
            <a:ext cx="73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비회원</a:t>
            </a:r>
            <a:endParaRPr lang="ko-KR" altLang="en-US" sz="1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486100" y="5664540"/>
            <a:ext cx="73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관리자</a:t>
            </a:r>
          </a:p>
        </p:txBody>
      </p:sp>
      <p:cxnSp>
        <p:nvCxnSpPr>
          <p:cNvPr id="21" name="직선 화살표 연결선 20"/>
          <p:cNvCxnSpPr>
            <a:stCxn id="3" idx="3"/>
            <a:endCxn id="15" idx="1"/>
          </p:cNvCxnSpPr>
          <p:nvPr/>
        </p:nvCxnSpPr>
        <p:spPr>
          <a:xfrm>
            <a:off x="1137204" y="1538911"/>
            <a:ext cx="1529306" cy="188987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2" idx="3"/>
            <a:endCxn id="15" idx="1"/>
          </p:cNvCxnSpPr>
          <p:nvPr/>
        </p:nvCxnSpPr>
        <p:spPr>
          <a:xfrm>
            <a:off x="1166384" y="3428781"/>
            <a:ext cx="1500126" cy="0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4110726" y="3963806"/>
            <a:ext cx="862949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회원 메인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4110726" y="4826824"/>
            <a:ext cx="1012700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관리자 메인</a:t>
            </a:r>
          </a:p>
        </p:txBody>
      </p:sp>
      <p:cxnSp>
        <p:nvCxnSpPr>
          <p:cNvPr id="46" name="꺾인 연결선 45"/>
          <p:cNvCxnSpPr>
            <a:stCxn id="14" idx="3"/>
            <a:endCxn id="40" idx="1"/>
          </p:cNvCxnSpPr>
          <p:nvPr/>
        </p:nvCxnSpPr>
        <p:spPr>
          <a:xfrm flipV="1">
            <a:off x="3138251" y="4125607"/>
            <a:ext cx="972475" cy="300011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>
            <a:stCxn id="14" idx="3"/>
            <a:endCxn id="41" idx="1"/>
          </p:cNvCxnSpPr>
          <p:nvPr/>
        </p:nvCxnSpPr>
        <p:spPr>
          <a:xfrm>
            <a:off x="3138251" y="4425618"/>
            <a:ext cx="972475" cy="563007"/>
          </a:xfrm>
          <a:prstGeom prst="bentConnector3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042897" y="4642997"/>
            <a:ext cx="54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root</a:t>
            </a:r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2854760" y="1400447"/>
            <a:ext cx="794130" cy="32360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회원가입</a:t>
            </a:r>
          </a:p>
        </p:txBody>
      </p:sp>
      <p:cxnSp>
        <p:nvCxnSpPr>
          <p:cNvPr id="59" name="직선 화살표 연결선 58"/>
          <p:cNvCxnSpPr>
            <a:endCxn id="53" idx="1"/>
          </p:cNvCxnSpPr>
          <p:nvPr/>
        </p:nvCxnSpPr>
        <p:spPr>
          <a:xfrm flipV="1">
            <a:off x="1186360" y="1562248"/>
            <a:ext cx="1668400" cy="124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6008451" y="4826824"/>
            <a:ext cx="862949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회원 관리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6008451" y="5722351"/>
            <a:ext cx="1012700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콘텐츠 메인</a:t>
            </a:r>
          </a:p>
        </p:txBody>
      </p:sp>
      <p:cxnSp>
        <p:nvCxnSpPr>
          <p:cNvPr id="63" name="직선 화살표 연결선 62"/>
          <p:cNvCxnSpPr>
            <a:stCxn id="41" idx="3"/>
            <a:endCxn id="60" idx="1"/>
          </p:cNvCxnSpPr>
          <p:nvPr/>
        </p:nvCxnSpPr>
        <p:spPr>
          <a:xfrm>
            <a:off x="5123426" y="4988625"/>
            <a:ext cx="885025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41" idx="3"/>
            <a:endCxn id="61" idx="1"/>
          </p:cNvCxnSpPr>
          <p:nvPr/>
        </p:nvCxnSpPr>
        <p:spPr>
          <a:xfrm>
            <a:off x="5123426" y="4988625"/>
            <a:ext cx="885025" cy="895527"/>
          </a:xfrm>
          <a:prstGeom prst="bentConnector3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060985" y="4556205"/>
            <a:ext cx="1272543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회원정보 </a:t>
            </a:r>
            <a:r>
              <a:rPr lang="en-US" altLang="ko-KR" sz="1200" b="1" dirty="0">
                <a:solidFill>
                  <a:prstClr val="white"/>
                </a:solidFill>
              </a:rPr>
              <a:t>CRUD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060985" y="4999864"/>
            <a:ext cx="2089095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고객문의 내용 확인 및 처리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060985" y="5722351"/>
            <a:ext cx="1117281" cy="323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콘텐츠 </a:t>
            </a:r>
            <a:r>
              <a:rPr lang="en-US" altLang="ko-KR" sz="1200" b="1" dirty="0">
                <a:solidFill>
                  <a:prstClr val="white"/>
                </a:solidFill>
              </a:rPr>
              <a:t>CRUD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73" name="직선 화살표 연결선 72"/>
          <p:cNvCxnSpPr>
            <a:stCxn id="61" idx="3"/>
            <a:endCxn id="70" idx="1"/>
          </p:cNvCxnSpPr>
          <p:nvPr/>
        </p:nvCxnSpPr>
        <p:spPr>
          <a:xfrm>
            <a:off x="7021151" y="5884152"/>
            <a:ext cx="1039834" cy="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60" idx="3"/>
            <a:endCxn id="68" idx="1"/>
          </p:cNvCxnSpPr>
          <p:nvPr/>
        </p:nvCxnSpPr>
        <p:spPr>
          <a:xfrm flipV="1">
            <a:off x="6871400" y="4718006"/>
            <a:ext cx="1189585" cy="270619"/>
          </a:xfrm>
          <a:prstGeom prst="bentConnector3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 76"/>
          <p:cNvCxnSpPr>
            <a:stCxn id="60" idx="3"/>
            <a:endCxn id="69" idx="1"/>
          </p:cNvCxnSpPr>
          <p:nvPr/>
        </p:nvCxnSpPr>
        <p:spPr>
          <a:xfrm>
            <a:off x="6871400" y="4988625"/>
            <a:ext cx="1189585" cy="173040"/>
          </a:xfrm>
          <a:prstGeom prst="bentConnector3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27EC901-70E2-480E-9F84-20E0BAE2651D}"/>
              </a:ext>
            </a:extLst>
          </p:cNvPr>
          <p:cNvSpPr/>
          <p:nvPr/>
        </p:nvSpPr>
        <p:spPr>
          <a:xfrm>
            <a:off x="6035207" y="4274341"/>
            <a:ext cx="809435" cy="358786"/>
          </a:xfrm>
          <a:prstGeom prst="rect">
            <a:avLst/>
          </a:prstGeom>
          <a:solidFill>
            <a:srgbClr val="FDC345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prstClr val="white"/>
                </a:solidFill>
              </a:rPr>
              <a:t>로그아웃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cxnSp>
        <p:nvCxnSpPr>
          <p:cNvPr id="84" name="직선 화살표 연결선 83"/>
          <p:cNvCxnSpPr>
            <a:stCxn id="41" idx="3"/>
            <a:endCxn id="78" idx="1"/>
          </p:cNvCxnSpPr>
          <p:nvPr/>
        </p:nvCxnSpPr>
        <p:spPr>
          <a:xfrm flipV="1">
            <a:off x="5123426" y="4453734"/>
            <a:ext cx="911781" cy="53489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>
            <a:stCxn id="40" idx="3"/>
            <a:endCxn id="78" idx="1"/>
          </p:cNvCxnSpPr>
          <p:nvPr/>
        </p:nvCxnSpPr>
        <p:spPr>
          <a:xfrm>
            <a:off x="4973675" y="4125607"/>
            <a:ext cx="1061532" cy="328127"/>
          </a:xfrm>
          <a:prstGeom prst="straightConnector1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6033478" y="2475011"/>
            <a:ext cx="962646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마이페이지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6035207" y="3389030"/>
            <a:ext cx="1055851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정액제 신청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060985" y="2472710"/>
            <a:ext cx="1272543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회원정보 </a:t>
            </a:r>
            <a:r>
              <a:rPr lang="en-US" altLang="ko-KR" sz="1200" b="1" dirty="0">
                <a:solidFill>
                  <a:prstClr val="white"/>
                </a:solidFill>
              </a:rPr>
              <a:t>CRUD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060985" y="1906407"/>
            <a:ext cx="1117282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찜목록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r>
              <a:rPr lang="en-US" altLang="ko-KR" sz="1200" b="1" dirty="0">
                <a:solidFill>
                  <a:prstClr val="white"/>
                </a:solidFill>
              </a:rPr>
              <a:t>CRUD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7543171" y="3389030"/>
            <a:ext cx="517814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결제</a:t>
            </a:r>
          </a:p>
        </p:txBody>
      </p:sp>
      <p:cxnSp>
        <p:nvCxnSpPr>
          <p:cNvPr id="105" name="꺾인 연결선 104"/>
          <p:cNvCxnSpPr>
            <a:stCxn id="40" idx="3"/>
            <a:endCxn id="87" idx="1"/>
          </p:cNvCxnSpPr>
          <p:nvPr/>
        </p:nvCxnSpPr>
        <p:spPr>
          <a:xfrm flipV="1">
            <a:off x="4973675" y="2636812"/>
            <a:ext cx="1059803" cy="1488795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40" idx="3"/>
            <a:endCxn id="88" idx="1"/>
          </p:cNvCxnSpPr>
          <p:nvPr/>
        </p:nvCxnSpPr>
        <p:spPr>
          <a:xfrm flipV="1">
            <a:off x="4973675" y="3550831"/>
            <a:ext cx="1061532" cy="574776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endCxn id="101" idx="1"/>
          </p:cNvCxnSpPr>
          <p:nvPr/>
        </p:nvCxnSpPr>
        <p:spPr>
          <a:xfrm>
            <a:off x="6871400" y="2634511"/>
            <a:ext cx="1189585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endCxn id="102" idx="1"/>
          </p:cNvCxnSpPr>
          <p:nvPr/>
        </p:nvCxnSpPr>
        <p:spPr>
          <a:xfrm flipV="1">
            <a:off x="6871400" y="2068208"/>
            <a:ext cx="1189585" cy="566303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>
            <a:stCxn id="88" idx="3"/>
            <a:endCxn id="103" idx="1"/>
          </p:cNvCxnSpPr>
          <p:nvPr/>
        </p:nvCxnSpPr>
        <p:spPr>
          <a:xfrm>
            <a:off x="7091058" y="3550831"/>
            <a:ext cx="452113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8513098" y="3389030"/>
            <a:ext cx="1311359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prstClr val="white"/>
                </a:solidFill>
              </a:rPr>
              <a:t>유료동영상</a:t>
            </a:r>
            <a:r>
              <a:rPr lang="ko-KR" altLang="en-US" sz="1200" b="1" dirty="0">
                <a:solidFill>
                  <a:prstClr val="white"/>
                </a:solidFill>
              </a:rPr>
              <a:t> 시청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10276570" y="3113716"/>
            <a:ext cx="1294526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댓글 생성</a:t>
            </a:r>
            <a:r>
              <a:rPr lang="en-US" altLang="ko-KR" sz="1200" b="1" dirty="0">
                <a:solidFill>
                  <a:prstClr val="white"/>
                </a:solidFill>
              </a:rPr>
              <a:t>&amp;</a:t>
            </a:r>
            <a:r>
              <a:rPr lang="ko-KR" altLang="en-US" sz="1200" b="1" dirty="0">
                <a:solidFill>
                  <a:prstClr val="white"/>
                </a:solidFill>
              </a:rPr>
              <a:t>삭제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E2601A2-751C-4C00-A597-79307C439C48}"/>
              </a:ext>
            </a:extLst>
          </p:cNvPr>
          <p:cNvSpPr/>
          <p:nvPr/>
        </p:nvSpPr>
        <p:spPr>
          <a:xfrm>
            <a:off x="10276570" y="3676418"/>
            <a:ext cx="1294526" cy="323602"/>
          </a:xfrm>
          <a:prstGeom prst="rect">
            <a:avLst/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prstClr val="white"/>
                </a:solidFill>
              </a:rPr>
              <a:t>평점 생성</a:t>
            </a:r>
            <a:r>
              <a:rPr lang="en-US" altLang="ko-KR" sz="1200" b="1" dirty="0">
                <a:solidFill>
                  <a:prstClr val="white"/>
                </a:solidFill>
              </a:rPr>
              <a:t>&amp;</a:t>
            </a:r>
            <a:r>
              <a:rPr lang="ko-KR" altLang="en-US" sz="1200" b="1" dirty="0">
                <a:solidFill>
                  <a:prstClr val="white"/>
                </a:solidFill>
              </a:rPr>
              <a:t>삭제</a:t>
            </a:r>
          </a:p>
        </p:txBody>
      </p:sp>
      <p:cxnSp>
        <p:nvCxnSpPr>
          <p:cNvPr id="192" name="직선 화살표 연결선 191"/>
          <p:cNvCxnSpPr>
            <a:stCxn id="103" idx="3"/>
            <a:endCxn id="119" idx="1"/>
          </p:cNvCxnSpPr>
          <p:nvPr/>
        </p:nvCxnSpPr>
        <p:spPr>
          <a:xfrm>
            <a:off x="8060985" y="3550831"/>
            <a:ext cx="452113" cy="0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19" idx="3"/>
            <a:endCxn id="132" idx="1"/>
          </p:cNvCxnSpPr>
          <p:nvPr/>
        </p:nvCxnSpPr>
        <p:spPr>
          <a:xfrm flipV="1">
            <a:off x="9824457" y="3275517"/>
            <a:ext cx="452113" cy="275314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꺾인 연결선 195"/>
          <p:cNvCxnSpPr>
            <a:stCxn id="119" idx="3"/>
            <a:endCxn id="133" idx="1"/>
          </p:cNvCxnSpPr>
          <p:nvPr/>
        </p:nvCxnSpPr>
        <p:spPr>
          <a:xfrm>
            <a:off x="9824457" y="3550831"/>
            <a:ext cx="452113" cy="287388"/>
          </a:xfrm>
          <a:prstGeom prst="bentConnector3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/>
          <p:cNvCxnSpPr>
            <a:stCxn id="4" idx="3"/>
            <a:endCxn id="15" idx="1"/>
          </p:cNvCxnSpPr>
          <p:nvPr/>
        </p:nvCxnSpPr>
        <p:spPr>
          <a:xfrm flipV="1">
            <a:off x="1188913" y="3428781"/>
            <a:ext cx="1477597" cy="1866569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사각형 설명선 61"/>
          <p:cNvSpPr/>
          <p:nvPr/>
        </p:nvSpPr>
        <p:spPr>
          <a:xfrm>
            <a:off x="795073" y="309448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4" name="모서리가 둥근 사각형 설명선 63"/>
          <p:cNvSpPr/>
          <p:nvPr/>
        </p:nvSpPr>
        <p:spPr>
          <a:xfrm>
            <a:off x="4432376" y="1187011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도형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자체 제작</a:t>
            </a:r>
          </a:p>
        </p:txBody>
      </p:sp>
      <p:sp>
        <p:nvSpPr>
          <p:cNvPr id="65" name="모서리가 둥근 사각형 설명선 64"/>
          <p:cNvSpPr/>
          <p:nvPr/>
        </p:nvSpPr>
        <p:spPr>
          <a:xfrm>
            <a:off x="638863" y="2094387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435404" y="3935220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이미지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https://iconmonstr.com/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22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프로그램 화면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05</a:t>
                </a:r>
                <a:endPara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page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577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시연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06</a:t>
                </a:r>
                <a:endPara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page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945041" y="3042468"/>
            <a:ext cx="218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영상 시청</a:t>
            </a:r>
          </a:p>
        </p:txBody>
      </p:sp>
    </p:spTree>
    <p:extLst>
      <p:ext uri="{BB962C8B-B14F-4D97-AF65-F5344CB8AC3E}">
        <p14:creationId xmlns:p14="http://schemas.microsoft.com/office/powerpoint/2010/main" val="2678106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F6A299A4-C018-4DFA-B8D6-6F565BA573B3}"/>
              </a:ext>
            </a:extLst>
          </p:cNvPr>
          <p:cNvSpPr/>
          <p:nvPr/>
        </p:nvSpPr>
        <p:spPr>
          <a:xfrm>
            <a:off x="258708" y="233265"/>
            <a:ext cx="11654145" cy="6307494"/>
          </a:xfrm>
          <a:custGeom>
            <a:avLst/>
            <a:gdLst>
              <a:gd name="connsiteX0" fmla="*/ 669304 w 11654145"/>
              <a:gd name="connsiteY0" fmla="*/ 0 h 6307494"/>
              <a:gd name="connsiteX1" fmla="*/ 11654145 w 11654145"/>
              <a:gd name="connsiteY1" fmla="*/ 0 h 6307494"/>
              <a:gd name="connsiteX2" fmla="*/ 11654145 w 11654145"/>
              <a:gd name="connsiteY2" fmla="*/ 6307494 h 6307494"/>
              <a:gd name="connsiteX3" fmla="*/ 10791062 w 11654145"/>
              <a:gd name="connsiteY3" fmla="*/ 6307494 h 6307494"/>
              <a:gd name="connsiteX4" fmla="*/ 669304 w 11654145"/>
              <a:gd name="connsiteY4" fmla="*/ 6307494 h 6307494"/>
              <a:gd name="connsiteX5" fmla="*/ 0 w 11654145"/>
              <a:gd name="connsiteY5" fmla="*/ 6307494 h 6307494"/>
              <a:gd name="connsiteX6" fmla="*/ 0 w 11654145"/>
              <a:gd name="connsiteY6" fmla="*/ 690562 h 6307494"/>
              <a:gd name="connsiteX7" fmla="*/ 669304 w 11654145"/>
              <a:gd name="connsiteY7" fmla="*/ 690562 h 630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654145" h="6307494">
                <a:moveTo>
                  <a:pt x="669304" y="0"/>
                </a:moveTo>
                <a:lnTo>
                  <a:pt x="11654145" y="0"/>
                </a:lnTo>
                <a:lnTo>
                  <a:pt x="11654145" y="6307494"/>
                </a:lnTo>
                <a:lnTo>
                  <a:pt x="10791062" y="6307494"/>
                </a:lnTo>
                <a:lnTo>
                  <a:pt x="669304" y="6307494"/>
                </a:lnTo>
                <a:lnTo>
                  <a:pt x="0" y="6307494"/>
                </a:lnTo>
                <a:lnTo>
                  <a:pt x="0" y="690562"/>
                </a:lnTo>
                <a:lnTo>
                  <a:pt x="669304" y="6905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schemeClr val="tx1"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69B0D-59A6-4F1E-8358-C56EEAA8A4EA}"/>
              </a:ext>
            </a:extLst>
          </p:cNvPr>
          <p:cNvSpPr txBox="1"/>
          <p:nvPr/>
        </p:nvSpPr>
        <p:spPr>
          <a:xfrm>
            <a:off x="1180708" y="261874"/>
            <a:ext cx="609442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에필로그</a:t>
            </a:r>
            <a:endParaRPr kumimoji="0" lang="en-US" altLang="ko-KR" sz="9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C54922E-17B8-440A-AA23-8A3FCAD9DD7B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26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C4109C4-C0BE-4767-BA5E-ED1A757649FD}"/>
              </a:ext>
            </a:extLst>
          </p:cNvPr>
          <p:cNvCxnSpPr>
            <a:cxnSpLocks/>
          </p:cNvCxnSpPr>
          <p:nvPr/>
        </p:nvCxnSpPr>
        <p:spPr>
          <a:xfrm>
            <a:off x="1281419" y="913655"/>
            <a:ext cx="1080000" cy="0"/>
          </a:xfrm>
          <a:prstGeom prst="line">
            <a:avLst/>
          </a:prstGeom>
          <a:ln w="15875" cap="rnd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0AF7DE-195C-461E-B7AC-BED2CCF19431}"/>
              </a:ext>
            </a:extLst>
          </p:cNvPr>
          <p:cNvGrpSpPr/>
          <p:nvPr/>
        </p:nvGrpSpPr>
        <p:grpSpPr>
          <a:xfrm>
            <a:off x="258708" y="233265"/>
            <a:ext cx="593889" cy="593888"/>
            <a:chOff x="0" y="0"/>
            <a:chExt cx="1428752" cy="142875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B080F98-2530-4068-9535-49874E342242}"/>
                </a:ext>
              </a:extLst>
            </p:cNvPr>
            <p:cNvGrpSpPr/>
            <p:nvPr/>
          </p:nvGrpSpPr>
          <p:grpSpPr>
            <a:xfrm>
              <a:off x="0" y="0"/>
              <a:ext cx="1428750" cy="1428750"/>
              <a:chOff x="0" y="0"/>
              <a:chExt cx="3450210" cy="345021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052E70A-C734-4F7A-997F-F5225D9AB9AA}"/>
                  </a:ext>
                </a:extLst>
              </p:cNvPr>
              <p:cNvSpPr/>
              <p:nvPr/>
            </p:nvSpPr>
            <p:spPr>
              <a:xfrm>
                <a:off x="0" y="0"/>
                <a:ext cx="3450210" cy="3450210"/>
              </a:xfrm>
              <a:prstGeom prst="rect">
                <a:avLst/>
              </a:prstGeom>
              <a:solidFill>
                <a:srgbClr val="FDC345"/>
              </a:solidFill>
              <a:ln>
                <a:noFill/>
              </a:ln>
              <a:effectLst>
                <a:outerShdw blurRad="266700" dist="12700" dir="5400000" sx="96000" sy="96000" algn="t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" rtlCol="0" anchor="t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07</a:t>
                </a:r>
                <a:endParaRPr kumimoji="0" lang="ko-KR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2369AB6-8C4B-40C0-9015-B1DB5491FB9C}"/>
                  </a:ext>
                </a:extLst>
              </p:cNvPr>
              <p:cNvSpPr/>
              <p:nvPr/>
            </p:nvSpPr>
            <p:spPr>
              <a:xfrm>
                <a:off x="0" y="2139882"/>
                <a:ext cx="3450210" cy="1310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page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5396235-2FB9-4D7C-9178-033EEB6E618C}"/>
                </a:ext>
              </a:extLst>
            </p:cNvPr>
            <p:cNvSpPr/>
            <p:nvPr/>
          </p:nvSpPr>
          <p:spPr>
            <a:xfrm>
              <a:off x="1247022" y="2"/>
              <a:ext cx="181730" cy="18173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X</a:t>
              </a:r>
              <a:endParaRPr kumimoji="0" lang="ko-KR" alt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81419" y="1926336"/>
            <a:ext cx="97523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 </a:t>
            </a:r>
            <a:r>
              <a:rPr lang="ko-KR" altLang="en-US" dirty="0"/>
              <a:t>콘텐츠 카테고리의 세분화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빅데이터를 이용한 유저의 취향에 맞는 영상 추천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회원들이 많이 시청한 영상이나 평점이 높은 순으로 콘텐츠 출력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28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604139"/>
            <a:ext cx="42368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Thank you</a:t>
            </a:r>
            <a:endParaRPr lang="ko-KR" altLang="en-US" sz="4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669640" y="2223006"/>
            <a:ext cx="2875456" cy="2828828"/>
          </a:xfrm>
          <a:prstGeom prst="ellipse">
            <a:avLst/>
          </a:prstGeom>
          <a:solidFill>
            <a:srgbClr val="FDC3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6000" b="1" dirty="0">
                <a:solidFill>
                  <a:prstClr val="white"/>
                </a:solidFill>
              </a:rPr>
              <a:t>Q&amp;A</a:t>
            </a:r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6700088" y="1452554"/>
            <a:ext cx="2408941" cy="937701"/>
          </a:xfrm>
          <a:prstGeom prst="wedgeRoundRectCallout">
            <a:avLst/>
          </a:prstGeom>
          <a:solidFill>
            <a:schemeClr val="accent5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도형 출처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자체 제작</a:t>
            </a:r>
          </a:p>
        </p:txBody>
      </p:sp>
    </p:spTree>
    <p:extLst>
      <p:ext uri="{BB962C8B-B14F-4D97-AF65-F5344CB8AC3E}">
        <p14:creationId xmlns:p14="http://schemas.microsoft.com/office/powerpoint/2010/main" val="568814942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375</Words>
  <Application>Microsoft Office PowerPoint</Application>
  <PresentationFormat>와이드스크린</PresentationFormat>
  <Paragraphs>153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유진최</cp:lastModifiedBy>
  <cp:revision>36</cp:revision>
  <dcterms:created xsi:type="dcterms:W3CDTF">2021-07-20T03:00:32Z</dcterms:created>
  <dcterms:modified xsi:type="dcterms:W3CDTF">2021-08-05T01:01:33Z</dcterms:modified>
</cp:coreProperties>
</file>