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305" r:id="rId8"/>
    <p:sldId id="263" r:id="rId9"/>
    <p:sldId id="265" r:id="rId10"/>
    <p:sldId id="268" r:id="rId11"/>
    <p:sldId id="267" r:id="rId12"/>
    <p:sldId id="271" r:id="rId13"/>
    <p:sldId id="272" r:id="rId14"/>
    <p:sldId id="273" r:id="rId15"/>
    <p:sldId id="275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7" r:id="rId24"/>
    <p:sldId id="285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7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87D"/>
    <a:srgbClr val="BE5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2A4CE-6D61-324B-9782-7B2A3E5FD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BB4D2E-B611-164E-8222-133709C52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5F17F-D5FF-A448-AA0C-ADE4F13D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8C468-25EE-8343-8947-8ED2F293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DF4AE-0196-D845-AD43-CF9B1200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71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DA5B5-5F99-4349-8C5C-FCC6326F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4400DC-E876-1541-8717-1EE81DC3E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6EFD14-5457-5743-9B70-8298C12C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521AFD-745C-804A-AE3F-BA872AE4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F05EA-CFD8-E14C-8F2A-EF21B1AC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178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080455-F007-BF4A-BDD3-CAF3C8DD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5770F7-EEE5-5743-B811-F88902E09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C3A18D-0E85-D042-B310-6BAD2502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5F3374-61E7-1C4D-BA60-08F29C8B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A64A13-1972-4F4E-A023-1759AF0C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78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F14AC-A89C-EF4F-9DBA-55E7656A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2BDC7-6D8F-BC47-AC26-B20D0DE5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24A572-440F-1A42-B7A9-41DD39A3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53CDBC-1252-D744-8717-4DF4E1FF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C55044-F371-224D-9EEC-E6485BEF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31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61137-EDDD-2048-8117-F0AE8163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7309AA-CB0D-3C42-93FC-366062CE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6ACD0B-BF78-BE4A-A790-0875A950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FC070-9F65-5F4E-A04E-D8DF005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477D9-6EF1-3E44-9D1E-6B05788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06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F3D93-F22A-BC49-B72B-EA106BAE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B1EE0-F471-E24C-95F0-3AF8297BA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DDF540-F69A-5047-BE2B-94B69EE7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1472DF-9FF5-6045-B7CD-3571D89A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C2E621-C26D-B240-8C01-B0C9A529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DC84D7-E350-A640-B3F7-CFEF9830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2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630E2-BBF0-5C4A-A4E0-8B1AAEE8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3C601-82C6-D842-9D97-088B6CDE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642854-165A-1642-BC11-196C6289D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71CCC6-8BC3-E74C-AA50-348B37844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8A01B-26B6-F947-8077-898C529C9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5D2BF5-2A8A-184C-A878-738B415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02BEE-B295-1242-81BF-0F702683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D9D017-1DF4-EB4E-9DC9-17FBD8DD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124BD-099A-E948-902A-747441E0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67DE4D-5318-F545-B896-A047C80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3A8AF5-15F2-8E4A-AE83-7CE9E433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AF882D-7289-E54F-ADC0-2E64FC30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78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7DE6AA-6329-884B-9DE2-319F730D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809B4A-6748-0D4D-87AD-744A145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479EF-ED36-0F42-8A43-A5FD18D9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78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D2C28-3E1F-C84F-A495-0A997443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143C7-6786-CC4A-AD3F-36817A34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600AED-4F29-1741-AE49-F619EEAB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66FAF8-4CA8-2B4B-B8CE-3BF1C05F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F4C23-95B0-DE40-99EC-9771659F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F21C4D-A51A-6D44-8423-070A58C3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25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0A4AB-483B-DD49-89AC-E1F98920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A036C9-3D94-CB4E-8D63-F5A3642EF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BFA5CA-0728-B04B-AC27-9F942E12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ECEBA-A8C9-8941-A8D8-2F66BAC4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C753E3-C964-7A44-82A4-A39562E7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BAADF7-567F-4340-9097-B8E38D2C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58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69E636-10D2-B445-ACEC-6F32C2F3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ABF8D2-474B-444B-913D-27F4352F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7E8A3-5883-E046-A8D4-DD6DDCA10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5D7C-9917-F44D-BB07-9333E4F15230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47729B-45BA-8F41-8337-E6A76452E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5F41B-4062-6647-B7C6-61D73171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5785-7C93-A345-B931-21AEFE58730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3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466481" y="1306201"/>
            <a:ext cx="9808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/>
              <a:t>Malware Detection</a:t>
            </a:r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Analysis  &amp; Model Ensemble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3F8DDE-804A-5345-9FD3-08DAFC9DF842}"/>
              </a:ext>
            </a:extLst>
          </p:cNvPr>
          <p:cNvSpPr txBox="1"/>
          <p:nvPr/>
        </p:nvSpPr>
        <p:spPr>
          <a:xfrm>
            <a:off x="4565515" y="3378466"/>
            <a:ext cx="486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資管三</a:t>
            </a:r>
            <a:r>
              <a:rPr kumimoji="1" lang="zh-TW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106306062 </a:t>
            </a:r>
            <a:r>
              <a:rPr kumimoji="1"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郭宇雋</a:t>
            </a:r>
            <a:endParaRPr kumimoji="1" lang="zh-TW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6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34343" y="1288842"/>
            <a:ext cx="98086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Keras: Multiple Inputs and Mixed Data</a:t>
            </a:r>
          </a:p>
          <a:p>
            <a:r>
              <a:rPr lang="en" altLang="zh-TW" b="1" i="1" dirty="0">
                <a:solidFill>
                  <a:schemeClr val="bg2">
                    <a:lumMod val="50000"/>
                  </a:schemeClr>
                </a:solidFill>
              </a:rPr>
              <a:t>Ref:  https://www.pyimagesearch.com/2019/02/04/keras-multiple-inputs-and-mixed-data/</a:t>
            </a:r>
          </a:p>
          <a:p>
            <a:endParaRPr lang="en" altLang="zh-TW" b="1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" altLang="zh-TW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B825F1-CCC8-D845-B124-3B94E84261AD}"/>
              </a:ext>
            </a:extLst>
          </p:cNvPr>
          <p:cNvSpPr txBox="1"/>
          <p:nvPr/>
        </p:nvSpPr>
        <p:spPr>
          <a:xfrm>
            <a:off x="4095921" y="2831803"/>
            <a:ext cx="4719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BE5658"/>
                </a:solidFill>
              </a:rPr>
              <a:t>- Two Different Inputs</a:t>
            </a:r>
            <a:endParaRPr kumimoji="1" lang="en-US" altLang="zh-TW" sz="800" b="1" dirty="0">
              <a:solidFill>
                <a:srgbClr val="BE5658"/>
              </a:solidFill>
            </a:endParaRPr>
          </a:p>
          <a:p>
            <a:r>
              <a:rPr kumimoji="1" lang="en-US" altLang="zh-TW" sz="3200" b="1" dirty="0">
                <a:solidFill>
                  <a:srgbClr val="BE5658"/>
                </a:solidFill>
              </a:rPr>
              <a:t>- Two Different Models</a:t>
            </a:r>
            <a:endParaRPr kumimoji="1" lang="en-US" altLang="zh-TW" sz="800" b="1" dirty="0">
              <a:solidFill>
                <a:srgbClr val="BE5658"/>
              </a:solidFill>
            </a:endParaRPr>
          </a:p>
          <a:p>
            <a:r>
              <a:rPr kumimoji="1" lang="en-US" altLang="zh-TW" sz="3200" b="1" dirty="0">
                <a:solidFill>
                  <a:srgbClr val="BE5658"/>
                </a:solidFill>
              </a:rPr>
              <a:t>- Concatenate Layer</a:t>
            </a:r>
          </a:p>
          <a:p>
            <a:r>
              <a:rPr kumimoji="1" lang="en-US" altLang="zh-TW" sz="3200" b="1" dirty="0">
                <a:solidFill>
                  <a:srgbClr val="BE5658"/>
                </a:solidFill>
              </a:rPr>
              <a:t>- Fully Connected Layer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4119CC-FC9A-6248-A4A6-8599B4D1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53" y="2362687"/>
            <a:ext cx="2748715" cy="4337817"/>
          </a:xfrm>
          <a:prstGeom prst="rect">
            <a:avLst/>
          </a:prstGeom>
        </p:spPr>
      </p:pic>
      <p:pic>
        <p:nvPicPr>
          <p:cNvPr id="10" name="圖形 9" descr="皇冠">
            <a:extLst>
              <a:ext uri="{FF2B5EF4-FFF2-40B4-BE49-F238E27FC236}">
                <a16:creationId xmlns:a16="http://schemas.microsoft.com/office/drawing/2014/main" id="{91FA9307-402C-1E47-85A5-B7310E46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70435">
            <a:off x="272039" y="631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34343" y="1288842"/>
            <a:ext cx="98086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Keras: Multiple Inputs and Mixed Data</a:t>
            </a:r>
          </a:p>
          <a:p>
            <a:r>
              <a:rPr lang="en" altLang="zh-TW" b="1" i="1" dirty="0">
                <a:solidFill>
                  <a:schemeClr val="bg2">
                    <a:lumMod val="50000"/>
                  </a:schemeClr>
                </a:solidFill>
              </a:rPr>
              <a:t>Ref:  https://www.pyimagesearch.com/2019/02/04/keras-multiple-inputs-and-mixed-data/</a:t>
            </a:r>
          </a:p>
          <a:p>
            <a:endParaRPr lang="en" altLang="zh-TW" b="1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" altLang="zh-TW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B825F1-CCC8-D845-B124-3B94E84261AD}"/>
              </a:ext>
            </a:extLst>
          </p:cNvPr>
          <p:cNvSpPr txBox="1"/>
          <p:nvPr/>
        </p:nvSpPr>
        <p:spPr>
          <a:xfrm>
            <a:off x="4095921" y="2831803"/>
            <a:ext cx="471914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BE5658"/>
                </a:solidFill>
              </a:rPr>
              <a:t>MAPE</a:t>
            </a:r>
          </a:p>
          <a:p>
            <a:r>
              <a:rPr kumimoji="1" lang="en-US" altLang="zh-TW" sz="3200" b="1" dirty="0">
                <a:solidFill>
                  <a:srgbClr val="BE5658"/>
                </a:solidFill>
              </a:rPr>
              <a:t>  - MLP (DNN): 22.71% </a:t>
            </a:r>
            <a:endParaRPr kumimoji="1" lang="en-US" altLang="zh-TW" sz="800" b="1" dirty="0">
              <a:solidFill>
                <a:srgbClr val="BE5658"/>
              </a:solidFill>
            </a:endParaRPr>
          </a:p>
          <a:p>
            <a:r>
              <a:rPr kumimoji="1" lang="en-US" altLang="zh-TW" sz="3200" b="1" dirty="0">
                <a:solidFill>
                  <a:srgbClr val="BE5658"/>
                </a:solidFill>
              </a:rPr>
              <a:t>  - CNN: 56.91%</a:t>
            </a:r>
            <a:endParaRPr kumimoji="1" lang="en-US" altLang="zh-TW" sz="800" b="1" dirty="0">
              <a:solidFill>
                <a:srgbClr val="BE5658"/>
              </a:solidFill>
            </a:endParaRPr>
          </a:p>
          <a:p>
            <a:r>
              <a:rPr kumimoji="1" lang="en-US" altLang="zh-TW" sz="3200" b="1" dirty="0">
                <a:solidFill>
                  <a:srgbClr val="BE5658"/>
                </a:solidFill>
              </a:rPr>
              <a:t>  - Ensemble: 27.52%</a:t>
            </a:r>
          </a:p>
          <a:p>
            <a:pPr marL="342900" indent="-342900">
              <a:buAutoNum type="arabicParenR"/>
            </a:pP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4119CC-FC9A-6248-A4A6-8599B4D1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53" y="2362687"/>
            <a:ext cx="2748715" cy="4337817"/>
          </a:xfrm>
          <a:prstGeom prst="rect">
            <a:avLst/>
          </a:prstGeom>
        </p:spPr>
      </p:pic>
      <p:pic>
        <p:nvPicPr>
          <p:cNvPr id="10" name="圖形 9" descr="皇冠">
            <a:extLst>
              <a:ext uri="{FF2B5EF4-FFF2-40B4-BE49-F238E27FC236}">
                <a16:creationId xmlns:a16="http://schemas.microsoft.com/office/drawing/2014/main" id="{91FA9307-402C-1E47-85A5-B7310E46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70435">
            <a:off x="272039" y="631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580580" y="2535910"/>
            <a:ext cx="980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Part3. Datasets</a:t>
            </a:r>
          </a:p>
        </p:txBody>
      </p:sp>
    </p:spTree>
    <p:extLst>
      <p:ext uri="{BB962C8B-B14F-4D97-AF65-F5344CB8AC3E}">
        <p14:creationId xmlns:p14="http://schemas.microsoft.com/office/powerpoint/2010/main" val="337151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739752" y="1022421"/>
            <a:ext cx="9808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3 Datasets:</a:t>
            </a:r>
          </a:p>
          <a:p>
            <a:endParaRPr lang="en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 Analysis Datasets: </a:t>
            </a:r>
          </a:p>
          <a:p>
            <a:r>
              <a:rPr lang="en" altLang="zh-TW" sz="3600" b="1" i="1" dirty="0">
                <a:solidFill>
                  <a:srgbClr val="BE5658"/>
                </a:solidFill>
              </a:rPr>
              <a:t>      PE Section Headers</a:t>
            </a:r>
          </a:p>
          <a:p>
            <a:endParaRPr lang="en" altLang="zh-TW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 Analysis Datasets: </a:t>
            </a:r>
          </a:p>
          <a:p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" altLang="zh-TW" sz="3600" b="1" i="1" dirty="0">
                <a:solidFill>
                  <a:srgbClr val="BE5658"/>
                </a:solidFill>
              </a:rPr>
              <a:t>Top-1000 PE Imports</a:t>
            </a:r>
          </a:p>
          <a:p>
            <a:endParaRPr lang="en" altLang="zh-TW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 Analysis Datasets: </a:t>
            </a:r>
          </a:p>
          <a:p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" altLang="zh-TW" sz="3600" b="1" i="1" dirty="0">
                <a:solidFill>
                  <a:srgbClr val="BE5658"/>
                </a:solidFill>
              </a:rPr>
              <a:t>Raw PE as Image</a:t>
            </a:r>
          </a:p>
        </p:txBody>
      </p:sp>
    </p:spTree>
    <p:extLst>
      <p:ext uri="{BB962C8B-B14F-4D97-AF65-F5344CB8AC3E}">
        <p14:creationId xmlns:p14="http://schemas.microsoft.com/office/powerpoint/2010/main" val="414157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97412" y="1106496"/>
            <a:ext cx="98086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Malware Analysis Datasets: </a:t>
            </a:r>
          </a:p>
          <a:p>
            <a:r>
              <a:rPr lang="en" altLang="zh-TW" sz="4400" b="1" i="1" dirty="0">
                <a:solidFill>
                  <a:srgbClr val="BE5658"/>
                </a:solidFill>
              </a:rPr>
              <a:t>      PE Section Headers</a:t>
            </a:r>
          </a:p>
          <a:p>
            <a:endParaRPr lang="en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FC1378-AC28-7544-9473-9ECE60B3977B}"/>
              </a:ext>
            </a:extLst>
          </p:cNvPr>
          <p:cNvSpPr txBox="1"/>
          <p:nvPr/>
        </p:nvSpPr>
        <p:spPr>
          <a:xfrm>
            <a:off x="1271746" y="2820623"/>
            <a:ext cx="7409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.text Section Header Data</a:t>
            </a:r>
          </a:p>
          <a:p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hash</a:t>
            </a: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- 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size_of_data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- virtual_address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- entropy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- virtual_size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" altLang="zh-TW" sz="3200" b="1" i="1" dirty="0">
                <a:solidFill>
                  <a:srgbClr val="BE5658"/>
                </a:solidFill>
              </a:rPr>
              <a:t>- malware </a:t>
            </a:r>
            <a:r>
              <a:rPr lang="en-US" altLang="zh-TW" sz="3200" b="1" i="1" dirty="0">
                <a:solidFill>
                  <a:srgbClr val="BE5658"/>
                </a:solidFill>
              </a:rPr>
              <a:t>(0: </a:t>
            </a:r>
            <a:r>
              <a:rPr lang="en" altLang="zh-TW" sz="3200" b="1" i="1" dirty="0">
                <a:solidFill>
                  <a:srgbClr val="BE5658"/>
                </a:solidFill>
              </a:rPr>
              <a:t>Benign / 1: Malware)</a:t>
            </a:r>
            <a:endParaRPr lang="en-US" altLang="zh-TW" sz="3200" b="1" i="1" dirty="0">
              <a:solidFill>
                <a:srgbClr val="BE5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5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97412" y="1106496"/>
            <a:ext cx="98086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 Malware Analysis Datasets: </a:t>
            </a:r>
          </a:p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" altLang="zh-TW" sz="4400" b="1" i="1" dirty="0">
                <a:solidFill>
                  <a:srgbClr val="BE5658"/>
                </a:solidFill>
              </a:rPr>
              <a:t>Top-1000 PE Imports</a:t>
            </a:r>
          </a:p>
          <a:p>
            <a:endParaRPr lang="en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FC1378-AC28-7544-9473-9ECE60B3977B}"/>
              </a:ext>
            </a:extLst>
          </p:cNvPr>
          <p:cNvSpPr txBox="1"/>
          <p:nvPr/>
        </p:nvSpPr>
        <p:spPr>
          <a:xfrm>
            <a:off x="1271746" y="2820623"/>
            <a:ext cx="8534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1000 columns </a:t>
            </a:r>
          </a:p>
          <a:p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Binary Variable (0: not import / 1: import)</a:t>
            </a: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" altLang="zh-TW" sz="3200" b="1" i="1" dirty="0">
                <a:solidFill>
                  <a:srgbClr val="BE5658"/>
                </a:solidFill>
              </a:rPr>
              <a:t>- malware </a:t>
            </a:r>
            <a:r>
              <a:rPr lang="en-US" altLang="zh-TW" sz="3200" b="1" i="1" dirty="0">
                <a:solidFill>
                  <a:srgbClr val="BE5658"/>
                </a:solidFill>
              </a:rPr>
              <a:t>(0: </a:t>
            </a:r>
            <a:r>
              <a:rPr lang="en" altLang="zh-TW" sz="3200" b="1" i="1" dirty="0">
                <a:solidFill>
                  <a:srgbClr val="BE5658"/>
                </a:solidFill>
              </a:rPr>
              <a:t>Benign / 1: Malware)</a:t>
            </a:r>
          </a:p>
        </p:txBody>
      </p:sp>
    </p:spTree>
    <p:extLst>
      <p:ext uri="{BB962C8B-B14F-4D97-AF65-F5344CB8AC3E}">
        <p14:creationId xmlns:p14="http://schemas.microsoft.com/office/powerpoint/2010/main" val="255552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97412" y="1106496"/>
            <a:ext cx="98086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Malware Analysis Datasets: </a:t>
            </a:r>
          </a:p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" altLang="zh-TW" sz="4400" b="1" i="1" dirty="0">
                <a:solidFill>
                  <a:srgbClr val="BE5658"/>
                </a:solidFill>
              </a:rPr>
              <a:t>Raw PE as Image</a:t>
            </a:r>
          </a:p>
          <a:p>
            <a:endParaRPr lang="en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FC1378-AC28-7544-9473-9ECE60B3977B}"/>
              </a:ext>
            </a:extLst>
          </p:cNvPr>
          <p:cNvSpPr txBox="1"/>
          <p:nvPr/>
        </p:nvSpPr>
        <p:spPr>
          <a:xfrm>
            <a:off x="1271746" y="2820623"/>
            <a:ext cx="85344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32*32 Grayscale Images</a:t>
            </a:r>
          </a:p>
          <a:p>
            <a:pPr marL="285750" indent="-285750">
              <a:buFontTx/>
              <a:buChar char="-"/>
            </a:pP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1024 columns </a:t>
            </a:r>
          </a:p>
          <a:p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Each pixel [0, 255] -&gt; Each column [0, 255]</a:t>
            </a: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" altLang="zh-TW" sz="3200" b="1" i="1" dirty="0">
                <a:solidFill>
                  <a:srgbClr val="BE5658"/>
                </a:solidFill>
              </a:rPr>
              <a:t>- malware </a:t>
            </a:r>
            <a:r>
              <a:rPr lang="en-US" altLang="zh-TW" sz="3200" b="1" i="1" dirty="0">
                <a:solidFill>
                  <a:srgbClr val="BE5658"/>
                </a:solidFill>
              </a:rPr>
              <a:t>(0: </a:t>
            </a:r>
            <a:r>
              <a:rPr lang="en" altLang="zh-TW" sz="3200" b="1" i="1" dirty="0">
                <a:solidFill>
                  <a:srgbClr val="BE5658"/>
                </a:solidFill>
              </a:rPr>
              <a:t>Benign / 1: Malware)</a:t>
            </a:r>
          </a:p>
        </p:txBody>
      </p:sp>
    </p:spTree>
    <p:extLst>
      <p:ext uri="{BB962C8B-B14F-4D97-AF65-F5344CB8AC3E}">
        <p14:creationId xmlns:p14="http://schemas.microsoft.com/office/powerpoint/2010/main" val="9693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86602" y="2535910"/>
            <a:ext cx="980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Part4.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75161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13842" y="1266595"/>
            <a:ext cx="9808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 Section Headers Dataframe</a:t>
            </a:r>
            <a:endParaRPr lang="en" altLang="zh-TW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8039EE-B192-6247-A3D6-746DE580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92" y="2850687"/>
            <a:ext cx="11279001" cy="26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0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13844" y="1266595"/>
            <a:ext cx="9808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Top-1000 PE Imports Dataframe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691A2B-BC97-0047-8935-72138541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20" y="2540876"/>
            <a:ext cx="10620360" cy="30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580583" y="2535910"/>
            <a:ext cx="980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276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13842" y="1266595"/>
            <a:ext cx="9808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PE as Image Dataframe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0C45DC-3575-B748-AB32-0FFADF10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24" y="2435991"/>
            <a:ext cx="10234151" cy="36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9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13842" y="1266595"/>
            <a:ext cx="9808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Merged Dataframe</a:t>
            </a:r>
          </a:p>
          <a:p>
            <a:r>
              <a:rPr lang="en" altLang="zh-TW" sz="3200" b="1" i="1" dirty="0">
                <a:solidFill>
                  <a:srgbClr val="BE5658"/>
                </a:solidFill>
              </a:rPr>
              <a:t>  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by hash</a:t>
            </a: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Drop all duplicated observations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DC3EE-61B6-BB4D-8076-FB77E712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9" y="3429000"/>
            <a:ext cx="11319641" cy="23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8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887414" y="1277104"/>
            <a:ext cx="980860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Feature Engineering</a:t>
            </a:r>
          </a:p>
          <a:p>
            <a:endParaRPr lang="en" altLang="zh-TW" sz="14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rgbClr val="BE5658"/>
                </a:solidFill>
              </a:rPr>
              <a:t>  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new column called “disk_memory_ratio”</a:t>
            </a: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Calculated from ”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size_of_data / virtual_size”</a:t>
            </a: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The ratio of section size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 the disk vs. In the memory</a:t>
            </a:r>
          </a:p>
        </p:txBody>
      </p:sp>
    </p:spTree>
    <p:extLst>
      <p:ext uri="{BB962C8B-B14F-4D97-AF65-F5344CB8AC3E}">
        <p14:creationId xmlns:p14="http://schemas.microsoft.com/office/powerpoint/2010/main" val="253947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49890" y="1011053"/>
            <a:ext cx="9808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EDA</a:t>
            </a:r>
          </a:p>
          <a:p>
            <a:endParaRPr lang="en" altLang="zh-TW" sz="14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rgbClr val="BE5658"/>
                </a:solidFill>
              </a:rPr>
              <a:t>  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Size_of_data and Virtual_size Distribution</a:t>
            </a: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3A59B-5A4B-BA4D-83D9-DAF5A6BCB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1" y="2651454"/>
            <a:ext cx="5105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8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49890" y="1011053"/>
            <a:ext cx="9808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EDA</a:t>
            </a:r>
          </a:p>
          <a:p>
            <a:endParaRPr lang="en" altLang="zh-TW" sz="14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rgbClr val="BE5658"/>
                </a:solidFill>
              </a:rPr>
              <a:t>  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 vs. Benign Distribution</a:t>
            </a: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2952A8-DE6F-C24A-83A7-EB08D337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1" y="2579753"/>
            <a:ext cx="5675356" cy="36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3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2383391" y="2286098"/>
            <a:ext cx="61404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800" b="1" i="1" dirty="0">
                <a:solidFill>
                  <a:srgbClr val="BE5658"/>
                </a:solidFill>
              </a:rPr>
              <a:t>We need Resampling!!</a:t>
            </a:r>
          </a:p>
          <a:p>
            <a:endParaRPr lang="en" altLang="zh-TW" sz="1400" b="1" i="1" dirty="0">
              <a:solidFill>
                <a:srgbClr val="BE5658"/>
              </a:solidFill>
            </a:endParaRPr>
          </a:p>
          <a:p>
            <a:r>
              <a:rPr lang="en" altLang="zh-TW" sz="3600" b="1" i="1" dirty="0">
                <a:solidFill>
                  <a:srgbClr val="BE5658"/>
                </a:solidFill>
              </a:rPr>
              <a:t>  </a:t>
            </a:r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ADASYN Oversampling</a:t>
            </a:r>
            <a:endParaRPr lang="en" altLang="zh-TW" sz="3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9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49890" y="1011053"/>
            <a:ext cx="9808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After ADASYN Oversampling</a:t>
            </a:r>
          </a:p>
          <a:p>
            <a:endParaRPr lang="en" altLang="zh-TW" sz="14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rgbClr val="BE5658"/>
                </a:solidFill>
              </a:rPr>
              <a:t>  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 vs. Benign Distribution</a:t>
            </a: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2DA2E7-934F-CD40-AB32-1963A538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1" y="2664853"/>
            <a:ext cx="5403630" cy="35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8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49890" y="1011053"/>
            <a:ext cx="9808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After ADASYN Oversampling</a:t>
            </a:r>
          </a:p>
          <a:p>
            <a:endParaRPr lang="en" altLang="zh-TW" sz="14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rgbClr val="BE5658"/>
                </a:solidFill>
              </a:rPr>
              <a:t>  </a:t>
            </a:r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Size_of_data and Virtual_size Distribution</a:t>
            </a: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6841A9-ECBB-CC4A-89DD-E277BE3B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1" y="2605252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86602" y="2535910"/>
            <a:ext cx="980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Part5. Individual Models</a:t>
            </a:r>
          </a:p>
        </p:txBody>
      </p:sp>
    </p:spTree>
    <p:extLst>
      <p:ext uri="{BB962C8B-B14F-4D97-AF65-F5344CB8AC3E}">
        <p14:creationId xmlns:p14="http://schemas.microsoft.com/office/powerpoint/2010/main" val="4281811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9380" y="821868"/>
            <a:ext cx="98086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First Model: PE Section Headers</a:t>
            </a:r>
          </a:p>
          <a:p>
            <a:endParaRPr lang="en" altLang="zh-TW" sz="16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Standardization (Z-Score)</a:t>
            </a:r>
          </a:p>
          <a:p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Build DNN model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</a:t>
            </a:r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Dense(32) + Dense(32) + Dense(64) + Dropout(0.2) + Dense(1)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- Adam (</a:t>
            </a:r>
            <a:r>
              <a:rPr lang="en" altLang="zh-TW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lr</a:t>
            </a:r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0.0003) and Early stopping</a:t>
            </a:r>
          </a:p>
          <a:p>
            <a:endParaRPr lang="en-US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729240" y="633539"/>
            <a:ext cx="980860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/>
              <a:t>Malware Detection</a:t>
            </a:r>
          </a:p>
          <a:p>
            <a:endParaRPr lang="en" altLang="zh-TW" sz="1600" b="1" dirty="0"/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Static Analysis : </a:t>
            </a:r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PE Section Headers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Imports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as Image</a:t>
            </a:r>
          </a:p>
          <a:p>
            <a:endParaRPr lang="en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Dynamic Analysis</a:t>
            </a:r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API Call</a:t>
            </a:r>
          </a:p>
        </p:txBody>
      </p:sp>
    </p:spTree>
    <p:extLst>
      <p:ext uri="{BB962C8B-B14F-4D97-AF65-F5344CB8AC3E}">
        <p14:creationId xmlns:p14="http://schemas.microsoft.com/office/powerpoint/2010/main" val="746226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9380" y="821867"/>
            <a:ext cx="98086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First Model: PE Section Headers</a:t>
            </a:r>
          </a:p>
          <a:p>
            <a:endParaRPr lang="en" altLang="zh-TW" sz="16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: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-Training Accuracy: 89.71%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-Validation Accuracy: 58.46%</a:t>
            </a:r>
          </a:p>
          <a:p>
            <a:endParaRPr lang="en-US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BA8D7C-2A81-A945-90B3-4EC029C2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98" y="3331230"/>
            <a:ext cx="4864894" cy="31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5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9380" y="821868"/>
            <a:ext cx="98086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Second Model: Top-1000 PE Imports</a:t>
            </a:r>
          </a:p>
          <a:p>
            <a:endParaRPr lang="en" altLang="zh-TW" sz="16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PCA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Choose 60 PCs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Total explained Variance = 90% </a:t>
            </a:r>
          </a:p>
          <a:p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3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Build DNN model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</a:t>
            </a:r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Dense(64) + Dense(64) + Dropout(0.4) + Dense(32) 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+ Dense(32) + Dropout(0.2) + Dense(1)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- Adam (</a:t>
            </a:r>
            <a:r>
              <a:rPr lang="en" altLang="zh-TW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lr</a:t>
            </a:r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0.0001) and Early stopping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BFBB55-4A1A-2F4D-9A9D-984EC9CE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52" y="1933902"/>
            <a:ext cx="3463323" cy="228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8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9380" y="821867"/>
            <a:ext cx="98086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Second Model: Top-1000 PE Imports</a:t>
            </a:r>
          </a:p>
          <a:p>
            <a:endParaRPr lang="en" altLang="zh-TW" sz="16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: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-Training Accuracy: 97.97%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-Validation Accuracy: 94.26%</a:t>
            </a:r>
          </a:p>
          <a:p>
            <a:endParaRPr lang="en-US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786E2C-3221-9541-9448-A10ECA01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76" y="3337755"/>
            <a:ext cx="4965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2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9380" y="895438"/>
            <a:ext cx="98086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Third Model: Raw PE as Image</a:t>
            </a:r>
          </a:p>
          <a:p>
            <a:endParaRPr lang="en" altLang="zh-TW" sz="16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Min-Max Normalization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From [0, 255] to [0, 1]</a:t>
            </a:r>
          </a:p>
          <a:p>
            <a:endParaRPr lang="en" altLang="zh-TW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Reshape to (32, 32, 1)</a:t>
            </a:r>
          </a:p>
          <a:p>
            <a:endParaRPr lang="en" altLang="zh-TW" sz="3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Build CNN model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- Input + Conv2D(32, 4*4) + Conv2D(64, 4*4) + 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MaxPooling2D(2*2) + Conv2D(128, 4*4) + Conv2D(128, 4*4) + 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MaxPooling2D(2*2) + Flatten + Dense(256) + Dropout(0.4) + Dense(1)</a:t>
            </a:r>
          </a:p>
          <a:p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- Adam (</a:t>
            </a:r>
            <a:r>
              <a:rPr lang="en" altLang="zh-TW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lr</a:t>
            </a:r>
            <a:r>
              <a:rPr lang="en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0.000003) and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68221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9380" y="821867"/>
            <a:ext cx="98086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Third Model: Raw PE as Image</a:t>
            </a:r>
          </a:p>
          <a:p>
            <a:endParaRPr lang="en" altLang="zh-TW" sz="16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: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-Training Accuracy: 95.11%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-Validation Accuracy: 85.1%</a:t>
            </a:r>
          </a:p>
          <a:p>
            <a:endParaRPr lang="en-US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F93367-07B6-2D48-8550-6C9CD732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37" y="3316734"/>
            <a:ext cx="4804979" cy="31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93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86602" y="2535910"/>
            <a:ext cx="980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Part6. Model Ensemble</a:t>
            </a:r>
          </a:p>
        </p:txBody>
      </p:sp>
    </p:spTree>
    <p:extLst>
      <p:ext uri="{BB962C8B-B14F-4D97-AF65-F5344CB8AC3E}">
        <p14:creationId xmlns:p14="http://schemas.microsoft.com/office/powerpoint/2010/main" val="26034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565555" y="566243"/>
            <a:ext cx="4217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Model Ensemble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2ABAC311-B9F3-BD4A-99BE-3B4434EB7C37}"/>
              </a:ext>
            </a:extLst>
          </p:cNvPr>
          <p:cNvSpPr/>
          <p:nvPr/>
        </p:nvSpPr>
        <p:spPr>
          <a:xfrm>
            <a:off x="3217275" y="2432381"/>
            <a:ext cx="1391642" cy="697690"/>
          </a:xfrm>
          <a:prstGeom prst="roundRect">
            <a:avLst/>
          </a:prstGeom>
          <a:solidFill>
            <a:srgbClr val="BE5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DNN Model</a:t>
            </a:r>
            <a:endParaRPr kumimoji="1" lang="zh-TW" altLang="en-US" b="1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EA3A03BF-A0A2-B344-B9FB-46A67E5B33A9}"/>
              </a:ext>
            </a:extLst>
          </p:cNvPr>
          <p:cNvSpPr/>
          <p:nvPr/>
        </p:nvSpPr>
        <p:spPr>
          <a:xfrm>
            <a:off x="3217275" y="3629213"/>
            <a:ext cx="1391642" cy="697690"/>
          </a:xfrm>
          <a:prstGeom prst="roundRect">
            <a:avLst/>
          </a:prstGeom>
          <a:solidFill>
            <a:srgbClr val="BE5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DNN Model</a:t>
            </a:r>
            <a:endParaRPr kumimoji="1" lang="zh-TW" altLang="en-US" b="1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32009D4-20B1-3E4F-B2C7-ADD71BD1E93D}"/>
              </a:ext>
            </a:extLst>
          </p:cNvPr>
          <p:cNvSpPr/>
          <p:nvPr/>
        </p:nvSpPr>
        <p:spPr>
          <a:xfrm>
            <a:off x="3217275" y="4838343"/>
            <a:ext cx="1391642" cy="697690"/>
          </a:xfrm>
          <a:prstGeom prst="roundRect">
            <a:avLst/>
          </a:prstGeom>
          <a:solidFill>
            <a:srgbClr val="BE5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CNN Model</a:t>
            </a:r>
            <a:endParaRPr kumimoji="1" lang="zh-TW" altLang="en-US" b="1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1AB93648-D63D-5648-AC35-996C436C97A8}"/>
              </a:ext>
            </a:extLst>
          </p:cNvPr>
          <p:cNvSpPr/>
          <p:nvPr/>
        </p:nvSpPr>
        <p:spPr>
          <a:xfrm>
            <a:off x="861104" y="2432381"/>
            <a:ext cx="1391642" cy="6976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b="1" dirty="0"/>
              <a:t>Header Data</a:t>
            </a:r>
            <a:endParaRPr kumimoji="1" lang="zh-TW" altLang="en-US" sz="1700" b="1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A00112B4-D44F-7A4A-8CAD-3C978B28854C}"/>
              </a:ext>
            </a:extLst>
          </p:cNvPr>
          <p:cNvSpPr/>
          <p:nvPr/>
        </p:nvSpPr>
        <p:spPr>
          <a:xfrm>
            <a:off x="851497" y="3635362"/>
            <a:ext cx="1391642" cy="6976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b="1" dirty="0"/>
              <a:t>Import Data</a:t>
            </a:r>
            <a:endParaRPr kumimoji="1" lang="zh-TW" altLang="en-US" sz="1700" b="1" dirty="0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0673D921-F822-094B-9176-963DE95B42DE}"/>
              </a:ext>
            </a:extLst>
          </p:cNvPr>
          <p:cNvSpPr/>
          <p:nvPr/>
        </p:nvSpPr>
        <p:spPr>
          <a:xfrm>
            <a:off x="851497" y="4838343"/>
            <a:ext cx="1391642" cy="6976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b="1" dirty="0"/>
              <a:t>Image Data</a:t>
            </a:r>
            <a:endParaRPr kumimoji="1" lang="zh-TW" altLang="en-US" sz="1700" b="1" dirty="0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EAF92B5A-583E-3A48-9E4D-83AD339642B9}"/>
              </a:ext>
            </a:extLst>
          </p:cNvPr>
          <p:cNvSpPr/>
          <p:nvPr/>
        </p:nvSpPr>
        <p:spPr>
          <a:xfrm>
            <a:off x="2583161" y="2642065"/>
            <a:ext cx="400050" cy="300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4CD599CF-8419-2C4E-AA0A-D37497B213B9}"/>
              </a:ext>
            </a:extLst>
          </p:cNvPr>
          <p:cNvSpPr/>
          <p:nvPr/>
        </p:nvSpPr>
        <p:spPr>
          <a:xfrm>
            <a:off x="2583016" y="3834359"/>
            <a:ext cx="400050" cy="300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ABE1C344-2527-9C47-9837-0275D9C64A86}"/>
              </a:ext>
            </a:extLst>
          </p:cNvPr>
          <p:cNvSpPr/>
          <p:nvPr/>
        </p:nvSpPr>
        <p:spPr>
          <a:xfrm>
            <a:off x="2583016" y="5036775"/>
            <a:ext cx="400050" cy="300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3A02BD2F-2212-F442-A416-B4677CBC8DCD}"/>
              </a:ext>
            </a:extLst>
          </p:cNvPr>
          <p:cNvSpPr/>
          <p:nvPr/>
        </p:nvSpPr>
        <p:spPr>
          <a:xfrm>
            <a:off x="657226" y="1840975"/>
            <a:ext cx="1754486" cy="4287595"/>
          </a:xfrm>
          <a:prstGeom prst="roundRect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78B530-A577-8E4D-9AEC-B063086C30C4}"/>
              </a:ext>
            </a:extLst>
          </p:cNvPr>
          <p:cNvSpPr txBox="1"/>
          <p:nvPr/>
        </p:nvSpPr>
        <p:spPr>
          <a:xfrm>
            <a:off x="938298" y="138441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kumimoji="1" lang="zh-TW" alt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DA38A07-049B-424A-92A9-1F3E56A93B66}"/>
              </a:ext>
            </a:extLst>
          </p:cNvPr>
          <p:cNvSpPr/>
          <p:nvPr/>
        </p:nvSpPr>
        <p:spPr>
          <a:xfrm>
            <a:off x="4842981" y="2630813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AEB80C49-4F55-9340-AF08-94EE0E7EE499}"/>
              </a:ext>
            </a:extLst>
          </p:cNvPr>
          <p:cNvSpPr/>
          <p:nvPr/>
        </p:nvSpPr>
        <p:spPr>
          <a:xfrm>
            <a:off x="4842981" y="3823934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右箭號 22">
            <a:extLst>
              <a:ext uri="{FF2B5EF4-FFF2-40B4-BE49-F238E27FC236}">
                <a16:creationId xmlns:a16="http://schemas.microsoft.com/office/drawing/2014/main" id="{E76E3CCB-362D-7445-9570-6F3DAEC99DEA}"/>
              </a:ext>
            </a:extLst>
          </p:cNvPr>
          <p:cNvSpPr/>
          <p:nvPr/>
        </p:nvSpPr>
        <p:spPr>
          <a:xfrm>
            <a:off x="4842981" y="5043810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F675266-3DB5-AF40-BFE3-28CF2246E90B}"/>
              </a:ext>
            </a:extLst>
          </p:cNvPr>
          <p:cNvSpPr/>
          <p:nvPr/>
        </p:nvSpPr>
        <p:spPr>
          <a:xfrm>
            <a:off x="5511551" y="2396505"/>
            <a:ext cx="835692" cy="769441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67785C5-2AD0-204B-B442-6D92C855EADB}"/>
              </a:ext>
            </a:extLst>
          </p:cNvPr>
          <p:cNvSpPr/>
          <p:nvPr/>
        </p:nvSpPr>
        <p:spPr>
          <a:xfrm>
            <a:off x="5519899" y="3603003"/>
            <a:ext cx="835692" cy="769441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DA27CB9-5814-E146-ADBB-8EDCFF1CD2C2}"/>
              </a:ext>
            </a:extLst>
          </p:cNvPr>
          <p:cNvSpPr/>
          <p:nvPr/>
        </p:nvSpPr>
        <p:spPr>
          <a:xfrm>
            <a:off x="5519899" y="4809502"/>
            <a:ext cx="835692" cy="769441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17B36AD7-A727-F04B-905E-D20359F36B82}"/>
              </a:ext>
            </a:extLst>
          </p:cNvPr>
          <p:cNvSpPr/>
          <p:nvPr/>
        </p:nvSpPr>
        <p:spPr>
          <a:xfrm>
            <a:off x="5357655" y="1815299"/>
            <a:ext cx="1143483" cy="4313271"/>
          </a:xfrm>
          <a:prstGeom prst="roundRect">
            <a:avLst/>
          </a:prstGeom>
          <a:noFill/>
          <a:ln w="101600">
            <a:solidFill>
              <a:srgbClr val="BE5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A955872-3FEE-6A4D-BF31-74408DC24C9B}"/>
              </a:ext>
            </a:extLst>
          </p:cNvPr>
          <p:cNvSpPr txBox="1"/>
          <p:nvPr/>
        </p:nvSpPr>
        <p:spPr>
          <a:xfrm>
            <a:off x="5130262" y="1360260"/>
            <a:ext cx="172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rgbClr val="BE5658"/>
                </a:solidFill>
              </a:rPr>
              <a:t>Concatenate</a:t>
            </a:r>
            <a:endParaRPr kumimoji="1" lang="zh-TW" altLang="en-US" sz="2200" b="1" dirty="0">
              <a:solidFill>
                <a:srgbClr val="BE5658"/>
              </a:solidFill>
            </a:endParaRPr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B927BF8A-3E17-F04B-AEE1-12E5EACF8443}"/>
              </a:ext>
            </a:extLst>
          </p:cNvPr>
          <p:cNvSpPr/>
          <p:nvPr/>
        </p:nvSpPr>
        <p:spPr>
          <a:xfrm>
            <a:off x="7380684" y="1052968"/>
            <a:ext cx="682711" cy="5490707"/>
          </a:xfrm>
          <a:prstGeom prst="roundRect">
            <a:avLst/>
          </a:prstGeom>
          <a:noFill/>
          <a:ln w="101600">
            <a:solidFill>
              <a:srgbClr val="BE5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E65AFD8-42F2-A144-BADA-A901830A842E}"/>
              </a:ext>
            </a:extLst>
          </p:cNvPr>
          <p:cNvSpPr txBox="1"/>
          <p:nvPr/>
        </p:nvSpPr>
        <p:spPr>
          <a:xfrm>
            <a:off x="7188687" y="516099"/>
            <a:ext cx="1394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rgbClr val="BE5658"/>
                </a:solidFill>
              </a:rPr>
              <a:t>FC Layer</a:t>
            </a:r>
            <a:endParaRPr kumimoji="1" lang="zh-TW" altLang="en-US" sz="2200" b="1" dirty="0">
              <a:solidFill>
                <a:srgbClr val="BE5658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2BE680C-218A-B545-99A6-B38CF22F5364}"/>
              </a:ext>
            </a:extLst>
          </p:cNvPr>
          <p:cNvSpPr/>
          <p:nvPr/>
        </p:nvSpPr>
        <p:spPr>
          <a:xfrm>
            <a:off x="7563095" y="1210942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771B4CF-25EC-5D4C-B586-779ADB33733C}"/>
              </a:ext>
            </a:extLst>
          </p:cNvPr>
          <p:cNvSpPr/>
          <p:nvPr/>
        </p:nvSpPr>
        <p:spPr>
          <a:xfrm>
            <a:off x="7578312" y="1537273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8934692-1C06-C94D-833E-EF042A692453}"/>
              </a:ext>
            </a:extLst>
          </p:cNvPr>
          <p:cNvSpPr/>
          <p:nvPr/>
        </p:nvSpPr>
        <p:spPr>
          <a:xfrm>
            <a:off x="7572737" y="1876318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CE7BE9E-48A9-A94C-9754-35FE73D5EACA}"/>
              </a:ext>
            </a:extLst>
          </p:cNvPr>
          <p:cNvSpPr/>
          <p:nvPr/>
        </p:nvSpPr>
        <p:spPr>
          <a:xfrm>
            <a:off x="7583319" y="2202649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6C93241-F23D-F342-BA71-338F0CC53740}"/>
              </a:ext>
            </a:extLst>
          </p:cNvPr>
          <p:cNvSpPr/>
          <p:nvPr/>
        </p:nvSpPr>
        <p:spPr>
          <a:xfrm>
            <a:off x="7587165" y="2528980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6DBCA53D-F1BF-5243-BFCD-CEB81087F9BB}"/>
              </a:ext>
            </a:extLst>
          </p:cNvPr>
          <p:cNvSpPr/>
          <p:nvPr/>
        </p:nvSpPr>
        <p:spPr>
          <a:xfrm>
            <a:off x="7587165" y="2878222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DD98E399-7155-8643-8410-012521D65FCE}"/>
              </a:ext>
            </a:extLst>
          </p:cNvPr>
          <p:cNvSpPr/>
          <p:nvPr/>
        </p:nvSpPr>
        <p:spPr>
          <a:xfrm>
            <a:off x="7598956" y="3184694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DC9B472-6B3C-764F-8DFA-D7EE570B0AEB}"/>
              </a:ext>
            </a:extLst>
          </p:cNvPr>
          <p:cNvSpPr/>
          <p:nvPr/>
        </p:nvSpPr>
        <p:spPr>
          <a:xfrm>
            <a:off x="7591986" y="3496333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E9C7156-79A3-1B4F-92D5-3DBBCD110E36}"/>
              </a:ext>
            </a:extLst>
          </p:cNvPr>
          <p:cNvSpPr/>
          <p:nvPr/>
        </p:nvSpPr>
        <p:spPr>
          <a:xfrm>
            <a:off x="7598956" y="3850070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AF23DF2-7CE0-924A-84D2-AE73ECA7B905}"/>
              </a:ext>
            </a:extLst>
          </p:cNvPr>
          <p:cNvSpPr/>
          <p:nvPr/>
        </p:nvSpPr>
        <p:spPr>
          <a:xfrm>
            <a:off x="7596677" y="4200911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59D3BA2-E3CA-AA49-AD28-13F8AFFD8DBF}"/>
              </a:ext>
            </a:extLst>
          </p:cNvPr>
          <p:cNvSpPr/>
          <p:nvPr/>
        </p:nvSpPr>
        <p:spPr>
          <a:xfrm>
            <a:off x="7608602" y="4525643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ED2D97B-5B6D-7D43-A26F-FE6DB58C4B50}"/>
              </a:ext>
            </a:extLst>
          </p:cNvPr>
          <p:cNvSpPr/>
          <p:nvPr/>
        </p:nvSpPr>
        <p:spPr>
          <a:xfrm>
            <a:off x="7600523" y="4859086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FB31F602-880E-F14B-BE0A-6A064F05A8BA}"/>
              </a:ext>
            </a:extLst>
          </p:cNvPr>
          <p:cNvSpPr/>
          <p:nvPr/>
        </p:nvSpPr>
        <p:spPr>
          <a:xfrm>
            <a:off x="7608602" y="5177447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D72AB92-9E7A-6740-B7CA-4189F6D4857F}"/>
              </a:ext>
            </a:extLst>
          </p:cNvPr>
          <p:cNvSpPr/>
          <p:nvPr/>
        </p:nvSpPr>
        <p:spPr>
          <a:xfrm>
            <a:off x="7608601" y="5496817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416C19D-D2C9-9643-9E2F-68A343507D65}"/>
              </a:ext>
            </a:extLst>
          </p:cNvPr>
          <p:cNvSpPr/>
          <p:nvPr/>
        </p:nvSpPr>
        <p:spPr>
          <a:xfrm>
            <a:off x="7625805" y="5850484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1CFE767-6BB2-B94A-90C6-E71CF92A82C1}"/>
              </a:ext>
            </a:extLst>
          </p:cNvPr>
          <p:cNvSpPr/>
          <p:nvPr/>
        </p:nvSpPr>
        <p:spPr>
          <a:xfrm>
            <a:off x="7625806" y="6190035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285E82F8-914A-C54C-B2AF-21E8DFAFC96E}"/>
              </a:ext>
            </a:extLst>
          </p:cNvPr>
          <p:cNvSpPr/>
          <p:nvPr/>
        </p:nvSpPr>
        <p:spPr>
          <a:xfrm>
            <a:off x="6755174" y="3821496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3" name="向右箭號 52">
            <a:extLst>
              <a:ext uri="{FF2B5EF4-FFF2-40B4-BE49-F238E27FC236}">
                <a16:creationId xmlns:a16="http://schemas.microsoft.com/office/drawing/2014/main" id="{FD7D67F1-FD33-B343-82E6-48144AE88476}"/>
              </a:ext>
            </a:extLst>
          </p:cNvPr>
          <p:cNvSpPr/>
          <p:nvPr/>
        </p:nvSpPr>
        <p:spPr>
          <a:xfrm>
            <a:off x="8398705" y="3831456"/>
            <a:ext cx="400050" cy="300826"/>
          </a:xfrm>
          <a:prstGeom prst="rightArrow">
            <a:avLst/>
          </a:prstGeom>
          <a:solidFill>
            <a:srgbClr val="BE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6B9D7EE-731F-544F-A12F-2D810EA7B996}"/>
              </a:ext>
            </a:extLst>
          </p:cNvPr>
          <p:cNvSpPr/>
          <p:nvPr/>
        </p:nvSpPr>
        <p:spPr>
          <a:xfrm>
            <a:off x="9030702" y="3557959"/>
            <a:ext cx="835692" cy="769441"/>
          </a:xfrm>
          <a:prstGeom prst="ellipse">
            <a:avLst/>
          </a:prstGeom>
          <a:solidFill>
            <a:srgbClr val="BE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2758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9380" y="821867"/>
            <a:ext cx="98086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Model Ensemble</a:t>
            </a:r>
          </a:p>
          <a:p>
            <a:endParaRPr lang="en" altLang="zh-TW" sz="1600" b="1" i="1" dirty="0">
              <a:solidFill>
                <a:srgbClr val="BE5658"/>
              </a:solidFill>
            </a:endParaRP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: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-Training Accuracy: 98.58% </a:t>
            </a:r>
          </a:p>
          <a:p>
            <a:r>
              <a:rPr lang="en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-Validation Accuracy: 95.99%</a:t>
            </a:r>
          </a:p>
          <a:p>
            <a:endParaRPr lang="en-US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5A9F8C-939E-234C-8408-D51DF045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325273"/>
            <a:ext cx="4851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639987" y="832377"/>
            <a:ext cx="9808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Model Ensemble vs. Individual Model</a:t>
            </a:r>
            <a:r>
              <a:rPr lang="en-US" altLang="zh-TW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" altLang="zh-TW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1427571-AD17-EC4B-90FB-05AD3F8E6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43187"/>
              </p:ext>
            </p:extLst>
          </p:nvPr>
        </p:nvGraphicFramePr>
        <p:xfrm>
          <a:off x="982623" y="1969680"/>
          <a:ext cx="8093322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87190">
                  <a:extLst>
                    <a:ext uri="{9D8B030D-6E8A-4147-A177-3AD203B41FA5}">
                      <a16:colId xmlns:a16="http://schemas.microsoft.com/office/drawing/2014/main" val="4052498592"/>
                    </a:ext>
                  </a:extLst>
                </a:gridCol>
                <a:gridCol w="1925084">
                  <a:extLst>
                    <a:ext uri="{9D8B030D-6E8A-4147-A177-3AD203B41FA5}">
                      <a16:colId xmlns:a16="http://schemas.microsoft.com/office/drawing/2014/main" val="4007907961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val="3568595170"/>
                    </a:ext>
                  </a:extLst>
                </a:gridCol>
              </a:tblGrid>
              <a:tr h="3632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Training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Validation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26169"/>
                  </a:ext>
                </a:extLst>
              </a:tr>
              <a:tr h="817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0" kern="1200" dirty="0">
                          <a:effectLst/>
                        </a:rPr>
                        <a:t>PE Section Headers with DNN</a:t>
                      </a:r>
                    </a:p>
                    <a:p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effectLst/>
                        </a:rPr>
                        <a:t>89.71%</a:t>
                      </a:r>
                      <a:endParaRPr lang="zh-TW" altLang="en-US" sz="2400" b="0" dirty="0">
                        <a:effectLst/>
                      </a:endParaRPr>
                    </a:p>
                    <a:p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effectLst/>
                        </a:rPr>
                        <a:t>58.46%</a:t>
                      </a:r>
                      <a:endParaRPr lang="zh-TW" altLang="en-US" sz="2400" b="0" dirty="0">
                        <a:effectLst/>
                      </a:endParaRPr>
                    </a:p>
                    <a:p>
                      <a:endParaRPr lang="zh-TW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07319"/>
                  </a:ext>
                </a:extLst>
              </a:tr>
              <a:tr h="817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0" kern="1200" dirty="0">
                          <a:effectLst/>
                        </a:rPr>
                        <a:t>Top-1000 PE Imports with DNN</a:t>
                      </a:r>
                    </a:p>
                    <a:p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effectLst/>
                        </a:rPr>
                        <a:t>97.97%</a:t>
                      </a:r>
                      <a:endParaRPr lang="zh-TW" altLang="en-US" sz="2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effectLst/>
                        </a:rPr>
                        <a:t>94.26%</a:t>
                      </a:r>
                      <a:endParaRPr lang="zh-TW" altLang="en-US" sz="2400" b="0" dirty="0">
                        <a:effectLst/>
                      </a:endParaRPr>
                    </a:p>
                    <a:p>
                      <a:endParaRPr lang="zh-TW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84342"/>
                  </a:ext>
                </a:extLst>
              </a:tr>
              <a:tr h="817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0" kern="1200" dirty="0">
                          <a:effectLst/>
                        </a:rPr>
                        <a:t>Raw PE as Image with CNN</a:t>
                      </a:r>
                    </a:p>
                    <a:p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effectLst/>
                        </a:rPr>
                        <a:t>95.11%</a:t>
                      </a:r>
                      <a:endParaRPr lang="zh-TW" altLang="en-US" sz="2400" b="0" dirty="0">
                        <a:effectLst/>
                      </a:endParaRPr>
                    </a:p>
                    <a:p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 dirty="0">
                          <a:effectLst/>
                        </a:rPr>
                        <a:t>85.1%</a:t>
                      </a:r>
                      <a:endParaRPr lang="zh-TW" altLang="en-US" sz="2400" b="0" dirty="0">
                        <a:effectLst/>
                      </a:endParaRPr>
                    </a:p>
                    <a:p>
                      <a:endParaRPr lang="zh-TW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6888"/>
                  </a:ext>
                </a:extLst>
              </a:tr>
              <a:tr h="817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effectLst/>
                        </a:rPr>
                        <a:t>Ensemble Model</a:t>
                      </a:r>
                    </a:p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rgbClr val="BE5658"/>
                          </a:solidFill>
                          <a:effectLst/>
                        </a:rPr>
                        <a:t>98.58%</a:t>
                      </a:r>
                      <a:endParaRPr lang="zh-TW" altLang="en-US" sz="2400" b="1" dirty="0">
                        <a:solidFill>
                          <a:srgbClr val="BE5658"/>
                        </a:solidFill>
                        <a:effectLst/>
                      </a:endParaRPr>
                    </a:p>
                    <a:p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rgbClr val="BE5658"/>
                          </a:solidFill>
                          <a:effectLst/>
                        </a:rPr>
                        <a:t>95.99%</a:t>
                      </a:r>
                      <a:endParaRPr lang="zh-TW" altLang="en-US" sz="2400" b="1" dirty="0">
                        <a:solidFill>
                          <a:srgbClr val="BE5658"/>
                        </a:solidFill>
                        <a:effectLst/>
                      </a:endParaRPr>
                    </a:p>
                    <a:p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7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316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86602" y="2535910"/>
            <a:ext cx="980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Part7. Conclusion</a:t>
            </a:r>
          </a:p>
        </p:txBody>
      </p:sp>
    </p:spTree>
    <p:extLst>
      <p:ext uri="{BB962C8B-B14F-4D97-AF65-F5344CB8AC3E}">
        <p14:creationId xmlns:p14="http://schemas.microsoft.com/office/powerpoint/2010/main" val="262622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729240" y="633539"/>
            <a:ext cx="9808609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/>
              <a:t>Malware Detection</a:t>
            </a:r>
          </a:p>
          <a:p>
            <a:endParaRPr lang="en" altLang="zh-TW" sz="1600" b="1" dirty="0"/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Static Analysis : </a:t>
            </a:r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PE Section Headers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Imports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as Image</a:t>
            </a:r>
          </a:p>
          <a:p>
            <a:endParaRPr lang="en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" altLang="zh-TW" sz="4800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Analysis</a:t>
            </a:r>
          </a:p>
          <a:p>
            <a:r>
              <a:rPr lang="en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" altLang="zh-TW" sz="4000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Call</a:t>
            </a:r>
          </a:p>
          <a:p>
            <a:endParaRPr lang="en" altLang="zh-TW" sz="6000" b="1" dirty="0"/>
          </a:p>
          <a:p>
            <a:endParaRPr lang="en" altLang="zh-TW" sz="6000" b="1" dirty="0"/>
          </a:p>
          <a:p>
            <a:endParaRPr lang="en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947385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455973" y="998676"/>
            <a:ext cx="8351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on these datasets and the final result,</a:t>
            </a:r>
            <a:endParaRPr lang="en" altLang="zh-TW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used in Malware Detection,</a:t>
            </a:r>
            <a:endParaRPr lang="en" altLang="zh-TW" sz="3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3600" b="1" i="1" dirty="0">
                <a:solidFill>
                  <a:srgbClr val="BE5658"/>
                </a:solidFill>
              </a:rPr>
              <a:t>Model Ensemble will </a:t>
            </a:r>
            <a:r>
              <a:rPr lang="en" altLang="zh-TW" sz="3600" b="1" dirty="0">
                <a:solidFill>
                  <a:srgbClr val="BE5658"/>
                </a:solidFill>
              </a:rPr>
              <a:t>perform better than </a:t>
            </a:r>
            <a:r>
              <a:rPr lang="en" altLang="zh-TW" sz="3600" b="1" i="1" dirty="0">
                <a:solidFill>
                  <a:srgbClr val="BE5658"/>
                </a:solidFill>
              </a:rPr>
              <a:t>Individual Model.</a:t>
            </a:r>
          </a:p>
          <a:p>
            <a:endParaRPr lang="en" altLang="zh-TW" sz="3600" b="1" i="1" dirty="0">
              <a:solidFill>
                <a:srgbClr val="BE5658"/>
              </a:solidFill>
            </a:endParaRPr>
          </a:p>
          <a:p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Moreover, instead of Average Layer, </a:t>
            </a:r>
          </a:p>
          <a:p>
            <a:r>
              <a:rPr lang="en" altLang="zh-TW" sz="3600" b="1" i="1" dirty="0">
                <a:solidFill>
                  <a:srgbClr val="BE5658"/>
                </a:solidFill>
              </a:rPr>
              <a:t>FC Layer </a:t>
            </a:r>
            <a:r>
              <a:rPr lang="en" altLang="zh-TW" sz="3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be a good choice to make the NN learn the proper weights of each model’s output.</a:t>
            </a:r>
            <a:endParaRPr lang="en" altLang="zh-TW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1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392909" y="1659650"/>
            <a:ext cx="980860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 Angelo Oliveira, "Malware Analysis Datasets: PE Section Headers",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IEEE Dataport, 2019. 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[Online]. Available: http://dx.doi.org/10.21227/2czh-es14. 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Accessed: Jun. 13, 2020.</a:t>
            </a:r>
          </a:p>
          <a:p>
            <a:endParaRPr lang="en" altLang="zh-TW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 Angelo Oliveira, "Malware Analysis Datasets: Top-1000 PE Imports",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IEEE Dataport, 2019.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[Online]. Available: http://dx.doi.org/10.21227/004e-v304.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Accessed: Jun. 13, 2020.</a:t>
            </a:r>
          </a:p>
          <a:p>
            <a:endParaRPr lang="en" altLang="zh-TW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[3] Angelo Oliveira, "Malware Analysis Datasets: Raw PE as Image", 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IEEE Dataport, 2019. 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[Online]. Available: http://dx.doi.org/10.21227/8brp-j220.</a:t>
            </a:r>
          </a:p>
          <a:p>
            <a:r>
              <a:rPr lang="en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Accessed: Jun. 13, 2020.</a:t>
            </a:r>
          </a:p>
          <a:p>
            <a:endParaRPr lang="en" altLang="zh-TW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799C1B-8C35-6F4B-B633-F01D388160D7}"/>
              </a:ext>
            </a:extLst>
          </p:cNvPr>
          <p:cNvSpPr txBox="1"/>
          <p:nvPr/>
        </p:nvSpPr>
        <p:spPr>
          <a:xfrm>
            <a:off x="392909" y="749150"/>
            <a:ext cx="980860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Reference: </a:t>
            </a:r>
          </a:p>
          <a:p>
            <a:endParaRPr lang="en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" altLang="zh-TW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3830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729240" y="633539"/>
            <a:ext cx="980860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/>
              <a:t>Malware Detection</a:t>
            </a:r>
          </a:p>
          <a:p>
            <a:endParaRPr lang="en" altLang="zh-TW" sz="1600" b="1" dirty="0"/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Static Analysis : </a:t>
            </a:r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PE Section Headers   -&gt; Yes/No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Imports                  -&gt; Yes/No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as Image                -&gt; Yes/No</a:t>
            </a:r>
          </a:p>
          <a:p>
            <a:endParaRPr lang="en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" altLang="zh-TW" sz="4800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Analysis</a:t>
            </a:r>
          </a:p>
          <a:p>
            <a:r>
              <a:rPr lang="en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" altLang="zh-TW" sz="4000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Call</a:t>
            </a:r>
          </a:p>
        </p:txBody>
      </p:sp>
    </p:spTree>
    <p:extLst>
      <p:ext uri="{BB962C8B-B14F-4D97-AF65-F5344CB8AC3E}">
        <p14:creationId xmlns:p14="http://schemas.microsoft.com/office/powerpoint/2010/main" val="207091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729240" y="633539"/>
            <a:ext cx="980860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/>
              <a:t>Malware Detection</a:t>
            </a:r>
          </a:p>
          <a:p>
            <a:endParaRPr lang="en" altLang="zh-TW" sz="1600" b="1" dirty="0"/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Static Analysis : </a:t>
            </a:r>
          </a:p>
          <a:p>
            <a:r>
              <a:rPr lang="en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PE Section Headers   -&gt; Yes/No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Imports                  -&gt; Yes/No</a:t>
            </a:r>
          </a:p>
          <a:p>
            <a:r>
              <a:rPr lang="en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PE as Image                -&gt; Yes/No</a:t>
            </a:r>
          </a:p>
          <a:p>
            <a:endParaRPr lang="en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" altLang="zh-TW" sz="4800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Analysis</a:t>
            </a:r>
          </a:p>
          <a:p>
            <a:r>
              <a:rPr lang="en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" altLang="zh-TW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" altLang="zh-TW" sz="4000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Call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E4CC282-5686-A249-8816-F74B9487360A}"/>
              </a:ext>
            </a:extLst>
          </p:cNvPr>
          <p:cNvSpPr/>
          <p:nvPr/>
        </p:nvSpPr>
        <p:spPr>
          <a:xfrm>
            <a:off x="6219169" y="2369592"/>
            <a:ext cx="2312276" cy="2399264"/>
          </a:xfrm>
          <a:prstGeom prst="roundRect">
            <a:avLst/>
          </a:prstGeom>
          <a:noFill/>
          <a:ln w="152400">
            <a:solidFill>
              <a:srgbClr val="BE5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向右箭號 1">
            <a:extLst>
              <a:ext uri="{FF2B5EF4-FFF2-40B4-BE49-F238E27FC236}">
                <a16:creationId xmlns:a16="http://schemas.microsoft.com/office/drawing/2014/main" id="{0BD9D81D-A494-3B42-BA6A-E9D80E521E1B}"/>
              </a:ext>
            </a:extLst>
          </p:cNvPr>
          <p:cNvSpPr/>
          <p:nvPr/>
        </p:nvSpPr>
        <p:spPr>
          <a:xfrm rot="5400000">
            <a:off x="7123058" y="5155125"/>
            <a:ext cx="504497" cy="441434"/>
          </a:xfrm>
          <a:prstGeom prst="rightArrow">
            <a:avLst/>
          </a:prstGeom>
          <a:solidFill>
            <a:srgbClr val="BE5658"/>
          </a:solidFill>
          <a:ln>
            <a:solidFill>
              <a:srgbClr val="BE5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57C5AA-582B-E940-A4F2-4ED89EDC80E5}"/>
              </a:ext>
            </a:extLst>
          </p:cNvPr>
          <p:cNvSpPr txBox="1"/>
          <p:nvPr/>
        </p:nvSpPr>
        <p:spPr>
          <a:xfrm>
            <a:off x="5633544" y="5711460"/>
            <a:ext cx="3772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BE5658"/>
                </a:solidFill>
              </a:rPr>
              <a:t>Final Result (Yes/No)</a:t>
            </a:r>
            <a:endParaRPr kumimoji="1" lang="zh-TW" altLang="en-US" sz="3200" b="1" dirty="0">
              <a:solidFill>
                <a:srgbClr val="BE5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5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565555" y="566243"/>
            <a:ext cx="4217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4400" b="1" i="1" dirty="0">
                <a:solidFill>
                  <a:srgbClr val="BE5658"/>
                </a:solidFill>
              </a:rPr>
              <a:t>Model Ensemble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2ABAC311-B9F3-BD4A-99BE-3B4434EB7C37}"/>
              </a:ext>
            </a:extLst>
          </p:cNvPr>
          <p:cNvSpPr/>
          <p:nvPr/>
        </p:nvSpPr>
        <p:spPr>
          <a:xfrm>
            <a:off x="3217275" y="2432381"/>
            <a:ext cx="1391642" cy="697690"/>
          </a:xfrm>
          <a:prstGeom prst="roundRect">
            <a:avLst/>
          </a:prstGeom>
          <a:solidFill>
            <a:srgbClr val="BE5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DNN Model</a:t>
            </a:r>
            <a:endParaRPr kumimoji="1" lang="zh-TW" altLang="en-US" b="1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EA3A03BF-A0A2-B344-B9FB-46A67E5B33A9}"/>
              </a:ext>
            </a:extLst>
          </p:cNvPr>
          <p:cNvSpPr/>
          <p:nvPr/>
        </p:nvSpPr>
        <p:spPr>
          <a:xfrm>
            <a:off x="3217275" y="3629213"/>
            <a:ext cx="1391642" cy="697690"/>
          </a:xfrm>
          <a:prstGeom prst="roundRect">
            <a:avLst/>
          </a:prstGeom>
          <a:solidFill>
            <a:srgbClr val="BE5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DNN Model</a:t>
            </a:r>
            <a:endParaRPr kumimoji="1" lang="zh-TW" altLang="en-US" b="1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32009D4-20B1-3E4F-B2C7-ADD71BD1E93D}"/>
              </a:ext>
            </a:extLst>
          </p:cNvPr>
          <p:cNvSpPr/>
          <p:nvPr/>
        </p:nvSpPr>
        <p:spPr>
          <a:xfrm>
            <a:off x="3217275" y="4838343"/>
            <a:ext cx="1391642" cy="697690"/>
          </a:xfrm>
          <a:prstGeom prst="roundRect">
            <a:avLst/>
          </a:prstGeom>
          <a:solidFill>
            <a:srgbClr val="BE56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CNN Model</a:t>
            </a:r>
            <a:endParaRPr kumimoji="1" lang="zh-TW" altLang="en-US" b="1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1AB93648-D63D-5648-AC35-996C436C97A8}"/>
              </a:ext>
            </a:extLst>
          </p:cNvPr>
          <p:cNvSpPr/>
          <p:nvPr/>
        </p:nvSpPr>
        <p:spPr>
          <a:xfrm>
            <a:off x="861104" y="2432381"/>
            <a:ext cx="1391642" cy="6976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b="1" dirty="0"/>
              <a:t>Header Data</a:t>
            </a:r>
            <a:endParaRPr kumimoji="1" lang="zh-TW" altLang="en-US" sz="1700" b="1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A00112B4-D44F-7A4A-8CAD-3C978B28854C}"/>
              </a:ext>
            </a:extLst>
          </p:cNvPr>
          <p:cNvSpPr/>
          <p:nvPr/>
        </p:nvSpPr>
        <p:spPr>
          <a:xfrm>
            <a:off x="851497" y="3635362"/>
            <a:ext cx="1391642" cy="6976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b="1" dirty="0"/>
              <a:t>Import Data</a:t>
            </a:r>
            <a:endParaRPr kumimoji="1" lang="zh-TW" altLang="en-US" sz="1700" b="1" dirty="0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0673D921-F822-094B-9176-963DE95B42DE}"/>
              </a:ext>
            </a:extLst>
          </p:cNvPr>
          <p:cNvSpPr/>
          <p:nvPr/>
        </p:nvSpPr>
        <p:spPr>
          <a:xfrm>
            <a:off x="851497" y="4838343"/>
            <a:ext cx="1391642" cy="6976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b="1" dirty="0"/>
              <a:t>Image Data</a:t>
            </a:r>
            <a:endParaRPr kumimoji="1" lang="zh-TW" altLang="en-US" sz="1700" b="1" dirty="0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EAF92B5A-583E-3A48-9E4D-83AD339642B9}"/>
              </a:ext>
            </a:extLst>
          </p:cNvPr>
          <p:cNvSpPr/>
          <p:nvPr/>
        </p:nvSpPr>
        <p:spPr>
          <a:xfrm>
            <a:off x="2583161" y="2642065"/>
            <a:ext cx="400050" cy="300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4CD599CF-8419-2C4E-AA0A-D37497B213B9}"/>
              </a:ext>
            </a:extLst>
          </p:cNvPr>
          <p:cNvSpPr/>
          <p:nvPr/>
        </p:nvSpPr>
        <p:spPr>
          <a:xfrm>
            <a:off x="2583016" y="3834359"/>
            <a:ext cx="400050" cy="300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ABE1C344-2527-9C47-9837-0275D9C64A86}"/>
              </a:ext>
            </a:extLst>
          </p:cNvPr>
          <p:cNvSpPr/>
          <p:nvPr/>
        </p:nvSpPr>
        <p:spPr>
          <a:xfrm>
            <a:off x="2583016" y="5036775"/>
            <a:ext cx="400050" cy="300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3A02BD2F-2212-F442-A416-B4677CBC8DCD}"/>
              </a:ext>
            </a:extLst>
          </p:cNvPr>
          <p:cNvSpPr/>
          <p:nvPr/>
        </p:nvSpPr>
        <p:spPr>
          <a:xfrm>
            <a:off x="657226" y="1840975"/>
            <a:ext cx="1754486" cy="4287595"/>
          </a:xfrm>
          <a:prstGeom prst="roundRect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78B530-A577-8E4D-9AEC-B063086C30C4}"/>
              </a:ext>
            </a:extLst>
          </p:cNvPr>
          <p:cNvSpPr txBox="1"/>
          <p:nvPr/>
        </p:nvSpPr>
        <p:spPr>
          <a:xfrm>
            <a:off x="938298" y="138441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kumimoji="1" lang="zh-TW" alt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DA38A07-049B-424A-92A9-1F3E56A93B66}"/>
              </a:ext>
            </a:extLst>
          </p:cNvPr>
          <p:cNvSpPr/>
          <p:nvPr/>
        </p:nvSpPr>
        <p:spPr>
          <a:xfrm>
            <a:off x="4842981" y="2630813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AEB80C49-4F55-9340-AF08-94EE0E7EE499}"/>
              </a:ext>
            </a:extLst>
          </p:cNvPr>
          <p:cNvSpPr/>
          <p:nvPr/>
        </p:nvSpPr>
        <p:spPr>
          <a:xfrm>
            <a:off x="4842981" y="3823934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右箭號 22">
            <a:extLst>
              <a:ext uri="{FF2B5EF4-FFF2-40B4-BE49-F238E27FC236}">
                <a16:creationId xmlns:a16="http://schemas.microsoft.com/office/drawing/2014/main" id="{E76E3CCB-362D-7445-9570-6F3DAEC99DEA}"/>
              </a:ext>
            </a:extLst>
          </p:cNvPr>
          <p:cNvSpPr/>
          <p:nvPr/>
        </p:nvSpPr>
        <p:spPr>
          <a:xfrm>
            <a:off x="4842981" y="5043810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F675266-3DB5-AF40-BFE3-28CF2246E90B}"/>
              </a:ext>
            </a:extLst>
          </p:cNvPr>
          <p:cNvSpPr/>
          <p:nvPr/>
        </p:nvSpPr>
        <p:spPr>
          <a:xfrm>
            <a:off x="5511551" y="2396505"/>
            <a:ext cx="835692" cy="769441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67785C5-2AD0-204B-B442-6D92C855EADB}"/>
              </a:ext>
            </a:extLst>
          </p:cNvPr>
          <p:cNvSpPr/>
          <p:nvPr/>
        </p:nvSpPr>
        <p:spPr>
          <a:xfrm>
            <a:off x="5519899" y="3603003"/>
            <a:ext cx="835692" cy="769441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DA27CB9-5814-E146-ADBB-8EDCFF1CD2C2}"/>
              </a:ext>
            </a:extLst>
          </p:cNvPr>
          <p:cNvSpPr/>
          <p:nvPr/>
        </p:nvSpPr>
        <p:spPr>
          <a:xfrm>
            <a:off x="5519899" y="4809502"/>
            <a:ext cx="835692" cy="769441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17B36AD7-A727-F04B-905E-D20359F36B82}"/>
              </a:ext>
            </a:extLst>
          </p:cNvPr>
          <p:cNvSpPr/>
          <p:nvPr/>
        </p:nvSpPr>
        <p:spPr>
          <a:xfrm>
            <a:off x="5357655" y="1815299"/>
            <a:ext cx="1143483" cy="4313271"/>
          </a:xfrm>
          <a:prstGeom prst="roundRect">
            <a:avLst/>
          </a:prstGeom>
          <a:noFill/>
          <a:ln w="101600">
            <a:solidFill>
              <a:srgbClr val="BE5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A955872-3FEE-6A4D-BF31-74408DC24C9B}"/>
              </a:ext>
            </a:extLst>
          </p:cNvPr>
          <p:cNvSpPr txBox="1"/>
          <p:nvPr/>
        </p:nvSpPr>
        <p:spPr>
          <a:xfrm>
            <a:off x="5130262" y="1360260"/>
            <a:ext cx="172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rgbClr val="BE5658"/>
                </a:solidFill>
              </a:rPr>
              <a:t>Concatenate</a:t>
            </a:r>
            <a:endParaRPr kumimoji="1" lang="zh-TW" altLang="en-US" sz="2200" b="1" dirty="0">
              <a:solidFill>
                <a:srgbClr val="BE5658"/>
              </a:solidFill>
            </a:endParaRPr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B927BF8A-3E17-F04B-AEE1-12E5EACF8443}"/>
              </a:ext>
            </a:extLst>
          </p:cNvPr>
          <p:cNvSpPr/>
          <p:nvPr/>
        </p:nvSpPr>
        <p:spPr>
          <a:xfrm>
            <a:off x="7380684" y="1052968"/>
            <a:ext cx="682711" cy="5490707"/>
          </a:xfrm>
          <a:prstGeom prst="roundRect">
            <a:avLst/>
          </a:prstGeom>
          <a:noFill/>
          <a:ln w="101600">
            <a:solidFill>
              <a:srgbClr val="BE5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E65AFD8-42F2-A144-BADA-A901830A842E}"/>
              </a:ext>
            </a:extLst>
          </p:cNvPr>
          <p:cNvSpPr txBox="1"/>
          <p:nvPr/>
        </p:nvSpPr>
        <p:spPr>
          <a:xfrm>
            <a:off x="7188687" y="516099"/>
            <a:ext cx="1394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b="1" dirty="0">
                <a:solidFill>
                  <a:srgbClr val="BE5658"/>
                </a:solidFill>
              </a:rPr>
              <a:t>FC Layer</a:t>
            </a:r>
            <a:endParaRPr kumimoji="1" lang="zh-TW" altLang="en-US" sz="2200" b="1" dirty="0">
              <a:solidFill>
                <a:srgbClr val="BE5658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2BE680C-218A-B545-99A6-B38CF22F5364}"/>
              </a:ext>
            </a:extLst>
          </p:cNvPr>
          <p:cNvSpPr/>
          <p:nvPr/>
        </p:nvSpPr>
        <p:spPr>
          <a:xfrm>
            <a:off x="7563095" y="1210942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771B4CF-25EC-5D4C-B586-779ADB33733C}"/>
              </a:ext>
            </a:extLst>
          </p:cNvPr>
          <p:cNvSpPr/>
          <p:nvPr/>
        </p:nvSpPr>
        <p:spPr>
          <a:xfrm>
            <a:off x="7578312" y="1537273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8934692-1C06-C94D-833E-EF042A692453}"/>
              </a:ext>
            </a:extLst>
          </p:cNvPr>
          <p:cNvSpPr/>
          <p:nvPr/>
        </p:nvSpPr>
        <p:spPr>
          <a:xfrm>
            <a:off x="7572737" y="1876318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CE7BE9E-48A9-A94C-9754-35FE73D5EACA}"/>
              </a:ext>
            </a:extLst>
          </p:cNvPr>
          <p:cNvSpPr/>
          <p:nvPr/>
        </p:nvSpPr>
        <p:spPr>
          <a:xfrm>
            <a:off x="7583319" y="2202649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6C93241-F23D-F342-BA71-338F0CC53740}"/>
              </a:ext>
            </a:extLst>
          </p:cNvPr>
          <p:cNvSpPr/>
          <p:nvPr/>
        </p:nvSpPr>
        <p:spPr>
          <a:xfrm>
            <a:off x="7587165" y="2528980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6DBCA53D-F1BF-5243-BFCD-CEB81087F9BB}"/>
              </a:ext>
            </a:extLst>
          </p:cNvPr>
          <p:cNvSpPr/>
          <p:nvPr/>
        </p:nvSpPr>
        <p:spPr>
          <a:xfrm>
            <a:off x="7587165" y="2878222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DD98E399-7155-8643-8410-012521D65FCE}"/>
              </a:ext>
            </a:extLst>
          </p:cNvPr>
          <p:cNvSpPr/>
          <p:nvPr/>
        </p:nvSpPr>
        <p:spPr>
          <a:xfrm>
            <a:off x="7598956" y="3184694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DC9B472-6B3C-764F-8DFA-D7EE570B0AEB}"/>
              </a:ext>
            </a:extLst>
          </p:cNvPr>
          <p:cNvSpPr/>
          <p:nvPr/>
        </p:nvSpPr>
        <p:spPr>
          <a:xfrm>
            <a:off x="7591986" y="3496333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E9C7156-79A3-1B4F-92D5-3DBBCD110E36}"/>
              </a:ext>
            </a:extLst>
          </p:cNvPr>
          <p:cNvSpPr/>
          <p:nvPr/>
        </p:nvSpPr>
        <p:spPr>
          <a:xfrm>
            <a:off x="7598956" y="3850070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AF23DF2-7CE0-924A-84D2-AE73ECA7B905}"/>
              </a:ext>
            </a:extLst>
          </p:cNvPr>
          <p:cNvSpPr/>
          <p:nvPr/>
        </p:nvSpPr>
        <p:spPr>
          <a:xfrm>
            <a:off x="7596677" y="4200911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59D3BA2-E3CA-AA49-AD28-13F8AFFD8DBF}"/>
              </a:ext>
            </a:extLst>
          </p:cNvPr>
          <p:cNvSpPr/>
          <p:nvPr/>
        </p:nvSpPr>
        <p:spPr>
          <a:xfrm>
            <a:off x="7608602" y="4525643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ED2D97B-5B6D-7D43-A26F-FE6DB58C4B50}"/>
              </a:ext>
            </a:extLst>
          </p:cNvPr>
          <p:cNvSpPr/>
          <p:nvPr/>
        </p:nvSpPr>
        <p:spPr>
          <a:xfrm>
            <a:off x="7600523" y="4859086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FB31F602-880E-F14B-BE0A-6A064F05A8BA}"/>
              </a:ext>
            </a:extLst>
          </p:cNvPr>
          <p:cNvSpPr/>
          <p:nvPr/>
        </p:nvSpPr>
        <p:spPr>
          <a:xfrm>
            <a:off x="7608602" y="5177447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D72AB92-9E7A-6740-B7CA-4189F6D4857F}"/>
              </a:ext>
            </a:extLst>
          </p:cNvPr>
          <p:cNvSpPr/>
          <p:nvPr/>
        </p:nvSpPr>
        <p:spPr>
          <a:xfrm>
            <a:off x="7608601" y="5496817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416C19D-D2C9-9643-9E2F-68A343507D65}"/>
              </a:ext>
            </a:extLst>
          </p:cNvPr>
          <p:cNvSpPr/>
          <p:nvPr/>
        </p:nvSpPr>
        <p:spPr>
          <a:xfrm>
            <a:off x="7625805" y="5850484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1CFE767-6BB2-B94A-90C6-E71CF92A82C1}"/>
              </a:ext>
            </a:extLst>
          </p:cNvPr>
          <p:cNvSpPr/>
          <p:nvPr/>
        </p:nvSpPr>
        <p:spPr>
          <a:xfrm>
            <a:off x="7625806" y="6190035"/>
            <a:ext cx="321529" cy="286560"/>
          </a:xfrm>
          <a:prstGeom prst="ellipse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285E82F8-914A-C54C-B2AF-21E8DFAFC96E}"/>
              </a:ext>
            </a:extLst>
          </p:cNvPr>
          <p:cNvSpPr/>
          <p:nvPr/>
        </p:nvSpPr>
        <p:spPr>
          <a:xfrm>
            <a:off x="6755174" y="3821496"/>
            <a:ext cx="400050" cy="300826"/>
          </a:xfrm>
          <a:prstGeom prst="rightArrow">
            <a:avLst/>
          </a:prstGeom>
          <a:solidFill>
            <a:srgbClr val="BE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3" name="向右箭號 52">
            <a:extLst>
              <a:ext uri="{FF2B5EF4-FFF2-40B4-BE49-F238E27FC236}">
                <a16:creationId xmlns:a16="http://schemas.microsoft.com/office/drawing/2014/main" id="{FD7D67F1-FD33-B343-82E6-48144AE88476}"/>
              </a:ext>
            </a:extLst>
          </p:cNvPr>
          <p:cNvSpPr/>
          <p:nvPr/>
        </p:nvSpPr>
        <p:spPr>
          <a:xfrm>
            <a:off x="8398705" y="3831456"/>
            <a:ext cx="400050" cy="300826"/>
          </a:xfrm>
          <a:prstGeom prst="rightArrow">
            <a:avLst/>
          </a:prstGeom>
          <a:solidFill>
            <a:srgbClr val="BE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6B9D7EE-731F-544F-A12F-2D810EA7B996}"/>
              </a:ext>
            </a:extLst>
          </p:cNvPr>
          <p:cNvSpPr/>
          <p:nvPr/>
        </p:nvSpPr>
        <p:spPr>
          <a:xfrm>
            <a:off x="9030702" y="3557959"/>
            <a:ext cx="835692" cy="769441"/>
          </a:xfrm>
          <a:prstGeom prst="ellipse">
            <a:avLst/>
          </a:prstGeom>
          <a:solidFill>
            <a:srgbClr val="BE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0/1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8440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034040" y="1278332"/>
            <a:ext cx="9808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</a:t>
            </a:r>
            <a:r>
              <a:rPr lang="en" altLang="zh-TW" sz="5400" b="1" dirty="0">
                <a:solidFill>
                  <a:srgbClr val="BE5658"/>
                </a:solidFill>
              </a:rPr>
              <a:t>Model Ensemble </a:t>
            </a:r>
          </a:p>
          <a:p>
            <a:r>
              <a:rPr lang="en" altLang="zh-TW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better than </a:t>
            </a:r>
          </a:p>
          <a:p>
            <a:r>
              <a:rPr lang="en" altLang="zh-TW" sz="5400" b="1" dirty="0">
                <a:solidFill>
                  <a:srgbClr val="BE5658"/>
                </a:solidFill>
              </a:rPr>
              <a:t>Individual Model</a:t>
            </a:r>
            <a:r>
              <a:rPr lang="en" altLang="zh-TW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1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C58D02-5A4F-A940-8F95-F4E54AA3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F9C6F-D001-2A49-ABD9-F3F64615B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9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80C501-3720-0449-B6CF-3D334575B453}"/>
              </a:ext>
            </a:extLst>
          </p:cNvPr>
          <p:cNvSpPr txBox="1"/>
          <p:nvPr/>
        </p:nvSpPr>
        <p:spPr>
          <a:xfrm>
            <a:off x="1580580" y="2535910"/>
            <a:ext cx="980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Part2.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542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1185</Words>
  <Application>Microsoft Macintosh PowerPoint</Application>
  <PresentationFormat>寬螢幕</PresentationFormat>
  <Paragraphs>266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37</cp:revision>
  <dcterms:created xsi:type="dcterms:W3CDTF">2020-06-14T08:54:03Z</dcterms:created>
  <dcterms:modified xsi:type="dcterms:W3CDTF">2020-06-15T07:11:33Z</dcterms:modified>
</cp:coreProperties>
</file>