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92" r:id="rId3"/>
    <p:sldId id="276" r:id="rId4"/>
    <p:sldId id="279" r:id="rId5"/>
    <p:sldId id="280" r:id="rId6"/>
    <p:sldId id="259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77" r:id="rId17"/>
    <p:sldId id="262" r:id="rId18"/>
    <p:sldId id="274" r:id="rId19"/>
    <p:sldId id="263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5" r:id="rId30"/>
    <p:sldId id="260" r:id="rId31"/>
    <p:sldId id="293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56"/>
    <p:restoredTop sz="94689"/>
  </p:normalViewPr>
  <p:slideViewPr>
    <p:cSldViewPr snapToGrid="0" snapToObjects="1">
      <p:cViewPr varScale="1">
        <p:scale>
          <a:sx n="102" d="100"/>
          <a:sy n="102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F9167-E1E7-0646-AEB6-7ABEA12C87B6}" type="datetimeFigureOut">
              <a:rPr kumimoji="1" lang="zh-TW" altLang="en-US" smtClean="0"/>
              <a:t>2021/1/6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174B0-EB22-3942-87D8-20548A5804B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6146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B743B3-9F3A-A948-B7BE-82698A5BE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52FD982-626F-1F4A-BA23-87642E246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94EC3F-6F04-EC4E-851B-83565649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8A430-CDD8-7F4A-AE27-FD84E3689B87}" type="datetimeFigureOut">
              <a:rPr kumimoji="1" lang="zh-TW" altLang="en-US" smtClean="0"/>
              <a:t>2021/1/6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9DB184-3723-D149-BEA3-C613801D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24ECA0-8FE9-504D-B42D-375D21FD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8C94-354C-2942-BE7B-A26C96AFDC1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5691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051EC3-47B9-4C4F-B8FC-F28EBCC5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55F4DC-2B91-AF48-9476-295F7167D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68DC78-D30A-8C45-BD4E-E70523DD7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8A430-CDD8-7F4A-AE27-FD84E3689B87}" type="datetimeFigureOut">
              <a:rPr kumimoji="1" lang="zh-TW" altLang="en-US" smtClean="0"/>
              <a:t>2021/1/6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2F3839-376F-5A48-BD35-1CB4CC309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EC9118-B8F6-E346-92B4-8F601E16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8C94-354C-2942-BE7B-A26C96AFDC1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9970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A69BE9C-DAAB-7749-9419-23ABCB86F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639CC6-C3D4-3649-B152-E3437FD4B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20C4FE-6E23-A84A-97F9-7759F0A2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8A430-CDD8-7F4A-AE27-FD84E3689B87}" type="datetimeFigureOut">
              <a:rPr kumimoji="1" lang="zh-TW" altLang="en-US" smtClean="0"/>
              <a:t>2021/1/6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83332B-158D-F747-AA5D-1B0AAA14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7C4AF2-4D04-F249-BAB8-8DB9F9DA2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8C94-354C-2942-BE7B-A26C96AFDC1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547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771B46-DEA0-3947-81A7-147E9E94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EB56B9-6F11-D645-9A31-A49A4118C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D68EF5-2AC5-C247-A306-45FBEE40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8A430-CDD8-7F4A-AE27-FD84E3689B87}" type="datetimeFigureOut">
              <a:rPr kumimoji="1" lang="zh-TW" altLang="en-US" smtClean="0"/>
              <a:t>2021/1/6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1B0094-CEC1-654D-9EA4-174D7E5F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8C237F-1733-7343-9A35-2751A738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8C94-354C-2942-BE7B-A26C96AFDC1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6059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2B76E3-745C-394D-9836-35CED7D3A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995FB6-F244-B546-BCBD-2EBD37B33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A0B6C8-4126-9142-B3E6-D50A3244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8A430-CDD8-7F4A-AE27-FD84E3689B87}" type="datetimeFigureOut">
              <a:rPr kumimoji="1" lang="zh-TW" altLang="en-US" smtClean="0"/>
              <a:t>2021/1/6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1B7731-0C05-B944-94E2-5C828309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C5A171-37AE-0C41-AEAD-D4418D53F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8C94-354C-2942-BE7B-A26C96AFDC1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737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8666C-30F4-A341-BAFB-10255E6B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7026FE-3DED-074C-8354-6DDA8BC56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7EA60E5-ACD1-8B43-8639-B79887106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9A5A5AA-AC59-854B-96E1-621D6750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8A430-CDD8-7F4A-AE27-FD84E3689B87}" type="datetimeFigureOut">
              <a:rPr kumimoji="1" lang="zh-TW" altLang="en-US" smtClean="0"/>
              <a:t>2021/1/6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F9D5B5-BAD8-D84A-AE97-91C5D55A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40292F-B0F9-DA46-B5CA-C075FC5D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8C94-354C-2942-BE7B-A26C96AFDC1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6634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214951-7CF8-CF47-8AE3-01FFA4D11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C50D61-99A9-2F4B-9831-90880AA4C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F0244D-EA28-0049-8ACA-5E5A849A1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E96E0C7-5804-9143-AB6D-B9A2EDC8D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89CFB71-D76E-CC4F-847E-972EA7A44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412620B-EFAB-A94D-BEA9-B04F5E3A2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8A430-CDD8-7F4A-AE27-FD84E3689B87}" type="datetimeFigureOut">
              <a:rPr kumimoji="1" lang="zh-TW" altLang="en-US" smtClean="0"/>
              <a:t>2021/1/6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C0FB41A-145C-F24A-9701-FD5D353E2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DCBDE2B-11EC-B04F-A857-7B121C69B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8C94-354C-2942-BE7B-A26C96AFDC1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563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6F7E0-2EF3-424C-B2D8-D69404E8D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8187FD-0441-2E45-93FA-1229627D2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8A430-CDD8-7F4A-AE27-FD84E3689B87}" type="datetimeFigureOut">
              <a:rPr kumimoji="1" lang="zh-TW" altLang="en-US" smtClean="0"/>
              <a:t>2021/1/6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4CE5D72-A031-2B44-8458-4B2233408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9F6F7D5-FF15-064C-92EC-FB8A34D4F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8C94-354C-2942-BE7B-A26C96AFDC1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968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BFA8F96-3905-864B-BAFA-8F0BFEF9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8A430-CDD8-7F4A-AE27-FD84E3689B87}" type="datetimeFigureOut">
              <a:rPr kumimoji="1" lang="zh-TW" altLang="en-US" smtClean="0"/>
              <a:t>2021/1/6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988B09D-E463-5443-B4FA-8386AEF7F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EC270CD-624B-0542-BB85-50BC4DC6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8C94-354C-2942-BE7B-A26C96AFDC1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836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D5BC61-0EAF-7E42-A3EA-E4891A8CB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93CA9B-2E0E-C14A-B12F-3C8D8DDFF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F723EEF-F908-3B47-9979-CD106771B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B07D14-A06D-E84D-9675-05E57BA00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8A430-CDD8-7F4A-AE27-FD84E3689B87}" type="datetimeFigureOut">
              <a:rPr kumimoji="1" lang="zh-TW" altLang="en-US" smtClean="0"/>
              <a:t>2021/1/6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508B6C-BF45-7646-8784-66405FC9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8B7712-752B-E64A-B875-8A8C9852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8C94-354C-2942-BE7B-A26C96AFDC1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2421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D90972-77F3-EE49-B7A2-C56CBC0C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3FB9FC2-D6AD-7441-8252-60413416D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9273511-1039-B54B-8824-1C623CEDA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5CA9E5-8122-8741-8922-131DEEA94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8A430-CDD8-7F4A-AE27-FD84E3689B87}" type="datetimeFigureOut">
              <a:rPr kumimoji="1" lang="zh-TW" altLang="en-US" smtClean="0"/>
              <a:t>2021/1/6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979F58-505B-264A-A565-296E96030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F0A849-2507-C345-8184-2D7AF7FA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B8C94-354C-2942-BE7B-A26C96AFDC1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503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2AE048A-3406-9A4F-B52D-81B9AB54D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C85A08-BB74-4440-B6EC-691ACDEAD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4FEAA4-E68B-4646-ABC0-70CD51154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8A430-CDD8-7F4A-AE27-FD84E3689B87}" type="datetimeFigureOut">
              <a:rPr kumimoji="1" lang="zh-TW" altLang="en-US" smtClean="0"/>
              <a:t>2021/1/6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3B2B7B-2441-8348-ABDE-EE154766A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B138D4-3E31-D647-8572-D1888B2FC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B8C94-354C-2942-BE7B-A26C96AFDC1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2661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832F5E4-7B70-2543-8BD7-C8C4D29456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80963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FD08533-8216-9044-A947-FB08E01B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>
                <a:latin typeface="PingFang SC" panose="020B0400000000000000" pitchFamily="34" charset="-122"/>
                <a:ea typeface="PingFang SC" panose="020B0400000000000000" pitchFamily="34" charset="-122"/>
              </a:rPr>
              <a:t>AIDEA 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醫病資料去識別化</a:t>
            </a:r>
            <a:endParaRPr kumimoji="1" lang="zh-TW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A6C544E-BB32-F94D-AD46-142348C31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4445"/>
            <a:ext cx="9144000" cy="1655762"/>
          </a:xfrm>
        </p:spPr>
        <p:txBody>
          <a:bodyPr/>
          <a:lstStyle/>
          <a:p>
            <a:r>
              <a:rPr kumimoji="1" lang="en-US" altLang="zh-TW" dirty="0">
                <a:latin typeface="PingFang SC" panose="020B0400000000000000" pitchFamily="34" charset="-122"/>
                <a:ea typeface="PingFang SC" panose="020B0400000000000000" pitchFamily="34" charset="-122"/>
              </a:rPr>
              <a:t>106306040 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資管四</a:t>
            </a:r>
            <a:r>
              <a:rPr kumimoji="1" lang="zh-TW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洪忻柔</a:t>
            </a:r>
            <a:endParaRPr kumimoji="1" lang="en-US" altLang="zh-TW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kumimoji="1" lang="en-US" altLang="zh-TW" dirty="0">
                <a:latin typeface="PingFang SC" panose="020B0400000000000000" pitchFamily="34" charset="-122"/>
                <a:ea typeface="PingFang SC" panose="020B0400000000000000" pitchFamily="34" charset="-122"/>
              </a:rPr>
              <a:t>106306048</a:t>
            </a:r>
            <a:r>
              <a:rPr kumimoji="1" lang="zh-TW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資管四 江岳憫</a:t>
            </a:r>
            <a:endParaRPr kumimoji="1" lang="en-US" altLang="zh-TW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kumimoji="1" lang="en-US" altLang="zh-TW" dirty="0">
                <a:latin typeface="PingFang SC" panose="020B0400000000000000" pitchFamily="34" charset="-122"/>
                <a:ea typeface="PingFang SC" panose="020B0400000000000000" pitchFamily="34" charset="-122"/>
              </a:rPr>
              <a:t>106306062</a:t>
            </a:r>
            <a:r>
              <a:rPr kumimoji="1" lang="zh-TW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資管四 郭宇雋</a:t>
            </a:r>
          </a:p>
        </p:txBody>
      </p:sp>
    </p:spTree>
    <p:extLst>
      <p:ext uri="{BB962C8B-B14F-4D97-AF65-F5344CB8AC3E}">
        <p14:creationId xmlns:p14="http://schemas.microsoft.com/office/powerpoint/2010/main" val="1858281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030F696-0B42-FE47-ADD3-C5C5C97350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-1" y="187891"/>
            <a:ext cx="12192000" cy="6858000"/>
          </a:xfrm>
          <a:prstGeom prst="rect">
            <a:avLst/>
          </a:prstGeom>
        </p:spPr>
      </p:pic>
      <p:sp>
        <p:nvSpPr>
          <p:cNvPr id="20" name="標題 1">
            <a:extLst>
              <a:ext uri="{FF2B5EF4-FFF2-40B4-BE49-F238E27FC236}">
                <a16:creationId xmlns:a16="http://schemas.microsoft.com/office/drawing/2014/main" id="{C569728D-986B-3F46-9703-A58C3E16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b="1" dirty="0"/>
              <a:t>Part2. CRF</a:t>
            </a:r>
            <a:endParaRPr kumimoji="1" lang="zh-TW" altLang="en-US" b="1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1E9A3CC-9E36-1D4E-A02F-657BF526B699}"/>
              </a:ext>
            </a:extLst>
          </p:cNvPr>
          <p:cNvSpPr txBox="1"/>
          <p:nvPr/>
        </p:nvSpPr>
        <p:spPr>
          <a:xfrm>
            <a:off x="4095007" y="2185730"/>
            <a:ext cx="40019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600" b="1" dirty="0"/>
              <a:t>Unigram (1-gram)</a:t>
            </a:r>
          </a:p>
          <a:p>
            <a:pPr algn="ctr"/>
            <a:endParaRPr kumimoji="1" lang="en-US" altLang="zh-TW" sz="3600" b="1" dirty="0"/>
          </a:p>
          <a:p>
            <a:pPr algn="ctr"/>
            <a:r>
              <a:rPr kumimoji="1" lang="en-US" altLang="zh-TW" sz="3600" b="1" dirty="0"/>
              <a:t>Bigram (2-gram)</a:t>
            </a:r>
          </a:p>
          <a:p>
            <a:pPr algn="ctr"/>
            <a:endParaRPr kumimoji="1" lang="en-US" altLang="zh-TW" sz="3600" b="1" dirty="0"/>
          </a:p>
          <a:p>
            <a:pPr algn="ctr"/>
            <a:r>
              <a:rPr kumimoji="1" lang="en-US" altLang="zh-TW" sz="3600" b="1" dirty="0"/>
              <a:t>Trigram (3-gram)</a:t>
            </a:r>
            <a:endParaRPr kumimoji="1" lang="zh-TW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89241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030F696-0B42-FE47-ADD3-C5C5C97350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標題 1">
            <a:extLst>
              <a:ext uri="{FF2B5EF4-FFF2-40B4-BE49-F238E27FC236}">
                <a16:creationId xmlns:a16="http://schemas.microsoft.com/office/drawing/2014/main" id="{C569728D-986B-3F46-9703-A58C3E16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206" y="227339"/>
            <a:ext cx="10515600" cy="1325563"/>
          </a:xfrm>
        </p:spPr>
        <p:txBody>
          <a:bodyPr/>
          <a:lstStyle/>
          <a:p>
            <a:r>
              <a:rPr kumimoji="1" lang="en-US" altLang="zh-TW" b="1" dirty="0"/>
              <a:t>Part2. CRF</a:t>
            </a:r>
            <a:endParaRPr kumimoji="1" lang="zh-TW" altLang="en-US" b="1" dirty="0"/>
          </a:p>
        </p:txBody>
      </p:sp>
      <p:pic>
        <p:nvPicPr>
          <p:cNvPr id="10" name="內容版面配置區 4">
            <a:extLst>
              <a:ext uri="{FF2B5EF4-FFF2-40B4-BE49-F238E27FC236}">
                <a16:creationId xmlns:a16="http://schemas.microsoft.com/office/drawing/2014/main" id="{5DD17693-3FA6-9C4A-B817-1BE24A0D0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7771" y="1434840"/>
            <a:ext cx="11376455" cy="5274438"/>
          </a:xfrm>
        </p:spPr>
      </p:pic>
      <p:sp>
        <p:nvSpPr>
          <p:cNvPr id="11" name="圓角矩形 10">
            <a:extLst>
              <a:ext uri="{FF2B5EF4-FFF2-40B4-BE49-F238E27FC236}">
                <a16:creationId xmlns:a16="http://schemas.microsoft.com/office/drawing/2014/main" id="{89191218-A486-8B4D-A9BB-5AE630CE6027}"/>
              </a:ext>
            </a:extLst>
          </p:cNvPr>
          <p:cNvSpPr/>
          <p:nvPr/>
        </p:nvSpPr>
        <p:spPr>
          <a:xfrm>
            <a:off x="1555667" y="3647514"/>
            <a:ext cx="7825838" cy="688769"/>
          </a:xfrm>
          <a:prstGeom prst="roundRect">
            <a:avLst/>
          </a:prstGeom>
          <a:noFill/>
          <a:ln w="38100">
            <a:solidFill>
              <a:srgbClr val="C00000"/>
            </a:solidFill>
            <a:extLst>
              <a:ext uri="{C807C97D-BFC1-408E-A445-0C87EB9F89A2}">
                <ask:lineSketchStyleProps xmlns="" xmlns:ask="http://schemas.microsoft.com/office/drawing/2018/sketchyshapes" sd="1396067212">
                  <a:custGeom>
                    <a:avLst/>
                    <a:gdLst>
                      <a:gd name="connsiteX0" fmla="*/ 0 w 7825838"/>
                      <a:gd name="connsiteY0" fmla="*/ 114797 h 688769"/>
                      <a:gd name="connsiteX1" fmla="*/ 114797 w 7825838"/>
                      <a:gd name="connsiteY1" fmla="*/ 0 h 688769"/>
                      <a:gd name="connsiteX2" fmla="*/ 881327 w 7825838"/>
                      <a:gd name="connsiteY2" fmla="*/ 0 h 688769"/>
                      <a:gd name="connsiteX3" fmla="*/ 1419970 w 7825838"/>
                      <a:gd name="connsiteY3" fmla="*/ 0 h 688769"/>
                      <a:gd name="connsiteX4" fmla="*/ 2110537 w 7825838"/>
                      <a:gd name="connsiteY4" fmla="*/ 0 h 688769"/>
                      <a:gd name="connsiteX5" fmla="*/ 2649180 w 7825838"/>
                      <a:gd name="connsiteY5" fmla="*/ 0 h 688769"/>
                      <a:gd name="connsiteX6" fmla="*/ 3491673 w 7825838"/>
                      <a:gd name="connsiteY6" fmla="*/ 0 h 688769"/>
                      <a:gd name="connsiteX7" fmla="*/ 4106278 w 7825838"/>
                      <a:gd name="connsiteY7" fmla="*/ 0 h 688769"/>
                      <a:gd name="connsiteX8" fmla="*/ 4872808 w 7825838"/>
                      <a:gd name="connsiteY8" fmla="*/ 0 h 688769"/>
                      <a:gd name="connsiteX9" fmla="*/ 5335488 w 7825838"/>
                      <a:gd name="connsiteY9" fmla="*/ 0 h 688769"/>
                      <a:gd name="connsiteX10" fmla="*/ 5874131 w 7825838"/>
                      <a:gd name="connsiteY10" fmla="*/ 0 h 688769"/>
                      <a:gd name="connsiteX11" fmla="*/ 6564699 w 7825838"/>
                      <a:gd name="connsiteY11" fmla="*/ 0 h 688769"/>
                      <a:gd name="connsiteX12" fmla="*/ 7711041 w 7825838"/>
                      <a:gd name="connsiteY12" fmla="*/ 0 h 688769"/>
                      <a:gd name="connsiteX13" fmla="*/ 7825838 w 7825838"/>
                      <a:gd name="connsiteY13" fmla="*/ 114797 h 688769"/>
                      <a:gd name="connsiteX14" fmla="*/ 7825838 w 7825838"/>
                      <a:gd name="connsiteY14" fmla="*/ 573972 h 688769"/>
                      <a:gd name="connsiteX15" fmla="*/ 7711041 w 7825838"/>
                      <a:gd name="connsiteY15" fmla="*/ 688769 h 688769"/>
                      <a:gd name="connsiteX16" fmla="*/ 6868548 w 7825838"/>
                      <a:gd name="connsiteY16" fmla="*/ 688769 h 688769"/>
                      <a:gd name="connsiteX17" fmla="*/ 6177981 w 7825838"/>
                      <a:gd name="connsiteY17" fmla="*/ 688769 h 688769"/>
                      <a:gd name="connsiteX18" fmla="*/ 5335488 w 7825838"/>
                      <a:gd name="connsiteY18" fmla="*/ 688769 h 688769"/>
                      <a:gd name="connsiteX19" fmla="*/ 4492996 w 7825838"/>
                      <a:gd name="connsiteY19" fmla="*/ 688769 h 688769"/>
                      <a:gd name="connsiteX20" fmla="*/ 3726466 w 7825838"/>
                      <a:gd name="connsiteY20" fmla="*/ 688769 h 688769"/>
                      <a:gd name="connsiteX21" fmla="*/ 2959936 w 7825838"/>
                      <a:gd name="connsiteY21" fmla="*/ 688769 h 688769"/>
                      <a:gd name="connsiteX22" fmla="*/ 2421293 w 7825838"/>
                      <a:gd name="connsiteY22" fmla="*/ 688769 h 688769"/>
                      <a:gd name="connsiteX23" fmla="*/ 1730725 w 7825838"/>
                      <a:gd name="connsiteY23" fmla="*/ 688769 h 688769"/>
                      <a:gd name="connsiteX24" fmla="*/ 888233 w 7825838"/>
                      <a:gd name="connsiteY24" fmla="*/ 688769 h 688769"/>
                      <a:gd name="connsiteX25" fmla="*/ 114797 w 7825838"/>
                      <a:gd name="connsiteY25" fmla="*/ 688769 h 688769"/>
                      <a:gd name="connsiteX26" fmla="*/ 0 w 7825838"/>
                      <a:gd name="connsiteY26" fmla="*/ 573972 h 688769"/>
                      <a:gd name="connsiteX27" fmla="*/ 0 w 7825838"/>
                      <a:gd name="connsiteY27" fmla="*/ 114797 h 6887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7825838" h="688769" extrusionOk="0">
                        <a:moveTo>
                          <a:pt x="0" y="114797"/>
                        </a:moveTo>
                        <a:cubicBezTo>
                          <a:pt x="7460" y="58009"/>
                          <a:pt x="52278" y="1316"/>
                          <a:pt x="114797" y="0"/>
                        </a:cubicBezTo>
                        <a:cubicBezTo>
                          <a:pt x="419467" y="-18093"/>
                          <a:pt x="545406" y="-38293"/>
                          <a:pt x="881327" y="0"/>
                        </a:cubicBezTo>
                        <a:cubicBezTo>
                          <a:pt x="1217248" y="38293"/>
                          <a:pt x="1260433" y="26907"/>
                          <a:pt x="1419970" y="0"/>
                        </a:cubicBezTo>
                        <a:cubicBezTo>
                          <a:pt x="1579507" y="-26907"/>
                          <a:pt x="1865303" y="-18872"/>
                          <a:pt x="2110537" y="0"/>
                        </a:cubicBezTo>
                        <a:cubicBezTo>
                          <a:pt x="2355771" y="18872"/>
                          <a:pt x="2469057" y="-3572"/>
                          <a:pt x="2649180" y="0"/>
                        </a:cubicBezTo>
                        <a:cubicBezTo>
                          <a:pt x="2829303" y="3572"/>
                          <a:pt x="3295681" y="-24132"/>
                          <a:pt x="3491673" y="0"/>
                        </a:cubicBezTo>
                        <a:cubicBezTo>
                          <a:pt x="3687665" y="24132"/>
                          <a:pt x="3947548" y="22445"/>
                          <a:pt x="4106278" y="0"/>
                        </a:cubicBezTo>
                        <a:cubicBezTo>
                          <a:pt x="4265008" y="-22445"/>
                          <a:pt x="4706861" y="-17261"/>
                          <a:pt x="4872808" y="0"/>
                        </a:cubicBezTo>
                        <a:cubicBezTo>
                          <a:pt x="5038755" y="17261"/>
                          <a:pt x="5171186" y="-17842"/>
                          <a:pt x="5335488" y="0"/>
                        </a:cubicBezTo>
                        <a:cubicBezTo>
                          <a:pt x="5499790" y="17842"/>
                          <a:pt x="5619970" y="-12225"/>
                          <a:pt x="5874131" y="0"/>
                        </a:cubicBezTo>
                        <a:cubicBezTo>
                          <a:pt x="6128292" y="12225"/>
                          <a:pt x="6405921" y="25664"/>
                          <a:pt x="6564699" y="0"/>
                        </a:cubicBezTo>
                        <a:cubicBezTo>
                          <a:pt x="6723477" y="-25664"/>
                          <a:pt x="7351478" y="-5770"/>
                          <a:pt x="7711041" y="0"/>
                        </a:cubicBezTo>
                        <a:cubicBezTo>
                          <a:pt x="7781370" y="-399"/>
                          <a:pt x="7829578" y="65862"/>
                          <a:pt x="7825838" y="114797"/>
                        </a:cubicBezTo>
                        <a:cubicBezTo>
                          <a:pt x="7808676" y="217723"/>
                          <a:pt x="7820867" y="377590"/>
                          <a:pt x="7825838" y="573972"/>
                        </a:cubicBezTo>
                        <a:cubicBezTo>
                          <a:pt x="7826741" y="635553"/>
                          <a:pt x="7764510" y="696853"/>
                          <a:pt x="7711041" y="688769"/>
                        </a:cubicBezTo>
                        <a:cubicBezTo>
                          <a:pt x="7293993" y="664404"/>
                          <a:pt x="7090895" y="691001"/>
                          <a:pt x="6868548" y="688769"/>
                        </a:cubicBezTo>
                        <a:cubicBezTo>
                          <a:pt x="6646201" y="686537"/>
                          <a:pt x="6364080" y="666675"/>
                          <a:pt x="6177981" y="688769"/>
                        </a:cubicBezTo>
                        <a:cubicBezTo>
                          <a:pt x="5991882" y="710863"/>
                          <a:pt x="5594510" y="727169"/>
                          <a:pt x="5335488" y="688769"/>
                        </a:cubicBezTo>
                        <a:cubicBezTo>
                          <a:pt x="5076466" y="650369"/>
                          <a:pt x="4694516" y="715937"/>
                          <a:pt x="4492996" y="688769"/>
                        </a:cubicBezTo>
                        <a:cubicBezTo>
                          <a:pt x="4291476" y="661601"/>
                          <a:pt x="3986768" y="689153"/>
                          <a:pt x="3726466" y="688769"/>
                        </a:cubicBezTo>
                        <a:cubicBezTo>
                          <a:pt x="3466164" y="688386"/>
                          <a:pt x="3139920" y="704447"/>
                          <a:pt x="2959936" y="688769"/>
                        </a:cubicBezTo>
                        <a:cubicBezTo>
                          <a:pt x="2779952" y="673092"/>
                          <a:pt x="2537971" y="695237"/>
                          <a:pt x="2421293" y="688769"/>
                        </a:cubicBezTo>
                        <a:cubicBezTo>
                          <a:pt x="2304615" y="682301"/>
                          <a:pt x="1964451" y="701280"/>
                          <a:pt x="1730725" y="688769"/>
                        </a:cubicBezTo>
                        <a:cubicBezTo>
                          <a:pt x="1496999" y="676258"/>
                          <a:pt x="1138691" y="703264"/>
                          <a:pt x="888233" y="688769"/>
                        </a:cubicBezTo>
                        <a:cubicBezTo>
                          <a:pt x="637775" y="674274"/>
                          <a:pt x="328640" y="715559"/>
                          <a:pt x="114797" y="688769"/>
                        </a:cubicBezTo>
                        <a:cubicBezTo>
                          <a:pt x="40867" y="698131"/>
                          <a:pt x="7759" y="644196"/>
                          <a:pt x="0" y="573972"/>
                        </a:cubicBezTo>
                        <a:cubicBezTo>
                          <a:pt x="18434" y="380132"/>
                          <a:pt x="9664" y="255170"/>
                          <a:pt x="0" y="114797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7250B9DD-25DA-DE46-9CA6-CB94C22D6A1E}"/>
              </a:ext>
            </a:extLst>
          </p:cNvPr>
          <p:cNvSpPr/>
          <p:nvPr/>
        </p:nvSpPr>
        <p:spPr>
          <a:xfrm>
            <a:off x="1555667" y="4899323"/>
            <a:ext cx="10141528" cy="1325136"/>
          </a:xfrm>
          <a:prstGeom prst="roundRect">
            <a:avLst/>
          </a:prstGeom>
          <a:noFill/>
          <a:ln w="38100">
            <a:solidFill>
              <a:srgbClr val="C00000"/>
            </a:solidFill>
            <a:extLst>
              <a:ext uri="{C807C97D-BFC1-408E-A445-0C87EB9F89A2}">
                <ask:lineSketchStyleProps xmlns="" xmlns:ask="http://schemas.microsoft.com/office/drawing/2018/sketchyshapes" sd="1396067212">
                  <a:custGeom>
                    <a:avLst/>
                    <a:gdLst>
                      <a:gd name="connsiteX0" fmla="*/ 0 w 10141528"/>
                      <a:gd name="connsiteY0" fmla="*/ 220860 h 1325136"/>
                      <a:gd name="connsiteX1" fmla="*/ 220860 w 10141528"/>
                      <a:gd name="connsiteY1" fmla="*/ 0 h 1325136"/>
                      <a:gd name="connsiteX2" fmla="*/ 1010702 w 10141528"/>
                      <a:gd name="connsiteY2" fmla="*/ 0 h 1325136"/>
                      <a:gd name="connsiteX3" fmla="*/ 1509549 w 10141528"/>
                      <a:gd name="connsiteY3" fmla="*/ 0 h 1325136"/>
                      <a:gd name="connsiteX4" fmla="*/ 2202392 w 10141528"/>
                      <a:gd name="connsiteY4" fmla="*/ 0 h 1325136"/>
                      <a:gd name="connsiteX5" fmla="*/ 2701239 w 10141528"/>
                      <a:gd name="connsiteY5" fmla="*/ 0 h 1325136"/>
                      <a:gd name="connsiteX6" fmla="*/ 3588079 w 10141528"/>
                      <a:gd name="connsiteY6" fmla="*/ 0 h 1325136"/>
                      <a:gd name="connsiteX7" fmla="*/ 4183924 w 10141528"/>
                      <a:gd name="connsiteY7" fmla="*/ 0 h 1325136"/>
                      <a:gd name="connsiteX8" fmla="*/ 4973766 w 10141528"/>
                      <a:gd name="connsiteY8" fmla="*/ 0 h 1325136"/>
                      <a:gd name="connsiteX9" fmla="*/ 5375615 w 10141528"/>
                      <a:gd name="connsiteY9" fmla="*/ 0 h 1325136"/>
                      <a:gd name="connsiteX10" fmla="*/ 5874462 w 10141528"/>
                      <a:gd name="connsiteY10" fmla="*/ 0 h 1325136"/>
                      <a:gd name="connsiteX11" fmla="*/ 6567306 w 10141528"/>
                      <a:gd name="connsiteY11" fmla="*/ 0 h 1325136"/>
                      <a:gd name="connsiteX12" fmla="*/ 7163151 w 10141528"/>
                      <a:gd name="connsiteY12" fmla="*/ 0 h 1325136"/>
                      <a:gd name="connsiteX13" fmla="*/ 8049991 w 10141528"/>
                      <a:gd name="connsiteY13" fmla="*/ 0 h 1325136"/>
                      <a:gd name="connsiteX14" fmla="*/ 8742834 w 10141528"/>
                      <a:gd name="connsiteY14" fmla="*/ 0 h 1325136"/>
                      <a:gd name="connsiteX15" fmla="*/ 9920668 w 10141528"/>
                      <a:gd name="connsiteY15" fmla="*/ 0 h 1325136"/>
                      <a:gd name="connsiteX16" fmla="*/ 10141528 w 10141528"/>
                      <a:gd name="connsiteY16" fmla="*/ 220860 h 1325136"/>
                      <a:gd name="connsiteX17" fmla="*/ 10141528 w 10141528"/>
                      <a:gd name="connsiteY17" fmla="*/ 680236 h 1325136"/>
                      <a:gd name="connsiteX18" fmla="*/ 10141528 w 10141528"/>
                      <a:gd name="connsiteY18" fmla="*/ 1104276 h 1325136"/>
                      <a:gd name="connsiteX19" fmla="*/ 9920668 w 10141528"/>
                      <a:gd name="connsiteY19" fmla="*/ 1325136 h 1325136"/>
                      <a:gd name="connsiteX20" fmla="*/ 9324823 w 10141528"/>
                      <a:gd name="connsiteY20" fmla="*/ 1325136 h 1325136"/>
                      <a:gd name="connsiteX21" fmla="*/ 8534981 w 10141528"/>
                      <a:gd name="connsiteY21" fmla="*/ 1325136 h 1325136"/>
                      <a:gd name="connsiteX22" fmla="*/ 8036134 w 10141528"/>
                      <a:gd name="connsiteY22" fmla="*/ 1325136 h 1325136"/>
                      <a:gd name="connsiteX23" fmla="*/ 7343290 w 10141528"/>
                      <a:gd name="connsiteY23" fmla="*/ 1325136 h 1325136"/>
                      <a:gd name="connsiteX24" fmla="*/ 6456451 w 10141528"/>
                      <a:gd name="connsiteY24" fmla="*/ 1325136 h 1325136"/>
                      <a:gd name="connsiteX25" fmla="*/ 6054602 w 10141528"/>
                      <a:gd name="connsiteY25" fmla="*/ 1325136 h 1325136"/>
                      <a:gd name="connsiteX26" fmla="*/ 5264760 w 10141528"/>
                      <a:gd name="connsiteY26" fmla="*/ 1325136 h 1325136"/>
                      <a:gd name="connsiteX27" fmla="*/ 4377921 w 10141528"/>
                      <a:gd name="connsiteY27" fmla="*/ 1325136 h 1325136"/>
                      <a:gd name="connsiteX28" fmla="*/ 3782075 w 10141528"/>
                      <a:gd name="connsiteY28" fmla="*/ 1325136 h 1325136"/>
                      <a:gd name="connsiteX29" fmla="*/ 3380226 w 10141528"/>
                      <a:gd name="connsiteY29" fmla="*/ 1325136 h 1325136"/>
                      <a:gd name="connsiteX30" fmla="*/ 2978377 w 10141528"/>
                      <a:gd name="connsiteY30" fmla="*/ 1325136 h 1325136"/>
                      <a:gd name="connsiteX31" fmla="*/ 2285533 w 10141528"/>
                      <a:gd name="connsiteY31" fmla="*/ 1325136 h 1325136"/>
                      <a:gd name="connsiteX32" fmla="*/ 1689688 w 10141528"/>
                      <a:gd name="connsiteY32" fmla="*/ 1325136 h 1325136"/>
                      <a:gd name="connsiteX33" fmla="*/ 1093843 w 10141528"/>
                      <a:gd name="connsiteY33" fmla="*/ 1325136 h 1325136"/>
                      <a:gd name="connsiteX34" fmla="*/ 220860 w 10141528"/>
                      <a:gd name="connsiteY34" fmla="*/ 1325136 h 1325136"/>
                      <a:gd name="connsiteX35" fmla="*/ 0 w 10141528"/>
                      <a:gd name="connsiteY35" fmla="*/ 1104276 h 1325136"/>
                      <a:gd name="connsiteX36" fmla="*/ 0 w 10141528"/>
                      <a:gd name="connsiteY36" fmla="*/ 689070 h 1325136"/>
                      <a:gd name="connsiteX37" fmla="*/ 0 w 10141528"/>
                      <a:gd name="connsiteY37" fmla="*/ 220860 h 13251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10141528" h="1325136" extrusionOk="0">
                        <a:moveTo>
                          <a:pt x="0" y="220860"/>
                        </a:moveTo>
                        <a:cubicBezTo>
                          <a:pt x="15419" y="112549"/>
                          <a:pt x="111362" y="18625"/>
                          <a:pt x="220860" y="0"/>
                        </a:cubicBezTo>
                        <a:cubicBezTo>
                          <a:pt x="594904" y="-12227"/>
                          <a:pt x="682197" y="17620"/>
                          <a:pt x="1010702" y="0"/>
                        </a:cubicBezTo>
                        <a:cubicBezTo>
                          <a:pt x="1339207" y="-17620"/>
                          <a:pt x="1371458" y="-6958"/>
                          <a:pt x="1509549" y="0"/>
                        </a:cubicBezTo>
                        <a:cubicBezTo>
                          <a:pt x="1647640" y="6958"/>
                          <a:pt x="2029015" y="-18192"/>
                          <a:pt x="2202392" y="0"/>
                        </a:cubicBezTo>
                        <a:cubicBezTo>
                          <a:pt x="2375769" y="18192"/>
                          <a:pt x="2503327" y="2580"/>
                          <a:pt x="2701239" y="0"/>
                        </a:cubicBezTo>
                        <a:cubicBezTo>
                          <a:pt x="2899151" y="-2580"/>
                          <a:pt x="3390954" y="41645"/>
                          <a:pt x="3588079" y="0"/>
                        </a:cubicBezTo>
                        <a:cubicBezTo>
                          <a:pt x="3785204" y="-41645"/>
                          <a:pt x="4062190" y="-25415"/>
                          <a:pt x="4183924" y="0"/>
                        </a:cubicBezTo>
                        <a:cubicBezTo>
                          <a:pt x="4305658" y="25415"/>
                          <a:pt x="4742525" y="-34599"/>
                          <a:pt x="4973766" y="0"/>
                        </a:cubicBezTo>
                        <a:cubicBezTo>
                          <a:pt x="5205007" y="34599"/>
                          <a:pt x="5215466" y="-17759"/>
                          <a:pt x="5375615" y="0"/>
                        </a:cubicBezTo>
                        <a:cubicBezTo>
                          <a:pt x="5535764" y="17759"/>
                          <a:pt x="5657846" y="14690"/>
                          <a:pt x="5874462" y="0"/>
                        </a:cubicBezTo>
                        <a:cubicBezTo>
                          <a:pt x="6091078" y="-14690"/>
                          <a:pt x="6264451" y="20141"/>
                          <a:pt x="6567306" y="0"/>
                        </a:cubicBezTo>
                        <a:cubicBezTo>
                          <a:pt x="6870161" y="-20141"/>
                          <a:pt x="7022393" y="16117"/>
                          <a:pt x="7163151" y="0"/>
                        </a:cubicBezTo>
                        <a:cubicBezTo>
                          <a:pt x="7303909" y="-16117"/>
                          <a:pt x="7817033" y="-16775"/>
                          <a:pt x="8049991" y="0"/>
                        </a:cubicBezTo>
                        <a:cubicBezTo>
                          <a:pt x="8282949" y="16775"/>
                          <a:pt x="8428387" y="4351"/>
                          <a:pt x="8742834" y="0"/>
                        </a:cubicBezTo>
                        <a:cubicBezTo>
                          <a:pt x="9057281" y="-4351"/>
                          <a:pt x="9549566" y="-25199"/>
                          <a:pt x="9920668" y="0"/>
                        </a:cubicBezTo>
                        <a:cubicBezTo>
                          <a:pt x="10051551" y="-17940"/>
                          <a:pt x="10121358" y="115298"/>
                          <a:pt x="10141528" y="220860"/>
                        </a:cubicBezTo>
                        <a:cubicBezTo>
                          <a:pt x="10144896" y="395053"/>
                          <a:pt x="10120397" y="576325"/>
                          <a:pt x="10141528" y="680236"/>
                        </a:cubicBezTo>
                        <a:cubicBezTo>
                          <a:pt x="10162659" y="784147"/>
                          <a:pt x="10161138" y="928361"/>
                          <a:pt x="10141528" y="1104276"/>
                        </a:cubicBezTo>
                        <a:cubicBezTo>
                          <a:pt x="10146183" y="1223977"/>
                          <a:pt x="10038191" y="1331976"/>
                          <a:pt x="9920668" y="1325136"/>
                        </a:cubicBezTo>
                        <a:cubicBezTo>
                          <a:pt x="9700428" y="1304785"/>
                          <a:pt x="9530797" y="1300187"/>
                          <a:pt x="9324823" y="1325136"/>
                        </a:cubicBezTo>
                        <a:cubicBezTo>
                          <a:pt x="9118850" y="1350085"/>
                          <a:pt x="8776264" y="1329778"/>
                          <a:pt x="8534981" y="1325136"/>
                        </a:cubicBezTo>
                        <a:cubicBezTo>
                          <a:pt x="8293698" y="1320494"/>
                          <a:pt x="8215605" y="1313232"/>
                          <a:pt x="8036134" y="1325136"/>
                        </a:cubicBezTo>
                        <a:cubicBezTo>
                          <a:pt x="7856663" y="1337040"/>
                          <a:pt x="7625335" y="1310984"/>
                          <a:pt x="7343290" y="1325136"/>
                        </a:cubicBezTo>
                        <a:cubicBezTo>
                          <a:pt x="7061245" y="1339288"/>
                          <a:pt x="6740304" y="1328906"/>
                          <a:pt x="6456451" y="1325136"/>
                        </a:cubicBezTo>
                        <a:cubicBezTo>
                          <a:pt x="6172598" y="1321366"/>
                          <a:pt x="6188103" y="1316101"/>
                          <a:pt x="6054602" y="1325136"/>
                        </a:cubicBezTo>
                        <a:cubicBezTo>
                          <a:pt x="5921101" y="1334171"/>
                          <a:pt x="5627937" y="1363120"/>
                          <a:pt x="5264760" y="1325136"/>
                        </a:cubicBezTo>
                        <a:cubicBezTo>
                          <a:pt x="4901583" y="1287152"/>
                          <a:pt x="4772955" y="1292535"/>
                          <a:pt x="4377921" y="1325136"/>
                        </a:cubicBezTo>
                        <a:cubicBezTo>
                          <a:pt x="3982887" y="1357737"/>
                          <a:pt x="4017125" y="1337515"/>
                          <a:pt x="3782075" y="1325136"/>
                        </a:cubicBezTo>
                        <a:cubicBezTo>
                          <a:pt x="3547025" y="1312757"/>
                          <a:pt x="3514048" y="1322725"/>
                          <a:pt x="3380226" y="1325136"/>
                        </a:cubicBezTo>
                        <a:cubicBezTo>
                          <a:pt x="3246404" y="1327547"/>
                          <a:pt x="3155414" y="1328345"/>
                          <a:pt x="2978377" y="1325136"/>
                        </a:cubicBezTo>
                        <a:cubicBezTo>
                          <a:pt x="2801340" y="1321927"/>
                          <a:pt x="2517327" y="1304603"/>
                          <a:pt x="2285533" y="1325136"/>
                        </a:cubicBezTo>
                        <a:cubicBezTo>
                          <a:pt x="2053739" y="1345669"/>
                          <a:pt x="1909516" y="1349313"/>
                          <a:pt x="1689688" y="1325136"/>
                        </a:cubicBezTo>
                        <a:cubicBezTo>
                          <a:pt x="1469861" y="1300959"/>
                          <a:pt x="1292359" y="1327925"/>
                          <a:pt x="1093843" y="1325136"/>
                        </a:cubicBezTo>
                        <a:cubicBezTo>
                          <a:pt x="895327" y="1322347"/>
                          <a:pt x="556366" y="1311054"/>
                          <a:pt x="220860" y="1325136"/>
                        </a:cubicBezTo>
                        <a:cubicBezTo>
                          <a:pt x="74023" y="1319910"/>
                          <a:pt x="13860" y="1231686"/>
                          <a:pt x="0" y="1104276"/>
                        </a:cubicBezTo>
                        <a:cubicBezTo>
                          <a:pt x="13512" y="968307"/>
                          <a:pt x="-2934" y="831459"/>
                          <a:pt x="0" y="689070"/>
                        </a:cubicBezTo>
                        <a:cubicBezTo>
                          <a:pt x="2934" y="546681"/>
                          <a:pt x="-14728" y="416892"/>
                          <a:pt x="0" y="22086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ADB1E13-058B-D94E-A79F-7210CEB29DEB}"/>
              </a:ext>
            </a:extLst>
          </p:cNvPr>
          <p:cNvSpPr txBox="1"/>
          <p:nvPr/>
        </p:nvSpPr>
        <p:spPr>
          <a:xfrm>
            <a:off x="799657" y="3807232"/>
            <a:ext cx="756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C00000"/>
                </a:solidFill>
              </a:rPr>
              <a:t>LSTM</a:t>
            </a:r>
            <a:endParaRPr kumimoji="1"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6D8E19C-EB16-3640-A5B3-404C1E15436F}"/>
              </a:ext>
            </a:extLst>
          </p:cNvPr>
          <p:cNvSpPr txBox="1"/>
          <p:nvPr/>
        </p:nvSpPr>
        <p:spPr>
          <a:xfrm>
            <a:off x="688766" y="5377225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C00000"/>
                </a:solidFill>
              </a:rPr>
              <a:t>N-gram</a:t>
            </a:r>
            <a:endParaRPr kumimoji="1" lang="zh-TW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547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334FE45-B1CE-DE48-9524-DEB8AA9984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72E1BAC-01ED-A04C-8C9E-256AB97BDA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b="1" dirty="0"/>
              <a:t>Model</a:t>
            </a:r>
            <a:endParaRPr kumimoji="1" lang="zh-TW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14D48D4-3385-624D-A3AD-1834EE53E2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3200" b="1" dirty="0"/>
              <a:t>Part3. Prediction</a:t>
            </a:r>
            <a:endParaRPr kumimoji="1"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63228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030F696-0B42-FE47-ADD3-C5C5C97350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標題 1">
            <a:extLst>
              <a:ext uri="{FF2B5EF4-FFF2-40B4-BE49-F238E27FC236}">
                <a16:creationId xmlns:a16="http://schemas.microsoft.com/office/drawing/2014/main" id="{C569728D-986B-3F46-9703-A58C3E16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b="1" dirty="0"/>
              <a:t>Part3. Prediction</a:t>
            </a:r>
            <a:endParaRPr kumimoji="1" lang="zh-TW" altLang="en-US" b="1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0A169F9-A95B-854B-B4C1-8096E42279CD}"/>
              </a:ext>
            </a:extLst>
          </p:cNvPr>
          <p:cNvGrpSpPr/>
          <p:nvPr/>
        </p:nvGrpSpPr>
        <p:grpSpPr>
          <a:xfrm>
            <a:off x="501750" y="2401204"/>
            <a:ext cx="11188497" cy="3310176"/>
            <a:chOff x="521563" y="1499330"/>
            <a:chExt cx="11188497" cy="3310176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1064CDD-F528-3E41-A9C1-C78D548B8841}"/>
                </a:ext>
              </a:extLst>
            </p:cNvPr>
            <p:cNvSpPr txBox="1"/>
            <p:nvPr/>
          </p:nvSpPr>
          <p:spPr>
            <a:xfrm>
              <a:off x="5094367" y="1994785"/>
              <a:ext cx="225235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3000" b="1" dirty="0"/>
                <a:t>LSTM</a:t>
              </a:r>
            </a:p>
            <a:p>
              <a:pPr algn="ctr"/>
              <a:r>
                <a:rPr kumimoji="1" lang="en-US" altLang="zh-TW" sz="3000" b="1" dirty="0"/>
                <a:t>Prediction</a:t>
              </a:r>
              <a:endParaRPr kumimoji="1" lang="zh-TW" altLang="en-US" sz="3000" b="1" dirty="0"/>
            </a:p>
          </p:txBody>
        </p:sp>
        <p:sp>
          <p:nvSpPr>
            <p:cNvPr id="7" name="向右箭號 6">
              <a:extLst>
                <a:ext uri="{FF2B5EF4-FFF2-40B4-BE49-F238E27FC236}">
                  <a16:creationId xmlns:a16="http://schemas.microsoft.com/office/drawing/2014/main" id="{881CA060-563E-3748-B9A0-B40CB7909676}"/>
                </a:ext>
              </a:extLst>
            </p:cNvPr>
            <p:cNvSpPr/>
            <p:nvPr/>
          </p:nvSpPr>
          <p:spPr>
            <a:xfrm>
              <a:off x="3172480" y="2156167"/>
              <a:ext cx="1742096" cy="851651"/>
            </a:xfrm>
            <a:prstGeom prst="rightArrow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31E157C1-FD11-4B47-B000-02B721104F70}"/>
                </a:ext>
              </a:extLst>
            </p:cNvPr>
            <p:cNvSpPr txBox="1"/>
            <p:nvPr/>
          </p:nvSpPr>
          <p:spPr>
            <a:xfrm>
              <a:off x="2866864" y="1499330"/>
              <a:ext cx="19693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400" b="1" dirty="0">
                  <a:solidFill>
                    <a:schemeClr val="tx2"/>
                  </a:solidFill>
                </a:rPr>
                <a:t>2-Layer</a:t>
              </a:r>
            </a:p>
            <a:p>
              <a:pPr algn="ctr"/>
              <a:r>
                <a:rPr kumimoji="1" lang="en-US" altLang="zh-TW" sz="2400" b="1" dirty="0">
                  <a:solidFill>
                    <a:schemeClr val="tx2"/>
                  </a:solidFill>
                </a:rPr>
                <a:t>Bi-LSTM</a:t>
              </a:r>
              <a:endParaRPr kumimoji="1" lang="zh-TW" alt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E37FD2C-39F5-064D-B41E-DD9751D36FC8}"/>
                </a:ext>
              </a:extLst>
            </p:cNvPr>
            <p:cNvSpPr txBox="1"/>
            <p:nvPr/>
          </p:nvSpPr>
          <p:spPr>
            <a:xfrm>
              <a:off x="9418783" y="3538540"/>
              <a:ext cx="225235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3000" b="1" dirty="0"/>
                <a:t>Model</a:t>
              </a:r>
            </a:p>
            <a:p>
              <a:pPr algn="ctr"/>
              <a:r>
                <a:rPr kumimoji="1" lang="en-US" altLang="zh-TW" sz="3000" b="1" dirty="0"/>
                <a:t>Prediction</a:t>
              </a:r>
              <a:endParaRPr kumimoji="1" lang="zh-TW" altLang="en-US" sz="3000" b="1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1CC1F5A-552C-C94C-A2EC-4C31C0ECE431}"/>
                </a:ext>
              </a:extLst>
            </p:cNvPr>
            <p:cNvSpPr txBox="1"/>
            <p:nvPr/>
          </p:nvSpPr>
          <p:spPr>
            <a:xfrm>
              <a:off x="7293850" y="3112715"/>
              <a:ext cx="1573481" cy="851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400" b="1" dirty="0">
                  <a:solidFill>
                    <a:schemeClr val="tx2"/>
                  </a:solidFill>
                </a:rPr>
                <a:t>CRF</a:t>
              </a:r>
            </a:p>
            <a:p>
              <a:pPr algn="ctr"/>
              <a:r>
                <a:rPr kumimoji="1" lang="en-US" altLang="zh-TW" sz="2400" b="1" dirty="0">
                  <a:solidFill>
                    <a:schemeClr val="tx2"/>
                  </a:solidFill>
                </a:rPr>
                <a:t>Model</a:t>
              </a:r>
              <a:endParaRPr kumimoji="1" lang="zh-TW" alt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53CCC3A-E74B-7141-AF3E-874973521794}"/>
                </a:ext>
              </a:extLst>
            </p:cNvPr>
            <p:cNvSpPr/>
            <p:nvPr/>
          </p:nvSpPr>
          <p:spPr>
            <a:xfrm>
              <a:off x="5119955" y="3555101"/>
              <a:ext cx="222676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TW" sz="3000" b="1" dirty="0"/>
                <a:t>N-gram</a:t>
              </a:r>
            </a:p>
            <a:p>
              <a:pPr algn="ctr"/>
              <a:r>
                <a:rPr kumimoji="1" lang="en-US" altLang="zh-TW" sz="3000" b="1" dirty="0"/>
                <a:t>Character </a:t>
              </a: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7BA2E1E-205C-B343-B85D-395137753987}"/>
                </a:ext>
              </a:extLst>
            </p:cNvPr>
            <p:cNvSpPr txBox="1"/>
            <p:nvPr/>
          </p:nvSpPr>
          <p:spPr>
            <a:xfrm>
              <a:off x="6026812" y="3024341"/>
              <a:ext cx="52782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3000" b="1" dirty="0"/>
                <a:t>+</a:t>
              </a:r>
              <a:endParaRPr kumimoji="1" lang="zh-TW" altLang="en-US" sz="3000" b="1" dirty="0"/>
            </a:p>
          </p:txBody>
        </p:sp>
        <p:sp>
          <p:nvSpPr>
            <p:cNvPr id="13" name="向右箭號 12">
              <a:extLst>
                <a:ext uri="{FF2B5EF4-FFF2-40B4-BE49-F238E27FC236}">
                  <a16:creationId xmlns:a16="http://schemas.microsoft.com/office/drawing/2014/main" id="{9167BD3C-8665-9144-8D9B-8F62D7D1C8C0}"/>
                </a:ext>
              </a:extLst>
            </p:cNvPr>
            <p:cNvSpPr/>
            <p:nvPr/>
          </p:nvSpPr>
          <p:spPr>
            <a:xfrm>
              <a:off x="7507584" y="3750245"/>
              <a:ext cx="1541815" cy="851651"/>
            </a:xfrm>
            <a:prstGeom prst="rightArrow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4" name="圓角矩形 13">
              <a:extLst>
                <a:ext uri="{FF2B5EF4-FFF2-40B4-BE49-F238E27FC236}">
                  <a16:creationId xmlns:a16="http://schemas.microsoft.com/office/drawing/2014/main" id="{6DE83535-8DF3-CE4F-BAFB-84C8F3BB86C9}"/>
                </a:ext>
              </a:extLst>
            </p:cNvPr>
            <p:cNvSpPr/>
            <p:nvPr/>
          </p:nvSpPr>
          <p:spPr>
            <a:xfrm>
              <a:off x="521563" y="1911927"/>
              <a:ext cx="2351314" cy="1389413"/>
            </a:xfrm>
            <a:prstGeom prst="roundRect">
              <a:avLst/>
            </a:prstGeom>
            <a:noFill/>
            <a:ln w="57150">
              <a:solidFill>
                <a:srgbClr val="002060"/>
              </a:solidFill>
              <a:extLst>
                <a:ext uri="{C807C97D-BFC1-408E-A445-0C87EB9F89A2}">
                  <ask:lineSketchStyleProps xmlns="" xmlns:ask="http://schemas.microsoft.com/office/drawing/2018/sketchyshapes" sd="4057322111">
                    <a:custGeom>
                      <a:avLst/>
                      <a:gdLst>
                        <a:gd name="connsiteX0" fmla="*/ 0 w 2351314"/>
                        <a:gd name="connsiteY0" fmla="*/ 231573 h 1389413"/>
                        <a:gd name="connsiteX1" fmla="*/ 231573 w 2351314"/>
                        <a:gd name="connsiteY1" fmla="*/ 0 h 1389413"/>
                        <a:gd name="connsiteX2" fmla="*/ 898726 w 2351314"/>
                        <a:gd name="connsiteY2" fmla="*/ 0 h 1389413"/>
                        <a:gd name="connsiteX3" fmla="*/ 1509233 w 2351314"/>
                        <a:gd name="connsiteY3" fmla="*/ 0 h 1389413"/>
                        <a:gd name="connsiteX4" fmla="*/ 2119741 w 2351314"/>
                        <a:gd name="connsiteY4" fmla="*/ 0 h 1389413"/>
                        <a:gd name="connsiteX5" fmla="*/ 2351314 w 2351314"/>
                        <a:gd name="connsiteY5" fmla="*/ 231573 h 1389413"/>
                        <a:gd name="connsiteX6" fmla="*/ 2351314 w 2351314"/>
                        <a:gd name="connsiteY6" fmla="*/ 703969 h 1389413"/>
                        <a:gd name="connsiteX7" fmla="*/ 2351314 w 2351314"/>
                        <a:gd name="connsiteY7" fmla="*/ 1157840 h 1389413"/>
                        <a:gd name="connsiteX8" fmla="*/ 2119741 w 2351314"/>
                        <a:gd name="connsiteY8" fmla="*/ 1389413 h 1389413"/>
                        <a:gd name="connsiteX9" fmla="*/ 1528115 w 2351314"/>
                        <a:gd name="connsiteY9" fmla="*/ 1389413 h 1389413"/>
                        <a:gd name="connsiteX10" fmla="*/ 936489 w 2351314"/>
                        <a:gd name="connsiteY10" fmla="*/ 1389413 h 1389413"/>
                        <a:gd name="connsiteX11" fmla="*/ 231573 w 2351314"/>
                        <a:gd name="connsiteY11" fmla="*/ 1389413 h 1389413"/>
                        <a:gd name="connsiteX12" fmla="*/ 0 w 2351314"/>
                        <a:gd name="connsiteY12" fmla="*/ 1157840 h 1389413"/>
                        <a:gd name="connsiteX13" fmla="*/ 0 w 2351314"/>
                        <a:gd name="connsiteY13" fmla="*/ 694707 h 1389413"/>
                        <a:gd name="connsiteX14" fmla="*/ 0 w 2351314"/>
                        <a:gd name="connsiteY14" fmla="*/ 231573 h 13894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2351314" h="1389413" extrusionOk="0">
                          <a:moveTo>
                            <a:pt x="0" y="231573"/>
                          </a:moveTo>
                          <a:cubicBezTo>
                            <a:pt x="19294" y="128906"/>
                            <a:pt x="91626" y="-19068"/>
                            <a:pt x="231573" y="0"/>
                          </a:cubicBezTo>
                          <a:cubicBezTo>
                            <a:pt x="383018" y="10114"/>
                            <a:pt x="657550" y="-25333"/>
                            <a:pt x="898726" y="0"/>
                          </a:cubicBezTo>
                          <a:cubicBezTo>
                            <a:pt x="1139902" y="25333"/>
                            <a:pt x="1385196" y="12849"/>
                            <a:pt x="1509233" y="0"/>
                          </a:cubicBezTo>
                          <a:cubicBezTo>
                            <a:pt x="1633270" y="-12849"/>
                            <a:pt x="1928938" y="-21275"/>
                            <a:pt x="2119741" y="0"/>
                          </a:cubicBezTo>
                          <a:cubicBezTo>
                            <a:pt x="2254022" y="-2274"/>
                            <a:pt x="2371102" y="95137"/>
                            <a:pt x="2351314" y="231573"/>
                          </a:cubicBezTo>
                          <a:cubicBezTo>
                            <a:pt x="2355222" y="372732"/>
                            <a:pt x="2335768" y="543502"/>
                            <a:pt x="2351314" y="703969"/>
                          </a:cubicBezTo>
                          <a:cubicBezTo>
                            <a:pt x="2366860" y="864436"/>
                            <a:pt x="2351942" y="999983"/>
                            <a:pt x="2351314" y="1157840"/>
                          </a:cubicBezTo>
                          <a:cubicBezTo>
                            <a:pt x="2335416" y="1272342"/>
                            <a:pt x="2246286" y="1367335"/>
                            <a:pt x="2119741" y="1389413"/>
                          </a:cubicBezTo>
                          <a:cubicBezTo>
                            <a:pt x="1910214" y="1406536"/>
                            <a:pt x="1717582" y="1368360"/>
                            <a:pt x="1528115" y="1389413"/>
                          </a:cubicBezTo>
                          <a:cubicBezTo>
                            <a:pt x="1338648" y="1410466"/>
                            <a:pt x="1089668" y="1379637"/>
                            <a:pt x="936489" y="1389413"/>
                          </a:cubicBezTo>
                          <a:cubicBezTo>
                            <a:pt x="783310" y="1399189"/>
                            <a:pt x="444291" y="1419120"/>
                            <a:pt x="231573" y="1389413"/>
                          </a:cubicBezTo>
                          <a:cubicBezTo>
                            <a:pt x="89109" y="1402017"/>
                            <a:pt x="-2992" y="1262571"/>
                            <a:pt x="0" y="1157840"/>
                          </a:cubicBezTo>
                          <a:cubicBezTo>
                            <a:pt x="-17389" y="1049679"/>
                            <a:pt x="-4515" y="807074"/>
                            <a:pt x="0" y="694707"/>
                          </a:cubicBezTo>
                          <a:cubicBezTo>
                            <a:pt x="4515" y="582340"/>
                            <a:pt x="-8389" y="348032"/>
                            <a:pt x="0" y="231573"/>
                          </a:cubicBez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圓角矩形 15">
              <a:extLst>
                <a:ext uri="{FF2B5EF4-FFF2-40B4-BE49-F238E27FC236}">
                  <a16:creationId xmlns:a16="http://schemas.microsoft.com/office/drawing/2014/main" id="{1235DB2C-CAB2-2941-B924-D80653CD1D7F}"/>
                </a:ext>
              </a:extLst>
            </p:cNvPr>
            <p:cNvSpPr/>
            <p:nvPr/>
          </p:nvSpPr>
          <p:spPr>
            <a:xfrm>
              <a:off x="5188348" y="1873039"/>
              <a:ext cx="1993142" cy="2936467"/>
            </a:xfrm>
            <a:prstGeom prst="roundRect">
              <a:avLst/>
            </a:prstGeom>
            <a:noFill/>
            <a:ln w="57150">
              <a:solidFill>
                <a:srgbClr val="002060"/>
              </a:solidFill>
              <a:extLst>
                <a:ext uri="{C807C97D-BFC1-408E-A445-0C87EB9F89A2}">
                  <ask:lineSketchStyleProps xmlns="" xmlns:ask="http://schemas.microsoft.com/office/drawing/2018/sketchyshapes" sd="4057322111">
                    <a:custGeom>
                      <a:avLst/>
                      <a:gdLst>
                        <a:gd name="connsiteX0" fmla="*/ 0 w 1993142"/>
                        <a:gd name="connsiteY0" fmla="*/ 332197 h 2936467"/>
                        <a:gd name="connsiteX1" fmla="*/ 332197 w 1993142"/>
                        <a:gd name="connsiteY1" fmla="*/ 0 h 2936467"/>
                        <a:gd name="connsiteX2" fmla="*/ 1023146 w 1993142"/>
                        <a:gd name="connsiteY2" fmla="*/ 0 h 2936467"/>
                        <a:gd name="connsiteX3" fmla="*/ 1660945 w 1993142"/>
                        <a:gd name="connsiteY3" fmla="*/ 0 h 2936467"/>
                        <a:gd name="connsiteX4" fmla="*/ 1993142 w 1993142"/>
                        <a:gd name="connsiteY4" fmla="*/ 332197 h 2936467"/>
                        <a:gd name="connsiteX5" fmla="*/ 1993142 w 1993142"/>
                        <a:gd name="connsiteY5" fmla="*/ 877495 h 2936467"/>
                        <a:gd name="connsiteX6" fmla="*/ 1993142 w 1993142"/>
                        <a:gd name="connsiteY6" fmla="*/ 1490954 h 2936467"/>
                        <a:gd name="connsiteX7" fmla="*/ 1993142 w 1993142"/>
                        <a:gd name="connsiteY7" fmla="*/ 2058972 h 2936467"/>
                        <a:gd name="connsiteX8" fmla="*/ 1993142 w 1993142"/>
                        <a:gd name="connsiteY8" fmla="*/ 2604270 h 2936467"/>
                        <a:gd name="connsiteX9" fmla="*/ 1660945 w 1993142"/>
                        <a:gd name="connsiteY9" fmla="*/ 2936467 h 2936467"/>
                        <a:gd name="connsiteX10" fmla="*/ 996571 w 1993142"/>
                        <a:gd name="connsiteY10" fmla="*/ 2936467 h 2936467"/>
                        <a:gd name="connsiteX11" fmla="*/ 332197 w 1993142"/>
                        <a:gd name="connsiteY11" fmla="*/ 2936467 h 2936467"/>
                        <a:gd name="connsiteX12" fmla="*/ 0 w 1993142"/>
                        <a:gd name="connsiteY12" fmla="*/ 2604270 h 2936467"/>
                        <a:gd name="connsiteX13" fmla="*/ 0 w 1993142"/>
                        <a:gd name="connsiteY13" fmla="*/ 2036252 h 2936467"/>
                        <a:gd name="connsiteX14" fmla="*/ 0 w 1993142"/>
                        <a:gd name="connsiteY14" fmla="*/ 1536396 h 2936467"/>
                        <a:gd name="connsiteX15" fmla="*/ 0 w 1993142"/>
                        <a:gd name="connsiteY15" fmla="*/ 1013819 h 2936467"/>
                        <a:gd name="connsiteX16" fmla="*/ 0 w 1993142"/>
                        <a:gd name="connsiteY16" fmla="*/ 332197 h 29364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1993142" h="2936467" extrusionOk="0">
                          <a:moveTo>
                            <a:pt x="0" y="332197"/>
                          </a:moveTo>
                          <a:cubicBezTo>
                            <a:pt x="20120" y="175037"/>
                            <a:pt x="133161" y="-24631"/>
                            <a:pt x="332197" y="0"/>
                          </a:cubicBezTo>
                          <a:cubicBezTo>
                            <a:pt x="478491" y="31297"/>
                            <a:pt x="853376" y="29634"/>
                            <a:pt x="1023146" y="0"/>
                          </a:cubicBezTo>
                          <a:cubicBezTo>
                            <a:pt x="1192916" y="-29634"/>
                            <a:pt x="1408110" y="-27540"/>
                            <a:pt x="1660945" y="0"/>
                          </a:cubicBezTo>
                          <a:cubicBezTo>
                            <a:pt x="1806888" y="12380"/>
                            <a:pt x="1998102" y="185984"/>
                            <a:pt x="1993142" y="332197"/>
                          </a:cubicBezTo>
                          <a:cubicBezTo>
                            <a:pt x="2010414" y="518952"/>
                            <a:pt x="1970599" y="673560"/>
                            <a:pt x="1993142" y="877495"/>
                          </a:cubicBezTo>
                          <a:cubicBezTo>
                            <a:pt x="2015685" y="1081430"/>
                            <a:pt x="1993003" y="1321299"/>
                            <a:pt x="1993142" y="1490954"/>
                          </a:cubicBezTo>
                          <a:cubicBezTo>
                            <a:pt x="1993281" y="1660609"/>
                            <a:pt x="2001048" y="1890958"/>
                            <a:pt x="1993142" y="2058972"/>
                          </a:cubicBezTo>
                          <a:cubicBezTo>
                            <a:pt x="1985236" y="2226986"/>
                            <a:pt x="2013193" y="2347493"/>
                            <a:pt x="1993142" y="2604270"/>
                          </a:cubicBezTo>
                          <a:cubicBezTo>
                            <a:pt x="1990262" y="2763841"/>
                            <a:pt x="1849929" y="2940612"/>
                            <a:pt x="1660945" y="2936467"/>
                          </a:cubicBezTo>
                          <a:cubicBezTo>
                            <a:pt x="1379870" y="2959223"/>
                            <a:pt x="1270917" y="2922376"/>
                            <a:pt x="996571" y="2936467"/>
                          </a:cubicBezTo>
                          <a:cubicBezTo>
                            <a:pt x="722225" y="2950558"/>
                            <a:pt x="596069" y="2928897"/>
                            <a:pt x="332197" y="2936467"/>
                          </a:cubicBezTo>
                          <a:cubicBezTo>
                            <a:pt x="127917" y="2954472"/>
                            <a:pt x="-2726" y="2766636"/>
                            <a:pt x="0" y="2604270"/>
                          </a:cubicBezTo>
                          <a:cubicBezTo>
                            <a:pt x="-20179" y="2323507"/>
                            <a:pt x="4836" y="2244230"/>
                            <a:pt x="0" y="2036252"/>
                          </a:cubicBezTo>
                          <a:cubicBezTo>
                            <a:pt x="-4836" y="1828274"/>
                            <a:pt x="-7451" y="1781475"/>
                            <a:pt x="0" y="1536396"/>
                          </a:cubicBezTo>
                          <a:cubicBezTo>
                            <a:pt x="7451" y="1291317"/>
                            <a:pt x="25104" y="1131428"/>
                            <a:pt x="0" y="1013819"/>
                          </a:cubicBezTo>
                          <a:cubicBezTo>
                            <a:pt x="-25104" y="896210"/>
                            <a:pt x="5142" y="597140"/>
                            <a:pt x="0" y="332197"/>
                          </a:cubicBez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圓角矩形 16">
              <a:extLst>
                <a:ext uri="{FF2B5EF4-FFF2-40B4-BE49-F238E27FC236}">
                  <a16:creationId xmlns:a16="http://schemas.microsoft.com/office/drawing/2014/main" id="{F4FB46EB-02D4-C848-8383-0C169BB38884}"/>
                </a:ext>
              </a:extLst>
            </p:cNvPr>
            <p:cNvSpPr/>
            <p:nvPr/>
          </p:nvSpPr>
          <p:spPr>
            <a:xfrm>
              <a:off x="9358746" y="3369623"/>
              <a:ext cx="2351314" cy="1389413"/>
            </a:xfrm>
            <a:prstGeom prst="roundRect">
              <a:avLst/>
            </a:prstGeom>
            <a:noFill/>
            <a:ln w="57150">
              <a:solidFill>
                <a:srgbClr val="002060"/>
              </a:solidFill>
              <a:extLst>
                <a:ext uri="{C807C97D-BFC1-408E-A445-0C87EB9F89A2}">
                  <ask:lineSketchStyleProps xmlns="" xmlns:ask="http://schemas.microsoft.com/office/drawing/2018/sketchyshapes" sd="4057322111">
                    <a:custGeom>
                      <a:avLst/>
                      <a:gdLst>
                        <a:gd name="connsiteX0" fmla="*/ 0 w 2351314"/>
                        <a:gd name="connsiteY0" fmla="*/ 231573 h 1389413"/>
                        <a:gd name="connsiteX1" fmla="*/ 231573 w 2351314"/>
                        <a:gd name="connsiteY1" fmla="*/ 0 h 1389413"/>
                        <a:gd name="connsiteX2" fmla="*/ 898726 w 2351314"/>
                        <a:gd name="connsiteY2" fmla="*/ 0 h 1389413"/>
                        <a:gd name="connsiteX3" fmla="*/ 1509233 w 2351314"/>
                        <a:gd name="connsiteY3" fmla="*/ 0 h 1389413"/>
                        <a:gd name="connsiteX4" fmla="*/ 2119741 w 2351314"/>
                        <a:gd name="connsiteY4" fmla="*/ 0 h 1389413"/>
                        <a:gd name="connsiteX5" fmla="*/ 2351314 w 2351314"/>
                        <a:gd name="connsiteY5" fmla="*/ 231573 h 1389413"/>
                        <a:gd name="connsiteX6" fmla="*/ 2351314 w 2351314"/>
                        <a:gd name="connsiteY6" fmla="*/ 703969 h 1389413"/>
                        <a:gd name="connsiteX7" fmla="*/ 2351314 w 2351314"/>
                        <a:gd name="connsiteY7" fmla="*/ 1157840 h 1389413"/>
                        <a:gd name="connsiteX8" fmla="*/ 2119741 w 2351314"/>
                        <a:gd name="connsiteY8" fmla="*/ 1389413 h 1389413"/>
                        <a:gd name="connsiteX9" fmla="*/ 1528115 w 2351314"/>
                        <a:gd name="connsiteY9" fmla="*/ 1389413 h 1389413"/>
                        <a:gd name="connsiteX10" fmla="*/ 936489 w 2351314"/>
                        <a:gd name="connsiteY10" fmla="*/ 1389413 h 1389413"/>
                        <a:gd name="connsiteX11" fmla="*/ 231573 w 2351314"/>
                        <a:gd name="connsiteY11" fmla="*/ 1389413 h 1389413"/>
                        <a:gd name="connsiteX12" fmla="*/ 0 w 2351314"/>
                        <a:gd name="connsiteY12" fmla="*/ 1157840 h 1389413"/>
                        <a:gd name="connsiteX13" fmla="*/ 0 w 2351314"/>
                        <a:gd name="connsiteY13" fmla="*/ 694707 h 1389413"/>
                        <a:gd name="connsiteX14" fmla="*/ 0 w 2351314"/>
                        <a:gd name="connsiteY14" fmla="*/ 231573 h 13894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2351314" h="1389413" extrusionOk="0">
                          <a:moveTo>
                            <a:pt x="0" y="231573"/>
                          </a:moveTo>
                          <a:cubicBezTo>
                            <a:pt x="19294" y="128906"/>
                            <a:pt x="91626" y="-19068"/>
                            <a:pt x="231573" y="0"/>
                          </a:cubicBezTo>
                          <a:cubicBezTo>
                            <a:pt x="383018" y="10114"/>
                            <a:pt x="657550" y="-25333"/>
                            <a:pt x="898726" y="0"/>
                          </a:cubicBezTo>
                          <a:cubicBezTo>
                            <a:pt x="1139902" y="25333"/>
                            <a:pt x="1385196" y="12849"/>
                            <a:pt x="1509233" y="0"/>
                          </a:cubicBezTo>
                          <a:cubicBezTo>
                            <a:pt x="1633270" y="-12849"/>
                            <a:pt x="1928938" y="-21275"/>
                            <a:pt x="2119741" y="0"/>
                          </a:cubicBezTo>
                          <a:cubicBezTo>
                            <a:pt x="2254022" y="-2274"/>
                            <a:pt x="2371102" y="95137"/>
                            <a:pt x="2351314" y="231573"/>
                          </a:cubicBezTo>
                          <a:cubicBezTo>
                            <a:pt x="2355222" y="372732"/>
                            <a:pt x="2335768" y="543502"/>
                            <a:pt x="2351314" y="703969"/>
                          </a:cubicBezTo>
                          <a:cubicBezTo>
                            <a:pt x="2366860" y="864436"/>
                            <a:pt x="2351942" y="999983"/>
                            <a:pt x="2351314" y="1157840"/>
                          </a:cubicBezTo>
                          <a:cubicBezTo>
                            <a:pt x="2335416" y="1272342"/>
                            <a:pt x="2246286" y="1367335"/>
                            <a:pt x="2119741" y="1389413"/>
                          </a:cubicBezTo>
                          <a:cubicBezTo>
                            <a:pt x="1910214" y="1406536"/>
                            <a:pt x="1717582" y="1368360"/>
                            <a:pt x="1528115" y="1389413"/>
                          </a:cubicBezTo>
                          <a:cubicBezTo>
                            <a:pt x="1338648" y="1410466"/>
                            <a:pt x="1089668" y="1379637"/>
                            <a:pt x="936489" y="1389413"/>
                          </a:cubicBezTo>
                          <a:cubicBezTo>
                            <a:pt x="783310" y="1399189"/>
                            <a:pt x="444291" y="1419120"/>
                            <a:pt x="231573" y="1389413"/>
                          </a:cubicBezTo>
                          <a:cubicBezTo>
                            <a:pt x="89109" y="1402017"/>
                            <a:pt x="-2992" y="1262571"/>
                            <a:pt x="0" y="1157840"/>
                          </a:cubicBezTo>
                          <a:cubicBezTo>
                            <a:pt x="-17389" y="1049679"/>
                            <a:pt x="-4515" y="807074"/>
                            <a:pt x="0" y="694707"/>
                          </a:cubicBezTo>
                          <a:cubicBezTo>
                            <a:pt x="4515" y="582340"/>
                            <a:pt x="-8389" y="348032"/>
                            <a:pt x="0" y="231573"/>
                          </a:cubicBez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18D7990-678F-1B48-A690-87503B5AC952}"/>
              </a:ext>
            </a:extLst>
          </p:cNvPr>
          <p:cNvSpPr txBox="1"/>
          <p:nvPr/>
        </p:nvSpPr>
        <p:spPr>
          <a:xfrm>
            <a:off x="196223" y="2976034"/>
            <a:ext cx="2909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000" b="1" dirty="0"/>
              <a:t>BERT</a:t>
            </a:r>
          </a:p>
          <a:p>
            <a:pPr algn="ctr"/>
            <a:r>
              <a:rPr kumimoji="1" lang="en-US" altLang="zh-TW" sz="3000" b="1" dirty="0"/>
              <a:t>Embedding </a:t>
            </a:r>
            <a:endParaRPr kumimoji="1" lang="zh-TW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64179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030F696-0B42-FE47-ADD3-C5C5C97350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標題 1">
            <a:extLst>
              <a:ext uri="{FF2B5EF4-FFF2-40B4-BE49-F238E27FC236}">
                <a16:creationId xmlns:a16="http://schemas.microsoft.com/office/drawing/2014/main" id="{C569728D-986B-3F46-9703-A58C3E16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b="1" dirty="0"/>
              <a:t>Part3. Prediction</a:t>
            </a:r>
            <a:endParaRPr kumimoji="1" lang="zh-TW" altLang="en-US" b="1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831063B1-CCC8-2C4E-8269-E0B7C604C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2166010"/>
            <a:ext cx="11112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80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334FE45-B1CE-DE48-9524-DEB8AA9984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72E1BAC-01ED-A04C-8C9E-256AB97BDA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" altLang="zh-TW" b="1" dirty="0"/>
              <a:t>Other Strategies</a:t>
            </a:r>
            <a:endParaRPr kumimoji="1" lang="zh-TW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14D48D4-3385-624D-A3AD-1834EE53E2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3200" dirty="0"/>
              <a:t>Rule Based</a:t>
            </a:r>
            <a:endParaRPr kumimoji="1"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40210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63E82FF-9C91-6142-81EA-530B4496312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101600"/>
            <a:ext cx="12192000" cy="6858000"/>
          </a:xfrm>
          <a:prstGeom prst="rect">
            <a:avLst/>
          </a:prstGeo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3956331C-8908-5E4E-929D-4E8D93F7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836108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TW" b="1" dirty="0"/>
              <a:t>Structure </a:t>
            </a:r>
            <a:br>
              <a:rPr kumimoji="1" lang="en-US" altLang="zh-TW" b="1" dirty="0"/>
            </a:br>
            <a:r>
              <a:rPr kumimoji="1" lang="en-US" altLang="zh-TW" b="1" dirty="0"/>
              <a:t>     --- Rule Based</a:t>
            </a:r>
            <a:endParaRPr kumimoji="1" lang="zh-TW" altLang="en-US" b="1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099F2F2B-6E3D-5B47-ABE7-E07F25A8DCF7}"/>
              </a:ext>
            </a:extLst>
          </p:cNvPr>
          <p:cNvGrpSpPr/>
          <p:nvPr/>
        </p:nvGrpSpPr>
        <p:grpSpPr>
          <a:xfrm>
            <a:off x="4826000" y="279772"/>
            <a:ext cx="5537200" cy="6298455"/>
            <a:chOff x="3998181" y="212437"/>
            <a:chExt cx="5579928" cy="6430234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6DCD1A1C-4DF6-CB41-8CC9-F21EF58DAD45}"/>
                </a:ext>
              </a:extLst>
            </p:cNvPr>
            <p:cNvSpPr txBox="1"/>
            <p:nvPr/>
          </p:nvSpPr>
          <p:spPr>
            <a:xfrm>
              <a:off x="3998181" y="5660952"/>
              <a:ext cx="236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b="1" dirty="0"/>
                <a:t>Rule-Based</a:t>
              </a:r>
              <a:endParaRPr lang="zh-TW" altLang="en-US" sz="3600" b="1" dirty="0"/>
            </a:p>
          </p:txBody>
        </p: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2DD08F91-DF1A-CC43-85BD-380051A0B20B}"/>
                </a:ext>
              </a:extLst>
            </p:cNvPr>
            <p:cNvGrpSpPr/>
            <p:nvPr/>
          </p:nvGrpSpPr>
          <p:grpSpPr>
            <a:xfrm rot="5400000">
              <a:off x="3697719" y="762281"/>
              <a:ext cx="6430234" cy="5330546"/>
              <a:chOff x="753912" y="2078182"/>
              <a:chExt cx="10865414" cy="3029527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C9D114F-75AD-B241-9C74-751B7B4C465F}"/>
                  </a:ext>
                </a:extLst>
              </p:cNvPr>
              <p:cNvSpPr/>
              <p:nvPr/>
            </p:nvSpPr>
            <p:spPr>
              <a:xfrm>
                <a:off x="2287148" y="2078182"/>
                <a:ext cx="7632707" cy="302952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向右箭號 19">
                <a:extLst>
                  <a:ext uri="{FF2B5EF4-FFF2-40B4-BE49-F238E27FC236}">
                    <a16:creationId xmlns:a16="http://schemas.microsoft.com/office/drawing/2014/main" id="{E96E5632-D703-5347-B76F-2799AF3B9A44}"/>
                  </a:ext>
                </a:extLst>
              </p:cNvPr>
              <p:cNvSpPr/>
              <p:nvPr/>
            </p:nvSpPr>
            <p:spPr>
              <a:xfrm>
                <a:off x="753912" y="3435927"/>
                <a:ext cx="1445490" cy="263086"/>
              </a:xfrm>
              <a:prstGeom prst="rightArrow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向右箭號 20">
                <a:extLst>
                  <a:ext uri="{FF2B5EF4-FFF2-40B4-BE49-F238E27FC236}">
                    <a16:creationId xmlns:a16="http://schemas.microsoft.com/office/drawing/2014/main" id="{511CA596-E0AA-2842-A80C-347B96FB8640}"/>
                  </a:ext>
                </a:extLst>
              </p:cNvPr>
              <p:cNvSpPr/>
              <p:nvPr/>
            </p:nvSpPr>
            <p:spPr>
              <a:xfrm>
                <a:off x="10173836" y="3431458"/>
                <a:ext cx="1445490" cy="263086"/>
              </a:xfrm>
              <a:prstGeom prst="rightArrow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9F3E587-DDD7-F54B-9634-DDC759260207}"/>
                  </a:ext>
                </a:extLst>
              </p:cNvPr>
              <p:cNvSpPr/>
              <p:nvPr/>
            </p:nvSpPr>
            <p:spPr>
              <a:xfrm>
                <a:off x="3344686" y="2230582"/>
                <a:ext cx="826653" cy="27201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116F3FDB-586A-DF49-B305-027A94D8F32D}"/>
                  </a:ext>
                </a:extLst>
              </p:cNvPr>
              <p:cNvSpPr/>
              <p:nvPr/>
            </p:nvSpPr>
            <p:spPr>
              <a:xfrm>
                <a:off x="4268347" y="2230582"/>
                <a:ext cx="826653" cy="27201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96A0798-C1C1-DE41-AE00-163B7EFDD5CD}"/>
                  </a:ext>
                </a:extLst>
              </p:cNvPr>
              <p:cNvSpPr/>
              <p:nvPr/>
            </p:nvSpPr>
            <p:spPr>
              <a:xfrm>
                <a:off x="5206097" y="2230582"/>
                <a:ext cx="826653" cy="27201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2461B6B-AD0D-404D-AC7F-0A2C749C4F94}"/>
                  </a:ext>
                </a:extLst>
              </p:cNvPr>
              <p:cNvSpPr/>
              <p:nvPr/>
            </p:nvSpPr>
            <p:spPr>
              <a:xfrm>
                <a:off x="6138126" y="2230582"/>
                <a:ext cx="826653" cy="27201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E0B0FA12-66F0-184D-AF00-605B5F10D0ED}"/>
                  </a:ext>
                </a:extLst>
              </p:cNvPr>
              <p:cNvSpPr/>
              <p:nvPr/>
            </p:nvSpPr>
            <p:spPr>
              <a:xfrm>
                <a:off x="7070155" y="2230582"/>
                <a:ext cx="826653" cy="27201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81E55D0-E174-4546-A64C-E05EF0BD728F}"/>
                  </a:ext>
                </a:extLst>
              </p:cNvPr>
              <p:cNvSpPr/>
              <p:nvPr/>
            </p:nvSpPr>
            <p:spPr>
              <a:xfrm>
                <a:off x="2424522" y="2230582"/>
                <a:ext cx="826653" cy="27201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2E1EAD7B-E766-1945-93F2-E5CFF8C3433D}"/>
                  </a:ext>
                </a:extLst>
              </p:cNvPr>
              <p:cNvSpPr/>
              <p:nvPr/>
            </p:nvSpPr>
            <p:spPr>
              <a:xfrm>
                <a:off x="7981925" y="2230582"/>
                <a:ext cx="826653" cy="27201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6A98B2F-90F3-3148-BA38-8234771C1C38}"/>
                  </a:ext>
                </a:extLst>
              </p:cNvPr>
              <p:cNvSpPr/>
              <p:nvPr/>
            </p:nvSpPr>
            <p:spPr>
              <a:xfrm>
                <a:off x="8902682" y="2230582"/>
                <a:ext cx="826653" cy="27201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17ACB3B0-C4E4-1E4B-8D7E-A0FB3847E924}"/>
                </a:ext>
              </a:extLst>
            </p:cNvPr>
            <p:cNvSpPr txBox="1"/>
            <p:nvPr/>
          </p:nvSpPr>
          <p:spPr>
            <a:xfrm>
              <a:off x="7105064" y="394446"/>
              <a:ext cx="19465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Model output</a:t>
              </a:r>
              <a:endParaRPr lang="zh-TW" altLang="en-US" sz="2400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7830F123-7B42-CC47-82ED-CB1CB6D1F2D9}"/>
                </a:ext>
              </a:extLst>
            </p:cNvPr>
            <p:cNvSpPr txBox="1"/>
            <p:nvPr/>
          </p:nvSpPr>
          <p:spPr>
            <a:xfrm>
              <a:off x="7196977" y="5898521"/>
              <a:ext cx="1854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Final output</a:t>
              </a:r>
              <a:endParaRPr lang="zh-TW" altLang="en-US" sz="24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C3A6CD4-BCAC-6F40-BFBB-B0A7E5F4B78D}"/>
                </a:ext>
              </a:extLst>
            </p:cNvPr>
            <p:cNvSpPr txBox="1"/>
            <p:nvPr/>
          </p:nvSpPr>
          <p:spPr>
            <a:xfrm>
              <a:off x="6518578" y="1191276"/>
              <a:ext cx="21821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time</a:t>
              </a:r>
              <a:endParaRPr lang="zh-TW" altLang="en-US" sz="28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539F76B-129D-8B41-A5EF-9502C590310C}"/>
                </a:ext>
              </a:extLst>
            </p:cNvPr>
            <p:cNvSpPr txBox="1"/>
            <p:nvPr/>
          </p:nvSpPr>
          <p:spPr>
            <a:xfrm>
              <a:off x="6170823" y="1713395"/>
              <a:ext cx="21821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contact/id</a:t>
              </a:r>
              <a:endParaRPr lang="zh-TW" altLang="en-US" sz="2800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D532B45-A922-1C4E-9413-BCB2318DA9CE}"/>
                </a:ext>
              </a:extLst>
            </p:cNvPr>
            <p:cNvSpPr txBox="1"/>
            <p:nvPr/>
          </p:nvSpPr>
          <p:spPr>
            <a:xfrm>
              <a:off x="6438975" y="2287119"/>
              <a:ext cx="21821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family</a:t>
              </a:r>
              <a:endParaRPr lang="zh-TW" altLang="en-US" sz="28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BCB0F51-335A-9947-8BDC-AC41029E9F9E}"/>
                </a:ext>
              </a:extLst>
            </p:cNvPr>
            <p:cNvSpPr txBox="1"/>
            <p:nvPr/>
          </p:nvSpPr>
          <p:spPr>
            <a:xfrm>
              <a:off x="6170823" y="2851594"/>
              <a:ext cx="21821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education</a:t>
              </a:r>
              <a:endParaRPr lang="zh-TW" altLang="en-US" sz="2800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E8A64A9-B542-F649-B8A6-010A05F89C26}"/>
                </a:ext>
              </a:extLst>
            </p:cNvPr>
            <p:cNvSpPr txBox="1"/>
            <p:nvPr/>
          </p:nvSpPr>
          <p:spPr>
            <a:xfrm>
              <a:off x="6281487" y="3425187"/>
              <a:ext cx="21821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location</a:t>
              </a:r>
              <a:endParaRPr lang="zh-TW" altLang="en-US" sz="2800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D0A8348-8B72-A545-8F83-8C1F756A097F}"/>
                </a:ext>
              </a:extLst>
            </p:cNvPr>
            <p:cNvSpPr txBox="1"/>
            <p:nvPr/>
          </p:nvSpPr>
          <p:spPr>
            <a:xfrm>
              <a:off x="6479956" y="3957292"/>
              <a:ext cx="21821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name</a:t>
              </a:r>
              <a:endParaRPr lang="zh-TW" altLang="en-US" sz="2800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2DB7363C-3314-9B48-B702-9C834C4A8188}"/>
                </a:ext>
              </a:extLst>
            </p:cNvPr>
            <p:cNvSpPr txBox="1"/>
            <p:nvPr/>
          </p:nvSpPr>
          <p:spPr>
            <a:xfrm>
              <a:off x="6211804" y="4456070"/>
              <a:ext cx="21821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profession</a:t>
              </a:r>
              <a:endParaRPr lang="zh-TW" altLang="en-US" sz="2800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69F7DAAD-BF13-0441-B5AE-0B286898AF7C}"/>
                </a:ext>
              </a:extLst>
            </p:cNvPr>
            <p:cNvSpPr txBox="1"/>
            <p:nvPr/>
          </p:nvSpPr>
          <p:spPr>
            <a:xfrm>
              <a:off x="6013994" y="4993324"/>
              <a:ext cx="21821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clinical event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75372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A036C669-F8C1-064E-B326-61CF1A10DA5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BDEF48E-DEA8-D346-A49C-3535FC80A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b="1" dirty="0" err="1"/>
              <a:t>CkipTagger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E85CB7A-DC5C-B246-A6CA-67FBF6D65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4650" y="2228215"/>
            <a:ext cx="8902700" cy="444500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16A1AA0-DA61-E24A-9EFD-5999DD769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650" y="4315103"/>
            <a:ext cx="8902700" cy="89686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67A4712-E8BD-1046-9E37-E80846DB30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650" y="2982336"/>
            <a:ext cx="8902700" cy="102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03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0F0E15F0-B49E-5344-8521-583C85D6B1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F70B453-A090-B948-A27E-F62C6404A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Time</a:t>
            </a:r>
            <a:endParaRPr kumimoji="1"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C4D072-BAE2-494C-B75D-CD4ED0BB5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8625"/>
            <a:ext cx="10515600" cy="4351338"/>
          </a:xfrm>
        </p:spPr>
        <p:txBody>
          <a:bodyPr/>
          <a:lstStyle/>
          <a:p>
            <a:r>
              <a:rPr kumimoji="1" lang="en-US" altLang="zh-TW" dirty="0"/>
              <a:t>OUTPUT: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40758F1-9628-854A-9DDA-620253A70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650" y="2325448"/>
            <a:ext cx="8902700" cy="148042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967F356-1EBD-F141-B0BA-FB4BA025A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" y="4432697"/>
            <a:ext cx="100076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518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BF2290B5-C36B-AB4E-B6BC-DE7EE39970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BBBBA4D-4CE6-4D41-8F70-8A497B83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b="1" dirty="0"/>
              <a:t>Line ID</a:t>
            </a:r>
            <a:endParaRPr kumimoji="1"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7762F8-63FF-DD41-9B20-E66BAFA87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225"/>
            <a:ext cx="10515600" cy="4351338"/>
          </a:xfrm>
        </p:spPr>
        <p:txBody>
          <a:bodyPr/>
          <a:lstStyle/>
          <a:p>
            <a:r>
              <a:rPr kumimoji="1" lang="zh-TW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找到文章中有</a:t>
            </a:r>
            <a:r>
              <a:rPr kumimoji="1" lang="en" altLang="zh-TW" dirty="0">
                <a:latin typeface="PingFang SC" panose="020B0400000000000000" pitchFamily="34" charset="-122"/>
                <a:ea typeface="PingFang SC" panose="020B0400000000000000" pitchFamily="34" charset="-122"/>
              </a:rPr>
              <a:t>line</a:t>
            </a:r>
            <a:r>
              <a:rPr kumimoji="1" lang="zh-TW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後面的英文數字組成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32C028F-18CE-1F4F-9E67-27A48B7F4F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08"/>
          <a:stretch/>
        </p:blipFill>
        <p:spPr>
          <a:xfrm>
            <a:off x="1632549" y="2557849"/>
            <a:ext cx="8926902" cy="53546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B0DE5BA-CE61-8F4C-BBB5-48194D5FF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9341" y="3397562"/>
            <a:ext cx="4437105" cy="308364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1C2E64E-7A33-0A4A-8A1B-A5034521FF0C}"/>
              </a:ext>
            </a:extLst>
          </p:cNvPr>
          <p:cNvSpPr txBox="1"/>
          <p:nvPr/>
        </p:nvSpPr>
        <p:spPr>
          <a:xfrm>
            <a:off x="1632548" y="3397562"/>
            <a:ext cx="1377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OUTPUT: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3226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64D3CC2-8AB5-B94D-9F84-C939AC131B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B95CEBD-086B-E743-8822-8C7D6991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0806"/>
            <a:ext cx="10515600" cy="2852737"/>
          </a:xfrm>
        </p:spPr>
        <p:txBody>
          <a:bodyPr/>
          <a:lstStyle/>
          <a:p>
            <a:pPr algn="ctr"/>
            <a:r>
              <a:rPr kumimoji="1" lang="en-US" altLang="zh-TW" b="1" dirty="0"/>
              <a:t>Data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6563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5C2A010-D22F-694B-8609-CEA22D2DD7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D81DDF-745B-3C48-ADB6-84FF8E42C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551"/>
            <a:ext cx="10515600" cy="4486275"/>
          </a:xfrm>
        </p:spPr>
        <p:txBody>
          <a:bodyPr/>
          <a:lstStyle/>
          <a:p>
            <a:r>
              <a:rPr kumimoji="1" lang="zh-TW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電話號碼 、信箱、常見社群名稱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2462FBE-E6FC-8942-91E8-F49AA369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>
                <a:ea typeface="PingFang SC" panose="020B0400000000000000" pitchFamily="34" charset="-122"/>
              </a:rPr>
              <a:t>Contact</a:t>
            </a:r>
            <a:endParaRPr kumimoji="1" lang="zh-TW" altLang="en-US" b="1" dirty="0">
              <a:ea typeface="PingFang SC" panose="020B0400000000000000" pitchFamily="34" charset="-122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B2B4077-A66B-A843-8B13-E82F1A5905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9" b="1151"/>
          <a:stretch/>
        </p:blipFill>
        <p:spPr>
          <a:xfrm>
            <a:off x="1996131" y="2220551"/>
            <a:ext cx="8199738" cy="440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89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C8E7082-63F4-504A-B414-18181CD2D7D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67E08E5-31B4-AE48-9074-6FA61B181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ID</a:t>
            </a:r>
            <a:endParaRPr kumimoji="1"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4D28F5-EEF4-9D46-824F-9C80650AD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046"/>
            <a:ext cx="10515600" cy="4351338"/>
          </a:xfrm>
        </p:spPr>
        <p:txBody>
          <a:bodyPr/>
          <a:lstStyle/>
          <a:p>
            <a:r>
              <a:rPr kumimoji="1" lang="zh-TW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個人有關編號</a:t>
            </a:r>
            <a:r>
              <a:rPr kumimoji="1" lang="en-US" altLang="zh-TW" dirty="0">
                <a:latin typeface="PingFang SC" panose="020B0400000000000000" pitchFamily="34" charset="-122"/>
                <a:ea typeface="PingFang SC" panose="020B0400000000000000" pitchFamily="34" charset="-122"/>
              </a:rPr>
              <a:t>, </a:t>
            </a:r>
            <a:r>
              <a:rPr kumimoji="1" lang="en" altLang="zh-TW" dirty="0">
                <a:latin typeface="PingFang SC" panose="020B0400000000000000" pitchFamily="34" charset="-122"/>
                <a:ea typeface="PingFang SC" panose="020B0400000000000000" pitchFamily="34" charset="-122"/>
              </a:rPr>
              <a:t>ex:</a:t>
            </a:r>
            <a:r>
              <a:rPr kumimoji="1" lang="zh-TW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身分證號碼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A5262C3-9352-2B4D-9B85-0428FAEB3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524" y="2615514"/>
            <a:ext cx="8158952" cy="338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45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E9A60356-070F-E846-8886-3B45C6B8E1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C5522B7-50F7-1742-9B7F-C136DF447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連絡方式與</a:t>
            </a:r>
            <a:r>
              <a:rPr kumimoji="1" lang="en" altLang="zh-TW" dirty="0">
                <a:latin typeface="PingFang SC" panose="020B0400000000000000" pitchFamily="34" charset="-122"/>
                <a:ea typeface="PingFang SC" panose="020B0400000000000000" pitchFamily="34" charset="-122"/>
              </a:rPr>
              <a:t>ID</a:t>
            </a:r>
            <a:endParaRPr kumimoji="1" lang="zh-TW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B20989-3B94-5C43-952A-08F89610B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690688"/>
            <a:ext cx="10515600" cy="4351338"/>
          </a:xfrm>
        </p:spPr>
        <p:txBody>
          <a:bodyPr/>
          <a:lstStyle/>
          <a:p>
            <a:r>
              <a:rPr kumimoji="1" lang="en-US" altLang="zh-TW" dirty="0"/>
              <a:t>OUTPUT: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FF8F862-E66E-894F-8CE2-6A41150760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472"/>
          <a:stretch/>
        </p:blipFill>
        <p:spPr>
          <a:xfrm>
            <a:off x="3016250" y="1690688"/>
            <a:ext cx="3727450" cy="477769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84B49D2-6740-0A48-958F-CB594040CB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912"/>
          <a:stretch/>
        </p:blipFill>
        <p:spPr>
          <a:xfrm>
            <a:off x="6934200" y="1690688"/>
            <a:ext cx="389890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87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CA28CAFA-957C-BB41-91FE-EF053CE937F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C505718-5E57-0A42-B597-E93AD531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Family</a:t>
            </a:r>
            <a:endParaRPr kumimoji="1" lang="zh-TW" altLang="en-US" b="1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4CA0542-A4AF-7948-AC21-3C3C07D25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5597" y="1690688"/>
            <a:ext cx="10180806" cy="1878012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D78432A-DBAD-0D40-9031-01D58DAC0C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471"/>
          <a:stretch/>
        </p:blipFill>
        <p:spPr>
          <a:xfrm>
            <a:off x="2743199" y="3754049"/>
            <a:ext cx="2950004" cy="289694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132F1DD-AF86-7F48-B34C-AC5B013700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529"/>
          <a:stretch/>
        </p:blipFill>
        <p:spPr>
          <a:xfrm>
            <a:off x="5857808" y="3754049"/>
            <a:ext cx="3145996" cy="2682019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448ECDF0-ED82-E443-B9DA-BB835B25EBC0}"/>
              </a:ext>
            </a:extLst>
          </p:cNvPr>
          <p:cNvSpPr txBox="1"/>
          <p:nvPr/>
        </p:nvSpPr>
        <p:spPr>
          <a:xfrm>
            <a:off x="1005596" y="3949700"/>
            <a:ext cx="1737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OUTPUT: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64376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6F06C005-8875-D94D-BAF6-AED021B0755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D7F1610-65A2-AC4F-B179-0A8355384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Education</a:t>
            </a:r>
            <a:endParaRPr kumimoji="1" lang="zh-TW" altLang="en-US" b="1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F15AD2B-E660-CB49-9FA6-FB4F8D57F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7400" y="1950243"/>
            <a:ext cx="8077200" cy="3540885"/>
          </a:xfrm>
        </p:spPr>
      </p:pic>
    </p:spTree>
    <p:extLst>
      <p:ext uri="{BB962C8B-B14F-4D97-AF65-F5344CB8AC3E}">
        <p14:creationId xmlns:p14="http://schemas.microsoft.com/office/powerpoint/2010/main" val="2392777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AB2E5078-A791-E64C-BB5B-D92FF097137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B216EAA-2592-094F-970B-4BD78D19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Location --- Hospital</a:t>
            </a:r>
            <a:endParaRPr kumimoji="1" lang="zh-TW" altLang="en-US" b="1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524CC8F-9302-C746-A48B-37DC23A16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453828"/>
            <a:ext cx="10515600" cy="3094932"/>
          </a:xfrm>
        </p:spPr>
      </p:pic>
    </p:spTree>
    <p:extLst>
      <p:ext uri="{BB962C8B-B14F-4D97-AF65-F5344CB8AC3E}">
        <p14:creationId xmlns:p14="http://schemas.microsoft.com/office/powerpoint/2010/main" val="2655764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BCBB1A1-E1B3-8245-BF14-4E7C9B2FC0C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65AD4B7-9782-E245-B8CB-BA45C842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Name --- Doctors</a:t>
            </a:r>
            <a:endParaRPr kumimoji="1" lang="zh-TW" altLang="en-US" b="1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44959FB-7700-1148-861C-341C81BFA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0600" y="2229644"/>
            <a:ext cx="10210800" cy="3289300"/>
          </a:xfrm>
        </p:spPr>
      </p:pic>
    </p:spTree>
    <p:extLst>
      <p:ext uri="{BB962C8B-B14F-4D97-AF65-F5344CB8AC3E}">
        <p14:creationId xmlns:p14="http://schemas.microsoft.com/office/powerpoint/2010/main" val="1686997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48675541-6DA6-1449-B894-760A026971B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8D9D1D9-FB3F-CA47-99BC-3E1F9A44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Profession</a:t>
            </a:r>
            <a:endParaRPr kumimoji="1" lang="zh-TW" altLang="en-US" b="1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15F38FB3-B492-9245-B10E-1135C7512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7950" y="2159794"/>
            <a:ext cx="9436100" cy="3200400"/>
          </a:xfrm>
        </p:spPr>
      </p:pic>
    </p:spTree>
    <p:extLst>
      <p:ext uri="{BB962C8B-B14F-4D97-AF65-F5344CB8AC3E}">
        <p14:creationId xmlns:p14="http://schemas.microsoft.com/office/powerpoint/2010/main" val="3936541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258F1688-07E3-694C-B390-B489960137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10160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EBCBF8F-04F2-2F45-B8A6-F5DC1055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Clinical Event</a:t>
            </a:r>
            <a:endParaRPr kumimoji="1" lang="zh-TW" altLang="en-US" b="1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71C5CCA-0C4A-CD4E-9FEC-84DB8C80A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5200" y="2055813"/>
            <a:ext cx="10261600" cy="3594100"/>
          </a:xfrm>
        </p:spPr>
      </p:pic>
    </p:spTree>
    <p:extLst>
      <p:ext uri="{BB962C8B-B14F-4D97-AF65-F5344CB8AC3E}">
        <p14:creationId xmlns:p14="http://schemas.microsoft.com/office/powerpoint/2010/main" val="1076387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DFF5ADC-A72A-1E49-BE99-A9EA230AB81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AC0FC6C-BC30-A743-942D-6ED5548C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b="1" dirty="0"/>
              <a:t>Other Strategies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9193A4-E7C0-C246-838A-764BF6955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若有重複範圍</a:t>
            </a:r>
          </a:p>
          <a:p>
            <a:r>
              <a:rPr kumimoji="1" lang="en" altLang="zh-TW" dirty="0">
                <a:latin typeface="PingFang SC" panose="020B0400000000000000" pitchFamily="34" charset="-122"/>
                <a:ea typeface="PingFang SC" panose="020B0400000000000000" pitchFamily="34" charset="-122"/>
              </a:rPr>
              <a:t>time : </a:t>
            </a:r>
            <a:r>
              <a:rPr kumimoji="1" lang="zh-TW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以</a:t>
            </a:r>
            <a:r>
              <a:rPr kumimoji="1" lang="en" altLang="zh-TW" dirty="0">
                <a:latin typeface="PingFang SC" panose="020B0400000000000000" pitchFamily="34" charset="-122"/>
                <a:ea typeface="PingFang SC" panose="020B0400000000000000" pitchFamily="34" charset="-122"/>
              </a:rPr>
              <a:t>model output</a:t>
            </a:r>
            <a:r>
              <a:rPr kumimoji="1" lang="zh-TW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為主</a:t>
            </a:r>
          </a:p>
          <a:p>
            <a:r>
              <a:rPr kumimoji="1" lang="zh-TW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其他</a:t>
            </a:r>
            <a:r>
              <a:rPr kumimoji="1" lang="en" altLang="zh-TW" dirty="0">
                <a:latin typeface="PingFang SC" panose="020B0400000000000000" pitchFamily="34" charset="-122"/>
                <a:ea typeface="PingFang SC" panose="020B0400000000000000" pitchFamily="34" charset="-122"/>
              </a:rPr>
              <a:t>rule based 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皆</a:t>
            </a:r>
            <a:r>
              <a:rPr kumimoji="1" lang="zh-TW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取代</a:t>
            </a:r>
            <a:r>
              <a:rPr kumimoji="1" lang="en" altLang="zh-TW" dirty="0">
                <a:latin typeface="PingFang SC" panose="020B0400000000000000" pitchFamily="34" charset="-122"/>
                <a:ea typeface="PingFang SC" panose="020B0400000000000000" pitchFamily="34" charset="-122"/>
              </a:rPr>
              <a:t>model</a:t>
            </a:r>
            <a:endParaRPr kumimoji="1" lang="zh-TW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1261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00F97FF-20FD-6F4B-964A-6738CE9DC9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05C9CD3-4906-574F-B44D-C87C749B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Structure</a:t>
            </a:r>
            <a:endParaRPr kumimoji="1" lang="zh-TW" altLang="en-US" b="1" dirty="0"/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30EA80DF-EEC8-9C46-8027-2A0DB2BCC381}"/>
              </a:ext>
            </a:extLst>
          </p:cNvPr>
          <p:cNvGrpSpPr/>
          <p:nvPr/>
        </p:nvGrpSpPr>
        <p:grpSpPr>
          <a:xfrm>
            <a:off x="757880" y="2915165"/>
            <a:ext cx="10676239" cy="1494043"/>
            <a:chOff x="1102595" y="2881745"/>
            <a:chExt cx="10266128" cy="1108363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B332292-930E-F542-8D9F-0EC00C0C8A59}"/>
                </a:ext>
              </a:extLst>
            </p:cNvPr>
            <p:cNvSpPr/>
            <p:nvPr/>
          </p:nvSpPr>
          <p:spPr>
            <a:xfrm>
              <a:off x="2651569" y="2881745"/>
              <a:ext cx="2136328" cy="110836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AF47458-68D4-C54F-A307-DEFA113BA545}"/>
                </a:ext>
              </a:extLst>
            </p:cNvPr>
            <p:cNvSpPr/>
            <p:nvPr/>
          </p:nvSpPr>
          <p:spPr>
            <a:xfrm>
              <a:off x="6826413" y="2881745"/>
              <a:ext cx="2603914" cy="110836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590EEEB3-576F-3645-99E9-DBD5D8A7D0AE}"/>
                </a:ext>
              </a:extLst>
            </p:cNvPr>
            <p:cNvSpPr txBox="1"/>
            <p:nvPr/>
          </p:nvSpPr>
          <p:spPr>
            <a:xfrm>
              <a:off x="3133773" y="3254754"/>
              <a:ext cx="15424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Model</a:t>
              </a:r>
              <a:endParaRPr lang="zh-TW" altLang="en-US" sz="2800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B1D672EF-C07B-B443-B698-75B2E6608B49}"/>
                </a:ext>
              </a:extLst>
            </p:cNvPr>
            <p:cNvSpPr txBox="1"/>
            <p:nvPr/>
          </p:nvSpPr>
          <p:spPr>
            <a:xfrm>
              <a:off x="7128372" y="3249794"/>
              <a:ext cx="2009236" cy="43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Rule-Based</a:t>
              </a:r>
              <a:endParaRPr lang="zh-TW" altLang="en-US" sz="3200" dirty="0"/>
            </a:p>
          </p:txBody>
        </p:sp>
        <p:sp>
          <p:nvSpPr>
            <p:cNvPr id="42" name="向右箭號 41">
              <a:extLst>
                <a:ext uri="{FF2B5EF4-FFF2-40B4-BE49-F238E27FC236}">
                  <a16:creationId xmlns:a16="http://schemas.microsoft.com/office/drawing/2014/main" id="{A6034317-F56A-C34B-951D-71F457D218FF}"/>
                </a:ext>
              </a:extLst>
            </p:cNvPr>
            <p:cNvSpPr/>
            <p:nvPr/>
          </p:nvSpPr>
          <p:spPr>
            <a:xfrm>
              <a:off x="4829455" y="3435927"/>
              <a:ext cx="1901900" cy="263086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向右箭號 42">
              <a:extLst>
                <a:ext uri="{FF2B5EF4-FFF2-40B4-BE49-F238E27FC236}">
                  <a16:creationId xmlns:a16="http://schemas.microsoft.com/office/drawing/2014/main" id="{61F1DD3C-E6AD-6B4F-AFA0-98223CD8F9E3}"/>
                </a:ext>
              </a:extLst>
            </p:cNvPr>
            <p:cNvSpPr/>
            <p:nvPr/>
          </p:nvSpPr>
          <p:spPr>
            <a:xfrm>
              <a:off x="1160320" y="3435926"/>
              <a:ext cx="1385043" cy="258618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7D57E8AD-0712-B642-BDA5-D9E76B452158}"/>
                </a:ext>
              </a:extLst>
            </p:cNvPr>
            <p:cNvSpPr txBox="1"/>
            <p:nvPr/>
          </p:nvSpPr>
          <p:spPr>
            <a:xfrm>
              <a:off x="1102595" y="3066594"/>
              <a:ext cx="1580568" cy="342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Input data</a:t>
              </a:r>
              <a:endParaRPr lang="zh-TW" altLang="en-US" sz="2400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E805F6ED-A37B-7E41-A620-61E1B01E5FDC}"/>
                </a:ext>
              </a:extLst>
            </p:cNvPr>
            <p:cNvSpPr txBox="1"/>
            <p:nvPr/>
          </p:nvSpPr>
          <p:spPr>
            <a:xfrm>
              <a:off x="4817983" y="3100472"/>
              <a:ext cx="2008430" cy="342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Model output</a:t>
              </a:r>
              <a:endParaRPr lang="zh-TW" altLang="en-US" sz="2400" dirty="0"/>
            </a:p>
          </p:txBody>
        </p:sp>
        <p:sp>
          <p:nvSpPr>
            <p:cNvPr id="46" name="向右箭號 45">
              <a:extLst>
                <a:ext uri="{FF2B5EF4-FFF2-40B4-BE49-F238E27FC236}">
                  <a16:creationId xmlns:a16="http://schemas.microsoft.com/office/drawing/2014/main" id="{4BF014E6-14F4-3646-BDC2-4F5EF42A686F}"/>
                </a:ext>
              </a:extLst>
            </p:cNvPr>
            <p:cNvSpPr/>
            <p:nvPr/>
          </p:nvSpPr>
          <p:spPr>
            <a:xfrm>
              <a:off x="9536532" y="3431458"/>
              <a:ext cx="1832191" cy="263086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2FD323A4-5897-C042-93CA-B2E5575FE15D}"/>
                </a:ext>
              </a:extLst>
            </p:cNvPr>
            <p:cNvSpPr txBox="1"/>
            <p:nvPr/>
          </p:nvSpPr>
          <p:spPr>
            <a:xfrm>
              <a:off x="9538839" y="3100472"/>
              <a:ext cx="1734826" cy="342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Final output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574445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B308DA85-50EE-134E-B374-374367FA00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98425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30CDC36-C086-B04F-8AF7-0A1E67D4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Score</a:t>
            </a:r>
            <a:endParaRPr kumimoji="1" lang="zh-TW" altLang="en-US" b="1" dirty="0"/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AD0FB3AA-B4FC-7941-912E-3A2C7C7A7AC7}"/>
              </a:ext>
            </a:extLst>
          </p:cNvPr>
          <p:cNvSpPr/>
          <p:nvPr/>
        </p:nvSpPr>
        <p:spPr>
          <a:xfrm>
            <a:off x="820620" y="1867972"/>
            <a:ext cx="10180711" cy="1738312"/>
          </a:xfrm>
          <a:prstGeom prst="round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AF267D3-7F00-7944-8C00-8BF369771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9890" b="12156"/>
          <a:stretch/>
        </p:blipFill>
        <p:spPr>
          <a:xfrm>
            <a:off x="826764" y="2445723"/>
            <a:ext cx="10185999" cy="840744"/>
          </a:xfr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49CC518-E298-B644-ADA4-D6FBDA946799}"/>
              </a:ext>
            </a:extLst>
          </p:cNvPr>
          <p:cNvSpPr txBox="1"/>
          <p:nvPr/>
        </p:nvSpPr>
        <p:spPr>
          <a:xfrm>
            <a:off x="1066712" y="1935542"/>
            <a:ext cx="2514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/>
              <a:t>Public</a:t>
            </a:r>
            <a:endParaRPr kumimoji="1"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C1C6896-082D-4A4B-8960-0FDCC0DEA00D}"/>
              </a:ext>
            </a:extLst>
          </p:cNvPr>
          <p:cNvSpPr txBox="1"/>
          <p:nvPr/>
        </p:nvSpPr>
        <p:spPr>
          <a:xfrm>
            <a:off x="1066712" y="4008463"/>
            <a:ext cx="2514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/>
              <a:t>Private</a:t>
            </a:r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CD141EFE-BB93-6A48-B083-7B127D2BCD0C}"/>
              </a:ext>
            </a:extLst>
          </p:cNvPr>
          <p:cNvSpPr/>
          <p:nvPr/>
        </p:nvSpPr>
        <p:spPr>
          <a:xfrm>
            <a:off x="829410" y="3982434"/>
            <a:ext cx="10180711" cy="1738312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EA3710A-4FFD-BC4D-995A-5576E41F53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93" t="46073" r="7498" b="19867"/>
          <a:stretch/>
        </p:blipFill>
        <p:spPr>
          <a:xfrm>
            <a:off x="820620" y="4531683"/>
            <a:ext cx="10198289" cy="87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99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64D3CC2-8AB5-B94D-9F84-C939AC131B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B95CEBD-086B-E743-8822-8C7D6991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0806"/>
            <a:ext cx="10515600" cy="2852737"/>
          </a:xfrm>
        </p:spPr>
        <p:txBody>
          <a:bodyPr/>
          <a:lstStyle/>
          <a:p>
            <a:pPr algn="ctr"/>
            <a:r>
              <a:rPr kumimoji="1" lang="en-US" altLang="zh-TW" b="1" dirty="0"/>
              <a:t>Findings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486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334FE45-B1CE-DE48-9524-DEB8AA9984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72E1BAC-01ED-A04C-8C9E-256AB97BDA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b="1" dirty="0"/>
              <a:t>Model</a:t>
            </a:r>
            <a:endParaRPr kumimoji="1" lang="zh-TW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14D48D4-3385-624D-A3AD-1834EE53E2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3200" b="1" dirty="0"/>
              <a:t>Part1. LSTM</a:t>
            </a:r>
            <a:endParaRPr kumimoji="1"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3439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CC14D3F-E816-944A-928E-891C1995EB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E7868FB-C84E-8048-A07A-01EFAA6C8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Part1. LSTM</a:t>
            </a:r>
            <a:endParaRPr kumimoji="1" lang="zh-TW" altLang="en-US" b="1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CCFDFDC4-EAA0-6F40-843E-23C00F638BDD}"/>
              </a:ext>
            </a:extLst>
          </p:cNvPr>
          <p:cNvGrpSpPr/>
          <p:nvPr/>
        </p:nvGrpSpPr>
        <p:grpSpPr>
          <a:xfrm>
            <a:off x="1521031" y="2504675"/>
            <a:ext cx="9149937" cy="2186127"/>
            <a:chOff x="1421079" y="2003634"/>
            <a:chExt cx="9149937" cy="2186127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42E9F83B-9AC8-C542-AF9E-EE37CF402D66}"/>
                </a:ext>
              </a:extLst>
            </p:cNvPr>
            <p:cNvSpPr txBox="1"/>
            <p:nvPr/>
          </p:nvSpPr>
          <p:spPr>
            <a:xfrm>
              <a:off x="1421079" y="2828835"/>
              <a:ext cx="29094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3600" b="1" dirty="0"/>
                <a:t>BERT</a:t>
              </a:r>
            </a:p>
            <a:p>
              <a:pPr algn="ctr"/>
              <a:r>
                <a:rPr kumimoji="1" lang="en-US" altLang="zh-TW" sz="3600" b="1" dirty="0"/>
                <a:t>Embedding </a:t>
              </a:r>
              <a:endParaRPr kumimoji="1" lang="zh-TW" altLang="en-US" sz="3600" b="1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12640694-656F-9B43-8065-D19605D916AA}"/>
                </a:ext>
              </a:extLst>
            </p:cNvPr>
            <p:cNvSpPr txBox="1"/>
            <p:nvPr/>
          </p:nvSpPr>
          <p:spPr>
            <a:xfrm>
              <a:off x="8102930" y="2828835"/>
              <a:ext cx="22523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3600" b="1" dirty="0"/>
                <a:t>LSTM</a:t>
              </a:r>
            </a:p>
            <a:p>
              <a:pPr algn="ctr"/>
              <a:r>
                <a:rPr kumimoji="1" lang="en-US" altLang="zh-TW" sz="3600" b="1" dirty="0"/>
                <a:t>Prediction</a:t>
              </a:r>
              <a:endParaRPr kumimoji="1" lang="zh-TW" altLang="en-US" sz="3600" b="1" dirty="0"/>
            </a:p>
          </p:txBody>
        </p:sp>
        <p:sp>
          <p:nvSpPr>
            <p:cNvPr id="9" name="向右箭號 8">
              <a:extLst>
                <a:ext uri="{FF2B5EF4-FFF2-40B4-BE49-F238E27FC236}">
                  <a16:creationId xmlns:a16="http://schemas.microsoft.com/office/drawing/2014/main" id="{61C48AF7-D3B9-A34B-B189-D9607034C8DC}"/>
                </a:ext>
              </a:extLst>
            </p:cNvPr>
            <p:cNvSpPr/>
            <p:nvPr/>
          </p:nvSpPr>
          <p:spPr>
            <a:xfrm>
              <a:off x="4997530" y="3019297"/>
              <a:ext cx="2252353" cy="1009867"/>
            </a:xfrm>
            <a:prstGeom prst="rightArrow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529D1E93-19F9-454D-8D8C-1EBAEDA31004}"/>
                </a:ext>
              </a:extLst>
            </p:cNvPr>
            <p:cNvSpPr txBox="1"/>
            <p:nvPr/>
          </p:nvSpPr>
          <p:spPr>
            <a:xfrm>
              <a:off x="4957946" y="2003634"/>
              <a:ext cx="196932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3000" b="1" dirty="0">
                  <a:solidFill>
                    <a:schemeClr val="tx2"/>
                  </a:solidFill>
                </a:rPr>
                <a:t>2-Layer</a:t>
              </a:r>
            </a:p>
            <a:p>
              <a:pPr algn="ctr"/>
              <a:r>
                <a:rPr kumimoji="1" lang="en-US" altLang="zh-TW" sz="3000" b="1" dirty="0">
                  <a:solidFill>
                    <a:schemeClr val="tx2"/>
                  </a:solidFill>
                </a:rPr>
                <a:t>Bi-LSTM</a:t>
              </a:r>
              <a:endParaRPr kumimoji="1" lang="zh-TW" altLang="en-US" sz="30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圓角矩形 10">
              <a:extLst>
                <a:ext uri="{FF2B5EF4-FFF2-40B4-BE49-F238E27FC236}">
                  <a16:creationId xmlns:a16="http://schemas.microsoft.com/office/drawing/2014/main" id="{243D9AB1-59F3-494B-B2E2-E7758D1696DE}"/>
                </a:ext>
              </a:extLst>
            </p:cNvPr>
            <p:cNvSpPr/>
            <p:nvPr/>
          </p:nvSpPr>
          <p:spPr>
            <a:xfrm>
              <a:off x="1567539" y="2668235"/>
              <a:ext cx="2683820" cy="1521526"/>
            </a:xfrm>
            <a:prstGeom prst="roundRect">
              <a:avLst/>
            </a:prstGeom>
            <a:noFill/>
            <a:ln w="57150">
              <a:solidFill>
                <a:srgbClr val="002060"/>
              </a:solidFill>
              <a:extLst>
                <a:ext uri="{C807C97D-BFC1-408E-A445-0C87EB9F89A2}">
                  <ask:lineSketchStyleProps xmlns="" xmlns:ask="http://schemas.microsoft.com/office/drawing/2018/sketchyshapes" sd="4057322111">
                    <a:custGeom>
                      <a:avLst/>
                      <a:gdLst>
                        <a:gd name="connsiteX0" fmla="*/ 0 w 2683820"/>
                        <a:gd name="connsiteY0" fmla="*/ 253593 h 1521526"/>
                        <a:gd name="connsiteX1" fmla="*/ 253593 w 2683820"/>
                        <a:gd name="connsiteY1" fmla="*/ 0 h 1521526"/>
                        <a:gd name="connsiteX2" fmla="*/ 841284 w 2683820"/>
                        <a:gd name="connsiteY2" fmla="*/ 0 h 1521526"/>
                        <a:gd name="connsiteX3" fmla="*/ 1363676 w 2683820"/>
                        <a:gd name="connsiteY3" fmla="*/ 0 h 1521526"/>
                        <a:gd name="connsiteX4" fmla="*/ 1864302 w 2683820"/>
                        <a:gd name="connsiteY4" fmla="*/ 0 h 1521526"/>
                        <a:gd name="connsiteX5" fmla="*/ 2430227 w 2683820"/>
                        <a:gd name="connsiteY5" fmla="*/ 0 h 1521526"/>
                        <a:gd name="connsiteX6" fmla="*/ 2683820 w 2683820"/>
                        <a:gd name="connsiteY6" fmla="*/ 253593 h 1521526"/>
                        <a:gd name="connsiteX7" fmla="*/ 2683820 w 2683820"/>
                        <a:gd name="connsiteY7" fmla="*/ 750620 h 1521526"/>
                        <a:gd name="connsiteX8" fmla="*/ 2683820 w 2683820"/>
                        <a:gd name="connsiteY8" fmla="*/ 1267933 h 1521526"/>
                        <a:gd name="connsiteX9" fmla="*/ 2430227 w 2683820"/>
                        <a:gd name="connsiteY9" fmla="*/ 1521526 h 1521526"/>
                        <a:gd name="connsiteX10" fmla="*/ 1886069 w 2683820"/>
                        <a:gd name="connsiteY10" fmla="*/ 1521526 h 1521526"/>
                        <a:gd name="connsiteX11" fmla="*/ 1320144 w 2683820"/>
                        <a:gd name="connsiteY11" fmla="*/ 1521526 h 1521526"/>
                        <a:gd name="connsiteX12" fmla="*/ 754219 w 2683820"/>
                        <a:gd name="connsiteY12" fmla="*/ 1521526 h 1521526"/>
                        <a:gd name="connsiteX13" fmla="*/ 253593 w 2683820"/>
                        <a:gd name="connsiteY13" fmla="*/ 1521526 h 1521526"/>
                        <a:gd name="connsiteX14" fmla="*/ 0 w 2683820"/>
                        <a:gd name="connsiteY14" fmla="*/ 1267933 h 1521526"/>
                        <a:gd name="connsiteX15" fmla="*/ 0 w 2683820"/>
                        <a:gd name="connsiteY15" fmla="*/ 781050 h 1521526"/>
                        <a:gd name="connsiteX16" fmla="*/ 0 w 2683820"/>
                        <a:gd name="connsiteY16" fmla="*/ 253593 h 15215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2683820" h="1521526" extrusionOk="0">
                          <a:moveTo>
                            <a:pt x="0" y="253593"/>
                          </a:moveTo>
                          <a:cubicBezTo>
                            <a:pt x="8679" y="124885"/>
                            <a:pt x="101251" y="-19437"/>
                            <a:pt x="253593" y="0"/>
                          </a:cubicBezTo>
                          <a:cubicBezTo>
                            <a:pt x="517424" y="-25437"/>
                            <a:pt x="583564" y="23290"/>
                            <a:pt x="841284" y="0"/>
                          </a:cubicBezTo>
                          <a:cubicBezTo>
                            <a:pt x="1099004" y="-23290"/>
                            <a:pt x="1176222" y="9238"/>
                            <a:pt x="1363676" y="0"/>
                          </a:cubicBezTo>
                          <a:cubicBezTo>
                            <a:pt x="1551130" y="-9238"/>
                            <a:pt x="1718785" y="-2331"/>
                            <a:pt x="1864302" y="0"/>
                          </a:cubicBezTo>
                          <a:cubicBezTo>
                            <a:pt x="2009819" y="2331"/>
                            <a:pt x="2257729" y="-19856"/>
                            <a:pt x="2430227" y="0"/>
                          </a:cubicBezTo>
                          <a:cubicBezTo>
                            <a:pt x="2570121" y="13290"/>
                            <a:pt x="2679365" y="112658"/>
                            <a:pt x="2683820" y="253593"/>
                          </a:cubicBezTo>
                          <a:cubicBezTo>
                            <a:pt x="2692769" y="412568"/>
                            <a:pt x="2699172" y="549446"/>
                            <a:pt x="2683820" y="750620"/>
                          </a:cubicBezTo>
                          <a:cubicBezTo>
                            <a:pt x="2668468" y="951794"/>
                            <a:pt x="2685555" y="1014383"/>
                            <a:pt x="2683820" y="1267933"/>
                          </a:cubicBezTo>
                          <a:cubicBezTo>
                            <a:pt x="2680695" y="1382064"/>
                            <a:pt x="2593727" y="1539137"/>
                            <a:pt x="2430227" y="1521526"/>
                          </a:cubicBezTo>
                          <a:cubicBezTo>
                            <a:pt x="2189186" y="1507511"/>
                            <a:pt x="2153149" y="1506320"/>
                            <a:pt x="1886069" y="1521526"/>
                          </a:cubicBezTo>
                          <a:cubicBezTo>
                            <a:pt x="1618989" y="1536732"/>
                            <a:pt x="1501180" y="1524933"/>
                            <a:pt x="1320144" y="1521526"/>
                          </a:cubicBezTo>
                          <a:cubicBezTo>
                            <a:pt x="1139109" y="1518119"/>
                            <a:pt x="983605" y="1528832"/>
                            <a:pt x="754219" y="1521526"/>
                          </a:cubicBezTo>
                          <a:cubicBezTo>
                            <a:pt x="524834" y="1514220"/>
                            <a:pt x="419538" y="1538842"/>
                            <a:pt x="253593" y="1521526"/>
                          </a:cubicBezTo>
                          <a:cubicBezTo>
                            <a:pt x="107574" y="1549592"/>
                            <a:pt x="6138" y="1395180"/>
                            <a:pt x="0" y="1267933"/>
                          </a:cubicBezTo>
                          <a:cubicBezTo>
                            <a:pt x="387" y="1064683"/>
                            <a:pt x="-23487" y="966937"/>
                            <a:pt x="0" y="781050"/>
                          </a:cubicBezTo>
                          <a:cubicBezTo>
                            <a:pt x="23487" y="595163"/>
                            <a:pt x="-25915" y="362406"/>
                            <a:pt x="0" y="253593"/>
                          </a:cubicBez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圓角矩形 11">
              <a:extLst>
                <a:ext uri="{FF2B5EF4-FFF2-40B4-BE49-F238E27FC236}">
                  <a16:creationId xmlns:a16="http://schemas.microsoft.com/office/drawing/2014/main" id="{43E6CC74-1620-8642-AD27-71CF39F8303B}"/>
                </a:ext>
              </a:extLst>
            </p:cNvPr>
            <p:cNvSpPr/>
            <p:nvPr/>
          </p:nvSpPr>
          <p:spPr>
            <a:xfrm>
              <a:off x="7887196" y="2668235"/>
              <a:ext cx="2683820" cy="1521526"/>
            </a:xfrm>
            <a:prstGeom prst="roundRect">
              <a:avLst/>
            </a:prstGeom>
            <a:noFill/>
            <a:ln w="57150">
              <a:solidFill>
                <a:srgbClr val="002060"/>
              </a:solidFill>
              <a:extLst>
                <a:ext uri="{C807C97D-BFC1-408E-A445-0C87EB9F89A2}">
                  <ask:lineSketchStyleProps xmlns="" xmlns:ask="http://schemas.microsoft.com/office/drawing/2018/sketchyshapes" sd="4057322111">
                    <a:custGeom>
                      <a:avLst/>
                      <a:gdLst>
                        <a:gd name="connsiteX0" fmla="*/ 0 w 2683820"/>
                        <a:gd name="connsiteY0" fmla="*/ 253593 h 1521526"/>
                        <a:gd name="connsiteX1" fmla="*/ 253593 w 2683820"/>
                        <a:gd name="connsiteY1" fmla="*/ 0 h 1521526"/>
                        <a:gd name="connsiteX2" fmla="*/ 841284 w 2683820"/>
                        <a:gd name="connsiteY2" fmla="*/ 0 h 1521526"/>
                        <a:gd name="connsiteX3" fmla="*/ 1363676 w 2683820"/>
                        <a:gd name="connsiteY3" fmla="*/ 0 h 1521526"/>
                        <a:gd name="connsiteX4" fmla="*/ 1864302 w 2683820"/>
                        <a:gd name="connsiteY4" fmla="*/ 0 h 1521526"/>
                        <a:gd name="connsiteX5" fmla="*/ 2430227 w 2683820"/>
                        <a:gd name="connsiteY5" fmla="*/ 0 h 1521526"/>
                        <a:gd name="connsiteX6" fmla="*/ 2683820 w 2683820"/>
                        <a:gd name="connsiteY6" fmla="*/ 253593 h 1521526"/>
                        <a:gd name="connsiteX7" fmla="*/ 2683820 w 2683820"/>
                        <a:gd name="connsiteY7" fmla="*/ 750620 h 1521526"/>
                        <a:gd name="connsiteX8" fmla="*/ 2683820 w 2683820"/>
                        <a:gd name="connsiteY8" fmla="*/ 1267933 h 1521526"/>
                        <a:gd name="connsiteX9" fmla="*/ 2430227 w 2683820"/>
                        <a:gd name="connsiteY9" fmla="*/ 1521526 h 1521526"/>
                        <a:gd name="connsiteX10" fmla="*/ 1886069 w 2683820"/>
                        <a:gd name="connsiteY10" fmla="*/ 1521526 h 1521526"/>
                        <a:gd name="connsiteX11" fmla="*/ 1320144 w 2683820"/>
                        <a:gd name="connsiteY11" fmla="*/ 1521526 h 1521526"/>
                        <a:gd name="connsiteX12" fmla="*/ 754219 w 2683820"/>
                        <a:gd name="connsiteY12" fmla="*/ 1521526 h 1521526"/>
                        <a:gd name="connsiteX13" fmla="*/ 253593 w 2683820"/>
                        <a:gd name="connsiteY13" fmla="*/ 1521526 h 1521526"/>
                        <a:gd name="connsiteX14" fmla="*/ 0 w 2683820"/>
                        <a:gd name="connsiteY14" fmla="*/ 1267933 h 1521526"/>
                        <a:gd name="connsiteX15" fmla="*/ 0 w 2683820"/>
                        <a:gd name="connsiteY15" fmla="*/ 781050 h 1521526"/>
                        <a:gd name="connsiteX16" fmla="*/ 0 w 2683820"/>
                        <a:gd name="connsiteY16" fmla="*/ 253593 h 15215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2683820" h="1521526" extrusionOk="0">
                          <a:moveTo>
                            <a:pt x="0" y="253593"/>
                          </a:moveTo>
                          <a:cubicBezTo>
                            <a:pt x="8679" y="124885"/>
                            <a:pt x="101251" y="-19437"/>
                            <a:pt x="253593" y="0"/>
                          </a:cubicBezTo>
                          <a:cubicBezTo>
                            <a:pt x="517424" y="-25437"/>
                            <a:pt x="583564" y="23290"/>
                            <a:pt x="841284" y="0"/>
                          </a:cubicBezTo>
                          <a:cubicBezTo>
                            <a:pt x="1099004" y="-23290"/>
                            <a:pt x="1176222" y="9238"/>
                            <a:pt x="1363676" y="0"/>
                          </a:cubicBezTo>
                          <a:cubicBezTo>
                            <a:pt x="1551130" y="-9238"/>
                            <a:pt x="1718785" y="-2331"/>
                            <a:pt x="1864302" y="0"/>
                          </a:cubicBezTo>
                          <a:cubicBezTo>
                            <a:pt x="2009819" y="2331"/>
                            <a:pt x="2257729" y="-19856"/>
                            <a:pt x="2430227" y="0"/>
                          </a:cubicBezTo>
                          <a:cubicBezTo>
                            <a:pt x="2570121" y="13290"/>
                            <a:pt x="2679365" y="112658"/>
                            <a:pt x="2683820" y="253593"/>
                          </a:cubicBezTo>
                          <a:cubicBezTo>
                            <a:pt x="2692769" y="412568"/>
                            <a:pt x="2699172" y="549446"/>
                            <a:pt x="2683820" y="750620"/>
                          </a:cubicBezTo>
                          <a:cubicBezTo>
                            <a:pt x="2668468" y="951794"/>
                            <a:pt x="2685555" y="1014383"/>
                            <a:pt x="2683820" y="1267933"/>
                          </a:cubicBezTo>
                          <a:cubicBezTo>
                            <a:pt x="2680695" y="1382064"/>
                            <a:pt x="2593727" y="1539137"/>
                            <a:pt x="2430227" y="1521526"/>
                          </a:cubicBezTo>
                          <a:cubicBezTo>
                            <a:pt x="2189186" y="1507511"/>
                            <a:pt x="2153149" y="1506320"/>
                            <a:pt x="1886069" y="1521526"/>
                          </a:cubicBezTo>
                          <a:cubicBezTo>
                            <a:pt x="1618989" y="1536732"/>
                            <a:pt x="1501180" y="1524933"/>
                            <a:pt x="1320144" y="1521526"/>
                          </a:cubicBezTo>
                          <a:cubicBezTo>
                            <a:pt x="1139109" y="1518119"/>
                            <a:pt x="983605" y="1528832"/>
                            <a:pt x="754219" y="1521526"/>
                          </a:cubicBezTo>
                          <a:cubicBezTo>
                            <a:pt x="524834" y="1514220"/>
                            <a:pt x="419538" y="1538842"/>
                            <a:pt x="253593" y="1521526"/>
                          </a:cubicBezTo>
                          <a:cubicBezTo>
                            <a:pt x="107574" y="1549592"/>
                            <a:pt x="6138" y="1395180"/>
                            <a:pt x="0" y="1267933"/>
                          </a:cubicBezTo>
                          <a:cubicBezTo>
                            <a:pt x="387" y="1064683"/>
                            <a:pt x="-23487" y="966937"/>
                            <a:pt x="0" y="781050"/>
                          </a:cubicBezTo>
                          <a:cubicBezTo>
                            <a:pt x="23487" y="595163"/>
                            <a:pt x="-25915" y="362406"/>
                            <a:pt x="0" y="253593"/>
                          </a:cubicBez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797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030F696-0B42-FE47-ADD3-C5C5C97350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4097C9A7-C234-9F46-8030-7323316FC6B8}"/>
              </a:ext>
            </a:extLst>
          </p:cNvPr>
          <p:cNvGrpSpPr/>
          <p:nvPr/>
        </p:nvGrpSpPr>
        <p:grpSpPr>
          <a:xfrm>
            <a:off x="1511503" y="1690688"/>
            <a:ext cx="9168993" cy="4570482"/>
            <a:chOff x="1330034" y="985300"/>
            <a:chExt cx="9168993" cy="4570482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D243EA09-1D5C-9A41-BA17-80CA94A3BE52}"/>
                </a:ext>
              </a:extLst>
            </p:cNvPr>
            <p:cNvSpPr txBox="1"/>
            <p:nvPr/>
          </p:nvSpPr>
          <p:spPr>
            <a:xfrm>
              <a:off x="1330034" y="1770130"/>
              <a:ext cx="4963886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dirty="0"/>
                <a:t>Input Sentences</a:t>
              </a:r>
            </a:p>
            <a:p>
              <a:endParaRPr kumimoji="1" lang="en-US" altLang="zh-TW" sz="2400" dirty="0"/>
            </a:p>
            <a:p>
              <a:r>
                <a:rPr kumimoji="1" lang="en-US" altLang="zh-TW" sz="2400" dirty="0"/>
                <a:t>512 Characters</a:t>
              </a:r>
            </a:p>
            <a:p>
              <a:endParaRPr kumimoji="1" lang="en-US" altLang="zh-TW" sz="2400" dirty="0"/>
            </a:p>
            <a:p>
              <a:r>
                <a:rPr kumimoji="1" lang="en-US" altLang="zh-TW" sz="2400" dirty="0"/>
                <a:t>Get BERT Embedding (and Padding)</a:t>
              </a:r>
            </a:p>
            <a:p>
              <a:endParaRPr kumimoji="1" lang="en-US" altLang="zh-TW" sz="2400" dirty="0"/>
            </a:p>
            <a:p>
              <a:r>
                <a:rPr kumimoji="1" lang="en-US" altLang="zh-TW" sz="2400" dirty="0"/>
                <a:t>Class Weight</a:t>
              </a:r>
            </a:p>
            <a:p>
              <a:endParaRPr kumimoji="1" lang="en-US" altLang="zh-TW" sz="2400" dirty="0"/>
            </a:p>
            <a:p>
              <a:r>
                <a:rPr kumimoji="1" lang="en-US" altLang="zh-TW" sz="2400" dirty="0"/>
                <a:t>Train LSTM to predict NER Label</a:t>
              </a:r>
            </a:p>
            <a:p>
              <a:endParaRPr kumimoji="1" lang="en-US" altLang="zh-TW" sz="24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CBDAC03-03CC-3243-AD80-272F54E8785F}"/>
                </a:ext>
              </a:extLst>
            </p:cNvPr>
            <p:cNvSpPr txBox="1"/>
            <p:nvPr/>
          </p:nvSpPr>
          <p:spPr>
            <a:xfrm>
              <a:off x="7268939" y="985300"/>
              <a:ext cx="3230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800" b="1" dirty="0"/>
                <a:t>Bi-LSTM (2-Layer)</a:t>
              </a:r>
              <a:endParaRPr kumimoji="1" lang="zh-TW" altLang="en-US" sz="2800" b="1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E163640-9D8B-4D4D-8AA4-85B23BF485FC}"/>
                </a:ext>
              </a:extLst>
            </p:cNvPr>
            <p:cNvSpPr txBox="1"/>
            <p:nvPr/>
          </p:nvSpPr>
          <p:spPr>
            <a:xfrm>
              <a:off x="7268939" y="1770130"/>
              <a:ext cx="3230088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units = 128 </a:t>
              </a:r>
            </a:p>
            <a:p>
              <a:endParaRPr kumimoji="1"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kumimoji="1" lang="en-US" altLang="zh-TW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Dropout = 0.2</a:t>
              </a:r>
            </a:p>
            <a:p>
              <a:endParaRPr kumimoji="1"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kumimoji="1" lang="en-US" altLang="zh-TW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Optimizer = Adam</a:t>
              </a:r>
            </a:p>
            <a:p>
              <a:endParaRPr kumimoji="1"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kumimoji="1" lang="en-US" altLang="zh-TW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Learning rate = 0.0006</a:t>
              </a:r>
            </a:p>
            <a:p>
              <a:endParaRPr kumimoji="1"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kumimoji="1" lang="en-US" altLang="zh-TW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Epochs = 25</a:t>
              </a:r>
              <a:endParaRPr kumimoji="1"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F30B26FD-DFAD-E04C-B6A5-84566C73E9EA}"/>
                </a:ext>
              </a:extLst>
            </p:cNvPr>
            <p:cNvSpPr txBox="1"/>
            <p:nvPr/>
          </p:nvSpPr>
          <p:spPr>
            <a:xfrm>
              <a:off x="1330034" y="985300"/>
              <a:ext cx="2398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800" b="1" dirty="0"/>
                <a:t>Preprocessing</a:t>
              </a:r>
              <a:endParaRPr kumimoji="1" lang="zh-TW" altLang="en-US" sz="2800" b="1" dirty="0"/>
            </a:p>
          </p:txBody>
        </p:sp>
      </p:grpSp>
      <p:sp>
        <p:nvSpPr>
          <p:cNvPr id="20" name="標題 1">
            <a:extLst>
              <a:ext uri="{FF2B5EF4-FFF2-40B4-BE49-F238E27FC236}">
                <a16:creationId xmlns:a16="http://schemas.microsoft.com/office/drawing/2014/main" id="{C569728D-986B-3F46-9703-A58C3E16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b="1" dirty="0"/>
              <a:t>Part1. LSTM</a:t>
            </a:r>
            <a:endParaRPr kumimoji="1"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73829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030F696-0B42-FE47-ADD3-C5C5C97350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標題 1">
            <a:extLst>
              <a:ext uri="{FF2B5EF4-FFF2-40B4-BE49-F238E27FC236}">
                <a16:creationId xmlns:a16="http://schemas.microsoft.com/office/drawing/2014/main" id="{C569728D-986B-3F46-9703-A58C3E16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b="1" dirty="0"/>
              <a:t>Part1. LSTM</a:t>
            </a:r>
            <a:endParaRPr kumimoji="1" lang="zh-TW" altLang="en-US" b="1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4CD60F68-C51E-AC43-B546-70F2E942D259}"/>
              </a:ext>
            </a:extLst>
          </p:cNvPr>
          <p:cNvGrpSpPr/>
          <p:nvPr/>
        </p:nvGrpSpPr>
        <p:grpSpPr>
          <a:xfrm>
            <a:off x="1170562" y="1690688"/>
            <a:ext cx="9850876" cy="4370121"/>
            <a:chOff x="1241914" y="1048785"/>
            <a:chExt cx="9850876" cy="4370121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BAA6E305-492F-B040-91D7-031845243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1914" y="1048785"/>
              <a:ext cx="4144288" cy="4215741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353FDCCD-A122-364E-92A6-BB1F019B1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73090" y="2028006"/>
              <a:ext cx="5219700" cy="3390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6749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334FE45-B1CE-DE48-9524-DEB8AA9984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72E1BAC-01ED-A04C-8C9E-256AB97BDA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b="1" dirty="0"/>
              <a:t>Model</a:t>
            </a:r>
            <a:endParaRPr kumimoji="1" lang="zh-TW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14D48D4-3385-624D-A3AD-1834EE53E2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3200" b="1" dirty="0"/>
              <a:t>Part2. CRF</a:t>
            </a:r>
            <a:endParaRPr kumimoji="1"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7342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030F696-0B42-FE47-ADD3-C5C5C97350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標題 1">
            <a:extLst>
              <a:ext uri="{FF2B5EF4-FFF2-40B4-BE49-F238E27FC236}">
                <a16:creationId xmlns:a16="http://schemas.microsoft.com/office/drawing/2014/main" id="{C569728D-986B-3F46-9703-A58C3E16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b="1" dirty="0"/>
              <a:t>Part2. CRF</a:t>
            </a:r>
            <a:endParaRPr kumimoji="1" lang="zh-TW" altLang="en-US" b="1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05021E64-BF50-F346-88E9-D6DBE630B034}"/>
              </a:ext>
            </a:extLst>
          </p:cNvPr>
          <p:cNvGrpSpPr/>
          <p:nvPr/>
        </p:nvGrpSpPr>
        <p:grpSpPr>
          <a:xfrm>
            <a:off x="1173677" y="2532979"/>
            <a:ext cx="9844645" cy="2200231"/>
            <a:chOff x="1009402" y="1944256"/>
            <a:chExt cx="9844645" cy="2200231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D5E0C50-25EE-834C-B27A-D77DA808D419}"/>
                </a:ext>
              </a:extLst>
            </p:cNvPr>
            <p:cNvSpPr txBox="1"/>
            <p:nvPr/>
          </p:nvSpPr>
          <p:spPr>
            <a:xfrm>
              <a:off x="1009402" y="2769457"/>
              <a:ext cx="400198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3600" b="1" dirty="0">
                  <a:solidFill>
                    <a:srgbClr val="C00000"/>
                  </a:solidFill>
                </a:rPr>
                <a:t>LSTM Prediction</a:t>
              </a:r>
            </a:p>
            <a:p>
              <a:pPr algn="ctr"/>
              <a:r>
                <a:rPr kumimoji="1" lang="en-US" altLang="zh-TW" sz="3600" b="1" dirty="0"/>
                <a:t>N-gram Character 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E4C1828-D006-A142-BDA4-15A3D9C76F3B}"/>
                </a:ext>
              </a:extLst>
            </p:cNvPr>
            <p:cNvSpPr txBox="1"/>
            <p:nvPr/>
          </p:nvSpPr>
          <p:spPr>
            <a:xfrm>
              <a:off x="8399813" y="2769457"/>
              <a:ext cx="22523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3600" b="1" dirty="0"/>
                <a:t>Model</a:t>
              </a:r>
            </a:p>
            <a:p>
              <a:pPr algn="ctr"/>
              <a:r>
                <a:rPr kumimoji="1" lang="en-US" altLang="zh-TW" sz="3600" b="1" dirty="0"/>
                <a:t>Prediction</a:t>
              </a:r>
              <a:endParaRPr kumimoji="1" lang="zh-TW" altLang="en-US" sz="3600" b="1" dirty="0"/>
            </a:p>
          </p:txBody>
        </p:sp>
        <p:sp>
          <p:nvSpPr>
            <p:cNvPr id="11" name="向右箭號 10">
              <a:extLst>
                <a:ext uri="{FF2B5EF4-FFF2-40B4-BE49-F238E27FC236}">
                  <a16:creationId xmlns:a16="http://schemas.microsoft.com/office/drawing/2014/main" id="{A8E6BD12-30DC-2644-BCD5-00C0339548DA}"/>
                </a:ext>
              </a:extLst>
            </p:cNvPr>
            <p:cNvSpPr/>
            <p:nvPr/>
          </p:nvSpPr>
          <p:spPr>
            <a:xfrm>
              <a:off x="5413166" y="2959919"/>
              <a:ext cx="2252353" cy="1009867"/>
            </a:xfrm>
            <a:prstGeom prst="rightArrow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6F03F1E-7D4E-7D4A-9F84-37DBBA121C2E}"/>
                </a:ext>
              </a:extLst>
            </p:cNvPr>
            <p:cNvSpPr txBox="1"/>
            <p:nvPr/>
          </p:nvSpPr>
          <p:spPr>
            <a:xfrm>
              <a:off x="5345872" y="1944256"/>
              <a:ext cx="196932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3000" b="1" dirty="0">
                  <a:solidFill>
                    <a:schemeClr val="tx2"/>
                  </a:solidFill>
                </a:rPr>
                <a:t>CRF</a:t>
              </a:r>
            </a:p>
            <a:p>
              <a:pPr algn="ctr"/>
              <a:r>
                <a:rPr kumimoji="1" lang="en-US" altLang="zh-TW" sz="3000" b="1" dirty="0">
                  <a:solidFill>
                    <a:schemeClr val="tx2"/>
                  </a:solidFill>
                </a:rPr>
                <a:t>Model</a:t>
              </a:r>
              <a:endParaRPr kumimoji="1" lang="zh-TW" altLang="en-US" sz="3000" b="1" dirty="0">
                <a:solidFill>
                  <a:schemeClr val="tx2"/>
                </a:solidFill>
              </a:endParaRPr>
            </a:p>
          </p:txBody>
        </p:sp>
        <p:sp>
          <p:nvSpPr>
            <p:cNvPr id="13" name="圓角矩形 12">
              <a:extLst>
                <a:ext uri="{FF2B5EF4-FFF2-40B4-BE49-F238E27FC236}">
                  <a16:creationId xmlns:a16="http://schemas.microsoft.com/office/drawing/2014/main" id="{66519538-17C5-3D45-933F-BCEBA76976DF}"/>
                </a:ext>
              </a:extLst>
            </p:cNvPr>
            <p:cNvSpPr/>
            <p:nvPr/>
          </p:nvSpPr>
          <p:spPr>
            <a:xfrm>
              <a:off x="1171702" y="2555137"/>
              <a:ext cx="3709056" cy="1589350"/>
            </a:xfrm>
            <a:prstGeom prst="roundRect">
              <a:avLst/>
            </a:prstGeom>
            <a:noFill/>
            <a:ln w="57150">
              <a:solidFill>
                <a:srgbClr val="002060"/>
              </a:solidFill>
              <a:extLst>
                <a:ext uri="{C807C97D-BFC1-408E-A445-0C87EB9F89A2}">
                  <ask:lineSketchStyleProps xmlns="" xmlns:ask="http://schemas.microsoft.com/office/drawing/2018/sketchyshapes" sd="4057322111">
                    <a:custGeom>
                      <a:avLst/>
                      <a:gdLst>
                        <a:gd name="connsiteX0" fmla="*/ 0 w 3709056"/>
                        <a:gd name="connsiteY0" fmla="*/ 264897 h 1589350"/>
                        <a:gd name="connsiteX1" fmla="*/ 264897 w 3709056"/>
                        <a:gd name="connsiteY1" fmla="*/ 0 h 1589350"/>
                        <a:gd name="connsiteX2" fmla="*/ 964335 w 3709056"/>
                        <a:gd name="connsiteY2" fmla="*/ 0 h 1589350"/>
                        <a:gd name="connsiteX3" fmla="*/ 1568394 w 3709056"/>
                        <a:gd name="connsiteY3" fmla="*/ 0 h 1589350"/>
                        <a:gd name="connsiteX4" fmla="*/ 2140662 w 3709056"/>
                        <a:gd name="connsiteY4" fmla="*/ 0 h 1589350"/>
                        <a:gd name="connsiteX5" fmla="*/ 2840099 w 3709056"/>
                        <a:gd name="connsiteY5" fmla="*/ 0 h 1589350"/>
                        <a:gd name="connsiteX6" fmla="*/ 3444159 w 3709056"/>
                        <a:gd name="connsiteY6" fmla="*/ 0 h 1589350"/>
                        <a:gd name="connsiteX7" fmla="*/ 3709056 w 3709056"/>
                        <a:gd name="connsiteY7" fmla="*/ 264897 h 1589350"/>
                        <a:gd name="connsiteX8" fmla="*/ 3709056 w 3709056"/>
                        <a:gd name="connsiteY8" fmla="*/ 815866 h 1589350"/>
                        <a:gd name="connsiteX9" fmla="*/ 3709056 w 3709056"/>
                        <a:gd name="connsiteY9" fmla="*/ 1324453 h 1589350"/>
                        <a:gd name="connsiteX10" fmla="*/ 3444159 w 3709056"/>
                        <a:gd name="connsiteY10" fmla="*/ 1589350 h 1589350"/>
                        <a:gd name="connsiteX11" fmla="*/ 2903684 w 3709056"/>
                        <a:gd name="connsiteY11" fmla="*/ 1589350 h 1589350"/>
                        <a:gd name="connsiteX12" fmla="*/ 2236039 w 3709056"/>
                        <a:gd name="connsiteY12" fmla="*/ 1589350 h 1589350"/>
                        <a:gd name="connsiteX13" fmla="*/ 1568394 w 3709056"/>
                        <a:gd name="connsiteY13" fmla="*/ 1589350 h 1589350"/>
                        <a:gd name="connsiteX14" fmla="*/ 1027920 w 3709056"/>
                        <a:gd name="connsiteY14" fmla="*/ 1589350 h 1589350"/>
                        <a:gd name="connsiteX15" fmla="*/ 264897 w 3709056"/>
                        <a:gd name="connsiteY15" fmla="*/ 1589350 h 1589350"/>
                        <a:gd name="connsiteX16" fmla="*/ 0 w 3709056"/>
                        <a:gd name="connsiteY16" fmla="*/ 1324453 h 1589350"/>
                        <a:gd name="connsiteX17" fmla="*/ 0 w 3709056"/>
                        <a:gd name="connsiteY17" fmla="*/ 805271 h 1589350"/>
                        <a:gd name="connsiteX18" fmla="*/ 0 w 3709056"/>
                        <a:gd name="connsiteY18" fmla="*/ 264897 h 15893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709056" h="1589350" extrusionOk="0">
                          <a:moveTo>
                            <a:pt x="0" y="264897"/>
                          </a:moveTo>
                          <a:cubicBezTo>
                            <a:pt x="10644" y="132516"/>
                            <a:pt x="99598" y="-30059"/>
                            <a:pt x="264897" y="0"/>
                          </a:cubicBezTo>
                          <a:cubicBezTo>
                            <a:pt x="555253" y="-31247"/>
                            <a:pt x="654232" y="22909"/>
                            <a:pt x="964335" y="0"/>
                          </a:cubicBezTo>
                          <a:cubicBezTo>
                            <a:pt x="1274438" y="-22909"/>
                            <a:pt x="1321819" y="-21852"/>
                            <a:pt x="1568394" y="0"/>
                          </a:cubicBezTo>
                          <a:cubicBezTo>
                            <a:pt x="1814969" y="21852"/>
                            <a:pt x="1865301" y="-26186"/>
                            <a:pt x="2140662" y="0"/>
                          </a:cubicBezTo>
                          <a:cubicBezTo>
                            <a:pt x="2416023" y="26186"/>
                            <a:pt x="2525977" y="-14184"/>
                            <a:pt x="2840099" y="0"/>
                          </a:cubicBezTo>
                          <a:cubicBezTo>
                            <a:pt x="3154221" y="14184"/>
                            <a:pt x="3198066" y="-16480"/>
                            <a:pt x="3444159" y="0"/>
                          </a:cubicBezTo>
                          <a:cubicBezTo>
                            <a:pt x="3602876" y="-25227"/>
                            <a:pt x="3711072" y="92893"/>
                            <a:pt x="3709056" y="264897"/>
                          </a:cubicBezTo>
                          <a:cubicBezTo>
                            <a:pt x="3726997" y="436380"/>
                            <a:pt x="3684807" y="551781"/>
                            <a:pt x="3709056" y="815866"/>
                          </a:cubicBezTo>
                          <a:cubicBezTo>
                            <a:pt x="3733305" y="1079951"/>
                            <a:pt x="3727089" y="1184386"/>
                            <a:pt x="3709056" y="1324453"/>
                          </a:cubicBezTo>
                          <a:cubicBezTo>
                            <a:pt x="3717892" y="1457462"/>
                            <a:pt x="3582730" y="1571433"/>
                            <a:pt x="3444159" y="1589350"/>
                          </a:cubicBezTo>
                          <a:cubicBezTo>
                            <a:pt x="3199112" y="1600324"/>
                            <a:pt x="3066461" y="1582092"/>
                            <a:pt x="2903684" y="1589350"/>
                          </a:cubicBezTo>
                          <a:cubicBezTo>
                            <a:pt x="2740908" y="1596608"/>
                            <a:pt x="2540077" y="1573106"/>
                            <a:pt x="2236039" y="1589350"/>
                          </a:cubicBezTo>
                          <a:cubicBezTo>
                            <a:pt x="1932002" y="1605594"/>
                            <a:pt x="1856215" y="1608934"/>
                            <a:pt x="1568394" y="1589350"/>
                          </a:cubicBezTo>
                          <a:cubicBezTo>
                            <a:pt x="1280573" y="1569766"/>
                            <a:pt x="1215253" y="1583616"/>
                            <a:pt x="1027920" y="1589350"/>
                          </a:cubicBezTo>
                          <a:cubicBezTo>
                            <a:pt x="840587" y="1595084"/>
                            <a:pt x="457088" y="1588735"/>
                            <a:pt x="264897" y="1589350"/>
                          </a:cubicBezTo>
                          <a:cubicBezTo>
                            <a:pt x="131300" y="1593957"/>
                            <a:pt x="19136" y="1463990"/>
                            <a:pt x="0" y="1324453"/>
                          </a:cubicBezTo>
                          <a:cubicBezTo>
                            <a:pt x="-10587" y="1169852"/>
                            <a:pt x="5839" y="909680"/>
                            <a:pt x="0" y="805271"/>
                          </a:cubicBezTo>
                          <a:cubicBezTo>
                            <a:pt x="-5839" y="700862"/>
                            <a:pt x="20627" y="529904"/>
                            <a:pt x="0" y="264897"/>
                          </a:cubicBez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圓角矩形 13">
              <a:extLst>
                <a:ext uri="{FF2B5EF4-FFF2-40B4-BE49-F238E27FC236}">
                  <a16:creationId xmlns:a16="http://schemas.microsoft.com/office/drawing/2014/main" id="{CA2AA39B-05AD-0B41-B117-CB09BCC92774}"/>
                </a:ext>
              </a:extLst>
            </p:cNvPr>
            <p:cNvSpPr/>
            <p:nvPr/>
          </p:nvSpPr>
          <p:spPr>
            <a:xfrm>
              <a:off x="8213767" y="2574946"/>
              <a:ext cx="2640280" cy="1569541"/>
            </a:xfrm>
            <a:prstGeom prst="roundRect">
              <a:avLst/>
            </a:prstGeom>
            <a:noFill/>
            <a:ln w="57150">
              <a:solidFill>
                <a:srgbClr val="002060"/>
              </a:solidFill>
              <a:extLst>
                <a:ext uri="{C807C97D-BFC1-408E-A445-0C87EB9F89A2}">
                  <ask:lineSketchStyleProps xmlns="" xmlns:ask="http://schemas.microsoft.com/office/drawing/2018/sketchyshapes" sd="4057322111">
                    <a:custGeom>
                      <a:avLst/>
                      <a:gdLst>
                        <a:gd name="connsiteX0" fmla="*/ 0 w 2640280"/>
                        <a:gd name="connsiteY0" fmla="*/ 261595 h 1569541"/>
                        <a:gd name="connsiteX1" fmla="*/ 261595 w 2640280"/>
                        <a:gd name="connsiteY1" fmla="*/ 0 h 1569541"/>
                        <a:gd name="connsiteX2" fmla="*/ 833209 w 2640280"/>
                        <a:gd name="connsiteY2" fmla="*/ 0 h 1569541"/>
                        <a:gd name="connsiteX3" fmla="*/ 1341311 w 2640280"/>
                        <a:gd name="connsiteY3" fmla="*/ 0 h 1569541"/>
                        <a:gd name="connsiteX4" fmla="*/ 1828242 w 2640280"/>
                        <a:gd name="connsiteY4" fmla="*/ 0 h 1569541"/>
                        <a:gd name="connsiteX5" fmla="*/ 2378685 w 2640280"/>
                        <a:gd name="connsiteY5" fmla="*/ 0 h 1569541"/>
                        <a:gd name="connsiteX6" fmla="*/ 2640280 w 2640280"/>
                        <a:gd name="connsiteY6" fmla="*/ 261595 h 1569541"/>
                        <a:gd name="connsiteX7" fmla="*/ 2640280 w 2640280"/>
                        <a:gd name="connsiteY7" fmla="*/ 774307 h 1569541"/>
                        <a:gd name="connsiteX8" fmla="*/ 2640280 w 2640280"/>
                        <a:gd name="connsiteY8" fmla="*/ 1307946 h 1569541"/>
                        <a:gd name="connsiteX9" fmla="*/ 2378685 w 2640280"/>
                        <a:gd name="connsiteY9" fmla="*/ 1569541 h 1569541"/>
                        <a:gd name="connsiteX10" fmla="*/ 1849413 w 2640280"/>
                        <a:gd name="connsiteY10" fmla="*/ 1569541 h 1569541"/>
                        <a:gd name="connsiteX11" fmla="*/ 1298969 w 2640280"/>
                        <a:gd name="connsiteY11" fmla="*/ 1569541 h 1569541"/>
                        <a:gd name="connsiteX12" fmla="*/ 748526 w 2640280"/>
                        <a:gd name="connsiteY12" fmla="*/ 1569541 h 1569541"/>
                        <a:gd name="connsiteX13" fmla="*/ 261595 w 2640280"/>
                        <a:gd name="connsiteY13" fmla="*/ 1569541 h 1569541"/>
                        <a:gd name="connsiteX14" fmla="*/ 0 w 2640280"/>
                        <a:gd name="connsiteY14" fmla="*/ 1307946 h 1569541"/>
                        <a:gd name="connsiteX15" fmla="*/ 0 w 2640280"/>
                        <a:gd name="connsiteY15" fmla="*/ 805698 h 1569541"/>
                        <a:gd name="connsiteX16" fmla="*/ 0 w 2640280"/>
                        <a:gd name="connsiteY16" fmla="*/ 261595 h 15695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2640280" h="1569541" extrusionOk="0">
                          <a:moveTo>
                            <a:pt x="0" y="261595"/>
                          </a:moveTo>
                          <a:cubicBezTo>
                            <a:pt x="3617" y="121850"/>
                            <a:pt x="102704" y="-22806"/>
                            <a:pt x="261595" y="0"/>
                          </a:cubicBezTo>
                          <a:cubicBezTo>
                            <a:pt x="490670" y="12559"/>
                            <a:pt x="639231" y="8107"/>
                            <a:pt x="833209" y="0"/>
                          </a:cubicBezTo>
                          <a:cubicBezTo>
                            <a:pt x="1027187" y="-8107"/>
                            <a:pt x="1216553" y="-786"/>
                            <a:pt x="1341311" y="0"/>
                          </a:cubicBezTo>
                          <a:cubicBezTo>
                            <a:pt x="1466069" y="786"/>
                            <a:pt x="1688997" y="-19888"/>
                            <a:pt x="1828242" y="0"/>
                          </a:cubicBezTo>
                          <a:cubicBezTo>
                            <a:pt x="1967487" y="19888"/>
                            <a:pt x="2170258" y="4342"/>
                            <a:pt x="2378685" y="0"/>
                          </a:cubicBezTo>
                          <a:cubicBezTo>
                            <a:pt x="2523074" y="7093"/>
                            <a:pt x="2610619" y="111267"/>
                            <a:pt x="2640280" y="261595"/>
                          </a:cubicBezTo>
                          <a:cubicBezTo>
                            <a:pt x="2627823" y="434012"/>
                            <a:pt x="2653385" y="550962"/>
                            <a:pt x="2640280" y="774307"/>
                          </a:cubicBezTo>
                          <a:cubicBezTo>
                            <a:pt x="2627175" y="997652"/>
                            <a:pt x="2639873" y="1147179"/>
                            <a:pt x="2640280" y="1307946"/>
                          </a:cubicBezTo>
                          <a:cubicBezTo>
                            <a:pt x="2636976" y="1425013"/>
                            <a:pt x="2527605" y="1572880"/>
                            <a:pt x="2378685" y="1569541"/>
                          </a:cubicBezTo>
                          <a:cubicBezTo>
                            <a:pt x="2131628" y="1560170"/>
                            <a:pt x="2112478" y="1585296"/>
                            <a:pt x="1849413" y="1569541"/>
                          </a:cubicBezTo>
                          <a:cubicBezTo>
                            <a:pt x="1586348" y="1553786"/>
                            <a:pt x="1566072" y="1580159"/>
                            <a:pt x="1298969" y="1569541"/>
                          </a:cubicBezTo>
                          <a:cubicBezTo>
                            <a:pt x="1031866" y="1558923"/>
                            <a:pt x="1005789" y="1590022"/>
                            <a:pt x="748526" y="1569541"/>
                          </a:cubicBezTo>
                          <a:cubicBezTo>
                            <a:pt x="491263" y="1549060"/>
                            <a:pt x="503500" y="1560632"/>
                            <a:pt x="261595" y="1569541"/>
                          </a:cubicBezTo>
                          <a:cubicBezTo>
                            <a:pt x="114139" y="1583571"/>
                            <a:pt x="15028" y="1421059"/>
                            <a:pt x="0" y="1307946"/>
                          </a:cubicBezTo>
                          <a:cubicBezTo>
                            <a:pt x="12787" y="1098950"/>
                            <a:pt x="-10646" y="1022601"/>
                            <a:pt x="0" y="805698"/>
                          </a:cubicBezTo>
                          <a:cubicBezTo>
                            <a:pt x="10646" y="588795"/>
                            <a:pt x="-20186" y="485502"/>
                            <a:pt x="0" y="261595"/>
                          </a:cubicBez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7298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254</Words>
  <Application>Microsoft Macintosh PowerPoint</Application>
  <PresentationFormat>寬螢幕</PresentationFormat>
  <Paragraphs>118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7" baseType="lpstr">
      <vt:lpstr>新細明體</vt:lpstr>
      <vt:lpstr>PingFang SC</vt:lpstr>
      <vt:lpstr>Arial</vt:lpstr>
      <vt:lpstr>Calibri</vt:lpstr>
      <vt:lpstr>Calibri Light</vt:lpstr>
      <vt:lpstr>Office 佈景主題</vt:lpstr>
      <vt:lpstr>AIDEA 醫病資料去識別化</vt:lpstr>
      <vt:lpstr>Data</vt:lpstr>
      <vt:lpstr>Structure</vt:lpstr>
      <vt:lpstr>Model</vt:lpstr>
      <vt:lpstr>Part1. LSTM</vt:lpstr>
      <vt:lpstr>Part1. LSTM</vt:lpstr>
      <vt:lpstr>Part1. LSTM</vt:lpstr>
      <vt:lpstr>Model</vt:lpstr>
      <vt:lpstr>Part2. CRF</vt:lpstr>
      <vt:lpstr>Part2. CRF</vt:lpstr>
      <vt:lpstr>Part2. CRF</vt:lpstr>
      <vt:lpstr>Model</vt:lpstr>
      <vt:lpstr>Part3. Prediction</vt:lpstr>
      <vt:lpstr>Part3. Prediction</vt:lpstr>
      <vt:lpstr>Other Strategies</vt:lpstr>
      <vt:lpstr>Structure       --- Rule Based</vt:lpstr>
      <vt:lpstr>CkipTagger</vt:lpstr>
      <vt:lpstr>Time</vt:lpstr>
      <vt:lpstr>Line ID</vt:lpstr>
      <vt:lpstr>Contact</vt:lpstr>
      <vt:lpstr>ID</vt:lpstr>
      <vt:lpstr>連絡方式與ID</vt:lpstr>
      <vt:lpstr>Family</vt:lpstr>
      <vt:lpstr>Education</vt:lpstr>
      <vt:lpstr>Location --- Hospital</vt:lpstr>
      <vt:lpstr>Name --- Doctors</vt:lpstr>
      <vt:lpstr>Profession</vt:lpstr>
      <vt:lpstr>Clinical Event</vt:lpstr>
      <vt:lpstr>Other Strategies</vt:lpstr>
      <vt:lpstr>Score</vt:lpstr>
      <vt:lpstr>Findings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AIDEA 醫病資料去識別化</dc:title>
  <dc:creator>xinrou0904@gmail.com</dc:creator>
  <cp:lastModifiedBy>xinrou0904@gmail.com</cp:lastModifiedBy>
  <cp:revision>34</cp:revision>
  <dcterms:created xsi:type="dcterms:W3CDTF">2021-01-04T12:19:22Z</dcterms:created>
  <dcterms:modified xsi:type="dcterms:W3CDTF">2021-01-06T05:12:09Z</dcterms:modified>
</cp:coreProperties>
</file>