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7aa23d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7aa23d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ここから、並列分散処理やボランティアコンピューティングについて話していきます。</a:t>
            </a:r>
            <a:endParaRPr/>
          </a:p>
          <a:p>
            <a:pPr indent="0" lvl="0" marL="0" rtl="0" algn="l">
              <a:spcBef>
                <a:spcPts val="0"/>
              </a:spcBef>
              <a:spcAft>
                <a:spcPts val="0"/>
              </a:spcAft>
              <a:buNone/>
            </a:pPr>
            <a:r>
              <a:rPr lang="ja"/>
              <a:t>前のスライドで述べたとおり、P2Pネットワークにおける分散コンピューティングでは、悪意あるユーザが含まれることを考慮しなくてはいけません。</a:t>
            </a:r>
            <a:endParaRPr/>
          </a:p>
          <a:p>
            <a:pPr indent="0" lvl="0" marL="0" rtl="0" algn="l">
              <a:spcBef>
                <a:spcPts val="0"/>
              </a:spcBef>
              <a:spcAft>
                <a:spcPts val="0"/>
              </a:spcAft>
              <a:buNone/>
            </a:pPr>
            <a:r>
              <a:rPr lang="ja"/>
              <a:t>そのため、従来考えられていたのは冗長化と多数決によって対策としています。</a:t>
            </a:r>
            <a:endParaRPr/>
          </a:p>
          <a:p>
            <a:pPr indent="0" lvl="0" marL="0" rtl="0" algn="l">
              <a:spcBef>
                <a:spcPts val="0"/>
              </a:spcBef>
              <a:spcAft>
                <a:spcPts val="0"/>
              </a:spcAft>
              <a:buNone/>
            </a:pPr>
            <a:r>
              <a:rPr lang="ja"/>
              <a:t>冗長化と多数決とは、同一の計算問題を複数ユーザに配布し、各ユーザが結果を返す。そのユーザ内で最も多い答えを解とする方法である。</a:t>
            </a:r>
            <a:endParaRPr/>
          </a:p>
          <a:p>
            <a:pPr indent="0" lvl="0" marL="0" rtl="0" algn="l">
              <a:spcBef>
                <a:spcPts val="0"/>
              </a:spcBef>
              <a:spcAft>
                <a:spcPts val="0"/>
              </a:spcAft>
              <a:buNone/>
            </a:pPr>
            <a:r>
              <a:rPr lang="ja"/>
              <a:t>しかし、こちらは配布された問題を解くユーザの中で、悪意あるユーザが多数派を占めると信用性のない結果が真となってしまう、51%攻撃が成立してしまいます。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今回の輪講で話す論文の先行研究では、多数決法による51％攻撃問題の対処法として信頼度に基づいて解を一つに定める手法を提案しています。</a:t>
            </a:r>
            <a:endParaRPr/>
          </a:p>
          <a:p>
            <a:pPr indent="0" lvl="0" marL="0" rtl="0" algn="l">
              <a:spcBef>
                <a:spcPts val="0"/>
              </a:spcBef>
              <a:spcAft>
                <a:spcPts val="0"/>
              </a:spcAft>
              <a:buNone/>
            </a:pPr>
            <a:r>
              <a:rPr lang="ja"/>
              <a:t>この手法は、同じ計算問題を複数ユーザに配布し、そのユーザの中で最も信頼度の比率が大きい答えを解とするものです。</a:t>
            </a:r>
            <a:endParaRPr/>
          </a:p>
          <a:p>
            <a:pPr indent="0" lvl="0" marL="0" rtl="0" algn="l">
              <a:spcBef>
                <a:spcPts val="0"/>
              </a:spcBef>
              <a:spcAft>
                <a:spcPts val="0"/>
              </a:spcAft>
              <a:buNone/>
            </a:pPr>
            <a:r>
              <a:rPr lang="ja"/>
              <a:t>こちらの信頼度の計算方法として、検査問題にたいして正しい結果を返した回数を元に信頼度が決定される。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信頼度に基づいて合意形成をする場合、信頼度を得ていない複数の新規ユーザが誤った答えを出してもその解を無視することができるため、51%攻撃の対策としています。</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7aa23dc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7aa23dc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7aa23dc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7aa23dc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ja"/>
              <a:t>先行研究では悪意あるユーザが計算に参加し、信頼度を十分に得てから誤った解を出すとその誤りを受け入れてしまう可能性がある。</a:t>
            </a:r>
            <a:endParaRPr/>
          </a:p>
          <a:p>
            <a:pPr indent="0" lvl="0" marL="0" rtl="0" algn="l">
              <a:spcBef>
                <a:spcPts val="0"/>
              </a:spcBef>
              <a:spcAft>
                <a:spcPts val="0"/>
              </a:spcAft>
              <a:buClr>
                <a:srgbClr val="000000"/>
              </a:buClr>
              <a:buSzPts val="1100"/>
              <a:buFont typeface="Arial"/>
              <a:buNone/>
            </a:pPr>
            <a:r>
              <a:rPr lang="ja"/>
              <a:t>本研究では、計算ノードの答えが本当に正しいのか監査ノードを用いてチェックすることで、先行研究の問題点を解決している。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本研究では、分散処理計算過程において、計算を行う計算ノードグループとその結果の正否判定を行う監査ノードの2つを主に主軸としています。</a:t>
            </a:r>
            <a:endParaRPr/>
          </a:p>
          <a:p>
            <a:pPr indent="0" lvl="0" marL="0" rtl="0" algn="l">
              <a:spcBef>
                <a:spcPts val="0"/>
              </a:spcBef>
              <a:spcAft>
                <a:spcPts val="0"/>
              </a:spcAft>
              <a:buNone/>
            </a:pPr>
            <a:r>
              <a:rPr lang="ja"/>
              <a:t>参加者は、計算に参加する場合にブロックチェーンを導入しP2Pネットワークを作る。</a:t>
            </a:r>
            <a:endParaRPr/>
          </a:p>
          <a:p>
            <a:pPr indent="0" lvl="0" marL="0" rtl="0" algn="l">
              <a:spcBef>
                <a:spcPts val="0"/>
              </a:spcBef>
              <a:spcAft>
                <a:spcPts val="0"/>
              </a:spcAft>
              <a:buNone/>
            </a:pPr>
            <a:r>
              <a:rPr lang="ja"/>
              <a:t>計算に貢献したユーザはホスト側から仮想通貨の提供される仕組みをつくる。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提案手法の一連の流れとしては、ある計算ノードの同様の問題を複数の監査ノードに配布し、その複数の監査ノードらは信頼度によるコンセンサスアルゴリズムを用いて解を一意に決定する。</a:t>
            </a:r>
            <a:endParaRPr/>
          </a:p>
          <a:p>
            <a:pPr indent="0" lvl="0" marL="0" rtl="0" algn="l">
              <a:spcBef>
                <a:spcPts val="0"/>
              </a:spcBef>
              <a:spcAft>
                <a:spcPts val="0"/>
              </a:spcAft>
              <a:buNone/>
            </a:pPr>
            <a:r>
              <a:rPr lang="ja"/>
              <a:t>監査ノードによって一意に決められた解と同様の解を出したノードは信頼度が上がる。</a:t>
            </a:r>
            <a:endParaRPr/>
          </a:p>
          <a:p>
            <a:pPr indent="0" lvl="0" marL="0" rtl="0" algn="l">
              <a:spcBef>
                <a:spcPts val="0"/>
              </a:spcBef>
              <a:spcAft>
                <a:spcPts val="0"/>
              </a:spcAft>
              <a:buNone/>
            </a:pPr>
            <a:r>
              <a:rPr lang="ja"/>
              <a:t>計算ノードの解と監査ノードの解が異なっていた場合、計算ノードは誤った答えを出したとして計算ノードから排除される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また、先行研究では悪意あるノードに対しては信頼度が上昇することがなくなるのみでペナルティがないのに対して、</a:t>
            </a:r>
            <a:endParaRPr/>
          </a:p>
          <a:p>
            <a:pPr indent="0" lvl="0" marL="0" rtl="0" algn="l">
              <a:spcBef>
                <a:spcPts val="0"/>
              </a:spcBef>
              <a:spcAft>
                <a:spcPts val="0"/>
              </a:spcAft>
              <a:buClr>
                <a:srgbClr val="000000"/>
              </a:buClr>
              <a:buSzPts val="1100"/>
              <a:buFont typeface="Arial"/>
              <a:buNone/>
            </a:pPr>
            <a:r>
              <a:rPr lang="ja"/>
              <a:t>本研究では、仮想通貨マイニングによるインセンティブが失われるため悪意あるユーザに対してペナルティを貸すことができる。</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97aa23dc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97aa23dc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97aa23dc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97aa23dc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97aa23dc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97aa23dc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97aa23dc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97aa23dc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97aa23dc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97aa23dc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今日では、多種多様のデータが取得できるようになり、それを機械学習や大規模な計算を行うことが増えてきている。</a:t>
            </a:r>
            <a:endParaRPr/>
          </a:p>
          <a:p>
            <a:pPr indent="0" lvl="0" marL="0" rtl="0" algn="l">
              <a:spcBef>
                <a:spcPts val="0"/>
              </a:spcBef>
              <a:spcAft>
                <a:spcPts val="0"/>
              </a:spcAft>
              <a:buNone/>
            </a:pPr>
            <a:r>
              <a:rPr lang="ja"/>
              <a:t>その際、自身が持つコンピュータでは十分な計算が行えない場合などに、ボランティアコンピューティングという方法がある。</a:t>
            </a:r>
            <a:endParaRPr/>
          </a:p>
          <a:p>
            <a:pPr indent="0" lvl="0" marL="0" rtl="0" algn="l">
              <a:spcBef>
                <a:spcPts val="0"/>
              </a:spcBef>
              <a:spcAft>
                <a:spcPts val="0"/>
              </a:spcAft>
              <a:buNone/>
            </a:pPr>
            <a:r>
              <a:rPr lang="ja"/>
              <a:t>ボランティアコンピューティングとは、ネットワークを介し複数のコンピュータに計算を分散させ委譲する分散処理を行うことで計算時間の短縮が見込まれる。</a:t>
            </a:r>
            <a:endParaRPr/>
          </a:p>
          <a:p>
            <a:pPr indent="0" lvl="0" marL="0" rtl="0" algn="l">
              <a:spcBef>
                <a:spcPts val="0"/>
              </a:spcBef>
              <a:spcAft>
                <a:spcPts val="0"/>
              </a:spcAft>
              <a:buNone/>
            </a:pPr>
            <a:r>
              <a:rPr lang="ja"/>
              <a:t>ボランティア参加者は計算に貢献した際に報酬や特典を得ることができる。</a:t>
            </a:r>
            <a:endParaRPr/>
          </a:p>
          <a:p>
            <a:pPr indent="0" lvl="0" marL="0" rtl="0" algn="l">
              <a:spcBef>
                <a:spcPts val="0"/>
              </a:spcBef>
              <a:spcAft>
                <a:spcPts val="0"/>
              </a:spcAft>
              <a:buNone/>
            </a:pPr>
            <a:r>
              <a:rPr lang="ja"/>
              <a:t>ボランティアコンピューティングを使用するメリットとして、クラウドコンピューティングと比べて安価で済むことがあるが、その一方</a:t>
            </a:r>
            <a:endParaRPr/>
          </a:p>
          <a:p>
            <a:pPr indent="0" lvl="0" marL="0" rtl="0" algn="l">
              <a:spcBef>
                <a:spcPts val="0"/>
              </a:spcBef>
              <a:spcAft>
                <a:spcPts val="0"/>
              </a:spcAft>
              <a:buNone/>
            </a:pPr>
            <a:r>
              <a:rPr lang="ja"/>
              <a:t>ボランティア参加者のコンピュータに計算が依存されるため、信頼性にかける部分がある。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本論文では、分散処理を行う際に課題となる、信頼性のある結果が出ないという問題点を解消するべく</a:t>
            </a:r>
            <a:endParaRPr/>
          </a:p>
          <a:p>
            <a:pPr indent="0" lvl="0" marL="0" rtl="0" algn="l">
              <a:spcBef>
                <a:spcPts val="0"/>
              </a:spcBef>
              <a:spcAft>
                <a:spcPts val="0"/>
              </a:spcAft>
              <a:buNone/>
            </a:pPr>
            <a:r>
              <a:rPr lang="ja"/>
              <a:t>ブロックチェーンを用いたフレームワークを提案している。</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7aa23dc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7aa23dc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7aa23dc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7aa23dc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ずはじめに、ブロックチェーンとは何かについて説明していく。ブロックチェーンとは分散台帳の技術であり、BitcoinやEthereumの暗号通貨プロジェクトに現在は活用されており、今後様々な場所での応用が期待されている。</a:t>
            </a:r>
            <a:endParaRPr/>
          </a:p>
          <a:p>
            <a:pPr indent="0" lvl="0" marL="0" rtl="0" algn="l">
              <a:spcBef>
                <a:spcPts val="0"/>
              </a:spcBef>
              <a:spcAft>
                <a:spcPts val="0"/>
              </a:spcAft>
              <a:buNone/>
            </a:pPr>
            <a:r>
              <a:rPr lang="ja"/>
              <a:t>ブロックチェーンでは、ユーザの取引情報をブロックに残し、そのブロック同士を連結しブロックチェーン参加者で共有する技術である。2018年９月の際に新しくBitcoinのノードになろうとした場合、すべての取引履歴をダウンロードしなければならずそのファイルサイズは185GBとなっている。</a:t>
            </a:r>
            <a:endParaRPr/>
          </a:p>
          <a:p>
            <a:pPr indent="0" lvl="0" marL="0" rtl="0" algn="l">
              <a:spcBef>
                <a:spcPts val="0"/>
              </a:spcBef>
              <a:spcAft>
                <a:spcPts val="0"/>
              </a:spcAft>
              <a:buNone/>
            </a:pPr>
            <a:r>
              <a:rPr lang="ja"/>
              <a:t>また、多数のブロックチェーンがいるため、複数のブロックが連結された場合や、悪意あるユーザが偽の情報を流して、ユーザ感で同じ情報の共有ができず分散台帳としての機能を果たせない場合などがある。このような問題をビザンチン将軍問題という。</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7aa23dc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7aa23dc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ビザンチン将軍問題とは「複数人で合意形成を図る際、その一部の不正や不具合が生じ得る時に、全体での正しい合意形成ができなくなる可能性がある」という問題です。</a:t>
            </a:r>
            <a:endParaRPr/>
          </a:p>
          <a:p>
            <a:pPr indent="0" lvl="0" marL="0" rtl="0" algn="l">
              <a:spcBef>
                <a:spcPts val="0"/>
              </a:spcBef>
              <a:spcAft>
                <a:spcPts val="0"/>
              </a:spcAft>
              <a:buNone/>
            </a:pPr>
            <a:r>
              <a:rPr lang="ja"/>
              <a:t>ブロックチェーンや分散型コンピューティングを語る上で外せないワードですので、詳しく具体例を上げて説明する。</a:t>
            </a:r>
            <a:endParaRPr/>
          </a:p>
          <a:p>
            <a:pPr indent="0" lvl="0" marL="0" rtl="0" algn="l">
              <a:spcBef>
                <a:spcPts val="0"/>
              </a:spcBef>
              <a:spcAft>
                <a:spcPts val="0"/>
              </a:spcAft>
              <a:buNone/>
            </a:pPr>
            <a:r>
              <a:rPr lang="ja"/>
              <a:t>ビザンチン帝国の将軍9人がある都市を包囲して攻め落とそうとしていましたが、どうやら9人の将軍がそれぞれ持つ部隊9つが全て協力して攻めないとこの都市は落とせそうにありません。1部隊でも欠けると攻撃は失敗してしまい痛手を負うことになってしまいます。</a:t>
            </a:r>
            <a:br>
              <a:rPr lang="ja"/>
            </a:br>
            <a:r>
              <a:rPr lang="ja"/>
              <a:t>ここで、全軍で攻め入るか、全軍で撤退して体勢を立て直すかの2択を迫られることとなります。</a:t>
            </a:r>
            <a:endParaRPr/>
          </a:p>
          <a:p>
            <a:pPr indent="0" lvl="0" marL="0" rtl="0" algn="l">
              <a:spcBef>
                <a:spcPts val="0"/>
              </a:spcBef>
              <a:spcAft>
                <a:spcPts val="0"/>
              </a:spcAft>
              <a:buNone/>
            </a:pPr>
            <a:r>
              <a:rPr lang="ja"/>
              <a:t>そこで、それぞれの将軍が攻撃か撤退かの判断を下して、それを伝令兵が他の8つの部隊全てに伝えていくことによって、多数決で全軍攻撃か全軍撤退かを決めることにしました。しかし将軍の中に一人だけ裏切り者がいました。その裏切り者はビザンチン帝国を滅ぼしたいと考えています。</a:t>
            </a:r>
            <a:endParaRPr/>
          </a:p>
          <a:p>
            <a:pPr indent="0" lvl="0" marL="0" rtl="0" algn="l">
              <a:spcBef>
                <a:spcPts val="0"/>
              </a:spcBef>
              <a:spcAft>
                <a:spcPts val="0"/>
              </a:spcAft>
              <a:buNone/>
            </a:pPr>
            <a:r>
              <a:rPr lang="ja"/>
              <a:t>裏切り者は8人から伝令を受け取ったら、「攻撃」と言っていた4人には「攻撃」、「撤退」と言っていた4人には「撤退」という意思をそれぞれ伝えます。このとき、9人の将軍は離れていてそれぞれどんな伝令を受け取ったかは共有できないので自分の元に届いた伝令を信じるしかなく、「攻撃」と伝えた4人は過半数が「攻撃」としたと判断し、「撤退」と伝えた4人は過半数が「撤退」としたと判断することになります。</a:t>
            </a:r>
            <a:endParaRPr/>
          </a:p>
          <a:p>
            <a:pPr indent="0" lvl="0" marL="0" rtl="0" algn="l">
              <a:spcBef>
                <a:spcPts val="0"/>
              </a:spcBef>
              <a:spcAft>
                <a:spcPts val="0"/>
              </a:spcAft>
              <a:buNone/>
            </a:pPr>
            <a:r>
              <a:rPr lang="ja"/>
              <a:t>このように4人が攻撃、4人が撤退することとなり、4人だけで攻め込んだ部隊は攻め落とせずに攻撃は失敗となってしまいます。このように1人の裏切り者が相手によって異なる伝令をすることで合意形成がうまくいかなくなってしまうのです。</a:t>
            </a:r>
            <a:endParaRPr/>
          </a:p>
          <a:p>
            <a:pPr indent="0" lvl="0" marL="0" rtl="0" algn="l">
              <a:spcBef>
                <a:spcPts val="0"/>
              </a:spcBef>
              <a:spcAft>
                <a:spcPts val="0"/>
              </a:spcAft>
              <a:buNone/>
            </a:pPr>
            <a:r>
              <a:rPr lang="ja"/>
              <a:t>このような問題から、「分散型のネットワークで合意形成を図る際に、不正な情報や信憑性の低い情報が紛れているとネットワーク全体としての合意形成ができなくなる可能性がある」という問題のことを「ビザンチン将軍問題」と言います。</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97aa23dc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7aa23dc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ja"/>
              <a:t>ブロックチェーンでは、複数の連結候補ブロックから一つを選ぶためにビザンチン将軍問題を回避する目的として、コンセンサスアルゴリズムを採用しています。</a:t>
            </a:r>
            <a:endParaRPr/>
          </a:p>
          <a:p>
            <a:pPr indent="0" lvl="0" marL="0" rtl="0" algn="l">
              <a:spcBef>
                <a:spcPts val="0"/>
              </a:spcBef>
              <a:spcAft>
                <a:spcPts val="0"/>
              </a:spcAft>
              <a:buNone/>
            </a:pPr>
            <a:r>
              <a:rPr lang="ja"/>
              <a:t>コンセンサスアルゴリズムとは、ブロックチェーン技術の非常に重要な仕組みの一つで、合意形成ともいわれます。</a:t>
            </a:r>
            <a:endParaRPr/>
          </a:p>
          <a:p>
            <a:pPr indent="0" lvl="0" marL="0" rtl="0" algn="l">
              <a:spcBef>
                <a:spcPts val="0"/>
              </a:spcBef>
              <a:spcAft>
                <a:spcPts val="0"/>
              </a:spcAft>
              <a:buNone/>
            </a:pPr>
            <a:r>
              <a:rPr lang="ja"/>
              <a:t>整合性を確認する合意形成に必要なアルゴリズムまたは方式のことをコンセンサスアルゴリズムと呼びます。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このコンセンサスアルゴリズムはプロジェクトやシステムなどに異なっており、それぞれ一長一短があります。</a:t>
            </a:r>
            <a:endParaRPr/>
          </a:p>
          <a:p>
            <a:pPr indent="0" lvl="0" marL="0" rtl="0" algn="l">
              <a:spcBef>
                <a:spcPts val="0"/>
              </a:spcBef>
              <a:spcAft>
                <a:spcPts val="0"/>
              </a:spcAft>
              <a:buNone/>
            </a:pPr>
            <a:r>
              <a:rPr lang="ja"/>
              <a:t>PoWを例にとると、PoWではBitcoinで用いられているコンセンサスアルゴリズムです。</a:t>
            </a:r>
            <a:endParaRPr/>
          </a:p>
          <a:p>
            <a:pPr indent="0" lvl="0" marL="0" rtl="0" algn="l">
              <a:spcBef>
                <a:spcPts val="0"/>
              </a:spcBef>
              <a:spcAft>
                <a:spcPts val="0"/>
              </a:spcAft>
              <a:buNone/>
            </a:pPr>
            <a:r>
              <a:rPr lang="ja"/>
              <a:t>PoWではブロックを生成するためにはハッシュ関数にて生成されたハッシュ値がある一定以下の値でなければなりません。</a:t>
            </a:r>
            <a:endParaRPr/>
          </a:p>
          <a:p>
            <a:pPr indent="0" lvl="0" marL="0" rtl="0" algn="l">
              <a:spcBef>
                <a:spcPts val="0"/>
              </a:spcBef>
              <a:spcAft>
                <a:spcPts val="0"/>
              </a:spcAft>
              <a:buNone/>
            </a:pPr>
            <a:r>
              <a:rPr lang="ja"/>
              <a:t>例えAからBに送金というブロックとAからCに送金という2つの情報を流したいのであれば、他の人がその一定値以下の値を取るまでの間に2つ生成しなければなりません。</a:t>
            </a:r>
            <a:endParaRPr/>
          </a:p>
          <a:p>
            <a:pPr indent="0" lvl="0" marL="0" rtl="0" algn="l">
              <a:spcBef>
                <a:spcPts val="0"/>
              </a:spcBef>
              <a:spcAft>
                <a:spcPts val="0"/>
              </a:spcAft>
              <a:buNone/>
            </a:pPr>
            <a:r>
              <a:rPr lang="ja"/>
              <a:t>莫大な仕事量をもとに生成されたブロックということで信頼性を得ています。</a:t>
            </a:r>
            <a:endParaRPr/>
          </a:p>
          <a:p>
            <a:pPr indent="0" lvl="0" marL="0" rtl="0" algn="l">
              <a:spcBef>
                <a:spcPts val="0"/>
              </a:spcBef>
              <a:spcAft>
                <a:spcPts val="0"/>
              </a:spcAft>
              <a:buNone/>
            </a:pPr>
            <a:r>
              <a:rPr lang="ja"/>
              <a:t>ブロックチェーン技術において、このコンセンサスアルゴリズムというものがとても重要であるということを前提知識として、</a:t>
            </a:r>
            <a:endParaRPr/>
          </a:p>
          <a:p>
            <a:pPr indent="0" lvl="0" marL="0" rtl="0" algn="l">
              <a:spcBef>
                <a:spcPts val="0"/>
              </a:spcBef>
              <a:spcAft>
                <a:spcPts val="0"/>
              </a:spcAft>
              <a:buNone/>
            </a:pPr>
            <a:r>
              <a:rPr lang="ja"/>
              <a:t>今回選択した論文では、既存のコンセンサスアルゴリズムと比較し、本論文が提案するコンセンサスアルゴリズムのほうがより優位性があることを示しています。</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7aa23dc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7aa23dc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oblock.jp/articles/17183"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ブロックチェーンを利用した</a:t>
            </a:r>
            <a:endParaRPr/>
          </a:p>
          <a:p>
            <a:pPr indent="0" lvl="0" marL="0" rtl="0" algn="l">
              <a:spcBef>
                <a:spcPts val="0"/>
              </a:spcBef>
              <a:spcAft>
                <a:spcPts val="0"/>
              </a:spcAft>
              <a:buNone/>
            </a:pPr>
            <a:r>
              <a:rPr lang="ja"/>
              <a:t>セキュアな分散処理を実現する</a:t>
            </a:r>
            <a:endParaRPr/>
          </a:p>
          <a:p>
            <a:pPr indent="0" lvl="0" marL="0" rtl="0" algn="l">
              <a:spcBef>
                <a:spcPts val="0"/>
              </a:spcBef>
              <a:spcAft>
                <a:spcPts val="0"/>
              </a:spcAft>
              <a:buNone/>
            </a:pPr>
            <a:r>
              <a:rPr lang="ja"/>
              <a:t>フレームワークの提案の輪講</a:t>
            </a:r>
            <a:endParaRPr/>
          </a:p>
        </p:txBody>
      </p:sp>
      <p:sp>
        <p:nvSpPr>
          <p:cNvPr id="87" name="Google Shape;87;p13"/>
          <p:cNvSpPr txBox="1"/>
          <p:nvPr>
            <p:ph idx="1" type="subTitle"/>
          </p:nvPr>
        </p:nvSpPr>
        <p:spPr>
          <a:xfrm>
            <a:off x="727952" y="38386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16FI062 </a:t>
            </a:r>
            <a:r>
              <a:rPr lang="ja"/>
              <a:t>庄司幸平</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信頼度に基づく多数決法</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多数決法と冗長化</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ja"/>
              <a:t>誤答率を用いた信頼度に基づく多数決法</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144" name="Google Shape;144;p22"/>
          <p:cNvSpPr/>
          <p:nvPr/>
        </p:nvSpPr>
        <p:spPr>
          <a:xfrm>
            <a:off x="4097850" y="2875525"/>
            <a:ext cx="951900" cy="66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650" y="133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ja">
                <a:solidFill>
                  <a:srgbClr val="999999"/>
                </a:solidFill>
              </a:rPr>
              <a:t>・本論文での概要</a:t>
            </a:r>
            <a:endParaRPr/>
          </a:p>
          <a:p>
            <a:pPr indent="0" lvl="0" marL="0" rtl="0" algn="l">
              <a:spcBef>
                <a:spcPts val="1600"/>
              </a:spcBef>
              <a:spcAft>
                <a:spcPts val="0"/>
              </a:spcAft>
              <a:buNone/>
            </a:pPr>
            <a:r>
              <a:rPr lang="ja"/>
              <a:t>・</a:t>
            </a:r>
            <a:r>
              <a:rPr lang="ja">
                <a:solidFill>
                  <a:srgbClr val="999999"/>
                </a:solidFill>
              </a:rPr>
              <a:t>前提知識</a:t>
            </a:r>
            <a:endParaRPr>
              <a:solidFill>
                <a:srgbClr val="999999"/>
              </a:solidFill>
            </a:endParaRPr>
          </a:p>
          <a:p>
            <a:pPr indent="0" lvl="0" marL="0" rtl="0" algn="l">
              <a:spcBef>
                <a:spcPts val="1600"/>
              </a:spcBef>
              <a:spcAft>
                <a:spcPts val="0"/>
              </a:spcAft>
              <a:buNone/>
            </a:pPr>
            <a:r>
              <a:rPr lang="ja">
                <a:solidFill>
                  <a:srgbClr val="999999"/>
                </a:solidFill>
              </a:rPr>
              <a:t>・先行研究</a:t>
            </a:r>
            <a:endParaRPr>
              <a:solidFill>
                <a:srgbClr val="999999"/>
              </a:solidFill>
            </a:endParaRPr>
          </a:p>
          <a:p>
            <a:pPr indent="0" lvl="0" marL="0" rtl="0" algn="l">
              <a:spcBef>
                <a:spcPts val="1600"/>
              </a:spcBef>
              <a:spcAft>
                <a:spcPts val="0"/>
              </a:spcAft>
              <a:buNone/>
            </a:pPr>
            <a:r>
              <a:rPr lang="ja">
                <a:solidFill>
                  <a:srgbClr val="000000"/>
                </a:solidFill>
              </a:rPr>
              <a:t>・</a:t>
            </a:r>
            <a:r>
              <a:rPr lang="ja">
                <a:solidFill>
                  <a:srgbClr val="FF0000"/>
                </a:solidFill>
              </a:rPr>
              <a:t>本研究での提案</a:t>
            </a:r>
            <a:endParaRPr>
              <a:solidFill>
                <a:srgbClr val="999999"/>
              </a:solidFill>
            </a:endParaRPr>
          </a:p>
          <a:p>
            <a:pPr indent="0" lvl="0" marL="0" rtl="0" algn="l">
              <a:spcBef>
                <a:spcPts val="1600"/>
              </a:spcBef>
              <a:spcAft>
                <a:spcPts val="1600"/>
              </a:spcAft>
              <a:buNone/>
            </a:pPr>
            <a:r>
              <a:rPr lang="ja">
                <a:solidFill>
                  <a:srgbClr val="999999"/>
                </a:solidFill>
              </a:rPr>
              <a:t>・まとめ</a:t>
            </a:r>
            <a:endParaRPr>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本論文で述べられている提案手法</a:t>
            </a:r>
            <a:endParaRPr/>
          </a:p>
        </p:txBody>
      </p:sp>
      <p:pic>
        <p:nvPicPr>
          <p:cNvPr id="156" name="Google Shape;156;p24"/>
          <p:cNvPicPr preferRelativeResize="0"/>
          <p:nvPr/>
        </p:nvPicPr>
        <p:blipFill>
          <a:blip r:embed="rId3">
            <a:alphaModFix/>
          </a:blip>
          <a:stretch>
            <a:fillRect/>
          </a:stretch>
        </p:blipFill>
        <p:spPr>
          <a:xfrm>
            <a:off x="1590275" y="2078875"/>
            <a:ext cx="3996183" cy="2261100"/>
          </a:xfrm>
          <a:prstGeom prst="rect">
            <a:avLst/>
          </a:prstGeom>
          <a:noFill/>
          <a:ln>
            <a:noFill/>
          </a:ln>
        </p:spPr>
      </p:pic>
      <p:pic>
        <p:nvPicPr>
          <p:cNvPr id="157" name="Google Shape;157;p24"/>
          <p:cNvPicPr preferRelativeResize="0"/>
          <p:nvPr/>
        </p:nvPicPr>
        <p:blipFill>
          <a:blip r:embed="rId4">
            <a:alphaModFix/>
          </a:blip>
          <a:stretch>
            <a:fillRect/>
          </a:stretch>
        </p:blipFill>
        <p:spPr>
          <a:xfrm>
            <a:off x="5249700" y="2496400"/>
            <a:ext cx="2099700" cy="176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7650" y="133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ja">
                <a:solidFill>
                  <a:srgbClr val="999999"/>
                </a:solidFill>
              </a:rPr>
              <a:t>・本論文での概要</a:t>
            </a:r>
            <a:endParaRPr/>
          </a:p>
          <a:p>
            <a:pPr indent="0" lvl="0" marL="0" rtl="0" algn="l">
              <a:spcBef>
                <a:spcPts val="1600"/>
              </a:spcBef>
              <a:spcAft>
                <a:spcPts val="0"/>
              </a:spcAft>
              <a:buNone/>
            </a:pPr>
            <a:r>
              <a:rPr lang="ja"/>
              <a:t>・</a:t>
            </a:r>
            <a:r>
              <a:rPr lang="ja">
                <a:solidFill>
                  <a:srgbClr val="999999"/>
                </a:solidFill>
              </a:rPr>
              <a:t>前提知識</a:t>
            </a:r>
            <a:endParaRPr>
              <a:solidFill>
                <a:srgbClr val="999999"/>
              </a:solidFill>
            </a:endParaRPr>
          </a:p>
          <a:p>
            <a:pPr indent="0" lvl="0" marL="0" rtl="0" algn="l">
              <a:spcBef>
                <a:spcPts val="1600"/>
              </a:spcBef>
              <a:spcAft>
                <a:spcPts val="0"/>
              </a:spcAft>
              <a:buNone/>
            </a:pPr>
            <a:r>
              <a:rPr lang="ja">
                <a:solidFill>
                  <a:srgbClr val="999999"/>
                </a:solidFill>
              </a:rPr>
              <a:t>・先行研究</a:t>
            </a:r>
            <a:endParaRPr>
              <a:solidFill>
                <a:srgbClr val="999999"/>
              </a:solidFill>
            </a:endParaRPr>
          </a:p>
          <a:p>
            <a:pPr indent="0" lvl="0" marL="0" rtl="0" algn="l">
              <a:spcBef>
                <a:spcPts val="1600"/>
              </a:spcBef>
              <a:spcAft>
                <a:spcPts val="0"/>
              </a:spcAft>
              <a:buNone/>
            </a:pPr>
            <a:r>
              <a:rPr lang="ja">
                <a:solidFill>
                  <a:srgbClr val="999999"/>
                </a:solidFill>
              </a:rPr>
              <a:t>・本研究での提案</a:t>
            </a:r>
            <a:endParaRPr>
              <a:solidFill>
                <a:srgbClr val="999999"/>
              </a:solidFill>
            </a:endParaRPr>
          </a:p>
          <a:p>
            <a:pPr indent="0" lvl="0" marL="0" rtl="0" algn="l">
              <a:spcBef>
                <a:spcPts val="1600"/>
              </a:spcBef>
              <a:spcAft>
                <a:spcPts val="1600"/>
              </a:spcAft>
              <a:buNone/>
            </a:pPr>
            <a:r>
              <a:rPr lang="ja">
                <a:solidFill>
                  <a:srgbClr val="000000"/>
                </a:solidFill>
              </a:rPr>
              <a:t>・</a:t>
            </a:r>
            <a:r>
              <a:rPr lang="ja">
                <a:solidFill>
                  <a:srgbClr val="FF0000"/>
                </a:solidFill>
              </a:rPr>
              <a:t>まとめ</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まとめ</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ビザンチン将軍問題や51％攻撃など、P2Pネットワークにおける脆弱性の理解</a:t>
            </a:r>
            <a:endParaRPr/>
          </a:p>
          <a:p>
            <a:pPr indent="0" lvl="0" marL="0" rtl="0" algn="l">
              <a:spcBef>
                <a:spcPts val="1600"/>
              </a:spcBef>
              <a:spcAft>
                <a:spcPts val="0"/>
              </a:spcAft>
              <a:buNone/>
            </a:pPr>
            <a:r>
              <a:rPr lang="ja"/>
              <a:t>・新たな暗号通貨を作成する際のコンセンサスアルゴリズムにも応用することへの可能性</a:t>
            </a:r>
            <a:endParaRPr/>
          </a:p>
          <a:p>
            <a:pPr indent="0" lvl="0" marL="0" rtl="0" algn="l">
              <a:spcBef>
                <a:spcPts val="1600"/>
              </a:spcBef>
              <a:spcAft>
                <a:spcPts val="1600"/>
              </a:spcAft>
              <a:buNone/>
            </a:pPr>
            <a:r>
              <a:rPr lang="ja"/>
              <a:t>・</a:t>
            </a:r>
            <a:r>
              <a:rPr lang="ja"/>
              <a:t>Ethereumのスマートコントラクトを用いれば、今すぐにでも実用化可能</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ja"/>
              <a:t>・本論文の概要</a:t>
            </a:r>
            <a:endParaRPr/>
          </a:p>
          <a:p>
            <a:pPr indent="0" lvl="0" marL="0" rtl="0" algn="l">
              <a:spcBef>
                <a:spcPts val="1600"/>
              </a:spcBef>
              <a:spcAft>
                <a:spcPts val="0"/>
              </a:spcAft>
              <a:buNone/>
            </a:pPr>
            <a:r>
              <a:rPr lang="ja"/>
              <a:t>・</a:t>
            </a:r>
            <a:r>
              <a:rPr lang="ja"/>
              <a:t>前提知識</a:t>
            </a:r>
            <a:endParaRPr/>
          </a:p>
          <a:p>
            <a:pPr indent="0" lvl="0" marL="0" rtl="0" algn="l">
              <a:spcBef>
                <a:spcPts val="1600"/>
              </a:spcBef>
              <a:spcAft>
                <a:spcPts val="0"/>
              </a:spcAft>
              <a:buNone/>
            </a:pPr>
            <a:r>
              <a:rPr lang="ja"/>
              <a:t>・先行研究</a:t>
            </a:r>
            <a:endParaRPr/>
          </a:p>
          <a:p>
            <a:pPr indent="0" lvl="0" marL="0" rtl="0" algn="l">
              <a:spcBef>
                <a:spcPts val="1600"/>
              </a:spcBef>
              <a:spcAft>
                <a:spcPts val="0"/>
              </a:spcAft>
              <a:buNone/>
            </a:pPr>
            <a:r>
              <a:rPr lang="ja"/>
              <a:t>・本研究での提案</a:t>
            </a:r>
            <a:endParaRPr/>
          </a:p>
          <a:p>
            <a:pPr indent="0" lvl="0" marL="0" rtl="0" algn="l">
              <a:spcBef>
                <a:spcPts val="1600"/>
              </a:spcBef>
              <a:spcAft>
                <a:spcPts val="1600"/>
              </a:spcAft>
              <a:buNone/>
            </a:pPr>
            <a:r>
              <a:rPr lang="ja"/>
              <a:t>・まとめ</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solidFill>
                  <a:srgbClr val="FF0000"/>
                </a:solidFill>
              </a:rPr>
              <a:t>本論文の概要</a:t>
            </a:r>
            <a:endParaRPr>
              <a:solidFill>
                <a:srgbClr val="FF0000"/>
              </a:solidFill>
            </a:endParaRPr>
          </a:p>
          <a:p>
            <a:pPr indent="0" lvl="0" marL="0" rtl="0" algn="l">
              <a:spcBef>
                <a:spcPts val="1600"/>
              </a:spcBef>
              <a:spcAft>
                <a:spcPts val="0"/>
              </a:spcAft>
              <a:buClr>
                <a:srgbClr val="000000"/>
              </a:buClr>
              <a:buSzPts val="1100"/>
              <a:buFont typeface="Arial"/>
              <a:buNone/>
            </a:pPr>
            <a:r>
              <a:rPr lang="ja">
                <a:solidFill>
                  <a:srgbClr val="999999"/>
                </a:solidFill>
                <a:highlight>
                  <a:schemeClr val="lt1"/>
                </a:highlight>
              </a:rPr>
              <a:t>・前提知識</a:t>
            </a:r>
            <a:endParaRPr>
              <a:solidFill>
                <a:srgbClr val="FF0000"/>
              </a:solidFill>
            </a:endParaRPr>
          </a:p>
          <a:p>
            <a:pPr indent="0" lvl="0" marL="0" rtl="0" algn="l">
              <a:spcBef>
                <a:spcPts val="1600"/>
              </a:spcBef>
              <a:spcAft>
                <a:spcPts val="0"/>
              </a:spcAft>
              <a:buNone/>
            </a:pPr>
            <a:r>
              <a:rPr lang="ja">
                <a:solidFill>
                  <a:srgbClr val="999999"/>
                </a:solidFill>
                <a:highlight>
                  <a:srgbClr val="FFFFFF"/>
                </a:highlight>
              </a:rPr>
              <a:t>・先行研究</a:t>
            </a:r>
            <a:endParaRPr>
              <a:solidFill>
                <a:srgbClr val="999999"/>
              </a:solidFill>
              <a:highlight>
                <a:srgbClr val="FFFFFF"/>
              </a:highlight>
            </a:endParaRPr>
          </a:p>
          <a:p>
            <a:pPr indent="0" lvl="0" marL="0" rtl="0" algn="l">
              <a:spcBef>
                <a:spcPts val="1600"/>
              </a:spcBef>
              <a:spcAft>
                <a:spcPts val="0"/>
              </a:spcAft>
              <a:buNone/>
            </a:pPr>
            <a:r>
              <a:rPr lang="ja">
                <a:solidFill>
                  <a:srgbClr val="999999"/>
                </a:solidFill>
                <a:highlight>
                  <a:srgbClr val="FFFFFF"/>
                </a:highlight>
              </a:rPr>
              <a:t>・本研究での提案</a:t>
            </a:r>
            <a:endParaRPr>
              <a:solidFill>
                <a:srgbClr val="999999"/>
              </a:solidFill>
              <a:highlight>
                <a:srgbClr val="FFFFFF"/>
              </a:highlight>
            </a:endParaRPr>
          </a:p>
          <a:p>
            <a:pPr indent="0" lvl="0" marL="0" rtl="0" algn="l">
              <a:spcBef>
                <a:spcPts val="1600"/>
              </a:spcBef>
              <a:spcAft>
                <a:spcPts val="1600"/>
              </a:spcAft>
              <a:buNone/>
            </a:pPr>
            <a:r>
              <a:rPr lang="ja">
                <a:solidFill>
                  <a:srgbClr val="999999"/>
                </a:solidFill>
                <a:highlight>
                  <a:srgbClr val="FFFFFF"/>
                </a:highlight>
              </a:rPr>
              <a:t>・まとめ</a:t>
            </a:r>
            <a:endParaRPr>
              <a:solidFill>
                <a:srgbClr val="999999"/>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ボランティア コンピューティング</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ネットワークを介し、複数のコンピュータに計算を分担させる</a:t>
            </a:r>
            <a:endParaRPr/>
          </a:p>
          <a:p>
            <a:pPr indent="0" lvl="0" marL="0" rtl="0" algn="l">
              <a:spcBef>
                <a:spcPts val="1600"/>
              </a:spcBef>
              <a:spcAft>
                <a:spcPts val="0"/>
              </a:spcAft>
              <a:buNone/>
            </a:pPr>
            <a:r>
              <a:rPr lang="ja"/>
              <a:t>ボランティア参加者は計算に貢献した際に報酬や特典を得ることができる</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メリット：クラウドコンピューティングより安価に計算することができる</a:t>
            </a:r>
            <a:endParaRPr/>
          </a:p>
          <a:p>
            <a:pPr indent="0" lvl="0" marL="0" rtl="0" algn="l">
              <a:spcBef>
                <a:spcPts val="1600"/>
              </a:spcBef>
              <a:spcAft>
                <a:spcPts val="1600"/>
              </a:spcAft>
              <a:buNone/>
            </a:pPr>
            <a:r>
              <a:rPr lang="ja"/>
              <a:t>デメリット：ボランティア参加者のコンピュータにより、信頼性にかける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33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ja">
                <a:solidFill>
                  <a:srgbClr val="999999"/>
                </a:solidFill>
              </a:rPr>
              <a:t>・本論文の概要</a:t>
            </a:r>
            <a:endParaRPr>
              <a:solidFill>
                <a:srgbClr val="999999"/>
              </a:solidFill>
            </a:endParaRPr>
          </a:p>
          <a:p>
            <a:pPr indent="0" lvl="0" marL="0" rtl="0" algn="l">
              <a:spcBef>
                <a:spcPts val="1600"/>
              </a:spcBef>
              <a:spcAft>
                <a:spcPts val="0"/>
              </a:spcAft>
              <a:buNone/>
            </a:pPr>
            <a:r>
              <a:rPr lang="ja">
                <a:solidFill>
                  <a:srgbClr val="000000"/>
                </a:solidFill>
              </a:rPr>
              <a:t>・</a:t>
            </a:r>
            <a:r>
              <a:rPr lang="ja">
                <a:solidFill>
                  <a:srgbClr val="FF0000"/>
                </a:solidFill>
              </a:rPr>
              <a:t>前提知識</a:t>
            </a:r>
            <a:endParaRPr>
              <a:solidFill>
                <a:srgbClr val="FF0000"/>
              </a:solidFill>
            </a:endParaRPr>
          </a:p>
          <a:p>
            <a:pPr indent="0" lvl="0" marL="0" rtl="0" algn="l">
              <a:spcBef>
                <a:spcPts val="1600"/>
              </a:spcBef>
              <a:spcAft>
                <a:spcPts val="0"/>
              </a:spcAft>
              <a:buNone/>
            </a:pPr>
            <a:r>
              <a:rPr lang="ja">
                <a:solidFill>
                  <a:srgbClr val="999999"/>
                </a:solidFill>
              </a:rPr>
              <a:t>・先行研究</a:t>
            </a:r>
            <a:endParaRPr>
              <a:solidFill>
                <a:srgbClr val="999999"/>
              </a:solidFill>
            </a:endParaRPr>
          </a:p>
          <a:p>
            <a:pPr indent="0" lvl="0" marL="0" rtl="0" algn="l">
              <a:spcBef>
                <a:spcPts val="1600"/>
              </a:spcBef>
              <a:spcAft>
                <a:spcPts val="0"/>
              </a:spcAft>
              <a:buNone/>
            </a:pPr>
            <a:r>
              <a:rPr lang="ja">
                <a:solidFill>
                  <a:srgbClr val="999999"/>
                </a:solidFill>
              </a:rPr>
              <a:t>・本研究での提案</a:t>
            </a:r>
            <a:endParaRPr>
              <a:solidFill>
                <a:srgbClr val="FF0000"/>
              </a:solidFill>
            </a:endParaRPr>
          </a:p>
          <a:p>
            <a:pPr indent="0" lvl="0" marL="0" rtl="0" algn="l">
              <a:spcBef>
                <a:spcPts val="1600"/>
              </a:spcBef>
              <a:spcAft>
                <a:spcPts val="1600"/>
              </a:spcAft>
              <a:buNone/>
            </a:pPr>
            <a:r>
              <a:rPr lang="ja">
                <a:solidFill>
                  <a:srgbClr val="999999"/>
                </a:solidFill>
              </a:rPr>
              <a:t>・まとめ</a:t>
            </a:r>
            <a:endParaRPr>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ブロックチェーンとは</a:t>
            </a:r>
            <a:endParaRPr/>
          </a:p>
        </p:txBody>
      </p:sp>
      <p:sp>
        <p:nvSpPr>
          <p:cNvPr id="117" name="Google Shape;117;p18"/>
          <p:cNvSpPr txBox="1"/>
          <p:nvPr>
            <p:ph idx="1" type="body"/>
          </p:nvPr>
        </p:nvSpPr>
        <p:spPr>
          <a:xfrm>
            <a:off x="602825" y="21275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分散型台帳技術</a:t>
            </a:r>
            <a:endParaRPr/>
          </a:p>
          <a:p>
            <a:pPr indent="0" lvl="0" marL="0" rtl="0" algn="l">
              <a:spcBef>
                <a:spcPts val="1600"/>
              </a:spcBef>
              <a:spcAft>
                <a:spcPts val="0"/>
              </a:spcAft>
              <a:buNone/>
            </a:pPr>
            <a:r>
              <a:rPr lang="ja"/>
              <a:t>　取引履歴をブロック単位に保存し連結</a:t>
            </a:r>
            <a:endParaRPr/>
          </a:p>
          <a:p>
            <a:pPr indent="0" lvl="0" marL="0" rtl="0" algn="l">
              <a:spcBef>
                <a:spcPts val="1600"/>
              </a:spcBef>
              <a:spcAft>
                <a:spcPts val="0"/>
              </a:spcAft>
              <a:buNone/>
            </a:pPr>
            <a:r>
              <a:rPr lang="ja"/>
              <a:t>　そのブロックチェーンを参加者全員で共有</a:t>
            </a:r>
            <a:endParaRPr/>
          </a:p>
          <a:p>
            <a:pPr indent="0" lvl="0" marL="0" rtl="0" algn="l">
              <a:spcBef>
                <a:spcPts val="1600"/>
              </a:spcBef>
              <a:spcAft>
                <a:spcPts val="0"/>
              </a:spcAft>
              <a:buClr>
                <a:srgbClr val="000000"/>
              </a:buClr>
              <a:buSzPts val="1100"/>
              <a:buFont typeface="Arial"/>
              <a:buNone/>
            </a:pPr>
            <a:r>
              <a:rPr lang="ja"/>
              <a:t>　</a:t>
            </a:r>
            <a:r>
              <a:rPr lang="ja"/>
              <a:t>2018年9月の時にはBitcoinのファイルサイズは185GB</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　</a:t>
            </a:r>
            <a:endParaRPr/>
          </a:p>
          <a:p>
            <a:pPr indent="0" lvl="0" marL="0" rtl="0" algn="l">
              <a:spcBef>
                <a:spcPts val="160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5379825" y="1858613"/>
            <a:ext cx="2701625" cy="270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ビザンチン将軍問題</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ja"/>
              <a:t>情報伝達がうまく行かなかった場合、</a:t>
            </a:r>
            <a:endParaRPr/>
          </a:p>
          <a:p>
            <a:pPr indent="0" lvl="0" marL="0" rtl="0" algn="l">
              <a:spcBef>
                <a:spcPts val="1600"/>
              </a:spcBef>
              <a:spcAft>
                <a:spcPts val="0"/>
              </a:spcAft>
              <a:buNone/>
            </a:pPr>
            <a:r>
              <a:rPr lang="ja"/>
              <a:t>ユーザ間での合意形成ができなくなる</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u="sng">
                <a:solidFill>
                  <a:schemeClr val="hlink"/>
                </a:solidFill>
                <a:hlinkClick r:id="rId3"/>
              </a:rPr>
              <a:t>https://moblock.jp/articles/17183</a:t>
            </a:r>
            <a:endParaRPr/>
          </a:p>
          <a:p>
            <a:pPr indent="0" lvl="0" marL="0" rtl="0" algn="l">
              <a:spcBef>
                <a:spcPts val="1600"/>
              </a:spcBef>
              <a:spcAft>
                <a:spcPts val="1600"/>
              </a:spcAft>
              <a:buNone/>
            </a:pPr>
            <a:r>
              <a:t/>
            </a:r>
            <a:endParaRPr/>
          </a:p>
        </p:txBody>
      </p:sp>
      <p:pic>
        <p:nvPicPr>
          <p:cNvPr id="125" name="Google Shape;125;p19"/>
          <p:cNvPicPr preferRelativeResize="0"/>
          <p:nvPr/>
        </p:nvPicPr>
        <p:blipFill>
          <a:blip r:embed="rId4">
            <a:alphaModFix/>
          </a:blip>
          <a:stretch>
            <a:fillRect/>
          </a:stretch>
        </p:blipFill>
        <p:spPr>
          <a:xfrm>
            <a:off x="3857625" y="1318650"/>
            <a:ext cx="4880475" cy="325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コンセンサスアルゴリズム</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コンセンサス（意見の一致、合意）</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・PoW（Proof of Work）... Bitcoin</a:t>
            </a:r>
            <a:endParaRPr/>
          </a:p>
          <a:p>
            <a:pPr indent="0" lvl="0" marL="0" rtl="0" algn="l">
              <a:spcBef>
                <a:spcPts val="1600"/>
              </a:spcBef>
              <a:spcAft>
                <a:spcPts val="0"/>
              </a:spcAft>
              <a:buNone/>
            </a:pPr>
            <a:r>
              <a:rPr lang="ja"/>
              <a:t>・PoS　（Proof of Stake）... Ethereum(予定)</a:t>
            </a:r>
            <a:endParaRPr/>
          </a:p>
          <a:p>
            <a:pPr indent="0" lvl="0" marL="0" rtl="0" algn="l">
              <a:spcBef>
                <a:spcPts val="1600"/>
              </a:spcBef>
              <a:spcAft>
                <a:spcPts val="1600"/>
              </a:spcAft>
              <a:buNone/>
            </a:pPr>
            <a:r>
              <a:rPr lang="ja"/>
              <a:t>・PBFT　（Practical Byzantine Fault Tolerance）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7650" y="133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ja">
                <a:solidFill>
                  <a:srgbClr val="999999"/>
                </a:solidFill>
              </a:rPr>
              <a:t>・本論文での概要</a:t>
            </a:r>
            <a:endParaRPr/>
          </a:p>
          <a:p>
            <a:pPr indent="0" lvl="0" marL="0" rtl="0" algn="l">
              <a:spcBef>
                <a:spcPts val="1600"/>
              </a:spcBef>
              <a:spcAft>
                <a:spcPts val="0"/>
              </a:spcAft>
              <a:buNone/>
            </a:pPr>
            <a:r>
              <a:rPr lang="ja"/>
              <a:t>・</a:t>
            </a:r>
            <a:r>
              <a:rPr lang="ja">
                <a:solidFill>
                  <a:srgbClr val="999999"/>
                </a:solidFill>
              </a:rPr>
              <a:t>前提知識</a:t>
            </a:r>
            <a:endParaRPr>
              <a:solidFill>
                <a:srgbClr val="999999"/>
              </a:solidFill>
            </a:endParaRPr>
          </a:p>
          <a:p>
            <a:pPr indent="0" lvl="0" marL="0" rtl="0" algn="l">
              <a:spcBef>
                <a:spcPts val="1600"/>
              </a:spcBef>
              <a:spcAft>
                <a:spcPts val="0"/>
              </a:spcAft>
              <a:buNone/>
            </a:pPr>
            <a:r>
              <a:rPr lang="ja">
                <a:solidFill>
                  <a:srgbClr val="000000"/>
                </a:solidFill>
              </a:rPr>
              <a:t>・</a:t>
            </a:r>
            <a:r>
              <a:rPr lang="ja">
                <a:solidFill>
                  <a:srgbClr val="FF0000"/>
                </a:solidFill>
              </a:rPr>
              <a:t>先行研究</a:t>
            </a:r>
            <a:endParaRPr>
              <a:solidFill>
                <a:srgbClr val="FF0000"/>
              </a:solidFill>
            </a:endParaRPr>
          </a:p>
          <a:p>
            <a:pPr indent="0" lvl="0" marL="0" rtl="0" algn="l">
              <a:spcBef>
                <a:spcPts val="1600"/>
              </a:spcBef>
              <a:spcAft>
                <a:spcPts val="0"/>
              </a:spcAft>
              <a:buNone/>
            </a:pPr>
            <a:r>
              <a:rPr lang="ja">
                <a:solidFill>
                  <a:srgbClr val="999999"/>
                </a:solidFill>
              </a:rPr>
              <a:t>・本研究での提案</a:t>
            </a:r>
            <a:endParaRPr>
              <a:solidFill>
                <a:srgbClr val="999999"/>
              </a:solidFill>
            </a:endParaRPr>
          </a:p>
          <a:p>
            <a:pPr indent="0" lvl="0" marL="0" rtl="0" algn="l">
              <a:spcBef>
                <a:spcPts val="1600"/>
              </a:spcBef>
              <a:spcAft>
                <a:spcPts val="1600"/>
              </a:spcAft>
              <a:buNone/>
            </a:pPr>
            <a:r>
              <a:rPr lang="ja">
                <a:solidFill>
                  <a:srgbClr val="999999"/>
                </a:solidFill>
              </a:rPr>
              <a:t>・まとめ</a:t>
            </a:r>
            <a:endParaRPr>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