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BEE4-BC45-4E45-A4BA-A10A4F23954D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3449-6CE1-4FCB-8538-309F5374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80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A6C9-CE8E-45C0-9A0C-7F03A736C675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78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B745-B480-48D1-B61B-8A2011CC236B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4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6FEC-3E56-40F8-859A-F2ED6CC76258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85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4B11-FD9B-42A1-87F4-06D8E95D7A07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37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F2-1152-462B-8D8F-25C04EFC8D77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8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76C4-9307-4BCB-9B7F-3A2132EF6143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44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B3A4-2AF3-4C6B-846E-4CB30D045720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3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52E7-5084-48AC-B451-11EBA0189BFC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17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544-493C-4FA7-B13A-FDF5602E6176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9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CA7B-F4FC-4885-8EF8-98F0B8A130B5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9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7DA5-63B9-40EC-BDDD-DE1ED1E96E9A}" type="datetime1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B1EE-E71E-4F6A-87C5-DBC7FF0E7549}" type="datetime1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1F1-6974-43D1-881A-1D1F422D567E}" type="datetime1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3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D6FE-4AE5-4A12-95EC-21CAF055C11D}" type="datetime1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B27A-5E10-4851-B691-35DDEE1FB88C}" type="datetime1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2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5D00-9760-4AAF-A700-72C5821914D5}" type="datetime1">
              <a:rPr lang="en-CA" smtClean="0"/>
              <a:t>2020-04-11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3A39-CA4F-4558-AB5C-5693C8FF842E}" type="datetime1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243778-E3F7-41EF-86AA-B4883AE3B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9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3C24-53AB-46CA-A9BE-60E213870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the Next Purchase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F2C96-BD6F-4AD4-9130-B852F8B0B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Natalia Yuka Hiratani – ID Number 500999281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FC637-C77A-4D95-972F-7A51CA93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48126" cy="1905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AEFF-62EA-4492-B708-7A5F028F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309" y="6343203"/>
            <a:ext cx="683339" cy="365125"/>
          </a:xfrm>
        </p:spPr>
        <p:txBody>
          <a:bodyPr/>
          <a:lstStyle/>
          <a:p>
            <a:fld id="{15243778-E3F7-41EF-86AA-B4883AE3B695}" type="slidenum">
              <a:rPr lang="en-CA" sz="1800" b="1" smtClean="0">
                <a:solidFill>
                  <a:schemeClr val="tx1"/>
                </a:solidFill>
              </a:rPr>
              <a:t>1</a:t>
            </a:fld>
            <a:endParaRPr lang="en-CA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3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F017-B865-47D4-AA13-0553064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086" y="6405347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10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6C5F5-6A0E-406D-8E01-5DDA83695D9F}"/>
              </a:ext>
            </a:extLst>
          </p:cNvPr>
          <p:cNvSpPr/>
          <p:nvPr/>
        </p:nvSpPr>
        <p:spPr>
          <a:xfrm>
            <a:off x="214262" y="241892"/>
            <a:ext cx="5881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ROC for multiclass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5552D-03B7-47C6-9F5E-DDA295A4F8B5}"/>
              </a:ext>
            </a:extLst>
          </p:cNvPr>
          <p:cNvSpPr txBox="1"/>
          <p:nvPr/>
        </p:nvSpPr>
        <p:spPr>
          <a:xfrm>
            <a:off x="698376" y="1325127"/>
            <a:ext cx="663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Class 2 VS Class 0 and 1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CA2C9-9A94-4E68-BE34-4BE2D1F2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58" y="1885141"/>
            <a:ext cx="3002964" cy="211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4532B8-114D-4447-8D99-DB56AEF25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58" y="4176013"/>
            <a:ext cx="3002964" cy="211884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2BD1B-18CC-4FFE-AB08-F7C08E9D4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17" y="1885142"/>
            <a:ext cx="3002964" cy="211884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16F0B-7597-4A8F-84E6-558BA7C0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17" y="4176013"/>
            <a:ext cx="3002964" cy="21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3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0ED4-BB81-46FB-80EA-BB3042AE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719" y="6387591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11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58EBB-AD91-4B04-A1A2-98107450DEE1}"/>
              </a:ext>
            </a:extLst>
          </p:cNvPr>
          <p:cNvSpPr/>
          <p:nvPr/>
        </p:nvSpPr>
        <p:spPr>
          <a:xfrm>
            <a:off x="302915" y="268525"/>
            <a:ext cx="4155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51CDF4-BF84-4514-9F25-36552532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13071"/>
              </p:ext>
            </p:extLst>
          </p:nvPr>
        </p:nvGraphicFramePr>
        <p:xfrm>
          <a:off x="5640612" y="1568573"/>
          <a:ext cx="3781888" cy="1409700"/>
        </p:xfrm>
        <a:graphic>
          <a:graphicData uri="http://schemas.openxmlformats.org/drawingml/2006/table">
            <a:tbl>
              <a:tblPr/>
              <a:tblGrid>
                <a:gridCol w="2366105">
                  <a:extLst>
                    <a:ext uri="{9D8B030D-6E8A-4147-A177-3AD203B41FA5}">
                      <a16:colId xmlns:a16="http://schemas.microsoft.com/office/drawing/2014/main" val="2259302402"/>
                    </a:ext>
                  </a:extLst>
                </a:gridCol>
                <a:gridCol w="1415783">
                  <a:extLst>
                    <a:ext uri="{9D8B030D-6E8A-4147-A177-3AD203B41FA5}">
                      <a16:colId xmlns:a16="http://schemas.microsoft.com/office/drawing/2014/main" val="41966590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48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0.526193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40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0.450099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07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0.620406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70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33645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D8A4B-481C-47B1-A516-5F7F6C45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5" y="3659791"/>
            <a:ext cx="3503458" cy="2471984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E1158A6-CEC5-4EDB-ABFE-142826A5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2" y="3659791"/>
            <a:ext cx="3503458" cy="24719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B18BD-8B79-4388-873D-1D62664A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10" y="3659791"/>
            <a:ext cx="3503458" cy="2471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AE1A29-258C-49B6-B7B6-F7852F8883C0}"/>
              </a:ext>
            </a:extLst>
          </p:cNvPr>
          <p:cNvSpPr txBox="1"/>
          <p:nvPr/>
        </p:nvSpPr>
        <p:spPr>
          <a:xfrm>
            <a:off x="155005" y="1670341"/>
            <a:ext cx="5387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For the Accuracy, Random Forest is the best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For ROC, Logistic Regression is the best</a:t>
            </a:r>
          </a:p>
        </p:txBody>
      </p:sp>
    </p:spTree>
    <p:extLst>
      <p:ext uri="{BB962C8B-B14F-4D97-AF65-F5344CB8AC3E}">
        <p14:creationId xmlns:p14="http://schemas.microsoft.com/office/powerpoint/2010/main" val="361899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0ED4-BB81-46FB-80EA-BB3042AE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719" y="6387591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12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58EBB-AD91-4B04-A1A2-98107450DEE1}"/>
              </a:ext>
            </a:extLst>
          </p:cNvPr>
          <p:cNvSpPr/>
          <p:nvPr/>
        </p:nvSpPr>
        <p:spPr>
          <a:xfrm>
            <a:off x="194961" y="230425"/>
            <a:ext cx="5901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RECOMMENDATION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E1A29-258C-49B6-B7B6-F7852F8883C0}"/>
              </a:ext>
            </a:extLst>
          </p:cNvPr>
          <p:cNvSpPr txBox="1"/>
          <p:nvPr/>
        </p:nvSpPr>
        <p:spPr>
          <a:xfrm>
            <a:off x="1269429" y="1689391"/>
            <a:ext cx="813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New marketing strategies need to be implemented such as: promotions, discounts, or coupons.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Reassess new attributes to increase the Accuracy and the Class 2</a:t>
            </a:r>
          </a:p>
        </p:txBody>
      </p:sp>
    </p:spTree>
    <p:extLst>
      <p:ext uri="{BB962C8B-B14F-4D97-AF65-F5344CB8AC3E}">
        <p14:creationId xmlns:p14="http://schemas.microsoft.com/office/powerpoint/2010/main" val="248575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9383-98DE-458B-9247-7C9C4C03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7432" y="6334325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2</a:t>
            </a:fld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0D4422-1420-43E3-84F4-F6FBE023B11E}"/>
              </a:ext>
            </a:extLst>
          </p:cNvPr>
          <p:cNvSpPr/>
          <p:nvPr/>
        </p:nvSpPr>
        <p:spPr>
          <a:xfrm>
            <a:off x="638457" y="366178"/>
            <a:ext cx="280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720BD-E1D7-42CE-9D5C-28B76668BF4E}"/>
              </a:ext>
            </a:extLst>
          </p:cNvPr>
          <p:cNvSpPr txBox="1"/>
          <p:nvPr/>
        </p:nvSpPr>
        <p:spPr>
          <a:xfrm>
            <a:off x="1276905" y="1741788"/>
            <a:ext cx="3240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Description</a:t>
            </a:r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180,519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53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400" dirty="0"/>
              <a:t>27 String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400" dirty="0"/>
              <a:t>15 Numeric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400" dirty="0"/>
              <a:t>7 Categorical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400" dirty="0"/>
              <a:t>2 Boolean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400" dirty="0"/>
              <a:t>2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96223-0213-4E6E-B1EE-7782E76B3E32}"/>
              </a:ext>
            </a:extLst>
          </p:cNvPr>
          <p:cNvSpPr txBox="1"/>
          <p:nvPr/>
        </p:nvSpPr>
        <p:spPr>
          <a:xfrm>
            <a:off x="4714042" y="1741788"/>
            <a:ext cx="4048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Data Cleaning</a:t>
            </a:r>
          </a:p>
          <a:p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Missing values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000" dirty="0" err="1"/>
              <a:t>Customer_Lname</a:t>
            </a:r>
            <a:r>
              <a:rPr lang="en-CA" sz="2000" dirty="0"/>
              <a:t>: 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000" dirty="0" err="1"/>
              <a:t>Customer_ZipCode</a:t>
            </a:r>
            <a:r>
              <a:rPr lang="en-CA" sz="2000" dirty="0"/>
              <a:t>: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000" dirty="0" err="1"/>
              <a:t>Order_ZipCode</a:t>
            </a:r>
            <a:r>
              <a:rPr lang="en-CA" sz="2000" dirty="0"/>
              <a:t>: 155,679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6 Duplicated attribute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4 Attribute same data</a:t>
            </a:r>
          </a:p>
        </p:txBody>
      </p:sp>
    </p:spTree>
    <p:extLst>
      <p:ext uri="{BB962C8B-B14F-4D97-AF65-F5344CB8AC3E}">
        <p14:creationId xmlns:p14="http://schemas.microsoft.com/office/powerpoint/2010/main" val="51210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D9992-1C8B-44FC-9A84-B0D199D41F5F}"/>
              </a:ext>
            </a:extLst>
          </p:cNvPr>
          <p:cNvSpPr txBox="1"/>
          <p:nvPr/>
        </p:nvSpPr>
        <p:spPr>
          <a:xfrm>
            <a:off x="554424" y="1411550"/>
            <a:ext cx="86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class label, called “</a:t>
            </a:r>
            <a:r>
              <a:rPr lang="en-CA" dirty="0" err="1"/>
              <a:t>NextPurchaseDay</a:t>
            </a:r>
            <a:r>
              <a:rPr lang="en-CA" dirty="0"/>
              <a:t>”, is an attribute which is derived by calculating the difference between the last two purchases (in days).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716E-A7C1-4E03-AF9C-EAB8C49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87" y="6334325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3</a:t>
            </a:fld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D9846-86B7-4AB5-AD7D-13AE561351C8}"/>
              </a:ext>
            </a:extLst>
          </p:cNvPr>
          <p:cNvSpPr/>
          <p:nvPr/>
        </p:nvSpPr>
        <p:spPr>
          <a:xfrm>
            <a:off x="442843" y="304034"/>
            <a:ext cx="407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LABEL CLASS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1CB4E-9204-4724-8EE7-A036891D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12" y="2057881"/>
            <a:ext cx="7162986" cy="41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D9992-1C8B-44FC-9A84-B0D199D41F5F}"/>
              </a:ext>
            </a:extLst>
          </p:cNvPr>
          <p:cNvSpPr txBox="1"/>
          <p:nvPr/>
        </p:nvSpPr>
        <p:spPr>
          <a:xfrm>
            <a:off x="927669" y="2778711"/>
            <a:ext cx="3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class labels were divided in to 3 classes, using the quantile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716E-A7C1-4E03-AF9C-EAB8C49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87" y="6334325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4</a:t>
            </a:fld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D9846-86B7-4AB5-AD7D-13AE561351C8}"/>
              </a:ext>
            </a:extLst>
          </p:cNvPr>
          <p:cNvSpPr/>
          <p:nvPr/>
        </p:nvSpPr>
        <p:spPr>
          <a:xfrm>
            <a:off x="442843" y="304034"/>
            <a:ext cx="407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LABEL CLASS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52C3A-B215-4DA1-B552-B916D6CA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51" y="2037962"/>
            <a:ext cx="4763585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40E49-308C-4068-A74B-3219B04D67FB}"/>
              </a:ext>
            </a:extLst>
          </p:cNvPr>
          <p:cNvSpPr txBox="1"/>
          <p:nvPr/>
        </p:nvSpPr>
        <p:spPr>
          <a:xfrm>
            <a:off x="999335" y="1634510"/>
            <a:ext cx="509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b="1" dirty="0"/>
              <a:t>RFM: R</a:t>
            </a:r>
            <a:r>
              <a:rPr lang="en-CA" sz="2000" dirty="0"/>
              <a:t>ecency, </a:t>
            </a:r>
            <a:r>
              <a:rPr lang="en-CA" sz="2000" b="1" dirty="0"/>
              <a:t>F</a:t>
            </a:r>
            <a:r>
              <a:rPr lang="en-CA" sz="2000" dirty="0"/>
              <a:t>requency and </a:t>
            </a:r>
            <a:r>
              <a:rPr lang="en-CA" sz="2000" b="1" dirty="0"/>
              <a:t>M</a:t>
            </a:r>
            <a:r>
              <a:rPr lang="en-CA" sz="2000" dirty="0"/>
              <a:t>onetary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K-means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AB65-B2C2-4B87-8384-2597B15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575" y="6405346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5</a:t>
            </a:fld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17891-91B7-4343-8377-9D97DE996AD1}"/>
              </a:ext>
            </a:extLst>
          </p:cNvPr>
          <p:cNvSpPr/>
          <p:nvPr/>
        </p:nvSpPr>
        <p:spPr>
          <a:xfrm>
            <a:off x="454985" y="348423"/>
            <a:ext cx="6434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FEATURE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4D870-361A-4B0D-91C1-DE0CB230C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89" y="2705154"/>
            <a:ext cx="3660467" cy="32276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3394BA-1AF5-473B-8AA7-C0F63A227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12344"/>
              </p:ext>
            </p:extLst>
          </p:nvPr>
        </p:nvGraphicFramePr>
        <p:xfrm>
          <a:off x="5409964" y="2405875"/>
          <a:ext cx="3449951" cy="3368717"/>
        </p:xfrm>
        <a:graphic>
          <a:graphicData uri="http://schemas.openxmlformats.org/drawingml/2006/table">
            <a:tbl>
              <a:tblPr/>
              <a:tblGrid>
                <a:gridCol w="815169">
                  <a:extLst>
                    <a:ext uri="{9D8B030D-6E8A-4147-A177-3AD203B41FA5}">
                      <a16:colId xmlns:a16="http://schemas.microsoft.com/office/drawing/2014/main" val="659351052"/>
                    </a:ext>
                  </a:extLst>
                </a:gridCol>
                <a:gridCol w="936007">
                  <a:extLst>
                    <a:ext uri="{9D8B030D-6E8A-4147-A177-3AD203B41FA5}">
                      <a16:colId xmlns:a16="http://schemas.microsoft.com/office/drawing/2014/main" val="338088473"/>
                    </a:ext>
                  </a:extLst>
                </a:gridCol>
                <a:gridCol w="836663">
                  <a:extLst>
                    <a:ext uri="{9D8B030D-6E8A-4147-A177-3AD203B41FA5}">
                      <a16:colId xmlns:a16="http://schemas.microsoft.com/office/drawing/2014/main" val="2887731146"/>
                    </a:ext>
                  </a:extLst>
                </a:gridCol>
                <a:gridCol w="862112">
                  <a:extLst>
                    <a:ext uri="{9D8B030D-6E8A-4147-A177-3AD203B41FA5}">
                      <a16:colId xmlns:a16="http://schemas.microsoft.com/office/drawing/2014/main" val="4095567622"/>
                    </a:ext>
                  </a:extLst>
                </a:gridCol>
              </a:tblGrid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RFM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Monetary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74104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742.23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4.07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682.62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77202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416.09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5.21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890.33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71271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127.06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442.33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5880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298.39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11.19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2,086.93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16708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211.99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14.26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2,557.27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48296"/>
                  </a:ext>
                </a:extLst>
              </a:tr>
              <a:tr h="3152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267.20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22.27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4,067.41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316443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159.65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24.44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4,455.45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9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AB65-B2C2-4B87-8384-2597B15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575" y="6405346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6</a:t>
            </a:fld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17891-91B7-4343-8377-9D97DE996AD1}"/>
              </a:ext>
            </a:extLst>
          </p:cNvPr>
          <p:cNvSpPr/>
          <p:nvPr/>
        </p:nvSpPr>
        <p:spPr>
          <a:xfrm>
            <a:off x="454985" y="348423"/>
            <a:ext cx="6434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FEATURE SELECTION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02FE4-6616-46F2-8DAC-8F86E8251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32010"/>
              </p:ext>
            </p:extLst>
          </p:nvPr>
        </p:nvGraphicFramePr>
        <p:xfrm>
          <a:off x="1651247" y="2636613"/>
          <a:ext cx="6853560" cy="2911873"/>
        </p:xfrm>
        <a:graphic>
          <a:graphicData uri="http://schemas.openxmlformats.org/drawingml/2006/table">
            <a:tbl>
              <a:tblPr/>
              <a:tblGrid>
                <a:gridCol w="2272368">
                  <a:extLst>
                    <a:ext uri="{9D8B030D-6E8A-4147-A177-3AD203B41FA5}">
                      <a16:colId xmlns:a16="http://schemas.microsoft.com/office/drawing/2014/main" val="1882747028"/>
                    </a:ext>
                  </a:extLst>
                </a:gridCol>
                <a:gridCol w="1365009">
                  <a:extLst>
                    <a:ext uri="{9D8B030D-6E8A-4147-A177-3AD203B41FA5}">
                      <a16:colId xmlns:a16="http://schemas.microsoft.com/office/drawing/2014/main" val="3090604257"/>
                    </a:ext>
                  </a:extLst>
                </a:gridCol>
                <a:gridCol w="1551995">
                  <a:extLst>
                    <a:ext uri="{9D8B030D-6E8A-4147-A177-3AD203B41FA5}">
                      <a16:colId xmlns:a16="http://schemas.microsoft.com/office/drawing/2014/main" val="1796483592"/>
                    </a:ext>
                  </a:extLst>
                </a:gridCol>
                <a:gridCol w="1664188">
                  <a:extLst>
                    <a:ext uri="{9D8B030D-6E8A-4147-A177-3AD203B41FA5}">
                      <a16:colId xmlns:a16="http://schemas.microsoft.com/office/drawing/2014/main" val="562426793"/>
                    </a:ext>
                  </a:extLst>
                </a:gridCol>
              </a:tblGrid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02678"/>
                  </a:ext>
                </a:extLst>
              </a:tr>
              <a:tr h="31338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31163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60794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0.01837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3549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26324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074159"/>
                  </a:ext>
                </a:extLst>
              </a:tr>
              <a:tr h="31338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57494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60506"/>
                  </a:ext>
                </a:extLst>
              </a:tr>
              <a:tr h="3264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0.01913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28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E5EB9B-5425-414C-AF96-EBD20009C694}"/>
              </a:ext>
            </a:extLst>
          </p:cNvPr>
          <p:cNvSpPr txBox="1"/>
          <p:nvPr/>
        </p:nvSpPr>
        <p:spPr>
          <a:xfrm>
            <a:off x="1140224" y="1520436"/>
            <a:ext cx="8013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Features are divided in 2 parts: numerical and categorical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Backward Elimination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830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FFDF-16E3-419A-9B76-BC00CB0A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3964" y="6423101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7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C55CB-C11F-4790-B0AB-1CD35DC77D3A}"/>
              </a:ext>
            </a:extLst>
          </p:cNvPr>
          <p:cNvSpPr/>
          <p:nvPr/>
        </p:nvSpPr>
        <p:spPr>
          <a:xfrm>
            <a:off x="405150" y="259647"/>
            <a:ext cx="5690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COMPARE MODELS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A02C7-977C-4905-8BAF-58C9EDC8907F}"/>
              </a:ext>
            </a:extLst>
          </p:cNvPr>
          <p:cNvSpPr txBox="1"/>
          <p:nvPr/>
        </p:nvSpPr>
        <p:spPr>
          <a:xfrm>
            <a:off x="1692675" y="1520436"/>
            <a:ext cx="663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10 fold cross-validation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15FD8-DE1C-4CBA-BDAA-83C8EE31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1" y="2140166"/>
            <a:ext cx="4725477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F017-B865-47D4-AA13-0553064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086" y="6405347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8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6C5F5-6A0E-406D-8E01-5DDA83695D9F}"/>
              </a:ext>
            </a:extLst>
          </p:cNvPr>
          <p:cNvSpPr/>
          <p:nvPr/>
        </p:nvSpPr>
        <p:spPr>
          <a:xfrm>
            <a:off x="214262" y="241892"/>
            <a:ext cx="5881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ROC for multiclass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0562F-0FA7-4A49-8134-4D76B7C2CB46}"/>
              </a:ext>
            </a:extLst>
          </p:cNvPr>
          <p:cNvSpPr txBox="1"/>
          <p:nvPr/>
        </p:nvSpPr>
        <p:spPr>
          <a:xfrm>
            <a:off x="698376" y="1325127"/>
            <a:ext cx="663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Class 0 VS Class 1 and 2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88443-5963-4E8E-8F27-A90E9CE4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49" y="1931750"/>
            <a:ext cx="3002964" cy="211884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EDBD9-6557-4856-A414-28DBE75F1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49" y="4054602"/>
            <a:ext cx="3002964" cy="21188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E3096-4B3B-408A-B5A1-ABC9D54FD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92" y="1920545"/>
            <a:ext cx="3002964" cy="211884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D0D18-DDE0-40D6-AA71-2001DE4A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92" y="4054603"/>
            <a:ext cx="3002964" cy="21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F017-B865-47D4-AA13-0553064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086" y="6405347"/>
            <a:ext cx="683339" cy="365125"/>
          </a:xfrm>
        </p:spPr>
        <p:txBody>
          <a:bodyPr vert="horz" lIns="91440" tIns="45720" rIns="91440" bIns="45720" rtlCol="0" anchor="ctr"/>
          <a:lstStyle/>
          <a:p>
            <a:fld id="{15243778-E3F7-41EF-86AA-B4883AE3B695}" type="slidenum">
              <a:rPr lang="en-CA" sz="1800" b="1">
                <a:solidFill>
                  <a:schemeClr val="tx1"/>
                </a:solidFill>
              </a:rPr>
              <a:pPr/>
              <a:t>9</a:t>
            </a:fld>
            <a:endParaRPr lang="en-CA" sz="18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6C5F5-6A0E-406D-8E01-5DDA83695D9F}"/>
              </a:ext>
            </a:extLst>
          </p:cNvPr>
          <p:cNvSpPr/>
          <p:nvPr/>
        </p:nvSpPr>
        <p:spPr>
          <a:xfrm>
            <a:off x="214262" y="241892"/>
            <a:ext cx="5881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ROC for multiclass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99DCB-B889-4D71-B240-6806AF4B68C4}"/>
              </a:ext>
            </a:extLst>
          </p:cNvPr>
          <p:cNvSpPr txBox="1"/>
          <p:nvPr/>
        </p:nvSpPr>
        <p:spPr>
          <a:xfrm>
            <a:off x="698376" y="1325127"/>
            <a:ext cx="663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Class 1 VS Class 0 and 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B725A04-3C4D-458A-A30E-279E64C1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30" y="1885142"/>
            <a:ext cx="3002964" cy="211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265E7-2604-47DB-B830-4989A6C3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30" y="4163890"/>
            <a:ext cx="3002964" cy="211884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928D9-DBC2-4654-964B-8F0797191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00" y="1885141"/>
            <a:ext cx="3002964" cy="211884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EF9E5-B805-4DD7-A03C-F71A12E66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00" y="4163889"/>
            <a:ext cx="3002964" cy="21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8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332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Predicting the Next Purchase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Next Purchase</dc:title>
  <dc:creator>Natalia Hiratani</dc:creator>
  <cp:lastModifiedBy>Natalia Hiratani</cp:lastModifiedBy>
  <cp:revision>14</cp:revision>
  <dcterms:created xsi:type="dcterms:W3CDTF">2020-04-09T17:15:34Z</dcterms:created>
  <dcterms:modified xsi:type="dcterms:W3CDTF">2020-04-14T18:13:21Z</dcterms:modified>
</cp:coreProperties>
</file>