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Oswald"/>
      <p:regular r:id="rId7"/>
      <p:bold r:id="rId8"/>
    </p:embeddedFont>
    <p:embeddedFont>
      <p:font typeface="Georgia" panose="02040502050405020303" pitchFamily="18"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432409-12E7-4134-B88B-55E7BA3D4272}">
  <a:tblStyle styleId="{31432409-12E7-4134-B88B-55E7BA3D4272}"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74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marL="0" lvl="0" indent="0" rtl="0">
              <a:spcBef>
                <a:spcPts val="0"/>
              </a:spcBef>
              <a:buNone/>
            </a:pPr>
            <a:endParaRPr/>
          </a:p>
        </p:txBody>
      </p:sp>
      <p:sp>
        <p:nvSpPr>
          <p:cNvPr id="59" name="Shape 59"/>
          <p:cNvSpPr>
            <a:spLocks noGrp="1" noRot="1" noChangeAspect="1"/>
          </p:cNvSpPr>
          <p:nvPr>
            <p:ph type="sldImg" idx="2"/>
          </p:nvPr>
        </p:nvSpPr>
        <p:spPr>
          <a:xfrm>
            <a:off x="382588" y="685800"/>
            <a:ext cx="6094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2588" y="685800"/>
            <a:ext cx="6094412"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5" name="Shape 65"/>
          <p:cNvSpPr txBox="1">
            <a:spLocks noGrp="1"/>
          </p:cNvSpPr>
          <p:nvPr>
            <p:ph type="body" idx="1"/>
          </p:nvPr>
        </p:nvSpPr>
        <p:spPr>
          <a:xfrm>
            <a:off x="914400" y="4343400"/>
            <a:ext cx="5029200" cy="4114800"/>
          </a:xfrm>
          <a:prstGeom prst="rect">
            <a:avLst/>
          </a:prstGeom>
          <a:noFill/>
          <a:ln>
            <a:noFill/>
          </a:ln>
        </p:spPr>
        <p:txBody>
          <a:bodyPr wrap="square" lIns="91425" tIns="45700" rIns="91425" bIns="45700" anchor="t" anchorCtr="0">
            <a:noAutofit/>
          </a:bodyPr>
          <a:lstStyle/>
          <a:p>
            <a:pPr marL="139700" lvl="0" indent="-177800" rtl="0">
              <a:lnSpc>
                <a:spcPct val="160000"/>
              </a:lnSpc>
              <a:spcBef>
                <a:spcPts val="0"/>
              </a:spcBef>
              <a:spcAft>
                <a:spcPts val="800"/>
              </a:spcAft>
              <a:buClr>
                <a:srgbClr val="333333"/>
              </a:buClr>
              <a:buSzPts val="2000"/>
              <a:buFont typeface="Georgia"/>
              <a:buChar char="‣"/>
            </a:pPr>
            <a:r>
              <a:rPr lang="en"/>
              <a:t>Idea 1: Analyze the Ecommerce data for a UK retailer</a:t>
            </a:r>
          </a:p>
          <a:p>
            <a:pPr marL="139700" lvl="0" indent="-177800" rtl="0">
              <a:lnSpc>
                <a:spcPct val="160000"/>
              </a:lnSpc>
              <a:spcBef>
                <a:spcPts val="0"/>
              </a:spcBef>
              <a:spcAft>
                <a:spcPts val="800"/>
              </a:spcAft>
              <a:buClr>
                <a:srgbClr val="333333"/>
              </a:buClr>
              <a:buSzPts val="2000"/>
              <a:buFont typeface="Georgia"/>
              <a:buChar char="‣"/>
            </a:pPr>
            <a:r>
              <a:rPr lang="en"/>
              <a:t>Problem statement:</a:t>
            </a:r>
          </a:p>
          <a:p>
            <a:pPr marL="139700" lvl="0" indent="-177800" rtl="0">
              <a:lnSpc>
                <a:spcPct val="160000"/>
              </a:lnSpc>
              <a:spcBef>
                <a:spcPts val="0"/>
              </a:spcBef>
              <a:spcAft>
                <a:spcPts val="800"/>
              </a:spcAft>
              <a:buClr>
                <a:srgbClr val="333333"/>
              </a:buClr>
              <a:buSzPts val="2000"/>
              <a:buFont typeface="Georgia"/>
              <a:buChar char="‣"/>
            </a:pPr>
            <a:r>
              <a:rPr lang="en"/>
              <a:t>The dataset I’m going to use is a transactional data from a UK based non-store online retail store. The company sells unique all-occasion gifts. Many of the store’s customers are wholesalers.</a:t>
            </a:r>
          </a:p>
          <a:p>
            <a:pPr marL="139700" lvl="0" indent="-177800" rtl="0">
              <a:lnSpc>
                <a:spcPct val="160000"/>
              </a:lnSpc>
              <a:spcBef>
                <a:spcPts val="0"/>
              </a:spcBef>
              <a:spcAft>
                <a:spcPts val="800"/>
              </a:spcAft>
              <a:buClr>
                <a:srgbClr val="333333"/>
              </a:buClr>
              <a:buSzPts val="2000"/>
              <a:buFont typeface="Georgia"/>
              <a:buChar char="‣"/>
            </a:pPr>
            <a:r>
              <a:rPr lang="en"/>
              <a:t> </a:t>
            </a:r>
          </a:p>
          <a:p>
            <a:pPr marL="139700" lvl="0" indent="-177800" rtl="0">
              <a:lnSpc>
                <a:spcPct val="160000"/>
              </a:lnSpc>
              <a:spcBef>
                <a:spcPts val="0"/>
              </a:spcBef>
              <a:spcAft>
                <a:spcPts val="800"/>
              </a:spcAft>
              <a:buClr>
                <a:srgbClr val="333333"/>
              </a:buClr>
              <a:buSzPts val="2000"/>
              <a:buFont typeface="Georgia"/>
              <a:buChar char="‣"/>
            </a:pPr>
            <a:r>
              <a:rPr lang="en"/>
              <a:t>The questions that I need to answer after the data analysis is</a:t>
            </a:r>
          </a:p>
          <a:p>
            <a:pPr marL="139700" lvl="0" indent="-177800" rtl="0">
              <a:lnSpc>
                <a:spcPct val="160000"/>
              </a:lnSpc>
              <a:spcBef>
                <a:spcPts val="0"/>
              </a:spcBef>
              <a:spcAft>
                <a:spcPts val="800"/>
              </a:spcAft>
              <a:buClr>
                <a:srgbClr val="333333"/>
              </a:buClr>
              <a:buSzPts val="2000"/>
              <a:buFont typeface="Georgia"/>
              <a:buChar char="‣"/>
            </a:pPr>
            <a:r>
              <a:rPr lang="en"/>
              <a:t>- Do all customers look the same? Are they different? If they are different, what’s the difference? How to classify them? Which type of customers are the most profitable? What do the best customers look like?</a:t>
            </a:r>
          </a:p>
          <a:p>
            <a:pPr marL="139700" lvl="0" indent="-177800" rtl="0">
              <a:lnSpc>
                <a:spcPct val="160000"/>
              </a:lnSpc>
              <a:spcBef>
                <a:spcPts val="0"/>
              </a:spcBef>
              <a:spcAft>
                <a:spcPts val="800"/>
              </a:spcAft>
              <a:buClr>
                <a:srgbClr val="333333"/>
              </a:buClr>
              <a:buSzPts val="2000"/>
              <a:buFont typeface="Georgia"/>
              <a:buChar char="‣"/>
            </a:pPr>
            <a:r>
              <a:rPr lang="en"/>
              <a:t> </a:t>
            </a:r>
          </a:p>
          <a:p>
            <a:pPr marL="139700" lvl="0" indent="-177800" rtl="0">
              <a:lnSpc>
                <a:spcPct val="160000"/>
              </a:lnSpc>
              <a:spcBef>
                <a:spcPts val="0"/>
              </a:spcBef>
              <a:spcAft>
                <a:spcPts val="800"/>
              </a:spcAft>
              <a:buClr>
                <a:srgbClr val="333333"/>
              </a:buClr>
              <a:buSzPts val="2000"/>
              <a:buFont typeface="Georgia"/>
              <a:buChar char="‣"/>
            </a:pPr>
            <a:r>
              <a:rPr lang="en"/>
              <a:t>The goal is to analyze the Ecommerce transaction data for a UK-based and registered non-store online retailer to classify the current customer base, identify marketing opportunities within each defined customer segment and leverage the learning on the best customers for acquiring look-alike prospects</a:t>
            </a:r>
          </a:p>
          <a:p>
            <a:pPr marL="139700" lvl="0" indent="-177800" rtl="0">
              <a:lnSpc>
                <a:spcPct val="160000"/>
              </a:lnSpc>
              <a:spcBef>
                <a:spcPts val="0"/>
              </a:spcBef>
              <a:spcAft>
                <a:spcPts val="800"/>
              </a:spcAft>
              <a:buClr>
                <a:srgbClr val="333333"/>
              </a:buClr>
              <a:buSzPts val="2000"/>
              <a:buFont typeface="Georgia"/>
              <a:buChar char="‣"/>
            </a:pPr>
            <a:r>
              <a:rPr lang="en"/>
              <a:t> </a:t>
            </a:r>
          </a:p>
          <a:p>
            <a:pPr marL="139700" lvl="0" indent="-177800" rtl="0">
              <a:lnSpc>
                <a:spcPct val="160000"/>
              </a:lnSpc>
              <a:spcBef>
                <a:spcPts val="0"/>
              </a:spcBef>
              <a:spcAft>
                <a:spcPts val="800"/>
              </a:spcAft>
              <a:buClr>
                <a:srgbClr val="333333"/>
              </a:buClr>
              <a:buSzPts val="2000"/>
              <a:buFont typeface="Georgia"/>
              <a:buChar char="‣"/>
            </a:pPr>
            <a:r>
              <a:rPr lang="en"/>
              <a:t> </a:t>
            </a:r>
          </a:p>
          <a:p>
            <a:pPr marL="139700" lvl="0" indent="-177800" rtl="0">
              <a:lnSpc>
                <a:spcPct val="160000"/>
              </a:lnSpc>
              <a:spcBef>
                <a:spcPts val="0"/>
              </a:spcBef>
              <a:spcAft>
                <a:spcPts val="800"/>
              </a:spcAft>
              <a:buClr>
                <a:srgbClr val="333333"/>
              </a:buClr>
              <a:buSzPts val="2000"/>
              <a:buFont typeface="Georgia"/>
              <a:buChar char="‣"/>
            </a:pPr>
            <a:r>
              <a:rPr lang="en"/>
              <a:t>Outcome of the analysis: What customer segment does this particular customer belong to and the buying patterns and characteristics of the customer segments.</a:t>
            </a:r>
          </a:p>
          <a:p>
            <a:pPr marL="139700" lvl="0" indent="-177800" rtl="0">
              <a:lnSpc>
                <a:spcPct val="160000"/>
              </a:lnSpc>
              <a:spcBef>
                <a:spcPts val="0"/>
              </a:spcBef>
              <a:spcAft>
                <a:spcPts val="800"/>
              </a:spcAft>
              <a:buClr>
                <a:srgbClr val="333333"/>
              </a:buClr>
              <a:buSzPts val="2000"/>
              <a:buFont typeface="Georgia"/>
              <a:buChar char="‣"/>
            </a:pPr>
            <a:r>
              <a:rPr lang="en"/>
              <a:t> </a:t>
            </a:r>
          </a:p>
          <a:p>
            <a:pPr marL="139700" lvl="0" indent="-177800" rtl="0">
              <a:lnSpc>
                <a:spcPct val="160000"/>
              </a:lnSpc>
              <a:spcBef>
                <a:spcPts val="0"/>
              </a:spcBef>
              <a:spcAft>
                <a:spcPts val="800"/>
              </a:spcAft>
              <a:buClr>
                <a:srgbClr val="333333"/>
              </a:buClr>
              <a:buSzPts val="2000"/>
              <a:buFont typeface="Georgia"/>
              <a:buChar char="‣"/>
            </a:pPr>
            <a:r>
              <a:rPr lang="en"/>
              <a:t>Timeframe of the analysis:  1/12/2010 – 9/12/2011</a:t>
            </a:r>
          </a:p>
          <a:p>
            <a:pPr marL="139700" lvl="0" indent="-177800" rtl="0">
              <a:lnSpc>
                <a:spcPct val="160000"/>
              </a:lnSpc>
              <a:spcBef>
                <a:spcPts val="0"/>
              </a:spcBef>
              <a:spcAft>
                <a:spcPts val="800"/>
              </a:spcAft>
              <a:buClr>
                <a:srgbClr val="333333"/>
              </a:buClr>
              <a:buSzPts val="2000"/>
              <a:buFont typeface="Georgia"/>
              <a:buChar char="‣"/>
            </a:pPr>
            <a:r>
              <a:rPr lang="en"/>
              <a:t> </a:t>
            </a:r>
          </a:p>
          <a:p>
            <a:pPr marL="139700" lvl="0" indent="-177800" rtl="0">
              <a:lnSpc>
                <a:spcPct val="160000"/>
              </a:lnSpc>
              <a:spcBef>
                <a:spcPts val="0"/>
              </a:spcBef>
              <a:spcAft>
                <a:spcPts val="800"/>
              </a:spcAft>
              <a:buClr>
                <a:srgbClr val="333333"/>
              </a:buClr>
              <a:buSzPts val="2000"/>
              <a:buFont typeface="Georgia"/>
              <a:buChar char="‣"/>
            </a:pPr>
            <a:r>
              <a:rPr lang="en"/>
              <a:t>Dataset:</a:t>
            </a:r>
          </a:p>
          <a:p>
            <a:pPr marL="139700" lvl="0" indent="-177800" rtl="0">
              <a:lnSpc>
                <a:spcPct val="160000"/>
              </a:lnSpc>
              <a:spcBef>
                <a:spcPts val="0"/>
              </a:spcBef>
              <a:spcAft>
                <a:spcPts val="800"/>
              </a:spcAft>
              <a:buClr>
                <a:srgbClr val="333333"/>
              </a:buClr>
              <a:buSzPts val="2000"/>
              <a:buFont typeface="Georgia"/>
              <a:buChar char="‣"/>
            </a:pPr>
            <a:r>
              <a:rPr lang="en"/>
              <a:t> </a:t>
            </a:r>
          </a:p>
          <a:p>
            <a:pPr marL="139700" lvl="0" indent="-177800" rtl="0">
              <a:lnSpc>
                <a:spcPct val="160000"/>
              </a:lnSpc>
              <a:spcBef>
                <a:spcPts val="0"/>
              </a:spcBef>
              <a:spcAft>
                <a:spcPts val="800"/>
              </a:spcAft>
              <a:buClr>
                <a:srgbClr val="333333"/>
              </a:buClr>
              <a:buSzPts val="2000"/>
              <a:buFont typeface="Georgia"/>
              <a:buChar char="‣"/>
            </a:pPr>
            <a:r>
              <a:rPr lang="en"/>
              <a:t>Solution: Classification Model</a:t>
            </a:r>
          </a:p>
          <a:p>
            <a:pPr marL="139700" lvl="0" indent="-139700" rtl="0">
              <a:lnSpc>
                <a:spcPct val="160000"/>
              </a:lnSpc>
              <a:spcBef>
                <a:spcPts val="0"/>
              </a:spcBef>
              <a:spcAft>
                <a:spcPts val="800"/>
              </a:spcAft>
              <a:buClr>
                <a:schemeClr val="dk1"/>
              </a:buClr>
              <a:buSzPts val="1400"/>
              <a:buFont typeface="Merriweather Sans"/>
              <a:buChar char="‣"/>
            </a:pPr>
            <a:r>
              <a:rPr lang="en"/>
              <a:t>Idea 1: Analyze the Ecommerce data for a UK retailer</a:t>
            </a:r>
          </a:p>
          <a:p>
            <a:pPr marL="139700" lvl="0" indent="-139700" rtl="0">
              <a:lnSpc>
                <a:spcPct val="160000"/>
              </a:lnSpc>
              <a:spcBef>
                <a:spcPts val="0"/>
              </a:spcBef>
              <a:spcAft>
                <a:spcPts val="800"/>
              </a:spcAft>
              <a:buClr>
                <a:schemeClr val="dk1"/>
              </a:buClr>
              <a:buSzPts val="1400"/>
              <a:buFont typeface="Merriweather Sans"/>
              <a:buChar char="‣"/>
            </a:pPr>
            <a:r>
              <a:rPr lang="en"/>
              <a:t>Problem statement:</a:t>
            </a:r>
          </a:p>
          <a:p>
            <a:pPr marL="139700" lvl="0" indent="-139700" rtl="0">
              <a:lnSpc>
                <a:spcPct val="160000"/>
              </a:lnSpc>
              <a:spcBef>
                <a:spcPts val="0"/>
              </a:spcBef>
              <a:spcAft>
                <a:spcPts val="800"/>
              </a:spcAft>
              <a:buClr>
                <a:schemeClr val="dk1"/>
              </a:buClr>
              <a:buSzPts val="1400"/>
              <a:buFont typeface="Merriweather Sans"/>
              <a:buChar char="‣"/>
            </a:pPr>
            <a:r>
              <a:rPr lang="en"/>
              <a:t>The dataset I’m going to use is a transactional data from a UK based non-store online retail store. The company sells unique all-occasion gifts. Many of the store’s customers are wholesalers.</a:t>
            </a:r>
          </a:p>
          <a:p>
            <a:pPr marL="139700" lvl="0" indent="-139700" rtl="0">
              <a:lnSpc>
                <a:spcPct val="160000"/>
              </a:lnSpc>
              <a:spcBef>
                <a:spcPts val="0"/>
              </a:spcBef>
              <a:spcAft>
                <a:spcPts val="800"/>
              </a:spcAft>
              <a:buClr>
                <a:schemeClr val="dk1"/>
              </a:buClr>
              <a:buSzPts val="1400"/>
              <a:buFont typeface="Merriweather Sans"/>
              <a:buChar char="‣"/>
            </a:pPr>
            <a:r>
              <a:rPr lang="en"/>
              <a:t> </a:t>
            </a:r>
          </a:p>
          <a:p>
            <a:pPr marL="139700" lvl="0" indent="-139700" rtl="0">
              <a:lnSpc>
                <a:spcPct val="160000"/>
              </a:lnSpc>
              <a:spcBef>
                <a:spcPts val="0"/>
              </a:spcBef>
              <a:spcAft>
                <a:spcPts val="800"/>
              </a:spcAft>
              <a:buClr>
                <a:schemeClr val="dk1"/>
              </a:buClr>
              <a:buSzPts val="1400"/>
              <a:buFont typeface="Merriweather Sans"/>
              <a:buChar char="‣"/>
            </a:pPr>
            <a:r>
              <a:rPr lang="en"/>
              <a:t>The questions that I need to answer after the data analysis is</a:t>
            </a:r>
          </a:p>
          <a:p>
            <a:pPr marL="139700" lvl="0" indent="-139700" rtl="0">
              <a:lnSpc>
                <a:spcPct val="160000"/>
              </a:lnSpc>
              <a:spcBef>
                <a:spcPts val="0"/>
              </a:spcBef>
              <a:spcAft>
                <a:spcPts val="800"/>
              </a:spcAft>
              <a:buClr>
                <a:schemeClr val="dk1"/>
              </a:buClr>
              <a:buSzPts val="1400"/>
              <a:buFont typeface="Merriweather Sans"/>
              <a:buChar char="‣"/>
            </a:pPr>
            <a:r>
              <a:rPr lang="en"/>
              <a:t>- Do all customers look the same? Are they different? If they are different, what’s the difference? How to classify them? Which type of customers are the most profitable? What do the best customers look like?</a:t>
            </a:r>
          </a:p>
          <a:p>
            <a:pPr marL="139700" lvl="0" indent="-139700" rtl="0">
              <a:lnSpc>
                <a:spcPct val="160000"/>
              </a:lnSpc>
              <a:spcBef>
                <a:spcPts val="0"/>
              </a:spcBef>
              <a:spcAft>
                <a:spcPts val="800"/>
              </a:spcAft>
              <a:buClr>
                <a:schemeClr val="dk1"/>
              </a:buClr>
              <a:buSzPts val="1400"/>
              <a:buFont typeface="Merriweather Sans"/>
              <a:buChar char="‣"/>
            </a:pPr>
            <a:r>
              <a:rPr lang="en"/>
              <a:t> </a:t>
            </a:r>
          </a:p>
          <a:p>
            <a:pPr marL="139700" lvl="0" indent="-139700" rtl="0">
              <a:lnSpc>
                <a:spcPct val="160000"/>
              </a:lnSpc>
              <a:spcBef>
                <a:spcPts val="0"/>
              </a:spcBef>
              <a:spcAft>
                <a:spcPts val="800"/>
              </a:spcAft>
              <a:buClr>
                <a:schemeClr val="dk1"/>
              </a:buClr>
              <a:buSzPts val="1400"/>
              <a:buFont typeface="Merriweather Sans"/>
              <a:buChar char="‣"/>
            </a:pPr>
            <a:r>
              <a:rPr lang="en"/>
              <a:t>The goal is to analyze the Ecommerce transaction data for a UK-based and registered non-store online retailer to classify the current customer base, identify marketing opportunities within each defined customer segment and leverage the learning on the best customers for acquiring look-alike prospects</a:t>
            </a:r>
          </a:p>
          <a:p>
            <a:pPr marL="139700" lvl="0" indent="-139700" rtl="0">
              <a:lnSpc>
                <a:spcPct val="160000"/>
              </a:lnSpc>
              <a:spcBef>
                <a:spcPts val="0"/>
              </a:spcBef>
              <a:spcAft>
                <a:spcPts val="800"/>
              </a:spcAft>
              <a:buClr>
                <a:schemeClr val="dk1"/>
              </a:buClr>
              <a:buSzPts val="1400"/>
              <a:buFont typeface="Merriweather Sans"/>
              <a:buChar char="‣"/>
            </a:pPr>
            <a:r>
              <a:rPr lang="en"/>
              <a:t> </a:t>
            </a:r>
          </a:p>
          <a:p>
            <a:pPr marL="139700" lvl="0" indent="-139700" rtl="0">
              <a:lnSpc>
                <a:spcPct val="160000"/>
              </a:lnSpc>
              <a:spcBef>
                <a:spcPts val="0"/>
              </a:spcBef>
              <a:spcAft>
                <a:spcPts val="800"/>
              </a:spcAft>
              <a:buClr>
                <a:schemeClr val="dk1"/>
              </a:buClr>
              <a:buSzPts val="1400"/>
              <a:buFont typeface="Merriweather Sans"/>
              <a:buChar char="‣"/>
            </a:pPr>
            <a:r>
              <a:rPr lang="en"/>
              <a:t> </a:t>
            </a:r>
          </a:p>
          <a:p>
            <a:pPr marL="139700" lvl="0" indent="-139700" rtl="0">
              <a:lnSpc>
                <a:spcPct val="160000"/>
              </a:lnSpc>
              <a:spcBef>
                <a:spcPts val="0"/>
              </a:spcBef>
              <a:spcAft>
                <a:spcPts val="800"/>
              </a:spcAft>
              <a:buClr>
                <a:schemeClr val="dk1"/>
              </a:buClr>
              <a:buSzPts val="1400"/>
              <a:buFont typeface="Merriweather Sans"/>
              <a:buChar char="‣"/>
            </a:pPr>
            <a:r>
              <a:rPr lang="en"/>
              <a:t>Outcome of the analysis: What customer segment does this particular customer belong to and the buying patterns and characteristics of the customer segments.</a:t>
            </a:r>
          </a:p>
          <a:p>
            <a:pPr marL="139700" lvl="0" indent="-139700" rtl="0">
              <a:lnSpc>
                <a:spcPct val="160000"/>
              </a:lnSpc>
              <a:spcBef>
                <a:spcPts val="0"/>
              </a:spcBef>
              <a:spcAft>
                <a:spcPts val="800"/>
              </a:spcAft>
              <a:buClr>
                <a:schemeClr val="dk1"/>
              </a:buClr>
              <a:buSzPts val="1400"/>
              <a:buFont typeface="Merriweather Sans"/>
              <a:buChar char="‣"/>
            </a:pPr>
            <a:r>
              <a:rPr lang="en"/>
              <a:t> </a:t>
            </a:r>
          </a:p>
          <a:p>
            <a:pPr marL="139700" lvl="0" indent="-139700" rtl="0">
              <a:lnSpc>
                <a:spcPct val="160000"/>
              </a:lnSpc>
              <a:spcBef>
                <a:spcPts val="0"/>
              </a:spcBef>
              <a:spcAft>
                <a:spcPts val="800"/>
              </a:spcAft>
              <a:buClr>
                <a:schemeClr val="dk1"/>
              </a:buClr>
              <a:buSzPts val="1400"/>
              <a:buFont typeface="Merriweather Sans"/>
              <a:buChar char="‣"/>
            </a:pPr>
            <a:r>
              <a:rPr lang="en"/>
              <a:t>Timeframe of the analysis:  1/12/2010 – 9/12/2011</a:t>
            </a:r>
          </a:p>
          <a:p>
            <a:pPr marL="139700" lvl="0" indent="-139700" rtl="0">
              <a:lnSpc>
                <a:spcPct val="160000"/>
              </a:lnSpc>
              <a:spcBef>
                <a:spcPts val="0"/>
              </a:spcBef>
              <a:spcAft>
                <a:spcPts val="800"/>
              </a:spcAft>
              <a:buClr>
                <a:schemeClr val="dk1"/>
              </a:buClr>
              <a:buSzPts val="1400"/>
              <a:buFont typeface="Merriweather Sans"/>
              <a:buChar char="‣"/>
            </a:pPr>
            <a:r>
              <a:rPr lang="en"/>
              <a:t> </a:t>
            </a:r>
          </a:p>
          <a:p>
            <a:pPr marL="139700" lvl="0" indent="-139700" rtl="0">
              <a:lnSpc>
                <a:spcPct val="160000"/>
              </a:lnSpc>
              <a:spcBef>
                <a:spcPts val="0"/>
              </a:spcBef>
              <a:spcAft>
                <a:spcPts val="800"/>
              </a:spcAft>
              <a:buClr>
                <a:schemeClr val="dk1"/>
              </a:buClr>
              <a:buSzPts val="1400"/>
              <a:buFont typeface="Merriweather Sans"/>
              <a:buChar char="‣"/>
            </a:pPr>
            <a:r>
              <a:rPr lang="en"/>
              <a:t>Dataset:</a:t>
            </a:r>
          </a:p>
          <a:p>
            <a:pPr marL="139700" lvl="0" indent="-139700" rtl="0">
              <a:lnSpc>
                <a:spcPct val="160000"/>
              </a:lnSpc>
              <a:spcBef>
                <a:spcPts val="0"/>
              </a:spcBef>
              <a:spcAft>
                <a:spcPts val="800"/>
              </a:spcAft>
              <a:buClr>
                <a:schemeClr val="dk1"/>
              </a:buClr>
              <a:buSzPts val="1400"/>
              <a:buFont typeface="Merriweather Sans"/>
              <a:buChar char="‣"/>
            </a:pPr>
            <a:r>
              <a:rPr lang="en"/>
              <a:t> </a:t>
            </a:r>
          </a:p>
          <a:p>
            <a:pPr marL="139700" lvl="0" indent="-139700" rtl="0">
              <a:lnSpc>
                <a:spcPct val="160000"/>
              </a:lnSpc>
              <a:spcBef>
                <a:spcPts val="0"/>
              </a:spcBef>
              <a:spcAft>
                <a:spcPts val="800"/>
              </a:spcAft>
              <a:buClr>
                <a:schemeClr val="dk1"/>
              </a:buClr>
              <a:buSzPts val="1400"/>
              <a:buFont typeface="Merriweather Sans"/>
              <a:buChar char="‣"/>
            </a:pPr>
            <a:r>
              <a:rPr lang="en"/>
              <a:t>Solution: Classification Model</a:t>
            </a:r>
          </a:p>
          <a:p>
            <a:pPr marL="0" lvl="0" indent="0" rtl="0">
              <a:lnSpc>
                <a:spcPct val="160000"/>
              </a:lnSpc>
              <a:spcBef>
                <a:spcPts val="0"/>
              </a:spcBef>
              <a:spcAft>
                <a:spcPts val="800"/>
              </a:spcAft>
              <a:buNone/>
            </a:pPr>
            <a:endParaRPr/>
          </a:p>
          <a:p>
            <a:pPr marL="0" marR="0" lvl="0" indent="0" algn="l"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2588" y="685800"/>
            <a:ext cx="6094412"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 name="Shape 77"/>
          <p:cNvSpPr txBox="1">
            <a:spLocks noGrp="1"/>
          </p:cNvSpPr>
          <p:nvPr>
            <p:ph type="body" idx="1"/>
          </p:nvPr>
        </p:nvSpPr>
        <p:spPr>
          <a:xfrm>
            <a:off x="914400" y="4343400"/>
            <a:ext cx="5029200" cy="4114800"/>
          </a:xfrm>
          <a:prstGeom prst="rect">
            <a:avLst/>
          </a:prstGeom>
          <a:noFill/>
          <a:ln>
            <a:noFill/>
          </a:ln>
        </p:spPr>
        <p:txBody>
          <a:bodyPr wrap="square" lIns="91425" tIns="45700" rIns="91425" bIns="45700" anchor="t" anchorCtr="0">
            <a:noAutofit/>
          </a:bodyPr>
          <a:lstStyle/>
          <a:p>
            <a:pPr marL="0" lvl="0" indent="-69850" rtl="0">
              <a:lnSpc>
                <a:spcPct val="115000"/>
              </a:lnSpc>
              <a:spcBef>
                <a:spcPts val="0"/>
              </a:spcBef>
              <a:buSzPts val="1100"/>
              <a:buNone/>
            </a:pPr>
            <a:r>
              <a:rPr lang="en" sz="1100">
                <a:solidFill>
                  <a:schemeClr val="dk1"/>
                </a:solidFill>
              </a:rPr>
              <a:t>Datetime, sitename, user location, user_destination_distance, user id, mobile sessions?, Package booking?, marketing channel, check-in &amp; check-out date, adult count, children count, room count, destination type, hotel location, is booking?, hotel cluster</a:t>
            </a:r>
          </a:p>
          <a:p>
            <a:pPr marL="0" lvl="0" indent="-69850" rtl="0">
              <a:lnSpc>
                <a:spcPct val="115000"/>
              </a:lnSpc>
              <a:spcBef>
                <a:spcPts val="0"/>
              </a:spcBef>
              <a:buSzPts val="1100"/>
              <a:buNone/>
            </a:pPr>
            <a:endParaRPr sz="1100">
              <a:solidFill>
                <a:schemeClr val="dk1"/>
              </a:solidFill>
            </a:endParaRPr>
          </a:p>
          <a:p>
            <a:pPr marL="0" lvl="0" indent="-69850" rtl="0">
              <a:lnSpc>
                <a:spcPct val="115000"/>
              </a:lnSpc>
              <a:spcBef>
                <a:spcPts val="0"/>
              </a:spcBef>
              <a:buSzPts val="1100"/>
              <a:buNone/>
            </a:pPr>
            <a:endParaRPr sz="11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2588" y="685800"/>
            <a:ext cx="6094412"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 name="Shape 90"/>
          <p:cNvSpPr txBox="1">
            <a:spLocks noGrp="1"/>
          </p:cNvSpPr>
          <p:nvPr>
            <p:ph type="body" idx="1"/>
          </p:nvPr>
        </p:nvSpPr>
        <p:spPr>
          <a:xfrm>
            <a:off x="914400" y="4343400"/>
            <a:ext cx="5029200" cy="4114800"/>
          </a:xfrm>
          <a:prstGeom prst="rect">
            <a:avLst/>
          </a:prstGeom>
          <a:noFill/>
          <a:ln>
            <a:noFill/>
          </a:ln>
        </p:spPr>
        <p:txBody>
          <a:bodyPr wrap="square" lIns="91425" tIns="45700" rIns="91425" bIns="45700" anchor="t" anchorCtr="0">
            <a:noAutofit/>
          </a:bodyPr>
          <a:lstStyle/>
          <a:p>
            <a:pPr marL="0" lvl="0" indent="-69850" rtl="0">
              <a:lnSpc>
                <a:spcPct val="115000"/>
              </a:lnSpc>
              <a:spcBef>
                <a:spcPts val="0"/>
              </a:spcBef>
              <a:buSzPts val="1100"/>
              <a:buNone/>
            </a:pPr>
            <a:r>
              <a:rPr lang="en" sz="1100" b="1">
                <a:solidFill>
                  <a:srgbClr val="4A86E8"/>
                </a:solidFill>
              </a:rPr>
              <a:t>How many “useful” votes will a Yelp review receive?</a:t>
            </a:r>
          </a:p>
          <a:p>
            <a:pPr marL="0" lvl="0" indent="-69850" rtl="0">
              <a:lnSpc>
                <a:spcPct val="115000"/>
              </a:lnSpc>
              <a:spcBef>
                <a:spcPts val="0"/>
              </a:spcBef>
              <a:buSzPts val="1100"/>
              <a:buNone/>
            </a:pPr>
            <a:r>
              <a:rPr lang="en" sz="1100" b="1">
                <a:solidFill>
                  <a:schemeClr val="dk1"/>
                </a:solidFill>
              </a:rPr>
              <a:t>Problem Statement:</a:t>
            </a:r>
          </a:p>
          <a:p>
            <a:pPr marL="0" lvl="0" indent="-69850" rtl="0">
              <a:lnSpc>
                <a:spcPct val="115000"/>
              </a:lnSpc>
              <a:spcBef>
                <a:spcPts val="0"/>
              </a:spcBef>
              <a:buSzPts val="1100"/>
              <a:buNone/>
            </a:pPr>
            <a:r>
              <a:rPr lang="en" sz="1100">
                <a:solidFill>
                  <a:schemeClr val="dk1"/>
                </a:solidFill>
              </a:rPr>
              <a:t>Yelp has 3 community-powered metrics of review quality: Useful, Funny, Cool.</a:t>
            </a:r>
          </a:p>
          <a:p>
            <a:pPr marL="0" lvl="0" indent="-69850" rtl="0">
              <a:lnSpc>
                <a:spcPct val="171428"/>
              </a:lnSpc>
              <a:spcBef>
                <a:spcPts val="0"/>
              </a:spcBef>
              <a:spcAft>
                <a:spcPts val="200"/>
              </a:spcAft>
              <a:buSzPts val="1100"/>
              <a:buNone/>
            </a:pPr>
            <a:r>
              <a:rPr lang="en" sz="1050">
                <a:solidFill>
                  <a:schemeClr val="dk1"/>
                </a:solidFill>
                <a:highlight>
                  <a:srgbClr val="FFFFFF"/>
                </a:highlight>
              </a:rPr>
              <a:t>Over time, a good review about a business will accumulate lots of votes in these categories from community.  Instead of waiting for the votes from the community, Yelp would like to create a predictive mode to detect in advance the high quality review.</a:t>
            </a:r>
          </a:p>
          <a:p>
            <a:pPr marL="0" lvl="0" indent="-69850" rtl="0">
              <a:lnSpc>
                <a:spcPct val="115000"/>
              </a:lnSpc>
              <a:spcBef>
                <a:spcPts val="0"/>
              </a:spcBef>
              <a:buSzPts val="1100"/>
              <a:buNone/>
            </a:pPr>
            <a:r>
              <a:rPr lang="en" sz="1050" b="1">
                <a:solidFill>
                  <a:schemeClr val="dk1"/>
                </a:solidFill>
                <a:highlight>
                  <a:srgbClr val="FFFFFF"/>
                </a:highlight>
              </a:rPr>
              <a:t>Objective:</a:t>
            </a:r>
          </a:p>
          <a:p>
            <a:pPr marL="0" lvl="0" indent="-69850" rtl="0">
              <a:lnSpc>
                <a:spcPct val="115000"/>
              </a:lnSpc>
              <a:spcBef>
                <a:spcPts val="0"/>
              </a:spcBef>
              <a:buSzPts val="1100"/>
              <a:buNone/>
            </a:pPr>
            <a:r>
              <a:rPr lang="en" sz="1050">
                <a:solidFill>
                  <a:schemeClr val="dk1"/>
                </a:solidFill>
                <a:highlight>
                  <a:srgbClr val="FFFFFF"/>
                </a:highlight>
              </a:rPr>
              <a:t>Predict the best quality review based on the historical data available and understand how these good reviews look like</a:t>
            </a:r>
          </a:p>
          <a:p>
            <a:pPr marL="0" lvl="0" indent="-69850" rtl="0">
              <a:lnSpc>
                <a:spcPct val="115000"/>
              </a:lnSpc>
              <a:spcBef>
                <a:spcPts val="0"/>
              </a:spcBef>
              <a:buSzPts val="1100"/>
              <a:buNone/>
            </a:pPr>
            <a:endParaRPr sz="1050">
              <a:solidFill>
                <a:schemeClr val="dk1"/>
              </a:solidFill>
              <a:highlight>
                <a:srgbClr val="FFFFFF"/>
              </a:highlight>
            </a:endParaRPr>
          </a:p>
          <a:p>
            <a:pPr marL="0" lvl="0" indent="-69850" rtl="0">
              <a:lnSpc>
                <a:spcPct val="115000"/>
              </a:lnSpc>
              <a:spcBef>
                <a:spcPts val="0"/>
              </a:spcBef>
              <a:buSzPts val="1100"/>
              <a:buNone/>
            </a:pPr>
            <a:r>
              <a:rPr lang="en" sz="1050" b="1">
                <a:solidFill>
                  <a:schemeClr val="dk1"/>
                </a:solidFill>
                <a:highlight>
                  <a:srgbClr val="FFFFFF"/>
                </a:highlight>
              </a:rPr>
              <a:t>Timeframe of the analysis:</a:t>
            </a:r>
          </a:p>
          <a:p>
            <a:pPr marL="0" lvl="0" indent="-69850" rtl="0">
              <a:lnSpc>
                <a:spcPct val="115000"/>
              </a:lnSpc>
              <a:spcBef>
                <a:spcPts val="0"/>
              </a:spcBef>
              <a:buSzPts val="1100"/>
              <a:buNone/>
            </a:pPr>
            <a:r>
              <a:rPr lang="en" sz="1050">
                <a:solidFill>
                  <a:schemeClr val="dk1"/>
                </a:solidFill>
                <a:highlight>
                  <a:srgbClr val="FFFFFF"/>
                </a:highlight>
              </a:rPr>
              <a:t>From 2013-1-19 to 2013-3-12</a:t>
            </a:r>
          </a:p>
          <a:p>
            <a:pPr marL="0" lvl="0" indent="-69850" rtl="0">
              <a:lnSpc>
                <a:spcPct val="115000"/>
              </a:lnSpc>
              <a:spcBef>
                <a:spcPts val="0"/>
              </a:spcBef>
              <a:buSzPts val="1100"/>
              <a:buNone/>
            </a:pPr>
            <a:r>
              <a:rPr lang="en" sz="1050">
                <a:solidFill>
                  <a:schemeClr val="dk1"/>
                </a:solidFill>
                <a:highlight>
                  <a:srgbClr val="FFFFFF"/>
                </a:highlight>
              </a:rPr>
              <a:t>(2013-1-19 for the training dataset, 2013-01-19 and 2013-03-12 for the testing dataset)</a:t>
            </a:r>
          </a:p>
          <a:p>
            <a:pPr marL="0" lvl="0" indent="-69850" rtl="0">
              <a:lnSpc>
                <a:spcPct val="115000"/>
              </a:lnSpc>
              <a:spcBef>
                <a:spcPts val="0"/>
              </a:spcBef>
              <a:buSzPts val="1100"/>
              <a:buNone/>
            </a:pPr>
            <a:endParaRPr sz="1050">
              <a:solidFill>
                <a:schemeClr val="dk1"/>
              </a:solidFill>
              <a:highlight>
                <a:srgbClr val="FFFFFF"/>
              </a:highlight>
            </a:endParaRPr>
          </a:p>
          <a:p>
            <a:pPr marL="0" lvl="0" indent="-69850" rtl="0">
              <a:lnSpc>
                <a:spcPct val="115000"/>
              </a:lnSpc>
              <a:spcBef>
                <a:spcPts val="0"/>
              </a:spcBef>
              <a:buSzPts val="1100"/>
              <a:buNone/>
            </a:pPr>
            <a:r>
              <a:rPr lang="en" sz="1100" b="1"/>
              <a:t>Dataset:</a:t>
            </a:r>
          </a:p>
          <a:p>
            <a:pPr marL="0" lvl="0" indent="-69850" rtl="0">
              <a:lnSpc>
                <a:spcPct val="115000"/>
              </a:lnSpc>
              <a:spcBef>
                <a:spcPts val="800"/>
              </a:spcBef>
              <a:spcAft>
                <a:spcPts val="800"/>
              </a:spcAft>
              <a:buSzPts val="1100"/>
              <a:buNone/>
            </a:pPr>
            <a:r>
              <a:rPr lang="en" sz="1050" b="1">
                <a:solidFill>
                  <a:schemeClr val="dk1"/>
                </a:solidFill>
                <a:highlight>
                  <a:srgbClr val="FFFFFF"/>
                </a:highlight>
              </a:rPr>
              <a:t>Business Data: </a:t>
            </a:r>
            <a:r>
              <a:rPr lang="en" sz="1050">
                <a:solidFill>
                  <a:schemeClr val="dk1"/>
                </a:solidFill>
                <a:highlight>
                  <a:srgbClr val="FFFFFF"/>
                </a:highlight>
              </a:rPr>
              <a:t>Business Id and business name, location, neighborhood, starts, review count, categories</a:t>
            </a:r>
          </a:p>
          <a:p>
            <a:pPr marL="0" lvl="0" indent="-69850" rtl="0">
              <a:lnSpc>
                <a:spcPct val="115000"/>
              </a:lnSpc>
              <a:spcBef>
                <a:spcPts val="800"/>
              </a:spcBef>
              <a:spcAft>
                <a:spcPts val="800"/>
              </a:spcAft>
              <a:buSzPts val="1100"/>
              <a:buNone/>
            </a:pPr>
            <a:r>
              <a:rPr lang="en" sz="1050" b="1">
                <a:solidFill>
                  <a:schemeClr val="dk1"/>
                </a:solidFill>
                <a:highlight>
                  <a:srgbClr val="FFFFFF"/>
                </a:highlight>
              </a:rPr>
              <a:t>Review Data: </a:t>
            </a:r>
            <a:r>
              <a:rPr lang="en" sz="1050">
                <a:solidFill>
                  <a:schemeClr val="dk1"/>
                </a:solidFill>
                <a:highlight>
                  <a:srgbClr val="FFFFFF"/>
                </a:highlight>
              </a:rPr>
              <a:t>Date, user id, business id, review text, votes (useful count, funny count &amp; cool count)</a:t>
            </a:r>
          </a:p>
          <a:p>
            <a:pPr marL="0" lvl="0" indent="-69850" rtl="0">
              <a:lnSpc>
                <a:spcPct val="115000"/>
              </a:lnSpc>
              <a:spcBef>
                <a:spcPts val="800"/>
              </a:spcBef>
              <a:spcAft>
                <a:spcPts val="800"/>
              </a:spcAft>
              <a:buSzPts val="1100"/>
              <a:buNone/>
            </a:pPr>
            <a:r>
              <a:rPr lang="en" sz="1050" b="1">
                <a:solidFill>
                  <a:schemeClr val="dk1"/>
                </a:solidFill>
                <a:highlight>
                  <a:srgbClr val="FFFFFF"/>
                </a:highlight>
              </a:rPr>
              <a:t>User Data: </a:t>
            </a:r>
            <a:r>
              <a:rPr lang="en" sz="1050">
                <a:solidFill>
                  <a:schemeClr val="dk1"/>
                </a:solidFill>
                <a:highlight>
                  <a:srgbClr val="FFFFFF"/>
                </a:highlight>
              </a:rPr>
              <a:t>User id, reivew count, average star, votes count</a:t>
            </a:r>
          </a:p>
          <a:p>
            <a:pPr marL="0" lvl="0" indent="-69850" rtl="0">
              <a:lnSpc>
                <a:spcPct val="115000"/>
              </a:lnSpc>
              <a:spcBef>
                <a:spcPts val="800"/>
              </a:spcBef>
              <a:buClr>
                <a:schemeClr val="dk1"/>
              </a:buClr>
              <a:buSzPts val="1100"/>
              <a:buFont typeface="Arial"/>
              <a:buNone/>
            </a:pPr>
            <a:r>
              <a:rPr lang="en" sz="1050" b="1">
                <a:solidFill>
                  <a:schemeClr val="dk1"/>
                </a:solidFill>
                <a:highlight>
                  <a:srgbClr val="FFFFFF"/>
                </a:highlight>
              </a:rPr>
              <a:t>Checkin Data: </a:t>
            </a:r>
            <a:r>
              <a:rPr lang="en" sz="1050">
                <a:solidFill>
                  <a:schemeClr val="dk1"/>
                </a:solidFill>
                <a:highlight>
                  <a:srgbClr val="FFFFFF"/>
                </a:highlight>
              </a:rPr>
              <a:t>Business id, checkin info (count and time of checkin)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p:bg>
      <p:bgPr>
        <a:solidFill>
          <a:srgbClr val="000000"/>
        </a:solidFill>
        <a:effectLst/>
      </p:bgPr>
    </p:bg>
    <p:spTree>
      <p:nvGrpSpPr>
        <p:cNvPr id="1" name="Shape 50"/>
        <p:cNvGrpSpPr/>
        <p:nvPr/>
      </p:nvGrpSpPr>
      <p:grpSpPr>
        <a:xfrm>
          <a:off x="0" y="0"/>
          <a:ext cx="0" cy="0"/>
          <a:chOff x="0" y="0"/>
          <a:chExt cx="0" cy="0"/>
        </a:xfrm>
      </p:grpSpPr>
      <p:cxnSp>
        <p:nvCxnSpPr>
          <p:cNvPr id="51" name="Shape 51"/>
          <p:cNvCxnSpPr/>
          <p:nvPr/>
        </p:nvCxnSpPr>
        <p:spPr>
          <a:xfrm>
            <a:off x="446484" y="447261"/>
            <a:ext cx="8250900" cy="0"/>
          </a:xfrm>
          <a:prstGeom prst="straightConnector1">
            <a:avLst/>
          </a:prstGeom>
          <a:noFill/>
          <a:ln w="9525" cap="flat" cmpd="sng">
            <a:solidFill>
              <a:srgbClr val="FFFFFF"/>
            </a:solidFill>
            <a:prstDash val="solid"/>
            <a:miter lim="8000"/>
            <a:headEnd type="none" w="med" len="med"/>
            <a:tailEnd type="none" w="med" len="med"/>
          </a:ln>
        </p:spPr>
      </p:cxnSp>
      <p:cxnSp>
        <p:nvCxnSpPr>
          <p:cNvPr id="52" name="Shape 52"/>
          <p:cNvCxnSpPr/>
          <p:nvPr/>
        </p:nvCxnSpPr>
        <p:spPr>
          <a:xfrm>
            <a:off x="446484" y="858741"/>
            <a:ext cx="8250900" cy="0"/>
          </a:xfrm>
          <a:prstGeom prst="straightConnector1">
            <a:avLst/>
          </a:prstGeom>
          <a:noFill/>
          <a:ln w="9525" cap="flat" cmpd="sng">
            <a:solidFill>
              <a:srgbClr val="FFFFFF"/>
            </a:solidFill>
            <a:prstDash val="solid"/>
            <a:miter lim="8000"/>
            <a:headEnd type="none" w="med" len="med"/>
            <a:tailEnd type="none" w="med" len="med"/>
          </a:ln>
        </p:spPr>
      </p:cxnSp>
      <p:pic>
        <p:nvPicPr>
          <p:cNvPr id="53" name="Shape 53"/>
          <p:cNvPicPr preferRelativeResize="0"/>
          <p:nvPr/>
        </p:nvPicPr>
        <p:blipFill rotWithShape="1">
          <a:blip r:embed="rId2">
            <a:alphaModFix/>
          </a:blip>
          <a:srcRect/>
          <a:stretch/>
        </p:blipFill>
        <p:spPr>
          <a:xfrm>
            <a:off x="446484" y="536713"/>
            <a:ext cx="1991100" cy="2148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46484" y="1037645"/>
            <a:ext cx="8250900" cy="501000"/>
          </a:xfrm>
          <a:prstGeom prst="rect">
            <a:avLst/>
          </a:prstGeom>
          <a:noFill/>
          <a:ln>
            <a:noFill/>
          </a:ln>
        </p:spPr>
        <p:txBody>
          <a:bodyPr wrap="square" lIns="91425" tIns="91425" rIns="91425" bIns="91425" anchor="t" anchorCtr="0"/>
          <a:lstStyle>
            <a:lvl1pPr lvl="0" rtl="0">
              <a:lnSpc>
                <a:spcPct val="92592"/>
              </a:lnSpc>
              <a:spcBef>
                <a:spcPts val="0"/>
              </a:spcBef>
              <a:buSzPts val="2800"/>
              <a:buNone/>
              <a:defRPr/>
            </a:lvl1pPr>
            <a:lvl2pPr lvl="1" indent="165100" rtl="0">
              <a:lnSpc>
                <a:spcPct val="92592"/>
              </a:lnSpc>
              <a:spcBef>
                <a:spcPts val="0"/>
              </a:spcBef>
              <a:buSzPts val="2800"/>
              <a:buNone/>
              <a:defRPr/>
            </a:lvl2pPr>
            <a:lvl3pPr lvl="2" indent="317500" rtl="0">
              <a:lnSpc>
                <a:spcPct val="92592"/>
              </a:lnSpc>
              <a:spcBef>
                <a:spcPts val="0"/>
              </a:spcBef>
              <a:buSzPts val="2800"/>
              <a:buNone/>
              <a:defRPr/>
            </a:lvl3pPr>
            <a:lvl4pPr lvl="3" indent="482600" rtl="0">
              <a:lnSpc>
                <a:spcPct val="92592"/>
              </a:lnSpc>
              <a:spcBef>
                <a:spcPts val="0"/>
              </a:spcBef>
              <a:buSzPts val="2800"/>
              <a:buNone/>
              <a:defRPr/>
            </a:lvl4pPr>
            <a:lvl5pPr lvl="4" indent="647700" rtl="0">
              <a:lnSpc>
                <a:spcPct val="92592"/>
              </a:lnSpc>
              <a:spcBef>
                <a:spcPts val="0"/>
              </a:spcBef>
              <a:buSzPts val="2800"/>
              <a:buNone/>
              <a:defRPr/>
            </a:lvl5pPr>
            <a:lvl6pPr lvl="5" indent="800100" rtl="0">
              <a:lnSpc>
                <a:spcPct val="92592"/>
              </a:lnSpc>
              <a:spcBef>
                <a:spcPts val="0"/>
              </a:spcBef>
              <a:buSzPts val="2800"/>
              <a:buNone/>
              <a:defRPr/>
            </a:lvl6pPr>
            <a:lvl7pPr lvl="6" indent="965200" rtl="0">
              <a:lnSpc>
                <a:spcPct val="92592"/>
              </a:lnSpc>
              <a:spcBef>
                <a:spcPts val="0"/>
              </a:spcBef>
              <a:buSzPts val="2800"/>
              <a:buNone/>
              <a:defRPr/>
            </a:lvl7pPr>
            <a:lvl8pPr lvl="7" indent="1130300" rtl="0">
              <a:lnSpc>
                <a:spcPct val="92592"/>
              </a:lnSpc>
              <a:spcBef>
                <a:spcPts val="0"/>
              </a:spcBef>
              <a:buSzPts val="2800"/>
              <a:buNone/>
              <a:defRPr/>
            </a:lvl8pPr>
            <a:lvl9pPr lvl="8" indent="1282700" rtl="0">
              <a:lnSpc>
                <a:spcPct val="92592"/>
              </a:lnSpc>
              <a:spcBef>
                <a:spcPts val="0"/>
              </a:spcBef>
              <a:buSzPts val="2800"/>
              <a:buNone/>
              <a:defRPr/>
            </a:lvl9pPr>
          </a:lstStyle>
          <a:p>
            <a:endParaRPr/>
          </a:p>
        </p:txBody>
      </p:sp>
      <p:sp>
        <p:nvSpPr>
          <p:cNvPr id="56" name="Shape 56"/>
          <p:cNvSpPr txBox="1">
            <a:spLocks noGrp="1"/>
          </p:cNvSpPr>
          <p:nvPr>
            <p:ph type="body" idx="1"/>
          </p:nvPr>
        </p:nvSpPr>
        <p:spPr>
          <a:xfrm>
            <a:off x="444414" y="1699591"/>
            <a:ext cx="8250900" cy="2683500"/>
          </a:xfrm>
          <a:prstGeom prst="rect">
            <a:avLst/>
          </a:prstGeom>
          <a:noFill/>
          <a:ln>
            <a:noFill/>
          </a:ln>
        </p:spPr>
        <p:txBody>
          <a:bodyPr wrap="square" lIns="91425" tIns="91425" rIns="91425" bIns="91425" anchor="t" anchorCtr="0"/>
          <a:lstStyle>
            <a:lvl1pPr lvl="0" rtl="0">
              <a:spcBef>
                <a:spcPts val="0"/>
              </a:spcBef>
              <a:buSzPts val="1800"/>
              <a:buChar char="●"/>
              <a:defRPr/>
            </a:lvl1pPr>
            <a:lvl2pPr lvl="1" rtl="0">
              <a:spcBef>
                <a:spcPts val="0"/>
              </a:spcBef>
              <a:buSzPts val="1400"/>
              <a:buFont typeface="Merriweather Sans"/>
              <a:buChar char="‣"/>
              <a:defRPr/>
            </a:lvl2pPr>
            <a:lvl3pPr lvl="2" rtl="0">
              <a:spcBef>
                <a:spcPts val="0"/>
              </a:spcBef>
              <a:buSzPts val="1400"/>
              <a:buFont typeface="Merriweather Sans"/>
              <a:buChar char="‣"/>
              <a:defRPr/>
            </a:lvl3pPr>
            <a:lvl4pPr lvl="3" rtl="0">
              <a:spcBef>
                <a:spcPts val="0"/>
              </a:spcBef>
              <a:buSzPts val="1400"/>
              <a:buFont typeface="Merriweather Sans"/>
              <a:buChar char="‣"/>
              <a:defRPr/>
            </a:lvl4pPr>
            <a:lvl5pPr lvl="4" rtl="0">
              <a:spcBef>
                <a:spcPts val="0"/>
              </a:spcBef>
              <a:buSzPts val="1400"/>
              <a:buFont typeface="Merriweather Sans"/>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p:nvPr/>
        </p:nvSpPr>
        <p:spPr>
          <a:xfrm>
            <a:off x="407300" y="1303200"/>
            <a:ext cx="8180400" cy="2537100"/>
          </a:xfrm>
          <a:prstGeom prst="rect">
            <a:avLst/>
          </a:prstGeom>
          <a:noFill/>
          <a:ln>
            <a:noFill/>
          </a:ln>
        </p:spPr>
        <p:txBody>
          <a:bodyPr wrap="square" lIns="0" tIns="0" rIns="0" bIns="0" anchor="t" anchorCtr="0">
            <a:noAutofit/>
          </a:bodyPr>
          <a:lstStyle/>
          <a:p>
            <a:pPr marL="0" lvl="0" indent="-69850" algn="ctr" rtl="0">
              <a:lnSpc>
                <a:spcPct val="125000"/>
              </a:lnSpc>
              <a:spcBef>
                <a:spcPts val="2400"/>
              </a:spcBef>
              <a:spcAft>
                <a:spcPts val="1200"/>
              </a:spcAft>
              <a:buClr>
                <a:schemeClr val="dk1"/>
              </a:buClr>
              <a:buSzPts val="1100"/>
              <a:buFont typeface="Arial"/>
              <a:buNone/>
            </a:pPr>
            <a:r>
              <a:rPr lang="en" sz="6500" b="1">
                <a:solidFill>
                  <a:srgbClr val="F3F3F3"/>
                </a:solidFill>
                <a:latin typeface="Oswald"/>
                <a:ea typeface="Oswald"/>
                <a:cs typeface="Oswald"/>
                <a:sym typeface="Oswald"/>
              </a:rPr>
              <a:t>Final Project</a:t>
            </a:r>
          </a:p>
          <a:p>
            <a:pPr marL="0" lvl="0" indent="-69850" algn="ctr" rtl="0">
              <a:lnSpc>
                <a:spcPct val="125000"/>
              </a:lnSpc>
              <a:spcBef>
                <a:spcPts val="2400"/>
              </a:spcBef>
              <a:spcAft>
                <a:spcPts val="1200"/>
              </a:spcAft>
              <a:buClr>
                <a:schemeClr val="dk1"/>
              </a:buClr>
              <a:buSzPts val="1100"/>
              <a:buFont typeface="Arial"/>
              <a:buNone/>
            </a:pPr>
            <a:r>
              <a:rPr lang="en" sz="4800" b="1">
                <a:solidFill>
                  <a:srgbClr val="F3F3F3"/>
                </a:solidFill>
                <a:latin typeface="Oswald"/>
                <a:ea typeface="Oswald"/>
                <a:cs typeface="Oswald"/>
                <a:sym typeface="Oswald"/>
              </a:rPr>
              <a:t>Lightning Talk</a:t>
            </a:r>
          </a:p>
        </p:txBody>
      </p:sp>
      <p:sp>
        <p:nvSpPr>
          <p:cNvPr id="62" name="Shape 62"/>
          <p:cNvSpPr txBox="1"/>
          <p:nvPr/>
        </p:nvSpPr>
        <p:spPr>
          <a:xfrm>
            <a:off x="6787400" y="4250250"/>
            <a:ext cx="1825800" cy="530100"/>
          </a:xfrm>
          <a:prstGeom prst="rect">
            <a:avLst/>
          </a:prstGeom>
          <a:noFill/>
          <a:ln>
            <a:noFill/>
          </a:ln>
        </p:spPr>
        <p:txBody>
          <a:bodyPr wrap="square" lIns="91425" tIns="91425" rIns="91425" bIns="91425" anchor="t" anchorCtr="0">
            <a:noAutofit/>
          </a:bodyPr>
          <a:lstStyle/>
          <a:p>
            <a:pPr marL="0" lvl="0" indent="0" algn="r">
              <a:spcBef>
                <a:spcPts val="0"/>
              </a:spcBef>
              <a:buNone/>
            </a:pPr>
            <a:r>
              <a:rPr lang="en" sz="1800">
                <a:solidFill>
                  <a:srgbClr val="FFFFFF"/>
                </a:solidFill>
                <a:latin typeface="Oswald"/>
                <a:ea typeface="Oswald"/>
                <a:cs typeface="Oswald"/>
                <a:sym typeface="Oswald"/>
              </a:rPr>
              <a:t>Yuka Abe 12/12/2017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p:nvPr/>
        </p:nvSpPr>
        <p:spPr>
          <a:xfrm>
            <a:off x="347588" y="189951"/>
            <a:ext cx="7898700" cy="370500"/>
          </a:xfrm>
          <a:prstGeom prst="rect">
            <a:avLst/>
          </a:prstGeom>
          <a:noFill/>
          <a:ln>
            <a:noFill/>
          </a:ln>
        </p:spPr>
        <p:txBody>
          <a:bodyPr wrap="square" lIns="0" tIns="0" rIns="0" bIns="0" anchor="t" anchorCtr="0">
            <a:noAutofit/>
          </a:bodyPr>
          <a:lstStyle/>
          <a:p>
            <a:pPr marL="0" lvl="0" indent="0" rtl="0">
              <a:spcBef>
                <a:spcPts val="0"/>
              </a:spcBef>
              <a:buClr>
                <a:schemeClr val="dk1"/>
              </a:buClr>
              <a:buFont typeface="Arial"/>
              <a:buNone/>
            </a:pPr>
            <a:r>
              <a:rPr lang="en" sz="2300" b="1" dirty="0">
                <a:solidFill>
                  <a:schemeClr val="dk1"/>
                </a:solidFill>
                <a:latin typeface="Oswald"/>
                <a:ea typeface="Oswald"/>
                <a:cs typeface="Oswald"/>
                <a:sym typeface="Oswald"/>
              </a:rPr>
              <a:t>IDEA ONE: E-Commerce Data for UK online retailer  </a:t>
            </a:r>
          </a:p>
          <a:p>
            <a:pPr marL="0" marR="0" lvl="0" indent="0" algn="l" rtl="0">
              <a:lnSpc>
                <a:spcPct val="100000"/>
              </a:lnSpc>
              <a:spcBef>
                <a:spcPts val="0"/>
              </a:spcBef>
              <a:buNone/>
            </a:pPr>
            <a:endParaRPr sz="2300" b="1" dirty="0">
              <a:latin typeface="Oswald"/>
              <a:ea typeface="Oswald"/>
              <a:cs typeface="Oswald"/>
              <a:sym typeface="Oswald"/>
            </a:endParaRPr>
          </a:p>
        </p:txBody>
      </p:sp>
      <p:sp>
        <p:nvSpPr>
          <p:cNvPr id="68" name="Shape 68"/>
          <p:cNvSpPr txBox="1">
            <a:spLocks noGrp="1"/>
          </p:cNvSpPr>
          <p:nvPr>
            <p:ph type="body" idx="1"/>
          </p:nvPr>
        </p:nvSpPr>
        <p:spPr>
          <a:xfrm>
            <a:off x="347588" y="560450"/>
            <a:ext cx="5489700" cy="2178600"/>
          </a:xfrm>
          <a:prstGeom prst="rect">
            <a:avLst/>
          </a:prstGeom>
          <a:noFill/>
          <a:ln>
            <a:noFill/>
          </a:ln>
        </p:spPr>
        <p:txBody>
          <a:bodyPr wrap="square" lIns="0" tIns="0" rIns="0" bIns="0" anchor="t" anchorCtr="0">
            <a:noAutofit/>
          </a:bodyPr>
          <a:lstStyle/>
          <a:p>
            <a:pPr marL="0" lvl="0" indent="-50800" rtl="0">
              <a:spcBef>
                <a:spcPts val="0"/>
              </a:spcBef>
              <a:buClr>
                <a:schemeClr val="dk1"/>
              </a:buClr>
              <a:buSzPts val="800"/>
              <a:buFont typeface="Arial"/>
              <a:buNone/>
            </a:pPr>
            <a:endParaRPr sz="1300">
              <a:solidFill>
                <a:schemeClr val="dk1"/>
              </a:solidFill>
            </a:endParaRPr>
          </a:p>
          <a:p>
            <a:pPr marL="139700" lvl="0" indent="-133350" rtl="0">
              <a:lnSpc>
                <a:spcPct val="160000"/>
              </a:lnSpc>
              <a:spcBef>
                <a:spcPts val="0"/>
              </a:spcBef>
              <a:spcAft>
                <a:spcPts val="0"/>
              </a:spcAft>
              <a:buClr>
                <a:srgbClr val="333333"/>
              </a:buClr>
              <a:buSzPts val="1300"/>
              <a:buFont typeface="Arial"/>
              <a:buChar char="‣"/>
            </a:pPr>
            <a:r>
              <a:rPr lang="en" sz="1300">
                <a:solidFill>
                  <a:srgbClr val="333333"/>
                </a:solidFill>
              </a:rPr>
              <a:t>Goal: Classify the customer base and identify opportunities within each customer segment</a:t>
            </a:r>
          </a:p>
          <a:p>
            <a:pPr marL="139700" lvl="0" indent="-133350" rtl="0">
              <a:lnSpc>
                <a:spcPct val="160000"/>
              </a:lnSpc>
              <a:spcBef>
                <a:spcPts val="0"/>
              </a:spcBef>
              <a:spcAft>
                <a:spcPts val="0"/>
              </a:spcAft>
              <a:buClr>
                <a:srgbClr val="333333"/>
              </a:buClr>
              <a:buSzPts val="1300"/>
              <a:buFont typeface="Merriweather Sans"/>
              <a:buChar char="‣"/>
            </a:pPr>
            <a:r>
              <a:rPr lang="en" sz="1300">
                <a:solidFill>
                  <a:srgbClr val="333333"/>
                </a:solidFill>
              </a:rPr>
              <a:t>Timeframe: 1/12/2010 to  9/12/2011</a:t>
            </a:r>
          </a:p>
          <a:p>
            <a:pPr marL="139700" lvl="0" indent="-133350" rtl="0">
              <a:lnSpc>
                <a:spcPct val="160000"/>
              </a:lnSpc>
              <a:spcBef>
                <a:spcPts val="0"/>
              </a:spcBef>
              <a:spcAft>
                <a:spcPts val="0"/>
              </a:spcAft>
              <a:buClr>
                <a:srgbClr val="333333"/>
              </a:buClr>
              <a:buSzPts val="1300"/>
              <a:buFont typeface="Arial"/>
              <a:buChar char="‣"/>
            </a:pPr>
            <a:r>
              <a:rPr lang="en" sz="1300">
                <a:solidFill>
                  <a:srgbClr val="333333"/>
                </a:solidFill>
              </a:rPr>
              <a:t>Transactional data from a UK-based non-store online retail business</a:t>
            </a:r>
          </a:p>
          <a:p>
            <a:pPr marL="139700" lvl="0" indent="-133350" rtl="0">
              <a:lnSpc>
                <a:spcPct val="160000"/>
              </a:lnSpc>
              <a:spcBef>
                <a:spcPts val="0"/>
              </a:spcBef>
              <a:spcAft>
                <a:spcPts val="800"/>
              </a:spcAft>
              <a:buClr>
                <a:srgbClr val="333333"/>
              </a:buClr>
              <a:buSzPts val="1300"/>
              <a:buFont typeface="Arial"/>
              <a:buChar char="‣"/>
            </a:pPr>
            <a:r>
              <a:rPr lang="en" sz="1300">
                <a:solidFill>
                  <a:srgbClr val="333333"/>
                </a:solidFill>
              </a:rPr>
              <a:t>Product: all-occasion gifts, Customer base: wholesalers</a:t>
            </a:r>
          </a:p>
          <a:p>
            <a:pPr marL="0" lvl="0" indent="0" rtl="0">
              <a:lnSpc>
                <a:spcPct val="160000"/>
              </a:lnSpc>
              <a:spcBef>
                <a:spcPts val="0"/>
              </a:spcBef>
              <a:spcAft>
                <a:spcPts val="800"/>
              </a:spcAft>
              <a:buNone/>
            </a:pPr>
            <a:endParaRPr sz="1300">
              <a:solidFill>
                <a:srgbClr val="333333"/>
              </a:solidFill>
            </a:endParaRPr>
          </a:p>
          <a:p>
            <a:pPr marL="0" lvl="0" indent="0" rtl="0">
              <a:lnSpc>
                <a:spcPct val="160000"/>
              </a:lnSpc>
              <a:spcBef>
                <a:spcPts val="0"/>
              </a:spcBef>
              <a:spcAft>
                <a:spcPts val="800"/>
              </a:spcAft>
              <a:buNone/>
            </a:pPr>
            <a:endParaRPr sz="1300">
              <a:solidFill>
                <a:srgbClr val="333333"/>
              </a:solidFill>
            </a:endParaRPr>
          </a:p>
          <a:p>
            <a:pPr marL="0" lvl="0" indent="0" rtl="0">
              <a:lnSpc>
                <a:spcPct val="92592"/>
              </a:lnSpc>
              <a:spcBef>
                <a:spcPts val="0"/>
              </a:spcBef>
              <a:buNone/>
            </a:pPr>
            <a:endParaRPr sz="1300" b="1">
              <a:latin typeface="Oswald"/>
              <a:ea typeface="Oswald"/>
              <a:cs typeface="Oswald"/>
              <a:sym typeface="Oswald"/>
            </a:endParaRPr>
          </a:p>
          <a:p>
            <a:pPr marL="0" lvl="0" indent="0" rtl="0">
              <a:lnSpc>
                <a:spcPct val="160000"/>
              </a:lnSpc>
              <a:spcBef>
                <a:spcPts val="0"/>
              </a:spcBef>
              <a:spcAft>
                <a:spcPts val="800"/>
              </a:spcAft>
              <a:buNone/>
            </a:pPr>
            <a:endParaRPr sz="1300">
              <a:solidFill>
                <a:srgbClr val="333333"/>
              </a:solidFill>
              <a:latin typeface="Georgia"/>
              <a:ea typeface="Georgia"/>
              <a:cs typeface="Georgia"/>
              <a:sym typeface="Georgia"/>
            </a:endParaRPr>
          </a:p>
          <a:p>
            <a:pPr marL="0" lvl="0" indent="-50800" rtl="0">
              <a:spcBef>
                <a:spcPts val="0"/>
              </a:spcBef>
              <a:buClr>
                <a:schemeClr val="dk1"/>
              </a:buClr>
              <a:buSzPts val="800"/>
              <a:buFont typeface="Arial"/>
              <a:buNone/>
            </a:pPr>
            <a:endParaRPr sz="1300">
              <a:solidFill>
                <a:schemeClr val="dk1"/>
              </a:solidFill>
              <a:latin typeface="Georgia"/>
              <a:ea typeface="Georgia"/>
              <a:cs typeface="Georgia"/>
              <a:sym typeface="Georgia"/>
            </a:endParaRPr>
          </a:p>
          <a:p>
            <a:pPr marL="0" lvl="0" indent="-50800" rtl="0">
              <a:spcBef>
                <a:spcPts val="0"/>
              </a:spcBef>
              <a:buClr>
                <a:schemeClr val="dk1"/>
              </a:buClr>
              <a:buSzPts val="800"/>
              <a:buFont typeface="Arial"/>
              <a:buNone/>
            </a:pPr>
            <a:endParaRPr sz="1300">
              <a:solidFill>
                <a:schemeClr val="dk1"/>
              </a:solidFill>
              <a:latin typeface="Georgia"/>
              <a:ea typeface="Georgia"/>
              <a:cs typeface="Georgia"/>
              <a:sym typeface="Georgia"/>
            </a:endParaRPr>
          </a:p>
          <a:p>
            <a:pPr marL="0" marR="0" lvl="0" indent="0" algn="l" rtl="0">
              <a:spcBef>
                <a:spcPts val="700"/>
              </a:spcBef>
              <a:buNone/>
            </a:pPr>
            <a:endParaRPr sz="1300">
              <a:latin typeface="Georgia"/>
              <a:ea typeface="Georgia"/>
              <a:cs typeface="Georgia"/>
              <a:sym typeface="Georgia"/>
            </a:endParaRPr>
          </a:p>
        </p:txBody>
      </p:sp>
      <p:sp>
        <p:nvSpPr>
          <p:cNvPr id="69" name="Shape 69"/>
          <p:cNvSpPr txBox="1">
            <a:spLocks noGrp="1"/>
          </p:cNvSpPr>
          <p:nvPr>
            <p:ph type="title"/>
          </p:nvPr>
        </p:nvSpPr>
        <p:spPr>
          <a:xfrm>
            <a:off x="347588" y="655175"/>
            <a:ext cx="3007200" cy="370500"/>
          </a:xfrm>
          <a:prstGeom prst="rect">
            <a:avLst/>
          </a:prstGeom>
          <a:noFill/>
          <a:ln>
            <a:noFill/>
          </a:ln>
        </p:spPr>
        <p:txBody>
          <a:bodyPr wrap="square" lIns="0" tIns="0" rIns="0" bIns="0" anchor="t" anchorCtr="0">
            <a:noAutofit/>
          </a:bodyPr>
          <a:lstStyle/>
          <a:p>
            <a:pPr marL="0" marR="0" lvl="0" indent="0" algn="l" rtl="0">
              <a:lnSpc>
                <a:spcPct val="92592"/>
              </a:lnSpc>
              <a:spcBef>
                <a:spcPts val="0"/>
              </a:spcBef>
              <a:buNone/>
            </a:pPr>
            <a:r>
              <a:rPr lang="en" sz="1500" b="1">
                <a:latin typeface="Oswald"/>
                <a:ea typeface="Oswald"/>
                <a:cs typeface="Oswald"/>
                <a:sym typeface="Oswald"/>
              </a:rPr>
              <a:t>Problem Statement:</a:t>
            </a:r>
          </a:p>
          <a:p>
            <a:pPr marL="0" marR="0" lvl="0" indent="0" algn="l" rtl="0">
              <a:lnSpc>
                <a:spcPct val="92592"/>
              </a:lnSpc>
              <a:spcBef>
                <a:spcPts val="0"/>
              </a:spcBef>
              <a:buNone/>
            </a:pPr>
            <a:endParaRPr sz="2400" b="1">
              <a:latin typeface="Oswald"/>
              <a:ea typeface="Oswald"/>
              <a:cs typeface="Oswald"/>
              <a:sym typeface="Oswald"/>
            </a:endParaRPr>
          </a:p>
        </p:txBody>
      </p:sp>
      <p:graphicFrame>
        <p:nvGraphicFramePr>
          <p:cNvPr id="70" name="Shape 70"/>
          <p:cNvGraphicFramePr/>
          <p:nvPr/>
        </p:nvGraphicFramePr>
        <p:xfrm>
          <a:off x="248750" y="2979475"/>
          <a:ext cx="8030725" cy="1201850"/>
        </p:xfrm>
        <a:graphic>
          <a:graphicData uri="http://schemas.openxmlformats.org/drawingml/2006/table">
            <a:tbl>
              <a:tblPr>
                <a:noFill/>
                <a:tableStyleId>{31432409-12E7-4134-B88B-55E7BA3D4272}</a:tableStyleId>
              </a:tblPr>
              <a:tblGrid>
                <a:gridCol w="950975">
                  <a:extLst>
                    <a:ext uri="{9D8B030D-6E8A-4147-A177-3AD203B41FA5}">
                      <a16:colId xmlns:a16="http://schemas.microsoft.com/office/drawing/2014/main" val="20000"/>
                    </a:ext>
                  </a:extLst>
                </a:gridCol>
                <a:gridCol w="1191225">
                  <a:extLst>
                    <a:ext uri="{9D8B030D-6E8A-4147-A177-3AD203B41FA5}">
                      <a16:colId xmlns:a16="http://schemas.microsoft.com/office/drawing/2014/main" val="20001"/>
                    </a:ext>
                  </a:extLst>
                </a:gridCol>
                <a:gridCol w="1072950">
                  <a:extLst>
                    <a:ext uri="{9D8B030D-6E8A-4147-A177-3AD203B41FA5}">
                      <a16:colId xmlns:a16="http://schemas.microsoft.com/office/drawing/2014/main" val="20002"/>
                    </a:ext>
                  </a:extLst>
                </a:gridCol>
                <a:gridCol w="805150">
                  <a:extLst>
                    <a:ext uri="{9D8B030D-6E8A-4147-A177-3AD203B41FA5}">
                      <a16:colId xmlns:a16="http://schemas.microsoft.com/office/drawing/2014/main" val="20003"/>
                    </a:ext>
                  </a:extLst>
                </a:gridCol>
                <a:gridCol w="1063075">
                  <a:extLst>
                    <a:ext uri="{9D8B030D-6E8A-4147-A177-3AD203B41FA5}">
                      <a16:colId xmlns:a16="http://schemas.microsoft.com/office/drawing/2014/main" val="20004"/>
                    </a:ext>
                  </a:extLst>
                </a:gridCol>
                <a:gridCol w="919775">
                  <a:extLst>
                    <a:ext uri="{9D8B030D-6E8A-4147-A177-3AD203B41FA5}">
                      <a16:colId xmlns:a16="http://schemas.microsoft.com/office/drawing/2014/main" val="20005"/>
                    </a:ext>
                  </a:extLst>
                </a:gridCol>
                <a:gridCol w="1058925">
                  <a:extLst>
                    <a:ext uri="{9D8B030D-6E8A-4147-A177-3AD203B41FA5}">
                      <a16:colId xmlns:a16="http://schemas.microsoft.com/office/drawing/2014/main" val="20006"/>
                    </a:ext>
                  </a:extLst>
                </a:gridCol>
                <a:gridCol w="968650">
                  <a:extLst>
                    <a:ext uri="{9D8B030D-6E8A-4147-A177-3AD203B41FA5}">
                      <a16:colId xmlns:a16="http://schemas.microsoft.com/office/drawing/2014/main" val="20007"/>
                    </a:ext>
                  </a:extLst>
                </a:gridCol>
              </a:tblGrid>
              <a:tr h="594225">
                <a:tc>
                  <a:txBody>
                    <a:bodyPr/>
                    <a:lstStyle/>
                    <a:p>
                      <a:pPr marL="0" lvl="0" indent="0" rtl="0">
                        <a:spcBef>
                          <a:spcPts val="0"/>
                        </a:spcBef>
                        <a:buNone/>
                      </a:pPr>
                      <a:r>
                        <a:rPr lang="en" sz="1000" b="1"/>
                        <a:t>InvoiceNo</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tcPr>
                </a:tc>
                <a:tc>
                  <a:txBody>
                    <a:bodyPr/>
                    <a:lstStyle/>
                    <a:p>
                      <a:pPr marL="0" lvl="0" indent="0" rtl="0">
                        <a:spcBef>
                          <a:spcPts val="0"/>
                        </a:spcBef>
                        <a:buNone/>
                      </a:pPr>
                      <a:r>
                        <a:rPr lang="en" sz="1000" b="1"/>
                        <a:t>StockCode</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tcPr>
                </a:tc>
                <a:tc>
                  <a:txBody>
                    <a:bodyPr/>
                    <a:lstStyle/>
                    <a:p>
                      <a:pPr marL="0" lvl="0" indent="0" rtl="0">
                        <a:spcBef>
                          <a:spcPts val="0"/>
                        </a:spcBef>
                        <a:buNone/>
                      </a:pPr>
                      <a:r>
                        <a:rPr lang="en" sz="1000" b="1"/>
                        <a:t>Description</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tcPr>
                </a:tc>
                <a:tc>
                  <a:txBody>
                    <a:bodyPr/>
                    <a:lstStyle/>
                    <a:p>
                      <a:pPr marL="0" lvl="0" indent="0" rtl="0">
                        <a:spcBef>
                          <a:spcPts val="0"/>
                        </a:spcBef>
                        <a:buNone/>
                      </a:pPr>
                      <a:r>
                        <a:rPr lang="en" sz="1000" b="1"/>
                        <a:t>Quantity</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tcPr>
                </a:tc>
                <a:tc>
                  <a:txBody>
                    <a:bodyPr/>
                    <a:lstStyle/>
                    <a:p>
                      <a:pPr marL="0" lvl="0" indent="0" rtl="0">
                        <a:spcBef>
                          <a:spcPts val="0"/>
                        </a:spcBef>
                        <a:buNone/>
                      </a:pPr>
                      <a:r>
                        <a:rPr lang="en" sz="1000" b="1"/>
                        <a:t>InvoiceDate</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tcPr>
                </a:tc>
                <a:tc>
                  <a:txBody>
                    <a:bodyPr/>
                    <a:lstStyle/>
                    <a:p>
                      <a:pPr marL="0" lvl="0" indent="0" rtl="0">
                        <a:spcBef>
                          <a:spcPts val="0"/>
                        </a:spcBef>
                        <a:buNone/>
                      </a:pPr>
                      <a:r>
                        <a:rPr lang="en" sz="1000" b="1"/>
                        <a:t>UnitPrice</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tcPr>
                </a:tc>
                <a:tc>
                  <a:txBody>
                    <a:bodyPr/>
                    <a:lstStyle/>
                    <a:p>
                      <a:pPr marL="0" lvl="0" indent="0" rtl="0">
                        <a:spcBef>
                          <a:spcPts val="0"/>
                        </a:spcBef>
                        <a:buNone/>
                      </a:pPr>
                      <a:r>
                        <a:rPr lang="en" sz="1000" b="1"/>
                        <a:t>CustomerID</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tcPr>
                </a:tc>
                <a:tc>
                  <a:txBody>
                    <a:bodyPr/>
                    <a:lstStyle/>
                    <a:p>
                      <a:pPr marL="0" lvl="0" indent="0" rtl="0">
                        <a:spcBef>
                          <a:spcPts val="0"/>
                        </a:spcBef>
                        <a:buNone/>
                      </a:pPr>
                      <a:r>
                        <a:rPr lang="en" sz="1000" b="1"/>
                        <a:t>Country</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tcPr>
                </a:tc>
                <a:extLst>
                  <a:ext uri="{0D108BD9-81ED-4DB2-BD59-A6C34878D82A}">
                    <a16:rowId xmlns:a16="http://schemas.microsoft.com/office/drawing/2014/main" val="10000"/>
                  </a:ext>
                </a:extLst>
              </a:tr>
              <a:tr h="607625">
                <a:tc>
                  <a:txBody>
                    <a:bodyPr/>
                    <a:lstStyle/>
                    <a:p>
                      <a:pPr marL="0" lvl="0" indent="0" algn="r" rtl="0">
                        <a:lnSpc>
                          <a:spcPct val="115000"/>
                        </a:lnSpc>
                        <a:spcBef>
                          <a:spcPts val="0"/>
                        </a:spcBef>
                        <a:buNone/>
                      </a:pPr>
                      <a:r>
                        <a:rPr lang="en" sz="1000"/>
                        <a:t>536365</a:t>
                      </a:r>
                    </a:p>
                  </a:txBody>
                  <a:tcPr marL="91425" marR="91425" marT="91425" marB="91425"/>
                </a:tc>
                <a:tc>
                  <a:txBody>
                    <a:bodyPr/>
                    <a:lstStyle/>
                    <a:p>
                      <a:pPr marL="0" lvl="0" indent="0" algn="r" rtl="0">
                        <a:lnSpc>
                          <a:spcPct val="115000"/>
                        </a:lnSpc>
                        <a:spcBef>
                          <a:spcPts val="0"/>
                        </a:spcBef>
                        <a:buNone/>
                      </a:pPr>
                      <a:r>
                        <a:rPr lang="en" sz="1000"/>
                        <a:t>71053</a:t>
                      </a:r>
                    </a:p>
                  </a:txBody>
                  <a:tcPr marL="91425" marR="91425" marT="91425" marB="91425"/>
                </a:tc>
                <a:tc>
                  <a:txBody>
                    <a:bodyPr/>
                    <a:lstStyle/>
                    <a:p>
                      <a:pPr marL="0" lvl="0" indent="0" rtl="0">
                        <a:spcBef>
                          <a:spcPts val="0"/>
                        </a:spcBef>
                        <a:buNone/>
                      </a:pPr>
                      <a:r>
                        <a:rPr lang="en" sz="1000"/>
                        <a:t>WHITE METAL LANTERN</a:t>
                      </a:r>
                    </a:p>
                  </a:txBody>
                  <a:tcPr marL="91425" marR="91425" marT="91425" marB="91425"/>
                </a:tc>
                <a:tc>
                  <a:txBody>
                    <a:bodyPr/>
                    <a:lstStyle/>
                    <a:p>
                      <a:pPr marL="0" lvl="0" indent="0" algn="r" rtl="0">
                        <a:lnSpc>
                          <a:spcPct val="115000"/>
                        </a:lnSpc>
                        <a:spcBef>
                          <a:spcPts val="0"/>
                        </a:spcBef>
                        <a:buNone/>
                      </a:pPr>
                      <a:r>
                        <a:rPr lang="en" sz="1000"/>
                        <a:t>6</a:t>
                      </a:r>
                    </a:p>
                  </a:txBody>
                  <a:tcPr marL="91425" marR="91425" marT="91425" marB="91425"/>
                </a:tc>
                <a:tc>
                  <a:txBody>
                    <a:bodyPr/>
                    <a:lstStyle/>
                    <a:p>
                      <a:pPr marL="0" lvl="0" indent="0" algn="r" rtl="0">
                        <a:lnSpc>
                          <a:spcPct val="115000"/>
                        </a:lnSpc>
                        <a:spcBef>
                          <a:spcPts val="0"/>
                        </a:spcBef>
                        <a:buNone/>
                      </a:pPr>
                      <a:r>
                        <a:rPr lang="en" sz="1000"/>
                        <a:t>12/1/10 8:26</a:t>
                      </a:r>
                    </a:p>
                  </a:txBody>
                  <a:tcPr marL="91425" marR="91425" marT="91425" marB="91425"/>
                </a:tc>
                <a:tc>
                  <a:txBody>
                    <a:bodyPr/>
                    <a:lstStyle/>
                    <a:p>
                      <a:pPr marL="0" lvl="0" indent="0" algn="r" rtl="0">
                        <a:lnSpc>
                          <a:spcPct val="115000"/>
                        </a:lnSpc>
                        <a:spcBef>
                          <a:spcPts val="0"/>
                        </a:spcBef>
                        <a:buNone/>
                      </a:pPr>
                      <a:r>
                        <a:rPr lang="en" sz="1000"/>
                        <a:t>3.39</a:t>
                      </a:r>
                    </a:p>
                  </a:txBody>
                  <a:tcPr marL="91425" marR="91425" marT="91425" marB="91425"/>
                </a:tc>
                <a:tc>
                  <a:txBody>
                    <a:bodyPr/>
                    <a:lstStyle/>
                    <a:p>
                      <a:pPr marL="0" lvl="0" indent="0" algn="r" rtl="0">
                        <a:lnSpc>
                          <a:spcPct val="115000"/>
                        </a:lnSpc>
                        <a:spcBef>
                          <a:spcPts val="0"/>
                        </a:spcBef>
                        <a:buNone/>
                      </a:pPr>
                      <a:r>
                        <a:rPr lang="en" sz="1000"/>
                        <a:t>17850</a:t>
                      </a:r>
                    </a:p>
                  </a:txBody>
                  <a:tcPr marL="91425" marR="91425" marT="91425" marB="91425"/>
                </a:tc>
                <a:tc>
                  <a:txBody>
                    <a:bodyPr/>
                    <a:lstStyle/>
                    <a:p>
                      <a:pPr marL="0" lvl="0" indent="0" rtl="0">
                        <a:spcBef>
                          <a:spcPts val="0"/>
                        </a:spcBef>
                        <a:buNone/>
                      </a:pPr>
                      <a:r>
                        <a:rPr lang="en" sz="1000"/>
                        <a:t>United Kingdom</a:t>
                      </a:r>
                    </a:p>
                  </a:txBody>
                  <a:tcPr marL="91425" marR="91425" marT="91425" marB="91425"/>
                </a:tc>
                <a:extLst>
                  <a:ext uri="{0D108BD9-81ED-4DB2-BD59-A6C34878D82A}">
                    <a16:rowId xmlns:a16="http://schemas.microsoft.com/office/drawing/2014/main" val="10001"/>
                  </a:ext>
                </a:extLst>
              </a:tr>
            </a:tbl>
          </a:graphicData>
        </a:graphic>
      </p:graphicFrame>
      <p:sp>
        <p:nvSpPr>
          <p:cNvPr id="71" name="Shape 71"/>
          <p:cNvSpPr txBox="1"/>
          <p:nvPr/>
        </p:nvSpPr>
        <p:spPr>
          <a:xfrm>
            <a:off x="347588" y="2538450"/>
            <a:ext cx="2142300" cy="370500"/>
          </a:xfrm>
          <a:prstGeom prst="rect">
            <a:avLst/>
          </a:prstGeom>
          <a:noFill/>
          <a:ln>
            <a:noFill/>
          </a:ln>
        </p:spPr>
        <p:txBody>
          <a:bodyPr wrap="square" lIns="91425" tIns="91425" rIns="91425" bIns="91425" anchor="t" anchorCtr="0">
            <a:noAutofit/>
          </a:bodyPr>
          <a:lstStyle/>
          <a:p>
            <a:pPr marL="0" lvl="0" indent="0" rtl="0">
              <a:lnSpc>
                <a:spcPct val="92592"/>
              </a:lnSpc>
              <a:spcBef>
                <a:spcPts val="0"/>
              </a:spcBef>
              <a:buClr>
                <a:schemeClr val="dk1"/>
              </a:buClr>
              <a:buFont typeface="Arial"/>
              <a:buNone/>
            </a:pPr>
            <a:r>
              <a:rPr lang="en" sz="1500" b="1">
                <a:solidFill>
                  <a:schemeClr val="dk1"/>
                </a:solidFill>
                <a:latin typeface="Oswald"/>
                <a:ea typeface="Oswald"/>
                <a:cs typeface="Oswald"/>
                <a:sym typeface="Oswald"/>
              </a:rPr>
              <a:t>Dataset</a:t>
            </a:r>
            <a:r>
              <a:rPr lang="en" sz="1800" b="1">
                <a:solidFill>
                  <a:schemeClr val="dk1"/>
                </a:solidFill>
                <a:latin typeface="Oswald"/>
                <a:ea typeface="Oswald"/>
                <a:cs typeface="Oswald"/>
                <a:sym typeface="Oswald"/>
              </a:rPr>
              <a:t>:</a:t>
            </a:r>
          </a:p>
        </p:txBody>
      </p:sp>
      <p:sp>
        <p:nvSpPr>
          <p:cNvPr id="72" name="Shape 72"/>
          <p:cNvSpPr txBox="1"/>
          <p:nvPr/>
        </p:nvSpPr>
        <p:spPr>
          <a:xfrm>
            <a:off x="347588" y="4282675"/>
            <a:ext cx="2142300" cy="370500"/>
          </a:xfrm>
          <a:prstGeom prst="rect">
            <a:avLst/>
          </a:prstGeom>
          <a:noFill/>
          <a:ln>
            <a:noFill/>
          </a:ln>
        </p:spPr>
        <p:txBody>
          <a:bodyPr wrap="square" lIns="91425" tIns="91425" rIns="91425" bIns="91425" anchor="t" anchorCtr="0">
            <a:noAutofit/>
          </a:bodyPr>
          <a:lstStyle/>
          <a:p>
            <a:pPr marL="0" lvl="0" indent="0" rtl="0">
              <a:lnSpc>
                <a:spcPct val="92592"/>
              </a:lnSpc>
              <a:spcBef>
                <a:spcPts val="0"/>
              </a:spcBef>
              <a:buNone/>
            </a:pPr>
            <a:r>
              <a:rPr lang="en" sz="1500" b="1">
                <a:solidFill>
                  <a:schemeClr val="dk1"/>
                </a:solidFill>
                <a:latin typeface="Oswald"/>
                <a:ea typeface="Oswald"/>
                <a:cs typeface="Oswald"/>
                <a:sym typeface="Oswald"/>
              </a:rPr>
              <a:t>Solution</a:t>
            </a:r>
            <a:r>
              <a:rPr lang="en" sz="1800" b="1">
                <a:solidFill>
                  <a:schemeClr val="dk1"/>
                </a:solidFill>
                <a:latin typeface="Oswald"/>
                <a:ea typeface="Oswald"/>
                <a:cs typeface="Oswald"/>
                <a:sym typeface="Oswald"/>
              </a:rPr>
              <a:t>:</a:t>
            </a:r>
          </a:p>
        </p:txBody>
      </p:sp>
      <p:sp>
        <p:nvSpPr>
          <p:cNvPr id="73" name="Shape 73"/>
          <p:cNvSpPr txBox="1"/>
          <p:nvPr/>
        </p:nvSpPr>
        <p:spPr>
          <a:xfrm>
            <a:off x="347588" y="4653175"/>
            <a:ext cx="7964400" cy="370500"/>
          </a:xfrm>
          <a:prstGeom prst="rect">
            <a:avLst/>
          </a:prstGeom>
          <a:noFill/>
          <a:ln>
            <a:noFill/>
          </a:ln>
        </p:spPr>
        <p:txBody>
          <a:bodyPr wrap="square" lIns="91425" tIns="91425" rIns="91425" bIns="91425" anchor="t" anchorCtr="0">
            <a:noAutofit/>
          </a:bodyPr>
          <a:lstStyle/>
          <a:p>
            <a:pPr marL="139700" lvl="0" indent="-133350" rtl="0">
              <a:lnSpc>
                <a:spcPct val="160000"/>
              </a:lnSpc>
              <a:spcBef>
                <a:spcPts val="0"/>
              </a:spcBef>
              <a:spcAft>
                <a:spcPts val="800"/>
              </a:spcAft>
              <a:buClr>
                <a:srgbClr val="333333"/>
              </a:buClr>
              <a:buSzPts val="1300"/>
              <a:buFont typeface="Arial"/>
              <a:buChar char="‣"/>
            </a:pPr>
            <a:r>
              <a:rPr lang="en" sz="1300">
                <a:solidFill>
                  <a:srgbClr val="333333"/>
                </a:solidFill>
              </a:rPr>
              <a:t>Clustering Model</a:t>
            </a:r>
          </a:p>
        </p:txBody>
      </p:sp>
      <p:pic>
        <p:nvPicPr>
          <p:cNvPr id="74" name="Shape 74"/>
          <p:cNvPicPr preferRelativeResize="0"/>
          <p:nvPr/>
        </p:nvPicPr>
        <p:blipFill>
          <a:blip r:embed="rId3">
            <a:alphaModFix/>
          </a:blip>
          <a:stretch>
            <a:fillRect/>
          </a:stretch>
        </p:blipFill>
        <p:spPr>
          <a:xfrm>
            <a:off x="5903200" y="560450"/>
            <a:ext cx="3007200" cy="201481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body" idx="1"/>
          </p:nvPr>
        </p:nvSpPr>
        <p:spPr>
          <a:xfrm>
            <a:off x="278100" y="560449"/>
            <a:ext cx="5036100" cy="2530800"/>
          </a:xfrm>
          <a:prstGeom prst="rect">
            <a:avLst/>
          </a:prstGeom>
          <a:noFill/>
          <a:ln>
            <a:noFill/>
          </a:ln>
        </p:spPr>
        <p:txBody>
          <a:bodyPr wrap="square" lIns="0" tIns="0" rIns="0" bIns="0" anchor="t" anchorCtr="0">
            <a:noAutofit/>
          </a:bodyPr>
          <a:lstStyle/>
          <a:p>
            <a:pPr marL="0" lvl="0" indent="-50800" rtl="0">
              <a:spcBef>
                <a:spcPts val="0"/>
              </a:spcBef>
              <a:buClr>
                <a:schemeClr val="dk1"/>
              </a:buClr>
              <a:buSzPts val="800"/>
              <a:buFont typeface="Arial"/>
              <a:buNone/>
            </a:pPr>
            <a:endParaRPr sz="1400">
              <a:solidFill>
                <a:schemeClr val="dk1"/>
              </a:solidFill>
            </a:endParaRPr>
          </a:p>
          <a:p>
            <a:pPr marL="139700" lvl="0" indent="-133350" rtl="0">
              <a:lnSpc>
                <a:spcPct val="160000"/>
              </a:lnSpc>
              <a:spcBef>
                <a:spcPts val="0"/>
              </a:spcBef>
              <a:spcAft>
                <a:spcPts val="0"/>
              </a:spcAft>
              <a:buClr>
                <a:srgbClr val="333333"/>
              </a:buClr>
              <a:buSzPts val="1300"/>
              <a:buFont typeface="Arial"/>
              <a:buChar char="‣"/>
            </a:pPr>
            <a:r>
              <a:rPr lang="en" sz="1300">
                <a:solidFill>
                  <a:srgbClr val="333333"/>
                </a:solidFill>
              </a:rPr>
              <a:t>Goal: predict the likelihood of a user to stay at one of the 100 Expedia hotel groups</a:t>
            </a:r>
          </a:p>
          <a:p>
            <a:pPr marL="139700" lvl="0" indent="-133350" rtl="0">
              <a:spcBef>
                <a:spcPts val="0"/>
              </a:spcBef>
              <a:spcAft>
                <a:spcPts val="0"/>
              </a:spcAft>
              <a:buClr>
                <a:srgbClr val="333333"/>
              </a:buClr>
              <a:buSzPts val="1300"/>
              <a:buFont typeface="Merriweather Sans"/>
              <a:buChar char="‣"/>
            </a:pPr>
            <a:r>
              <a:rPr lang="en" sz="1300">
                <a:solidFill>
                  <a:srgbClr val="333333"/>
                </a:solidFill>
              </a:rPr>
              <a:t>In-house algorithm to form the 100 hotel clusters to group similar types of hotels for providing recommendations to users searching for hotels</a:t>
            </a:r>
          </a:p>
          <a:p>
            <a:pPr marL="139700" lvl="0" indent="-133350" rtl="0">
              <a:lnSpc>
                <a:spcPct val="160000"/>
              </a:lnSpc>
              <a:spcBef>
                <a:spcPts val="0"/>
              </a:spcBef>
              <a:spcAft>
                <a:spcPts val="800"/>
              </a:spcAft>
              <a:buClr>
                <a:srgbClr val="333333"/>
              </a:buClr>
              <a:buSzPts val="1300"/>
              <a:buFont typeface="Merriweather Sans"/>
              <a:buChar char="‣"/>
            </a:pPr>
            <a:r>
              <a:rPr lang="en" sz="1300">
                <a:solidFill>
                  <a:srgbClr val="333333"/>
                </a:solidFill>
              </a:rPr>
              <a:t>Timeframe: Year of 2013 to 2015 (2013 - 2014 data for training, 2015 data for testing)</a:t>
            </a:r>
          </a:p>
          <a:p>
            <a:pPr marL="0" lvl="0" indent="0" rtl="0">
              <a:lnSpc>
                <a:spcPct val="92592"/>
              </a:lnSpc>
              <a:spcBef>
                <a:spcPts val="0"/>
              </a:spcBef>
              <a:buNone/>
            </a:pPr>
            <a:endParaRPr sz="1300">
              <a:latin typeface="Oswald"/>
              <a:ea typeface="Oswald"/>
              <a:cs typeface="Oswald"/>
              <a:sym typeface="Oswald"/>
            </a:endParaRPr>
          </a:p>
          <a:p>
            <a:pPr marL="0" lvl="0" indent="0" rtl="0">
              <a:lnSpc>
                <a:spcPct val="160000"/>
              </a:lnSpc>
              <a:spcBef>
                <a:spcPts val="0"/>
              </a:spcBef>
              <a:spcAft>
                <a:spcPts val="800"/>
              </a:spcAft>
              <a:buNone/>
            </a:pPr>
            <a:endParaRPr sz="1300">
              <a:solidFill>
                <a:srgbClr val="333333"/>
              </a:solidFill>
              <a:latin typeface="Georgia"/>
              <a:ea typeface="Georgia"/>
              <a:cs typeface="Georgia"/>
              <a:sym typeface="Georgia"/>
            </a:endParaRPr>
          </a:p>
          <a:p>
            <a:pPr marL="0" lvl="0" indent="-50800" rtl="0">
              <a:spcBef>
                <a:spcPts val="0"/>
              </a:spcBef>
              <a:buClr>
                <a:schemeClr val="dk1"/>
              </a:buClr>
              <a:buSzPts val="800"/>
              <a:buFont typeface="Arial"/>
              <a:buNone/>
            </a:pPr>
            <a:endParaRPr sz="1300">
              <a:solidFill>
                <a:schemeClr val="dk1"/>
              </a:solidFill>
              <a:latin typeface="Georgia"/>
              <a:ea typeface="Georgia"/>
              <a:cs typeface="Georgia"/>
              <a:sym typeface="Georgia"/>
            </a:endParaRPr>
          </a:p>
          <a:p>
            <a:pPr marL="0" lvl="0" indent="-50800" rtl="0">
              <a:spcBef>
                <a:spcPts val="0"/>
              </a:spcBef>
              <a:buClr>
                <a:schemeClr val="dk1"/>
              </a:buClr>
              <a:buSzPts val="800"/>
              <a:buFont typeface="Arial"/>
              <a:buNone/>
            </a:pPr>
            <a:endParaRPr sz="1300">
              <a:solidFill>
                <a:schemeClr val="dk1"/>
              </a:solidFill>
              <a:latin typeface="Georgia"/>
              <a:ea typeface="Georgia"/>
              <a:cs typeface="Georgia"/>
              <a:sym typeface="Georgia"/>
            </a:endParaRPr>
          </a:p>
          <a:p>
            <a:pPr marL="0" marR="0" lvl="0" indent="0" algn="l" rtl="0">
              <a:spcBef>
                <a:spcPts val="700"/>
              </a:spcBef>
              <a:buNone/>
            </a:pPr>
            <a:endParaRPr sz="1300">
              <a:latin typeface="Georgia"/>
              <a:ea typeface="Georgia"/>
              <a:cs typeface="Georgia"/>
              <a:sym typeface="Georgia"/>
            </a:endParaRPr>
          </a:p>
        </p:txBody>
      </p:sp>
      <p:sp>
        <p:nvSpPr>
          <p:cNvPr id="80" name="Shape 80"/>
          <p:cNvSpPr/>
          <p:nvPr/>
        </p:nvSpPr>
        <p:spPr>
          <a:xfrm>
            <a:off x="278100" y="189951"/>
            <a:ext cx="7898700" cy="370500"/>
          </a:xfrm>
          <a:prstGeom prst="rect">
            <a:avLst/>
          </a:prstGeom>
          <a:noFill/>
          <a:ln>
            <a:noFill/>
          </a:ln>
        </p:spPr>
        <p:txBody>
          <a:bodyPr wrap="square" lIns="0" tIns="0" rIns="0" bIns="0" anchor="t" anchorCtr="0">
            <a:noAutofit/>
          </a:bodyPr>
          <a:lstStyle/>
          <a:p>
            <a:pPr marL="0" lvl="0" indent="0" rtl="0">
              <a:spcBef>
                <a:spcPts val="0"/>
              </a:spcBef>
              <a:buClr>
                <a:schemeClr val="dk1"/>
              </a:buClr>
              <a:buFont typeface="Arial"/>
              <a:buNone/>
            </a:pPr>
            <a:r>
              <a:rPr lang="en" sz="2300" b="1">
                <a:solidFill>
                  <a:schemeClr val="dk1"/>
                </a:solidFill>
                <a:latin typeface="Oswald"/>
                <a:ea typeface="Oswald"/>
                <a:cs typeface="Oswald"/>
                <a:sym typeface="Oswald"/>
              </a:rPr>
              <a:t>IDEA TWO: Expedia Hotel Recommendation</a:t>
            </a:r>
          </a:p>
          <a:p>
            <a:pPr marL="0" marR="0" lvl="0" indent="0" algn="l" rtl="0">
              <a:lnSpc>
                <a:spcPct val="100000"/>
              </a:lnSpc>
              <a:spcBef>
                <a:spcPts val="0"/>
              </a:spcBef>
              <a:buNone/>
            </a:pPr>
            <a:endParaRPr sz="2300" b="1">
              <a:latin typeface="Oswald"/>
              <a:ea typeface="Oswald"/>
              <a:cs typeface="Oswald"/>
              <a:sym typeface="Oswald"/>
            </a:endParaRPr>
          </a:p>
        </p:txBody>
      </p:sp>
      <p:sp>
        <p:nvSpPr>
          <p:cNvPr id="81" name="Shape 81"/>
          <p:cNvSpPr txBox="1">
            <a:spLocks noGrp="1"/>
          </p:cNvSpPr>
          <p:nvPr>
            <p:ph type="title"/>
          </p:nvPr>
        </p:nvSpPr>
        <p:spPr>
          <a:xfrm>
            <a:off x="278100" y="628125"/>
            <a:ext cx="3007200" cy="370500"/>
          </a:xfrm>
          <a:prstGeom prst="rect">
            <a:avLst/>
          </a:prstGeom>
          <a:noFill/>
          <a:ln>
            <a:noFill/>
          </a:ln>
        </p:spPr>
        <p:txBody>
          <a:bodyPr wrap="square" lIns="0" tIns="0" rIns="0" bIns="0" anchor="t" anchorCtr="0">
            <a:noAutofit/>
          </a:bodyPr>
          <a:lstStyle/>
          <a:p>
            <a:pPr marL="0" marR="0" lvl="0" indent="0" algn="l" rtl="0">
              <a:lnSpc>
                <a:spcPct val="92592"/>
              </a:lnSpc>
              <a:spcBef>
                <a:spcPts val="0"/>
              </a:spcBef>
              <a:buNone/>
            </a:pPr>
            <a:r>
              <a:rPr lang="en" sz="1500" b="1">
                <a:latin typeface="Oswald"/>
                <a:ea typeface="Oswald"/>
                <a:cs typeface="Oswald"/>
                <a:sym typeface="Oswald"/>
              </a:rPr>
              <a:t>Problem Statement:</a:t>
            </a:r>
          </a:p>
          <a:p>
            <a:pPr marL="0" marR="0" lvl="0" indent="0" algn="l" rtl="0">
              <a:lnSpc>
                <a:spcPct val="92592"/>
              </a:lnSpc>
              <a:spcBef>
                <a:spcPts val="0"/>
              </a:spcBef>
              <a:buNone/>
            </a:pPr>
            <a:endParaRPr sz="1400">
              <a:solidFill>
                <a:srgbClr val="333333"/>
              </a:solidFill>
              <a:latin typeface="Georgia"/>
              <a:ea typeface="Georgia"/>
              <a:cs typeface="Georgia"/>
              <a:sym typeface="Georgia"/>
            </a:endParaRPr>
          </a:p>
        </p:txBody>
      </p:sp>
      <p:sp>
        <p:nvSpPr>
          <p:cNvPr id="82" name="Shape 82"/>
          <p:cNvSpPr txBox="1"/>
          <p:nvPr/>
        </p:nvSpPr>
        <p:spPr>
          <a:xfrm>
            <a:off x="278100" y="2906525"/>
            <a:ext cx="2142300" cy="370500"/>
          </a:xfrm>
          <a:prstGeom prst="rect">
            <a:avLst/>
          </a:prstGeom>
          <a:noFill/>
          <a:ln>
            <a:noFill/>
          </a:ln>
        </p:spPr>
        <p:txBody>
          <a:bodyPr wrap="square" lIns="91425" tIns="91425" rIns="91425" bIns="91425" anchor="t" anchorCtr="0">
            <a:noAutofit/>
          </a:bodyPr>
          <a:lstStyle/>
          <a:p>
            <a:pPr marL="0" lvl="0" indent="0" rtl="0">
              <a:lnSpc>
                <a:spcPct val="92592"/>
              </a:lnSpc>
              <a:spcBef>
                <a:spcPts val="0"/>
              </a:spcBef>
              <a:buNone/>
            </a:pPr>
            <a:r>
              <a:rPr lang="en" sz="1500" b="1">
                <a:solidFill>
                  <a:schemeClr val="dk1"/>
                </a:solidFill>
                <a:latin typeface="Oswald"/>
                <a:ea typeface="Oswald"/>
                <a:cs typeface="Oswald"/>
                <a:sym typeface="Oswald"/>
              </a:rPr>
              <a:t>Dataset:</a:t>
            </a:r>
          </a:p>
        </p:txBody>
      </p:sp>
      <p:sp>
        <p:nvSpPr>
          <p:cNvPr id="83" name="Shape 83"/>
          <p:cNvSpPr txBox="1"/>
          <p:nvPr/>
        </p:nvSpPr>
        <p:spPr>
          <a:xfrm>
            <a:off x="278100" y="4402488"/>
            <a:ext cx="2142300" cy="370500"/>
          </a:xfrm>
          <a:prstGeom prst="rect">
            <a:avLst/>
          </a:prstGeom>
          <a:noFill/>
          <a:ln>
            <a:noFill/>
          </a:ln>
        </p:spPr>
        <p:txBody>
          <a:bodyPr wrap="square" lIns="91425" tIns="91425" rIns="91425" bIns="91425" anchor="t" anchorCtr="0">
            <a:noAutofit/>
          </a:bodyPr>
          <a:lstStyle/>
          <a:p>
            <a:pPr marL="0" lvl="0" indent="0" rtl="0">
              <a:lnSpc>
                <a:spcPct val="92592"/>
              </a:lnSpc>
              <a:spcBef>
                <a:spcPts val="0"/>
              </a:spcBef>
              <a:buNone/>
            </a:pPr>
            <a:r>
              <a:rPr lang="en" sz="1500" b="1">
                <a:solidFill>
                  <a:schemeClr val="dk1"/>
                </a:solidFill>
                <a:latin typeface="Oswald"/>
                <a:ea typeface="Oswald"/>
                <a:cs typeface="Oswald"/>
                <a:sym typeface="Oswald"/>
              </a:rPr>
              <a:t>Solution</a:t>
            </a:r>
            <a:r>
              <a:rPr lang="en" sz="1800" b="1">
                <a:solidFill>
                  <a:schemeClr val="dk1"/>
                </a:solidFill>
                <a:latin typeface="Oswald"/>
                <a:ea typeface="Oswald"/>
                <a:cs typeface="Oswald"/>
                <a:sym typeface="Oswald"/>
              </a:rPr>
              <a:t>:</a:t>
            </a:r>
          </a:p>
        </p:txBody>
      </p:sp>
      <p:sp>
        <p:nvSpPr>
          <p:cNvPr id="84" name="Shape 84"/>
          <p:cNvSpPr txBox="1"/>
          <p:nvPr/>
        </p:nvSpPr>
        <p:spPr>
          <a:xfrm>
            <a:off x="278100" y="4773000"/>
            <a:ext cx="7964400" cy="370500"/>
          </a:xfrm>
          <a:prstGeom prst="rect">
            <a:avLst/>
          </a:prstGeom>
          <a:noFill/>
          <a:ln>
            <a:noFill/>
          </a:ln>
        </p:spPr>
        <p:txBody>
          <a:bodyPr wrap="square" lIns="91425" tIns="91425" rIns="91425" bIns="91425" anchor="t" anchorCtr="0">
            <a:noAutofit/>
          </a:bodyPr>
          <a:lstStyle/>
          <a:p>
            <a:pPr marL="139700" lvl="0" indent="-133350" rtl="0">
              <a:lnSpc>
                <a:spcPct val="160000"/>
              </a:lnSpc>
              <a:spcBef>
                <a:spcPts val="0"/>
              </a:spcBef>
              <a:spcAft>
                <a:spcPts val="800"/>
              </a:spcAft>
              <a:buClr>
                <a:srgbClr val="333333"/>
              </a:buClr>
              <a:buSzPts val="1300"/>
              <a:buFont typeface="Arial"/>
              <a:buChar char="‣"/>
            </a:pPr>
            <a:r>
              <a:rPr lang="en" sz="1300">
                <a:solidFill>
                  <a:srgbClr val="333333"/>
                </a:solidFill>
              </a:rPr>
              <a:t>Classification Model</a:t>
            </a:r>
          </a:p>
        </p:txBody>
      </p:sp>
      <p:sp>
        <p:nvSpPr>
          <p:cNvPr id="85" name="Shape 85"/>
          <p:cNvSpPr txBox="1"/>
          <p:nvPr/>
        </p:nvSpPr>
        <p:spPr>
          <a:xfrm>
            <a:off x="278100" y="3277025"/>
            <a:ext cx="6949800" cy="1047600"/>
          </a:xfrm>
          <a:prstGeom prst="rect">
            <a:avLst/>
          </a:prstGeom>
          <a:noFill/>
          <a:ln>
            <a:noFill/>
          </a:ln>
        </p:spPr>
        <p:txBody>
          <a:bodyPr wrap="square" lIns="91425" tIns="91425" rIns="91425" bIns="91425" anchor="t" anchorCtr="0">
            <a:noAutofit/>
          </a:bodyPr>
          <a:lstStyle/>
          <a:p>
            <a:pPr marL="139700" marR="0" lvl="0" indent="-133350" algn="l" rtl="0">
              <a:lnSpc>
                <a:spcPct val="115000"/>
              </a:lnSpc>
              <a:spcBef>
                <a:spcPts val="0"/>
              </a:spcBef>
              <a:spcAft>
                <a:spcPts val="0"/>
              </a:spcAft>
              <a:buClr>
                <a:srgbClr val="0B5394"/>
              </a:buClr>
              <a:buSzPts val="1300"/>
              <a:buFont typeface="Georgia"/>
              <a:buChar char="‣"/>
            </a:pPr>
            <a:r>
              <a:rPr lang="en" sz="1300" b="1" i="1">
                <a:solidFill>
                  <a:srgbClr val="0B5394"/>
                </a:solidFill>
              </a:rPr>
              <a:t>Below are the fields in the data set:</a:t>
            </a:r>
          </a:p>
          <a:p>
            <a:pPr marL="139700" marR="0" lvl="0" indent="-133350" algn="l" rtl="0">
              <a:lnSpc>
                <a:spcPct val="160000"/>
              </a:lnSpc>
              <a:spcBef>
                <a:spcPts val="0"/>
              </a:spcBef>
              <a:spcAft>
                <a:spcPts val="800"/>
              </a:spcAft>
              <a:buClr>
                <a:srgbClr val="333333"/>
              </a:buClr>
              <a:buSzPts val="1300"/>
              <a:buFont typeface="Arial"/>
              <a:buChar char="‣"/>
            </a:pPr>
            <a:r>
              <a:rPr lang="en" sz="1300">
                <a:solidFill>
                  <a:schemeClr val="dk1"/>
                </a:solidFill>
              </a:rPr>
              <a:t>Datetime, sitename, user location, distance between user and destination, user id, mobile sessions?, Package booking?, marketing channel, check-in &amp; check-out date, adult count, children count, room count, destination type, hotel location, is booking?,</a:t>
            </a:r>
            <a:r>
              <a:rPr lang="en" sz="1300">
                <a:solidFill>
                  <a:srgbClr val="333333"/>
                </a:solidFill>
              </a:rPr>
              <a:t> </a:t>
            </a:r>
            <a:r>
              <a:rPr lang="en" sz="1300">
                <a:solidFill>
                  <a:schemeClr val="dk1"/>
                </a:solidFill>
              </a:rPr>
              <a:t>hotel cluster</a:t>
            </a:r>
          </a:p>
        </p:txBody>
      </p:sp>
      <p:pic>
        <p:nvPicPr>
          <p:cNvPr id="86" name="Shape 86"/>
          <p:cNvPicPr preferRelativeResize="0"/>
          <p:nvPr/>
        </p:nvPicPr>
        <p:blipFill>
          <a:blip r:embed="rId3">
            <a:alphaModFix/>
          </a:blip>
          <a:stretch>
            <a:fillRect/>
          </a:stretch>
        </p:blipFill>
        <p:spPr>
          <a:xfrm>
            <a:off x="7924850" y="3899225"/>
            <a:ext cx="958227" cy="958250"/>
          </a:xfrm>
          <a:prstGeom prst="rect">
            <a:avLst/>
          </a:prstGeom>
          <a:noFill/>
          <a:ln>
            <a:noFill/>
          </a:ln>
        </p:spPr>
      </p:pic>
      <p:pic>
        <p:nvPicPr>
          <p:cNvPr id="87" name="Shape 87"/>
          <p:cNvPicPr preferRelativeResize="0"/>
          <p:nvPr/>
        </p:nvPicPr>
        <p:blipFill>
          <a:blip r:embed="rId4">
            <a:alphaModFix/>
          </a:blip>
          <a:stretch>
            <a:fillRect/>
          </a:stretch>
        </p:blipFill>
        <p:spPr>
          <a:xfrm>
            <a:off x="5466600" y="712851"/>
            <a:ext cx="3376455" cy="24929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p:nvPr/>
        </p:nvSpPr>
        <p:spPr>
          <a:xfrm>
            <a:off x="446467" y="189951"/>
            <a:ext cx="7898700" cy="370500"/>
          </a:xfrm>
          <a:prstGeom prst="rect">
            <a:avLst/>
          </a:prstGeom>
          <a:noFill/>
          <a:ln>
            <a:noFill/>
          </a:ln>
        </p:spPr>
        <p:txBody>
          <a:bodyPr wrap="square" lIns="0" tIns="0" rIns="0" bIns="0" anchor="t" anchorCtr="0">
            <a:noAutofit/>
          </a:bodyPr>
          <a:lstStyle/>
          <a:p>
            <a:pPr marL="0" lvl="0" indent="0" rtl="0">
              <a:spcBef>
                <a:spcPts val="0"/>
              </a:spcBef>
              <a:buClr>
                <a:schemeClr val="dk1"/>
              </a:buClr>
              <a:buFont typeface="Arial"/>
              <a:buNone/>
            </a:pPr>
            <a:r>
              <a:rPr lang="en" sz="2300" b="1" dirty="0">
                <a:solidFill>
                  <a:schemeClr val="dk1"/>
                </a:solidFill>
                <a:latin typeface="Oswald"/>
                <a:ea typeface="Oswald"/>
                <a:cs typeface="Oswald"/>
                <a:sym typeface="Oswald"/>
              </a:rPr>
              <a:t>IDEA THREE: How “useful” is a Yelp review?</a:t>
            </a:r>
          </a:p>
          <a:p>
            <a:pPr marL="0" marR="0" lvl="0" indent="0" algn="l" rtl="0">
              <a:lnSpc>
                <a:spcPct val="100000"/>
              </a:lnSpc>
              <a:spcBef>
                <a:spcPts val="0"/>
              </a:spcBef>
              <a:buNone/>
            </a:pPr>
            <a:endParaRPr sz="2300" b="1" dirty="0">
              <a:latin typeface="Oswald"/>
              <a:ea typeface="Oswald"/>
              <a:cs typeface="Oswald"/>
              <a:sym typeface="Oswald"/>
            </a:endParaRPr>
          </a:p>
        </p:txBody>
      </p:sp>
      <p:sp>
        <p:nvSpPr>
          <p:cNvPr id="93" name="Shape 93"/>
          <p:cNvSpPr txBox="1">
            <a:spLocks noGrp="1"/>
          </p:cNvSpPr>
          <p:nvPr>
            <p:ph type="body" idx="1"/>
          </p:nvPr>
        </p:nvSpPr>
        <p:spPr>
          <a:xfrm>
            <a:off x="446467" y="560438"/>
            <a:ext cx="8480400" cy="1591800"/>
          </a:xfrm>
          <a:prstGeom prst="rect">
            <a:avLst/>
          </a:prstGeom>
          <a:noFill/>
          <a:ln>
            <a:noFill/>
          </a:ln>
        </p:spPr>
        <p:txBody>
          <a:bodyPr wrap="square" lIns="0" tIns="0" rIns="0" bIns="0" anchor="t" anchorCtr="0">
            <a:noAutofit/>
          </a:bodyPr>
          <a:lstStyle/>
          <a:p>
            <a:pPr marL="0" lvl="0" indent="-50800" rtl="0">
              <a:spcBef>
                <a:spcPts val="0"/>
              </a:spcBef>
              <a:buClr>
                <a:schemeClr val="dk1"/>
              </a:buClr>
              <a:buSzPts val="800"/>
              <a:buFont typeface="Arial"/>
              <a:buNone/>
            </a:pPr>
            <a:endParaRPr sz="1300" dirty="0">
              <a:solidFill>
                <a:schemeClr val="dk1"/>
              </a:solidFill>
            </a:endParaRPr>
          </a:p>
          <a:p>
            <a:pPr marL="139700" lvl="0" indent="-133350" rtl="0">
              <a:spcBef>
                <a:spcPts val="0"/>
              </a:spcBef>
              <a:spcAft>
                <a:spcPts val="0"/>
              </a:spcAft>
              <a:buClr>
                <a:srgbClr val="333333"/>
              </a:buClr>
              <a:buSzPts val="1300"/>
              <a:buFont typeface="Arial"/>
              <a:buChar char="‣"/>
            </a:pPr>
            <a:r>
              <a:rPr lang="en" sz="1300" dirty="0">
                <a:solidFill>
                  <a:srgbClr val="333333"/>
                </a:solidFill>
              </a:rPr>
              <a:t>Goal: Predict the best quality review based on the historical data</a:t>
            </a:r>
          </a:p>
          <a:p>
            <a:pPr marL="139700" lvl="0" indent="-133350" rtl="0">
              <a:spcBef>
                <a:spcPts val="0"/>
              </a:spcBef>
              <a:spcAft>
                <a:spcPts val="0"/>
              </a:spcAft>
              <a:buClr>
                <a:srgbClr val="333333"/>
              </a:buClr>
              <a:buSzPts val="1300"/>
              <a:buFont typeface="Arial"/>
              <a:buChar char="‣"/>
            </a:pPr>
            <a:r>
              <a:rPr lang="en" sz="1300" dirty="0">
                <a:solidFill>
                  <a:srgbClr val="333333"/>
                </a:solidFill>
              </a:rPr>
              <a:t>Yelp’s 3 community-powered metrics of review quality: Useful, Funny and Cool</a:t>
            </a:r>
          </a:p>
          <a:p>
            <a:pPr marL="139700" lvl="0" indent="-133350" rtl="0">
              <a:spcBef>
                <a:spcPts val="0"/>
              </a:spcBef>
              <a:spcAft>
                <a:spcPts val="0"/>
              </a:spcAft>
              <a:buClr>
                <a:srgbClr val="333333"/>
              </a:buClr>
              <a:buSzPts val="1300"/>
              <a:buFont typeface="Arial"/>
              <a:buChar char="‣"/>
            </a:pPr>
            <a:r>
              <a:rPr lang="en" sz="1300" dirty="0">
                <a:solidFill>
                  <a:srgbClr val="333333"/>
                </a:solidFill>
              </a:rPr>
              <a:t>A good review accumulates lots of votes in these categories from community over time.</a:t>
            </a:r>
          </a:p>
          <a:p>
            <a:pPr marL="139700" lvl="0" indent="-133350" rtl="0">
              <a:spcBef>
                <a:spcPts val="0"/>
              </a:spcBef>
              <a:spcAft>
                <a:spcPts val="0"/>
              </a:spcAft>
              <a:buClr>
                <a:srgbClr val="333333"/>
              </a:buClr>
              <a:buSzPts val="1300"/>
              <a:buFont typeface="Arial"/>
              <a:buChar char="‣"/>
            </a:pPr>
            <a:r>
              <a:rPr lang="en" sz="1300">
                <a:solidFill>
                  <a:srgbClr val="333333"/>
                </a:solidFill>
              </a:rPr>
              <a:t>1/19/2013 to 3/12/2013</a:t>
            </a:r>
          </a:p>
          <a:p>
            <a:pPr marL="0" lvl="0" indent="0" rtl="0">
              <a:spcBef>
                <a:spcPts val="0"/>
              </a:spcBef>
              <a:spcAft>
                <a:spcPts val="0"/>
              </a:spcAft>
              <a:buNone/>
            </a:pPr>
            <a:endParaRPr sz="1300">
              <a:solidFill>
                <a:srgbClr val="333333"/>
              </a:solidFill>
            </a:endParaRPr>
          </a:p>
          <a:p>
            <a:pPr marL="0" lvl="0" indent="0" rtl="0">
              <a:spcBef>
                <a:spcPts val="0"/>
              </a:spcBef>
              <a:spcAft>
                <a:spcPts val="0"/>
              </a:spcAft>
              <a:buNone/>
            </a:pPr>
            <a:endParaRPr sz="1400" dirty="0">
              <a:solidFill>
                <a:srgbClr val="333333"/>
              </a:solidFill>
            </a:endParaRPr>
          </a:p>
          <a:p>
            <a:pPr marL="0" lvl="0" indent="0" rtl="0">
              <a:lnSpc>
                <a:spcPct val="160000"/>
              </a:lnSpc>
              <a:spcBef>
                <a:spcPts val="0"/>
              </a:spcBef>
              <a:spcAft>
                <a:spcPts val="800"/>
              </a:spcAft>
              <a:buNone/>
            </a:pPr>
            <a:endParaRPr sz="2000" dirty="0">
              <a:solidFill>
                <a:srgbClr val="333333"/>
              </a:solidFill>
            </a:endParaRPr>
          </a:p>
          <a:p>
            <a:pPr marL="0" lvl="0" indent="-50800" rtl="0">
              <a:spcBef>
                <a:spcPts val="0"/>
              </a:spcBef>
              <a:buClr>
                <a:schemeClr val="dk1"/>
              </a:buClr>
              <a:buSzPts val="800"/>
              <a:buFont typeface="Arial"/>
              <a:buNone/>
            </a:pPr>
            <a:endParaRPr sz="2000" dirty="0">
              <a:solidFill>
                <a:schemeClr val="dk1"/>
              </a:solidFill>
            </a:endParaRPr>
          </a:p>
          <a:p>
            <a:pPr marL="0" lvl="0" indent="-50800" rtl="0">
              <a:spcBef>
                <a:spcPts val="0"/>
              </a:spcBef>
              <a:buClr>
                <a:schemeClr val="dk1"/>
              </a:buClr>
              <a:buSzPts val="800"/>
              <a:buFont typeface="Arial"/>
              <a:buNone/>
            </a:pPr>
            <a:endParaRPr sz="2000" dirty="0">
              <a:solidFill>
                <a:schemeClr val="dk1"/>
              </a:solidFill>
            </a:endParaRPr>
          </a:p>
          <a:p>
            <a:pPr marL="0" marR="0" lvl="0" indent="0" algn="l" rtl="0">
              <a:spcBef>
                <a:spcPts val="700"/>
              </a:spcBef>
              <a:buNone/>
            </a:pPr>
            <a:endParaRPr sz="2000" dirty="0"/>
          </a:p>
        </p:txBody>
      </p:sp>
      <p:sp>
        <p:nvSpPr>
          <p:cNvPr id="94" name="Shape 94"/>
          <p:cNvSpPr txBox="1">
            <a:spLocks noGrp="1"/>
          </p:cNvSpPr>
          <p:nvPr>
            <p:ph type="title"/>
          </p:nvPr>
        </p:nvSpPr>
        <p:spPr>
          <a:xfrm>
            <a:off x="446467" y="641675"/>
            <a:ext cx="3007200" cy="370500"/>
          </a:xfrm>
          <a:prstGeom prst="rect">
            <a:avLst/>
          </a:prstGeom>
          <a:noFill/>
          <a:ln>
            <a:noFill/>
          </a:ln>
        </p:spPr>
        <p:txBody>
          <a:bodyPr wrap="square" lIns="0" tIns="0" rIns="0" bIns="0" anchor="t" anchorCtr="0">
            <a:noAutofit/>
          </a:bodyPr>
          <a:lstStyle/>
          <a:p>
            <a:pPr marL="0" marR="0" lvl="0" indent="0" algn="l" rtl="0">
              <a:lnSpc>
                <a:spcPct val="92592"/>
              </a:lnSpc>
              <a:spcBef>
                <a:spcPts val="0"/>
              </a:spcBef>
              <a:buNone/>
            </a:pPr>
            <a:r>
              <a:rPr lang="en" sz="1500" b="1">
                <a:latin typeface="Oswald"/>
                <a:ea typeface="Oswald"/>
                <a:cs typeface="Oswald"/>
                <a:sym typeface="Oswald"/>
              </a:rPr>
              <a:t>Problem Statement:</a:t>
            </a:r>
          </a:p>
          <a:p>
            <a:pPr marL="0" marR="0" lvl="0" indent="0" algn="l" rtl="0">
              <a:lnSpc>
                <a:spcPct val="92592"/>
              </a:lnSpc>
              <a:spcBef>
                <a:spcPts val="0"/>
              </a:spcBef>
              <a:buClr>
                <a:srgbClr val="000000"/>
              </a:buClr>
              <a:buFont typeface="Arial"/>
              <a:buNone/>
            </a:pPr>
            <a:endParaRPr sz="1400">
              <a:solidFill>
                <a:srgbClr val="333333"/>
              </a:solidFill>
              <a:latin typeface="Georgia"/>
              <a:ea typeface="Georgia"/>
              <a:cs typeface="Georgia"/>
              <a:sym typeface="Georgia"/>
            </a:endParaRPr>
          </a:p>
        </p:txBody>
      </p:sp>
      <p:sp>
        <p:nvSpPr>
          <p:cNvPr id="95" name="Shape 95"/>
          <p:cNvSpPr txBox="1"/>
          <p:nvPr/>
        </p:nvSpPr>
        <p:spPr>
          <a:xfrm>
            <a:off x="446467" y="4337025"/>
            <a:ext cx="2142300" cy="370500"/>
          </a:xfrm>
          <a:prstGeom prst="rect">
            <a:avLst/>
          </a:prstGeom>
          <a:noFill/>
          <a:ln>
            <a:noFill/>
          </a:ln>
        </p:spPr>
        <p:txBody>
          <a:bodyPr wrap="square" lIns="91425" tIns="91425" rIns="91425" bIns="91425" anchor="t" anchorCtr="0">
            <a:noAutofit/>
          </a:bodyPr>
          <a:lstStyle/>
          <a:p>
            <a:pPr marL="0" lvl="0" indent="0" rtl="0">
              <a:lnSpc>
                <a:spcPct val="92592"/>
              </a:lnSpc>
              <a:spcBef>
                <a:spcPts val="0"/>
              </a:spcBef>
              <a:buNone/>
            </a:pPr>
            <a:r>
              <a:rPr lang="en" sz="1500" b="1">
                <a:solidFill>
                  <a:schemeClr val="dk1"/>
                </a:solidFill>
                <a:latin typeface="Oswald"/>
                <a:ea typeface="Oswald"/>
                <a:cs typeface="Oswald"/>
                <a:sym typeface="Oswald"/>
              </a:rPr>
              <a:t>Solution</a:t>
            </a:r>
            <a:r>
              <a:rPr lang="en" sz="1800" b="1">
                <a:solidFill>
                  <a:schemeClr val="dk1"/>
                </a:solidFill>
                <a:latin typeface="Oswald"/>
                <a:ea typeface="Oswald"/>
                <a:cs typeface="Oswald"/>
                <a:sym typeface="Oswald"/>
              </a:rPr>
              <a:t>:</a:t>
            </a:r>
          </a:p>
        </p:txBody>
      </p:sp>
      <p:sp>
        <p:nvSpPr>
          <p:cNvPr id="96" name="Shape 96"/>
          <p:cNvSpPr txBox="1"/>
          <p:nvPr/>
        </p:nvSpPr>
        <p:spPr>
          <a:xfrm>
            <a:off x="446467" y="4620300"/>
            <a:ext cx="2814300" cy="370500"/>
          </a:xfrm>
          <a:prstGeom prst="rect">
            <a:avLst/>
          </a:prstGeom>
          <a:noFill/>
          <a:ln>
            <a:noFill/>
          </a:ln>
        </p:spPr>
        <p:txBody>
          <a:bodyPr wrap="square" lIns="91425" tIns="91425" rIns="91425" bIns="91425" anchor="t" anchorCtr="0">
            <a:noAutofit/>
          </a:bodyPr>
          <a:lstStyle/>
          <a:p>
            <a:pPr marL="139700" lvl="0" indent="-133350" rtl="0">
              <a:lnSpc>
                <a:spcPct val="160000"/>
              </a:lnSpc>
              <a:spcBef>
                <a:spcPts val="0"/>
              </a:spcBef>
              <a:spcAft>
                <a:spcPts val="800"/>
              </a:spcAft>
              <a:buClr>
                <a:srgbClr val="333333"/>
              </a:buClr>
              <a:buSzPts val="1300"/>
              <a:buFont typeface="Arial"/>
              <a:buChar char="‣"/>
            </a:pPr>
            <a:r>
              <a:rPr lang="en" sz="1300">
                <a:solidFill>
                  <a:srgbClr val="333333"/>
                </a:solidFill>
              </a:rPr>
              <a:t>Multivariate Regression Model</a:t>
            </a:r>
          </a:p>
        </p:txBody>
      </p:sp>
      <p:sp>
        <p:nvSpPr>
          <p:cNvPr id="97" name="Shape 97"/>
          <p:cNvSpPr txBox="1"/>
          <p:nvPr/>
        </p:nvSpPr>
        <p:spPr>
          <a:xfrm>
            <a:off x="446467" y="2392763"/>
            <a:ext cx="5477700" cy="1947600"/>
          </a:xfrm>
          <a:prstGeom prst="rect">
            <a:avLst/>
          </a:prstGeom>
          <a:noFill/>
          <a:ln>
            <a:noFill/>
          </a:ln>
        </p:spPr>
        <p:txBody>
          <a:bodyPr wrap="square" lIns="91425" tIns="91425" rIns="91425" bIns="91425" anchor="t" anchorCtr="0">
            <a:noAutofit/>
          </a:bodyPr>
          <a:lstStyle/>
          <a:p>
            <a:pPr marL="139700" lvl="0" indent="-133350" rtl="0">
              <a:lnSpc>
                <a:spcPct val="115000"/>
              </a:lnSpc>
              <a:spcBef>
                <a:spcPts val="0"/>
              </a:spcBef>
              <a:buClr>
                <a:srgbClr val="0B5394"/>
              </a:buClr>
              <a:buSzPts val="1300"/>
              <a:buFont typeface="Arial"/>
              <a:buChar char="‣"/>
            </a:pPr>
            <a:r>
              <a:rPr lang="en" sz="1300" b="1" i="1" dirty="0">
                <a:solidFill>
                  <a:srgbClr val="0B5394"/>
                </a:solidFill>
              </a:rPr>
              <a:t>Below are the fields in the four data sets provided by Yelp:</a:t>
            </a:r>
          </a:p>
          <a:p>
            <a:pPr marL="139700" lvl="0" indent="-133350" rtl="0">
              <a:lnSpc>
                <a:spcPct val="115000"/>
              </a:lnSpc>
              <a:spcBef>
                <a:spcPts val="0"/>
              </a:spcBef>
              <a:buClr>
                <a:srgbClr val="333333"/>
              </a:buClr>
              <a:buSzPts val="1300"/>
              <a:buFont typeface="Georgia"/>
              <a:buChar char="‣"/>
            </a:pPr>
            <a:r>
              <a:rPr lang="en" sz="1300" b="1" dirty="0"/>
              <a:t>Business Data:</a:t>
            </a:r>
            <a:r>
              <a:rPr lang="en" sz="1300" dirty="0"/>
              <a:t> business Id, business name, location, neighborhood, stars, review count, categories</a:t>
            </a:r>
          </a:p>
          <a:p>
            <a:pPr marL="139700" lvl="0" indent="-133350" rtl="0">
              <a:lnSpc>
                <a:spcPct val="115000"/>
              </a:lnSpc>
              <a:spcBef>
                <a:spcPts val="0"/>
              </a:spcBef>
              <a:buClr>
                <a:schemeClr val="dk1"/>
              </a:buClr>
              <a:buSzPts val="1300"/>
              <a:buFont typeface="Merriweather Sans"/>
              <a:buChar char="‣"/>
            </a:pPr>
            <a:r>
              <a:rPr lang="en" sz="1300" b="1" dirty="0"/>
              <a:t>Review Data: </a:t>
            </a:r>
            <a:r>
              <a:rPr lang="en" sz="1300" dirty="0"/>
              <a:t>Date, user id, business id, review text, votes (‘useful’ count, ‘funny’ count &amp; ‘cool’ count)</a:t>
            </a:r>
          </a:p>
          <a:p>
            <a:pPr marL="139700" lvl="0" indent="-133350" rtl="0">
              <a:lnSpc>
                <a:spcPct val="115000"/>
              </a:lnSpc>
              <a:spcBef>
                <a:spcPts val="0"/>
              </a:spcBef>
              <a:buClr>
                <a:schemeClr val="dk1"/>
              </a:buClr>
              <a:buSzPts val="1300"/>
              <a:buFont typeface="Merriweather Sans"/>
              <a:buChar char="‣"/>
            </a:pPr>
            <a:r>
              <a:rPr lang="en" sz="1300" b="1" dirty="0"/>
              <a:t>User Data: </a:t>
            </a:r>
            <a:r>
              <a:rPr lang="en" sz="1300" dirty="0"/>
              <a:t>User id, review count, average star, votes count</a:t>
            </a:r>
          </a:p>
          <a:p>
            <a:pPr marL="139700" lvl="0" indent="-133350" rtl="0">
              <a:lnSpc>
                <a:spcPct val="115000"/>
              </a:lnSpc>
              <a:spcBef>
                <a:spcPts val="0"/>
              </a:spcBef>
              <a:buClr>
                <a:schemeClr val="dk1"/>
              </a:buClr>
              <a:buSzPts val="1300"/>
              <a:buFont typeface="Merriweather Sans"/>
              <a:buChar char="‣"/>
            </a:pPr>
            <a:r>
              <a:rPr lang="en" sz="1300" b="1" dirty="0"/>
              <a:t>Business Check-in Data: </a:t>
            </a:r>
            <a:r>
              <a:rPr lang="en" sz="1300" dirty="0"/>
              <a:t>Business id, checkin info (count and time of check-in)</a:t>
            </a:r>
          </a:p>
        </p:txBody>
      </p:sp>
      <p:pic>
        <p:nvPicPr>
          <p:cNvPr id="98" name="Shape 98"/>
          <p:cNvPicPr preferRelativeResize="0"/>
          <p:nvPr/>
        </p:nvPicPr>
        <p:blipFill>
          <a:blip r:embed="rId3">
            <a:alphaModFix/>
          </a:blip>
          <a:stretch>
            <a:fillRect/>
          </a:stretch>
        </p:blipFill>
        <p:spPr>
          <a:xfrm>
            <a:off x="7225400" y="4211900"/>
            <a:ext cx="1733900" cy="778900"/>
          </a:xfrm>
          <a:prstGeom prst="rect">
            <a:avLst/>
          </a:prstGeom>
          <a:noFill/>
          <a:ln>
            <a:noFill/>
          </a:ln>
        </p:spPr>
      </p:pic>
      <p:pic>
        <p:nvPicPr>
          <p:cNvPr id="99" name="Shape 99"/>
          <p:cNvPicPr preferRelativeResize="0"/>
          <p:nvPr/>
        </p:nvPicPr>
        <p:blipFill>
          <a:blip r:embed="rId4">
            <a:alphaModFix/>
          </a:blip>
          <a:stretch>
            <a:fillRect/>
          </a:stretch>
        </p:blipFill>
        <p:spPr>
          <a:xfrm>
            <a:off x="5952100" y="1661575"/>
            <a:ext cx="3007201" cy="2255414"/>
          </a:xfrm>
          <a:prstGeom prst="rect">
            <a:avLst/>
          </a:prstGeom>
          <a:noFill/>
          <a:ln>
            <a:noFill/>
          </a:ln>
        </p:spPr>
      </p:pic>
      <p:sp>
        <p:nvSpPr>
          <p:cNvPr id="100" name="Shape 100"/>
          <p:cNvSpPr txBox="1">
            <a:spLocks noGrp="1"/>
          </p:cNvSpPr>
          <p:nvPr>
            <p:ph type="title"/>
          </p:nvPr>
        </p:nvSpPr>
        <p:spPr>
          <a:xfrm>
            <a:off x="446467" y="2022275"/>
            <a:ext cx="3007200" cy="370500"/>
          </a:xfrm>
          <a:prstGeom prst="rect">
            <a:avLst/>
          </a:prstGeom>
          <a:noFill/>
          <a:ln>
            <a:noFill/>
          </a:ln>
        </p:spPr>
        <p:txBody>
          <a:bodyPr wrap="square" lIns="0" tIns="0" rIns="0" bIns="0" anchor="t" anchorCtr="0">
            <a:noAutofit/>
          </a:bodyPr>
          <a:lstStyle/>
          <a:p>
            <a:pPr marL="0" marR="0" lvl="0" indent="0" algn="l" rtl="0">
              <a:lnSpc>
                <a:spcPct val="92592"/>
              </a:lnSpc>
              <a:spcBef>
                <a:spcPts val="0"/>
              </a:spcBef>
              <a:buNone/>
            </a:pPr>
            <a:r>
              <a:rPr lang="en" sz="1500" b="1">
                <a:latin typeface="Oswald"/>
                <a:ea typeface="Oswald"/>
                <a:cs typeface="Oswald"/>
                <a:sym typeface="Oswald"/>
              </a:rPr>
              <a:t>Dataset</a:t>
            </a:r>
            <a:r>
              <a:rPr lang="en" sz="1800" b="1">
                <a:latin typeface="Oswald"/>
                <a:ea typeface="Oswald"/>
                <a:cs typeface="Oswald"/>
                <a:sym typeface="Oswald"/>
              </a:rPr>
              <a:t>:</a:t>
            </a:r>
          </a:p>
          <a:p>
            <a:pPr marL="0" marR="0" lvl="0" indent="0" algn="l" rtl="0">
              <a:lnSpc>
                <a:spcPct val="92592"/>
              </a:lnSpc>
              <a:spcBef>
                <a:spcPts val="0"/>
              </a:spcBef>
              <a:buNone/>
            </a:pPr>
            <a:endParaRPr sz="1400">
              <a:solidFill>
                <a:srgbClr val="333333"/>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1001</Words>
  <Application>Microsoft Office PowerPoint</Application>
  <PresentationFormat>On-screen Show (16:9)</PresentationFormat>
  <Paragraphs>118</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Oswald</vt:lpstr>
      <vt:lpstr>Arial</vt:lpstr>
      <vt:lpstr>Georgia</vt:lpstr>
      <vt:lpstr>Merriweather Sans</vt:lpstr>
      <vt:lpstr>Simple Light</vt:lpstr>
      <vt:lpstr>PowerPoint Presentation</vt:lpstr>
      <vt:lpstr>Problem Statement: </vt:lpstr>
      <vt:lpstr>Problem Statement: </vt:lpstr>
      <vt:lpstr>Problem Statement: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Yuka Abe</dc:creator>
  <cp:lastModifiedBy>Yuka Abe</cp:lastModifiedBy>
  <cp:revision>1</cp:revision>
  <dcterms:modified xsi:type="dcterms:W3CDTF">2017-12-12T04:31:38Z</dcterms:modified>
</cp:coreProperties>
</file>