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60B2B6-E3A8-4D0E-B08C-D818920C3F2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7171"/>
    <a:srgbClr val="33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C1DF-3166-4C9C-95C9-60CB59CA7F24}" type="datetimeFigureOut">
              <a:rPr lang="LID4096" smtClean="0"/>
              <a:t>10/10/2024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09A1-4BF8-4415-B098-E2A72C0DA7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37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DFF9E-60DC-6E0A-B5D0-49C80783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74F74-C750-844D-B2E2-77064E22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70401-39C3-8A27-7065-45AC27AD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9ACF-89F3-43B0-BF53-FF6E26730473}" type="datetime1">
              <a:rPr lang="LID4096" smtClean="0"/>
              <a:t>10/10/2024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1402A-18FC-7972-69B5-61F5D983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E3CD6-C3A6-F71E-F545-DBCE755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5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C42B2-3E48-2618-59CC-56B3ADCF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69A32-1B6A-97CB-43A4-E98C10F3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A2451-B3DC-7415-BE06-958CF27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8D69-1F13-4668-8399-3CC27CE11268}" type="datetime1">
              <a:rPr lang="LID4096" smtClean="0"/>
              <a:t>10/10/2024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0A34B-A609-5892-A0C0-0C605C9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D0955-8091-E7D7-FCC0-00210F1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9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6035E-03AE-B23D-877E-CE78AD927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7C62E6-4E5F-BEBD-7B41-89EA1C9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EDE65-9CB0-941A-100A-84B3416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ABA-88DA-42A4-AB48-B3CF45DF71D1}" type="datetime1">
              <a:rPr lang="LID4096" smtClean="0"/>
              <a:t>10/10/2024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5091C-FB8B-E221-4B9C-F9A37996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406FC-7A9E-837B-22A2-A661157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9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C3F3A-051F-8DF8-6A74-AE68FCC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E249B-0773-04CC-06D5-7F4F2DE7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CC58C-344D-DD14-E98B-55A76031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2E1C-77EF-469A-B515-6A43715BF74C}" type="datetime1">
              <a:rPr lang="LID4096" smtClean="0"/>
              <a:t>10/10/2024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CC728-F52F-198D-CF40-7CE467A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4909C-ACC4-06FB-3F40-2E4C193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692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4F2-EA1C-9A37-BFA2-1809B00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48220-E84F-2F5B-635C-BB234743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72F56-BFAE-CA95-9B85-BFDB1BC9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DC9-88DC-4DAE-B6A9-79B2183A4DCB}" type="datetime1">
              <a:rPr lang="LID4096" smtClean="0"/>
              <a:t>10/10/2024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ED188-4275-4434-D5D5-4DA0BDDF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E7C1D6-5C2D-2427-4DC0-97885780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46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170DD-CD51-B910-2394-75FFC6F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0B3CA-4E68-45B6-F501-863690511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DEEAFD-9B67-A8D4-346F-DB22899F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49F568-5148-181C-2966-739ED1A5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422-9836-4A98-9A90-70AD7DED1E23}" type="datetime1">
              <a:rPr lang="LID4096" smtClean="0"/>
              <a:t>10/10/2024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09022-FCCA-820C-D15F-264532AF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65AD1-FCDD-C006-7321-8410229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6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D580-878A-D6FB-873D-3FD5E2A9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D38F8-76A1-D283-C2FF-E3C361B2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12DD81-E978-FF6C-60D0-776C517F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F7CB3C-1D32-BEA6-2857-BD22D919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CC4FB1-75D9-97D9-DF72-9CF75E44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C0E223-BB84-9ED3-3D3B-61CC15F9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E7B-F5A2-4D02-9F92-2DE9C15FFAAF}" type="datetime1">
              <a:rPr lang="LID4096" smtClean="0"/>
              <a:t>10/10/2024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1EA937-7196-9A09-AC80-BF898C03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BCB57F-34DD-2C57-0758-1903BB8C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81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D7976-760F-9530-797F-0D05BDB4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1E2107-BB6E-BAED-2562-9A8D016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959C-C968-40E6-8F27-401559B5F027}" type="datetime1">
              <a:rPr lang="LID4096" smtClean="0"/>
              <a:t>10/10/2024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BBDE4-9D31-0C00-1A26-62390FAE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E070BD-42F7-5C5F-F09F-1040B5C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345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19934-3715-7371-EC1E-CA8B8E87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4262-79A5-4DB3-9ACC-BC6BCEE880BD}" type="datetime1">
              <a:rPr lang="LID4096" smtClean="0"/>
              <a:t>10/10/2024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B49C7F-87EB-867C-1539-604477A8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2F51FB-CAE8-6D18-B092-BA4BCF7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5D83C-F755-4D34-90AD-0A45E7AB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F09C9-AAAE-32C7-5650-CAE9E2A2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D22A73-45AD-A035-51BF-49291411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11FEE4-6263-615C-9855-115BEF6B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53A2-32BA-4999-8B11-FE4D3E2EB69A}" type="datetime1">
              <a:rPr lang="LID4096" smtClean="0"/>
              <a:t>10/10/2024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4D080-1856-6DC6-1AB8-DA19542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61D95-0569-1DF7-8040-9AE6C774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B2724-4A11-D20E-BBF8-C33EE68F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1FE9F3-5F20-74CB-8AEF-CF8BD757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032B6C-F0DE-77B1-7532-9EBB46E3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FF3BFE-F36C-1CAA-98C5-9B3C408D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D15D-0EB4-4640-B67D-DFCCE0F12FC1}" type="datetime1">
              <a:rPr lang="LID4096" smtClean="0"/>
              <a:t>10/10/2024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45AAA-BA8E-758C-0D22-E0881DD9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2B1133-CCD0-5D7C-41B7-D28B97C6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79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A2E8-D7EC-7E8C-1AF2-F2100B0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5CE70-D66B-56E5-1874-E4BA37C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00370-B137-63DF-C9A4-F86C6F39E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AB61-7795-4C10-8FE7-5535CEBCEFD8}" type="datetime1">
              <a:rPr lang="LID4096" smtClean="0"/>
              <a:t>10/10/2024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9C947-5D5A-91FA-92DA-51F0C4A5D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95748-C6B3-B054-EAFF-76721783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230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3D2F6-71CB-9B0F-8694-E2A030D028CD}"/>
              </a:ext>
            </a:extLst>
          </p:cNvPr>
          <p:cNvSpPr/>
          <p:nvPr/>
        </p:nvSpPr>
        <p:spPr>
          <a:xfrm>
            <a:off x="-261256" y="-261257"/>
            <a:ext cx="12191999" cy="68667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8412-C6C1-0F5A-6EFC-8E0D8A3A7727}"/>
              </a:ext>
            </a:extLst>
          </p:cNvPr>
          <p:cNvSpPr txBox="1"/>
          <p:nvPr/>
        </p:nvSpPr>
        <p:spPr>
          <a:xfrm>
            <a:off x="1541932" y="2629304"/>
            <a:ext cx="4134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endParaRPr lang="LID4096" sz="7200" b="1" dirty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B130D6-9088-8FDA-59FF-3E3805109084}"/>
              </a:ext>
            </a:extLst>
          </p:cNvPr>
          <p:cNvSpPr/>
          <p:nvPr/>
        </p:nvSpPr>
        <p:spPr>
          <a:xfrm>
            <a:off x="-1093160" y="-571953"/>
            <a:ext cx="2820040" cy="214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7EDBF-D0F4-E7A2-CA81-7C2D9C28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047" y="-32659"/>
            <a:ext cx="2051638" cy="1538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F109E-8D7F-2808-2BFD-6CCA7B567082}"/>
              </a:ext>
            </a:extLst>
          </p:cNvPr>
          <p:cNvSpPr txBox="1"/>
          <p:nvPr/>
        </p:nvSpPr>
        <p:spPr>
          <a:xfrm>
            <a:off x="115262" y="4887045"/>
            <a:ext cx="4134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КС31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Гладкоскок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Олексійович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Перевірив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Паршенцев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Богдан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Володимирович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F027-8206-D36A-8480-7E25CCE812E5}"/>
              </a:ext>
            </a:extLst>
          </p:cNvPr>
          <p:cNvSpPr txBox="1"/>
          <p:nvPr/>
        </p:nvSpPr>
        <p:spPr>
          <a:xfrm>
            <a:off x="2420470" y="239919"/>
            <a:ext cx="682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освіти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науки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ННІ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наук та штучного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1032" name="Picture 8" descr="Патерн Міст">
            <a:extLst>
              <a:ext uri="{FF2B5EF4-FFF2-40B4-BE49-F238E27FC236}">
                <a16:creationId xmlns:a16="http://schemas.microsoft.com/office/drawing/2014/main" id="{33CF8AC2-9E18-55E8-DE8E-9AE81582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07" y="144024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9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AC73-B1CB-20C0-1006-8060662C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та недоліки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7AB902-64C8-F33D-E44E-D2DDEA0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10</a:t>
            </a:fld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AEF7BF-33B8-4AD7-65F1-1C57731F51C3}"/>
              </a:ext>
            </a:extLst>
          </p:cNvPr>
          <p:cNvSpPr/>
          <p:nvPr/>
        </p:nvSpPr>
        <p:spPr>
          <a:xfrm>
            <a:off x="5950004" y="1506071"/>
            <a:ext cx="291993" cy="444905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27000">
              <a:schemeClr val="bg1">
                <a:alpha val="14000"/>
              </a:schemeClr>
            </a:glow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5B385AF-75B3-DB95-FF7F-924FA6C02759}"/>
              </a:ext>
            </a:extLst>
          </p:cNvPr>
          <p:cNvGrpSpPr/>
          <p:nvPr/>
        </p:nvGrpSpPr>
        <p:grpSpPr>
          <a:xfrm>
            <a:off x="369473" y="1690688"/>
            <a:ext cx="4504295" cy="2585323"/>
            <a:chOff x="369473" y="1690688"/>
            <a:chExt cx="4504295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B31180-0C4A-E396-CB1F-53C07DB10147}"/>
                </a:ext>
              </a:extLst>
            </p:cNvPr>
            <p:cNvSpPr txBox="1"/>
            <p:nvPr/>
          </p:nvSpPr>
          <p:spPr>
            <a:xfrm>
              <a:off x="965199" y="1690688"/>
              <a:ext cx="39085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Дозволяє будувати платформо-незалежні програми.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LID409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E547EFEA-9337-16B8-DAB0-64FC77034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3" y="17590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49814F2-AA48-E97A-BD1D-FF5D9A564789}"/>
              </a:ext>
            </a:extLst>
          </p:cNvPr>
          <p:cNvGrpSpPr/>
          <p:nvPr/>
        </p:nvGrpSpPr>
        <p:grpSpPr>
          <a:xfrm>
            <a:off x="7445232" y="1690688"/>
            <a:ext cx="3402418" cy="923330"/>
            <a:chOff x="7445232" y="1690688"/>
            <a:chExt cx="3402418" cy="9233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BE211B2-8F15-97AC-6D0C-57834431812E}"/>
                </a:ext>
              </a:extLst>
            </p:cNvPr>
            <p:cNvSpPr/>
            <p:nvPr/>
          </p:nvSpPr>
          <p:spPr>
            <a:xfrm>
              <a:off x="7496984" y="1954353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98A89596-B7A8-5C23-A670-5C4D466BDAA0}"/>
                </a:ext>
              </a:extLst>
            </p:cNvPr>
            <p:cNvGrpSpPr/>
            <p:nvPr/>
          </p:nvGrpSpPr>
          <p:grpSpPr>
            <a:xfrm>
              <a:off x="7445232" y="1690688"/>
              <a:ext cx="3402418" cy="923330"/>
              <a:chOff x="7445232" y="1690688"/>
              <a:chExt cx="3402418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57AF67-9E0E-4D69-E20F-A28463DC51BC}"/>
                  </a:ext>
                </a:extLst>
              </p:cNvPr>
              <p:cNvSpPr txBox="1"/>
              <p:nvPr/>
            </p:nvSpPr>
            <p:spPr>
              <a:xfrm>
                <a:off x="7933480" y="1690688"/>
                <a:ext cx="29141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Ускладнює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код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програми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внаслідок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введення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додаткових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класів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LID4096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157CF92D-9BBC-968E-0995-D0955597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5232" y="1918353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6B7BECC-724A-C7C5-CB3B-8F399211486B}"/>
              </a:ext>
            </a:extLst>
          </p:cNvPr>
          <p:cNvGrpSpPr/>
          <p:nvPr/>
        </p:nvGrpSpPr>
        <p:grpSpPr>
          <a:xfrm>
            <a:off x="369472" y="3016251"/>
            <a:ext cx="3821527" cy="923330"/>
            <a:chOff x="369472" y="3016251"/>
            <a:chExt cx="3821527" cy="92333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E34EFC3-1D91-D713-1CA7-A7766FA45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" y="3241277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A93BF-8035-F9DF-3CD6-868F2A25A8BB}"/>
                </a:ext>
              </a:extLst>
            </p:cNvPr>
            <p:cNvSpPr txBox="1"/>
            <p:nvPr/>
          </p:nvSpPr>
          <p:spPr>
            <a:xfrm>
              <a:off x="965199" y="3016251"/>
              <a:ext cx="32258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Приховує зайві або небезпечні деталі реалізації від клієнтського коду.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E60B5E8-EAC0-9334-F540-D5C1658F04D6}"/>
              </a:ext>
            </a:extLst>
          </p:cNvPr>
          <p:cNvGrpSpPr/>
          <p:nvPr/>
        </p:nvGrpSpPr>
        <p:grpSpPr>
          <a:xfrm>
            <a:off x="369471" y="4712400"/>
            <a:ext cx="4067061" cy="646331"/>
            <a:chOff x="369471" y="4712400"/>
            <a:chExt cx="4067061" cy="6463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DBAF2F4-8C6E-48CC-64B0-1669A890E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1" y="48012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AED2F-642E-5B3C-097C-F0110793FC2D}"/>
                </a:ext>
              </a:extLst>
            </p:cNvPr>
            <p:cNvSpPr txBox="1"/>
            <p:nvPr/>
          </p:nvSpPr>
          <p:spPr>
            <a:xfrm>
              <a:off x="965199" y="4712400"/>
              <a:ext cx="34713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Реалізує принцип   відкритості/закритості.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9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9F3D-4EC8-A8E1-02F1-FDDDE95E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7475"/>
          </a:xfrm>
        </p:spPr>
        <p:txBody>
          <a:bodyPr/>
          <a:lstStyle/>
          <a:p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 на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b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16CA4A-5E22-D7BE-2F14-57F335C4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11</a:t>
            </a:fld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6D551-3230-AF6F-3AA5-84C93B2AAB54}"/>
              </a:ext>
            </a:extLst>
          </p:cNvPr>
          <p:cNvSpPr txBox="1"/>
          <p:nvPr/>
        </p:nvSpPr>
        <p:spPr>
          <a:xfrm>
            <a:off x="5342467" y="2749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патерна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з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ролі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як вони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взаємодіють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з одним.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EC46D-DC88-9014-64C9-6BF11FA79E07}"/>
              </a:ext>
            </a:extLst>
          </p:cNvPr>
          <p:cNvSpPr txBox="1"/>
          <p:nvPr/>
        </p:nvSpPr>
        <p:spPr>
          <a:xfrm>
            <a:off x="10380134" y="1249272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Складність: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FED6ACED-3EB0-1455-17E2-FE43967892B4}"/>
              </a:ext>
            </a:extLst>
          </p:cNvPr>
          <p:cNvSpPr/>
          <p:nvPr/>
        </p:nvSpPr>
        <p:spPr>
          <a:xfrm>
            <a:off x="10515601" y="1656007"/>
            <a:ext cx="288000" cy="28800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56B101BC-F70E-8C45-F9F2-2DB98B11D575}"/>
              </a:ext>
            </a:extLst>
          </p:cNvPr>
          <p:cNvSpPr/>
          <p:nvPr/>
        </p:nvSpPr>
        <p:spPr>
          <a:xfrm>
            <a:off x="10930434" y="1656007"/>
            <a:ext cx="288000" cy="28800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Звезда: 5 точек 18">
            <a:extLst>
              <a:ext uri="{FF2B5EF4-FFF2-40B4-BE49-F238E27FC236}">
                <a16:creationId xmlns:a16="http://schemas.microsoft.com/office/drawing/2014/main" id="{856A0ADD-9439-58BD-0D47-F2B73AE379EA}"/>
              </a:ext>
            </a:extLst>
          </p:cNvPr>
          <p:cNvSpPr/>
          <p:nvPr/>
        </p:nvSpPr>
        <p:spPr>
          <a:xfrm>
            <a:off x="11345267" y="1656007"/>
            <a:ext cx="288000" cy="28800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33F61-F86E-BFE8-74C6-80AF0F9547D7}"/>
              </a:ext>
            </a:extLst>
          </p:cNvPr>
          <p:cNvSpPr txBox="1"/>
          <p:nvPr/>
        </p:nvSpPr>
        <p:spPr>
          <a:xfrm>
            <a:off x="10380134" y="2153269"/>
            <a:ext cx="1709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</a:t>
            </a:r>
            <a:r>
              <a:rPr lang="uk-UA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ість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Звезда: 5 точек 20">
            <a:extLst>
              <a:ext uri="{FF2B5EF4-FFF2-40B4-BE49-F238E27FC236}">
                <a16:creationId xmlns:a16="http://schemas.microsoft.com/office/drawing/2014/main" id="{132C1E99-F221-9533-3630-1AFF3DCD4A29}"/>
              </a:ext>
            </a:extLst>
          </p:cNvPr>
          <p:cNvSpPr/>
          <p:nvPr/>
        </p:nvSpPr>
        <p:spPr>
          <a:xfrm>
            <a:off x="10515601" y="2548266"/>
            <a:ext cx="288000" cy="28800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Звезда: 5 точек 21">
            <a:extLst>
              <a:ext uri="{FF2B5EF4-FFF2-40B4-BE49-F238E27FC236}">
                <a16:creationId xmlns:a16="http://schemas.microsoft.com/office/drawing/2014/main" id="{E21833E1-F0D9-B7D7-B20C-3511E74FBDBF}"/>
              </a:ext>
            </a:extLst>
          </p:cNvPr>
          <p:cNvSpPr/>
          <p:nvPr/>
        </p:nvSpPr>
        <p:spPr>
          <a:xfrm>
            <a:off x="10930434" y="2548266"/>
            <a:ext cx="288000" cy="288000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Звезда: 5 точек 22">
            <a:extLst>
              <a:ext uri="{FF2B5EF4-FFF2-40B4-BE49-F238E27FC236}">
                <a16:creationId xmlns:a16="http://schemas.microsoft.com/office/drawing/2014/main" id="{4416F2B5-CD6C-9F2F-97F7-41848E376DC8}"/>
              </a:ext>
            </a:extLst>
          </p:cNvPr>
          <p:cNvSpPr/>
          <p:nvPr/>
        </p:nvSpPr>
        <p:spPr>
          <a:xfrm>
            <a:off x="11345267" y="2548266"/>
            <a:ext cx="288000" cy="288000"/>
          </a:xfrm>
          <a:prstGeom prst="star5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EB504-5149-28FA-8630-EA127F5F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5" y="1656007"/>
            <a:ext cx="4958115" cy="3188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019439-2B6C-54B0-2AA7-30330E51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41" y="1452533"/>
            <a:ext cx="3075777" cy="3188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606228-AED3-76CF-9704-FC6DDAD2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911" y="3239258"/>
            <a:ext cx="3597956" cy="26240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4E6182C-993F-042D-88D5-F18547816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80" y="5037012"/>
            <a:ext cx="6533901" cy="1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9137-B553-8C11-D213-FEC5D00E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84" y="2228336"/>
            <a:ext cx="5547232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60602-D5F0-10A7-6590-5C828D85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68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64746-8CBC-D467-AEDE-903C96B6B78E}"/>
              </a:ext>
            </a:extLst>
          </p:cNvPr>
          <p:cNvSpPr txBox="1"/>
          <p:nvPr/>
        </p:nvSpPr>
        <p:spPr>
          <a:xfrm>
            <a:off x="653142" y="345782"/>
            <a:ext cx="8836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</a:p>
          <a:p>
            <a:r>
              <a:rPr lang="uk-UA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відомий як: 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ru-RU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</a:t>
            </a:r>
            <a:br>
              <a:rPr lang="uk-UA" dirty="0">
                <a:effectLst/>
              </a:rPr>
            </a:br>
            <a:endParaRPr lang="LID4096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5411C1-4FF0-9367-4B7F-92E44DB21989}"/>
              </a:ext>
            </a:extLst>
          </p:cNvPr>
          <p:cNvSpPr/>
          <p:nvPr/>
        </p:nvSpPr>
        <p:spPr>
          <a:xfrm>
            <a:off x="4725681" y="0"/>
            <a:ext cx="34578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711200">
              <a:schemeClr val="bg1">
                <a:alpha val="40000"/>
              </a:schemeClr>
            </a:glow>
            <a:outerShdw blurRad="50800" dist="50800" dir="21540000" sx="1000" sy="1000" algn="ctr" rotWithShape="0">
              <a:srgbClr val="000000">
                <a:alpha val="0"/>
              </a:srgbClr>
            </a:outerShdw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3A9C3-E8DB-C984-F3AF-2B6D9F9B2869}"/>
              </a:ext>
            </a:extLst>
          </p:cNvPr>
          <p:cNvSpPr txBox="1"/>
          <p:nvPr/>
        </p:nvSpPr>
        <p:spPr>
          <a:xfrm>
            <a:off x="5555556" y="3855796"/>
            <a:ext cx="48639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uk-UA" sz="4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патерна</a:t>
            </a:r>
            <a:endParaRPr lang="uk-UA" sz="4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це структурний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проектування, який розділяє один або кілька класів на дві окремі ієрархії — абстракцію та реалізацію, дозволяючи змінювати код в одній гілці класів, незалежно від іншої.</a:t>
            </a:r>
          </a:p>
          <a:p>
            <a:endParaRPr lang="LID4096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810A19-8F39-B9CC-8D87-E43EDD4B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7" y="2542952"/>
            <a:ext cx="3872754" cy="32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760A6-9934-126F-FB40-6DA68456B1D2}"/>
              </a:ext>
            </a:extLst>
          </p:cNvPr>
          <p:cNvSpPr txBox="1"/>
          <p:nvPr/>
        </p:nvSpPr>
        <p:spPr>
          <a:xfrm>
            <a:off x="14057146" y="895836"/>
            <a:ext cx="269325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🤔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38C8BDF-42D3-84AA-D043-FDB5725F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2014 L -0.63945 -0.0194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16 0.00695 L 2.70833E-6 -4.44444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вас є клас геометричних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який має підкласи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Ви хочете розширити ієрархію фігур за кольором, тобто мати </a:t>
            </a:r>
            <a:r>
              <a:rPr lang="uk-UA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фігури. Але для того, щоб все це об’єднати, доведеться створити 4 комбінації підкласів на зразок </a:t>
            </a:r>
            <a:r>
              <a:rPr lang="uk-UA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Круги</a:t>
            </a:r>
            <a:r>
              <a:rPr lang="uk-UA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529943" y="4263082"/>
            <a:ext cx="6016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зростатиме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прогресії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трикутників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трикутників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одному для кожного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вимагатиме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одному для кожного виду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Чим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8809F3-A1CA-12BC-1BD1-BFD88DE8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949655"/>
            <a:ext cx="3017264" cy="21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lang="uk-UA" sz="7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5000" dirty="0"/>
              <a:t>😊 </a:t>
            </a:r>
            <a:endParaRPr lang="LID4096" sz="1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Корінь проблеми полягає в тому, що ми намагаємося розширити класи фігур одразу в двох незалежних 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площинах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за видом та кольором. Саме це призводить до розростання дерева класів.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Міст пропонує замінити спадкування на делегування. Для цього потрібно виділити одну з таких «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площин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окрему ієрархію і посилатися на об’єкт цієї ієрархії, замість зберігання його стану та поведінки всередині одного класу.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529943" y="4263082"/>
            <a:ext cx="6016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ми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окремим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Клас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зможе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делегувати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стане мостом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звертатись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52A08-6404-71D7-3425-28C43E5B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09" y="2320317"/>
            <a:ext cx="3776191" cy="16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7C354-704F-EB70-35A2-EC87374C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і </a:t>
            </a:r>
            <a:r>
              <a:rPr lang="uk-UA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Реалізіція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6E5E5C-7856-92DD-0594-0AD4D4DA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5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DA81B-E27E-515F-1208-4A1301BDA2FB}"/>
              </a:ext>
            </a:extLst>
          </p:cNvPr>
          <p:cNvSpPr txBox="1"/>
          <p:nvPr/>
        </p:nvSpPr>
        <p:spPr>
          <a:xfrm>
            <a:off x="760719" y="2036269"/>
            <a:ext cx="4087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бстракція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(або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 це уявний рівень керування чим-небудь, що не виконує роботу самостійно, а делегує її рівню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(який зветься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платформою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F5928-1845-76BB-394C-53D57E0F268C}"/>
              </a:ext>
            </a:extLst>
          </p:cNvPr>
          <p:cNvSpPr txBox="1"/>
          <p:nvPr/>
        </p:nvSpPr>
        <p:spPr>
          <a:xfrm>
            <a:off x="760719" y="3859178"/>
            <a:ext cx="4087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говорити про реальні програми, то абстракцією може виступати графічний інтерфейс програми (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GUI),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реалізацією —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низькорівневий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 операційної системи (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API),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якого графічний інтерфейс звертається, реагуючи на дії користувача.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822B1-6F3C-C698-B7D8-6E86A18DC541}"/>
              </a:ext>
            </a:extLst>
          </p:cNvPr>
          <p:cNvSpPr txBox="1"/>
          <p:nvPr/>
        </p:nvSpPr>
        <p:spPr>
          <a:xfrm>
            <a:off x="5271567" y="2036269"/>
            <a:ext cx="6678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розвивати програму у двох різних напрямках: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 кілька різних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для звичайних користувачів та адміністраторів).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підтримувати багато видів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працювати під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macOS).</a:t>
            </a:r>
          </a:p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Така програма може виглядати як один великий клубок коду, в якому змішано умовні оператори рівнів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endParaRPr lang="LID4096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3D46F6-6E94-91D5-A4A8-FB36EC51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67" y="4181448"/>
            <a:ext cx="4349803" cy="217490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35D25C-D1F4-4C2C-96DA-7FDFD5F93C61}"/>
              </a:ext>
            </a:extLst>
          </p:cNvPr>
          <p:cNvSpPr/>
          <p:nvPr/>
        </p:nvSpPr>
        <p:spPr>
          <a:xfrm>
            <a:off x="899032" y="1452282"/>
            <a:ext cx="7484249" cy="76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1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DC19D3B-5D76-72D7-5C70-6380CCEBA5B6}"/>
              </a:ext>
            </a:extLst>
          </p:cNvPr>
          <p:cNvSpPr/>
          <p:nvPr/>
        </p:nvSpPr>
        <p:spPr>
          <a:xfrm>
            <a:off x="6642847" y="319088"/>
            <a:ext cx="5294299" cy="34962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65100">
              <a:schemeClr val="bg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EDF0E-F332-CC85-B181-8B0B44DE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62" y="733959"/>
            <a:ext cx="6361740" cy="1609672"/>
          </a:xfrm>
        </p:spPr>
        <p:txBody>
          <a:bodyPr>
            <a:noAutofit/>
          </a:bodyPr>
          <a:lstStyle/>
          <a:p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</a:t>
            </a:r>
            <a:b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можемо вирішити цю проблему, застосувавши Міст. </a:t>
            </a:r>
            <a:r>
              <a:rPr lang="uk-UA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пропонує розплутати цей код, розділивши його на дві частини: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CD339B-5A9F-6117-C489-BF224C29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1BCA-5246-6544-409D-50318F4C76E0}"/>
              </a:ext>
            </a:extLst>
          </p:cNvPr>
          <p:cNvSpPr txBox="1"/>
          <p:nvPr/>
        </p:nvSpPr>
        <p:spPr>
          <a:xfrm>
            <a:off x="423262" y="2581835"/>
            <a:ext cx="473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Абстракцію: рівень графічного інтерфейсу програми.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Реалізацію: рівень взаємодії з операційною системою.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pic>
        <p:nvPicPr>
          <p:cNvPr id="1026" name="Picture 2" descr="Варіант крос-платформової архітектури">
            <a:extLst>
              <a:ext uri="{FF2B5EF4-FFF2-40B4-BE49-F238E27FC236}">
                <a16:creationId xmlns:a16="http://schemas.microsoft.com/office/drawing/2014/main" id="{C6CE99AC-753E-584D-DB10-3EF95EA5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08" y="646837"/>
            <a:ext cx="4499458" cy="28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24A96-94AE-0B9F-DB02-DE38B5811172}"/>
              </a:ext>
            </a:extLst>
          </p:cNvPr>
          <p:cNvSpPr txBox="1"/>
          <p:nvPr/>
        </p:nvSpPr>
        <p:spPr>
          <a:xfrm>
            <a:off x="1627094" y="4230588"/>
            <a:ext cx="868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делегуватиме роботу одному з об’єктів реалізації. Причому, реалізації можна буде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взаємозаміняти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тільки за умови, що всі вони слідуватимуть єдиному інтерфейсу.</a:t>
            </a:r>
          </a:p>
          <a:p>
            <a:pPr algn="ctr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 зможете змінювати графічний інтерфейс програми, не чіпаючи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низькорівневий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 роботи з операційною системою. І навпаки, ви зможете додавати підтримку нових операційних систем, створюючи нові підкласи реалізації, без необхідності правити код у класах графічного інтерфейсу.</a:t>
            </a:r>
          </a:p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93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8B52-58CC-7B80-1CA2-B0CE963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357174"/>
            <a:ext cx="4584589" cy="1325563"/>
          </a:xfrm>
        </p:spPr>
        <p:txBody>
          <a:bodyPr>
            <a:normAutofit fontScale="90000"/>
          </a:bodyPr>
          <a:lstStyle/>
          <a:p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67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2F2D7-021F-B0C3-9D86-DDB70D2B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7</a:t>
            </a:fld>
            <a:endParaRPr lang="LID4096"/>
          </a:p>
        </p:txBody>
      </p:sp>
      <p:pic>
        <p:nvPicPr>
          <p:cNvPr id="2052" name="Picture 4" descr="Структура класів патерна Міст">
            <a:extLst>
              <a:ext uri="{FF2B5EF4-FFF2-40B4-BE49-F238E27FC236}">
                <a16:creationId xmlns:a16="http://schemas.microsoft.com/office/drawing/2014/main" id="{EE4C8919-3EA1-B4C5-C97C-AEDC585B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68" y="1165903"/>
            <a:ext cx="5566576" cy="42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C05F8B8-A077-2058-8A6B-1AE508FC8A78}"/>
              </a:ext>
            </a:extLst>
          </p:cNvPr>
          <p:cNvGrpSpPr/>
          <p:nvPr/>
        </p:nvGrpSpPr>
        <p:grpSpPr>
          <a:xfrm>
            <a:off x="9136628" y="1323020"/>
            <a:ext cx="2765939" cy="3812437"/>
            <a:chOff x="9136628" y="1323020"/>
            <a:chExt cx="2765939" cy="3812437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4E1F90A8-D24B-D5B4-CE18-0811DED83218}"/>
                </a:ext>
              </a:extLst>
            </p:cNvPr>
            <p:cNvSpPr/>
            <p:nvPr/>
          </p:nvSpPr>
          <p:spPr>
            <a:xfrm>
              <a:off x="9280497" y="1560312"/>
              <a:ext cx="2622070" cy="357514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201CCD-C448-97AB-B2F1-7BCF57340D0A}"/>
                </a:ext>
              </a:extLst>
            </p:cNvPr>
            <p:cNvSpPr txBox="1"/>
            <p:nvPr/>
          </p:nvSpPr>
          <p:spPr>
            <a:xfrm>
              <a:off x="9448449" y="1793613"/>
              <a:ext cx="228616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+mj-lt"/>
                <a:buAutoNum type="arabicPeriod"/>
              </a:pPr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описує загальний інтерфейс для всіх реалізацій. Всі методи, які тут описані, будуть доступні з класу абстракції та його підкласів.</a:t>
              </a:r>
            </a:p>
            <a:p>
              <a:pPr algn="l">
                <a:buFont typeface="+mj-lt"/>
                <a:buAutoNum type="arabicPeriod"/>
              </a:pP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Інтерфейси абстракції та реалізації можуть або збігатися, або бути абсолютно різними. Проте, зазвичай в реалізації живуть базові операції, на яких будуються складні операції абстракції.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199168-2687-BFD2-A957-0A87D841FEEF}"/>
                </a:ext>
              </a:extLst>
            </p:cNvPr>
            <p:cNvSpPr txBox="1"/>
            <p:nvPr/>
          </p:nvSpPr>
          <p:spPr>
            <a:xfrm>
              <a:off x="9136628" y="1323020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2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6CDE3B6-52FF-D938-435F-C7D2CB6BD747}"/>
              </a:ext>
            </a:extLst>
          </p:cNvPr>
          <p:cNvGrpSpPr/>
          <p:nvPr/>
        </p:nvGrpSpPr>
        <p:grpSpPr>
          <a:xfrm>
            <a:off x="533089" y="1415036"/>
            <a:ext cx="2317687" cy="2102448"/>
            <a:chOff x="533089" y="1415036"/>
            <a:chExt cx="2317687" cy="2102448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610EFB0-EBF6-4971-54BC-D6A8DEAC81EA}"/>
                </a:ext>
              </a:extLst>
            </p:cNvPr>
            <p:cNvSpPr/>
            <p:nvPr/>
          </p:nvSpPr>
          <p:spPr>
            <a:xfrm>
              <a:off x="701041" y="1768979"/>
              <a:ext cx="2149735" cy="1660021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3313FF-A1EB-159B-B608-40D711ABE5F7}"/>
                </a:ext>
              </a:extLst>
            </p:cNvPr>
            <p:cNvSpPr txBox="1"/>
            <p:nvPr/>
          </p:nvSpPr>
          <p:spPr>
            <a:xfrm>
              <a:off x="533089" y="1415036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1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DDF191-96C7-5AED-34B0-D203617DD38A}"/>
                </a:ext>
              </a:extLst>
            </p:cNvPr>
            <p:cNvSpPr txBox="1"/>
            <p:nvPr/>
          </p:nvSpPr>
          <p:spPr>
            <a:xfrm>
              <a:off x="911082" y="1917046"/>
              <a:ext cx="17903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Абстракція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містить керуючу логіку. Код абстракції делегує реальну роботу пов’язаному об’єктові реалізації.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4F7C1A5-888F-E031-7940-E99D5377D838}"/>
              </a:ext>
            </a:extLst>
          </p:cNvPr>
          <p:cNvGrpSpPr/>
          <p:nvPr/>
        </p:nvGrpSpPr>
        <p:grpSpPr>
          <a:xfrm>
            <a:off x="4945711" y="-109293"/>
            <a:ext cx="5420051" cy="1275195"/>
            <a:chOff x="4945711" y="-109293"/>
            <a:chExt cx="5420051" cy="1275195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311F406-5482-4B93-8990-5F81056DA103}"/>
                </a:ext>
              </a:extLst>
            </p:cNvPr>
            <p:cNvSpPr/>
            <p:nvPr/>
          </p:nvSpPr>
          <p:spPr>
            <a:xfrm>
              <a:off x="5263762" y="132969"/>
              <a:ext cx="5029745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EBC3B-7DA4-B091-BFB8-22B10031E1D8}"/>
                </a:ext>
              </a:extLst>
            </p:cNvPr>
            <p:cNvSpPr txBox="1"/>
            <p:nvPr/>
          </p:nvSpPr>
          <p:spPr>
            <a:xfrm>
              <a:off x="4945711" y="-109293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5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51CE18-E012-2937-A82F-4AD0EF0A5F17}"/>
                </a:ext>
              </a:extLst>
            </p:cNvPr>
            <p:cNvSpPr txBox="1"/>
            <p:nvPr/>
          </p:nvSpPr>
          <p:spPr>
            <a:xfrm>
              <a:off x="5336016" y="211795"/>
              <a:ext cx="5029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Клієнт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працює тільки з об’єктами абстракції. Не рахуючи початкового зв’язування абстракції з однією із реалізацій, клієнтський код не має прямого доступу до об’єктів реалізації.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3AA2FCE-2D44-7C51-3DFA-A0F2011BF33D}"/>
              </a:ext>
            </a:extLst>
          </p:cNvPr>
          <p:cNvGrpSpPr/>
          <p:nvPr/>
        </p:nvGrpSpPr>
        <p:grpSpPr>
          <a:xfrm>
            <a:off x="361122" y="5186204"/>
            <a:ext cx="5317380" cy="1411952"/>
            <a:chOff x="361122" y="5186204"/>
            <a:chExt cx="5317380" cy="1411952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0641EC83-8B66-C2E8-EC29-94C86E115D3C}"/>
                </a:ext>
              </a:extLst>
            </p:cNvPr>
            <p:cNvSpPr/>
            <p:nvPr/>
          </p:nvSpPr>
          <p:spPr>
            <a:xfrm>
              <a:off x="559242" y="5540147"/>
              <a:ext cx="511926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2CA1F7-2D56-4123-3B38-18529A960DE3}"/>
                </a:ext>
              </a:extLst>
            </p:cNvPr>
            <p:cNvSpPr txBox="1"/>
            <p:nvPr/>
          </p:nvSpPr>
          <p:spPr>
            <a:xfrm>
              <a:off x="361122" y="5186204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4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08F49-E02C-804B-581B-2C0CC4489C5E}"/>
                </a:ext>
              </a:extLst>
            </p:cNvPr>
            <p:cNvSpPr txBox="1"/>
            <p:nvPr/>
          </p:nvSpPr>
          <p:spPr>
            <a:xfrm>
              <a:off x="701042" y="5644049"/>
              <a:ext cx="49774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Розширені абстракції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містять різні варіації керуючої логіки. Як і </a:t>
              </a:r>
              <a:r>
                <a:rPr lang="uk-UA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батьківский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клас, працює з реалізаціями тільки через загальний інтерфейс реалізацій.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DDECBB9-1A01-EEC7-A897-58C0F23FFB19}"/>
              </a:ext>
            </a:extLst>
          </p:cNvPr>
          <p:cNvGrpSpPr/>
          <p:nvPr/>
        </p:nvGrpSpPr>
        <p:grpSpPr>
          <a:xfrm>
            <a:off x="6760982" y="5413217"/>
            <a:ext cx="2946696" cy="1308258"/>
            <a:chOff x="6760982" y="5413217"/>
            <a:chExt cx="2946696" cy="1308258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42B7AA2-3EB9-CF56-F67E-26464D5882AD}"/>
                </a:ext>
              </a:extLst>
            </p:cNvPr>
            <p:cNvSpPr/>
            <p:nvPr/>
          </p:nvSpPr>
          <p:spPr>
            <a:xfrm>
              <a:off x="7070035" y="5767160"/>
              <a:ext cx="262207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18E02-8199-CA8F-6580-D8AE79A584FE}"/>
                </a:ext>
              </a:extLst>
            </p:cNvPr>
            <p:cNvSpPr txBox="1"/>
            <p:nvPr/>
          </p:nvSpPr>
          <p:spPr>
            <a:xfrm>
              <a:off x="6760982" y="5413217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3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605058-4026-4356-4A00-6559828AEF8A}"/>
                </a:ext>
              </a:extLst>
            </p:cNvPr>
            <p:cNvSpPr txBox="1"/>
            <p:nvPr/>
          </p:nvSpPr>
          <p:spPr>
            <a:xfrm>
              <a:off x="7157304" y="5950220"/>
              <a:ext cx="2550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Конкретні</a:t>
              </a:r>
              <a:r>
                <a:rPr lang="ru-RU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реалізації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містять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платформо-залежний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код.</a:t>
              </a:r>
            </a:p>
            <a:p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6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CB67B-6A8D-47A7-F36D-0479AA3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6" y="680171"/>
            <a:ext cx="5339763" cy="872004"/>
          </a:xfrm>
        </p:spPr>
        <p:txBody>
          <a:bodyPr>
            <a:noAutofit/>
          </a:bodyPr>
          <a:lstStyle/>
          <a:p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Застосування</a:t>
            </a:r>
            <a:br>
              <a:rPr lang="uk-UA" sz="6000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92BBFB-1966-58E4-DA8F-17143BA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2CFA-6ADB-BED3-DDA8-BB3B465354CE}"/>
              </a:ext>
            </a:extLst>
          </p:cNvPr>
          <p:cNvSpPr txBox="1"/>
          <p:nvPr/>
        </p:nvSpPr>
        <p:spPr>
          <a:xfrm>
            <a:off x="449041" y="1202803"/>
            <a:ext cx="117429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Якщо ви хочете розділити монолітний клас, який містить кілька різних реалізацій якої-небудь функціональності (наприклад, якщо клас може працювати з різними системами баз даних).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Чим більший клас, тим важче розібратись у його коді, і тим більше це розтягує час розробки. Крім того, зміни, що вносяться в одну з реалізацій, призводять до редагування всього класу, що може викликати появу несподіваних помилок у коді.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Міст дозволяє розділити монолітний клас на кілька окремих ієрархій. Після цього ви можете змінювати код в одній гілці класів незалежно від іншої. Це спрощує роботу над кодом і зменшує ймовірність внесення помилок.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клас потрібно розширювати в двох незалежних </a:t>
            </a:r>
            <a:r>
              <a:rPr lang="uk-UA" sz="1600" b="1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площинах</a:t>
            </a: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пропонує виділити одну з таких </a:t>
            </a:r>
            <a:r>
              <a:rPr lang="uk-UA" sz="1600" b="0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 в окрему ієрархію класів, зберігаючи посилання на один з її об’єктів у початковому класі.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ви хочете мати можливість змінювати реалізацію під час виконання програми.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дозволяє замінювати реалізацію навіть під час виконання програми, оскільки конкретна реалізація не «зашита» в клас абстракції.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endParaRPr lang="LID4096" sz="1600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BA321A2-CA9B-F424-06EF-FCD0516C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24" y="71162"/>
            <a:ext cx="1045011" cy="10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Пин содержит это изображение: ">
            <a:extLst>
              <a:ext uri="{FF2B5EF4-FFF2-40B4-BE49-F238E27FC236}">
                <a16:creationId xmlns:a16="http://schemas.microsoft.com/office/drawing/2014/main" id="{308BCD33-D9FB-C757-A8B9-3450F63C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1286181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Пин содержит это изображение: ">
            <a:extLst>
              <a:ext uri="{FF2B5EF4-FFF2-40B4-BE49-F238E27FC236}">
                <a16:creationId xmlns:a16="http://schemas.microsoft.com/office/drawing/2014/main" id="{97B406FC-9A15-AA15-F7ED-6B0A00A3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6" y="3367273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Пин содержит это изображение: ">
            <a:extLst>
              <a:ext uri="{FF2B5EF4-FFF2-40B4-BE49-F238E27FC236}">
                <a16:creationId xmlns:a16="http://schemas.microsoft.com/office/drawing/2014/main" id="{677FF605-A999-A6D3-5E76-C56EE401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4585386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6A090-C1D0-28A2-FC08-5DCC28B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Кроки реалізації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E4F299-7BC4-A9D6-9582-AA8856EF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9</a:t>
            </a:fld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5EE57-F1C8-20DD-23F5-B19CD5B67334}"/>
              </a:ext>
            </a:extLst>
          </p:cNvPr>
          <p:cNvSpPr txBox="1"/>
          <p:nvPr/>
        </p:nvSpPr>
        <p:spPr>
          <a:xfrm>
            <a:off x="861252" y="1244813"/>
            <a:ext cx="44714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ваших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класах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непересічних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виміри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/платформа, предметна область/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фронт-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енд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/бек-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енд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0C1C3-E2B9-14F9-5FC1-BCA686AE7902}"/>
              </a:ext>
            </a:extLst>
          </p:cNvPr>
          <p:cNvSpPr txBox="1"/>
          <p:nvPr/>
        </p:nvSpPr>
        <p:spPr>
          <a:xfrm>
            <a:off x="6467990" y="1027906"/>
            <a:ext cx="3158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Продумайте,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опишіть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базовому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2CCB-3C29-F57D-8A61-089FA962B0C8}"/>
              </a:ext>
            </a:extLst>
          </p:cNvPr>
          <p:cNvSpPr txBox="1"/>
          <p:nvPr/>
        </p:nvSpPr>
        <p:spPr>
          <a:xfrm>
            <a:off x="768725" y="2833940"/>
            <a:ext cx="3272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поведінки, які доступні на всіх платформах, та виберіть з них ту частину, яка буде потрібна для абстракції. На підставі цього опишіть загальний інтерфейс </a:t>
            </a:r>
            <a:r>
              <a:rPr lang="uk-UA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32F26-9F69-EBF9-585A-7A00A333DB6A}"/>
              </a:ext>
            </a:extLst>
          </p:cNvPr>
          <p:cNvSpPr txBox="1"/>
          <p:nvPr/>
        </p:nvSpPr>
        <p:spPr>
          <a:xfrm>
            <a:off x="8541124" y="2083539"/>
            <a:ext cx="2882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дотримуватися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загального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виділили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90C87-0BEC-35E1-9486-BCB6DF6D0A90}"/>
              </a:ext>
            </a:extLst>
          </p:cNvPr>
          <p:cNvSpPr txBox="1"/>
          <p:nvPr/>
        </p:nvSpPr>
        <p:spPr>
          <a:xfrm>
            <a:off x="4312185" y="3304863"/>
            <a:ext cx="262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Додайте до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Реалізуйте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делегуючи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пов’язаному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965BD-23B2-BDC3-DB5F-B244790C9F76}"/>
              </a:ext>
            </a:extLst>
          </p:cNvPr>
          <p:cNvSpPr txBox="1"/>
          <p:nvPr/>
        </p:nvSpPr>
        <p:spPr>
          <a:xfrm>
            <a:off x="7356520" y="3899421"/>
            <a:ext cx="22024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вас є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варіацій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них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FB31A-D7CC-E848-F4F9-F9FF9B1EF9C0}"/>
              </a:ext>
            </a:extLst>
          </p:cNvPr>
          <p:cNvSpPr txBox="1"/>
          <p:nvPr/>
        </p:nvSpPr>
        <p:spPr>
          <a:xfrm>
            <a:off x="1896676" y="5859701"/>
            <a:ext cx="8398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 повинен подати об’єкт реалізації до конструктора абстракції, щоб зв’язати їх разом. Після цього він може вільно використовувати об’єкт абстракції, забувши про реалізацію.</a:t>
            </a:r>
          </a:p>
          <a:p>
            <a:endParaRPr lang="LID4096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246D6AA-0D2C-0E9B-96C0-AE692B3B7EB8}"/>
              </a:ext>
            </a:extLst>
          </p:cNvPr>
          <p:cNvSpPr/>
          <p:nvPr/>
        </p:nvSpPr>
        <p:spPr>
          <a:xfrm>
            <a:off x="420789" y="1783775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B6A2FC1-6EA0-E9ED-53AA-698BAA1CEC76}"/>
              </a:ext>
            </a:extLst>
          </p:cNvPr>
          <p:cNvSpPr/>
          <p:nvPr/>
        </p:nvSpPr>
        <p:spPr>
          <a:xfrm>
            <a:off x="5964600" y="1435886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4A7DAEB-3401-43A1-4B42-6CFA2568EF74}"/>
              </a:ext>
            </a:extLst>
          </p:cNvPr>
          <p:cNvSpPr/>
          <p:nvPr/>
        </p:nvSpPr>
        <p:spPr>
          <a:xfrm>
            <a:off x="349127" y="348814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7A00091-38F0-9D2F-46A1-F076035B8743}"/>
              </a:ext>
            </a:extLst>
          </p:cNvPr>
          <p:cNvSpPr/>
          <p:nvPr/>
        </p:nvSpPr>
        <p:spPr>
          <a:xfrm>
            <a:off x="8047379" y="2797416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1CA842E-1A71-7A9B-4CE6-6C832B882BFE}"/>
              </a:ext>
            </a:extLst>
          </p:cNvPr>
          <p:cNvSpPr/>
          <p:nvPr/>
        </p:nvSpPr>
        <p:spPr>
          <a:xfrm>
            <a:off x="3892297" y="4091218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D793B39-DE5E-5707-6A4C-C1AEE8F8991E}"/>
              </a:ext>
            </a:extLst>
          </p:cNvPr>
          <p:cNvSpPr/>
          <p:nvPr/>
        </p:nvSpPr>
        <p:spPr>
          <a:xfrm>
            <a:off x="6962610" y="427297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266B19-8484-10F3-1806-E1E9BE822A65}"/>
              </a:ext>
            </a:extLst>
          </p:cNvPr>
          <p:cNvSpPr/>
          <p:nvPr/>
        </p:nvSpPr>
        <p:spPr>
          <a:xfrm>
            <a:off x="1533693" y="602933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85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1169</Words>
  <Application>Microsoft Office PowerPoint</Application>
  <PresentationFormat>Широкоэкранный</PresentationFormat>
  <Paragraphs>100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Bodoni MT Black</vt:lpstr>
      <vt:lpstr>Calibri</vt:lpstr>
      <vt:lpstr>Calibri Light</vt:lpstr>
      <vt:lpstr>PT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Абстракція і Реалізіція</vt:lpstr>
      <vt:lpstr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  Ми можемо вирішити цю проблему, застосувавши Міст. Патерн пропонує розплутати цей код, розділивши його на дві частини: </vt:lpstr>
      <vt:lpstr> Структура </vt:lpstr>
      <vt:lpstr> Застосування </vt:lpstr>
      <vt:lpstr>Кроки реалізації </vt:lpstr>
      <vt:lpstr>Переваги та недоліки </vt:lpstr>
      <vt:lpstr>Міст на Ruby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Hladkoskok</dc:creator>
  <cp:lastModifiedBy>Max Hladkoskok</cp:lastModifiedBy>
  <cp:revision>4</cp:revision>
  <dcterms:created xsi:type="dcterms:W3CDTF">2024-09-30T11:26:17Z</dcterms:created>
  <dcterms:modified xsi:type="dcterms:W3CDTF">2024-10-10T09:55:11Z</dcterms:modified>
</cp:coreProperties>
</file>