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330" r:id="rId5"/>
    <p:sldId id="258" r:id="rId6"/>
    <p:sldId id="265" r:id="rId7"/>
    <p:sldId id="266" r:id="rId8"/>
    <p:sldId id="267" r:id="rId9"/>
    <p:sldId id="268" r:id="rId10"/>
    <p:sldId id="328" r:id="rId11"/>
    <p:sldId id="329" r:id="rId12"/>
    <p:sldId id="272" r:id="rId13"/>
    <p:sldId id="277" r:id="rId14"/>
    <p:sldId id="292" r:id="rId15"/>
    <p:sldId id="332" r:id="rId16"/>
    <p:sldId id="331" r:id="rId17"/>
    <p:sldId id="333" r:id="rId18"/>
    <p:sldId id="264" r:id="rId19"/>
    <p:sldId id="324" r:id="rId20"/>
    <p:sldId id="325" r:id="rId21"/>
    <p:sldId id="326" r:id="rId22"/>
    <p:sldId id="269" r:id="rId23"/>
    <p:sldId id="270" r:id="rId24"/>
    <p:sldId id="260" r:id="rId25"/>
    <p:sldId id="278" r:id="rId26"/>
    <p:sldId id="279" r:id="rId27"/>
    <p:sldId id="280" r:id="rId28"/>
    <p:sldId id="284" r:id="rId29"/>
    <p:sldId id="285" r:id="rId30"/>
    <p:sldId id="287" r:id="rId31"/>
    <p:sldId id="286" r:id="rId32"/>
    <p:sldId id="288" r:id="rId33"/>
    <p:sldId id="289" r:id="rId34"/>
    <p:sldId id="290" r:id="rId35"/>
    <p:sldId id="283" r:id="rId36"/>
    <p:sldId id="297" r:id="rId37"/>
    <p:sldId id="298" r:id="rId38"/>
    <p:sldId id="317" r:id="rId39"/>
    <p:sldId id="318" r:id="rId40"/>
    <p:sldId id="319" r:id="rId41"/>
    <p:sldId id="320" r:id="rId42"/>
    <p:sldId id="321" r:id="rId43"/>
    <p:sldId id="322" r:id="rId44"/>
    <p:sldId id="303" r:id="rId45"/>
    <p:sldId id="309" r:id="rId46"/>
    <p:sldId id="310" r:id="rId47"/>
    <p:sldId id="304" r:id="rId48"/>
    <p:sldId id="306" r:id="rId49"/>
    <p:sldId id="307" r:id="rId50"/>
    <p:sldId id="308" r:id="rId51"/>
    <p:sldId id="305" r:id="rId52"/>
    <p:sldId id="311" r:id="rId53"/>
    <p:sldId id="312" r:id="rId54"/>
    <p:sldId id="313" r:id="rId55"/>
    <p:sldId id="314" r:id="rId56"/>
    <p:sldId id="315" r:id="rId57"/>
    <p:sldId id="316" r:id="rId58"/>
    <p:sldId id="296" r:id="rId5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9T11:45:39.699" idx="5">
    <p:pos x="5151" y="453"/>
    <p:text>尚未完成</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E9A7-74A9-4A1A-9637-5CC3BFD033E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36060E-EF8A-4047-B43B-24BDD87C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75E754-F1E0-4EAF-AEFB-8997433F4F9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1D5A903E-8514-4BF2-AFA6-8C53DE334D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9892DD-D36E-4871-A9C6-40FFDFADBCC8}"/>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6494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C7E39-44C6-4938-8233-A536193F38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16B10EA-A0DE-4EA5-BEA7-713D2713CA6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5E58E8-65A5-4877-B4DF-13EC3A97ECE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2A93A980-1391-49AD-B5BE-2BA91A7F5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BEC6E5-1CF2-4DC1-BA89-68F6A010C464}"/>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8684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79F5A-80A9-426D-A956-90C82FC1A5B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B3183FE-6834-404E-9318-8D45B7987CA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8781D9-20C4-4AF1-89E6-E28B98B51DC8}"/>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3A269FB3-C4A7-440D-B369-CFD370FEA1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5151C-7507-4E41-94BF-46D79A714E5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16375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B96A3-82C8-4379-BA4B-F856508389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C7F9A3F-C821-44A9-BE47-1D174E528DF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49B9E-4095-403C-9600-6547908CEBB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F0781CC-0A53-497C-AFA1-698007D968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E1F42D-20EB-4262-A040-ACC3DBDADD11}"/>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0498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CC0E2-9AE0-4B47-8FA6-F0F06DD22A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5211E9A-73C5-4867-AF83-9D856FBF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768E31-392A-4C73-A6BA-8F908072E47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6B4D6054-7D95-45EC-8249-ED6EA98CC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185AB0-16C2-483F-A8AE-F458D7CAC4A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4702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47F04-C441-43CD-8419-A1AA4463D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E50A1E-651C-409A-8801-3C17F1122EF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E7D742-60B6-4D61-83E9-1AC0FBF4DC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5CC7D-AFA3-4C94-9AF2-73BEF0E2B624}"/>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D5978091-67BE-460F-A09B-9F66617128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299EA7-BE42-436E-B735-1250E3D7CE5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213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1E2ED-753C-40D4-B7F5-AEB5C54746B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6F9F5A-76D7-488C-B142-48FECAF46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86CC0E8-A857-4D17-A020-CE89A9F5629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99005A-0508-4134-A985-DD60A280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3811EA6-2B0A-4E40-B8DA-2E00A2097B2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7D2EF1-EB9B-4171-B7C1-4F1BFEF28AC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8" name="頁尾版面配置區 7">
            <a:extLst>
              <a:ext uri="{FF2B5EF4-FFF2-40B4-BE49-F238E27FC236}">
                <a16:creationId xmlns:a16="http://schemas.microsoft.com/office/drawing/2014/main" id="{C0D64ECB-AD3C-4A7C-8BE8-4F6A2EF4B4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F7BB6-DBF5-46A5-BE0F-9CA72BF06C6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3315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D7469-1FC2-43A6-A011-7255CACD78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4AA949-629E-49CB-9FC8-704E5E9A73CA}"/>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4" name="頁尾版面配置區 3">
            <a:extLst>
              <a:ext uri="{FF2B5EF4-FFF2-40B4-BE49-F238E27FC236}">
                <a16:creationId xmlns:a16="http://schemas.microsoft.com/office/drawing/2014/main" id="{526B7771-A355-4724-8332-6EC14CCFB2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0577E6-A421-4B51-A6D1-8D623349AE5B}"/>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80095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440B9FA-30DB-4366-9437-16A85C6F014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3" name="頁尾版面配置區 2">
            <a:extLst>
              <a:ext uri="{FF2B5EF4-FFF2-40B4-BE49-F238E27FC236}">
                <a16:creationId xmlns:a16="http://schemas.microsoft.com/office/drawing/2014/main" id="{E1BF4AB0-576F-44E3-A48B-E26D7711E57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332FC-8F37-47B9-8FB5-9848FA44633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897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04BB7-9598-4839-9BB7-59494B682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DF326A-1FB7-417B-B039-3384A84E5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08FFA3-726D-43D0-B42B-CC4112403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DF77B6-C1E9-4A52-B8BE-3ACBEA3857B1}"/>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68EFB493-AA75-47C5-958A-0DAC101EA3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F6BCED4-6A83-426B-B799-27E49B70C27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19878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77CA-6F83-44DE-90A9-463FFEF367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5B7799-0B43-47EE-AADC-260AAE411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6DEDED-3D20-4A95-8BD9-EF6C2373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660D91-34A5-4093-ADF6-777ABB402B5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9D2EFC60-7347-4823-8078-F836EA0A2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55C4FB-FC86-4950-9150-6B0D11521BB3}"/>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67679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415DC52-4CEA-434A-8C33-4D5CDEA7C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1427DEE-AA24-41EC-894A-73D02FCCC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F5FB4D-9D88-4942-BA00-9FFB58C76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3D5F821-8BA9-4EB1-9F05-B58E743B3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2F3E5A-9562-48FD-A57D-D1F8F93E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24921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69173-CFA8-437F-BC31-CA183422F835}"/>
              </a:ext>
            </a:extLst>
          </p:cNvPr>
          <p:cNvSpPr>
            <a:spLocks noGrp="1"/>
          </p:cNvSpPr>
          <p:nvPr>
            <p:ph type="ctrTitle"/>
          </p:nvPr>
        </p:nvSpPr>
        <p:spPr/>
        <p:txBody>
          <a:bodyPr/>
          <a:lstStyle/>
          <a:p>
            <a:r>
              <a:rPr lang="zh-TW" altLang="en-US" b="1" dirty="0"/>
              <a:t>資料科學與</a:t>
            </a:r>
            <a:r>
              <a:rPr lang="en-US" altLang="zh-TW" b="1" dirty="0" err="1"/>
              <a:t>numpy</a:t>
            </a:r>
            <a:r>
              <a:rPr lang="zh-TW" altLang="en-US" b="1" dirty="0"/>
              <a:t>實務報告</a:t>
            </a:r>
            <a:endParaRPr lang="zh-TW" altLang="en-US" dirty="0"/>
          </a:p>
        </p:txBody>
      </p:sp>
      <p:sp>
        <p:nvSpPr>
          <p:cNvPr id="3" name="副標題 2">
            <a:extLst>
              <a:ext uri="{FF2B5EF4-FFF2-40B4-BE49-F238E27FC236}">
                <a16:creationId xmlns:a16="http://schemas.microsoft.com/office/drawing/2014/main" id="{A5C4109B-E835-4DCE-A0A4-4E45C25F2FB4}"/>
              </a:ext>
            </a:extLst>
          </p:cNvPr>
          <p:cNvSpPr>
            <a:spLocks noGrp="1"/>
          </p:cNvSpPr>
          <p:nvPr>
            <p:ph type="subTitle" idx="1"/>
          </p:nvPr>
        </p:nvSpPr>
        <p:spPr/>
        <p:txBody>
          <a:bodyPr/>
          <a:lstStyle/>
          <a:p>
            <a:r>
              <a:rPr lang="zh-TW" altLang="en-US" b="1" dirty="0"/>
              <a:t>學生</a:t>
            </a:r>
            <a:r>
              <a:rPr lang="en-US" altLang="zh-TW" b="1" dirty="0"/>
              <a:t>:</a:t>
            </a:r>
            <a:r>
              <a:rPr lang="zh-TW" altLang="en-US" b="1" dirty="0"/>
              <a:t>王榆凱</a:t>
            </a:r>
            <a:endParaRPr lang="en-US" altLang="zh-TW" b="1" dirty="0"/>
          </a:p>
          <a:p>
            <a:r>
              <a:rPr lang="zh-TW" altLang="en-US" b="1" dirty="0"/>
              <a:t>老師</a:t>
            </a:r>
            <a:r>
              <a:rPr lang="en-US" altLang="zh-TW" b="1" dirty="0"/>
              <a:t>:</a:t>
            </a:r>
            <a:r>
              <a:rPr lang="zh-TW" altLang="en-US" b="1" dirty="0"/>
              <a:t>偉大的恩師 龍大大</a:t>
            </a:r>
            <a:endParaRPr lang="en-US" altLang="zh-TW" b="1" dirty="0"/>
          </a:p>
        </p:txBody>
      </p:sp>
      <p:sp>
        <p:nvSpPr>
          <p:cNvPr id="4" name="文字方塊 3">
            <a:extLst>
              <a:ext uri="{FF2B5EF4-FFF2-40B4-BE49-F238E27FC236}">
                <a16:creationId xmlns:a16="http://schemas.microsoft.com/office/drawing/2014/main" id="{B75B9842-40B2-44F9-A542-F705457562C6}"/>
              </a:ext>
            </a:extLst>
          </p:cNvPr>
          <p:cNvSpPr txBox="1"/>
          <p:nvPr/>
        </p:nvSpPr>
        <p:spPr>
          <a:xfrm>
            <a:off x="1326378" y="337662"/>
            <a:ext cx="2703444" cy="553998"/>
          </a:xfrm>
          <a:prstGeom prst="rect">
            <a:avLst/>
          </a:prstGeom>
          <a:noFill/>
        </p:spPr>
        <p:txBody>
          <a:bodyPr wrap="square" rtlCol="0">
            <a:spAutoFit/>
          </a:bodyPr>
          <a:lstStyle/>
          <a:p>
            <a:r>
              <a:rPr lang="zh-TW" altLang="en-US" sz="3000" b="1" dirty="0"/>
              <a:t>人工智慧導論</a:t>
            </a:r>
            <a:endParaRPr lang="zh-TW" altLang="en-US" sz="3000" dirty="0"/>
          </a:p>
        </p:txBody>
      </p:sp>
      <p:sp>
        <p:nvSpPr>
          <p:cNvPr id="7" name="文字方塊 6">
            <a:extLst>
              <a:ext uri="{FF2B5EF4-FFF2-40B4-BE49-F238E27FC236}">
                <a16:creationId xmlns:a16="http://schemas.microsoft.com/office/drawing/2014/main" id="{8FCE1928-7A2C-4EA8-99F5-2DF82E0CEB9B}"/>
              </a:ext>
            </a:extLst>
          </p:cNvPr>
          <p:cNvSpPr txBox="1"/>
          <p:nvPr/>
        </p:nvSpPr>
        <p:spPr>
          <a:xfrm>
            <a:off x="12064057" y="6750278"/>
            <a:ext cx="255886" cy="107722"/>
          </a:xfrm>
          <a:prstGeom prst="rect">
            <a:avLst/>
          </a:prstGeom>
          <a:noFill/>
        </p:spPr>
        <p:txBody>
          <a:bodyPr wrap="square" rtlCol="0">
            <a:spAutoFit/>
          </a:bodyPr>
          <a:lstStyle/>
          <a:p>
            <a:r>
              <a:rPr lang="zh-TW" altLang="en-US" sz="100" smtClean="0">
                <a:solidFill>
                  <a:srgbClr val="FF0000"/>
                </a:solidFill>
              </a:rPr>
              <a:t>暫</a:t>
            </a:r>
            <a:endParaRPr lang="zh-TW" altLang="en-US" sz="800" dirty="0">
              <a:solidFill>
                <a:srgbClr val="FF0000"/>
              </a:solidFill>
            </a:endParaRPr>
          </a:p>
        </p:txBody>
      </p:sp>
      <p:sp>
        <p:nvSpPr>
          <p:cNvPr id="5" name="文字方塊 4"/>
          <p:cNvSpPr txBox="1"/>
          <p:nvPr/>
        </p:nvSpPr>
        <p:spPr>
          <a:xfrm>
            <a:off x="3738274" y="522328"/>
            <a:ext cx="1569660" cy="369332"/>
          </a:xfrm>
          <a:prstGeom prst="rect">
            <a:avLst/>
          </a:prstGeom>
          <a:noFill/>
        </p:spPr>
        <p:txBody>
          <a:bodyPr wrap="none" rtlCol="0">
            <a:spAutoFit/>
          </a:bodyPr>
          <a:lstStyle/>
          <a:p>
            <a:r>
              <a:rPr lang="zh-TW" altLang="en-US" b="1" dirty="0"/>
              <a:t>期中</a:t>
            </a:r>
            <a:r>
              <a:rPr lang="zh-TW" altLang="en-US" b="1" dirty="0">
                <a:latin typeface="新細明體 (本文)"/>
              </a:rPr>
              <a:t>平時</a:t>
            </a:r>
            <a:r>
              <a:rPr lang="zh-TW" altLang="en-US" b="1" dirty="0"/>
              <a:t>報告</a:t>
            </a:r>
            <a:endParaRPr lang="zh-TW" altLang="en-US" b="1" dirty="0"/>
          </a:p>
        </p:txBody>
      </p:sp>
    </p:spTree>
    <p:extLst>
      <p:ext uri="{BB962C8B-B14F-4D97-AF65-F5344CB8AC3E}">
        <p14:creationId xmlns:p14="http://schemas.microsoft.com/office/powerpoint/2010/main" val="1446538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smtClean="0"/>
              <a:t>Matplotlib</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en-US" altLang="zh-TW" sz="2000" dirty="0" err="1"/>
              <a:t>Matplotlib</a:t>
            </a:r>
            <a:r>
              <a:rPr lang="en-US" altLang="zh-TW" sz="2000" dirty="0"/>
              <a:t> </a:t>
            </a:r>
            <a:r>
              <a:rPr lang="zh-TW" altLang="en-US" sz="2000" dirty="0"/>
              <a:t>是一個用於建立二維圖和圖形的底層庫</a:t>
            </a:r>
            <a:r>
              <a:rPr lang="zh-TW" altLang="en-US" sz="2000" dirty="0" smtClean="0"/>
              <a:t>。</a:t>
            </a:r>
            <a:endParaRPr lang="en-US" altLang="zh-TW" sz="2000" dirty="0" smtClean="0"/>
          </a:p>
          <a:p>
            <a:r>
              <a:rPr lang="zh-TW" altLang="en-US" sz="2000" dirty="0" smtClean="0"/>
              <a:t>藉</a:t>
            </a:r>
            <a:r>
              <a:rPr lang="zh-TW" altLang="en-US" sz="2000" dirty="0"/>
              <a:t>由它的幫助，你可以構建各種不同的圖示，從直方圖和散點圖到費笛卡爾座標圖</a:t>
            </a:r>
            <a:r>
              <a:rPr lang="zh-TW" altLang="en-US" sz="2000" dirty="0" smtClean="0"/>
              <a:t>。</a:t>
            </a:r>
            <a:endParaRPr lang="en-US" altLang="zh-TW" sz="2000" dirty="0" smtClean="0"/>
          </a:p>
          <a:p>
            <a:r>
              <a:rPr lang="zh-TW" altLang="en-US" sz="2000" dirty="0" smtClean="0"/>
              <a:t>此外</a:t>
            </a:r>
            <a:r>
              <a:rPr lang="zh-TW" altLang="en-US" sz="2000" dirty="0"/>
              <a:t>，有許多流行的繪相簿被設計為與</a:t>
            </a:r>
            <a:r>
              <a:rPr lang="en-US" altLang="zh-TW" sz="2000" dirty="0" err="1"/>
              <a:t>matplotlib</a:t>
            </a:r>
            <a:r>
              <a:rPr lang="zh-TW" altLang="en-US" sz="2000" dirty="0"/>
              <a:t>結合使用。</a:t>
            </a:r>
            <a:endParaRPr lang="en-US" altLang="zh-TW" sz="2000" dirty="0"/>
          </a:p>
        </p:txBody>
      </p:sp>
    </p:spTree>
    <p:extLst>
      <p:ext uri="{BB962C8B-B14F-4D97-AF65-F5344CB8AC3E}">
        <p14:creationId xmlns:p14="http://schemas.microsoft.com/office/powerpoint/2010/main" val="4228407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資料科學</a:t>
            </a:r>
            <a:r>
              <a:rPr lang="en-US" altLang="zh-TW" b="1" dirty="0"/>
              <a:t>(Data Science): </a:t>
            </a:r>
            <a:r>
              <a:rPr lang="en-US" altLang="zh-TW" b="1" dirty="0" err="1" smtClean="0"/>
              <a:t>Seaborn</a:t>
            </a:r>
            <a:endParaRPr lang="zh-TW" altLang="en-US" dirty="0"/>
          </a:p>
        </p:txBody>
      </p:sp>
      <p:sp>
        <p:nvSpPr>
          <p:cNvPr id="3" name="內容版面配置區 2"/>
          <p:cNvSpPr>
            <a:spLocks noGrp="1"/>
          </p:cNvSpPr>
          <p:nvPr>
            <p:ph idx="1"/>
          </p:nvPr>
        </p:nvSpPr>
        <p:spPr/>
        <p:txBody>
          <a:bodyPr>
            <a:normAutofit/>
          </a:bodyPr>
          <a:lstStyle/>
          <a:p>
            <a:r>
              <a:rPr lang="en-US" altLang="zh-TW" sz="2000" dirty="0" err="1"/>
              <a:t>Seaborn</a:t>
            </a:r>
            <a:r>
              <a:rPr lang="en-US" altLang="zh-TW" sz="2000" dirty="0"/>
              <a:t> </a:t>
            </a:r>
            <a:r>
              <a:rPr lang="zh-TW" altLang="en-US" sz="2000" dirty="0"/>
              <a:t>本質上是一個基於 </a:t>
            </a:r>
            <a:r>
              <a:rPr lang="en-US" altLang="zh-TW" sz="2000" dirty="0" err="1"/>
              <a:t>matplotlib</a:t>
            </a:r>
            <a:r>
              <a:rPr lang="en-US" altLang="zh-TW" sz="2000" dirty="0"/>
              <a:t> </a:t>
            </a:r>
            <a:r>
              <a:rPr lang="zh-TW" altLang="en-US" sz="2000" dirty="0"/>
              <a:t>庫的高階 </a:t>
            </a:r>
            <a:r>
              <a:rPr lang="en-US" altLang="zh-TW" sz="2000" dirty="0"/>
              <a:t>API</a:t>
            </a:r>
            <a:r>
              <a:rPr lang="zh-TW" altLang="en-US" sz="2000" dirty="0" smtClean="0"/>
              <a:t>。</a:t>
            </a:r>
            <a:endParaRPr lang="en-US" altLang="zh-TW" sz="2000" dirty="0" smtClean="0"/>
          </a:p>
          <a:p>
            <a:r>
              <a:rPr lang="zh-TW" altLang="en-US" sz="2000" dirty="0" smtClean="0"/>
              <a:t>它</a:t>
            </a:r>
            <a:r>
              <a:rPr lang="zh-TW" altLang="en-US" sz="2000" dirty="0"/>
              <a:t>包含更適合處理圖表的預設設定</a:t>
            </a:r>
            <a:r>
              <a:rPr lang="zh-TW" altLang="en-US" sz="2000" dirty="0" smtClean="0"/>
              <a:t>。</a:t>
            </a:r>
            <a:endParaRPr lang="en-US" altLang="zh-TW" sz="2000" dirty="0" smtClean="0"/>
          </a:p>
          <a:p>
            <a:r>
              <a:rPr lang="zh-TW" altLang="en-US" sz="2000" dirty="0" smtClean="0"/>
              <a:t>此外</a:t>
            </a:r>
            <a:r>
              <a:rPr lang="zh-TW" altLang="en-US" sz="2000" dirty="0"/>
              <a:t>，還有豐富的視覺化庫，包括一些複雜型別，如時間序列、聯合分佈圖</a:t>
            </a:r>
            <a:r>
              <a:rPr lang="en-US" altLang="zh-TW" sz="2000" dirty="0"/>
              <a:t>(</a:t>
            </a:r>
            <a:r>
              <a:rPr lang="en-US" altLang="zh-TW" sz="2000" dirty="0" err="1"/>
              <a:t>jointplots</a:t>
            </a:r>
            <a:r>
              <a:rPr lang="en-US" altLang="zh-TW" sz="2000" dirty="0"/>
              <a:t>)</a:t>
            </a:r>
            <a:r>
              <a:rPr lang="zh-TW" altLang="en-US" sz="2000" dirty="0"/>
              <a:t>和小提琴圖</a:t>
            </a:r>
            <a:r>
              <a:rPr lang="en-US" altLang="zh-TW" sz="2000" dirty="0"/>
              <a:t>(violin diagrams)</a:t>
            </a:r>
            <a:r>
              <a:rPr lang="zh-TW" altLang="en-US" sz="2000" dirty="0"/>
              <a:t>。</a:t>
            </a:r>
          </a:p>
        </p:txBody>
      </p:sp>
    </p:spTree>
    <p:extLst>
      <p:ext uri="{BB962C8B-B14F-4D97-AF65-F5344CB8AC3E}">
        <p14:creationId xmlns:p14="http://schemas.microsoft.com/office/powerpoint/2010/main" val="1523515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4197A-8B08-4458-BD7D-D3D05E114FD1}"/>
              </a:ext>
            </a:extLst>
          </p:cNvPr>
          <p:cNvSpPr>
            <a:spLocks noGrp="1"/>
          </p:cNvSpPr>
          <p:nvPr>
            <p:ph type="title"/>
          </p:nvPr>
        </p:nvSpPr>
        <p:spPr/>
        <p:txBody>
          <a:bodyPr/>
          <a:lstStyle/>
          <a:p>
            <a:r>
              <a:rPr lang="zh-TW" altLang="en-US" b="1" dirty="0"/>
              <a:t>科學計算</a:t>
            </a:r>
          </a:p>
        </p:txBody>
      </p:sp>
      <p:sp>
        <p:nvSpPr>
          <p:cNvPr id="3" name="內容版面配置區 2">
            <a:extLst>
              <a:ext uri="{FF2B5EF4-FFF2-40B4-BE49-F238E27FC236}">
                <a16:creationId xmlns:a16="http://schemas.microsoft.com/office/drawing/2014/main" id="{03EC53BA-9AA1-4F75-9D0A-8ADE5CE30D9D}"/>
              </a:ext>
            </a:extLst>
          </p:cNvPr>
          <p:cNvSpPr>
            <a:spLocks noGrp="1"/>
          </p:cNvSpPr>
          <p:nvPr>
            <p:ph idx="1"/>
          </p:nvPr>
        </p:nvSpPr>
        <p:spPr/>
        <p:txBody>
          <a:bodyPr>
            <a:normAutofit/>
          </a:bodyPr>
          <a:lstStyle/>
          <a:p>
            <a:r>
              <a:rPr lang="en-US" altLang="zh-TW" sz="2000" dirty="0" err="1"/>
              <a:t>sympy</a:t>
            </a:r>
            <a:endParaRPr lang="en-US" altLang="zh-TW" sz="2000" dirty="0"/>
          </a:p>
          <a:p>
            <a:r>
              <a:rPr lang="en-US" altLang="zh-TW" sz="2000" dirty="0" err="1"/>
              <a:t>scipy</a:t>
            </a:r>
            <a:endParaRPr lang="en-US" altLang="zh-TW" sz="2000" dirty="0"/>
          </a:p>
          <a:p>
            <a:pPr marL="0" indent="0">
              <a:buNone/>
            </a:pPr>
            <a:endParaRPr lang="zh-TW" altLang="en-US" sz="2000" dirty="0"/>
          </a:p>
        </p:txBody>
      </p:sp>
    </p:spTree>
    <p:extLst>
      <p:ext uri="{BB962C8B-B14F-4D97-AF65-F5344CB8AC3E}">
        <p14:creationId xmlns:p14="http://schemas.microsoft.com/office/powerpoint/2010/main" val="538068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電腦視覺</a:t>
            </a:r>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sz="2000" dirty="0" err="1"/>
              <a:t>opencv</a:t>
            </a:r>
            <a:endParaRPr lang="en-US" altLang="zh-TW" sz="2000" dirty="0"/>
          </a:p>
          <a:p>
            <a:endParaRPr lang="zh-TW" altLang="en-US" dirty="0"/>
          </a:p>
        </p:txBody>
      </p:sp>
    </p:spTree>
    <p:extLst>
      <p:ext uri="{BB962C8B-B14F-4D97-AF65-F5344CB8AC3E}">
        <p14:creationId xmlns:p14="http://schemas.microsoft.com/office/powerpoint/2010/main" val="2565755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a:t>
            </a:r>
            <a:r>
              <a:rPr lang="zh-TW" altLang="en-US" dirty="0" smtClean="0"/>
              <a:t>視覺</a:t>
            </a:r>
            <a:r>
              <a:rPr lang="en-US" altLang="zh-TW" b="1" dirty="0" smtClean="0"/>
              <a:t>:</a:t>
            </a:r>
            <a:r>
              <a:rPr lang="en-US" altLang="zh-TW" b="1" dirty="0" err="1" smtClean="0"/>
              <a:t>opencv</a:t>
            </a:r>
            <a:endParaRPr lang="zh-TW" altLang="en-US" b="1" dirty="0"/>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normAutofit/>
          </a:bodyPr>
          <a:lstStyle/>
          <a:p>
            <a:r>
              <a:rPr lang="en-US" altLang="zh-TW" sz="2000" dirty="0" err="1"/>
              <a:t>OpenCV</a:t>
            </a:r>
            <a:r>
              <a:rPr lang="zh-TW" altLang="en-US" sz="2000" dirty="0"/>
              <a:t>用</a:t>
            </a:r>
            <a:r>
              <a:rPr lang="en-US" altLang="zh-TW" sz="2000" dirty="0"/>
              <a:t>C++</a:t>
            </a:r>
            <a:r>
              <a:rPr lang="zh-TW" altLang="en-US" sz="2000" dirty="0"/>
              <a:t>語言編寫，它的主要介面也是</a:t>
            </a:r>
            <a:r>
              <a:rPr lang="en-US" altLang="zh-TW" sz="2000" dirty="0"/>
              <a:t>C++</a:t>
            </a:r>
            <a:r>
              <a:rPr lang="zh-TW" altLang="en-US" sz="2000" dirty="0"/>
              <a:t>語言，但是依然保留了大量的</a:t>
            </a:r>
            <a:r>
              <a:rPr lang="en-US" altLang="zh-TW" sz="2000" dirty="0"/>
              <a:t>C</a:t>
            </a:r>
            <a:r>
              <a:rPr lang="zh-TW" altLang="en-US" sz="2000" dirty="0"/>
              <a:t>語言介面</a:t>
            </a:r>
            <a:r>
              <a:rPr lang="zh-TW" altLang="en-US" sz="2000" dirty="0" smtClean="0"/>
              <a:t>。</a:t>
            </a:r>
            <a:endParaRPr lang="en-US" altLang="zh-TW" sz="2000" dirty="0" smtClean="0"/>
          </a:p>
          <a:p>
            <a:r>
              <a:rPr lang="zh-TW" altLang="en-US" sz="2000" dirty="0" smtClean="0"/>
              <a:t>該</a:t>
            </a:r>
            <a:r>
              <a:rPr lang="zh-TW" altLang="en-US" sz="2000" dirty="0"/>
              <a:t>庫也有大量的</a:t>
            </a:r>
            <a:r>
              <a:rPr lang="en-US" altLang="zh-TW" sz="2000" dirty="0"/>
              <a:t>Python, Java and MATLAB/OCTAVE (</a:t>
            </a:r>
            <a:r>
              <a:rPr lang="zh-TW" altLang="en-US" sz="2000" dirty="0"/>
              <a:t>版本</a:t>
            </a:r>
            <a:r>
              <a:rPr lang="en-US" altLang="zh-TW" sz="2000" dirty="0"/>
              <a:t>2.5)</a:t>
            </a:r>
            <a:r>
              <a:rPr lang="zh-TW" altLang="en-US" sz="2000" dirty="0"/>
              <a:t>的介面</a:t>
            </a:r>
            <a:r>
              <a:rPr lang="zh-TW" altLang="en-US" sz="2000" dirty="0" smtClean="0"/>
              <a:t>。</a:t>
            </a:r>
            <a:endParaRPr lang="en-US" altLang="zh-TW" sz="2000" dirty="0" smtClean="0"/>
          </a:p>
          <a:p>
            <a:r>
              <a:rPr lang="zh-TW" altLang="en-US" sz="2000" dirty="0" smtClean="0"/>
              <a:t>這些</a:t>
            </a:r>
            <a:r>
              <a:rPr lang="zh-TW" altLang="en-US" sz="2000" dirty="0"/>
              <a:t>語言的</a:t>
            </a:r>
            <a:r>
              <a:rPr lang="en-US" altLang="zh-TW" sz="2000" dirty="0"/>
              <a:t>API</a:t>
            </a:r>
            <a:r>
              <a:rPr lang="zh-TW" altLang="en-US" sz="2000" dirty="0"/>
              <a:t>介面函式可以透過線上文件取得</a:t>
            </a:r>
            <a:r>
              <a:rPr lang="zh-TW" altLang="en-US" sz="2000" dirty="0" smtClean="0"/>
              <a:t>。</a:t>
            </a:r>
            <a:endParaRPr lang="en-US" altLang="zh-TW" sz="2000" dirty="0" smtClean="0"/>
          </a:p>
          <a:p>
            <a:r>
              <a:rPr lang="zh-TW" altLang="en-US" sz="2000" dirty="0" smtClean="0"/>
              <a:t>現在</a:t>
            </a:r>
            <a:r>
              <a:rPr lang="zh-TW" altLang="en-US" sz="2000" dirty="0"/>
              <a:t>也提供對於</a:t>
            </a:r>
            <a:r>
              <a:rPr lang="en-US" altLang="zh-TW" sz="2000" dirty="0"/>
              <a:t>C</a:t>
            </a:r>
            <a:r>
              <a:rPr lang="en-US" altLang="zh-TW" sz="2000" dirty="0" smtClean="0"/>
              <a:t>#,</a:t>
            </a:r>
            <a:r>
              <a:rPr lang="en-US" altLang="zh-TW" sz="2000" dirty="0" err="1" smtClean="0"/>
              <a:t>Ch,Ruby</a:t>
            </a:r>
            <a:r>
              <a:rPr lang="zh-TW" altLang="en-US" sz="2000" dirty="0"/>
              <a:t>的支援。</a:t>
            </a:r>
          </a:p>
        </p:txBody>
      </p:sp>
    </p:spTree>
    <p:extLst>
      <p:ext uri="{BB962C8B-B14F-4D97-AF65-F5344CB8AC3E}">
        <p14:creationId xmlns:p14="http://schemas.microsoft.com/office/powerpoint/2010/main" val="4142363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Google </a:t>
            </a:r>
            <a:r>
              <a:rPr lang="en-US" altLang="zh-TW" b="1" dirty="0" err="1" smtClean="0"/>
              <a:t>colab</a:t>
            </a:r>
            <a:r>
              <a:rPr lang="en-US" altLang="zh-TW" b="1" dirty="0" smtClean="0"/>
              <a:t> </a:t>
            </a:r>
            <a:r>
              <a:rPr lang="zh-TW" altLang="en-US" b="1" dirty="0" smtClean="0"/>
              <a:t>常用</a:t>
            </a:r>
            <a:r>
              <a:rPr lang="zh-TW" altLang="en-US" b="1" dirty="0"/>
              <a:t>套件與開發環境</a:t>
            </a:r>
            <a:endParaRPr lang="zh-TW" altLang="en-US" dirty="0"/>
          </a:p>
        </p:txBody>
      </p:sp>
      <p:sp>
        <p:nvSpPr>
          <p:cNvPr id="3" name="內容版面配置區 2"/>
          <p:cNvSpPr>
            <a:spLocks noGrp="1"/>
          </p:cNvSpPr>
          <p:nvPr>
            <p:ph idx="1"/>
          </p:nvPr>
        </p:nvSpPr>
        <p:spPr>
          <a:xfrm>
            <a:off x="838200" y="1825625"/>
            <a:ext cx="7083829" cy="4351338"/>
          </a:xfrm>
        </p:spPr>
        <p:txBody>
          <a:bodyPr>
            <a:normAutofit fontScale="92500"/>
          </a:bodyPr>
          <a:lstStyle/>
          <a:p>
            <a:r>
              <a:rPr lang="zh-TW" altLang="en-US" sz="1600" dirty="0"/>
              <a:t>是一個基於 </a:t>
            </a:r>
            <a:r>
              <a:rPr lang="en-US" altLang="zh-TW" sz="1600" dirty="0" err="1"/>
              <a:t>Jupyter</a:t>
            </a:r>
            <a:r>
              <a:rPr lang="en-US" altLang="zh-TW" sz="1600" dirty="0"/>
              <a:t> Notebook </a:t>
            </a:r>
            <a:r>
              <a:rPr lang="zh-TW" altLang="en-US" sz="1600" dirty="0" smtClean="0"/>
              <a:t>的</a:t>
            </a:r>
            <a:r>
              <a:rPr lang="zh-TW" altLang="en-US" sz="1600" dirty="0"/>
              <a:t>免費</a:t>
            </a:r>
            <a:r>
              <a:rPr lang="en-US" altLang="zh-TW" sz="1600" dirty="0"/>
              <a:t>CPU</a:t>
            </a:r>
            <a:r>
              <a:rPr lang="zh-TW" altLang="en-US" sz="1600" dirty="0"/>
              <a:t>虛擬機，透過</a:t>
            </a:r>
            <a:r>
              <a:rPr lang="zh-TW" altLang="en-US" sz="1600" dirty="0" smtClean="0"/>
              <a:t>瀏覽器</a:t>
            </a:r>
            <a:r>
              <a:rPr lang="zh-TW" altLang="en-US" sz="1600" dirty="0"/>
              <a:t>即可編寫程式</a:t>
            </a:r>
            <a:r>
              <a:rPr lang="zh-TW" altLang="en-US" sz="1600" dirty="0" smtClean="0"/>
              <a:t>，當</a:t>
            </a:r>
            <a:endParaRPr lang="en-US" altLang="zh-TW" sz="1600" dirty="0" smtClean="0"/>
          </a:p>
          <a:p>
            <a:pPr marL="0" indent="0">
              <a:buNone/>
            </a:pPr>
            <a:r>
              <a:rPr lang="zh-TW" altLang="en-US" sz="1600" dirty="0" smtClean="0"/>
              <a:t>離開瀏覽器</a:t>
            </a:r>
            <a:r>
              <a:rPr lang="zh-TW" altLang="en-US" sz="1600" dirty="0"/>
              <a:t>操作畫面，虛擬機上的</a:t>
            </a:r>
            <a:r>
              <a:rPr lang="zh-TW" altLang="en-US" sz="1600" dirty="0" smtClean="0"/>
              <a:t>操作資料</a:t>
            </a:r>
            <a:r>
              <a:rPr lang="zh-TW" altLang="en-US" sz="1600" dirty="0"/>
              <a:t>都被清空，所以使用者</a:t>
            </a:r>
            <a:r>
              <a:rPr lang="zh-TW" altLang="en-US" sz="1600" dirty="0" smtClean="0"/>
              <a:t>不需要擔心操</a:t>
            </a:r>
            <a:r>
              <a:rPr lang="zh-TW" altLang="en-US" sz="1600" dirty="0"/>
              <a:t>作</a:t>
            </a:r>
            <a:endParaRPr lang="en-US" altLang="zh-TW" sz="1600" dirty="0" smtClean="0"/>
          </a:p>
          <a:p>
            <a:pPr marL="0" indent="0">
              <a:buNone/>
            </a:pPr>
            <a:r>
              <a:rPr lang="zh-TW" altLang="en-US" sz="1600" dirty="0" smtClean="0"/>
              <a:t>不慎</a:t>
            </a:r>
            <a:r>
              <a:rPr lang="zh-TW" altLang="en-US" sz="1600" dirty="0"/>
              <a:t>搞壞機器</a:t>
            </a:r>
            <a:r>
              <a:rPr lang="zh-TW" altLang="en-US" sz="1600" dirty="0" smtClean="0"/>
              <a:t>。</a:t>
            </a:r>
            <a:endParaRPr lang="en-US" altLang="zh-TW" sz="1600" dirty="0" smtClean="0"/>
          </a:p>
          <a:p>
            <a:pPr fontAlgn="base"/>
            <a:r>
              <a:rPr lang="zh-TW" altLang="en-US" sz="1600" dirty="0"/>
              <a:t>除了資料存至雲端虛擬機上之外，還可以連接</a:t>
            </a:r>
            <a:r>
              <a:rPr lang="en-US" altLang="zh-TW" sz="1600" dirty="0"/>
              <a:t>Google Drive</a:t>
            </a:r>
            <a:r>
              <a:rPr lang="zh-TW" altLang="en-US" sz="1600" dirty="0"/>
              <a:t>雲端硬碟，</a:t>
            </a:r>
            <a:r>
              <a:rPr lang="zh-TW" altLang="en-US" sz="1600" dirty="0" smtClean="0"/>
              <a:t>將訓練完</a:t>
            </a:r>
            <a:endParaRPr lang="en-US" altLang="zh-TW" sz="1600" dirty="0" smtClean="0"/>
          </a:p>
          <a:p>
            <a:pPr marL="0" indent="0" fontAlgn="base">
              <a:buNone/>
            </a:pPr>
            <a:r>
              <a:rPr lang="zh-TW" altLang="en-US" sz="1600" dirty="0" smtClean="0"/>
              <a:t>成的</a:t>
            </a:r>
            <a:r>
              <a:rPr lang="en-US" altLang="zh-TW" sz="1600" dirty="0"/>
              <a:t>AI</a:t>
            </a:r>
            <a:r>
              <a:rPr lang="zh-TW" altLang="en-US" sz="1600" dirty="0"/>
              <a:t>模型或資料科學處理的資料進行儲存，而</a:t>
            </a:r>
            <a:r>
              <a:rPr lang="en-US" altLang="zh-TW" sz="1600" dirty="0"/>
              <a:t>Google </a:t>
            </a:r>
            <a:r>
              <a:rPr lang="en-US" altLang="zh-TW" sz="1600" dirty="0" err="1"/>
              <a:t>Colab</a:t>
            </a:r>
            <a:r>
              <a:rPr lang="zh-TW" altLang="en-US" sz="1600" dirty="0"/>
              <a:t>擁有以下</a:t>
            </a:r>
            <a:r>
              <a:rPr lang="zh-TW" altLang="en-US" sz="1600" dirty="0" smtClean="0"/>
              <a:t>幾個特點</a:t>
            </a:r>
            <a:r>
              <a:rPr lang="zh-TW" altLang="en-US" sz="1600" dirty="0"/>
              <a:t>：</a:t>
            </a:r>
          </a:p>
          <a:p>
            <a:pPr marL="0" indent="0" fontAlgn="base">
              <a:buNone/>
            </a:pPr>
            <a:r>
              <a:rPr lang="en-US" altLang="zh-TW" sz="1600" dirty="0" smtClean="0"/>
              <a:t>1.</a:t>
            </a:r>
            <a:r>
              <a:rPr lang="zh-TW" altLang="en-US" sz="1600" dirty="0" smtClean="0"/>
              <a:t>不</a:t>
            </a:r>
            <a:r>
              <a:rPr lang="zh-TW" altLang="en-US" sz="1600" dirty="0"/>
              <a:t>需任何設定：瀏覽器開起</a:t>
            </a:r>
            <a:r>
              <a:rPr lang="en-US" altLang="zh-TW" sz="1600" dirty="0"/>
              <a:t>Google </a:t>
            </a:r>
            <a:r>
              <a:rPr lang="en-US" altLang="zh-TW" sz="1600" dirty="0" err="1"/>
              <a:t>Colab</a:t>
            </a:r>
            <a:r>
              <a:rPr lang="zh-TW" altLang="en-US" sz="1600" dirty="0"/>
              <a:t>，連線完成即建立玩虛擬機，就可以使用</a:t>
            </a:r>
            <a:r>
              <a:rPr lang="en-US" altLang="zh-TW" sz="1600" dirty="0"/>
              <a:t>Google </a:t>
            </a:r>
            <a:r>
              <a:rPr lang="en-US" altLang="zh-TW" sz="1600" dirty="0" err="1"/>
              <a:t>Colab</a:t>
            </a:r>
            <a:r>
              <a:rPr lang="zh-TW" altLang="en-US" sz="1600" dirty="0"/>
              <a:t>的功能。</a:t>
            </a:r>
          </a:p>
          <a:p>
            <a:pPr marL="0" indent="0" fontAlgn="base">
              <a:buNone/>
            </a:pPr>
            <a:r>
              <a:rPr lang="en-US" altLang="zh-TW" sz="1600" dirty="0" smtClean="0"/>
              <a:t>2.</a:t>
            </a:r>
            <a:r>
              <a:rPr lang="zh-TW" altLang="en-US" sz="1600" dirty="0" smtClean="0"/>
              <a:t>免費</a:t>
            </a:r>
            <a:r>
              <a:rPr lang="zh-TW" altLang="en-US" sz="1600" dirty="0"/>
              <a:t>使用 </a:t>
            </a:r>
            <a:r>
              <a:rPr lang="en-US" altLang="zh-TW" sz="1600" dirty="0"/>
              <a:t>GPU</a:t>
            </a:r>
            <a:r>
              <a:rPr lang="zh-TW" altLang="en-US" sz="1600" dirty="0"/>
              <a:t>或</a:t>
            </a:r>
            <a:r>
              <a:rPr lang="en-US" altLang="zh-TW" sz="1600" dirty="0"/>
              <a:t>TPU</a:t>
            </a:r>
            <a:r>
              <a:rPr lang="zh-TW" altLang="en-US" sz="1600" dirty="0"/>
              <a:t>：</a:t>
            </a:r>
            <a:r>
              <a:rPr lang="en-US" altLang="zh-TW" sz="1600" dirty="0" err="1"/>
              <a:t>Colab</a:t>
            </a:r>
            <a:r>
              <a:rPr lang="zh-TW" altLang="en-US" sz="1600" dirty="0"/>
              <a:t>中可選用的</a:t>
            </a:r>
            <a:r>
              <a:rPr lang="en-US" altLang="zh-TW" sz="1600" dirty="0"/>
              <a:t>GPU</a:t>
            </a:r>
            <a:r>
              <a:rPr lang="zh-TW" altLang="en-US" sz="1600" dirty="0"/>
              <a:t>通常包括</a:t>
            </a:r>
            <a:r>
              <a:rPr lang="en-US" altLang="zh-TW" sz="1600" dirty="0" err="1"/>
              <a:t>Nvidia</a:t>
            </a:r>
            <a:r>
              <a:rPr lang="en-US" altLang="zh-TW" sz="1600" dirty="0"/>
              <a:t> K80</a:t>
            </a:r>
            <a:r>
              <a:rPr lang="zh-TW" altLang="en-US" sz="1600" dirty="0"/>
              <a:t>，</a:t>
            </a:r>
            <a:r>
              <a:rPr lang="en-US" altLang="zh-TW" sz="1600" dirty="0"/>
              <a:t>T4</a:t>
            </a:r>
            <a:r>
              <a:rPr lang="zh-TW" altLang="en-US" sz="1600" dirty="0"/>
              <a:t>，</a:t>
            </a:r>
            <a:r>
              <a:rPr lang="en-US" altLang="zh-TW" sz="1600" dirty="0"/>
              <a:t>P4</a:t>
            </a:r>
            <a:r>
              <a:rPr lang="zh-TW" altLang="en-US" sz="1600" dirty="0"/>
              <a:t>和</a:t>
            </a:r>
            <a:r>
              <a:rPr lang="en-US" altLang="zh-TW" sz="1600" dirty="0"/>
              <a:t>P100</a:t>
            </a:r>
            <a:r>
              <a:rPr lang="zh-TW" altLang="en-US" sz="1600" dirty="0"/>
              <a:t>，但使用者不能選擇使用哪種類型的</a:t>
            </a:r>
            <a:r>
              <a:rPr lang="en-US" altLang="zh-TW" sz="1600" dirty="0"/>
              <a:t>GPU</a:t>
            </a:r>
            <a:r>
              <a:rPr lang="zh-TW" altLang="en-US" sz="1600" dirty="0"/>
              <a:t>，由於免費使用的關係，</a:t>
            </a:r>
            <a:r>
              <a:rPr lang="en-US" altLang="zh-TW" sz="1600" dirty="0" err="1"/>
              <a:t>Colab</a:t>
            </a:r>
            <a:r>
              <a:rPr lang="zh-TW" altLang="en-US" sz="1600" dirty="0"/>
              <a:t>無法保證資源，會依據時間和使用者有浮動，筆記本最長可執行</a:t>
            </a:r>
            <a:r>
              <a:rPr lang="en-US" altLang="zh-TW" sz="1600" dirty="0"/>
              <a:t>12</a:t>
            </a:r>
            <a:r>
              <a:rPr lang="zh-TW" altLang="en-US" sz="1600" dirty="0" smtClean="0"/>
              <a:t>小時。</a:t>
            </a:r>
            <a:endParaRPr lang="zh-TW" altLang="en-US" sz="1600" dirty="0"/>
          </a:p>
          <a:p>
            <a:pPr marL="0" indent="0" fontAlgn="base">
              <a:buNone/>
            </a:pPr>
            <a:r>
              <a:rPr lang="en-US" altLang="zh-TW" sz="1600" dirty="0" smtClean="0"/>
              <a:t>3.</a:t>
            </a:r>
            <a:r>
              <a:rPr lang="zh-TW" altLang="en-US" sz="1600" dirty="0" smtClean="0"/>
              <a:t>共用</a:t>
            </a:r>
            <a:r>
              <a:rPr lang="zh-TW" altLang="en-US" sz="1600" dirty="0"/>
              <a:t>功能：</a:t>
            </a:r>
            <a:r>
              <a:rPr lang="en-US" altLang="zh-TW" sz="1600" dirty="0" err="1"/>
              <a:t>Colab</a:t>
            </a:r>
            <a:r>
              <a:rPr lang="zh-TW" altLang="en-US" sz="1600" dirty="0"/>
              <a:t>筆記本是存在</a:t>
            </a:r>
            <a:r>
              <a:rPr lang="en-US" altLang="zh-TW" sz="1600" dirty="0"/>
              <a:t>Google Drive</a:t>
            </a:r>
            <a:r>
              <a:rPr lang="zh-TW" altLang="en-US" sz="1600" dirty="0"/>
              <a:t>，方便管理</a:t>
            </a:r>
            <a:r>
              <a:rPr lang="en-US" altLang="zh-TW" sz="1600" dirty="0" err="1"/>
              <a:t>ipynb</a:t>
            </a:r>
            <a:r>
              <a:rPr lang="zh-TW" altLang="en-US" sz="1600" dirty="0"/>
              <a:t>檔案，也可以將程式檔案</a:t>
            </a:r>
            <a:r>
              <a:rPr lang="en-US" altLang="zh-TW" sz="1600" dirty="0" err="1"/>
              <a:t>ipynb</a:t>
            </a:r>
            <a:r>
              <a:rPr lang="zh-TW" altLang="en-US" sz="1600" dirty="0"/>
              <a:t>下載分享給其他人使用。</a:t>
            </a:r>
          </a:p>
          <a:p>
            <a:pPr marL="0" indent="0" fontAlgn="base">
              <a:buNone/>
            </a:pPr>
            <a:r>
              <a:rPr lang="en-US" altLang="zh-TW" sz="1600" dirty="0" smtClean="0"/>
              <a:t>4.</a:t>
            </a:r>
            <a:r>
              <a:rPr lang="zh-TW" altLang="en-US" sz="1600" dirty="0" smtClean="0"/>
              <a:t>開啟</a:t>
            </a:r>
            <a:r>
              <a:rPr lang="en-US" altLang="zh-TW" sz="1600" dirty="0"/>
              <a:t>GitHub</a:t>
            </a:r>
            <a:r>
              <a:rPr lang="zh-TW" altLang="en-US" sz="1600" dirty="0"/>
              <a:t>筆記本：透過開啟筆記本功能，可以點選</a:t>
            </a:r>
            <a:r>
              <a:rPr lang="en-US" altLang="zh-TW" sz="1600" dirty="0"/>
              <a:t>GitHub</a:t>
            </a:r>
            <a:r>
              <a:rPr lang="zh-TW" altLang="en-US" sz="1600" dirty="0"/>
              <a:t>選項，貼上你從</a:t>
            </a:r>
            <a:r>
              <a:rPr lang="en-US" altLang="zh-TW" sz="1600" dirty="0"/>
              <a:t>GitHub</a:t>
            </a:r>
            <a:r>
              <a:rPr lang="zh-TW" altLang="en-US" sz="1600" dirty="0"/>
              <a:t>看到的</a:t>
            </a:r>
            <a:r>
              <a:rPr lang="en-US" altLang="zh-TW" sz="1600" dirty="0" err="1"/>
              <a:t>ipynb</a:t>
            </a:r>
            <a:r>
              <a:rPr lang="zh-TW" altLang="en-US" sz="1600" dirty="0"/>
              <a:t>檔案網址，就可以在</a:t>
            </a:r>
            <a:r>
              <a:rPr lang="en-US" altLang="zh-TW" sz="1600" dirty="0"/>
              <a:t>Google </a:t>
            </a:r>
            <a:r>
              <a:rPr lang="en-US" altLang="zh-TW" sz="1600" dirty="0" err="1"/>
              <a:t>Colab</a:t>
            </a:r>
            <a:r>
              <a:rPr lang="zh-TW" altLang="en-US" sz="1600" dirty="0"/>
              <a:t>開啟檔案或複製至自身的</a:t>
            </a:r>
            <a:r>
              <a:rPr lang="en-US" altLang="zh-TW" sz="1600" dirty="0"/>
              <a:t>Google Drive</a:t>
            </a:r>
            <a:r>
              <a:rPr lang="zh-TW" altLang="en-US" sz="1600" dirty="0"/>
              <a:t>。</a:t>
            </a:r>
          </a:p>
          <a:p>
            <a:pPr fontAlgn="base"/>
            <a:endParaRPr lang="zh-TW" altLang="en-US" sz="1600" dirty="0"/>
          </a:p>
          <a:p>
            <a:pPr marL="0" indent="0">
              <a:buNone/>
            </a:pPr>
            <a:endParaRPr lang="zh-TW" altLang="en-US" sz="1600" dirty="0"/>
          </a:p>
        </p:txBody>
      </p:sp>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2"/>
          <a:stretch>
            <a:fillRect/>
          </a:stretch>
        </p:blipFill>
        <p:spPr>
          <a:xfrm>
            <a:off x="8230438" y="2044931"/>
            <a:ext cx="3354732" cy="3024548"/>
          </a:xfrm>
          <a:prstGeom prst="rect">
            <a:avLst/>
          </a:prstGeom>
        </p:spPr>
      </p:pic>
    </p:spTree>
    <p:extLst>
      <p:ext uri="{BB962C8B-B14F-4D97-AF65-F5344CB8AC3E}">
        <p14:creationId xmlns:p14="http://schemas.microsoft.com/office/powerpoint/2010/main" val="303695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en-US" altLang="zh-TW" b="1" dirty="0"/>
              <a:t>Google </a:t>
            </a:r>
            <a:r>
              <a:rPr lang="en-US" altLang="zh-TW" b="1" dirty="0" err="1" smtClean="0"/>
              <a:t>colab</a:t>
            </a:r>
            <a:r>
              <a:rPr lang="en-US" altLang="zh-TW" b="1" dirty="0" smtClean="0"/>
              <a:t> </a:t>
            </a:r>
            <a:r>
              <a:rPr lang="zh-TW" altLang="en-US" b="1" dirty="0" smtClean="0"/>
              <a:t>開發技術</a:t>
            </a:r>
            <a:endParaRPr lang="zh-TW" altLang="en-US" b="1" dirty="0"/>
          </a:p>
        </p:txBody>
      </p:sp>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2"/>
          <a:stretch>
            <a:fillRect/>
          </a:stretch>
        </p:blipFill>
        <p:spPr>
          <a:xfrm>
            <a:off x="6096000" y="1597922"/>
            <a:ext cx="5606072" cy="5161918"/>
          </a:xfrm>
          <a:prstGeom prst="rect">
            <a:avLst/>
          </a:prstGeom>
        </p:spPr>
      </p:pic>
      <p:sp>
        <p:nvSpPr>
          <p:cNvPr id="3" name="內容版面配置區 2"/>
          <p:cNvSpPr>
            <a:spLocks noGrp="1"/>
          </p:cNvSpPr>
          <p:nvPr>
            <p:ph idx="1"/>
          </p:nvPr>
        </p:nvSpPr>
        <p:spPr/>
        <p:txBody>
          <a:bodyPr>
            <a:normAutofit/>
          </a:bodyPr>
          <a:lstStyle/>
          <a:p>
            <a:r>
              <a:rPr lang="zh-TW" altLang="en-US" sz="2000" dirty="0"/>
              <a:t>是</a:t>
            </a:r>
            <a:r>
              <a:rPr lang="en-US" altLang="zh-TW" sz="2000" dirty="0"/>
              <a:t>Google</a:t>
            </a:r>
            <a:r>
              <a:rPr lang="zh-TW" altLang="en-US" sz="2000" dirty="0"/>
              <a:t>提供的一個在</a:t>
            </a:r>
            <a:r>
              <a:rPr lang="en-US" altLang="zh-TW" sz="2000" dirty="0"/>
              <a:t>Python</a:t>
            </a:r>
            <a:r>
              <a:rPr lang="zh-TW" altLang="en-US" sz="2000" dirty="0" smtClean="0"/>
              <a:t>雲端</a:t>
            </a:r>
            <a:r>
              <a:rPr lang="zh-TW" altLang="en-US" sz="2000" dirty="0"/>
              <a:t>執行</a:t>
            </a:r>
            <a:r>
              <a:rPr lang="zh-TW" altLang="en-US" sz="2000" dirty="0" smtClean="0"/>
              <a:t>環境。</a:t>
            </a:r>
            <a:endParaRPr lang="en-US" altLang="zh-TW" sz="2000" dirty="0"/>
          </a:p>
        </p:txBody>
      </p:sp>
    </p:spTree>
    <p:extLst>
      <p:ext uri="{BB962C8B-B14F-4D97-AF65-F5344CB8AC3E}">
        <p14:creationId xmlns:p14="http://schemas.microsoft.com/office/powerpoint/2010/main" val="1025841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en-US" altLang="zh-TW" b="1" dirty="0" smtClean="0"/>
              <a:t>anaconda</a:t>
            </a:r>
            <a:r>
              <a:rPr lang="zh-TW" altLang="en-US" b="1" dirty="0" smtClean="0"/>
              <a:t>常用</a:t>
            </a:r>
            <a:r>
              <a:rPr lang="zh-TW" altLang="en-US" b="1" dirty="0"/>
              <a:t>套件與開發環境</a:t>
            </a:r>
          </a:p>
        </p:txBody>
      </p:sp>
      <p:sp>
        <p:nvSpPr>
          <p:cNvPr id="3" name="內容版面配置區 2"/>
          <p:cNvSpPr>
            <a:spLocks noGrp="1"/>
          </p:cNvSpPr>
          <p:nvPr>
            <p:ph idx="1"/>
          </p:nvPr>
        </p:nvSpPr>
        <p:spPr>
          <a:xfrm>
            <a:off x="838200" y="1825625"/>
            <a:ext cx="3625735" cy="4351338"/>
          </a:xfrm>
        </p:spPr>
        <p:txBody>
          <a:bodyPr>
            <a:normAutofit/>
          </a:bodyPr>
          <a:lstStyle/>
          <a:p>
            <a:r>
              <a:rPr lang="en-US" altLang="zh-TW" sz="2000" dirty="0"/>
              <a:t>Anaconda</a:t>
            </a:r>
            <a:r>
              <a:rPr lang="zh-TW" altLang="en-US" sz="2000" dirty="0"/>
              <a:t>是目前最受歡迎的</a:t>
            </a:r>
            <a:r>
              <a:rPr lang="en-US" altLang="zh-TW" sz="2000" dirty="0"/>
              <a:t>Python</a:t>
            </a:r>
            <a:r>
              <a:rPr lang="zh-TW" altLang="en-US" sz="2000" dirty="0"/>
              <a:t>數據科學</a:t>
            </a:r>
            <a:r>
              <a:rPr lang="en-US" altLang="zh-TW" sz="2000" dirty="0"/>
              <a:t>(Data Science)</a:t>
            </a:r>
            <a:r>
              <a:rPr lang="zh-TW" altLang="en-US" sz="2000" dirty="0"/>
              <a:t>平台，除了有眾多使用者及企業用戶外，目前也超過</a:t>
            </a:r>
            <a:r>
              <a:rPr lang="en-US" altLang="zh-TW" sz="2000" dirty="0"/>
              <a:t>1000</a:t>
            </a:r>
            <a:r>
              <a:rPr lang="zh-TW" altLang="en-US" sz="2000" dirty="0"/>
              <a:t>種的</a:t>
            </a:r>
            <a:r>
              <a:rPr lang="en-US" altLang="zh-TW" sz="2000" dirty="0"/>
              <a:t>Data Science Packages</a:t>
            </a:r>
            <a:r>
              <a:rPr lang="zh-TW" altLang="en-US" sz="2000" dirty="0"/>
              <a:t>可使用</a:t>
            </a:r>
            <a:r>
              <a:rPr lang="en-US" altLang="zh-TW" sz="2000" dirty="0"/>
              <a:t>(</a:t>
            </a:r>
            <a:r>
              <a:rPr lang="zh-TW" altLang="en-US" sz="2000" dirty="0"/>
              <a:t>包括</a:t>
            </a:r>
            <a:r>
              <a:rPr lang="en-US" altLang="zh-TW" sz="2000" dirty="0"/>
              <a:t>250</a:t>
            </a:r>
            <a:r>
              <a:rPr lang="zh-TW" altLang="en-US" sz="2000" dirty="0"/>
              <a:t>多種流行的</a:t>
            </a:r>
            <a:r>
              <a:rPr lang="en-US" altLang="zh-TW" sz="2000" dirty="0"/>
              <a:t>packages</a:t>
            </a:r>
            <a:r>
              <a:rPr lang="en-US" altLang="zh-TW" sz="2000" dirty="0" smtClean="0"/>
              <a:t>)</a:t>
            </a:r>
            <a:r>
              <a:rPr lang="zh-TW" altLang="en-US" sz="2000" dirty="0"/>
              <a:t>，</a:t>
            </a:r>
            <a:r>
              <a:rPr lang="zh-TW" altLang="en-US" sz="2000" dirty="0" smtClean="0"/>
              <a:t>適用</a:t>
            </a:r>
            <a:r>
              <a:rPr lang="zh-TW" altLang="en-US" sz="2000" dirty="0"/>
              <a:t>於</a:t>
            </a:r>
            <a:r>
              <a:rPr lang="en-US" altLang="zh-TW" sz="2000" dirty="0"/>
              <a:t>Windows</a:t>
            </a:r>
            <a:r>
              <a:rPr lang="zh-TW" altLang="en-US" sz="2000" dirty="0"/>
              <a:t>、</a:t>
            </a:r>
            <a:r>
              <a:rPr lang="en-US" altLang="zh-TW" sz="2000" dirty="0"/>
              <a:t>Linux</a:t>
            </a:r>
            <a:r>
              <a:rPr lang="zh-TW" altLang="en-US" sz="2000" dirty="0"/>
              <a:t>和</a:t>
            </a:r>
            <a:r>
              <a:rPr lang="en-US" altLang="zh-TW" sz="2000" dirty="0" err="1"/>
              <a:t>MacOS</a:t>
            </a:r>
            <a:r>
              <a:rPr lang="en-US" altLang="zh-TW" sz="2000" dirty="0"/>
              <a:t> </a:t>
            </a:r>
            <a:r>
              <a:rPr lang="zh-TW" altLang="en-US" sz="2000" dirty="0"/>
              <a:t>不同作業系統環境下的</a:t>
            </a:r>
            <a:r>
              <a:rPr lang="en-US" altLang="zh-TW" sz="2000" dirty="0" err="1"/>
              <a:t>conda</a:t>
            </a:r>
            <a:r>
              <a:rPr lang="zh-TW" altLang="en-US" sz="2000" dirty="0"/>
              <a:t>軟件包</a:t>
            </a:r>
            <a:r>
              <a:rPr lang="en-US" altLang="zh-TW" sz="2000" dirty="0"/>
              <a:t>(package)</a:t>
            </a:r>
            <a:r>
              <a:rPr lang="zh-TW" altLang="en-US" sz="2000" dirty="0"/>
              <a:t>和虛擬環境管理器，對於在安裝、執行及升級複雜</a:t>
            </a:r>
            <a:r>
              <a:rPr lang="zh-TW" altLang="en-US" sz="2000" dirty="0" smtClean="0"/>
              <a:t>的資料科學</a:t>
            </a:r>
            <a:r>
              <a:rPr lang="en-US" altLang="zh-TW" sz="2000" dirty="0"/>
              <a:t>(Data Science)</a:t>
            </a:r>
            <a:r>
              <a:rPr lang="zh-TW" altLang="en-US" sz="2000" dirty="0"/>
              <a:t>及機器學習</a:t>
            </a:r>
            <a:r>
              <a:rPr lang="en-US" altLang="zh-TW" sz="2000" dirty="0"/>
              <a:t>(Machine Learning)</a:t>
            </a:r>
            <a:r>
              <a:rPr lang="zh-TW" altLang="en-US" sz="2000" dirty="0"/>
              <a:t>環境上變得簡單</a:t>
            </a:r>
            <a:r>
              <a:rPr lang="zh-TW" altLang="en-US" sz="2000" dirty="0" smtClean="0"/>
              <a:t>快速。</a:t>
            </a:r>
            <a:endParaRPr lang="en-US" altLang="zh-TW" sz="2000" dirty="0"/>
          </a:p>
        </p:txBody>
      </p:sp>
      <p:pic>
        <p:nvPicPr>
          <p:cNvPr id="11" name="圖片 10"/>
          <p:cNvPicPr>
            <a:picLocks noChangeAspect="1"/>
          </p:cNvPicPr>
          <p:nvPr/>
        </p:nvPicPr>
        <p:blipFill>
          <a:blip r:embed="rId2"/>
          <a:stretch>
            <a:fillRect/>
          </a:stretch>
        </p:blipFill>
        <p:spPr>
          <a:xfrm>
            <a:off x="4463935" y="1933994"/>
            <a:ext cx="7633108" cy="4134600"/>
          </a:xfrm>
          <a:prstGeom prst="rect">
            <a:avLst/>
          </a:prstGeom>
        </p:spPr>
      </p:pic>
    </p:spTree>
    <p:extLst>
      <p:ext uri="{BB962C8B-B14F-4D97-AF65-F5344CB8AC3E}">
        <p14:creationId xmlns:p14="http://schemas.microsoft.com/office/powerpoint/2010/main" val="968987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a:t>Visulization</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sz="2000" dirty="0"/>
              <a:t>matplotlib</a:t>
            </a:r>
          </a:p>
          <a:p>
            <a:r>
              <a:rPr lang="en-US" altLang="zh-TW" sz="2000" dirty="0"/>
              <a:t>seaborn</a:t>
            </a:r>
          </a:p>
          <a:p>
            <a:r>
              <a:rPr lang="en-US" altLang="zh-TW" sz="2000" dirty="0" err="1"/>
              <a:t>plotly</a:t>
            </a:r>
            <a:endParaRPr lang="en-US" altLang="zh-TW" sz="2000" dirty="0"/>
          </a:p>
          <a:p>
            <a:pPr marL="0" indent="0">
              <a:buNone/>
            </a:pPr>
            <a:endParaRPr lang="zh-TW" altLang="en-US" dirty="0"/>
          </a:p>
        </p:txBody>
      </p:sp>
    </p:spTree>
    <p:extLst>
      <p:ext uri="{BB962C8B-B14F-4D97-AF65-F5344CB8AC3E}">
        <p14:creationId xmlns:p14="http://schemas.microsoft.com/office/powerpoint/2010/main" val="1198142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Visulization:matplotlib</a:t>
            </a:r>
            <a:endParaRPr lang="zh-TW" altLang="en-US" b="1" dirty="0"/>
          </a:p>
        </p:txBody>
      </p:sp>
      <p:sp>
        <p:nvSpPr>
          <p:cNvPr id="3" name="內容版面配置區 2"/>
          <p:cNvSpPr>
            <a:spLocks noGrp="1"/>
          </p:cNvSpPr>
          <p:nvPr>
            <p:ph idx="1"/>
          </p:nvPr>
        </p:nvSpPr>
        <p:spPr/>
        <p:txBody>
          <a:bodyPr>
            <a:normAutofit/>
          </a:bodyPr>
          <a:lstStyle/>
          <a:p>
            <a:r>
              <a:rPr lang="en-US" altLang="zh-TW" sz="2000" dirty="0" err="1"/>
              <a:t>matplotlib</a:t>
            </a:r>
            <a:r>
              <a:rPr lang="zh-TW" altLang="en-US" sz="2000" dirty="0"/>
              <a:t>是</a:t>
            </a:r>
            <a:r>
              <a:rPr lang="en-US" altLang="zh-TW" sz="2000" dirty="0"/>
              <a:t>Python</a:t>
            </a:r>
            <a:r>
              <a:rPr lang="zh-TW" altLang="en-US" sz="2000" dirty="0"/>
              <a:t>語言及其數值計算庫</a:t>
            </a:r>
            <a:r>
              <a:rPr lang="en-US" altLang="zh-TW" sz="2000" dirty="0" err="1"/>
              <a:t>NumPy</a:t>
            </a:r>
            <a:r>
              <a:rPr lang="zh-TW" altLang="en-US" sz="2000" dirty="0"/>
              <a:t>的繪圖庫</a:t>
            </a:r>
            <a:r>
              <a:rPr lang="zh-TW" altLang="en-US" sz="2000" dirty="0" smtClean="0"/>
              <a:t>。</a:t>
            </a:r>
            <a:endParaRPr lang="en-US" altLang="zh-TW" sz="2000" dirty="0" smtClean="0"/>
          </a:p>
          <a:p>
            <a:r>
              <a:rPr lang="zh-TW" altLang="en-US" sz="2000" dirty="0" smtClean="0"/>
              <a:t>它</a:t>
            </a:r>
            <a:r>
              <a:rPr lang="zh-TW" altLang="en-US" sz="2000" dirty="0"/>
              <a:t>提供了一個物件導向的</a:t>
            </a:r>
            <a:r>
              <a:rPr lang="en-US" altLang="zh-TW" sz="2000" dirty="0"/>
              <a:t>API</a:t>
            </a:r>
            <a:r>
              <a:rPr lang="zh-TW" altLang="en-US" sz="2000" dirty="0"/>
              <a:t>，用於使用通用</a:t>
            </a:r>
            <a:r>
              <a:rPr lang="en-US" altLang="zh-TW" sz="2000" dirty="0"/>
              <a:t>GUI</a:t>
            </a:r>
            <a:r>
              <a:rPr lang="zh-TW" altLang="en-US" sz="2000" dirty="0"/>
              <a:t>工具包（如</a:t>
            </a:r>
            <a:r>
              <a:rPr lang="en-US" altLang="zh-TW" sz="2000" dirty="0" err="1"/>
              <a:t>Tkinter</a:t>
            </a:r>
            <a:r>
              <a:rPr lang="zh-TW" altLang="en-US" sz="2000" dirty="0"/>
              <a:t>、</a:t>
            </a:r>
            <a:r>
              <a:rPr lang="en-US" altLang="zh-TW" sz="2000" dirty="0" err="1"/>
              <a:t>wxPython</a:t>
            </a:r>
            <a:r>
              <a:rPr lang="zh-TW" altLang="en-US" sz="2000" dirty="0"/>
              <a:t>、</a:t>
            </a:r>
            <a:r>
              <a:rPr lang="en-US" altLang="zh-TW" sz="2000" dirty="0" err="1"/>
              <a:t>Qt</a:t>
            </a:r>
            <a:r>
              <a:rPr lang="zh-TW" altLang="en-US" sz="2000" dirty="0"/>
              <a:t>或</a:t>
            </a:r>
            <a:r>
              <a:rPr lang="en-US" altLang="zh-TW" sz="2000" dirty="0"/>
              <a:t>GTK</a:t>
            </a:r>
            <a:r>
              <a:rPr lang="zh-TW" altLang="en-US" sz="2000" dirty="0"/>
              <a:t>）將繪圖嵌入到應用程式中</a:t>
            </a:r>
            <a:r>
              <a:rPr lang="zh-TW" altLang="en-US" sz="2000" dirty="0" smtClean="0"/>
              <a:t>。</a:t>
            </a:r>
            <a:endParaRPr lang="en-US" altLang="zh-TW" sz="2000" dirty="0" smtClean="0"/>
          </a:p>
          <a:p>
            <a:r>
              <a:rPr lang="zh-TW" altLang="en-US" sz="2000" dirty="0" smtClean="0"/>
              <a:t>它</a:t>
            </a:r>
            <a:r>
              <a:rPr lang="zh-TW" altLang="en-US" sz="2000" dirty="0"/>
              <a:t>還有一個基於狀態機（如</a:t>
            </a:r>
            <a:r>
              <a:rPr lang="en-US" altLang="zh-TW" sz="2000" dirty="0"/>
              <a:t>OpenGL</a:t>
            </a:r>
            <a:r>
              <a:rPr lang="zh-TW" altLang="en-US" sz="2000" dirty="0"/>
              <a:t>）的過程式編程「</a:t>
            </a:r>
            <a:r>
              <a:rPr lang="en-US" altLang="zh-TW" sz="2000" dirty="0" err="1"/>
              <a:t>pylab</a:t>
            </a:r>
            <a:r>
              <a:rPr lang="zh-TW" altLang="en-US" sz="2000" dirty="0"/>
              <a:t>」接口，其設計與</a:t>
            </a:r>
            <a:r>
              <a:rPr lang="en-US" altLang="zh-TW" sz="2000" dirty="0"/>
              <a:t>MATLAB</a:t>
            </a:r>
            <a:r>
              <a:rPr lang="zh-TW" altLang="en-US" sz="2000" dirty="0"/>
              <a:t>非常類似，但不推薦使用</a:t>
            </a:r>
            <a:r>
              <a:rPr lang="zh-TW" altLang="en-US" sz="2000" dirty="0" smtClean="0"/>
              <a:t>。</a:t>
            </a:r>
            <a:endParaRPr lang="en-US" altLang="zh-TW" sz="2000" dirty="0" smtClean="0"/>
          </a:p>
          <a:p>
            <a:r>
              <a:rPr lang="en-US" altLang="zh-TW" sz="2000" dirty="0" err="1" smtClean="0"/>
              <a:t>SciPy</a:t>
            </a:r>
            <a:r>
              <a:rPr lang="zh-TW" altLang="en-US" sz="2000" dirty="0"/>
              <a:t>使用</a:t>
            </a:r>
            <a:r>
              <a:rPr lang="en-US" altLang="zh-TW" sz="2000" dirty="0" err="1"/>
              <a:t>matplotlib</a:t>
            </a:r>
            <a:r>
              <a:rPr lang="zh-TW" altLang="en-US" sz="2000" dirty="0"/>
              <a:t>進行圖形繪製。</a:t>
            </a:r>
          </a:p>
        </p:txBody>
      </p:sp>
    </p:spTree>
    <p:extLst>
      <p:ext uri="{BB962C8B-B14F-4D97-AF65-F5344CB8AC3E}">
        <p14:creationId xmlns:p14="http://schemas.microsoft.com/office/powerpoint/2010/main" val="157729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49064-3F58-4752-A923-612BEFB4A685}"/>
              </a:ext>
            </a:extLst>
          </p:cNvPr>
          <p:cNvSpPr>
            <a:spLocks noGrp="1"/>
          </p:cNvSpPr>
          <p:nvPr>
            <p:ph type="title"/>
          </p:nvPr>
        </p:nvSpPr>
        <p:spPr/>
        <p:txBody>
          <a:bodyPr/>
          <a:lstStyle/>
          <a:p>
            <a:r>
              <a:rPr lang="zh-TW" altLang="en-US" dirty="0"/>
              <a:t>學習套件</a:t>
            </a:r>
          </a:p>
        </p:txBody>
      </p:sp>
      <p:sp>
        <p:nvSpPr>
          <p:cNvPr id="3" name="內容版面配置區 2">
            <a:extLst>
              <a:ext uri="{FF2B5EF4-FFF2-40B4-BE49-F238E27FC236}">
                <a16:creationId xmlns:a16="http://schemas.microsoft.com/office/drawing/2014/main" id="{51E64B52-79F6-4030-887A-2E5F5D90322F}"/>
              </a:ext>
            </a:extLst>
          </p:cNvPr>
          <p:cNvSpPr>
            <a:spLocks noGrp="1"/>
          </p:cNvSpPr>
          <p:nvPr>
            <p:ph idx="1"/>
          </p:nvPr>
        </p:nvSpPr>
        <p:spPr>
          <a:xfrm>
            <a:off x="838200" y="1849515"/>
            <a:ext cx="10515600" cy="4351338"/>
          </a:xfrm>
        </p:spPr>
        <p:txBody>
          <a:bodyPr>
            <a:normAutofit/>
          </a:bodyPr>
          <a:lstStyle/>
          <a:p>
            <a:pPr marL="0" indent="0">
              <a:buNone/>
            </a:pPr>
            <a:r>
              <a:rPr lang="en-US" altLang="zh-TW" sz="2000" dirty="0"/>
              <a:t>AI Deep Learning</a:t>
            </a:r>
            <a:endParaRPr lang="zh-TW" altLang="en-US" sz="2000" dirty="0"/>
          </a:p>
          <a:p>
            <a:pPr marL="0" indent="0">
              <a:buNone/>
            </a:pPr>
            <a:endParaRPr lang="en-US" altLang="zh-TW" sz="2000" dirty="0"/>
          </a:p>
          <a:p>
            <a:pPr marL="0" indent="0">
              <a:buNone/>
            </a:pPr>
            <a:endParaRPr lang="en-US" altLang="zh-TW" sz="2000" dirty="0" smtClean="0"/>
          </a:p>
          <a:p>
            <a:pPr marL="0" indent="0">
              <a:buNone/>
            </a:pPr>
            <a:endParaRPr lang="en-US" altLang="zh-TW" sz="2000" dirty="0" smtClean="0"/>
          </a:p>
          <a:p>
            <a:pPr marL="0" indent="0">
              <a:buNone/>
            </a:pPr>
            <a:endParaRPr lang="en-US" altLang="zh-TW" sz="2000" dirty="0"/>
          </a:p>
          <a:p>
            <a:pPr marL="0" indent="0">
              <a:buNone/>
            </a:pPr>
            <a:r>
              <a:rPr lang="en-US" altLang="zh-TW" sz="2000" dirty="0"/>
              <a:t>Machine Learning</a:t>
            </a:r>
          </a:p>
          <a:p>
            <a:pPr marL="0" indent="0">
              <a:buNone/>
            </a:pPr>
            <a:endParaRPr lang="en-US" altLang="zh-TW" sz="2000" dirty="0"/>
          </a:p>
          <a:p>
            <a:pPr marL="0" indent="0">
              <a:buNone/>
            </a:pPr>
            <a:endParaRPr lang="en-US" altLang="zh-TW" sz="2000" dirty="0" smtClean="0"/>
          </a:p>
          <a:p>
            <a:pPr marL="0" indent="0">
              <a:buNone/>
            </a:pPr>
            <a:endParaRPr lang="en-US" altLang="zh-TW" sz="2000" dirty="0"/>
          </a:p>
          <a:p>
            <a:pPr marL="0" indent="0">
              <a:buNone/>
            </a:pPr>
            <a:r>
              <a:rPr lang="en-US" altLang="zh-TW" sz="2000" dirty="0"/>
              <a:t>Data Science</a:t>
            </a:r>
          </a:p>
        </p:txBody>
      </p:sp>
      <p:pic>
        <p:nvPicPr>
          <p:cNvPr id="6" name="圖片 5">
            <a:extLst>
              <a:ext uri="{FF2B5EF4-FFF2-40B4-BE49-F238E27FC236}">
                <a16:creationId xmlns:a16="http://schemas.microsoft.com/office/drawing/2014/main" id="{5FDE1D68-0CBB-4426-83E0-5FDD312868FA}"/>
              </a:ext>
            </a:extLst>
          </p:cNvPr>
          <p:cNvPicPr>
            <a:picLocks noChangeAspect="1"/>
          </p:cNvPicPr>
          <p:nvPr/>
        </p:nvPicPr>
        <p:blipFill rotWithShape="1">
          <a:blip r:embed="rId2">
            <a:extLst>
              <a:ext uri="{28A0092B-C50C-407E-A947-70E740481C1C}">
                <a14:useLocalDpi xmlns:a14="http://schemas.microsoft.com/office/drawing/2010/main" val="0"/>
              </a:ext>
            </a:extLst>
          </a:blip>
          <a:srcRect l="21642" t="24285" r="20008" b="24608"/>
          <a:stretch/>
        </p:blipFill>
        <p:spPr>
          <a:xfrm>
            <a:off x="2747779" y="1700463"/>
            <a:ext cx="1928552" cy="705853"/>
          </a:xfrm>
          <a:prstGeom prst="rect">
            <a:avLst/>
          </a:prstGeom>
        </p:spPr>
      </p:pic>
      <p:pic>
        <p:nvPicPr>
          <p:cNvPr id="8" name="圖片 7">
            <a:extLst>
              <a:ext uri="{FF2B5EF4-FFF2-40B4-BE49-F238E27FC236}">
                <a16:creationId xmlns:a16="http://schemas.microsoft.com/office/drawing/2014/main" id="{FF199E66-2C21-4DDF-9BD5-ECBCA0A2E1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25610" y="1892414"/>
            <a:ext cx="1876926" cy="465566"/>
          </a:xfrm>
          <a:prstGeom prst="rect">
            <a:avLst/>
          </a:prstGeom>
        </p:spPr>
      </p:pic>
      <p:pic>
        <p:nvPicPr>
          <p:cNvPr id="10" name="圖片 9">
            <a:extLst>
              <a:ext uri="{FF2B5EF4-FFF2-40B4-BE49-F238E27FC236}">
                <a16:creationId xmlns:a16="http://schemas.microsoft.com/office/drawing/2014/main" id="{DE6860EE-D645-4E14-8896-9F18E1DC48B3}"/>
              </a:ext>
            </a:extLst>
          </p:cNvPr>
          <p:cNvPicPr>
            <a:picLocks noChangeAspect="1"/>
          </p:cNvPicPr>
          <p:nvPr/>
        </p:nvPicPr>
        <p:blipFill rotWithShape="1">
          <a:blip r:embed="rId4">
            <a:extLst>
              <a:ext uri="{28A0092B-C50C-407E-A947-70E740481C1C}">
                <a14:useLocalDpi xmlns:a14="http://schemas.microsoft.com/office/drawing/2010/main" val="0"/>
              </a:ext>
            </a:extLst>
          </a:blip>
          <a:srcRect t="16240" b="25206"/>
          <a:stretch/>
        </p:blipFill>
        <p:spPr>
          <a:xfrm>
            <a:off x="6642933" y="1748589"/>
            <a:ext cx="2084191" cy="641685"/>
          </a:xfrm>
          <a:prstGeom prst="rect">
            <a:avLst/>
          </a:prstGeom>
        </p:spPr>
      </p:pic>
      <p:pic>
        <p:nvPicPr>
          <p:cNvPr id="12" name="圖片 11">
            <a:extLst>
              <a:ext uri="{FF2B5EF4-FFF2-40B4-BE49-F238E27FC236}">
                <a16:creationId xmlns:a16="http://schemas.microsoft.com/office/drawing/2014/main" id="{AF770BA3-1FC1-403D-83E0-E5A2A7F11BCB}"/>
              </a:ext>
            </a:extLst>
          </p:cNvPr>
          <p:cNvPicPr>
            <a:picLocks noChangeAspect="1"/>
          </p:cNvPicPr>
          <p:nvPr/>
        </p:nvPicPr>
        <p:blipFill rotWithShape="1">
          <a:blip r:embed="rId5">
            <a:extLst>
              <a:ext uri="{28A0092B-C50C-407E-A947-70E740481C1C}">
                <a14:useLocalDpi xmlns:a14="http://schemas.microsoft.com/office/drawing/2010/main" val="0"/>
              </a:ext>
            </a:extLst>
          </a:blip>
          <a:srcRect l="10035" t="25392" r="9504" b="27128"/>
          <a:stretch/>
        </p:blipFill>
        <p:spPr>
          <a:xfrm>
            <a:off x="8768674" y="1831039"/>
            <a:ext cx="1860884" cy="449178"/>
          </a:xfrm>
          <a:prstGeom prst="rect">
            <a:avLst/>
          </a:prstGeom>
        </p:spPr>
      </p:pic>
      <p:pic>
        <p:nvPicPr>
          <p:cNvPr id="14" name="圖片 13">
            <a:extLst>
              <a:ext uri="{FF2B5EF4-FFF2-40B4-BE49-F238E27FC236}">
                <a16:creationId xmlns:a16="http://schemas.microsoft.com/office/drawing/2014/main" id="{1835136F-8749-4D5D-BA5A-510657C0A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3611" y="3439153"/>
            <a:ext cx="1338653" cy="1115544"/>
          </a:xfrm>
          <a:prstGeom prst="rect">
            <a:avLst/>
          </a:prstGeom>
        </p:spPr>
      </p:pic>
      <p:pic>
        <p:nvPicPr>
          <p:cNvPr id="16" name="圖片 15">
            <a:extLst>
              <a:ext uri="{FF2B5EF4-FFF2-40B4-BE49-F238E27FC236}">
                <a16:creationId xmlns:a16="http://schemas.microsoft.com/office/drawing/2014/main" id="{E36A899B-F709-4245-AF70-BC32329657E4}"/>
              </a:ext>
            </a:extLst>
          </p:cNvPr>
          <p:cNvPicPr>
            <a:picLocks noChangeAspect="1"/>
          </p:cNvPicPr>
          <p:nvPr/>
        </p:nvPicPr>
        <p:blipFill rotWithShape="1">
          <a:blip r:embed="rId7">
            <a:extLst>
              <a:ext uri="{28A0092B-C50C-407E-A947-70E740481C1C}">
                <a14:useLocalDpi xmlns:a14="http://schemas.microsoft.com/office/drawing/2010/main" val="0"/>
              </a:ext>
            </a:extLst>
          </a:blip>
          <a:srcRect t="14819" b="13784"/>
          <a:stretch/>
        </p:blipFill>
        <p:spPr>
          <a:xfrm>
            <a:off x="2519537" y="5325301"/>
            <a:ext cx="2385035" cy="689810"/>
          </a:xfrm>
          <a:prstGeom prst="rect">
            <a:avLst/>
          </a:prstGeom>
        </p:spPr>
      </p:pic>
      <p:pic>
        <p:nvPicPr>
          <p:cNvPr id="18" name="圖片 17">
            <a:extLst>
              <a:ext uri="{FF2B5EF4-FFF2-40B4-BE49-F238E27FC236}">
                <a16:creationId xmlns:a16="http://schemas.microsoft.com/office/drawing/2014/main" id="{FF526499-8E8F-4C5A-9537-3764EC99B962}"/>
              </a:ext>
            </a:extLst>
          </p:cNvPr>
          <p:cNvPicPr>
            <a:picLocks noChangeAspect="1"/>
          </p:cNvPicPr>
          <p:nvPr/>
        </p:nvPicPr>
        <p:blipFill rotWithShape="1">
          <a:blip r:embed="rId8">
            <a:extLst>
              <a:ext uri="{28A0092B-C50C-407E-A947-70E740481C1C}">
                <a14:useLocalDpi xmlns:a14="http://schemas.microsoft.com/office/drawing/2010/main" val="0"/>
              </a:ext>
            </a:extLst>
          </a:blip>
          <a:srcRect t="10059" b="8691"/>
          <a:stretch/>
        </p:blipFill>
        <p:spPr>
          <a:xfrm>
            <a:off x="4973172" y="5358063"/>
            <a:ext cx="3048319" cy="593558"/>
          </a:xfrm>
          <a:prstGeom prst="rect">
            <a:avLst/>
          </a:prstGeom>
        </p:spPr>
      </p:pic>
      <p:pic>
        <p:nvPicPr>
          <p:cNvPr id="20" name="圖片 19">
            <a:extLst>
              <a:ext uri="{FF2B5EF4-FFF2-40B4-BE49-F238E27FC236}">
                <a16:creationId xmlns:a16="http://schemas.microsoft.com/office/drawing/2014/main" id="{3B735DF1-88BD-4708-820F-3CC35E9BDB86}"/>
              </a:ext>
            </a:extLst>
          </p:cNvPr>
          <p:cNvPicPr>
            <a:picLocks noChangeAspect="1"/>
          </p:cNvPicPr>
          <p:nvPr/>
        </p:nvPicPr>
        <p:blipFill rotWithShape="1">
          <a:blip r:embed="rId9">
            <a:extLst>
              <a:ext uri="{28A0092B-C50C-407E-A947-70E740481C1C}">
                <a14:useLocalDpi xmlns:a14="http://schemas.microsoft.com/office/drawing/2010/main" val="0"/>
              </a:ext>
            </a:extLst>
          </a:blip>
          <a:srcRect l="2111" t="14610" r="6414" b="14572"/>
          <a:stretch/>
        </p:blipFill>
        <p:spPr>
          <a:xfrm>
            <a:off x="8090091" y="5312960"/>
            <a:ext cx="2083732" cy="673768"/>
          </a:xfrm>
          <a:prstGeom prst="rect">
            <a:avLst/>
          </a:prstGeom>
        </p:spPr>
      </p:pic>
      <p:pic>
        <p:nvPicPr>
          <p:cNvPr id="4" name="圖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7672" y="3448264"/>
            <a:ext cx="2095500" cy="1123950"/>
          </a:xfrm>
          <a:prstGeom prst="rect">
            <a:avLst/>
          </a:prstGeom>
        </p:spPr>
      </p:pic>
    </p:spTree>
    <p:extLst>
      <p:ext uri="{BB962C8B-B14F-4D97-AF65-F5344CB8AC3E}">
        <p14:creationId xmlns:p14="http://schemas.microsoft.com/office/powerpoint/2010/main" val="2254669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Visulization:seaborn</a:t>
            </a:r>
            <a:endParaRPr lang="zh-TW" altLang="en-US" b="1" dirty="0"/>
          </a:p>
        </p:txBody>
      </p:sp>
      <p:sp>
        <p:nvSpPr>
          <p:cNvPr id="3" name="內容版面配置區 2"/>
          <p:cNvSpPr>
            <a:spLocks noGrp="1"/>
          </p:cNvSpPr>
          <p:nvPr>
            <p:ph idx="1"/>
          </p:nvPr>
        </p:nvSpPr>
        <p:spPr/>
        <p:txBody>
          <a:bodyPr>
            <a:normAutofit/>
          </a:bodyPr>
          <a:lstStyle/>
          <a:p>
            <a:r>
              <a:rPr lang="zh-TW" altLang="en-US" sz="2000" dirty="0"/>
              <a:t>使用 </a:t>
            </a:r>
            <a:r>
              <a:rPr lang="en-US" altLang="zh-TW" sz="2000" b="1" dirty="0" err="1"/>
              <a:t>matplotlib</a:t>
            </a:r>
            <a:r>
              <a:rPr lang="zh-TW" altLang="en-US" sz="2000" dirty="0"/>
              <a:t> 建立一個圖表的概念是組裝它提供的基礎元件，像是圖表類型、圖例或者標籤等元件</a:t>
            </a:r>
            <a:r>
              <a:rPr lang="zh-TW" altLang="en-US" sz="2000" dirty="0" smtClean="0"/>
              <a:t>。</a:t>
            </a:r>
            <a:endParaRPr lang="en-US" altLang="zh-TW" sz="2000" dirty="0" smtClean="0"/>
          </a:p>
          <a:p>
            <a:r>
              <a:rPr lang="zh-TW" altLang="en-US" sz="2000" dirty="0"/>
              <a:t> </a:t>
            </a:r>
            <a:r>
              <a:rPr lang="en-US" altLang="zh-TW" sz="2000" b="1" dirty="0" err="1"/>
              <a:t>Seaborn</a:t>
            </a:r>
            <a:r>
              <a:rPr lang="zh-TW" altLang="en-US" sz="2000" dirty="0"/>
              <a:t> 套件是以 </a:t>
            </a:r>
            <a:r>
              <a:rPr lang="en-US" altLang="zh-TW" sz="2000" b="1" dirty="0" err="1"/>
              <a:t>matplotlib</a:t>
            </a:r>
            <a:r>
              <a:rPr lang="zh-TW" altLang="en-US" sz="2000" dirty="0"/>
              <a:t> 為基礎建構的高階繪圖套件，讓使用者更加輕鬆地建立圖表，我們可以將它視為是 </a:t>
            </a:r>
            <a:r>
              <a:rPr lang="en-US" altLang="zh-TW" sz="2000" b="1" dirty="0" err="1"/>
              <a:t>matplotlib</a:t>
            </a:r>
            <a:r>
              <a:rPr lang="zh-TW" altLang="en-US" sz="2000" dirty="0"/>
              <a:t> 的補</a:t>
            </a:r>
            <a:r>
              <a:rPr lang="zh-TW" altLang="en-US" sz="2000" dirty="0" smtClean="0"/>
              <a:t>強。</a:t>
            </a:r>
            <a:endParaRPr lang="zh-TW" altLang="en-US" sz="2000" dirty="0"/>
          </a:p>
        </p:txBody>
      </p:sp>
    </p:spTree>
    <p:extLst>
      <p:ext uri="{BB962C8B-B14F-4D97-AF65-F5344CB8AC3E}">
        <p14:creationId xmlns:p14="http://schemas.microsoft.com/office/powerpoint/2010/main" val="2831965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a:t>
            </a:r>
            <a:r>
              <a:rPr lang="en-US" altLang="zh-TW" b="1" dirty="0" smtClean="0"/>
              <a:t>:</a:t>
            </a:r>
            <a:r>
              <a:rPr lang="en-US" altLang="zh-TW" dirty="0"/>
              <a:t> </a:t>
            </a:r>
            <a:r>
              <a:rPr lang="en-US" altLang="zh-TW" dirty="0">
                <a:latin typeface="Calibri Light (標題)"/>
              </a:rPr>
              <a:t>Plotly</a:t>
            </a:r>
            <a:endParaRPr lang="zh-TW" altLang="en-US" dirty="0">
              <a:latin typeface="Calibri Light (標題)"/>
            </a:endParaRPr>
          </a:p>
        </p:txBody>
      </p:sp>
      <p:sp>
        <p:nvSpPr>
          <p:cNvPr id="3" name="內容版面配置區 2"/>
          <p:cNvSpPr>
            <a:spLocks noGrp="1"/>
          </p:cNvSpPr>
          <p:nvPr>
            <p:ph idx="1"/>
          </p:nvPr>
        </p:nvSpPr>
        <p:spPr/>
        <p:txBody>
          <a:bodyPr>
            <a:normAutofit/>
          </a:bodyPr>
          <a:lstStyle/>
          <a:p>
            <a:r>
              <a:rPr lang="en-US" altLang="zh-TW" sz="2000" dirty="0"/>
              <a:t>Plotly</a:t>
            </a:r>
            <a:r>
              <a:rPr lang="zh-TW" altLang="en-US" sz="2000" dirty="0"/>
              <a:t> 是一個 </a:t>
            </a:r>
            <a:r>
              <a:rPr lang="en-US" altLang="zh-TW" sz="2000" dirty="0"/>
              <a:t>open-source </a:t>
            </a:r>
            <a:r>
              <a:rPr lang="zh-TW" altLang="en-US" sz="2000" dirty="0"/>
              <a:t>科學圖形函式庫</a:t>
            </a:r>
            <a:r>
              <a:rPr lang="en-US" altLang="zh-TW" sz="2000" dirty="0"/>
              <a:t>(library)</a:t>
            </a:r>
            <a:r>
              <a:rPr lang="zh-TW" altLang="en-US" sz="2000" dirty="0"/>
              <a:t>，主要用來畫圖，幫助統計分析與報表呈現，它還能更進一步做到視覺化互動報表，相比 </a:t>
            </a:r>
            <a:r>
              <a:rPr lang="en-US" altLang="zh-TW" sz="2000" dirty="0" err="1"/>
              <a:t>Matplotlib</a:t>
            </a:r>
            <a:r>
              <a:rPr lang="en-US" altLang="zh-TW" sz="2000" dirty="0"/>
              <a:t> </a:t>
            </a:r>
            <a:r>
              <a:rPr lang="zh-TW" altLang="en-US" sz="2000" dirty="0"/>
              <a:t>與 </a:t>
            </a:r>
            <a:r>
              <a:rPr lang="en-US" altLang="zh-TW" sz="2000" dirty="0" err="1"/>
              <a:t>Seaborn</a:t>
            </a:r>
            <a:r>
              <a:rPr lang="zh-TW" altLang="en-US" sz="2000" dirty="0"/>
              <a:t>，它將資料視覺化提升到新層次。</a:t>
            </a:r>
          </a:p>
        </p:txBody>
      </p:sp>
    </p:spTree>
    <p:extLst>
      <p:ext uri="{BB962C8B-B14F-4D97-AF65-F5344CB8AC3E}">
        <p14:creationId xmlns:p14="http://schemas.microsoft.com/office/powerpoint/2010/main" val="316507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normAutofit/>
          </a:bodyPr>
          <a:lstStyle/>
          <a:p>
            <a:r>
              <a:rPr lang="en-US" altLang="zh-TW" sz="2000" b="1" dirty="0" err="1"/>
              <a:t>scikit</a:t>
            </a:r>
            <a:r>
              <a:rPr lang="en-US" altLang="zh-TW" sz="2000" b="1" dirty="0"/>
              <a:t>-learn (</a:t>
            </a:r>
            <a:r>
              <a:rPr lang="en-US" altLang="zh-TW" sz="2000" b="1" dirty="0" err="1"/>
              <a:t>sklearn</a:t>
            </a:r>
            <a:r>
              <a:rPr lang="en-US" altLang="zh-TW" sz="2000" b="1" dirty="0"/>
              <a:t>)</a:t>
            </a:r>
          </a:p>
        </p:txBody>
      </p:sp>
    </p:spTree>
    <p:extLst>
      <p:ext uri="{BB962C8B-B14F-4D97-AF65-F5344CB8AC3E}">
        <p14:creationId xmlns:p14="http://schemas.microsoft.com/office/powerpoint/2010/main" val="1006992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機器學習與人工智慧</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normAutofit/>
          </a:bodyPr>
          <a:lstStyle/>
          <a:p>
            <a:r>
              <a:rPr lang="en-US" altLang="zh-TW" sz="2000" b="1" dirty="0" err="1"/>
              <a:t>Tensorflow</a:t>
            </a:r>
            <a:endParaRPr lang="en-US" altLang="zh-TW" sz="2000" b="1" dirty="0"/>
          </a:p>
          <a:p>
            <a:r>
              <a:rPr lang="en-US" altLang="zh-TW" sz="2000" b="1" dirty="0" err="1"/>
              <a:t>Pytorch</a:t>
            </a:r>
            <a:r>
              <a:rPr lang="en-US" altLang="zh-TW" sz="2000" dirty="0"/>
              <a:t> </a:t>
            </a:r>
            <a:r>
              <a:rPr lang="en-US" altLang="zh-TW" sz="2000" b="1" dirty="0"/>
              <a:t>(torch)</a:t>
            </a:r>
          </a:p>
        </p:txBody>
      </p:sp>
    </p:spTree>
    <p:extLst>
      <p:ext uri="{BB962C8B-B14F-4D97-AF65-F5344CB8AC3E}">
        <p14:creationId xmlns:p14="http://schemas.microsoft.com/office/powerpoint/2010/main" val="3829456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7D443-024D-478F-BB57-91624AD25988}"/>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p>
        </p:txBody>
      </p:sp>
      <p:sp>
        <p:nvSpPr>
          <p:cNvPr id="3" name="內容版面配置區 2">
            <a:extLst>
              <a:ext uri="{FF2B5EF4-FFF2-40B4-BE49-F238E27FC236}">
                <a16:creationId xmlns:a16="http://schemas.microsoft.com/office/drawing/2014/main" id="{322B4BD9-C786-427D-817C-8E70FACF4CBC}"/>
              </a:ext>
            </a:extLst>
          </p:cNvPr>
          <p:cNvSpPr>
            <a:spLocks noGrp="1"/>
          </p:cNvSpPr>
          <p:nvPr>
            <p:ph idx="1"/>
          </p:nvPr>
        </p:nvSpPr>
        <p:spPr/>
        <p:txBody>
          <a:bodyPr>
            <a:normAutofit/>
          </a:bodyPr>
          <a:lstStyle/>
          <a:p>
            <a:r>
              <a:rPr lang="zh-TW" altLang="en-US" sz="2000" b="1" dirty="0"/>
              <a:t>電子商務 </a:t>
            </a:r>
            <a:r>
              <a:rPr lang="en-US" altLang="zh-TW" sz="2000" b="1" dirty="0"/>
              <a:t>==&gt;</a:t>
            </a:r>
            <a:r>
              <a:rPr lang="zh-TW" altLang="en-US" sz="2000" b="1" dirty="0"/>
              <a:t>使用者</a:t>
            </a:r>
            <a:r>
              <a:rPr lang="en-US" altLang="zh-TW" sz="2000" b="1" dirty="0"/>
              <a:t>(</a:t>
            </a:r>
            <a:r>
              <a:rPr lang="zh-TW" altLang="en-US" sz="2000" b="1" dirty="0"/>
              <a:t>消費</a:t>
            </a:r>
            <a:r>
              <a:rPr lang="en-US" altLang="zh-TW" sz="2000" b="1" dirty="0"/>
              <a:t>)</a:t>
            </a:r>
            <a:r>
              <a:rPr lang="zh-TW" altLang="en-US" sz="2000" b="1" dirty="0" smtClean="0"/>
              <a:t>模式</a:t>
            </a:r>
            <a:r>
              <a:rPr lang="en-US" altLang="zh-TW" sz="2000" b="1" dirty="0">
                <a:latin typeface="PMingLiU" panose="02020500000000000000" pitchFamily="18" charset="-120"/>
                <a:ea typeface="PMingLiU" panose="02020500000000000000" pitchFamily="18" charset="-120"/>
              </a:rPr>
              <a:t>、</a:t>
            </a:r>
            <a:r>
              <a:rPr lang="zh-TW" altLang="en-US" sz="2000" b="1" dirty="0" smtClean="0"/>
              <a:t>信用</a:t>
            </a:r>
            <a:r>
              <a:rPr lang="zh-TW" altLang="en-US" sz="2000" b="1" dirty="0"/>
              <a:t>評比</a:t>
            </a:r>
            <a:endParaRPr lang="en-US" altLang="zh-TW" sz="2000" b="1" dirty="0"/>
          </a:p>
          <a:p>
            <a:r>
              <a:rPr lang="zh-TW" altLang="en-US" sz="2000" b="1" dirty="0"/>
              <a:t>行銷 </a:t>
            </a:r>
            <a:r>
              <a:rPr lang="en-US" altLang="zh-TW" sz="2000" b="1" dirty="0"/>
              <a:t>==&gt;</a:t>
            </a:r>
            <a:r>
              <a:rPr lang="zh-TW" altLang="en-US" sz="2000" b="1" dirty="0"/>
              <a:t>廣告點擊率</a:t>
            </a:r>
            <a:endParaRPr lang="en-US" altLang="zh-TW" sz="2000" b="1" dirty="0"/>
          </a:p>
          <a:p>
            <a:r>
              <a:rPr lang="zh-TW" altLang="en-US" sz="2000" b="1" dirty="0" smtClean="0"/>
              <a:t>數位金融 </a:t>
            </a:r>
            <a:r>
              <a:rPr lang="en-US" altLang="zh-TW" sz="2000" b="1" dirty="0" smtClean="0"/>
              <a:t>==&gt;</a:t>
            </a:r>
            <a:r>
              <a:rPr lang="zh-TW" altLang="en-US" sz="2000" b="1" dirty="0" smtClean="0"/>
              <a:t>   比特幣</a:t>
            </a:r>
            <a:r>
              <a:rPr lang="en-US" altLang="zh-TW" sz="2000" b="1" dirty="0" smtClean="0">
                <a:latin typeface="PMingLiU" panose="02020500000000000000" pitchFamily="18" charset="-120"/>
                <a:ea typeface="PMingLiU" panose="02020500000000000000" pitchFamily="18" charset="-120"/>
              </a:rPr>
              <a:t>、</a:t>
            </a:r>
            <a:r>
              <a:rPr lang="zh-TW" altLang="en-US" sz="2000" b="1" dirty="0">
                <a:latin typeface="PMingLiU" panose="02020500000000000000" pitchFamily="18" charset="-120"/>
                <a:ea typeface="PMingLiU" panose="02020500000000000000" pitchFamily="18" charset="-120"/>
              </a:rPr>
              <a:t>以太</a:t>
            </a:r>
            <a:r>
              <a:rPr lang="zh-TW" altLang="en-US" sz="2000" b="1" dirty="0" smtClean="0">
                <a:latin typeface="PMingLiU" panose="02020500000000000000" pitchFamily="18" charset="-120"/>
                <a:ea typeface="PMingLiU" panose="02020500000000000000" pitchFamily="18" charset="-120"/>
              </a:rPr>
              <a:t>幣</a:t>
            </a:r>
            <a:endParaRPr lang="en-US" altLang="zh-TW" sz="2000" b="1" dirty="0" smtClean="0">
              <a:latin typeface="PMingLiU" panose="02020500000000000000" pitchFamily="18" charset="-120"/>
              <a:ea typeface="PMingLiU" panose="02020500000000000000" pitchFamily="18" charset="-120"/>
            </a:endParaRPr>
          </a:p>
          <a:p>
            <a:r>
              <a:rPr lang="zh-TW" altLang="en-US" sz="2000" b="1" dirty="0" smtClean="0"/>
              <a:t>智慧</a:t>
            </a:r>
            <a:r>
              <a:rPr lang="zh-TW" altLang="en-US" sz="2000" b="1" dirty="0"/>
              <a:t>醫療 </a:t>
            </a:r>
            <a:r>
              <a:rPr lang="en-US" altLang="zh-TW" sz="2000" b="1" dirty="0" smtClean="0"/>
              <a:t>==&gt;</a:t>
            </a:r>
            <a:r>
              <a:rPr lang="zh-TW" altLang="en-US" sz="2000" b="1" dirty="0" smtClean="0"/>
              <a:t>  偏鄉醫療</a:t>
            </a:r>
            <a:endParaRPr lang="en-US" altLang="zh-TW" sz="2000" b="1" dirty="0"/>
          </a:p>
          <a:p>
            <a:r>
              <a:rPr lang="zh-TW" altLang="en-US" sz="2000" b="1" dirty="0"/>
              <a:t>智慧交通 </a:t>
            </a:r>
            <a:r>
              <a:rPr lang="en-US" altLang="zh-TW" sz="2000" b="1" dirty="0" smtClean="0"/>
              <a:t>==&gt;</a:t>
            </a:r>
            <a:r>
              <a:rPr lang="zh-TW" altLang="en-US" sz="2000" b="1" dirty="0" smtClean="0"/>
              <a:t> 無人巴士</a:t>
            </a:r>
            <a:endParaRPr lang="en-US" altLang="zh-TW" sz="2000" b="1" dirty="0"/>
          </a:p>
        </p:txBody>
      </p:sp>
    </p:spTree>
    <p:extLst>
      <p:ext uri="{BB962C8B-B14F-4D97-AF65-F5344CB8AC3E}">
        <p14:creationId xmlns:p14="http://schemas.microsoft.com/office/powerpoint/2010/main" val="2779621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lstStyle/>
          <a:p>
            <a:r>
              <a:rPr lang="zh-TW" altLang="en-US" dirty="0"/>
              <a:t>學習重點</a:t>
            </a:r>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lstStyle/>
          <a:p>
            <a:r>
              <a:rPr lang="zh-TW" altLang="en-US" sz="2000" dirty="0"/>
              <a:t>函式</a:t>
            </a:r>
            <a:r>
              <a:rPr lang="en-US" altLang="zh-TW" sz="2000" dirty="0"/>
              <a:t>(function)</a:t>
            </a:r>
            <a:r>
              <a:rPr lang="zh-TW" altLang="en-US" sz="2000" dirty="0"/>
              <a:t>參數有哪些個</a:t>
            </a:r>
            <a:r>
              <a:rPr lang="en-US" altLang="zh-TW" sz="2000" dirty="0"/>
              <a:t>?</a:t>
            </a:r>
          </a:p>
          <a:p>
            <a:pPr lvl="1"/>
            <a:r>
              <a:rPr lang="zh-TW" altLang="en-US" sz="1500" dirty="0"/>
              <a:t>那些參數有預設值</a:t>
            </a:r>
            <a:r>
              <a:rPr lang="en-US" altLang="zh-TW" sz="1500" dirty="0"/>
              <a:t>?</a:t>
            </a:r>
          </a:p>
          <a:p>
            <a:pPr lvl="1"/>
            <a:r>
              <a:rPr lang="zh-TW" altLang="en-US" sz="1500" dirty="0"/>
              <a:t>那些參數一定要填</a:t>
            </a:r>
          </a:p>
          <a:p>
            <a:r>
              <a:rPr lang="zh-TW" altLang="en-US" sz="2000" dirty="0"/>
              <a:t>函式</a:t>
            </a:r>
            <a:r>
              <a:rPr lang="en-US" altLang="zh-TW" sz="2000" dirty="0"/>
              <a:t>(function)</a:t>
            </a:r>
            <a:r>
              <a:rPr lang="zh-TW" altLang="en-US" sz="2000" dirty="0"/>
              <a:t>回傳的資料</a:t>
            </a:r>
          </a:p>
          <a:p>
            <a:pPr lvl="1"/>
            <a:r>
              <a:rPr lang="zh-TW" altLang="en-US" sz="1500" dirty="0"/>
              <a:t>回傳的資料型態</a:t>
            </a:r>
          </a:p>
          <a:p>
            <a:pPr lvl="1"/>
            <a:r>
              <a:rPr lang="zh-TW" altLang="en-US" sz="1500" dirty="0"/>
              <a:t>可以有幾種接收值</a:t>
            </a:r>
          </a:p>
          <a:p>
            <a:endParaRPr lang="zh-TW" altLang="en-US" dirty="0"/>
          </a:p>
        </p:txBody>
      </p:sp>
    </p:spTree>
    <p:extLst>
      <p:ext uri="{BB962C8B-B14F-4D97-AF65-F5344CB8AC3E}">
        <p14:creationId xmlns:p14="http://schemas.microsoft.com/office/powerpoint/2010/main" val="396557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en-US" altLang="zh-TW" dirty="0" err="1" smtClean="0"/>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Autofit/>
          </a:bodyPr>
          <a:lstStyle/>
          <a:p>
            <a:r>
              <a:rPr lang="zh-TW" altLang="en-US" sz="2000" dirty="0"/>
              <a:t>函式</a:t>
            </a:r>
            <a:r>
              <a:rPr lang="en-US" altLang="zh-TW" sz="2000" dirty="0"/>
              <a:t>(function)</a:t>
            </a:r>
            <a:r>
              <a:rPr lang="zh-TW" altLang="en-US" sz="2000" dirty="0"/>
              <a:t>參數有哪些個</a:t>
            </a:r>
            <a:r>
              <a:rPr lang="en-US" altLang="zh-TW" sz="2000" dirty="0"/>
              <a:t>?</a:t>
            </a:r>
          </a:p>
          <a:p>
            <a:pPr lvl="1"/>
            <a:r>
              <a:rPr lang="zh-TW" altLang="en-US" sz="1500" dirty="0"/>
              <a:t>共有多少個參數</a:t>
            </a:r>
            <a:r>
              <a:rPr lang="en-US" altLang="zh-TW" sz="1500" dirty="0"/>
              <a:t>? 7 </a:t>
            </a:r>
            <a:r>
              <a:rPr lang="zh-TW" altLang="en-US" sz="1500" dirty="0"/>
              <a:t>個 </a:t>
            </a:r>
            <a:r>
              <a:rPr lang="en-US" altLang="zh-TW" sz="1500" dirty="0"/>
              <a:t>==&gt; start, stop, </a:t>
            </a:r>
            <a:r>
              <a:rPr lang="en-US" altLang="zh-TW" sz="1500" dirty="0" err="1"/>
              <a:t>num,endpoint</a:t>
            </a:r>
            <a:r>
              <a:rPr lang="en-US" altLang="zh-TW" sz="1500" dirty="0"/>
              <a:t>, </a:t>
            </a:r>
            <a:r>
              <a:rPr lang="en-US" altLang="zh-TW" sz="1500" dirty="0" err="1"/>
              <a:t>retstep</a:t>
            </a:r>
            <a:r>
              <a:rPr lang="en-US" altLang="zh-TW" sz="1500" dirty="0"/>
              <a:t>, </a:t>
            </a:r>
            <a:r>
              <a:rPr lang="en-US" altLang="zh-TW" sz="1500" dirty="0" err="1"/>
              <a:t>dtype</a:t>
            </a:r>
            <a:r>
              <a:rPr lang="en-US" altLang="zh-TW" sz="1500" dirty="0"/>
              <a:t>, axis</a:t>
            </a:r>
          </a:p>
          <a:p>
            <a:pPr lvl="1"/>
            <a:r>
              <a:rPr lang="zh-TW" altLang="en-US" sz="1500" dirty="0"/>
              <a:t>那些參數有預設值</a:t>
            </a:r>
            <a:r>
              <a:rPr lang="en-US" altLang="zh-TW" sz="1500" dirty="0"/>
              <a:t>?</a:t>
            </a:r>
          </a:p>
          <a:p>
            <a:pPr lvl="2"/>
            <a:r>
              <a:rPr lang="en-US" altLang="zh-TW" sz="1000" dirty="0"/>
              <a:t>num=50, </a:t>
            </a:r>
            <a:r>
              <a:rPr lang="zh-TW" altLang="en-US" sz="1000" dirty="0"/>
              <a:t>預設值</a:t>
            </a:r>
            <a:r>
              <a:rPr lang="en-US" altLang="zh-TW" sz="1000" dirty="0"/>
              <a:t>=&gt;50</a:t>
            </a:r>
          </a:p>
          <a:p>
            <a:pPr lvl="2"/>
            <a:r>
              <a:rPr lang="en-US" altLang="zh-TW" sz="1000" dirty="0"/>
              <a:t>endpoint=True, </a:t>
            </a:r>
            <a:r>
              <a:rPr lang="zh-TW" altLang="en-US" sz="1000" dirty="0"/>
              <a:t>預設值</a:t>
            </a:r>
            <a:r>
              <a:rPr lang="en-US" altLang="zh-TW" sz="1000" dirty="0"/>
              <a:t>=&gt;True</a:t>
            </a:r>
          </a:p>
          <a:p>
            <a:pPr lvl="2"/>
            <a:r>
              <a:rPr lang="en-US" altLang="zh-TW" sz="1000" dirty="0" err="1"/>
              <a:t>retstep</a:t>
            </a:r>
            <a:r>
              <a:rPr lang="en-US" altLang="zh-TW" sz="1000" dirty="0"/>
              <a:t>=False, </a:t>
            </a:r>
            <a:r>
              <a:rPr lang="zh-TW" altLang="en-US" sz="1000" dirty="0"/>
              <a:t>預設值</a:t>
            </a:r>
            <a:r>
              <a:rPr lang="en-US" altLang="zh-TW" sz="1000" dirty="0"/>
              <a:t>=&gt;False</a:t>
            </a:r>
          </a:p>
          <a:p>
            <a:pPr lvl="2"/>
            <a:r>
              <a:rPr lang="en-US" altLang="zh-TW" sz="1000" dirty="0" err="1"/>
              <a:t>dtype</a:t>
            </a:r>
            <a:r>
              <a:rPr lang="en-US" altLang="zh-TW" sz="1000" dirty="0"/>
              <a:t>=None, </a:t>
            </a:r>
            <a:r>
              <a:rPr lang="zh-TW" altLang="en-US" sz="1000" dirty="0"/>
              <a:t>預設值</a:t>
            </a:r>
            <a:r>
              <a:rPr lang="en-US" altLang="zh-TW" sz="1000" dirty="0"/>
              <a:t>=&gt;None</a:t>
            </a:r>
          </a:p>
          <a:p>
            <a:pPr lvl="2"/>
            <a:r>
              <a:rPr lang="en-US" altLang="zh-TW" sz="1000" dirty="0"/>
              <a:t>axis=0 </a:t>
            </a:r>
            <a:r>
              <a:rPr lang="zh-TW" altLang="en-US" sz="1000" dirty="0"/>
              <a:t>預設值</a:t>
            </a:r>
            <a:r>
              <a:rPr lang="en-US" altLang="zh-TW" sz="1000" dirty="0"/>
              <a:t>=&gt;0</a:t>
            </a:r>
          </a:p>
          <a:p>
            <a:pPr lvl="1"/>
            <a:r>
              <a:rPr lang="zh-TW" altLang="en-US" sz="1500" dirty="0"/>
              <a:t>那些參數一定要填</a:t>
            </a:r>
          </a:p>
          <a:p>
            <a:pPr lvl="2"/>
            <a:r>
              <a:rPr lang="en-US" altLang="zh-TW" sz="1000" dirty="0"/>
              <a:t>start, </a:t>
            </a:r>
            <a:r>
              <a:rPr lang="en-US" altLang="zh-TW" sz="1000" dirty="0" smtClean="0"/>
              <a:t>stop</a:t>
            </a:r>
            <a:endParaRPr lang="en-US" altLang="zh-TW" sz="1000" dirty="0"/>
          </a:p>
          <a:p>
            <a:r>
              <a:rPr lang="zh-TW" altLang="en-US" sz="2000" dirty="0"/>
              <a:t>函式</a:t>
            </a:r>
            <a:r>
              <a:rPr lang="en-US" altLang="zh-TW" sz="2000" dirty="0"/>
              <a:t>(function)</a:t>
            </a:r>
            <a:r>
              <a:rPr lang="zh-TW" altLang="en-US" sz="2000" dirty="0"/>
              <a:t>回傳的資料</a:t>
            </a:r>
          </a:p>
          <a:p>
            <a:pPr lvl="1"/>
            <a:r>
              <a:rPr lang="zh-TW" altLang="en-US" sz="1500" dirty="0"/>
              <a:t>回傳的資料型態 </a:t>
            </a:r>
            <a:r>
              <a:rPr lang="en-US" altLang="zh-TW" sz="1500" dirty="0"/>
              <a:t>==&gt; </a:t>
            </a:r>
            <a:r>
              <a:rPr lang="en-US" altLang="zh-TW" sz="1500" dirty="0" err="1"/>
              <a:t>ndarray</a:t>
            </a:r>
            <a:endParaRPr lang="en-US" altLang="zh-TW" sz="1500" dirty="0"/>
          </a:p>
          <a:p>
            <a:pPr lvl="1"/>
            <a:r>
              <a:rPr lang="zh-TW" altLang="en-US" sz="1500" dirty="0"/>
              <a:t>可以有幾種接收值 </a:t>
            </a:r>
            <a:r>
              <a:rPr lang="en-US" altLang="zh-TW" sz="1500" dirty="0"/>
              <a:t>===&gt; </a:t>
            </a:r>
            <a:r>
              <a:rPr lang="en-US" altLang="zh-TW" sz="1500" dirty="0" err="1"/>
              <a:t>ndarray</a:t>
            </a:r>
            <a:endParaRPr lang="en-US" altLang="zh-TW" sz="1500" dirty="0"/>
          </a:p>
          <a:p>
            <a:pPr marL="0" indent="0">
              <a:buNone/>
            </a:pPr>
            <a:endParaRPr lang="zh-TW" altLang="en-US" sz="2000" dirty="0"/>
          </a:p>
        </p:txBody>
      </p:sp>
    </p:spTree>
    <p:extLst>
      <p:ext uri="{BB962C8B-B14F-4D97-AF65-F5344CB8AC3E}">
        <p14:creationId xmlns:p14="http://schemas.microsoft.com/office/powerpoint/2010/main" val="1109529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程式範例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a:bodyPr>
          <a:lstStyle/>
          <a:p>
            <a:pPr marL="0" indent="0">
              <a:buNone/>
            </a:pPr>
            <a:endParaRPr lang="zh-TW" altLang="en-US" dirty="0"/>
          </a:p>
        </p:txBody>
      </p:sp>
      <p:pic>
        <p:nvPicPr>
          <p:cNvPr id="4" name="圖片 3">
            <a:extLst>
              <a:ext uri="{FF2B5EF4-FFF2-40B4-BE49-F238E27FC236}">
                <a16:creationId xmlns:a16="http://schemas.microsoft.com/office/drawing/2014/main" id="{92EA5E91-E760-4814-97C2-F3AB7C70E80A}"/>
              </a:ext>
            </a:extLst>
          </p:cNvPr>
          <p:cNvPicPr>
            <a:picLocks noChangeAspect="1"/>
          </p:cNvPicPr>
          <p:nvPr/>
        </p:nvPicPr>
        <p:blipFill>
          <a:blip r:embed="rId2"/>
          <a:stretch>
            <a:fillRect/>
          </a:stretch>
        </p:blipFill>
        <p:spPr>
          <a:xfrm>
            <a:off x="0" y="1299410"/>
            <a:ext cx="12192000" cy="5558590"/>
          </a:xfrm>
          <a:prstGeom prst="rect">
            <a:avLst/>
          </a:prstGeom>
        </p:spPr>
      </p:pic>
      <p:sp>
        <p:nvSpPr>
          <p:cNvPr id="5" name="矩形 4">
            <a:extLst>
              <a:ext uri="{FF2B5EF4-FFF2-40B4-BE49-F238E27FC236}">
                <a16:creationId xmlns:a16="http://schemas.microsoft.com/office/drawing/2014/main" id="{4975F3F2-596A-45DC-BF1F-4FC392AA7FD2}"/>
              </a:ext>
            </a:extLst>
          </p:cNvPr>
          <p:cNvSpPr/>
          <p:nvPr/>
        </p:nvSpPr>
        <p:spPr>
          <a:xfrm>
            <a:off x="4379494" y="4604084"/>
            <a:ext cx="2277979" cy="568826"/>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422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5D20B-13B1-47A3-B04E-E1D9E4579275}"/>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sp>
        <p:nvSpPr>
          <p:cNvPr id="3" name="內容版面配置區 2">
            <a:extLst>
              <a:ext uri="{FF2B5EF4-FFF2-40B4-BE49-F238E27FC236}">
                <a16:creationId xmlns:a16="http://schemas.microsoft.com/office/drawing/2014/main" id="{A2C62D7F-7728-4A98-BCBD-D38717584103}"/>
              </a:ext>
            </a:extLst>
          </p:cNvPr>
          <p:cNvSpPr>
            <a:spLocks noGrp="1"/>
          </p:cNvSpPr>
          <p:nvPr>
            <p:ph idx="1"/>
          </p:nvPr>
        </p:nvSpPr>
        <p:spPr/>
        <p:txBody>
          <a:bodyPr>
            <a:normAutofit/>
          </a:bodyPr>
          <a:lstStyle/>
          <a:p>
            <a:pPr marL="0" indent="0">
              <a:buNone/>
            </a:pPr>
            <a:r>
              <a:rPr lang="en-US" altLang="zh-TW" sz="2000" dirty="0" smtClean="0"/>
              <a:t>1.</a:t>
            </a:r>
            <a:r>
              <a:rPr lang="zh-TW" altLang="en-US" sz="2000" dirty="0" smtClean="0"/>
              <a:t>資料</a:t>
            </a:r>
            <a:r>
              <a:rPr lang="zh-TW" altLang="en-US" sz="2000" dirty="0"/>
              <a:t>型態 </a:t>
            </a:r>
            <a:r>
              <a:rPr lang="en-US" altLang="zh-TW" sz="2000" dirty="0"/>
              <a:t>==&gt; N-Dimensional Arrays(</a:t>
            </a:r>
            <a:r>
              <a:rPr lang="en-US" altLang="zh-TW" sz="2000" dirty="0" err="1"/>
              <a:t>ndarray</a:t>
            </a:r>
            <a:r>
              <a:rPr lang="en-US" altLang="zh-TW" sz="2000" dirty="0"/>
              <a:t>)</a:t>
            </a:r>
          </a:p>
          <a:p>
            <a:r>
              <a:rPr lang="en-US" altLang="zh-TW" sz="2000" dirty="0" err="1"/>
              <a:t>ndarray</a:t>
            </a:r>
            <a:r>
              <a:rPr lang="zh-TW" altLang="en-US" sz="2000" dirty="0"/>
              <a:t>的屬性</a:t>
            </a:r>
            <a:r>
              <a:rPr lang="en-US" altLang="zh-TW" sz="2000" dirty="0"/>
              <a:t>: </a:t>
            </a:r>
            <a:r>
              <a:rPr lang="zh-TW" altLang="en-US" sz="2000" dirty="0"/>
              <a:t>軸</a:t>
            </a:r>
            <a:r>
              <a:rPr lang="en-US" altLang="zh-TW" sz="2000" dirty="0"/>
              <a:t>(axis)|</a:t>
            </a:r>
            <a:r>
              <a:rPr lang="zh-TW" altLang="en-US" sz="2000" dirty="0"/>
              <a:t>維度</a:t>
            </a:r>
            <a:r>
              <a:rPr lang="en-US" altLang="zh-TW" sz="2000" dirty="0"/>
              <a:t>(dimension):</a:t>
            </a:r>
            <a:r>
              <a:rPr lang="en-US" altLang="zh-TW" sz="2000" dirty="0" err="1"/>
              <a:t>ndim</a:t>
            </a:r>
            <a:r>
              <a:rPr lang="en-US" altLang="zh-TW" sz="2000" dirty="0"/>
              <a:t>|</a:t>
            </a:r>
            <a:r>
              <a:rPr lang="zh-TW" altLang="en-US" sz="2000" dirty="0"/>
              <a:t>秩</a:t>
            </a:r>
            <a:r>
              <a:rPr lang="en-US" altLang="zh-TW" sz="2000" dirty="0"/>
              <a:t>rank |</a:t>
            </a:r>
            <a:r>
              <a:rPr lang="zh-TW" altLang="en-US" sz="2000" dirty="0"/>
              <a:t>形狀</a:t>
            </a:r>
            <a:r>
              <a:rPr lang="en-US" altLang="zh-TW" sz="2000" dirty="0"/>
              <a:t>(shape):</a:t>
            </a:r>
            <a:r>
              <a:rPr lang="en-US" altLang="zh-TW" sz="2000" dirty="0" err="1"/>
              <a:t>shape|dtype</a:t>
            </a:r>
            <a:r>
              <a:rPr lang="en-US" altLang="zh-TW" sz="2000" dirty="0"/>
              <a:t>(</a:t>
            </a:r>
            <a:r>
              <a:rPr lang="zh-TW" altLang="en-US" sz="2000" dirty="0"/>
              <a:t>資料型態</a:t>
            </a:r>
            <a:r>
              <a:rPr lang="en-US" altLang="zh-TW" sz="2000" dirty="0"/>
              <a:t>:data type)</a:t>
            </a:r>
          </a:p>
          <a:p>
            <a:endParaRPr lang="en-US" altLang="zh-TW" sz="2000" dirty="0"/>
          </a:p>
          <a:p>
            <a:pPr marL="0" indent="0">
              <a:buNone/>
            </a:pPr>
            <a:r>
              <a:rPr lang="en-US" altLang="zh-TW" sz="2000" dirty="0"/>
              <a:t>2.</a:t>
            </a:r>
            <a:r>
              <a:rPr lang="zh-TW" altLang="en-US" sz="2000" dirty="0"/>
              <a:t>基本運算</a:t>
            </a:r>
            <a:r>
              <a:rPr lang="en-US" altLang="zh-TW" sz="2000" dirty="0"/>
              <a:t>1: </a:t>
            </a:r>
            <a:r>
              <a:rPr lang="zh-TW" altLang="en-US" sz="2000" dirty="0"/>
              <a:t>建立各式各樣的</a:t>
            </a:r>
            <a:r>
              <a:rPr lang="en-US" altLang="zh-TW" sz="2000" dirty="0" err="1"/>
              <a:t>ndarray</a:t>
            </a:r>
            <a:endParaRPr lang="en-US" altLang="zh-TW" sz="2000" dirty="0"/>
          </a:p>
          <a:p>
            <a:r>
              <a:rPr lang="zh-TW" altLang="en-US" sz="2000" dirty="0"/>
              <a:t>基本運算</a:t>
            </a:r>
            <a:r>
              <a:rPr lang="en-US" altLang="zh-TW" sz="2000" dirty="0"/>
              <a:t>2: </a:t>
            </a:r>
            <a:r>
              <a:rPr lang="en-US" altLang="zh-TW" sz="2000" dirty="0" err="1"/>
              <a:t>ndarray</a:t>
            </a:r>
            <a:r>
              <a:rPr lang="zh-TW" altLang="en-US" sz="2000" dirty="0"/>
              <a:t>的基本運算</a:t>
            </a:r>
            <a:r>
              <a:rPr lang="en-US" altLang="zh-TW" sz="2000" dirty="0"/>
              <a:t>:</a:t>
            </a:r>
            <a:r>
              <a:rPr lang="zh-TW" altLang="en-US" sz="2000" dirty="0"/>
              <a:t>切片 </a:t>
            </a:r>
            <a:r>
              <a:rPr lang="en-US" altLang="zh-TW" sz="2000" dirty="0"/>
              <a:t>(Slicing) , </a:t>
            </a:r>
            <a:r>
              <a:rPr lang="zh-TW" altLang="en-US" sz="2000" dirty="0"/>
              <a:t>搜尋</a:t>
            </a:r>
            <a:r>
              <a:rPr lang="en-US" altLang="zh-TW" sz="2000" dirty="0"/>
              <a:t>(</a:t>
            </a:r>
            <a:r>
              <a:rPr lang="zh-TW" altLang="en-US" sz="2000" dirty="0"/>
              <a:t>找出滿足條件的資料</a:t>
            </a:r>
            <a:r>
              <a:rPr lang="en-US" altLang="zh-TW" sz="2000" dirty="0"/>
              <a:t>),</a:t>
            </a:r>
            <a:r>
              <a:rPr lang="zh-TW" altLang="en-US" sz="2000" dirty="0"/>
              <a:t>排序</a:t>
            </a:r>
            <a:r>
              <a:rPr lang="en-US" altLang="zh-TW" sz="2000" dirty="0"/>
              <a:t>,.....</a:t>
            </a:r>
          </a:p>
          <a:p>
            <a:r>
              <a:rPr lang="zh-TW" altLang="en-US" sz="2000" dirty="0"/>
              <a:t>基本運算</a:t>
            </a:r>
            <a:r>
              <a:rPr lang="en-US" altLang="zh-TW" sz="2000" dirty="0"/>
              <a:t>3: </a:t>
            </a:r>
            <a:r>
              <a:rPr lang="en-US" altLang="zh-TW" sz="2000" dirty="0" err="1"/>
              <a:t>ndarray</a:t>
            </a:r>
            <a:r>
              <a:rPr lang="zh-TW" altLang="en-US" sz="2000" dirty="0"/>
              <a:t>的基本數學運算</a:t>
            </a:r>
            <a:r>
              <a:rPr lang="en-US" altLang="zh-TW" sz="2000" dirty="0"/>
              <a:t>:</a:t>
            </a:r>
            <a:r>
              <a:rPr lang="zh-TW" altLang="en-US" sz="2000" dirty="0"/>
              <a:t>四則運算</a:t>
            </a:r>
            <a:r>
              <a:rPr lang="en-US" altLang="zh-TW" sz="2000" dirty="0"/>
              <a:t>,</a:t>
            </a:r>
          </a:p>
          <a:p>
            <a:r>
              <a:rPr lang="zh-TW" altLang="en-US" sz="2000" dirty="0"/>
              <a:t>基本運算</a:t>
            </a:r>
            <a:r>
              <a:rPr lang="en-US" altLang="zh-TW" sz="2000" dirty="0"/>
              <a:t>4: </a:t>
            </a:r>
            <a:r>
              <a:rPr lang="en-US" altLang="zh-TW" sz="2000" dirty="0" err="1"/>
              <a:t>ndarray</a:t>
            </a:r>
            <a:r>
              <a:rPr lang="zh-TW" altLang="en-US" sz="2000" dirty="0"/>
              <a:t>的基本統計運算 </a:t>
            </a:r>
            <a:r>
              <a:rPr lang="en-US" altLang="zh-TW" sz="2000" dirty="0"/>
              <a:t>==&gt; </a:t>
            </a:r>
            <a:r>
              <a:rPr lang="zh-TW" altLang="en-US" sz="2000" dirty="0"/>
              <a:t>進階功能請參閱</a:t>
            </a:r>
            <a:r>
              <a:rPr lang="en-US" altLang="zh-TW" sz="2000" dirty="0"/>
              <a:t>python</a:t>
            </a:r>
            <a:r>
              <a:rPr lang="zh-TW" altLang="en-US" sz="2000" dirty="0"/>
              <a:t>統計書籍</a:t>
            </a:r>
          </a:p>
          <a:p>
            <a:r>
              <a:rPr lang="zh-TW" altLang="en-US" sz="2000" dirty="0"/>
              <a:t>基本運算</a:t>
            </a:r>
            <a:r>
              <a:rPr lang="en-US" altLang="zh-TW" sz="2000" dirty="0"/>
              <a:t>4: </a:t>
            </a:r>
            <a:r>
              <a:rPr lang="en-US" altLang="zh-TW" sz="2000" dirty="0" err="1"/>
              <a:t>ndarray</a:t>
            </a:r>
            <a:r>
              <a:rPr lang="zh-TW" altLang="en-US" sz="2000" dirty="0"/>
              <a:t>的</a:t>
            </a:r>
            <a:r>
              <a:rPr lang="en-US" altLang="zh-TW" sz="2000" dirty="0"/>
              <a:t>(</a:t>
            </a:r>
            <a:r>
              <a:rPr lang="zh-TW" altLang="en-US" sz="2000" dirty="0"/>
              <a:t>線性代數</a:t>
            </a:r>
            <a:r>
              <a:rPr lang="en-US" altLang="zh-TW" sz="2000" dirty="0"/>
              <a:t>)</a:t>
            </a:r>
            <a:r>
              <a:rPr lang="zh-TW" altLang="en-US" sz="2000" dirty="0"/>
              <a:t>數學運算</a:t>
            </a:r>
          </a:p>
          <a:p>
            <a:endParaRPr lang="zh-TW" altLang="en-US" sz="2000" dirty="0"/>
          </a:p>
          <a:p>
            <a:r>
              <a:rPr lang="en-US" altLang="zh-TW" sz="2000" dirty="0"/>
              <a:t>3.</a:t>
            </a:r>
            <a:r>
              <a:rPr lang="zh-TW" altLang="en-US" sz="2000" dirty="0"/>
              <a:t>特殊運算 </a:t>
            </a:r>
            <a:r>
              <a:rPr lang="en-US" altLang="zh-TW" sz="2000" dirty="0"/>
              <a:t>==&gt; </a:t>
            </a:r>
            <a:r>
              <a:rPr lang="zh-TW" altLang="en-US" sz="2000" dirty="0"/>
              <a:t>陣列擴張</a:t>
            </a:r>
            <a:r>
              <a:rPr lang="en-US" altLang="zh-TW" sz="2000" dirty="0"/>
              <a:t>|</a:t>
            </a:r>
            <a:r>
              <a:rPr lang="zh-TW" altLang="en-US" sz="2000" dirty="0"/>
              <a:t>廣播 </a:t>
            </a:r>
            <a:r>
              <a:rPr lang="en-US" altLang="zh-TW" sz="2000" dirty="0"/>
              <a:t>(Broadcasting)</a:t>
            </a:r>
            <a:endParaRPr lang="zh-TW" altLang="en-US" sz="2000" dirty="0"/>
          </a:p>
        </p:txBody>
      </p:sp>
    </p:spTree>
    <p:extLst>
      <p:ext uri="{BB962C8B-B14F-4D97-AF65-F5344CB8AC3E}">
        <p14:creationId xmlns:p14="http://schemas.microsoft.com/office/powerpoint/2010/main" val="3394586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zh-TW" altLang="en-US" sz="2000" dirty="0"/>
              <a:t>軸</a:t>
            </a:r>
            <a:r>
              <a:rPr lang="en-US" altLang="zh-TW" sz="2000" dirty="0"/>
              <a:t>(axis)|</a:t>
            </a:r>
            <a:r>
              <a:rPr lang="zh-TW" altLang="en-US" sz="2000" dirty="0"/>
              <a:t>維度</a:t>
            </a:r>
            <a:r>
              <a:rPr lang="en-US" altLang="zh-TW" sz="2000" dirty="0"/>
              <a:t>(dimension):</a:t>
            </a:r>
            <a:r>
              <a:rPr lang="en-US" altLang="zh-TW" sz="2000" dirty="0" err="1"/>
              <a:t>ndim</a:t>
            </a:r>
            <a:r>
              <a:rPr lang="en-US" altLang="zh-TW" sz="2000" dirty="0"/>
              <a:t>|</a:t>
            </a:r>
            <a:r>
              <a:rPr lang="zh-TW" altLang="en-US" sz="2000" dirty="0"/>
              <a:t>秩</a:t>
            </a:r>
            <a:r>
              <a:rPr lang="en-US" altLang="zh-TW" sz="2000" dirty="0"/>
              <a:t>rank |</a:t>
            </a:r>
            <a:r>
              <a:rPr lang="zh-TW" altLang="en-US" sz="2000" dirty="0"/>
              <a:t>形狀</a:t>
            </a:r>
            <a:r>
              <a:rPr lang="en-US" altLang="zh-TW" sz="2000" dirty="0"/>
              <a:t>(shape):</a:t>
            </a:r>
            <a:r>
              <a:rPr lang="en-US" altLang="zh-TW" sz="2000" dirty="0" err="1"/>
              <a:t>shape|dtype</a:t>
            </a:r>
            <a:r>
              <a:rPr lang="en-US" altLang="zh-TW" sz="2000" dirty="0"/>
              <a:t>(</a:t>
            </a:r>
            <a:r>
              <a:rPr lang="zh-TW" altLang="en-US" sz="2000" dirty="0"/>
              <a:t>資料型態</a:t>
            </a:r>
            <a:r>
              <a:rPr lang="en-US" altLang="zh-TW" sz="2000" dirty="0"/>
              <a:t>:data type)| </a:t>
            </a:r>
            <a:r>
              <a:rPr lang="zh-TW" altLang="en-US" sz="2000" dirty="0"/>
              <a:t>大小</a:t>
            </a:r>
            <a:r>
              <a:rPr lang="en-US" altLang="zh-TW" sz="2000" dirty="0"/>
              <a:t>(</a:t>
            </a:r>
            <a:r>
              <a:rPr lang="zh-TW" altLang="en-US" sz="2000" dirty="0"/>
              <a:t>元素個數</a:t>
            </a:r>
            <a:r>
              <a:rPr lang="en-US" altLang="zh-TW" sz="2000" dirty="0"/>
              <a:t>):size</a:t>
            </a:r>
          </a:p>
        </p:txBody>
      </p:sp>
    </p:spTree>
    <p:extLst>
      <p:ext uri="{BB962C8B-B14F-4D97-AF65-F5344CB8AC3E}">
        <p14:creationId xmlns:p14="http://schemas.microsoft.com/office/powerpoint/2010/main" val="3229873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B5089-7184-499E-931B-58470CAD0589}"/>
              </a:ext>
            </a:extLst>
          </p:cNvPr>
          <p:cNvSpPr>
            <a:spLocks noGrp="1"/>
          </p:cNvSpPr>
          <p:nvPr>
            <p:ph type="title"/>
          </p:nvPr>
        </p:nvSpPr>
        <p:spPr/>
        <p:txBody>
          <a:bodyPr/>
          <a:lstStyle/>
          <a:p>
            <a:r>
              <a:rPr lang="en-US" altLang="zh-TW" b="1" dirty="0"/>
              <a:t>Agenda</a:t>
            </a:r>
            <a:endParaRPr lang="zh-TW" altLang="en-US" b="1" dirty="0"/>
          </a:p>
        </p:txBody>
      </p:sp>
      <p:sp>
        <p:nvSpPr>
          <p:cNvPr id="3" name="內容版面配置區 2">
            <a:extLst>
              <a:ext uri="{FF2B5EF4-FFF2-40B4-BE49-F238E27FC236}">
                <a16:creationId xmlns:a16="http://schemas.microsoft.com/office/drawing/2014/main" id="{A4781EA2-0CC2-4B80-BD6D-55A80B1E9EFB}"/>
              </a:ext>
            </a:extLst>
          </p:cNvPr>
          <p:cNvSpPr>
            <a:spLocks noGrp="1"/>
          </p:cNvSpPr>
          <p:nvPr>
            <p:ph idx="1"/>
          </p:nvPr>
        </p:nvSpPr>
        <p:spPr/>
        <p:txBody>
          <a:bodyPr>
            <a:normAutofit/>
          </a:bodyPr>
          <a:lstStyle/>
          <a:p>
            <a:r>
              <a:rPr lang="zh-TW" altLang="en-US" sz="2000" dirty="0"/>
              <a:t>資料科學</a:t>
            </a:r>
            <a:r>
              <a:rPr lang="en-US" altLang="zh-TW" sz="2000" dirty="0"/>
              <a:t>(Data Science</a:t>
            </a:r>
            <a:r>
              <a:rPr lang="en-US" altLang="zh-TW" sz="2000" dirty="0" smtClean="0"/>
              <a:t>)</a:t>
            </a:r>
          </a:p>
          <a:p>
            <a:r>
              <a:rPr lang="zh-TW" altLang="en-US" sz="2000" dirty="0" smtClean="0"/>
              <a:t>資料</a:t>
            </a:r>
            <a:r>
              <a:rPr lang="zh-TW" altLang="en-US" sz="2000" dirty="0"/>
              <a:t>科學</a:t>
            </a:r>
            <a:r>
              <a:rPr lang="en-US" altLang="zh-TW" sz="2000" dirty="0"/>
              <a:t>(Data Science)</a:t>
            </a:r>
            <a:r>
              <a:rPr lang="zh-TW" altLang="en-US" sz="2000" dirty="0"/>
              <a:t>常用套件與開發</a:t>
            </a:r>
            <a:r>
              <a:rPr lang="zh-TW" altLang="en-US" sz="2000" dirty="0" smtClean="0"/>
              <a:t>環境</a:t>
            </a:r>
            <a:endParaRPr lang="en-US" altLang="zh-TW" sz="2000" dirty="0" smtClean="0"/>
          </a:p>
          <a:p>
            <a:r>
              <a:rPr lang="zh-TW" altLang="en-US" sz="2000" dirty="0"/>
              <a:t>科學計算</a:t>
            </a:r>
            <a:endParaRPr lang="en-US" altLang="zh-TW" sz="2000" dirty="0" smtClean="0"/>
          </a:p>
          <a:p>
            <a:r>
              <a:rPr lang="zh-TW" altLang="en-US" sz="2000" dirty="0"/>
              <a:t>電腦</a:t>
            </a:r>
            <a:r>
              <a:rPr lang="zh-TW" altLang="en-US" sz="2000" dirty="0" smtClean="0"/>
              <a:t>視覺</a:t>
            </a:r>
            <a:endParaRPr lang="en-US" altLang="zh-TW" sz="2000" dirty="0" smtClean="0"/>
          </a:p>
          <a:p>
            <a:r>
              <a:rPr lang="en-US" altLang="zh-TW" sz="2000" dirty="0"/>
              <a:t>Google </a:t>
            </a:r>
            <a:r>
              <a:rPr lang="en-US" altLang="zh-TW" sz="2000" dirty="0" err="1"/>
              <a:t>colab</a:t>
            </a:r>
            <a:r>
              <a:rPr lang="en-US" altLang="zh-TW" sz="2000" dirty="0"/>
              <a:t> </a:t>
            </a:r>
            <a:r>
              <a:rPr lang="zh-TW" altLang="en-US" sz="2000" dirty="0"/>
              <a:t>常用套件與開發</a:t>
            </a:r>
            <a:r>
              <a:rPr lang="zh-TW" altLang="en-US" sz="2000" dirty="0" smtClean="0"/>
              <a:t>環境</a:t>
            </a:r>
            <a:endParaRPr lang="en-US" altLang="zh-TW" sz="2000" dirty="0" smtClean="0"/>
          </a:p>
          <a:p>
            <a:r>
              <a:rPr lang="en-US" altLang="zh-TW" sz="2000" dirty="0"/>
              <a:t>Google </a:t>
            </a:r>
            <a:r>
              <a:rPr lang="en-US" altLang="zh-TW" sz="2000" dirty="0" err="1"/>
              <a:t>colab</a:t>
            </a:r>
            <a:r>
              <a:rPr lang="en-US" altLang="zh-TW" sz="2000" dirty="0"/>
              <a:t> </a:t>
            </a:r>
            <a:r>
              <a:rPr lang="zh-TW" altLang="en-US" sz="2000" dirty="0"/>
              <a:t>開發</a:t>
            </a:r>
            <a:r>
              <a:rPr lang="zh-TW" altLang="en-US" sz="2000" dirty="0" smtClean="0"/>
              <a:t>技術</a:t>
            </a:r>
            <a:endParaRPr lang="en-US" altLang="zh-TW" sz="2000" dirty="0" smtClean="0"/>
          </a:p>
          <a:p>
            <a:r>
              <a:rPr lang="en-US" altLang="zh-TW" sz="2000" dirty="0"/>
              <a:t>anaconda</a:t>
            </a:r>
            <a:r>
              <a:rPr lang="zh-TW" altLang="en-US" sz="2000" dirty="0"/>
              <a:t>常用套件與開發</a:t>
            </a:r>
            <a:r>
              <a:rPr lang="zh-TW" altLang="en-US" sz="2000" dirty="0" smtClean="0"/>
              <a:t>環境</a:t>
            </a:r>
            <a:endParaRPr lang="en-US" altLang="zh-TW" sz="2000" dirty="0" smtClean="0"/>
          </a:p>
          <a:p>
            <a:r>
              <a:rPr lang="zh-TW" altLang="en-US" sz="2000" dirty="0" smtClean="0"/>
              <a:t>機器學習與人工智慧</a:t>
            </a:r>
            <a:endParaRPr lang="en-US" altLang="zh-TW" sz="2000" dirty="0" smtClean="0"/>
          </a:p>
          <a:p>
            <a:r>
              <a:rPr lang="zh-TW" altLang="en-US" sz="2000" dirty="0"/>
              <a:t>資料分析要解決的</a:t>
            </a:r>
            <a:r>
              <a:rPr lang="zh-TW" altLang="en-US" sz="2000" dirty="0" smtClean="0"/>
              <a:t>問題</a:t>
            </a:r>
            <a:endParaRPr lang="en-US" altLang="zh-TW" sz="2000" dirty="0" smtClean="0"/>
          </a:p>
          <a:p>
            <a:r>
              <a:rPr lang="en-US" altLang="zh-TW" sz="2000" dirty="0" err="1"/>
              <a:t>numpy</a:t>
            </a:r>
            <a:endParaRPr lang="zh-TW" altLang="en-US" sz="2000" dirty="0"/>
          </a:p>
        </p:txBody>
      </p:sp>
    </p:spTree>
    <p:extLst>
      <p:ext uri="{BB962C8B-B14F-4D97-AF65-F5344CB8AC3E}">
        <p14:creationId xmlns:p14="http://schemas.microsoft.com/office/powerpoint/2010/main" val="2860824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err="1"/>
              <a:t>ndarray</a:t>
            </a:r>
            <a:r>
              <a:rPr lang="zh-TW" altLang="en-US" sz="2000" b="1" dirty="0"/>
              <a:t>的屬性</a:t>
            </a:r>
            <a:r>
              <a:rPr lang="en-US" altLang="zh-TW" sz="2000" b="1" dirty="0"/>
              <a:t>:</a:t>
            </a:r>
            <a:r>
              <a:rPr lang="zh-TW" altLang="en-US" sz="2000" b="1" dirty="0"/>
              <a:t>軸</a:t>
            </a:r>
            <a:r>
              <a:rPr lang="en-US" altLang="zh-TW" sz="2000" b="1" dirty="0"/>
              <a:t>(axis)</a:t>
            </a:r>
          </a:p>
          <a:p>
            <a:r>
              <a:rPr lang="en-US" altLang="zh-TW" sz="2000" b="1" dirty="0" err="1" smtClean="0"/>
              <a:t>ndarray</a:t>
            </a:r>
            <a:r>
              <a:rPr lang="zh-TW" altLang="en-US" sz="2000" b="1" dirty="0"/>
              <a:t>的屬性</a:t>
            </a:r>
            <a:r>
              <a:rPr lang="en-US" altLang="zh-TW" sz="2000" b="1" dirty="0"/>
              <a:t>:</a:t>
            </a:r>
            <a:r>
              <a:rPr lang="zh-TW" altLang="en-US" sz="2000" b="1" dirty="0"/>
              <a:t>維度</a:t>
            </a:r>
            <a:r>
              <a:rPr lang="en-US" altLang="zh-TW" sz="2000" b="1" dirty="0"/>
              <a:t>(dimension):</a:t>
            </a:r>
            <a:r>
              <a:rPr lang="en-US" altLang="zh-TW" sz="2000" b="1" dirty="0" err="1"/>
              <a:t>ndim</a:t>
            </a:r>
            <a:endParaRPr lang="en-US" altLang="zh-TW" sz="2000" b="1" dirty="0"/>
          </a:p>
        </p:txBody>
      </p:sp>
      <p:pic>
        <p:nvPicPr>
          <p:cNvPr id="4" name="圖片 3">
            <a:extLst>
              <a:ext uri="{FF2B5EF4-FFF2-40B4-BE49-F238E27FC236}">
                <a16:creationId xmlns:a16="http://schemas.microsoft.com/office/drawing/2014/main" id="{BF853E5C-BA73-4E8E-9682-C363FB645B38}"/>
              </a:ext>
            </a:extLst>
          </p:cNvPr>
          <p:cNvPicPr>
            <a:picLocks noChangeAspect="1"/>
          </p:cNvPicPr>
          <p:nvPr/>
        </p:nvPicPr>
        <p:blipFill>
          <a:blip r:embed="rId2"/>
          <a:stretch>
            <a:fillRect/>
          </a:stretch>
        </p:blipFill>
        <p:spPr>
          <a:xfrm>
            <a:off x="838200" y="2668502"/>
            <a:ext cx="8113295" cy="2138651"/>
          </a:xfrm>
          <a:prstGeom prst="rect">
            <a:avLst/>
          </a:prstGeom>
        </p:spPr>
      </p:pic>
    </p:spTree>
    <p:extLst>
      <p:ext uri="{BB962C8B-B14F-4D97-AF65-F5344CB8AC3E}">
        <p14:creationId xmlns:p14="http://schemas.microsoft.com/office/powerpoint/2010/main" val="3781463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err="1"/>
              <a:t>ndarray</a:t>
            </a:r>
            <a:r>
              <a:rPr lang="zh-TW" altLang="en-US" sz="2000" b="1" dirty="0"/>
              <a:t>的屬性</a:t>
            </a:r>
            <a:r>
              <a:rPr lang="en-US" altLang="zh-TW" sz="2000" b="1" dirty="0"/>
              <a:t>:</a:t>
            </a:r>
            <a:r>
              <a:rPr lang="zh-TW" altLang="en-US" sz="2000" b="1" dirty="0"/>
              <a:t>秩</a:t>
            </a:r>
            <a:r>
              <a:rPr lang="en-US" altLang="zh-TW" sz="2000" b="1" dirty="0"/>
              <a:t>rank</a:t>
            </a:r>
          </a:p>
          <a:p>
            <a:r>
              <a:rPr lang="en-US" altLang="zh-TW" sz="2000" b="1" dirty="0" err="1"/>
              <a:t>ndarray</a:t>
            </a:r>
            <a:r>
              <a:rPr lang="zh-TW" altLang="en-US" sz="2000" b="1" dirty="0"/>
              <a:t>的屬性</a:t>
            </a:r>
            <a:r>
              <a:rPr lang="en-US" altLang="zh-TW" sz="2000" b="1" dirty="0"/>
              <a:t>:</a:t>
            </a:r>
            <a:r>
              <a:rPr lang="zh-TW" altLang="en-US" sz="2000" b="1" dirty="0"/>
              <a:t>形狀</a:t>
            </a:r>
            <a:r>
              <a:rPr lang="en-US" altLang="zh-TW" sz="2000" b="1" dirty="0"/>
              <a:t>(shape):shape</a:t>
            </a:r>
          </a:p>
        </p:txBody>
      </p:sp>
      <p:pic>
        <p:nvPicPr>
          <p:cNvPr id="5" name="圖片 4">
            <a:extLst>
              <a:ext uri="{FF2B5EF4-FFF2-40B4-BE49-F238E27FC236}">
                <a16:creationId xmlns:a16="http://schemas.microsoft.com/office/drawing/2014/main" id="{9BD77661-817F-4174-8757-225F6DB22BDD}"/>
              </a:ext>
            </a:extLst>
          </p:cNvPr>
          <p:cNvPicPr>
            <a:picLocks noChangeAspect="1"/>
          </p:cNvPicPr>
          <p:nvPr/>
        </p:nvPicPr>
        <p:blipFill>
          <a:blip r:embed="rId2"/>
          <a:stretch>
            <a:fillRect/>
          </a:stretch>
        </p:blipFill>
        <p:spPr>
          <a:xfrm>
            <a:off x="978569" y="2977663"/>
            <a:ext cx="7209422" cy="2004413"/>
          </a:xfrm>
          <a:prstGeom prst="rect">
            <a:avLst/>
          </a:prstGeom>
        </p:spPr>
      </p:pic>
      <p:pic>
        <p:nvPicPr>
          <p:cNvPr id="4" name="圖片 3"/>
          <p:cNvPicPr>
            <a:picLocks noChangeAspect="1"/>
          </p:cNvPicPr>
          <p:nvPr/>
        </p:nvPicPr>
        <p:blipFill>
          <a:blip r:embed="rId3"/>
          <a:stretch>
            <a:fillRect/>
          </a:stretch>
        </p:blipFill>
        <p:spPr>
          <a:xfrm>
            <a:off x="978569" y="4982076"/>
            <a:ext cx="6026063" cy="1845482"/>
          </a:xfrm>
          <a:prstGeom prst="rect">
            <a:avLst/>
          </a:prstGeom>
        </p:spPr>
      </p:pic>
    </p:spTree>
    <p:extLst>
      <p:ext uri="{BB962C8B-B14F-4D97-AF65-F5344CB8AC3E}">
        <p14:creationId xmlns:p14="http://schemas.microsoft.com/office/powerpoint/2010/main" val="4225755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err="1"/>
              <a:t>ndarray</a:t>
            </a:r>
            <a:r>
              <a:rPr lang="zh-TW" altLang="en-US" sz="2000" b="1" dirty="0"/>
              <a:t>的屬性</a:t>
            </a:r>
            <a:r>
              <a:rPr lang="en-US" altLang="zh-TW" sz="2000" b="1" dirty="0"/>
              <a:t>:</a:t>
            </a:r>
            <a:r>
              <a:rPr lang="zh-TW" altLang="en-US" sz="2000" b="1" dirty="0"/>
              <a:t>大小</a:t>
            </a:r>
            <a:r>
              <a:rPr lang="en-US" altLang="zh-TW" sz="2000" b="1" dirty="0"/>
              <a:t>(</a:t>
            </a:r>
            <a:r>
              <a:rPr lang="zh-TW" altLang="en-US" sz="2000" b="1" dirty="0"/>
              <a:t>元素個數</a:t>
            </a:r>
            <a:r>
              <a:rPr lang="en-US" altLang="zh-TW" sz="2000" b="1" dirty="0"/>
              <a:t>):size</a:t>
            </a:r>
          </a:p>
        </p:txBody>
      </p:sp>
      <p:pic>
        <p:nvPicPr>
          <p:cNvPr id="4" name="圖片 3">
            <a:extLst>
              <a:ext uri="{FF2B5EF4-FFF2-40B4-BE49-F238E27FC236}">
                <a16:creationId xmlns:a16="http://schemas.microsoft.com/office/drawing/2014/main" id="{22489D65-E968-40AC-A902-4EF5044E1B39}"/>
              </a:ext>
            </a:extLst>
          </p:cNvPr>
          <p:cNvPicPr>
            <a:picLocks noChangeAspect="1"/>
          </p:cNvPicPr>
          <p:nvPr/>
        </p:nvPicPr>
        <p:blipFill>
          <a:blip r:embed="rId2"/>
          <a:stretch>
            <a:fillRect/>
          </a:stretch>
        </p:blipFill>
        <p:spPr>
          <a:xfrm>
            <a:off x="838199" y="2458703"/>
            <a:ext cx="10426205" cy="3027697"/>
          </a:xfrm>
          <a:prstGeom prst="rect">
            <a:avLst/>
          </a:prstGeom>
        </p:spPr>
      </p:pic>
    </p:spTree>
    <p:extLst>
      <p:ext uri="{BB962C8B-B14F-4D97-AF65-F5344CB8AC3E}">
        <p14:creationId xmlns:p14="http://schemas.microsoft.com/office/powerpoint/2010/main" val="625880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err="1"/>
              <a:t>ndarray</a:t>
            </a:r>
            <a:r>
              <a:rPr lang="zh-TW" altLang="en-US" sz="2000" b="1" dirty="0"/>
              <a:t>的屬性</a:t>
            </a:r>
            <a:r>
              <a:rPr lang="en-US" altLang="zh-TW" sz="2000" b="1" dirty="0"/>
              <a:t>:</a:t>
            </a:r>
            <a:r>
              <a:rPr lang="en-US" altLang="zh-TW" sz="2000" b="1" dirty="0" err="1"/>
              <a:t>dtype</a:t>
            </a:r>
            <a:r>
              <a:rPr lang="en-US" altLang="zh-TW" sz="2000" b="1" dirty="0"/>
              <a:t>(</a:t>
            </a:r>
            <a:r>
              <a:rPr lang="zh-TW" altLang="en-US" sz="2000" b="1" dirty="0"/>
              <a:t>資料型態</a:t>
            </a:r>
            <a:r>
              <a:rPr lang="en-US" altLang="zh-TW" sz="2000" b="1" dirty="0"/>
              <a:t>:data type)</a:t>
            </a:r>
          </a:p>
        </p:txBody>
      </p:sp>
      <p:pic>
        <p:nvPicPr>
          <p:cNvPr id="5" name="圖片 4">
            <a:extLst>
              <a:ext uri="{FF2B5EF4-FFF2-40B4-BE49-F238E27FC236}">
                <a16:creationId xmlns:a16="http://schemas.microsoft.com/office/drawing/2014/main" id="{CDA7C71E-CEA3-430D-9BFD-51132F969E72}"/>
              </a:ext>
            </a:extLst>
          </p:cNvPr>
          <p:cNvPicPr>
            <a:picLocks noChangeAspect="1"/>
          </p:cNvPicPr>
          <p:nvPr/>
        </p:nvPicPr>
        <p:blipFill>
          <a:blip r:embed="rId2"/>
          <a:stretch>
            <a:fillRect/>
          </a:stretch>
        </p:blipFill>
        <p:spPr>
          <a:xfrm>
            <a:off x="838200" y="2256673"/>
            <a:ext cx="8225589" cy="4351338"/>
          </a:xfrm>
          <a:prstGeom prst="rect">
            <a:avLst/>
          </a:prstGeom>
        </p:spPr>
      </p:pic>
    </p:spTree>
    <p:extLst>
      <p:ext uri="{BB962C8B-B14F-4D97-AF65-F5344CB8AC3E}">
        <p14:creationId xmlns:p14="http://schemas.microsoft.com/office/powerpoint/2010/main" val="3715380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smtClean="0"/>
              <a:t>ndarray</a:t>
            </a:r>
            <a:r>
              <a:rPr lang="zh-TW" altLang="en-US" b="1" dirty="0" smtClean="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err="1"/>
              <a:t>ndarray</a:t>
            </a:r>
            <a:r>
              <a:rPr lang="zh-TW" altLang="en-US" sz="2000" b="1" dirty="0"/>
              <a:t>的運算</a:t>
            </a:r>
            <a:r>
              <a:rPr lang="en-US" altLang="zh-TW" sz="2000" b="1" dirty="0"/>
              <a:t>:</a:t>
            </a:r>
            <a:r>
              <a:rPr lang="zh-TW" altLang="en-US" sz="2000" b="1" dirty="0"/>
              <a:t>型態轉換</a:t>
            </a:r>
            <a:r>
              <a:rPr lang="en-US" altLang="zh-TW" sz="2000" b="1" dirty="0"/>
              <a:t>|</a:t>
            </a:r>
            <a:r>
              <a:rPr lang="en-US" altLang="zh-TW" sz="2000" b="1" dirty="0" err="1"/>
              <a:t>astype</a:t>
            </a:r>
            <a:r>
              <a:rPr lang="en-US" altLang="zh-TW" sz="2000" b="1" dirty="0"/>
              <a:t>()</a:t>
            </a:r>
            <a:r>
              <a:rPr lang="zh-TW" altLang="en-US" sz="2000" b="1" dirty="0"/>
              <a:t>函式</a:t>
            </a:r>
          </a:p>
        </p:txBody>
      </p:sp>
      <p:pic>
        <p:nvPicPr>
          <p:cNvPr id="4" name="圖片 3">
            <a:extLst>
              <a:ext uri="{FF2B5EF4-FFF2-40B4-BE49-F238E27FC236}">
                <a16:creationId xmlns:a16="http://schemas.microsoft.com/office/drawing/2014/main" id="{5F000A2B-DF13-4391-A2B1-B0CE8A328681}"/>
              </a:ext>
            </a:extLst>
          </p:cNvPr>
          <p:cNvPicPr>
            <a:picLocks noChangeAspect="1"/>
          </p:cNvPicPr>
          <p:nvPr/>
        </p:nvPicPr>
        <p:blipFill>
          <a:blip r:embed="rId2"/>
          <a:stretch>
            <a:fillRect/>
          </a:stretch>
        </p:blipFill>
        <p:spPr>
          <a:xfrm>
            <a:off x="1062790" y="2329405"/>
            <a:ext cx="5870853" cy="4351338"/>
          </a:xfrm>
          <a:prstGeom prst="rect">
            <a:avLst/>
          </a:prstGeom>
        </p:spPr>
      </p:pic>
    </p:spTree>
    <p:extLst>
      <p:ext uri="{BB962C8B-B14F-4D97-AF65-F5344CB8AC3E}">
        <p14:creationId xmlns:p14="http://schemas.microsoft.com/office/powerpoint/2010/main" val="3373896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pic>
        <p:nvPicPr>
          <p:cNvPr id="8" name="內容版面配置區 7">
            <a:extLst>
              <a:ext uri="{FF2B5EF4-FFF2-40B4-BE49-F238E27FC236}">
                <a16:creationId xmlns:a16="http://schemas.microsoft.com/office/drawing/2014/main" id="{02AB9E56-C9A2-4E40-89BD-01978F844B68}"/>
              </a:ext>
            </a:extLst>
          </p:cNvPr>
          <p:cNvPicPr>
            <a:picLocks noGrp="1" noChangeAspect="1"/>
          </p:cNvPicPr>
          <p:nvPr>
            <p:ph idx="1"/>
          </p:nvPr>
        </p:nvPicPr>
        <p:blipFill>
          <a:blip r:embed="rId2"/>
          <a:stretch>
            <a:fillRect/>
          </a:stretch>
        </p:blipFill>
        <p:spPr>
          <a:xfrm>
            <a:off x="930479" y="1514519"/>
            <a:ext cx="7356664" cy="5102602"/>
          </a:xfrm>
          <a:prstGeom prst="rect">
            <a:avLst/>
          </a:prstGeom>
        </p:spPr>
      </p:pic>
      <p:sp>
        <p:nvSpPr>
          <p:cNvPr id="9" name="圖說文字: 折線 8">
            <a:extLst>
              <a:ext uri="{FF2B5EF4-FFF2-40B4-BE49-F238E27FC236}">
                <a16:creationId xmlns:a16="http://schemas.microsoft.com/office/drawing/2014/main" id="{950EE401-182E-4205-A2B2-D5FD896DA235}"/>
              </a:ext>
            </a:extLst>
          </p:cNvPr>
          <p:cNvSpPr/>
          <p:nvPr/>
        </p:nvSpPr>
        <p:spPr>
          <a:xfrm rot="10800000">
            <a:off x="2030136" y="5939406"/>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D3EF2D1-7E34-4535-904D-A0D83F14DFB1}"/>
              </a:ext>
            </a:extLst>
          </p:cNvPr>
          <p:cNvSpPr txBox="1"/>
          <p:nvPr/>
        </p:nvSpPr>
        <p:spPr>
          <a:xfrm>
            <a:off x="4608811" y="5539296"/>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1" name="文字方塊 10">
            <a:extLst>
              <a:ext uri="{FF2B5EF4-FFF2-40B4-BE49-F238E27FC236}">
                <a16:creationId xmlns:a16="http://schemas.microsoft.com/office/drawing/2014/main" id="{FB897327-E118-4AAE-9C82-773DC108E5EA}"/>
              </a:ext>
            </a:extLst>
          </p:cNvPr>
          <p:cNvSpPr txBox="1"/>
          <p:nvPr/>
        </p:nvSpPr>
        <p:spPr>
          <a:xfrm>
            <a:off x="4694099" y="2886630"/>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2" name="圖說文字: 折線 11">
            <a:extLst>
              <a:ext uri="{FF2B5EF4-FFF2-40B4-BE49-F238E27FC236}">
                <a16:creationId xmlns:a16="http://schemas.microsoft.com/office/drawing/2014/main" id="{0B48A89A-D861-4B5B-9DDC-EC5E2DFDFFEC}"/>
              </a:ext>
            </a:extLst>
          </p:cNvPr>
          <p:cNvSpPr/>
          <p:nvPr/>
        </p:nvSpPr>
        <p:spPr>
          <a:xfrm rot="10800000">
            <a:off x="2030135" y="3378819"/>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0045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smtClean="0"/>
              <a:t>numpy.array</a:t>
            </a:r>
            <a:r>
              <a:rPr lang="zh-TW" altLang="en-US" b="1" dirty="0"/>
              <a:t>的說明</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b="1" dirty="0" smtClean="0"/>
              <a:t>numpy.array(</a:t>
            </a:r>
            <a:r>
              <a:rPr lang="en-US" altLang="zh-TW" sz="2000" b="1" i="1" dirty="0" smtClean="0"/>
              <a:t>object</a:t>
            </a:r>
            <a:r>
              <a:rPr lang="en-US" altLang="zh-TW" sz="2000" b="1" dirty="0"/>
              <a:t>, </a:t>
            </a:r>
            <a:r>
              <a:rPr lang="en-US" altLang="zh-TW" sz="2000" b="1" i="1" dirty="0" err="1"/>
              <a:t>dtype</a:t>
            </a:r>
            <a:r>
              <a:rPr lang="en-US" altLang="zh-TW" sz="2000" b="1" i="1" dirty="0"/>
              <a:t>=None</a:t>
            </a:r>
            <a:r>
              <a:rPr lang="en-US" altLang="zh-TW" sz="2000" b="1" dirty="0"/>
              <a:t>, </a:t>
            </a:r>
            <a:r>
              <a:rPr lang="en-US" altLang="zh-TW" sz="2000" b="1" i="1" dirty="0"/>
              <a:t>*</a:t>
            </a:r>
            <a:r>
              <a:rPr lang="en-US" altLang="zh-TW" sz="2000" b="1" dirty="0"/>
              <a:t>, </a:t>
            </a:r>
            <a:r>
              <a:rPr lang="en-US" altLang="zh-TW" sz="2000" b="1" i="1" dirty="0"/>
              <a:t>copy=True</a:t>
            </a:r>
            <a:r>
              <a:rPr lang="en-US" altLang="zh-TW" sz="2000" b="1" dirty="0"/>
              <a:t>, </a:t>
            </a:r>
            <a:r>
              <a:rPr lang="en-US" altLang="zh-TW" sz="2000" b="1" i="1" dirty="0"/>
              <a:t>order='K'</a:t>
            </a:r>
            <a:r>
              <a:rPr lang="en-US" altLang="zh-TW" sz="2000" b="1" dirty="0"/>
              <a:t>, </a:t>
            </a:r>
            <a:r>
              <a:rPr lang="en-US" altLang="zh-TW" sz="2000" b="1" i="1" dirty="0" err="1"/>
              <a:t>subok</a:t>
            </a:r>
            <a:r>
              <a:rPr lang="en-US" altLang="zh-TW" sz="2000" b="1" i="1" dirty="0"/>
              <a:t>=False</a:t>
            </a:r>
            <a:r>
              <a:rPr lang="en-US" altLang="zh-TW" sz="2000" b="1" dirty="0"/>
              <a:t>, </a:t>
            </a:r>
            <a:r>
              <a:rPr lang="en-US" altLang="zh-TW" sz="2000" b="1" i="1" dirty="0" err="1"/>
              <a:t>ndmin</a:t>
            </a:r>
            <a:r>
              <a:rPr lang="en-US" altLang="zh-TW" sz="2000" b="1" i="1" dirty="0"/>
              <a:t>=0</a:t>
            </a:r>
            <a:r>
              <a:rPr lang="en-US" altLang="zh-TW" sz="2000" b="1" dirty="0"/>
              <a:t>, </a:t>
            </a:r>
            <a:r>
              <a:rPr lang="en-US" altLang="zh-TW" sz="2000" b="1" i="1" dirty="0"/>
              <a:t>like=None</a:t>
            </a:r>
            <a:r>
              <a:rPr lang="en-US" altLang="zh-TW" sz="2000" b="1" dirty="0" smtClean="0"/>
              <a:t>)</a:t>
            </a:r>
          </a:p>
          <a:p>
            <a:r>
              <a:rPr lang="zh-TW" altLang="en-US" sz="2000" b="1" dirty="0"/>
              <a:t>有矩陣加減乘除的</a:t>
            </a:r>
            <a:r>
              <a:rPr lang="zh-TW" altLang="en-US" sz="2000" b="1" dirty="0" smtClean="0"/>
              <a:t>應用。</a:t>
            </a:r>
            <a:endParaRPr lang="en-US" altLang="zh-TW" sz="2000" b="1" dirty="0"/>
          </a:p>
        </p:txBody>
      </p:sp>
    </p:spTree>
    <p:extLst>
      <p:ext uri="{BB962C8B-B14F-4D97-AF65-F5344CB8AC3E}">
        <p14:creationId xmlns:p14="http://schemas.microsoft.com/office/powerpoint/2010/main" val="2581819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248819"/>
            <a:ext cx="5562600" cy="3487662"/>
          </a:xfrm>
          <a:prstGeom prst="rect">
            <a:avLst/>
          </a:prstGeom>
        </p:spPr>
      </p:pic>
      <p:sp>
        <p:nvSpPr>
          <p:cNvPr id="6" name="文字方塊 5"/>
          <p:cNvSpPr txBox="1"/>
          <p:nvPr/>
        </p:nvSpPr>
        <p:spPr>
          <a:xfrm>
            <a:off x="838200" y="1494493"/>
            <a:ext cx="4663649" cy="1908215"/>
          </a:xfrm>
          <a:prstGeom prst="rect">
            <a:avLst/>
          </a:prstGeom>
          <a:noFill/>
        </p:spPr>
        <p:txBody>
          <a:bodyPr wrap="none" rtlCol="0">
            <a:spAutoFit/>
          </a:bodyPr>
          <a:lstStyle/>
          <a:p>
            <a:r>
              <a:rPr lang="zh-TW" altLang="en-US" sz="2000" dirty="0"/>
              <a:t>建立元素都是 </a:t>
            </a:r>
            <a:r>
              <a:rPr lang="en-US" altLang="zh-TW" sz="2000" dirty="0"/>
              <a:t>0/1 </a:t>
            </a:r>
            <a:r>
              <a:rPr lang="zh-TW" altLang="en-US" sz="2000" dirty="0"/>
              <a:t>的陣列 </a:t>
            </a:r>
            <a:r>
              <a:rPr lang="en-US" altLang="zh-TW" sz="2000" dirty="0"/>
              <a:t>– zeros()/ones()</a:t>
            </a:r>
          </a:p>
          <a:p>
            <a:r>
              <a:rPr lang="zh-TW" altLang="en-US" sz="2000" dirty="0"/>
              <a:t>建立「不限定元素值」的陣列 </a:t>
            </a:r>
            <a:r>
              <a:rPr lang="en-US" altLang="zh-TW" sz="2000" dirty="0"/>
              <a:t>– empty()</a:t>
            </a:r>
          </a:p>
          <a:p>
            <a:r>
              <a:rPr lang="zh-TW" altLang="en-US" sz="2000" dirty="0"/>
              <a:t>建立指定範圍的等差陣列 </a:t>
            </a:r>
            <a:r>
              <a:rPr lang="en-US" altLang="zh-TW" sz="2000" dirty="0"/>
              <a:t>– </a:t>
            </a:r>
            <a:r>
              <a:rPr lang="en-US" altLang="zh-TW" sz="2000" dirty="0" err="1"/>
              <a:t>arange</a:t>
            </a:r>
            <a:r>
              <a:rPr lang="en-US" altLang="zh-TW" sz="2000" dirty="0"/>
              <a:t>()</a:t>
            </a:r>
          </a:p>
          <a:p>
            <a:r>
              <a:rPr lang="zh-TW" altLang="en-US" sz="2000" dirty="0"/>
              <a:t>建立指定範圍的等差陣列 </a:t>
            </a:r>
            <a:r>
              <a:rPr lang="en-US" altLang="zh-TW" sz="2000" dirty="0"/>
              <a:t>– </a:t>
            </a:r>
            <a:r>
              <a:rPr lang="en-US" altLang="zh-TW" sz="2000" dirty="0" err="1"/>
              <a:t>linspace</a:t>
            </a:r>
            <a:r>
              <a:rPr lang="en-US" altLang="zh-TW" sz="2000" dirty="0"/>
              <a:t>()</a:t>
            </a:r>
          </a:p>
          <a:p>
            <a:r>
              <a:rPr lang="zh-TW" altLang="en-US" sz="2000" dirty="0"/>
              <a:t>使用</a:t>
            </a:r>
            <a:r>
              <a:rPr lang="en-US" altLang="zh-TW" sz="2000" dirty="0"/>
              <a:t>random </a:t>
            </a:r>
            <a:r>
              <a:rPr lang="zh-TW" altLang="en-US" sz="2000" dirty="0"/>
              <a:t>模組建立隨機亂數的陣列</a:t>
            </a:r>
          </a:p>
          <a:p>
            <a:endParaRPr lang="zh-TW" altLang="en-US" dirty="0"/>
          </a:p>
        </p:txBody>
      </p:sp>
    </p:spTree>
    <p:extLst>
      <p:ext uri="{BB962C8B-B14F-4D97-AF65-F5344CB8AC3E}">
        <p14:creationId xmlns:p14="http://schemas.microsoft.com/office/powerpoint/2010/main" val="2318177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056350"/>
            <a:ext cx="10122074" cy="2890991"/>
          </a:xfrm>
          <a:prstGeom prst="rect">
            <a:avLst/>
          </a:prstGeom>
        </p:spPr>
      </p:pic>
      <p:sp>
        <p:nvSpPr>
          <p:cNvPr id="6" name="文字方塊 5"/>
          <p:cNvSpPr txBox="1"/>
          <p:nvPr/>
        </p:nvSpPr>
        <p:spPr>
          <a:xfrm>
            <a:off x="838200" y="1494493"/>
            <a:ext cx="4663649" cy="1908215"/>
          </a:xfrm>
          <a:prstGeom prst="rect">
            <a:avLst/>
          </a:prstGeom>
          <a:noFill/>
        </p:spPr>
        <p:txBody>
          <a:bodyPr wrap="none" rtlCol="0">
            <a:spAutoFit/>
          </a:bodyPr>
          <a:lstStyle/>
          <a:p>
            <a:r>
              <a:rPr lang="zh-TW" altLang="en-US" sz="2000" dirty="0"/>
              <a:t>建立元素都是 </a:t>
            </a:r>
            <a:r>
              <a:rPr lang="en-US" altLang="zh-TW" sz="2000" dirty="0"/>
              <a:t>0/1 </a:t>
            </a:r>
            <a:r>
              <a:rPr lang="zh-TW" altLang="en-US" sz="2000" dirty="0"/>
              <a:t>的陣列 </a:t>
            </a:r>
            <a:r>
              <a:rPr lang="en-US" altLang="zh-TW" sz="2000" dirty="0"/>
              <a:t>– zeros()/ones()</a:t>
            </a:r>
          </a:p>
          <a:p>
            <a:r>
              <a:rPr lang="zh-TW" altLang="en-US" sz="2000" dirty="0"/>
              <a:t>建立「不限定元素值」的陣列 </a:t>
            </a:r>
            <a:r>
              <a:rPr lang="en-US" altLang="zh-TW" sz="2000" dirty="0"/>
              <a:t>– empty()</a:t>
            </a:r>
          </a:p>
          <a:p>
            <a:r>
              <a:rPr lang="zh-TW" altLang="en-US" sz="2000" dirty="0"/>
              <a:t>建立指定範圍的等差陣列 </a:t>
            </a:r>
            <a:r>
              <a:rPr lang="en-US" altLang="zh-TW" sz="2000" dirty="0"/>
              <a:t>– </a:t>
            </a:r>
            <a:r>
              <a:rPr lang="en-US" altLang="zh-TW" sz="2000" dirty="0" err="1"/>
              <a:t>arange</a:t>
            </a:r>
            <a:r>
              <a:rPr lang="en-US" altLang="zh-TW" sz="2000" dirty="0"/>
              <a:t>()</a:t>
            </a:r>
          </a:p>
          <a:p>
            <a:r>
              <a:rPr lang="zh-TW" altLang="en-US" sz="2000" dirty="0"/>
              <a:t>建立指定範圍的等差陣列 </a:t>
            </a:r>
            <a:r>
              <a:rPr lang="en-US" altLang="zh-TW" sz="2000" dirty="0"/>
              <a:t>– </a:t>
            </a:r>
            <a:r>
              <a:rPr lang="en-US" altLang="zh-TW" sz="2000" dirty="0" err="1"/>
              <a:t>linspace</a:t>
            </a:r>
            <a:r>
              <a:rPr lang="en-US" altLang="zh-TW" sz="2000" dirty="0"/>
              <a:t>()</a:t>
            </a:r>
          </a:p>
          <a:p>
            <a:r>
              <a:rPr lang="zh-TW" altLang="en-US" sz="2000" dirty="0"/>
              <a:t>使用</a:t>
            </a:r>
            <a:r>
              <a:rPr lang="en-US" altLang="zh-TW" sz="2000" dirty="0"/>
              <a:t>random </a:t>
            </a:r>
            <a:r>
              <a:rPr lang="zh-TW" altLang="en-US" sz="2000" dirty="0"/>
              <a:t>模組建立隨機亂數的陣列</a:t>
            </a:r>
          </a:p>
          <a:p>
            <a:endParaRPr lang="zh-TW" altLang="en-US" dirty="0"/>
          </a:p>
        </p:txBody>
      </p:sp>
    </p:spTree>
    <p:extLst>
      <p:ext uri="{BB962C8B-B14F-4D97-AF65-F5344CB8AC3E}">
        <p14:creationId xmlns:p14="http://schemas.microsoft.com/office/powerpoint/2010/main" val="3353934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normAutofit/>
          </a:bodyPr>
          <a:lstStyle/>
          <a:p>
            <a:r>
              <a:rPr lang="zh-TW" altLang="en-US" sz="2000" b="1" dirty="0"/>
              <a:t>建立元素都是 </a:t>
            </a:r>
            <a:r>
              <a:rPr lang="en-US" altLang="zh-TW" sz="2000" b="1" dirty="0"/>
              <a:t>0/1 </a:t>
            </a:r>
            <a:r>
              <a:rPr lang="zh-TW" altLang="en-US" sz="2000" b="1" dirty="0"/>
              <a:t>的陣列 </a:t>
            </a:r>
            <a:r>
              <a:rPr lang="en-US" altLang="zh-TW" sz="2000" b="1" dirty="0"/>
              <a:t>– zeros()/ones</a:t>
            </a:r>
            <a:r>
              <a:rPr lang="en-US" altLang="zh-TW" sz="2000" b="1" dirty="0" smtClean="0"/>
              <a:t>()</a:t>
            </a:r>
            <a:endParaRPr lang="en-US" altLang="zh-TW" sz="2000" b="1" dirty="0"/>
          </a:p>
        </p:txBody>
      </p:sp>
      <p:pic>
        <p:nvPicPr>
          <p:cNvPr id="4" name="圖片 3"/>
          <p:cNvPicPr>
            <a:picLocks noChangeAspect="1"/>
          </p:cNvPicPr>
          <p:nvPr/>
        </p:nvPicPr>
        <p:blipFill>
          <a:blip r:embed="rId2"/>
          <a:stretch>
            <a:fillRect/>
          </a:stretch>
        </p:blipFill>
        <p:spPr>
          <a:xfrm>
            <a:off x="838200" y="2267732"/>
            <a:ext cx="7278666" cy="4073657"/>
          </a:xfrm>
          <a:prstGeom prst="rect">
            <a:avLst/>
          </a:prstGeom>
        </p:spPr>
      </p:pic>
    </p:spTree>
    <p:extLst>
      <p:ext uri="{BB962C8B-B14F-4D97-AF65-F5344CB8AC3E}">
        <p14:creationId xmlns:p14="http://schemas.microsoft.com/office/powerpoint/2010/main" val="361683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資料科學</a:t>
            </a:r>
            <a:r>
              <a:rPr lang="en-US" altLang="zh-TW" b="1" dirty="0"/>
              <a:t>(Data Science</a:t>
            </a:r>
            <a:r>
              <a:rPr lang="en-US" altLang="zh-TW" b="1"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000" dirty="0"/>
              <a:t>資料科學橫跨多個領域，包括統計、科學方法、人工智慧 </a:t>
            </a:r>
            <a:r>
              <a:rPr lang="en-US" altLang="zh-TW" sz="2000" dirty="0"/>
              <a:t>(AI) </a:t>
            </a:r>
            <a:r>
              <a:rPr lang="zh-TW" altLang="en-US" sz="2000" dirty="0"/>
              <a:t>和資料分析，目的在於從資料中發現價值</a:t>
            </a:r>
            <a:r>
              <a:rPr lang="zh-TW" altLang="en-US" sz="2000" dirty="0" smtClean="0"/>
              <a:t>。</a:t>
            </a:r>
            <a:endParaRPr lang="en-US" altLang="zh-TW" sz="2000" dirty="0" smtClean="0"/>
          </a:p>
          <a:p>
            <a:r>
              <a:rPr lang="zh-TW" altLang="en-US" sz="2000" dirty="0" smtClean="0"/>
              <a:t>實</a:t>
            </a:r>
            <a:r>
              <a:rPr lang="zh-TW" altLang="en-US" sz="2000" dirty="0"/>
              <a:t>作資料科學的人員稱為資料科學家</a:t>
            </a:r>
            <a:r>
              <a:rPr lang="zh-TW" altLang="en-US" sz="2000" dirty="0" smtClean="0"/>
              <a:t>。</a:t>
            </a:r>
            <a:endParaRPr lang="en-US" altLang="zh-TW" sz="2000" dirty="0" smtClean="0"/>
          </a:p>
          <a:p>
            <a:r>
              <a:rPr lang="zh-TW" altLang="en-US" sz="2000" dirty="0" smtClean="0"/>
              <a:t>他們</a:t>
            </a:r>
            <a:r>
              <a:rPr lang="zh-TW" altLang="en-US" sz="2000" dirty="0"/>
              <a:t>會搭配運用一系列的技能，分析從網路、智慧型手機、客戶、感應器和其他來源收集到的資料，並從中獲取可行的見解。</a:t>
            </a:r>
          </a:p>
          <a:p>
            <a:r>
              <a:rPr lang="zh-TW" altLang="en-US" sz="2000" dirty="0"/>
              <a:t>「準備資料以進行分析」是資料科學的環節之一，過程涉及清理、彙總及處理資料，以利執行進階資料分析</a:t>
            </a:r>
            <a:r>
              <a:rPr lang="zh-TW" altLang="en-US" sz="2000" dirty="0" smtClean="0"/>
              <a:t>。</a:t>
            </a:r>
            <a:endParaRPr lang="en-US" altLang="zh-TW" sz="2000" dirty="0" smtClean="0"/>
          </a:p>
          <a:p>
            <a:r>
              <a:rPr lang="zh-TW" altLang="en-US" sz="2000" dirty="0" smtClean="0"/>
              <a:t>接著</a:t>
            </a:r>
            <a:r>
              <a:rPr lang="zh-TW" altLang="en-US" sz="2000" dirty="0"/>
              <a:t>，分析應用程式和資料科學家便能檢閱結果以找出固定模式，進而幫助企業領導者從中獲得明智的見解</a:t>
            </a:r>
            <a:r>
              <a:rPr lang="zh-TW" altLang="en-US" sz="2000" dirty="0" smtClean="0"/>
              <a:t>。</a:t>
            </a:r>
            <a:endParaRPr lang="zh-TW" altLang="en-US" sz="2000" dirty="0"/>
          </a:p>
        </p:txBody>
      </p:sp>
    </p:spTree>
    <p:extLst>
      <p:ext uri="{BB962C8B-B14F-4D97-AF65-F5344CB8AC3E}">
        <p14:creationId xmlns:p14="http://schemas.microsoft.com/office/powerpoint/2010/main" val="2574282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normAutofit/>
          </a:bodyPr>
          <a:lstStyle/>
          <a:p>
            <a:r>
              <a:rPr lang="en-US" altLang="zh-TW" sz="2000" b="1" dirty="0"/>
              <a:t>create(</a:t>
            </a:r>
            <a:r>
              <a:rPr lang="zh-TW" altLang="en-US" sz="2000" b="1" dirty="0"/>
              <a:t>建立</a:t>
            </a:r>
            <a:r>
              <a:rPr lang="en-US" altLang="zh-TW" sz="2000" b="1" dirty="0"/>
              <a:t>) identity </a:t>
            </a:r>
            <a:r>
              <a:rPr lang="en-US" altLang="zh-TW" sz="2000" b="1" dirty="0" smtClean="0"/>
              <a:t>matrix</a:t>
            </a:r>
            <a:endParaRPr lang="en-US" altLang="zh-TW" sz="2000" b="1" dirty="0"/>
          </a:p>
        </p:txBody>
      </p:sp>
      <p:pic>
        <p:nvPicPr>
          <p:cNvPr id="5" name="圖片 4"/>
          <p:cNvPicPr>
            <a:picLocks noChangeAspect="1"/>
          </p:cNvPicPr>
          <p:nvPr/>
        </p:nvPicPr>
        <p:blipFill>
          <a:blip r:embed="rId2"/>
          <a:stretch>
            <a:fillRect/>
          </a:stretch>
        </p:blipFill>
        <p:spPr>
          <a:xfrm>
            <a:off x="838200" y="2291741"/>
            <a:ext cx="6467475" cy="1447800"/>
          </a:xfrm>
          <a:prstGeom prst="rect">
            <a:avLst/>
          </a:prstGeom>
        </p:spPr>
      </p:pic>
      <p:pic>
        <p:nvPicPr>
          <p:cNvPr id="6" name="圖片 5"/>
          <p:cNvPicPr>
            <a:picLocks noChangeAspect="1"/>
          </p:cNvPicPr>
          <p:nvPr/>
        </p:nvPicPr>
        <p:blipFill>
          <a:blip r:embed="rId3"/>
          <a:stretch>
            <a:fillRect/>
          </a:stretch>
        </p:blipFill>
        <p:spPr>
          <a:xfrm>
            <a:off x="838199" y="3739541"/>
            <a:ext cx="6467475" cy="1485900"/>
          </a:xfrm>
          <a:prstGeom prst="rect">
            <a:avLst/>
          </a:prstGeom>
        </p:spPr>
      </p:pic>
    </p:spTree>
    <p:extLst>
      <p:ext uri="{BB962C8B-B14F-4D97-AF65-F5344CB8AC3E}">
        <p14:creationId xmlns:p14="http://schemas.microsoft.com/office/powerpoint/2010/main" val="1703226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normAutofit/>
          </a:bodyPr>
          <a:lstStyle/>
          <a:p>
            <a:r>
              <a:rPr lang="en-US" altLang="zh-TW" sz="2000" b="1" dirty="0"/>
              <a:t>Create(</a:t>
            </a:r>
            <a:r>
              <a:rPr lang="zh-TW" altLang="en-US" sz="2000" b="1" dirty="0"/>
              <a:t>建立</a:t>
            </a:r>
            <a:r>
              <a:rPr lang="en-US" altLang="zh-TW" sz="2000" b="1" dirty="0"/>
              <a:t>) diagonal array</a:t>
            </a:r>
          </a:p>
        </p:txBody>
      </p:sp>
      <p:pic>
        <p:nvPicPr>
          <p:cNvPr id="4" name="圖片 3"/>
          <p:cNvPicPr>
            <a:picLocks noChangeAspect="1"/>
          </p:cNvPicPr>
          <p:nvPr/>
        </p:nvPicPr>
        <p:blipFill>
          <a:blip r:embed="rId2"/>
          <a:stretch>
            <a:fillRect/>
          </a:stretch>
        </p:blipFill>
        <p:spPr>
          <a:xfrm>
            <a:off x="838199" y="2353469"/>
            <a:ext cx="5299553" cy="4205609"/>
          </a:xfrm>
          <a:prstGeom prst="rect">
            <a:avLst/>
          </a:prstGeom>
        </p:spPr>
      </p:pic>
    </p:spTree>
    <p:extLst>
      <p:ext uri="{BB962C8B-B14F-4D97-AF65-F5344CB8AC3E}">
        <p14:creationId xmlns:p14="http://schemas.microsoft.com/office/powerpoint/2010/main" val="1241665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a:xfrm>
            <a:off x="838200" y="1809000"/>
            <a:ext cx="10515600" cy="4351338"/>
          </a:xfrm>
        </p:spPr>
        <p:txBody>
          <a:bodyPr>
            <a:normAutofit/>
          </a:bodyPr>
          <a:lstStyle/>
          <a:p>
            <a:r>
              <a:rPr lang="zh-TW" altLang="en-US" sz="2000" b="1" dirty="0"/>
              <a:t>使用</a:t>
            </a:r>
            <a:r>
              <a:rPr lang="en-US" altLang="zh-TW" sz="2000" b="1" dirty="0" err="1"/>
              <a:t>numpy.linspace</a:t>
            </a:r>
            <a:r>
              <a:rPr lang="zh-TW" altLang="en-US" sz="2000" b="1" dirty="0"/>
              <a:t>產生陣列</a:t>
            </a:r>
          </a:p>
        </p:txBody>
      </p:sp>
      <p:pic>
        <p:nvPicPr>
          <p:cNvPr id="5" name="圖片 4"/>
          <p:cNvPicPr>
            <a:picLocks noChangeAspect="1"/>
          </p:cNvPicPr>
          <p:nvPr/>
        </p:nvPicPr>
        <p:blipFill>
          <a:blip r:embed="rId2"/>
          <a:stretch>
            <a:fillRect/>
          </a:stretch>
        </p:blipFill>
        <p:spPr>
          <a:xfrm>
            <a:off x="838199" y="2352935"/>
            <a:ext cx="10426767" cy="2795261"/>
          </a:xfrm>
          <a:prstGeom prst="rect">
            <a:avLst/>
          </a:prstGeom>
        </p:spPr>
      </p:pic>
    </p:spTree>
    <p:extLst>
      <p:ext uri="{BB962C8B-B14F-4D97-AF65-F5344CB8AC3E}">
        <p14:creationId xmlns:p14="http://schemas.microsoft.com/office/powerpoint/2010/main" val="727230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sz="2000" b="1" dirty="0"/>
              <a:t>建立指定範圍的等差陣列 </a:t>
            </a:r>
            <a:r>
              <a:rPr lang="en-US" altLang="zh-TW" sz="2000" b="1" dirty="0"/>
              <a:t>– </a:t>
            </a:r>
            <a:r>
              <a:rPr lang="en-US" altLang="zh-TW" sz="2000" b="1" dirty="0" err="1"/>
              <a:t>arange</a:t>
            </a:r>
            <a:r>
              <a:rPr lang="en-US" altLang="zh-TW" sz="2000" b="1" dirty="0"/>
              <a:t>()</a:t>
            </a:r>
          </a:p>
          <a:p>
            <a:endParaRPr lang="zh-TW" altLang="en-US" b="1" dirty="0"/>
          </a:p>
        </p:txBody>
      </p:sp>
      <p:pic>
        <p:nvPicPr>
          <p:cNvPr id="4" name="圖片 3"/>
          <p:cNvPicPr>
            <a:picLocks noChangeAspect="1"/>
          </p:cNvPicPr>
          <p:nvPr/>
        </p:nvPicPr>
        <p:blipFill>
          <a:blip r:embed="rId2"/>
          <a:stretch>
            <a:fillRect/>
          </a:stretch>
        </p:blipFill>
        <p:spPr>
          <a:xfrm>
            <a:off x="838200" y="2362983"/>
            <a:ext cx="10819924" cy="2722584"/>
          </a:xfrm>
          <a:prstGeom prst="rect">
            <a:avLst/>
          </a:prstGeom>
        </p:spPr>
      </p:pic>
    </p:spTree>
    <p:extLst>
      <p:ext uri="{BB962C8B-B14F-4D97-AF65-F5344CB8AC3E}">
        <p14:creationId xmlns:p14="http://schemas.microsoft.com/office/powerpoint/2010/main" val="1344317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2</a:t>
            </a:r>
          </a:p>
        </p:txBody>
      </p:sp>
      <p:sp>
        <p:nvSpPr>
          <p:cNvPr id="6" name="內容版面配置區 5"/>
          <p:cNvSpPr>
            <a:spLocks noGrp="1"/>
          </p:cNvSpPr>
          <p:nvPr>
            <p:ph idx="1"/>
          </p:nvPr>
        </p:nvSpPr>
        <p:spPr/>
        <p:txBody>
          <a:bodyPr>
            <a:normAutofit fontScale="47500" lnSpcReduction="20000"/>
          </a:bodyPr>
          <a:lstStyle/>
          <a:p>
            <a:r>
              <a:rPr lang="zh-TW" altLang="en-US" sz="3200" dirty="0"/>
              <a:t>陣列變形 </a:t>
            </a:r>
            <a:r>
              <a:rPr lang="en-US" altLang="zh-TW" sz="3200" dirty="0"/>
              <a:t>- reshape()</a:t>
            </a:r>
            <a:r>
              <a:rPr lang="zh-TW" altLang="en-US" sz="3200" dirty="0"/>
              <a:t>、</a:t>
            </a:r>
            <a:r>
              <a:rPr lang="en-US" altLang="zh-TW" sz="3200" dirty="0"/>
              <a:t>resize()</a:t>
            </a:r>
          </a:p>
          <a:p>
            <a:r>
              <a:rPr lang="zh-TW" altLang="en-US" sz="3200" dirty="0"/>
              <a:t>將陣列展平為 </a:t>
            </a:r>
            <a:r>
              <a:rPr lang="en-US" altLang="zh-TW" sz="3200" dirty="0"/>
              <a:t>1D </a:t>
            </a:r>
            <a:r>
              <a:rPr lang="zh-TW" altLang="en-US" sz="3200" dirty="0"/>
              <a:t>陣列 </a:t>
            </a:r>
            <a:r>
              <a:rPr lang="en-US" altLang="zh-TW" sz="3200" dirty="0"/>
              <a:t>– flatten()/ravel()</a:t>
            </a:r>
          </a:p>
          <a:p>
            <a:r>
              <a:rPr lang="zh-TW" altLang="en-US" sz="3200" dirty="0"/>
              <a:t>增加陣列的軸數 </a:t>
            </a:r>
            <a:r>
              <a:rPr lang="en-US" altLang="zh-TW" sz="3200" dirty="0"/>
              <a:t>– </a:t>
            </a:r>
            <a:r>
              <a:rPr lang="en-US" altLang="zh-TW" sz="3200" dirty="0" err="1"/>
              <a:t>np.newaxis</a:t>
            </a:r>
            <a:endParaRPr lang="en-US" altLang="zh-TW" sz="3200" dirty="0"/>
          </a:p>
          <a:p>
            <a:r>
              <a:rPr lang="zh-TW" altLang="en-US" sz="3200" dirty="0"/>
              <a:t>轉置陣列</a:t>
            </a:r>
            <a:r>
              <a:rPr lang="en-US" altLang="zh-TW" sz="3200" dirty="0"/>
              <a:t>transpose()</a:t>
            </a:r>
          </a:p>
          <a:p>
            <a:r>
              <a:rPr lang="zh-TW" altLang="en-US" sz="3200" dirty="0"/>
              <a:t>陣列排序 </a:t>
            </a:r>
            <a:r>
              <a:rPr lang="en-US" altLang="zh-TW" sz="3200" dirty="0"/>
              <a:t>– sort() </a:t>
            </a:r>
            <a:r>
              <a:rPr lang="zh-TW" altLang="en-US" sz="3200" dirty="0"/>
              <a:t>與 </a:t>
            </a:r>
            <a:r>
              <a:rPr lang="en-US" altLang="zh-TW" sz="3200" dirty="0" err="1"/>
              <a:t>argsort</a:t>
            </a:r>
            <a:r>
              <a:rPr lang="en-US" altLang="zh-TW" sz="3200" dirty="0"/>
              <a:t>()</a:t>
            </a:r>
          </a:p>
          <a:p>
            <a:r>
              <a:rPr lang="zh-TW" altLang="en-US" sz="3200" dirty="0"/>
              <a:t>陣列合併 </a:t>
            </a:r>
            <a:r>
              <a:rPr lang="en-US" altLang="zh-TW" sz="3200" dirty="0"/>
              <a:t>– </a:t>
            </a:r>
            <a:r>
              <a:rPr lang="en-US" altLang="zh-TW" sz="3200" dirty="0" err="1"/>
              <a:t>vstack</a:t>
            </a:r>
            <a:r>
              <a:rPr lang="en-US" altLang="zh-TW" sz="3200" dirty="0"/>
              <a:t>()</a:t>
            </a:r>
            <a:r>
              <a:rPr lang="zh-TW" altLang="en-US" sz="3200" dirty="0"/>
              <a:t>、</a:t>
            </a:r>
            <a:r>
              <a:rPr lang="en-US" altLang="zh-TW" sz="3200" dirty="0" err="1"/>
              <a:t>hstack</a:t>
            </a:r>
            <a:r>
              <a:rPr lang="en-US" altLang="zh-TW" sz="3200" dirty="0"/>
              <a:t>()</a:t>
            </a:r>
          </a:p>
          <a:p>
            <a:r>
              <a:rPr lang="zh-TW" altLang="en-US" sz="3200" dirty="0"/>
              <a:t>在陣列最後面加入元素 </a:t>
            </a:r>
            <a:r>
              <a:rPr lang="en-US" altLang="zh-TW" sz="3200" dirty="0"/>
              <a:t>– append()</a:t>
            </a:r>
          </a:p>
          <a:p>
            <a:r>
              <a:rPr lang="zh-TW" altLang="en-US" sz="3200" dirty="0"/>
              <a:t>條件搜尋</a:t>
            </a:r>
          </a:p>
          <a:p>
            <a:pPr lvl="1"/>
            <a:r>
              <a:rPr lang="zh-TW" altLang="en-US" sz="3200" dirty="0"/>
              <a:t>判斷陣列真假值 </a:t>
            </a:r>
            <a:r>
              <a:rPr lang="en-US" altLang="zh-TW" sz="3200" dirty="0"/>
              <a:t>– all()</a:t>
            </a:r>
            <a:r>
              <a:rPr lang="zh-TW" altLang="en-US" sz="3200" dirty="0"/>
              <a:t>、</a:t>
            </a:r>
            <a:r>
              <a:rPr lang="en-US" altLang="zh-TW" sz="3200" dirty="0"/>
              <a:t>any()</a:t>
            </a:r>
          </a:p>
          <a:p>
            <a:pPr lvl="1"/>
            <a:r>
              <a:rPr lang="zh-TW" altLang="en-US" sz="3200" dirty="0"/>
              <a:t>找出符合條件的元素 </a:t>
            </a:r>
            <a:r>
              <a:rPr lang="en-US" altLang="zh-TW" sz="3200" dirty="0"/>
              <a:t>– where()</a:t>
            </a:r>
          </a:p>
          <a:p>
            <a:pPr lvl="1"/>
            <a:r>
              <a:rPr lang="zh-TW" altLang="en-US" sz="3200" dirty="0"/>
              <a:t>取出最大值、最小值 </a:t>
            </a:r>
            <a:r>
              <a:rPr lang="en-US" altLang="zh-TW" sz="3200" dirty="0"/>
              <a:t>– </a:t>
            </a:r>
            <a:r>
              <a:rPr lang="en-US" altLang="zh-TW" sz="3200" dirty="0" err="1"/>
              <a:t>amax</a:t>
            </a:r>
            <a:r>
              <a:rPr lang="en-US" altLang="zh-TW" sz="3200" dirty="0"/>
              <a:t>()</a:t>
            </a:r>
            <a:r>
              <a:rPr lang="zh-TW" altLang="en-US" sz="3200" dirty="0"/>
              <a:t>、</a:t>
            </a:r>
            <a:r>
              <a:rPr lang="en-US" altLang="zh-TW" sz="3200" dirty="0" err="1"/>
              <a:t>amin</a:t>
            </a:r>
            <a:r>
              <a:rPr lang="en-US" altLang="zh-TW" sz="3200" dirty="0"/>
              <a:t>()</a:t>
            </a:r>
          </a:p>
          <a:p>
            <a:pPr lvl="1"/>
            <a:r>
              <a:rPr lang="zh-TW" altLang="en-US" sz="3200" dirty="0"/>
              <a:t>取出最大值、最小值的索引位置 </a:t>
            </a:r>
            <a:r>
              <a:rPr lang="en-US" altLang="zh-TW" sz="3200" dirty="0"/>
              <a:t>– </a:t>
            </a:r>
            <a:r>
              <a:rPr lang="en-US" altLang="zh-TW" sz="3200" dirty="0" err="1"/>
              <a:t>argmax</a:t>
            </a:r>
            <a:r>
              <a:rPr lang="en-US" altLang="zh-TW" sz="3200" dirty="0"/>
              <a:t>()</a:t>
            </a:r>
            <a:r>
              <a:rPr lang="zh-TW" altLang="en-US" sz="3200" dirty="0"/>
              <a:t>、</a:t>
            </a:r>
            <a:r>
              <a:rPr lang="en-US" altLang="zh-TW" sz="3200" dirty="0" err="1"/>
              <a:t>argmin</a:t>
            </a:r>
            <a:r>
              <a:rPr lang="en-US" altLang="zh-TW" sz="3200" dirty="0"/>
              <a:t>()</a:t>
            </a:r>
          </a:p>
          <a:p>
            <a:pPr lvl="1"/>
            <a:r>
              <a:rPr lang="zh-TW" altLang="en-US" sz="3200" dirty="0"/>
              <a:t>找出不是 </a:t>
            </a:r>
            <a:r>
              <a:rPr lang="en-US" altLang="zh-TW" sz="3200" dirty="0"/>
              <a:t>0 </a:t>
            </a:r>
            <a:r>
              <a:rPr lang="zh-TW" altLang="en-US" sz="3200" dirty="0"/>
              <a:t>的元素 </a:t>
            </a:r>
            <a:r>
              <a:rPr lang="en-US" altLang="zh-TW" sz="3200" dirty="0"/>
              <a:t>– nonzero()</a:t>
            </a:r>
          </a:p>
          <a:p>
            <a:r>
              <a:rPr lang="zh-TW" altLang="en-US" sz="3200" dirty="0"/>
              <a:t>陣列的儲存與讀取 </a:t>
            </a:r>
            <a:r>
              <a:rPr lang="en-US" altLang="zh-TW" sz="3200" dirty="0"/>
              <a:t>– save() </a:t>
            </a:r>
            <a:r>
              <a:rPr lang="zh-TW" altLang="en-US" sz="3200" dirty="0"/>
              <a:t>與 </a:t>
            </a:r>
            <a:r>
              <a:rPr lang="en-US" altLang="zh-TW" sz="3200" dirty="0"/>
              <a:t>load()</a:t>
            </a:r>
          </a:p>
          <a:p>
            <a:r>
              <a:rPr lang="zh-TW" altLang="en-US" sz="3200" dirty="0"/>
              <a:t>以文字格式儲存、讀取陣列內容 </a:t>
            </a:r>
            <a:r>
              <a:rPr lang="en-US" altLang="zh-TW" sz="3200" dirty="0"/>
              <a:t>– </a:t>
            </a:r>
            <a:r>
              <a:rPr lang="en-US" altLang="zh-TW" sz="3200" dirty="0" err="1"/>
              <a:t>savetxt</a:t>
            </a:r>
            <a:r>
              <a:rPr lang="en-US" altLang="zh-TW" sz="3200" dirty="0"/>
              <a:t>() </a:t>
            </a:r>
            <a:r>
              <a:rPr lang="zh-TW" altLang="en-US" sz="3200" dirty="0"/>
              <a:t>與 </a:t>
            </a:r>
            <a:r>
              <a:rPr lang="en-US" altLang="zh-TW" sz="3200" dirty="0" err="1"/>
              <a:t>loadtxt</a:t>
            </a:r>
            <a:r>
              <a:rPr lang="en-US" altLang="zh-TW" sz="3200" dirty="0"/>
              <a:t>()</a:t>
            </a:r>
          </a:p>
          <a:p>
            <a:endParaRPr lang="zh-TW" altLang="en-US" dirty="0"/>
          </a:p>
        </p:txBody>
      </p:sp>
    </p:spTree>
    <p:extLst>
      <p:ext uri="{BB962C8B-B14F-4D97-AF65-F5344CB8AC3E}">
        <p14:creationId xmlns:p14="http://schemas.microsoft.com/office/powerpoint/2010/main" val="182141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Array shape manipulation::reshape</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3" name="圖片 2"/>
          <p:cNvPicPr>
            <a:picLocks noChangeAspect="1"/>
          </p:cNvPicPr>
          <p:nvPr/>
        </p:nvPicPr>
        <p:blipFill>
          <a:blip r:embed="rId2"/>
          <a:stretch>
            <a:fillRect/>
          </a:stretch>
        </p:blipFill>
        <p:spPr>
          <a:xfrm>
            <a:off x="838200" y="1825625"/>
            <a:ext cx="5935225" cy="4351338"/>
          </a:xfrm>
          <a:prstGeom prst="rect">
            <a:avLst/>
          </a:prstGeom>
        </p:spPr>
      </p:pic>
    </p:spTree>
    <p:extLst>
      <p:ext uri="{BB962C8B-B14F-4D97-AF65-F5344CB8AC3E}">
        <p14:creationId xmlns:p14="http://schemas.microsoft.com/office/powerpoint/2010/main" val="3314214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fontScale="90000"/>
          </a:bodyPr>
          <a:lstStyle/>
          <a:p>
            <a:r>
              <a:rPr lang="en-US" altLang="zh-TW" b="1" dirty="0"/>
              <a:t>Array shape </a:t>
            </a:r>
            <a:r>
              <a:rPr lang="en-US" altLang="zh-TW" b="1" dirty="0" err="1"/>
              <a:t>manipulation:Flattening</a:t>
            </a:r>
            <a:r>
              <a:rPr lang="en-US" altLang="zh-TW" b="1" dirty="0"/>
              <a:t>(</a:t>
            </a:r>
            <a:r>
              <a:rPr lang="en-US" altLang="zh-TW" b="1" dirty="0" err="1"/>
              <a:t>numpy.ravel</a:t>
            </a:r>
            <a:r>
              <a:rPr lang="en-US" altLang="zh-TW" b="1" dirty="0"/>
              <a:t>()) and Transpose(</a:t>
            </a:r>
            <a:r>
              <a:rPr lang="en-US" altLang="zh-TW" b="1" dirty="0" err="1"/>
              <a:t>numpy.T</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4" name="圖片 3"/>
          <p:cNvPicPr>
            <a:picLocks noChangeAspect="1"/>
          </p:cNvPicPr>
          <p:nvPr/>
        </p:nvPicPr>
        <p:blipFill>
          <a:blip r:embed="rId2"/>
          <a:stretch>
            <a:fillRect/>
          </a:stretch>
        </p:blipFill>
        <p:spPr>
          <a:xfrm>
            <a:off x="838199" y="1825625"/>
            <a:ext cx="10537395" cy="3685827"/>
          </a:xfrm>
          <a:prstGeom prst="rect">
            <a:avLst/>
          </a:prstGeom>
        </p:spPr>
      </p:pic>
    </p:spTree>
    <p:extLst>
      <p:ext uri="{BB962C8B-B14F-4D97-AF65-F5344CB8AC3E}">
        <p14:creationId xmlns:p14="http://schemas.microsoft.com/office/powerpoint/2010/main" val="205887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smtClean="0"/>
              <a:t>下列</a:t>
            </a:r>
            <a:r>
              <a:rPr lang="zh-TW" altLang="en-US" b="1" dirty="0"/>
              <a:t>答案為何</a:t>
            </a:r>
            <a:r>
              <a:rPr lang="en-US" altLang="zh-TW" b="1" dirty="0"/>
              <a:t>? </a:t>
            </a:r>
            <a:r>
              <a:rPr lang="en-US" altLang="zh-TW" b="1" dirty="0" err="1"/>
              <a:t>numpy.tile</a:t>
            </a:r>
            <a:r>
              <a:rPr lang="en-US" altLang="zh-TW" b="1" dirty="0" smtClean="0"/>
              <a:t>()</a:t>
            </a:r>
            <a:endParaRPr lang="en-US" altLang="zh-TW" b="1" dirty="0"/>
          </a:p>
        </p:txBody>
      </p:sp>
      <p:pic>
        <p:nvPicPr>
          <p:cNvPr id="3" name="圖片 2"/>
          <p:cNvPicPr>
            <a:picLocks noChangeAspect="1"/>
          </p:cNvPicPr>
          <p:nvPr/>
        </p:nvPicPr>
        <p:blipFill>
          <a:blip r:embed="rId2"/>
          <a:stretch>
            <a:fillRect/>
          </a:stretch>
        </p:blipFill>
        <p:spPr>
          <a:xfrm>
            <a:off x="968223" y="1690688"/>
            <a:ext cx="10046320" cy="3958550"/>
          </a:xfrm>
          <a:prstGeom prst="rect">
            <a:avLst/>
          </a:prstGeom>
        </p:spPr>
      </p:pic>
    </p:spTree>
    <p:extLst>
      <p:ext uri="{BB962C8B-B14F-4D97-AF65-F5344CB8AC3E}">
        <p14:creationId xmlns:p14="http://schemas.microsoft.com/office/powerpoint/2010/main" val="32927182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)1: Accessing Elements</a:t>
            </a:r>
          </a:p>
        </p:txBody>
      </p:sp>
      <p:sp>
        <p:nvSpPr>
          <p:cNvPr id="4" name="文字方塊 3"/>
          <p:cNvSpPr txBox="1"/>
          <p:nvPr/>
        </p:nvSpPr>
        <p:spPr>
          <a:xfrm>
            <a:off x="913015" y="1690688"/>
            <a:ext cx="2083071" cy="1754326"/>
          </a:xfrm>
          <a:prstGeom prst="rect">
            <a:avLst/>
          </a:prstGeom>
          <a:noFill/>
        </p:spPr>
        <p:txBody>
          <a:bodyPr wrap="none" rtlCol="0">
            <a:spAutoFit/>
          </a:bodyPr>
          <a:lstStyle/>
          <a:p>
            <a:r>
              <a:rPr lang="en-US" altLang="zh-TW" dirty="0" smtClean="0"/>
              <a:t>Import </a:t>
            </a:r>
            <a:r>
              <a:rPr lang="en-US" altLang="zh-TW" dirty="0" err="1"/>
              <a:t>numpy</a:t>
            </a:r>
            <a:r>
              <a:rPr lang="en-US" altLang="zh-TW" dirty="0"/>
              <a:t> as np</a:t>
            </a:r>
          </a:p>
          <a:p>
            <a:r>
              <a:rPr lang="en-US" altLang="zh-TW" dirty="0"/>
              <a:t>x = </a:t>
            </a:r>
            <a:r>
              <a:rPr lang="en-US" altLang="zh-TW" dirty="0" err="1"/>
              <a:t>np.arange</a:t>
            </a:r>
            <a:r>
              <a:rPr lang="en-US" altLang="zh-TW" dirty="0"/>
              <a:t>(2,10)</a:t>
            </a:r>
          </a:p>
          <a:p>
            <a:r>
              <a:rPr lang="en-US" altLang="zh-TW" dirty="0" smtClean="0"/>
              <a:t>X</a:t>
            </a:r>
          </a:p>
          <a:p>
            <a:r>
              <a:rPr lang="en-US" altLang="zh-TW" dirty="0" smtClean="0"/>
              <a:t>x[0</a:t>
            </a:r>
            <a:r>
              <a:rPr lang="en-US" altLang="zh-TW" dirty="0"/>
              <a:t>]=?</a:t>
            </a:r>
          </a:p>
          <a:p>
            <a:r>
              <a:rPr lang="en-US" altLang="zh-TW" dirty="0"/>
              <a:t>x[-1]=?</a:t>
            </a:r>
          </a:p>
          <a:p>
            <a:r>
              <a:rPr lang="en-US" altLang="zh-TW" dirty="0"/>
              <a:t>x[-2]=?</a:t>
            </a:r>
            <a:endParaRPr lang="zh-TW" altLang="en-US" dirty="0"/>
          </a:p>
        </p:txBody>
      </p:sp>
    </p:spTree>
    <p:extLst>
      <p:ext uri="{BB962C8B-B14F-4D97-AF65-F5344CB8AC3E}">
        <p14:creationId xmlns:p14="http://schemas.microsoft.com/office/powerpoint/2010/main" val="1445596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)2: Accessing Elements</a:t>
            </a:r>
          </a:p>
        </p:txBody>
      </p:sp>
      <p:pic>
        <p:nvPicPr>
          <p:cNvPr id="3" name="圖片 2"/>
          <p:cNvPicPr>
            <a:picLocks noChangeAspect="1"/>
          </p:cNvPicPr>
          <p:nvPr/>
        </p:nvPicPr>
        <p:blipFill>
          <a:blip r:embed="rId2"/>
          <a:stretch>
            <a:fillRect/>
          </a:stretch>
        </p:blipFill>
        <p:spPr>
          <a:xfrm>
            <a:off x="926274" y="1690688"/>
            <a:ext cx="4434866" cy="1149780"/>
          </a:xfrm>
          <a:prstGeom prst="rect">
            <a:avLst/>
          </a:prstGeom>
        </p:spPr>
      </p:pic>
      <p:pic>
        <p:nvPicPr>
          <p:cNvPr id="4" name="圖片 3"/>
          <p:cNvPicPr>
            <a:picLocks noChangeAspect="1"/>
          </p:cNvPicPr>
          <p:nvPr/>
        </p:nvPicPr>
        <p:blipFill>
          <a:blip r:embed="rId3"/>
          <a:stretch>
            <a:fillRect/>
          </a:stretch>
        </p:blipFill>
        <p:spPr>
          <a:xfrm>
            <a:off x="926274" y="2840468"/>
            <a:ext cx="4434866" cy="938596"/>
          </a:xfrm>
          <a:prstGeom prst="rect">
            <a:avLst/>
          </a:prstGeom>
        </p:spPr>
      </p:pic>
      <p:pic>
        <p:nvPicPr>
          <p:cNvPr id="5" name="圖片 4"/>
          <p:cNvPicPr>
            <a:picLocks noChangeAspect="1"/>
          </p:cNvPicPr>
          <p:nvPr/>
        </p:nvPicPr>
        <p:blipFill>
          <a:blip r:embed="rId4"/>
          <a:stretch>
            <a:fillRect/>
          </a:stretch>
        </p:blipFill>
        <p:spPr>
          <a:xfrm>
            <a:off x="926274" y="3779064"/>
            <a:ext cx="4434867" cy="1243640"/>
          </a:xfrm>
          <a:prstGeom prst="rect">
            <a:avLst/>
          </a:prstGeom>
        </p:spPr>
      </p:pic>
      <p:pic>
        <p:nvPicPr>
          <p:cNvPr id="6" name="圖片 5"/>
          <p:cNvPicPr>
            <a:picLocks noChangeAspect="1"/>
          </p:cNvPicPr>
          <p:nvPr/>
        </p:nvPicPr>
        <p:blipFill>
          <a:blip r:embed="rId5"/>
          <a:stretch>
            <a:fillRect/>
          </a:stretch>
        </p:blipFill>
        <p:spPr>
          <a:xfrm>
            <a:off x="926274" y="5022704"/>
            <a:ext cx="4434866" cy="1243640"/>
          </a:xfrm>
          <a:prstGeom prst="rect">
            <a:avLst/>
          </a:prstGeom>
        </p:spPr>
      </p:pic>
    </p:spTree>
    <p:extLst>
      <p:ext uri="{BB962C8B-B14F-4D97-AF65-F5344CB8AC3E}">
        <p14:creationId xmlns:p14="http://schemas.microsoft.com/office/powerpoint/2010/main" val="219140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zh-TW" altLang="en-US" b="1" dirty="0"/>
              <a:t>常用套件與開發環境</a:t>
            </a:r>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en-US" altLang="zh-TW" sz="2000" dirty="0" err="1"/>
              <a:t>numpy</a:t>
            </a:r>
            <a:endParaRPr lang="en-US" altLang="zh-TW" sz="2000" dirty="0"/>
          </a:p>
          <a:p>
            <a:r>
              <a:rPr lang="en-US" altLang="zh-TW" sz="2000" dirty="0"/>
              <a:t>pandas</a:t>
            </a:r>
          </a:p>
          <a:p>
            <a:r>
              <a:rPr lang="en-US" altLang="zh-TW" sz="2000" dirty="0" err="1"/>
              <a:t>scipy</a:t>
            </a:r>
            <a:endParaRPr lang="en-US" altLang="zh-TW" sz="2000" dirty="0"/>
          </a:p>
          <a:p>
            <a:r>
              <a:rPr lang="en-US" altLang="zh-TW" sz="2000" dirty="0" err="1"/>
              <a:t>statsmodels</a:t>
            </a:r>
            <a:r>
              <a:rPr lang="en-US" altLang="zh-TW" sz="2000" dirty="0"/>
              <a:t>(</a:t>
            </a:r>
            <a:r>
              <a:rPr lang="zh-TW" altLang="en-US" sz="2000" dirty="0"/>
              <a:t>統計分析</a:t>
            </a:r>
            <a:r>
              <a:rPr lang="en-US" altLang="zh-TW" sz="2000" dirty="0" smtClean="0"/>
              <a:t>)</a:t>
            </a:r>
          </a:p>
          <a:p>
            <a:r>
              <a:rPr lang="en-US" altLang="zh-TW" sz="2000" dirty="0" err="1" smtClean="0"/>
              <a:t>Matplotlib</a:t>
            </a:r>
            <a:endParaRPr lang="en-US" altLang="zh-TW" sz="2000" dirty="0" smtClean="0"/>
          </a:p>
          <a:p>
            <a:r>
              <a:rPr lang="en-US" altLang="zh-TW" sz="2000" dirty="0" err="1"/>
              <a:t>Seaborn</a:t>
            </a:r>
            <a:endParaRPr lang="en-US" altLang="zh-TW" sz="2000" dirty="0"/>
          </a:p>
        </p:txBody>
      </p:sp>
    </p:spTree>
    <p:extLst>
      <p:ext uri="{BB962C8B-B14F-4D97-AF65-F5344CB8AC3E}">
        <p14:creationId xmlns:p14="http://schemas.microsoft.com/office/powerpoint/2010/main" val="15645379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Array slicing</a:t>
            </a:r>
            <a:r>
              <a:rPr lang="zh-TW" altLang="en-US" b="1" dirty="0"/>
              <a:t>陣列的切片</a:t>
            </a:r>
            <a:r>
              <a:rPr lang="zh-TW" altLang="en-US" b="1" dirty="0" smtClean="0"/>
              <a:t>運算</a:t>
            </a:r>
            <a:endParaRPr lang="zh-TW" altLang="en-US" dirty="0"/>
          </a:p>
        </p:txBody>
      </p:sp>
      <p:pic>
        <p:nvPicPr>
          <p:cNvPr id="7" name="內容版面配置區 6"/>
          <p:cNvPicPr>
            <a:picLocks noGrp="1" noChangeAspect="1"/>
          </p:cNvPicPr>
          <p:nvPr>
            <p:ph idx="1"/>
          </p:nvPr>
        </p:nvPicPr>
        <p:blipFill>
          <a:blip r:embed="rId2"/>
          <a:stretch>
            <a:fillRect/>
          </a:stretch>
        </p:blipFill>
        <p:spPr>
          <a:xfrm>
            <a:off x="838200" y="3568700"/>
            <a:ext cx="3808956" cy="781050"/>
          </a:xfrm>
          <a:prstGeom prst="rect">
            <a:avLst/>
          </a:prstGeom>
        </p:spPr>
      </p:pic>
      <p:pic>
        <p:nvPicPr>
          <p:cNvPr id="5" name="圖片 4"/>
          <p:cNvPicPr>
            <a:picLocks noChangeAspect="1"/>
          </p:cNvPicPr>
          <p:nvPr/>
        </p:nvPicPr>
        <p:blipFill>
          <a:blip r:embed="rId3"/>
          <a:stretch>
            <a:fillRect/>
          </a:stretch>
        </p:blipFill>
        <p:spPr>
          <a:xfrm>
            <a:off x="838200" y="1825625"/>
            <a:ext cx="3808956" cy="828675"/>
          </a:xfrm>
          <a:prstGeom prst="rect">
            <a:avLst/>
          </a:prstGeom>
        </p:spPr>
      </p:pic>
      <p:pic>
        <p:nvPicPr>
          <p:cNvPr id="6" name="圖片 5"/>
          <p:cNvPicPr>
            <a:picLocks noChangeAspect="1"/>
          </p:cNvPicPr>
          <p:nvPr/>
        </p:nvPicPr>
        <p:blipFill>
          <a:blip r:embed="rId4"/>
          <a:stretch>
            <a:fillRect/>
          </a:stretch>
        </p:blipFill>
        <p:spPr>
          <a:xfrm>
            <a:off x="856728" y="2673350"/>
            <a:ext cx="3808956" cy="828675"/>
          </a:xfrm>
          <a:prstGeom prst="rect">
            <a:avLst/>
          </a:prstGeom>
        </p:spPr>
      </p:pic>
      <p:pic>
        <p:nvPicPr>
          <p:cNvPr id="8" name="圖片 7"/>
          <p:cNvPicPr>
            <a:picLocks noChangeAspect="1"/>
          </p:cNvPicPr>
          <p:nvPr/>
        </p:nvPicPr>
        <p:blipFill>
          <a:blip r:embed="rId5"/>
          <a:stretch>
            <a:fillRect/>
          </a:stretch>
        </p:blipFill>
        <p:spPr>
          <a:xfrm>
            <a:off x="856728" y="4349750"/>
            <a:ext cx="3790428" cy="847725"/>
          </a:xfrm>
          <a:prstGeom prst="rect">
            <a:avLst/>
          </a:prstGeom>
        </p:spPr>
      </p:pic>
      <p:pic>
        <p:nvPicPr>
          <p:cNvPr id="9" name="圖片 8"/>
          <p:cNvPicPr>
            <a:picLocks noChangeAspect="1"/>
          </p:cNvPicPr>
          <p:nvPr/>
        </p:nvPicPr>
        <p:blipFill>
          <a:blip r:embed="rId6"/>
          <a:stretch>
            <a:fillRect/>
          </a:stretch>
        </p:blipFill>
        <p:spPr>
          <a:xfrm>
            <a:off x="847464" y="5231441"/>
            <a:ext cx="3790428" cy="800100"/>
          </a:xfrm>
          <a:prstGeom prst="rect">
            <a:avLst/>
          </a:prstGeom>
        </p:spPr>
      </p:pic>
      <p:pic>
        <p:nvPicPr>
          <p:cNvPr id="10" name="圖片 9"/>
          <p:cNvPicPr>
            <a:picLocks noChangeAspect="1"/>
          </p:cNvPicPr>
          <p:nvPr/>
        </p:nvPicPr>
        <p:blipFill>
          <a:blip r:embed="rId7"/>
          <a:stretch>
            <a:fillRect/>
          </a:stretch>
        </p:blipFill>
        <p:spPr>
          <a:xfrm>
            <a:off x="4647156" y="1837878"/>
            <a:ext cx="3808956" cy="828675"/>
          </a:xfrm>
          <a:prstGeom prst="rect">
            <a:avLst/>
          </a:prstGeom>
        </p:spPr>
      </p:pic>
      <p:pic>
        <p:nvPicPr>
          <p:cNvPr id="11" name="圖片 10"/>
          <p:cNvPicPr>
            <a:picLocks noChangeAspect="1"/>
          </p:cNvPicPr>
          <p:nvPr/>
        </p:nvPicPr>
        <p:blipFill>
          <a:blip r:embed="rId8"/>
          <a:stretch>
            <a:fillRect/>
          </a:stretch>
        </p:blipFill>
        <p:spPr>
          <a:xfrm>
            <a:off x="4665684" y="2673350"/>
            <a:ext cx="3790428" cy="847725"/>
          </a:xfrm>
          <a:prstGeom prst="rect">
            <a:avLst/>
          </a:prstGeom>
        </p:spPr>
      </p:pic>
      <p:pic>
        <p:nvPicPr>
          <p:cNvPr id="12" name="圖片 11"/>
          <p:cNvPicPr>
            <a:picLocks noChangeAspect="1"/>
          </p:cNvPicPr>
          <p:nvPr/>
        </p:nvPicPr>
        <p:blipFill>
          <a:blip r:embed="rId9"/>
          <a:stretch>
            <a:fillRect/>
          </a:stretch>
        </p:blipFill>
        <p:spPr>
          <a:xfrm>
            <a:off x="4665684" y="3568700"/>
            <a:ext cx="3790428" cy="800100"/>
          </a:xfrm>
          <a:prstGeom prst="rect">
            <a:avLst/>
          </a:prstGeom>
        </p:spPr>
      </p:pic>
      <p:pic>
        <p:nvPicPr>
          <p:cNvPr id="13" name="圖片 12"/>
          <p:cNvPicPr>
            <a:picLocks noChangeAspect="1"/>
          </p:cNvPicPr>
          <p:nvPr/>
        </p:nvPicPr>
        <p:blipFill>
          <a:blip r:embed="rId10"/>
          <a:stretch>
            <a:fillRect/>
          </a:stretch>
        </p:blipFill>
        <p:spPr>
          <a:xfrm>
            <a:off x="4637892" y="4383715"/>
            <a:ext cx="3818220" cy="847725"/>
          </a:xfrm>
          <a:prstGeom prst="rect">
            <a:avLst/>
          </a:prstGeom>
        </p:spPr>
      </p:pic>
      <p:pic>
        <p:nvPicPr>
          <p:cNvPr id="14" name="圖片 13"/>
          <p:cNvPicPr>
            <a:picLocks noChangeAspect="1"/>
          </p:cNvPicPr>
          <p:nvPr/>
        </p:nvPicPr>
        <p:blipFill>
          <a:blip r:embed="rId11"/>
          <a:stretch>
            <a:fillRect/>
          </a:stretch>
        </p:blipFill>
        <p:spPr>
          <a:xfrm>
            <a:off x="4637892" y="5264149"/>
            <a:ext cx="3818220" cy="714375"/>
          </a:xfrm>
          <a:prstGeom prst="rect">
            <a:avLst/>
          </a:prstGeom>
        </p:spPr>
      </p:pic>
    </p:spTree>
    <p:extLst>
      <p:ext uri="{BB962C8B-B14F-4D97-AF65-F5344CB8AC3E}">
        <p14:creationId xmlns:p14="http://schemas.microsoft.com/office/powerpoint/2010/main" val="893490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4: </a:t>
            </a:r>
            <a:r>
              <a:rPr lang="en-US" altLang="zh-TW" b="1" dirty="0" err="1"/>
              <a:t>ndarray</a:t>
            </a:r>
            <a:r>
              <a:rPr lang="zh-TW" altLang="en-US" b="1" dirty="0"/>
              <a:t>的基本</a:t>
            </a:r>
            <a:r>
              <a:rPr lang="zh-TW" altLang="en-US" b="1" dirty="0" smtClean="0"/>
              <a:t>統計</a:t>
            </a:r>
            <a:endParaRPr lang="en-US" altLang="zh-TW" b="1" dirty="0"/>
          </a:p>
        </p:txBody>
      </p:sp>
      <p:sp>
        <p:nvSpPr>
          <p:cNvPr id="4" name="文字方塊 3"/>
          <p:cNvSpPr txBox="1"/>
          <p:nvPr/>
        </p:nvSpPr>
        <p:spPr>
          <a:xfrm>
            <a:off x="838200" y="1690688"/>
            <a:ext cx="10159652" cy="2246769"/>
          </a:xfrm>
          <a:prstGeom prst="rect">
            <a:avLst/>
          </a:prstGeom>
          <a:noFill/>
        </p:spPr>
        <p:txBody>
          <a:bodyPr wrap="square" rtlCol="0">
            <a:spAutoFit/>
          </a:bodyPr>
          <a:lstStyle/>
          <a:p>
            <a:r>
              <a:rPr lang="zh-TW" altLang="en-US" sz="2000" dirty="0"/>
              <a:t>計算元素平均值 </a:t>
            </a:r>
            <a:r>
              <a:rPr lang="en-US" altLang="zh-TW" sz="2000" dirty="0"/>
              <a:t>– average() </a:t>
            </a:r>
            <a:r>
              <a:rPr lang="zh-TW" altLang="en-US" sz="2000" dirty="0"/>
              <a:t>與 </a:t>
            </a:r>
            <a:r>
              <a:rPr lang="en-US" altLang="zh-TW" sz="2000" dirty="0"/>
              <a:t>mean()</a:t>
            </a:r>
          </a:p>
          <a:p>
            <a:r>
              <a:rPr lang="zh-TW" altLang="en-US" sz="2000" dirty="0"/>
              <a:t>計算中位數 </a:t>
            </a:r>
            <a:r>
              <a:rPr lang="en-US" altLang="zh-TW" sz="2000" dirty="0"/>
              <a:t>– median()</a:t>
            </a:r>
          </a:p>
          <a:p>
            <a:r>
              <a:rPr lang="zh-TW" altLang="en-US" sz="2000" dirty="0"/>
              <a:t>計算元素總和 </a:t>
            </a:r>
            <a:r>
              <a:rPr lang="en-US" altLang="zh-TW" sz="2000" dirty="0"/>
              <a:t>– sum()</a:t>
            </a:r>
          </a:p>
          <a:p>
            <a:r>
              <a:rPr lang="zh-TW" altLang="en-US" sz="2000" dirty="0"/>
              <a:t>計算標準差 </a:t>
            </a:r>
            <a:r>
              <a:rPr lang="en-US" altLang="zh-TW" sz="2000" dirty="0"/>
              <a:t>– </a:t>
            </a:r>
            <a:r>
              <a:rPr lang="en-US" altLang="zh-TW" sz="2000" dirty="0" err="1"/>
              <a:t>std</a:t>
            </a:r>
            <a:r>
              <a:rPr lang="en-US" altLang="zh-TW" sz="2000" dirty="0"/>
              <a:t>()</a:t>
            </a:r>
          </a:p>
          <a:p>
            <a:r>
              <a:rPr lang="zh-TW" altLang="en-US" sz="2000" dirty="0"/>
              <a:t>計算變異數 </a:t>
            </a:r>
            <a:r>
              <a:rPr lang="en-US" altLang="zh-TW" sz="2000" dirty="0"/>
              <a:t>– </a:t>
            </a:r>
            <a:r>
              <a:rPr lang="en-US" altLang="zh-TW" sz="2000" dirty="0" err="1"/>
              <a:t>var</a:t>
            </a:r>
            <a:r>
              <a:rPr lang="en-US" altLang="zh-TW" sz="2000" dirty="0"/>
              <a:t>()</a:t>
            </a:r>
          </a:p>
          <a:p>
            <a:r>
              <a:rPr lang="zh-TW" altLang="en-US" sz="2000" dirty="0"/>
              <a:t>計算共變異數 </a:t>
            </a:r>
            <a:r>
              <a:rPr lang="en-US" altLang="zh-TW" sz="2000" dirty="0"/>
              <a:t>– </a:t>
            </a:r>
            <a:r>
              <a:rPr lang="en-US" altLang="zh-TW" sz="2000" dirty="0" err="1"/>
              <a:t>cov</a:t>
            </a:r>
            <a:r>
              <a:rPr lang="en-US" altLang="zh-TW" sz="2000" dirty="0"/>
              <a:t>()</a:t>
            </a:r>
          </a:p>
          <a:p>
            <a:r>
              <a:rPr lang="zh-TW" altLang="en-US" sz="2000" dirty="0"/>
              <a:t>計算相關係數 </a:t>
            </a:r>
            <a:r>
              <a:rPr lang="en-US" altLang="zh-TW" sz="2000" dirty="0"/>
              <a:t>– </a:t>
            </a:r>
            <a:r>
              <a:rPr lang="en-US" altLang="zh-TW" sz="2000" dirty="0" err="1"/>
              <a:t>corrcoef</a:t>
            </a:r>
            <a:r>
              <a:rPr lang="en-US" altLang="zh-TW" sz="2000" dirty="0" smtClean="0"/>
              <a:t>()</a:t>
            </a:r>
            <a:endParaRPr lang="en-US" altLang="zh-TW" sz="2000" dirty="0"/>
          </a:p>
        </p:txBody>
      </p:sp>
    </p:spTree>
    <p:extLst>
      <p:ext uri="{BB962C8B-B14F-4D97-AF65-F5344CB8AC3E}">
        <p14:creationId xmlns:p14="http://schemas.microsoft.com/office/powerpoint/2010/main" val="42503070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5: </a:t>
            </a:r>
            <a:r>
              <a:rPr lang="en-US" altLang="zh-TW" b="1" dirty="0" err="1"/>
              <a:t>ndarray</a:t>
            </a:r>
            <a:r>
              <a:rPr lang="zh-TW" altLang="en-US" b="1" dirty="0"/>
              <a:t>的</a:t>
            </a:r>
            <a:r>
              <a:rPr lang="en-US" altLang="zh-TW" b="1" dirty="0"/>
              <a:t>(</a:t>
            </a:r>
            <a:r>
              <a:rPr lang="zh-TW" altLang="en-US" b="1" dirty="0"/>
              <a:t>線性代數</a:t>
            </a:r>
            <a:r>
              <a:rPr lang="en-US" altLang="zh-TW" b="1" dirty="0"/>
              <a:t>)</a:t>
            </a:r>
            <a:r>
              <a:rPr lang="zh-TW" altLang="en-US" b="1" dirty="0"/>
              <a:t>數學</a:t>
            </a:r>
            <a:r>
              <a:rPr lang="zh-TW" altLang="en-US" b="1" dirty="0" smtClean="0"/>
              <a:t>運算</a:t>
            </a:r>
            <a:endParaRPr lang="en-US" altLang="zh-TW" b="1" dirty="0"/>
          </a:p>
        </p:txBody>
      </p:sp>
      <p:sp>
        <p:nvSpPr>
          <p:cNvPr id="4" name="文字方塊 3"/>
          <p:cNvSpPr txBox="1"/>
          <p:nvPr/>
        </p:nvSpPr>
        <p:spPr>
          <a:xfrm>
            <a:off x="838200" y="1690688"/>
            <a:ext cx="10134600" cy="2862322"/>
          </a:xfrm>
          <a:prstGeom prst="rect">
            <a:avLst/>
          </a:prstGeom>
          <a:noFill/>
        </p:spPr>
        <p:txBody>
          <a:bodyPr wrap="square" rtlCol="0">
            <a:spAutoFit/>
          </a:bodyPr>
          <a:lstStyle/>
          <a:p>
            <a:r>
              <a:rPr lang="zh-TW" altLang="en-US" sz="2000" dirty="0"/>
              <a:t>點積運算 </a:t>
            </a:r>
            <a:r>
              <a:rPr lang="en-US" altLang="zh-TW" sz="2000" dirty="0"/>
              <a:t>– dot()</a:t>
            </a:r>
          </a:p>
          <a:p>
            <a:r>
              <a:rPr lang="zh-TW" altLang="en-US" sz="2000" dirty="0"/>
              <a:t>計算矩陣的 </a:t>
            </a:r>
            <a:r>
              <a:rPr lang="en-US" altLang="zh-TW" sz="2000" dirty="0"/>
              <a:t>determinant – </a:t>
            </a:r>
            <a:r>
              <a:rPr lang="en-US" altLang="zh-TW" sz="2000" dirty="0" err="1"/>
              <a:t>linalg.det</a:t>
            </a:r>
            <a:r>
              <a:rPr lang="en-US" altLang="zh-TW" sz="2000" dirty="0"/>
              <a:t>()</a:t>
            </a:r>
          </a:p>
          <a:p>
            <a:r>
              <a:rPr lang="zh-TW" altLang="en-US" sz="2000" dirty="0"/>
              <a:t>計算矩陣的「特徵值」與「特徵向量」 </a:t>
            </a:r>
            <a:r>
              <a:rPr lang="en-US" altLang="zh-TW" sz="2000" dirty="0"/>
              <a:t>– </a:t>
            </a:r>
            <a:r>
              <a:rPr lang="en-US" altLang="zh-TW" sz="2000" dirty="0" err="1"/>
              <a:t>linalg.eig</a:t>
            </a:r>
            <a:r>
              <a:rPr lang="en-US" altLang="zh-TW" sz="2000" dirty="0"/>
              <a:t>()</a:t>
            </a:r>
          </a:p>
          <a:p>
            <a:r>
              <a:rPr lang="zh-TW" altLang="en-US" sz="2000" dirty="0"/>
              <a:t>計算矩陣的 </a:t>
            </a:r>
            <a:r>
              <a:rPr lang="en-US" altLang="zh-TW" sz="2000" dirty="0"/>
              <a:t>rank – </a:t>
            </a:r>
            <a:r>
              <a:rPr lang="en-US" altLang="zh-TW" sz="2000" dirty="0" err="1"/>
              <a:t>linalg.matrix_rank</a:t>
            </a:r>
            <a:r>
              <a:rPr lang="en-US" altLang="zh-TW" sz="2000" dirty="0"/>
              <a:t>()</a:t>
            </a:r>
          </a:p>
          <a:p>
            <a:r>
              <a:rPr lang="zh-TW" altLang="en-US" sz="2000" dirty="0"/>
              <a:t>計算矩陣的「反矩陣」 </a:t>
            </a:r>
            <a:r>
              <a:rPr lang="en-US" altLang="zh-TW" sz="2000" dirty="0"/>
              <a:t>– </a:t>
            </a:r>
            <a:r>
              <a:rPr lang="en-US" altLang="zh-TW" sz="2000" dirty="0" err="1"/>
              <a:t>linalg.inv</a:t>
            </a:r>
            <a:r>
              <a:rPr lang="en-US" altLang="zh-TW" sz="2000" dirty="0"/>
              <a:t>()</a:t>
            </a:r>
          </a:p>
          <a:p>
            <a:r>
              <a:rPr lang="zh-TW" altLang="en-US" sz="2000" dirty="0"/>
              <a:t>計算張量積 </a:t>
            </a:r>
            <a:r>
              <a:rPr lang="en-US" altLang="zh-TW" sz="2000" dirty="0"/>
              <a:t>– outer()</a:t>
            </a:r>
          </a:p>
          <a:p>
            <a:r>
              <a:rPr lang="zh-TW" altLang="en-US" sz="2000" dirty="0"/>
              <a:t>計算叉積 </a:t>
            </a:r>
            <a:r>
              <a:rPr lang="en-US" altLang="zh-TW" sz="2000" dirty="0"/>
              <a:t>– cross()</a:t>
            </a:r>
          </a:p>
          <a:p>
            <a:r>
              <a:rPr lang="zh-TW" altLang="en-US" sz="2000" dirty="0"/>
              <a:t>計算卷積 </a:t>
            </a:r>
            <a:r>
              <a:rPr lang="en-US" altLang="zh-TW" sz="2000" dirty="0"/>
              <a:t>– convolve()</a:t>
            </a:r>
          </a:p>
          <a:p>
            <a:r>
              <a:rPr lang="zh-TW" altLang="en-US" sz="2000" dirty="0"/>
              <a:t>將連續值轉換為離散值 </a:t>
            </a:r>
            <a:r>
              <a:rPr lang="en-US" altLang="zh-TW" sz="2000" dirty="0"/>
              <a:t>– digitize()</a:t>
            </a:r>
          </a:p>
        </p:txBody>
      </p:sp>
    </p:spTree>
    <p:extLst>
      <p:ext uri="{BB962C8B-B14F-4D97-AF65-F5344CB8AC3E}">
        <p14:creationId xmlns:p14="http://schemas.microsoft.com/office/powerpoint/2010/main" val="32426693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特殊運算 </a:t>
            </a:r>
            <a:r>
              <a:rPr lang="en-US" altLang="zh-TW" b="1" dirty="0"/>
              <a:t>==&gt; </a:t>
            </a:r>
            <a:r>
              <a:rPr lang="zh-TW" altLang="en-US" b="1" dirty="0"/>
              <a:t>陣列擴張</a:t>
            </a:r>
            <a:r>
              <a:rPr lang="en-US" altLang="zh-TW" b="1" dirty="0"/>
              <a:t>|</a:t>
            </a:r>
            <a:r>
              <a:rPr lang="zh-TW" altLang="en-US" b="1" dirty="0"/>
              <a:t>廣播 </a:t>
            </a:r>
            <a:r>
              <a:rPr lang="en-US" altLang="zh-TW" b="1" dirty="0"/>
              <a:t>(Broadcasting)</a:t>
            </a:r>
          </a:p>
        </p:txBody>
      </p:sp>
      <p:sp>
        <p:nvSpPr>
          <p:cNvPr id="4" name="文字方塊 3"/>
          <p:cNvSpPr txBox="1"/>
          <p:nvPr/>
        </p:nvSpPr>
        <p:spPr>
          <a:xfrm>
            <a:off x="838199" y="1690688"/>
            <a:ext cx="10385121" cy="677108"/>
          </a:xfrm>
          <a:prstGeom prst="rect">
            <a:avLst/>
          </a:prstGeom>
          <a:noFill/>
        </p:spPr>
        <p:txBody>
          <a:bodyPr wrap="square" rtlCol="0">
            <a:spAutoFit/>
          </a:bodyPr>
          <a:lstStyle/>
          <a:p>
            <a:r>
              <a:rPr lang="en-US" altLang="zh-TW" sz="2000" dirty="0"/>
              <a:t>General Broadcasting </a:t>
            </a:r>
            <a:r>
              <a:rPr lang="en-US" altLang="zh-TW" sz="2000" dirty="0" smtClean="0"/>
              <a:t>Rules</a:t>
            </a:r>
          </a:p>
          <a:p>
            <a:endParaRPr lang="en-US" altLang="zh-TW" dirty="0"/>
          </a:p>
        </p:txBody>
      </p:sp>
      <p:pic>
        <p:nvPicPr>
          <p:cNvPr id="3" name="圖片 2"/>
          <p:cNvPicPr>
            <a:picLocks noChangeAspect="1"/>
          </p:cNvPicPr>
          <p:nvPr/>
        </p:nvPicPr>
        <p:blipFill>
          <a:blip r:embed="rId2"/>
          <a:stretch>
            <a:fillRect/>
          </a:stretch>
        </p:blipFill>
        <p:spPr>
          <a:xfrm>
            <a:off x="838199" y="2337019"/>
            <a:ext cx="9234385" cy="3863365"/>
          </a:xfrm>
          <a:prstGeom prst="rect">
            <a:avLst/>
          </a:prstGeom>
        </p:spPr>
      </p:pic>
    </p:spTree>
    <p:extLst>
      <p:ext uri="{BB962C8B-B14F-4D97-AF65-F5344CB8AC3E}">
        <p14:creationId xmlns:p14="http://schemas.microsoft.com/office/powerpoint/2010/main" val="3821420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316115"/>
            <a:ext cx="7915180" cy="677108"/>
          </a:xfrm>
          <a:prstGeom prst="rect">
            <a:avLst/>
          </a:prstGeom>
          <a:noFill/>
        </p:spPr>
        <p:txBody>
          <a:bodyPr wrap="none" rtlCol="0">
            <a:spAutoFit/>
          </a:bodyPr>
          <a:lstStyle/>
          <a:p>
            <a:r>
              <a:rPr lang="zh-TW" altLang="en-US" sz="2000" dirty="0"/>
              <a:t>任何兩個大小相等的陣列之間的運算，都是</a:t>
            </a:r>
            <a:r>
              <a:rPr lang="en-US" altLang="zh-TW" sz="2000" dirty="0"/>
              <a:t>element-wise(</a:t>
            </a:r>
            <a:r>
              <a:rPr lang="zh-TW" altLang="en-US" sz="2000" dirty="0"/>
              <a:t>元素對元素</a:t>
            </a:r>
            <a:r>
              <a:rPr lang="en-US" altLang="zh-TW" sz="2000" dirty="0"/>
              <a:t>)</a:t>
            </a:r>
          </a:p>
          <a:p>
            <a:endParaRPr lang="en-US" altLang="zh-TW" dirty="0"/>
          </a:p>
        </p:txBody>
      </p:sp>
      <p:pic>
        <p:nvPicPr>
          <p:cNvPr id="5" name="圖片 4"/>
          <p:cNvPicPr>
            <a:picLocks noChangeAspect="1"/>
          </p:cNvPicPr>
          <p:nvPr/>
        </p:nvPicPr>
        <p:blipFill>
          <a:blip r:embed="rId2"/>
          <a:stretch>
            <a:fillRect/>
          </a:stretch>
        </p:blipFill>
        <p:spPr>
          <a:xfrm>
            <a:off x="838200" y="2013206"/>
            <a:ext cx="9934184" cy="4251852"/>
          </a:xfrm>
          <a:prstGeom prst="rect">
            <a:avLst/>
          </a:prstGeom>
        </p:spPr>
      </p:pic>
      <p:sp>
        <p:nvSpPr>
          <p:cNvPr id="6" name="矩形 5"/>
          <p:cNvSpPr/>
          <p:nvPr/>
        </p:nvSpPr>
        <p:spPr>
          <a:xfrm>
            <a:off x="2918564" y="3830731"/>
            <a:ext cx="851770" cy="58872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Rectangle 1"/>
          <p:cNvSpPr>
            <a:spLocks noChangeArrowheads="1"/>
          </p:cNvSpPr>
          <p:nvPr/>
        </p:nvSpPr>
        <p:spPr bwMode="auto">
          <a:xfrm>
            <a:off x="2849669" y="4017370"/>
            <a:ext cx="125886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FF0000"/>
                </a:solidFill>
                <a:effectLst/>
                <a:latin typeface="Arial Unicode MS"/>
                <a:ea typeface="ui-monospace"/>
              </a:rPr>
              <a:t>(矩陣相乘)</a:t>
            </a:r>
            <a:r>
              <a:rPr kumimoji="0" lang="zh-TW" altLang="zh-TW" sz="1200" b="0" i="0" u="none" strike="noStrike" cap="none" normalizeH="0" baseline="0" dirty="0" smtClean="0">
                <a:ln>
                  <a:noFill/>
                </a:ln>
                <a:solidFill>
                  <a:srgbClr val="FF0000"/>
                </a:solidFill>
                <a:effectLst/>
              </a:rPr>
              <a:t> </a:t>
            </a:r>
            <a:endParaRPr kumimoji="0" lang="zh-TW" altLang="zh-TW" sz="3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73640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690688"/>
            <a:ext cx="4110805" cy="677108"/>
          </a:xfrm>
          <a:prstGeom prst="rect">
            <a:avLst/>
          </a:prstGeom>
          <a:noFill/>
        </p:spPr>
        <p:txBody>
          <a:bodyPr wrap="none" rtlCol="0">
            <a:spAutoFit/>
          </a:bodyPr>
          <a:lstStyle/>
          <a:p>
            <a:r>
              <a:rPr lang="en-US" altLang="zh-TW" sz="2000" dirty="0"/>
              <a:t>Array multiplication(</a:t>
            </a:r>
            <a:r>
              <a:rPr lang="zh-TW" altLang="en-US" sz="2000" dirty="0"/>
              <a:t>矩陣相乘</a:t>
            </a:r>
            <a:r>
              <a:rPr lang="en-US" altLang="zh-TW" sz="2000" dirty="0"/>
              <a:t>) vs dot</a:t>
            </a:r>
          </a:p>
          <a:p>
            <a:endParaRPr lang="en-US" altLang="zh-TW" dirty="0"/>
          </a:p>
        </p:txBody>
      </p:sp>
      <p:pic>
        <p:nvPicPr>
          <p:cNvPr id="3" name="圖片 2"/>
          <p:cNvPicPr>
            <a:picLocks noChangeAspect="1"/>
          </p:cNvPicPr>
          <p:nvPr/>
        </p:nvPicPr>
        <p:blipFill>
          <a:blip r:embed="rId2"/>
          <a:stretch>
            <a:fillRect/>
          </a:stretch>
        </p:blipFill>
        <p:spPr>
          <a:xfrm>
            <a:off x="838200" y="2337019"/>
            <a:ext cx="7516660" cy="4191227"/>
          </a:xfrm>
          <a:prstGeom prst="rect">
            <a:avLst/>
          </a:prstGeom>
        </p:spPr>
      </p:pic>
      <p:sp>
        <p:nvSpPr>
          <p:cNvPr id="7" name="矩形 6"/>
          <p:cNvSpPr/>
          <p:nvPr/>
        </p:nvSpPr>
        <p:spPr>
          <a:xfrm>
            <a:off x="5482225" y="3444658"/>
            <a:ext cx="1294356" cy="513568"/>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96943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lstStyle/>
          <a:p>
            <a:r>
              <a:rPr lang="zh-TW" altLang="en-US" sz="2000" dirty="0"/>
              <a:t>問題</a:t>
            </a:r>
            <a:r>
              <a:rPr lang="en-US" altLang="zh-TW" sz="2000" dirty="0"/>
              <a:t>:</a:t>
            </a:r>
            <a:r>
              <a:rPr lang="zh-TW" altLang="en-US" sz="2000" dirty="0"/>
              <a:t>計算</a:t>
            </a:r>
            <a:r>
              <a:rPr lang="en-US" altLang="zh-TW" sz="2000" dirty="0"/>
              <a:t>0</a:t>
            </a:r>
            <a:r>
              <a:rPr lang="zh-TW" altLang="en-US" sz="2000" dirty="0"/>
              <a:t>的三次方到</a:t>
            </a:r>
            <a:r>
              <a:rPr lang="en-US" altLang="zh-TW" sz="2000" dirty="0"/>
              <a:t>999</a:t>
            </a:r>
            <a:r>
              <a:rPr lang="zh-TW" altLang="en-US" sz="2000" dirty="0"/>
              <a:t>的三次方</a:t>
            </a:r>
          </a:p>
          <a:p>
            <a:r>
              <a:rPr lang="zh-TW" altLang="en-US" sz="2000" dirty="0"/>
              <a:t>解法大</a:t>
            </a:r>
            <a:r>
              <a:rPr lang="en-US" altLang="zh-TW" sz="2000" dirty="0"/>
              <a:t>PK:</a:t>
            </a:r>
          </a:p>
          <a:p>
            <a:pPr lvl="1"/>
            <a:r>
              <a:rPr lang="en-US" altLang="zh-TW" sz="2000" dirty="0"/>
              <a:t>Python ==&gt; For loop</a:t>
            </a:r>
          </a:p>
          <a:p>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838200" y="3133431"/>
            <a:ext cx="10295468" cy="2753801"/>
          </a:xfrm>
          <a:prstGeom prst="rect">
            <a:avLst/>
          </a:prstGeom>
        </p:spPr>
      </p:pic>
    </p:spTree>
    <p:extLst>
      <p:ext uri="{BB962C8B-B14F-4D97-AF65-F5344CB8AC3E}">
        <p14:creationId xmlns:p14="http://schemas.microsoft.com/office/powerpoint/2010/main" val="484799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000" dirty="0" smtClean="0"/>
              <a:t>Numpy </a:t>
            </a:r>
            <a:r>
              <a:rPr lang="en-US" altLang="zh-TW" sz="2000" dirty="0"/>
              <a:t>==&gt;Vectorization </a:t>
            </a:r>
            <a:r>
              <a:rPr lang="zh-TW" altLang="en-US" sz="2000" dirty="0"/>
              <a:t>向量化</a:t>
            </a:r>
            <a:r>
              <a:rPr lang="zh-TW" altLang="en-US" sz="2000" dirty="0" smtClean="0"/>
              <a:t>計算</a:t>
            </a:r>
            <a:endParaRPr lang="zh-TW" altLang="en-US" sz="2000" dirty="0"/>
          </a:p>
        </p:txBody>
      </p:sp>
      <p:pic>
        <p:nvPicPr>
          <p:cNvPr id="5" name="圖片 4"/>
          <p:cNvPicPr>
            <a:picLocks noChangeAspect="1"/>
          </p:cNvPicPr>
          <p:nvPr/>
        </p:nvPicPr>
        <p:blipFill>
          <a:blip r:embed="rId2"/>
          <a:stretch>
            <a:fillRect/>
          </a:stretch>
        </p:blipFill>
        <p:spPr>
          <a:xfrm>
            <a:off x="558739" y="2252271"/>
            <a:ext cx="11074522" cy="1305121"/>
          </a:xfrm>
          <a:prstGeom prst="rect">
            <a:avLst/>
          </a:prstGeom>
        </p:spPr>
      </p:pic>
      <p:pic>
        <p:nvPicPr>
          <p:cNvPr id="6" name="圖片 5"/>
          <p:cNvPicPr>
            <a:picLocks noChangeAspect="1"/>
          </p:cNvPicPr>
          <p:nvPr/>
        </p:nvPicPr>
        <p:blipFill>
          <a:blip r:embed="rId3"/>
          <a:stretch>
            <a:fillRect/>
          </a:stretch>
        </p:blipFill>
        <p:spPr>
          <a:xfrm>
            <a:off x="558739" y="3557392"/>
            <a:ext cx="11074522" cy="2057400"/>
          </a:xfrm>
          <a:prstGeom prst="rect">
            <a:avLst/>
          </a:prstGeom>
        </p:spPr>
      </p:pic>
    </p:spTree>
    <p:extLst>
      <p:ext uri="{BB962C8B-B14F-4D97-AF65-F5344CB8AC3E}">
        <p14:creationId xmlns:p14="http://schemas.microsoft.com/office/powerpoint/2010/main" val="10929520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Numpy random</a:t>
            </a:r>
            <a:r>
              <a:rPr lang="zh-TW" altLang="en-US" b="1" dirty="0"/>
              <a:t>模組</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normAutofit/>
          </a:bodyPr>
          <a:lstStyle/>
          <a:p>
            <a:r>
              <a:rPr lang="en-US" altLang="zh-TW" sz="2000" dirty="0"/>
              <a:t>Numpy random</a:t>
            </a:r>
            <a:r>
              <a:rPr lang="zh-TW" altLang="en-US" sz="2000" dirty="0"/>
              <a:t>模組有許多函數</a:t>
            </a:r>
            <a:r>
              <a:rPr lang="en-US" altLang="zh-TW" sz="2000" dirty="0"/>
              <a:t>(</a:t>
            </a:r>
            <a:r>
              <a:rPr lang="zh-TW" altLang="en-US" sz="2000" dirty="0" smtClean="0"/>
              <a:t>如下</a:t>
            </a:r>
            <a:r>
              <a:rPr lang="en-US" altLang="zh-TW" sz="2000" dirty="0" smtClean="0"/>
              <a:t>)</a:t>
            </a:r>
            <a:endParaRPr lang="zh-TW" altLang="en-US" sz="2000" b="1" dirty="0"/>
          </a:p>
        </p:txBody>
      </p:sp>
      <p:pic>
        <p:nvPicPr>
          <p:cNvPr id="5" name="圖片 4"/>
          <p:cNvPicPr>
            <a:picLocks noChangeAspect="1"/>
          </p:cNvPicPr>
          <p:nvPr/>
        </p:nvPicPr>
        <p:blipFill>
          <a:blip r:embed="rId2"/>
          <a:stretch>
            <a:fillRect/>
          </a:stretch>
        </p:blipFill>
        <p:spPr>
          <a:xfrm>
            <a:off x="929144" y="2334408"/>
            <a:ext cx="10403096" cy="2951576"/>
          </a:xfrm>
          <a:prstGeom prst="rect">
            <a:avLst/>
          </a:prstGeom>
        </p:spPr>
      </p:pic>
    </p:spTree>
    <p:extLst>
      <p:ext uri="{BB962C8B-B14F-4D97-AF65-F5344CB8AC3E}">
        <p14:creationId xmlns:p14="http://schemas.microsoft.com/office/powerpoint/2010/main" val="63605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en-US" altLang="zh-TW" b="1" dirty="0" err="1"/>
              <a:t>numpy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en-US" altLang="zh-TW" sz="2000" dirty="0"/>
              <a:t>NumPy</a:t>
            </a:r>
            <a:r>
              <a:rPr lang="zh-TW" altLang="en-US" sz="2000" dirty="0"/>
              <a:t>是</a:t>
            </a:r>
            <a:r>
              <a:rPr lang="en-US" altLang="zh-TW" sz="2000" dirty="0"/>
              <a:t>Python</a:t>
            </a:r>
            <a:r>
              <a:rPr lang="zh-TW" altLang="en-US" sz="2000" dirty="0"/>
              <a:t>語言的一個擴充程式庫</a:t>
            </a:r>
            <a:r>
              <a:rPr lang="zh-TW" altLang="en-US" sz="2000" dirty="0" smtClean="0"/>
              <a:t>。</a:t>
            </a:r>
            <a:endParaRPr lang="en-US" altLang="zh-TW" sz="2000" dirty="0"/>
          </a:p>
          <a:p>
            <a:r>
              <a:rPr lang="zh-TW" altLang="en-US" sz="2000" dirty="0" smtClean="0"/>
              <a:t>支援</a:t>
            </a:r>
            <a:r>
              <a:rPr lang="zh-TW" altLang="en-US" sz="2000" dirty="0"/>
              <a:t>高階大量的維度陣列與矩陣運算，此外也針對陣列運算提供大量的數學函式函式庫</a:t>
            </a:r>
            <a:r>
              <a:rPr lang="zh-TW" altLang="en-US" sz="2000" dirty="0" smtClean="0"/>
              <a:t>。</a:t>
            </a:r>
            <a:endParaRPr lang="en-US" altLang="zh-TW" sz="2000" dirty="0" smtClean="0"/>
          </a:p>
          <a:p>
            <a:r>
              <a:rPr lang="en-US" altLang="zh-TW" sz="2000" dirty="0" err="1" smtClean="0"/>
              <a:t>NumPy</a:t>
            </a:r>
            <a:r>
              <a:rPr lang="zh-TW" altLang="en-US" sz="2000" dirty="0"/>
              <a:t>的前身</a:t>
            </a:r>
            <a:r>
              <a:rPr lang="en-US" altLang="zh-TW" sz="2000" dirty="0"/>
              <a:t>Numeric</a:t>
            </a:r>
            <a:r>
              <a:rPr lang="zh-TW" altLang="en-US" sz="2000" dirty="0"/>
              <a:t>最早是由</a:t>
            </a:r>
            <a:r>
              <a:rPr lang="en-US" altLang="zh-TW" sz="2000" dirty="0"/>
              <a:t>Jim Hugunin</a:t>
            </a:r>
            <a:r>
              <a:rPr lang="zh-TW" altLang="en-US" sz="2000" dirty="0"/>
              <a:t>與其它協作者共同開發，</a:t>
            </a:r>
            <a:r>
              <a:rPr lang="en-US" altLang="zh-TW" sz="2000" dirty="0"/>
              <a:t>2005</a:t>
            </a:r>
            <a:r>
              <a:rPr lang="zh-TW" altLang="en-US" sz="2000" dirty="0"/>
              <a:t>年，</a:t>
            </a:r>
            <a:r>
              <a:rPr lang="en-US" altLang="zh-TW" sz="2000" dirty="0"/>
              <a:t>Travis Oliphant</a:t>
            </a:r>
            <a:r>
              <a:rPr lang="zh-TW" altLang="en-US" sz="2000" dirty="0"/>
              <a:t>在</a:t>
            </a:r>
            <a:r>
              <a:rPr lang="en-US" altLang="zh-TW" sz="2000" dirty="0"/>
              <a:t>Numeric</a:t>
            </a:r>
            <a:r>
              <a:rPr lang="zh-TW" altLang="en-US" sz="2000" dirty="0"/>
              <a:t>中結合了另一個同性質的程式庫</a:t>
            </a:r>
            <a:r>
              <a:rPr lang="en-US" altLang="zh-TW" sz="2000" dirty="0" err="1"/>
              <a:t>Numarray</a:t>
            </a:r>
            <a:r>
              <a:rPr lang="zh-TW" altLang="en-US" sz="2000" dirty="0"/>
              <a:t>的特色，並加入了其它擴充功能而</a:t>
            </a:r>
            <a:r>
              <a:rPr lang="zh-TW" altLang="en-US" sz="2000" dirty="0" smtClean="0"/>
              <a:t>開發了</a:t>
            </a:r>
            <a:r>
              <a:rPr lang="en-US" altLang="zh-TW" sz="2000" dirty="0" err="1" smtClean="0"/>
              <a:t>NumPy</a:t>
            </a:r>
            <a:r>
              <a:rPr lang="zh-TW" altLang="en-US" sz="2000" dirty="0" smtClean="0"/>
              <a:t>。</a:t>
            </a:r>
            <a:endParaRPr lang="en-US" altLang="zh-TW" sz="2000" dirty="0" smtClean="0"/>
          </a:p>
          <a:p>
            <a:r>
              <a:rPr lang="en-US" altLang="zh-TW" sz="2000" dirty="0" err="1" smtClean="0"/>
              <a:t>NumPy</a:t>
            </a:r>
            <a:r>
              <a:rPr lang="zh-TW" altLang="en-US" sz="2000" dirty="0"/>
              <a:t>為開放原始碼並且由許多協作者共同維護開發。</a:t>
            </a:r>
            <a:endParaRPr lang="en-US" altLang="zh-TW" sz="2000" dirty="0"/>
          </a:p>
          <a:p>
            <a:r>
              <a:rPr lang="en-US" altLang="zh-TW" sz="2000" dirty="0" err="1"/>
              <a:t>NumPy</a:t>
            </a:r>
            <a:r>
              <a:rPr lang="zh-TW" altLang="en-US" sz="2000" dirty="0"/>
              <a:t>的核心功能是</a:t>
            </a:r>
            <a:r>
              <a:rPr lang="en-US" altLang="zh-TW" sz="2000" dirty="0" err="1"/>
              <a:t>ndarray</a:t>
            </a:r>
            <a:r>
              <a:rPr lang="zh-TW" altLang="en-US" sz="2000" dirty="0"/>
              <a:t>（即</a:t>
            </a:r>
            <a:r>
              <a:rPr lang="en-US" altLang="zh-TW" sz="2000" i="1" dirty="0"/>
              <a:t>n</a:t>
            </a:r>
            <a:r>
              <a:rPr lang="en-US" altLang="zh-TW" sz="2000" dirty="0"/>
              <a:t>-dimensional array</a:t>
            </a:r>
            <a:r>
              <a:rPr lang="zh-TW" altLang="en-US" sz="2000" dirty="0"/>
              <a:t>，多維陣列）資料結構。這是一個表示多維度、同質並且固定大小的陣列物件</a:t>
            </a:r>
            <a:r>
              <a:rPr lang="zh-TW" altLang="en-US" sz="2000" dirty="0" smtClean="0"/>
              <a:t>。</a:t>
            </a:r>
            <a:endParaRPr lang="en-US" altLang="zh-TW" sz="2000" dirty="0" smtClean="0"/>
          </a:p>
          <a:p>
            <a:r>
              <a:rPr lang="zh-TW" altLang="en-US" sz="2000" dirty="0" smtClean="0"/>
              <a:t>而</a:t>
            </a:r>
            <a:r>
              <a:rPr lang="zh-TW" altLang="en-US" sz="2000" dirty="0"/>
              <a:t>由一個與此陣列相關聯的資料型態物件來描述其陣列元素的資料格式（例如其字元組順序、在記憶體中佔用的字元組數量、整數或者浮點數等等）。</a:t>
            </a:r>
          </a:p>
        </p:txBody>
      </p:sp>
    </p:spTree>
    <p:extLst>
      <p:ext uri="{BB962C8B-B14F-4D97-AF65-F5344CB8AC3E}">
        <p14:creationId xmlns:p14="http://schemas.microsoft.com/office/powerpoint/2010/main" val="338017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Science):pandas</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zh-TW" altLang="en-US" sz="2000" dirty="0"/>
              <a:t>在計算機編程中，</a:t>
            </a:r>
            <a:r>
              <a:rPr lang="en-US" altLang="zh-TW" sz="2000" dirty="0"/>
              <a:t>pandas</a:t>
            </a:r>
            <a:r>
              <a:rPr lang="zh-TW" altLang="en-US" sz="2000" dirty="0"/>
              <a:t>是</a:t>
            </a:r>
            <a:r>
              <a:rPr lang="en-US" altLang="zh-TW" sz="2000" dirty="0"/>
              <a:t>Python</a:t>
            </a:r>
            <a:r>
              <a:rPr lang="zh-TW" altLang="en-US" sz="2000" dirty="0"/>
              <a:t>程式語言的用於數據操縱和分析的軟體庫</a:t>
            </a:r>
            <a:r>
              <a:rPr lang="zh-TW" altLang="en-US" sz="2000" dirty="0" smtClean="0"/>
              <a:t>。</a:t>
            </a:r>
            <a:endParaRPr lang="en-US" altLang="zh-TW" sz="2000" dirty="0" smtClean="0"/>
          </a:p>
          <a:p>
            <a:r>
              <a:rPr lang="zh-TW" altLang="en-US" sz="2000" dirty="0" smtClean="0"/>
              <a:t>特別</a:t>
            </a:r>
            <a:r>
              <a:rPr lang="zh-TW" altLang="en-US" sz="2000" dirty="0"/>
              <a:t>是，它提供操縱數值表格和時間序列的資料結構和運算操作</a:t>
            </a:r>
            <a:r>
              <a:rPr lang="zh-TW" altLang="en-US" sz="2000" dirty="0" smtClean="0"/>
              <a:t>。</a:t>
            </a:r>
            <a:endParaRPr lang="en-US" altLang="zh-TW" sz="2000" dirty="0" smtClean="0"/>
          </a:p>
          <a:p>
            <a:r>
              <a:rPr lang="zh-TW" altLang="en-US" sz="2000" dirty="0" smtClean="0"/>
              <a:t>它</a:t>
            </a:r>
            <a:r>
              <a:rPr lang="zh-TW" altLang="en-US" sz="2000" dirty="0"/>
              <a:t>是在三條款</a:t>
            </a:r>
            <a:r>
              <a:rPr lang="en-US" altLang="zh-TW" sz="2000" dirty="0"/>
              <a:t>BSD</a:t>
            </a:r>
            <a:r>
              <a:rPr lang="zh-TW" altLang="en-US" sz="2000" dirty="0"/>
              <a:t>許可證下發行的自由軟體</a:t>
            </a:r>
            <a:r>
              <a:rPr lang="zh-TW" altLang="en-US" sz="2000" dirty="0" smtClean="0"/>
              <a:t>。</a:t>
            </a:r>
            <a:endParaRPr lang="en-US" altLang="zh-TW" sz="2000" dirty="0" smtClean="0"/>
          </a:p>
          <a:p>
            <a:r>
              <a:rPr lang="zh-TW" altLang="en-US" sz="2000" dirty="0" smtClean="0"/>
              <a:t>它的</a:t>
            </a:r>
            <a:r>
              <a:rPr lang="zh-TW" altLang="en-US" sz="2000" dirty="0"/>
              <a:t>名字衍生自術語「面板數據」（</a:t>
            </a:r>
            <a:r>
              <a:rPr lang="en-US" altLang="zh-TW" sz="2000" dirty="0"/>
              <a:t>panel data</a:t>
            </a:r>
            <a:r>
              <a:rPr lang="zh-TW" altLang="en-US" sz="2000" dirty="0"/>
              <a:t>），這是計量經濟學的數據集術語，它們包括了對同一個體的在多個時期上的觀測。它的名字是短語「</a:t>
            </a:r>
            <a:r>
              <a:rPr lang="en-US" altLang="zh-TW" sz="2000" dirty="0"/>
              <a:t>Python data analysis</a:t>
            </a:r>
            <a:r>
              <a:rPr lang="zh-TW" altLang="en-US" sz="2000" dirty="0"/>
              <a:t>」自身的文字遊戲。</a:t>
            </a:r>
            <a:endParaRPr lang="en-US" altLang="zh-TW" sz="2000" dirty="0"/>
          </a:p>
        </p:txBody>
      </p:sp>
    </p:spTree>
    <p:extLst>
      <p:ext uri="{BB962C8B-B14F-4D97-AF65-F5344CB8AC3E}">
        <p14:creationId xmlns:p14="http://schemas.microsoft.com/office/powerpoint/2010/main" val="83210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scipy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en-US" altLang="zh-TW" sz="2000" dirty="0"/>
              <a:t>SciPy</a:t>
            </a:r>
            <a:r>
              <a:rPr lang="zh-TW" altLang="en-US" sz="2000" dirty="0"/>
              <a:t>是一個開源的</a:t>
            </a:r>
            <a:r>
              <a:rPr lang="en-US" altLang="zh-TW" sz="2000" dirty="0"/>
              <a:t>Python</a:t>
            </a:r>
            <a:r>
              <a:rPr lang="zh-TW" altLang="en-US" sz="2000" dirty="0"/>
              <a:t>演算法庫和數學工具包</a:t>
            </a:r>
            <a:r>
              <a:rPr lang="zh-TW" altLang="en-US" sz="2000" dirty="0" smtClean="0"/>
              <a:t>。</a:t>
            </a:r>
            <a:endParaRPr lang="en-US" altLang="zh-TW" sz="2000" dirty="0" smtClean="0"/>
          </a:p>
          <a:p>
            <a:r>
              <a:rPr lang="zh-TW" altLang="en-US" sz="2000" dirty="0" smtClean="0"/>
              <a:t> </a:t>
            </a:r>
            <a:r>
              <a:rPr lang="en-US" altLang="zh-TW" sz="2000" dirty="0"/>
              <a:t>SciPy</a:t>
            </a:r>
            <a:r>
              <a:rPr lang="zh-TW" altLang="en-US" sz="2000" dirty="0"/>
              <a:t>包含的模組有最佳化、線性代數、積分、插值、特殊函數、快速傅立葉轉換、訊號處理和圖像處理、常微分方程式求解和其他科學與工程中常用的計算</a:t>
            </a:r>
            <a:r>
              <a:rPr lang="zh-TW" altLang="en-US" sz="2000" dirty="0" smtClean="0"/>
              <a:t>。</a:t>
            </a:r>
            <a:endParaRPr lang="en-US" altLang="zh-TW" sz="2000" dirty="0" smtClean="0"/>
          </a:p>
          <a:p>
            <a:r>
              <a:rPr lang="zh-TW" altLang="en-US" sz="2000" dirty="0" smtClean="0"/>
              <a:t>與其</a:t>
            </a:r>
            <a:r>
              <a:rPr lang="zh-TW" altLang="en-US" sz="2000" dirty="0"/>
              <a:t>功能相類似的軟體還有</a:t>
            </a:r>
            <a:r>
              <a:rPr lang="en-US" altLang="zh-TW" sz="2000" dirty="0"/>
              <a:t>MATLAB</a:t>
            </a:r>
            <a:r>
              <a:rPr lang="zh-TW" altLang="en-US" sz="2000" dirty="0"/>
              <a:t>、</a:t>
            </a:r>
            <a:r>
              <a:rPr lang="en-US" altLang="zh-TW" sz="2000" dirty="0"/>
              <a:t>GNU Octave</a:t>
            </a:r>
            <a:r>
              <a:rPr lang="zh-TW" altLang="en-US" sz="2000" dirty="0"/>
              <a:t>和</a:t>
            </a:r>
            <a:r>
              <a:rPr lang="en-US" altLang="zh-TW" sz="2000" dirty="0" err="1"/>
              <a:t>Scilab</a:t>
            </a:r>
            <a:r>
              <a:rPr lang="zh-TW" altLang="en-US" sz="2000" dirty="0"/>
              <a:t>。</a:t>
            </a:r>
            <a:endParaRPr lang="en-US" altLang="zh-TW" sz="2000" dirty="0"/>
          </a:p>
        </p:txBody>
      </p:sp>
    </p:spTree>
    <p:extLst>
      <p:ext uri="{BB962C8B-B14F-4D97-AF65-F5344CB8AC3E}">
        <p14:creationId xmlns:p14="http://schemas.microsoft.com/office/powerpoint/2010/main" val="2198216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statsmodels</a:t>
            </a:r>
            <a:r>
              <a:rPr lang="en-US" altLang="zh-TW" b="1" dirty="0"/>
              <a:t>(</a:t>
            </a:r>
            <a:r>
              <a:rPr lang="zh-TW" altLang="en-US" b="1" dirty="0"/>
              <a:t>統計分析</a:t>
            </a:r>
            <a:r>
              <a:rPr lang="en-US" altLang="zh-TW" b="1" dirty="0"/>
              <a:t>)</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a:bodyPr>
          <a:lstStyle/>
          <a:p>
            <a:r>
              <a:rPr lang="en-US" altLang="zh-TW" sz="2000" dirty="0" err="1"/>
              <a:t>Statsmodels</a:t>
            </a:r>
            <a:r>
              <a:rPr lang="zh-TW" altLang="en-US" sz="2000" dirty="0"/>
              <a:t>是一個</a:t>
            </a:r>
            <a:r>
              <a:rPr lang="en-US" altLang="zh-TW" sz="2000" dirty="0"/>
              <a:t>Python</a:t>
            </a:r>
            <a:r>
              <a:rPr lang="zh-TW" altLang="en-US" sz="2000" dirty="0"/>
              <a:t>軟件包，允許用戶瀏覽數據，估計統計模型並執行統計測試</a:t>
            </a:r>
            <a:r>
              <a:rPr lang="zh-TW" altLang="en-US" sz="2000" dirty="0" smtClean="0"/>
              <a:t>。</a:t>
            </a:r>
            <a:endParaRPr lang="en-US" altLang="zh-TW" sz="2000" dirty="0" smtClean="0"/>
          </a:p>
          <a:p>
            <a:r>
              <a:rPr lang="zh-TW" altLang="en-US" sz="2000" dirty="0" smtClean="0"/>
              <a:t>對於</a:t>
            </a:r>
            <a:r>
              <a:rPr lang="zh-TW" altLang="en-US" sz="2000" dirty="0"/>
              <a:t>不同類型的數據和每個估計量，可以使用大量的描述性統計，統計檢驗，繪圖函數和結果統計。</a:t>
            </a:r>
            <a:endParaRPr lang="en-US" altLang="zh-TW" sz="2000" dirty="0"/>
          </a:p>
        </p:txBody>
      </p:sp>
    </p:spTree>
    <p:extLst>
      <p:ext uri="{BB962C8B-B14F-4D97-AF65-F5344CB8AC3E}">
        <p14:creationId xmlns:p14="http://schemas.microsoft.com/office/powerpoint/2010/main" val="2042914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2498</Words>
  <Application>Microsoft Office PowerPoint</Application>
  <PresentationFormat>寬螢幕</PresentationFormat>
  <Paragraphs>253</Paragraphs>
  <Slides>58</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58</vt:i4>
      </vt:variant>
    </vt:vector>
  </HeadingPairs>
  <TitlesOfParts>
    <vt:vector size="68" baseType="lpstr">
      <vt:lpstr>Arial Unicode MS</vt:lpstr>
      <vt:lpstr>Calibri Light (標題)</vt:lpstr>
      <vt:lpstr>ui-monospace</vt:lpstr>
      <vt:lpstr>新細明體</vt:lpstr>
      <vt:lpstr>新細明體</vt:lpstr>
      <vt:lpstr>新細明體 (本文)</vt:lpstr>
      <vt:lpstr>Arial</vt:lpstr>
      <vt:lpstr>Calibri</vt:lpstr>
      <vt:lpstr>Calibri Light</vt:lpstr>
      <vt:lpstr>Office 佈景主題</vt:lpstr>
      <vt:lpstr>資料科學與numpy實務報告</vt:lpstr>
      <vt:lpstr>學習套件</vt:lpstr>
      <vt:lpstr>Agenda</vt:lpstr>
      <vt:lpstr>資料科學(Data Science)</vt:lpstr>
      <vt:lpstr>資料科學(Data Science)常用套件與開發環境</vt:lpstr>
      <vt:lpstr>資料科學(Data Science):numpy</vt:lpstr>
      <vt:lpstr>資料科學(Data Science):pandas</vt:lpstr>
      <vt:lpstr>資料科學(Data Science):scipy</vt:lpstr>
      <vt:lpstr>資料科學(Data Science):statsmodels(統計分析)</vt:lpstr>
      <vt:lpstr>資料科學(Data Science):Matplotlib</vt:lpstr>
      <vt:lpstr>資料科學(Data Science): Seaborn</vt:lpstr>
      <vt:lpstr>科學計算</vt:lpstr>
      <vt:lpstr>電腦視覺</vt:lpstr>
      <vt:lpstr>電腦視覺:opencv</vt:lpstr>
      <vt:lpstr>Google colab 常用套件與開發環境</vt:lpstr>
      <vt:lpstr>Google colab 開發技術</vt:lpstr>
      <vt:lpstr>anaconda常用套件與開發環境</vt:lpstr>
      <vt:lpstr>資料科學(Data Science)常用套件與開發環境:資料視覺化Data Visulization</vt:lpstr>
      <vt:lpstr>資料科學(Data Science)常用套件與開發環境:資料視覺化Data Visulization:matplotlib</vt:lpstr>
      <vt:lpstr>資料科學(Data Science)常用套件與開發環境:資料視覺化Data Visulization:seaborn</vt:lpstr>
      <vt:lpstr>資料科學(Data Science)常用套件與開發環境:資料視覺化Data Visulization: Plotly</vt:lpstr>
      <vt:lpstr>機器學習</vt:lpstr>
      <vt:lpstr>機器學習與人工智慧</vt:lpstr>
      <vt:lpstr>資料分析要解決的問題:情境</vt:lpstr>
      <vt:lpstr>學習重點</vt:lpstr>
      <vt:lpstr>numpy.linspace()</vt:lpstr>
      <vt:lpstr>程式範例: numpy.linspace()</vt:lpstr>
      <vt:lpstr>numpy 學習主題</vt:lpstr>
      <vt:lpstr>ndarray的屬性</vt:lpstr>
      <vt:lpstr>ndarray的屬性</vt:lpstr>
      <vt:lpstr>ndarray的屬性</vt:lpstr>
      <vt:lpstr>ndarray的屬性</vt:lpstr>
      <vt:lpstr>ndarray的屬性</vt:lpstr>
      <vt:lpstr>ndarray的屬性</vt:lpstr>
      <vt:lpstr>numpy 學習主題</vt:lpstr>
      <vt:lpstr>numpy.array的說明</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基本運算2</vt:lpstr>
      <vt:lpstr>Array shape manipulation::reshape()</vt:lpstr>
      <vt:lpstr>Array shape manipulation:Flattening(numpy.ravel()) and Transpose(numpy.T())</vt:lpstr>
      <vt:lpstr>下列答案為何? numpy.tile()</vt:lpstr>
      <vt:lpstr>使用索引存取陣列 Array Indexing(索引)1: Accessing Elements</vt:lpstr>
      <vt:lpstr>使用索引存取陣列 Array Indexing(索引)2: Accessing Elements</vt:lpstr>
      <vt:lpstr>Array slicing陣列的切片運算</vt:lpstr>
      <vt:lpstr>基本運算4: ndarray的基本統計</vt:lpstr>
      <vt:lpstr>基本運算5: ndarray的(線性代數)數學運算</vt:lpstr>
      <vt:lpstr>特殊運算 ==&gt; 陣列擴張|廣播 (Broadcasting)</vt:lpstr>
      <vt:lpstr>A矩陣與B矩陣間的運算</vt:lpstr>
      <vt:lpstr>A矩陣與B矩陣間的運算</vt:lpstr>
      <vt:lpstr>Universal function 與向量化運算(Vectorization computation)</vt:lpstr>
      <vt:lpstr>Universal function 與向量化運算(Vectorization computation)</vt:lpstr>
      <vt:lpstr>Numpy random模組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期中平時成績作業</dc:title>
  <dc:creator>kay;9853;kay@yukai.website</dc:creator>
  <cp:keywords>期中平時成績作業</cp:keywords>
  <cp:lastModifiedBy>user</cp:lastModifiedBy>
  <cp:revision>107</cp:revision>
  <dcterms:created xsi:type="dcterms:W3CDTF">2022-03-02T01:20:39Z</dcterms:created>
  <dcterms:modified xsi:type="dcterms:W3CDTF">2022-03-30T03:58:58Z</dcterms:modified>
  <cp:category>期中平時成績作業</cp:category>
</cp:coreProperties>
</file>