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65" r:id="rId6"/>
    <p:sldId id="266" r:id="rId7"/>
    <p:sldId id="267" r:id="rId8"/>
    <p:sldId id="268" r:id="rId9"/>
    <p:sldId id="272" r:id="rId10"/>
    <p:sldId id="277" r:id="rId11"/>
    <p:sldId id="259" r:id="rId12"/>
    <p:sldId id="264" r:id="rId13"/>
    <p:sldId id="291" r:id="rId14"/>
    <p:sldId id="269" r:id="rId15"/>
    <p:sldId id="270" r:id="rId16"/>
    <p:sldId id="260" r:id="rId17"/>
    <p:sldId id="261" r:id="rId18"/>
    <p:sldId id="262" r:id="rId19"/>
    <p:sldId id="263" r:id="rId20"/>
    <p:sldId id="274" r:id="rId21"/>
    <p:sldId id="278" r:id="rId22"/>
    <p:sldId id="279" r:id="rId23"/>
    <p:sldId id="280" r:id="rId24"/>
    <p:sldId id="284" r:id="rId25"/>
    <p:sldId id="285" r:id="rId26"/>
    <p:sldId id="287" r:id="rId27"/>
    <p:sldId id="286" r:id="rId28"/>
    <p:sldId id="288" r:id="rId29"/>
    <p:sldId id="289" r:id="rId30"/>
    <p:sldId id="290" r:id="rId31"/>
    <p:sldId id="283"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E9A7-74A9-4A1A-9637-5CC3BFD033E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036060E-EF8A-4047-B43B-24BDD87C7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75E754-F1E0-4EAF-AEFB-8997433F4F9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1D5A903E-8514-4BF2-AFA6-8C53DE334D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9892DD-D36E-4871-A9C6-40FFDFADBCC8}"/>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6494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C7E39-44C6-4938-8233-A536193F38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16B10EA-A0DE-4EA5-BEA7-713D2713CA6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5E58E8-65A5-4877-B4DF-13EC3A97ECE6}"/>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2A93A980-1391-49AD-B5BE-2BA91A7F5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BEC6E5-1CF2-4DC1-BA89-68F6A010C464}"/>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8684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F79F5A-80A9-426D-A956-90C82FC1A5B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B3183FE-6834-404E-9318-8D45B7987CA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8781D9-20C4-4AF1-89E6-E28B98B51DC8}"/>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3A269FB3-C4A7-440D-B369-CFD370FEA1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15151C-7507-4E41-94BF-46D79A714E5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16375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B96A3-82C8-4379-BA4B-F856508389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C7F9A3F-C821-44A9-BE47-1D174E528DF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49B9E-4095-403C-9600-6547908CEBB7}"/>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4F0781CC-0A53-497C-AFA1-698007D968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E1F42D-20EB-4262-A040-ACC3DBDADD11}"/>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04980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9CC0E2-9AE0-4B47-8FA6-F0F06DD22A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5211E9A-73C5-4867-AF83-9D856FBF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768E31-392A-4C73-A6BA-8F908072E477}"/>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6B4D6054-7D95-45EC-8249-ED6EA98CC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185AB0-16C2-483F-A8AE-F458D7CAC4A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47022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47F04-C441-43CD-8419-A1AA4463D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E50A1E-651C-409A-8801-3C17F1122EF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E7D742-60B6-4D61-83E9-1AC0FBF4DCB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875CC7D-AFA3-4C94-9AF2-73BEF0E2B624}"/>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D5978091-67BE-460F-A09B-9F666171280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299EA7-BE42-436E-B735-1250E3D7CE5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213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51E2ED-753C-40D4-B7F5-AEB5C54746B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6F9F5A-76D7-488C-B142-48FECAF46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86CC0E8-A857-4D17-A020-CE89A9F5629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499005A-0508-4134-A985-DD60A2802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3811EA6-2B0A-4E40-B8DA-2E00A2097B2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7D2EF1-EB9B-4171-B7C1-4F1BFEF28AC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8" name="頁尾版面配置區 7">
            <a:extLst>
              <a:ext uri="{FF2B5EF4-FFF2-40B4-BE49-F238E27FC236}">
                <a16:creationId xmlns:a16="http://schemas.microsoft.com/office/drawing/2014/main" id="{C0D64ECB-AD3C-4A7C-8BE8-4F6A2EF4B4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0F7BB6-DBF5-46A5-BE0F-9CA72BF06C6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33154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D7469-1FC2-43A6-A011-7255CACD78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4AA949-629E-49CB-9FC8-704E5E9A73CA}"/>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4" name="頁尾版面配置區 3">
            <a:extLst>
              <a:ext uri="{FF2B5EF4-FFF2-40B4-BE49-F238E27FC236}">
                <a16:creationId xmlns:a16="http://schemas.microsoft.com/office/drawing/2014/main" id="{526B7771-A355-4724-8332-6EC14CCFB2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0577E6-A421-4B51-A6D1-8D623349AE5B}"/>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80095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440B9FA-30DB-4366-9437-16A85C6F014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3" name="頁尾版面配置區 2">
            <a:extLst>
              <a:ext uri="{FF2B5EF4-FFF2-40B4-BE49-F238E27FC236}">
                <a16:creationId xmlns:a16="http://schemas.microsoft.com/office/drawing/2014/main" id="{E1BF4AB0-576F-44E3-A48B-E26D7711E57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3B332FC-8F37-47B9-8FB5-9848FA44633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8972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904BB7-9598-4839-9BB7-59494B682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DF326A-1FB7-417B-B039-3384A84E5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B08FFA3-726D-43D0-B42B-CC4112403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BDF77B6-C1E9-4A52-B8BE-3ACBEA3857B1}"/>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68EFB493-AA75-47C5-958A-0DAC101EA3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F6BCED4-6A83-426B-B799-27E49B70C27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19878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577CA-6F83-44DE-90A9-463FFEF367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5B7799-0B43-47EE-AADC-260AAE411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D6DEDED-3D20-4A95-8BD9-EF6C2373D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660D91-34A5-4093-ADF6-777ABB402B56}"/>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9D2EFC60-7347-4823-8078-F836EA0A2F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55C4FB-FC86-4950-9150-6B0D11521BB3}"/>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67679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415DC52-4CEA-434A-8C33-4D5CDEA7C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1427DEE-AA24-41EC-894A-73D02FCCC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F5FB4D-9D88-4942-BA00-9FFB58C76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43D5F821-8BA9-4EB1-9F05-B58E743B3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2F3E5A-9562-48FD-A57D-D1F8F93E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24921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hangtw-blog.logdown.com/posts/895468-python-numpy-axis-concept-organize-not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69173-CFA8-437F-BC31-CA183422F835}"/>
              </a:ext>
            </a:extLst>
          </p:cNvPr>
          <p:cNvSpPr>
            <a:spLocks noGrp="1"/>
          </p:cNvSpPr>
          <p:nvPr>
            <p:ph type="ctrTitle"/>
          </p:nvPr>
        </p:nvSpPr>
        <p:spPr/>
        <p:txBody>
          <a:bodyPr/>
          <a:lstStyle/>
          <a:p>
            <a:r>
              <a:rPr lang="en-US" altLang="zh-TW" dirty="0"/>
              <a:t>NUMPY</a:t>
            </a:r>
            <a:endParaRPr lang="zh-TW" altLang="en-US" dirty="0"/>
          </a:p>
        </p:txBody>
      </p:sp>
      <p:sp>
        <p:nvSpPr>
          <p:cNvPr id="3" name="副標題 2">
            <a:extLst>
              <a:ext uri="{FF2B5EF4-FFF2-40B4-BE49-F238E27FC236}">
                <a16:creationId xmlns:a16="http://schemas.microsoft.com/office/drawing/2014/main" id="{A5C4109B-E835-4DCE-A0A4-4E45C25F2FB4}"/>
              </a:ext>
            </a:extLst>
          </p:cNvPr>
          <p:cNvSpPr>
            <a:spLocks noGrp="1"/>
          </p:cNvSpPr>
          <p:nvPr>
            <p:ph type="subTitle" idx="1"/>
          </p:nvPr>
        </p:nvSpPr>
        <p:spPr/>
        <p:txBody>
          <a:bodyPr/>
          <a:lstStyle/>
          <a:p>
            <a:r>
              <a:rPr lang="zh-TW" altLang="en-US" dirty="0"/>
              <a:t>學生</a:t>
            </a:r>
            <a:r>
              <a:rPr lang="en-US" altLang="zh-TW" dirty="0"/>
              <a:t>:</a:t>
            </a:r>
            <a:r>
              <a:rPr lang="zh-TW" altLang="en-US" dirty="0"/>
              <a:t>王榆凱</a:t>
            </a:r>
            <a:endParaRPr lang="en-US" altLang="zh-TW" dirty="0"/>
          </a:p>
          <a:p>
            <a:r>
              <a:rPr lang="zh-TW" altLang="en-US" dirty="0"/>
              <a:t>老師</a:t>
            </a:r>
            <a:r>
              <a:rPr lang="en-US" altLang="zh-TW" dirty="0"/>
              <a:t>:</a:t>
            </a:r>
            <a:r>
              <a:rPr lang="zh-TW" altLang="en-US" dirty="0"/>
              <a:t>偉大的恩師 龍大大</a:t>
            </a:r>
            <a:endParaRPr lang="en-US" altLang="zh-TW" dirty="0"/>
          </a:p>
        </p:txBody>
      </p:sp>
      <p:sp>
        <p:nvSpPr>
          <p:cNvPr id="4" name="文字方塊 3">
            <a:extLst>
              <a:ext uri="{FF2B5EF4-FFF2-40B4-BE49-F238E27FC236}">
                <a16:creationId xmlns:a16="http://schemas.microsoft.com/office/drawing/2014/main" id="{B75B9842-40B2-44F9-A542-F705457562C6}"/>
              </a:ext>
            </a:extLst>
          </p:cNvPr>
          <p:cNvSpPr txBox="1"/>
          <p:nvPr/>
        </p:nvSpPr>
        <p:spPr>
          <a:xfrm>
            <a:off x="1442906" y="522328"/>
            <a:ext cx="1569660" cy="369332"/>
          </a:xfrm>
          <a:prstGeom prst="rect">
            <a:avLst/>
          </a:prstGeom>
          <a:noFill/>
        </p:spPr>
        <p:txBody>
          <a:bodyPr wrap="none" rtlCol="0">
            <a:spAutoFit/>
          </a:bodyPr>
          <a:lstStyle/>
          <a:p>
            <a:r>
              <a:rPr lang="zh-TW" altLang="en-US" b="1" dirty="0"/>
              <a:t>人工智慧導論</a:t>
            </a:r>
            <a:endParaRPr lang="zh-TW" altLang="en-US" dirty="0"/>
          </a:p>
        </p:txBody>
      </p:sp>
      <p:sp>
        <p:nvSpPr>
          <p:cNvPr id="6" name="矩形 5">
            <a:extLst>
              <a:ext uri="{FF2B5EF4-FFF2-40B4-BE49-F238E27FC236}">
                <a16:creationId xmlns:a16="http://schemas.microsoft.com/office/drawing/2014/main" id="{4EAFFA2D-E846-4806-A86A-530EC60590D6}"/>
              </a:ext>
            </a:extLst>
          </p:cNvPr>
          <p:cNvSpPr/>
          <p:nvPr/>
        </p:nvSpPr>
        <p:spPr>
          <a:xfrm>
            <a:off x="7821241" y="522328"/>
            <a:ext cx="2927853" cy="369332"/>
          </a:xfrm>
          <a:prstGeom prst="rect">
            <a:avLst/>
          </a:prstGeom>
        </p:spPr>
        <p:txBody>
          <a:bodyPr wrap="none">
            <a:spAutoFit/>
          </a:bodyPr>
          <a:lstStyle/>
          <a:p>
            <a:r>
              <a:rPr lang="zh-TW" altLang="en-US" b="1" dirty="0"/>
              <a:t>資料科學</a:t>
            </a:r>
            <a:r>
              <a:rPr lang="en-US" altLang="zh-TW" b="1" dirty="0"/>
              <a:t>(Data Science)</a:t>
            </a:r>
            <a:r>
              <a:rPr lang="zh-TW" altLang="en-US" b="1" dirty="0"/>
              <a:t>系統</a:t>
            </a:r>
          </a:p>
        </p:txBody>
      </p:sp>
      <p:sp>
        <p:nvSpPr>
          <p:cNvPr id="7" name="文字方塊 6">
            <a:extLst>
              <a:ext uri="{FF2B5EF4-FFF2-40B4-BE49-F238E27FC236}">
                <a16:creationId xmlns:a16="http://schemas.microsoft.com/office/drawing/2014/main" id="{8FCE1928-7A2C-4EA8-99F5-2DF82E0CEB9B}"/>
              </a:ext>
            </a:extLst>
          </p:cNvPr>
          <p:cNvSpPr txBox="1"/>
          <p:nvPr/>
        </p:nvSpPr>
        <p:spPr>
          <a:xfrm>
            <a:off x="11776502" y="6627168"/>
            <a:ext cx="415498" cy="230832"/>
          </a:xfrm>
          <a:prstGeom prst="rect">
            <a:avLst/>
          </a:prstGeom>
          <a:noFill/>
        </p:spPr>
        <p:txBody>
          <a:bodyPr wrap="none" rtlCol="0">
            <a:spAutoFit/>
          </a:bodyPr>
          <a:lstStyle/>
          <a:p>
            <a:r>
              <a:rPr lang="zh-TW" altLang="en-US" sz="900" dirty="0">
                <a:solidFill>
                  <a:srgbClr val="FF0000"/>
                </a:solidFill>
              </a:rPr>
              <a:t>暫時</a:t>
            </a:r>
            <a:endParaRPr lang="zh-TW" altLang="en-US" dirty="0">
              <a:solidFill>
                <a:srgbClr val="FF0000"/>
              </a:solidFill>
            </a:endParaRPr>
          </a:p>
        </p:txBody>
      </p:sp>
    </p:spTree>
    <p:extLst>
      <p:ext uri="{BB962C8B-B14F-4D97-AF65-F5344CB8AC3E}">
        <p14:creationId xmlns:p14="http://schemas.microsoft.com/office/powerpoint/2010/main" val="144653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電腦視覺</a:t>
            </a:r>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dirty="0" err="1"/>
              <a:t>opencv</a:t>
            </a:r>
            <a:endParaRPr lang="en-US" altLang="zh-TW" dirty="0"/>
          </a:p>
          <a:p>
            <a:endParaRPr lang="zh-TW" altLang="en-US" dirty="0"/>
          </a:p>
        </p:txBody>
      </p:sp>
    </p:spTree>
    <p:extLst>
      <p:ext uri="{BB962C8B-B14F-4D97-AF65-F5344CB8AC3E}">
        <p14:creationId xmlns:p14="http://schemas.microsoft.com/office/powerpoint/2010/main" val="256575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endParaRPr lang="zh-TW" altLang="en-US"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Google cloud platform</a:t>
            </a:r>
          </a:p>
          <a:p>
            <a:r>
              <a:rPr lang="en-US" altLang="zh-TW" dirty="0"/>
              <a:t>anaconda</a:t>
            </a:r>
            <a:endParaRPr lang="zh-TW" altLang="en-US" dirty="0"/>
          </a:p>
        </p:txBody>
      </p:sp>
    </p:spTree>
    <p:extLst>
      <p:ext uri="{BB962C8B-B14F-4D97-AF65-F5344CB8AC3E}">
        <p14:creationId xmlns:p14="http://schemas.microsoft.com/office/powerpoint/2010/main" val="281519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a:t>Visulization</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matplotlib</a:t>
            </a:r>
          </a:p>
          <a:p>
            <a:r>
              <a:rPr lang="en-US" altLang="zh-TW" dirty="0"/>
              <a:t>seaborn</a:t>
            </a:r>
          </a:p>
          <a:p>
            <a:r>
              <a:rPr lang="en-US" altLang="zh-TW" dirty="0" err="1"/>
              <a:t>plotly</a:t>
            </a:r>
            <a:endParaRPr lang="en-US" altLang="zh-TW" dirty="0"/>
          </a:p>
          <a:p>
            <a:pPr marL="0" indent="0">
              <a:buNone/>
            </a:pPr>
            <a:endParaRPr lang="zh-TW" altLang="en-US" dirty="0"/>
          </a:p>
        </p:txBody>
      </p:sp>
    </p:spTree>
    <p:extLst>
      <p:ext uri="{BB962C8B-B14F-4D97-AF65-F5344CB8AC3E}">
        <p14:creationId xmlns:p14="http://schemas.microsoft.com/office/powerpoint/2010/main" val="119814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Google </a:t>
            </a:r>
            <a:r>
              <a:rPr lang="en-US" altLang="zh-TW" b="1" dirty="0" err="1" smtClean="0"/>
              <a:t>colab</a:t>
            </a:r>
            <a:r>
              <a:rPr lang="en-US" altLang="zh-TW" b="1" dirty="0" smtClean="0"/>
              <a:t> </a:t>
            </a:r>
            <a:r>
              <a:rPr lang="zh-TW" altLang="en-US" b="1" dirty="0" smtClean="0"/>
              <a:t>常用</a:t>
            </a:r>
            <a:r>
              <a:rPr lang="zh-TW" altLang="en-US" b="1" dirty="0"/>
              <a:t>套件與開發環境</a:t>
            </a:r>
            <a:endParaRPr lang="zh-TW" altLang="en-US" dirty="0"/>
          </a:p>
        </p:txBody>
      </p:sp>
      <p:sp>
        <p:nvSpPr>
          <p:cNvPr id="3" name="內容版面配置區 2"/>
          <p:cNvSpPr>
            <a:spLocks noGrp="1"/>
          </p:cNvSpPr>
          <p:nvPr>
            <p:ph idx="1"/>
          </p:nvPr>
        </p:nvSpPr>
        <p:spPr/>
        <p:txBody>
          <a:bodyPr/>
          <a:lstStyle/>
          <a:p>
            <a:r>
              <a:rPr lang="zh-TW" altLang="en-US" dirty="0"/>
              <a:t>是一個基於 </a:t>
            </a:r>
            <a:r>
              <a:rPr lang="en-US" altLang="zh-TW" dirty="0" err="1"/>
              <a:t>Jupyter</a:t>
            </a:r>
            <a:r>
              <a:rPr lang="en-US" altLang="zh-TW" dirty="0"/>
              <a:t> Notebook </a:t>
            </a:r>
            <a:endParaRPr lang="en-US" altLang="zh-TW" dirty="0" smtClean="0"/>
          </a:p>
          <a:p>
            <a:pPr marL="0" indent="0">
              <a:buNone/>
            </a:pPr>
            <a:r>
              <a:rPr lang="zh-TW" altLang="en-US" dirty="0" smtClean="0"/>
              <a:t>的</a:t>
            </a:r>
            <a:r>
              <a:rPr lang="zh-TW" altLang="en-US" dirty="0"/>
              <a:t>免費</a:t>
            </a:r>
            <a:r>
              <a:rPr lang="en-US" altLang="zh-TW" dirty="0"/>
              <a:t>CPU</a:t>
            </a:r>
            <a:r>
              <a:rPr lang="zh-TW" altLang="en-US" dirty="0"/>
              <a:t>虛擬機，透過</a:t>
            </a:r>
            <a:r>
              <a:rPr lang="zh-TW" altLang="en-US" dirty="0" smtClean="0"/>
              <a:t>瀏覽</a:t>
            </a:r>
            <a:endParaRPr lang="en-US" altLang="zh-TW" dirty="0" smtClean="0"/>
          </a:p>
          <a:p>
            <a:pPr marL="0" indent="0">
              <a:buNone/>
            </a:pPr>
            <a:r>
              <a:rPr lang="zh-TW" altLang="en-US" dirty="0" smtClean="0"/>
              <a:t>器</a:t>
            </a:r>
            <a:r>
              <a:rPr lang="zh-TW" altLang="en-US" dirty="0"/>
              <a:t>即可編寫程式，當離開</a:t>
            </a:r>
            <a:r>
              <a:rPr lang="zh-TW" altLang="en-US" dirty="0" smtClean="0"/>
              <a:t>瀏覽</a:t>
            </a:r>
            <a:endParaRPr lang="en-US" altLang="zh-TW" dirty="0" smtClean="0"/>
          </a:p>
          <a:p>
            <a:pPr marL="0" indent="0">
              <a:buNone/>
            </a:pPr>
            <a:r>
              <a:rPr lang="zh-TW" altLang="en-US" dirty="0" smtClean="0"/>
              <a:t>器</a:t>
            </a:r>
            <a:r>
              <a:rPr lang="zh-TW" altLang="en-US" dirty="0"/>
              <a:t>操作畫面，虛擬機上的</a:t>
            </a:r>
            <a:r>
              <a:rPr lang="zh-TW" altLang="en-US" dirty="0" smtClean="0"/>
              <a:t>操作</a:t>
            </a:r>
            <a:endParaRPr lang="en-US" altLang="zh-TW" dirty="0" smtClean="0"/>
          </a:p>
          <a:p>
            <a:pPr marL="0" indent="0">
              <a:buNone/>
            </a:pPr>
            <a:r>
              <a:rPr lang="zh-TW" altLang="en-US" dirty="0" smtClean="0"/>
              <a:t>資料</a:t>
            </a:r>
            <a:r>
              <a:rPr lang="zh-TW" altLang="en-US" dirty="0"/>
              <a:t>都被清空，所以使用者</a:t>
            </a:r>
            <a:r>
              <a:rPr lang="zh-TW" altLang="en-US" dirty="0" smtClean="0"/>
              <a:t>不</a:t>
            </a:r>
            <a:endParaRPr lang="en-US" altLang="zh-TW" dirty="0" smtClean="0"/>
          </a:p>
          <a:p>
            <a:pPr marL="0" indent="0">
              <a:buNone/>
            </a:pPr>
            <a:r>
              <a:rPr lang="zh-TW" altLang="en-US" dirty="0" smtClean="0"/>
              <a:t>需要</a:t>
            </a:r>
            <a:r>
              <a:rPr lang="zh-TW" altLang="en-US" dirty="0"/>
              <a:t>擔心操作不慎搞壞機器。</a:t>
            </a:r>
            <a:endParaRPr lang="zh-TW" altLang="en-US" dirty="0"/>
          </a:p>
        </p:txBody>
      </p:sp>
      <p:pic>
        <p:nvPicPr>
          <p:cNvPr id="4" name="圖片 3">
            <a:extLst>
              <a:ext uri="{FF2B5EF4-FFF2-40B4-BE49-F238E27FC236}">
                <a16:creationId xmlns:a16="http://schemas.microsoft.com/office/drawing/2014/main" id="{64AAFFFF-4540-40A3-8502-98936C9411F1}"/>
              </a:ext>
            </a:extLst>
          </p:cNvPr>
          <p:cNvPicPr>
            <a:picLocks noChangeAspect="1"/>
          </p:cNvPicPr>
          <p:nvPr/>
        </p:nvPicPr>
        <p:blipFill>
          <a:blip r:embed="rId2"/>
          <a:stretch>
            <a:fillRect/>
          </a:stretch>
        </p:blipFill>
        <p:spPr>
          <a:xfrm>
            <a:off x="5860462" y="1696082"/>
            <a:ext cx="6331538" cy="5161918"/>
          </a:xfrm>
          <a:prstGeom prst="rect">
            <a:avLst/>
          </a:prstGeom>
        </p:spPr>
      </p:pic>
    </p:spTree>
    <p:extLst>
      <p:ext uri="{BB962C8B-B14F-4D97-AF65-F5344CB8AC3E}">
        <p14:creationId xmlns:p14="http://schemas.microsoft.com/office/powerpoint/2010/main" val="118488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scikit</a:t>
            </a:r>
            <a:r>
              <a:rPr lang="en-US" altLang="zh-TW" b="1" dirty="0"/>
              <a:t>-learn (</a:t>
            </a:r>
            <a:r>
              <a:rPr lang="en-US" altLang="zh-TW" b="1" dirty="0" err="1"/>
              <a:t>sklearn</a:t>
            </a:r>
            <a:r>
              <a:rPr lang="en-US" altLang="zh-TW" b="1" dirty="0"/>
              <a:t>)</a:t>
            </a:r>
          </a:p>
        </p:txBody>
      </p:sp>
    </p:spTree>
    <p:extLst>
      <p:ext uri="{BB962C8B-B14F-4D97-AF65-F5344CB8AC3E}">
        <p14:creationId xmlns:p14="http://schemas.microsoft.com/office/powerpoint/2010/main" val="100699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機器學習與人工智慧</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Tensorflow</a:t>
            </a:r>
            <a:endParaRPr lang="en-US" altLang="zh-TW" b="1" dirty="0"/>
          </a:p>
          <a:p>
            <a:r>
              <a:rPr lang="en-US" altLang="zh-TW" b="1" dirty="0" err="1"/>
              <a:t>Pytorch</a:t>
            </a:r>
            <a:r>
              <a:rPr lang="en-US" altLang="zh-TW" dirty="0"/>
              <a:t> </a:t>
            </a:r>
            <a:r>
              <a:rPr lang="en-US" altLang="zh-TW" b="1" dirty="0"/>
              <a:t>(torch)</a:t>
            </a:r>
          </a:p>
        </p:txBody>
      </p:sp>
    </p:spTree>
    <p:extLst>
      <p:ext uri="{BB962C8B-B14F-4D97-AF65-F5344CB8AC3E}">
        <p14:creationId xmlns:p14="http://schemas.microsoft.com/office/powerpoint/2010/main" val="382945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7D443-024D-478F-BB57-91624AD25988}"/>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p>
        </p:txBody>
      </p:sp>
      <p:sp>
        <p:nvSpPr>
          <p:cNvPr id="3" name="內容版面配置區 2">
            <a:extLst>
              <a:ext uri="{FF2B5EF4-FFF2-40B4-BE49-F238E27FC236}">
                <a16:creationId xmlns:a16="http://schemas.microsoft.com/office/drawing/2014/main" id="{322B4BD9-C786-427D-817C-8E70FACF4CBC}"/>
              </a:ext>
            </a:extLst>
          </p:cNvPr>
          <p:cNvSpPr>
            <a:spLocks noGrp="1"/>
          </p:cNvSpPr>
          <p:nvPr>
            <p:ph idx="1"/>
          </p:nvPr>
        </p:nvSpPr>
        <p:spPr/>
        <p:txBody>
          <a:bodyPr/>
          <a:lstStyle/>
          <a:p>
            <a:r>
              <a:rPr lang="zh-TW" altLang="en-US" b="1" dirty="0"/>
              <a:t>電子商務 </a:t>
            </a:r>
            <a:r>
              <a:rPr lang="en-US" altLang="zh-TW" b="1" dirty="0"/>
              <a:t>==&gt;</a:t>
            </a:r>
            <a:r>
              <a:rPr lang="zh-TW" altLang="en-US" b="1" dirty="0"/>
              <a:t>使用者</a:t>
            </a:r>
            <a:r>
              <a:rPr lang="en-US" altLang="zh-TW" b="1" dirty="0"/>
              <a:t>(</a:t>
            </a:r>
            <a:r>
              <a:rPr lang="zh-TW" altLang="en-US" b="1" dirty="0"/>
              <a:t>消費</a:t>
            </a:r>
            <a:r>
              <a:rPr lang="en-US" altLang="zh-TW" b="1" dirty="0"/>
              <a:t>)</a:t>
            </a:r>
            <a:r>
              <a:rPr lang="zh-TW" altLang="en-US" b="1" dirty="0"/>
              <a:t>模式                                  信用評比</a:t>
            </a:r>
            <a:endParaRPr lang="en-US" altLang="zh-TW" b="1" dirty="0"/>
          </a:p>
          <a:p>
            <a:r>
              <a:rPr lang="zh-TW" altLang="en-US" b="1" dirty="0"/>
              <a:t>行銷 </a:t>
            </a:r>
            <a:r>
              <a:rPr lang="en-US" altLang="zh-TW" b="1" dirty="0"/>
              <a:t>==&gt;</a:t>
            </a:r>
            <a:r>
              <a:rPr lang="zh-TW" altLang="en-US" b="1" dirty="0"/>
              <a:t>廣告點擊率</a:t>
            </a:r>
            <a:endParaRPr lang="en-US" altLang="zh-TW" b="1" dirty="0"/>
          </a:p>
          <a:p>
            <a:r>
              <a:rPr lang="zh-TW" altLang="en-US" b="1" dirty="0"/>
              <a:t>數位金融 </a:t>
            </a:r>
            <a:r>
              <a:rPr lang="en-US" altLang="zh-TW" b="1" dirty="0"/>
              <a:t>==&gt;</a:t>
            </a:r>
            <a:r>
              <a:rPr lang="zh-TW" altLang="en-US" b="1" dirty="0"/>
              <a:t>   比特幣</a:t>
            </a:r>
            <a:endParaRPr lang="en-US" altLang="zh-TW" b="1" dirty="0"/>
          </a:p>
          <a:p>
            <a:r>
              <a:rPr lang="zh-TW" altLang="en-US" b="1" dirty="0"/>
              <a:t>智慧醫療 </a:t>
            </a:r>
            <a:r>
              <a:rPr lang="en-US" altLang="zh-TW" b="1" dirty="0"/>
              <a:t>==&gt;</a:t>
            </a:r>
          </a:p>
          <a:p>
            <a:r>
              <a:rPr lang="zh-TW" altLang="en-US" b="1" dirty="0"/>
              <a:t>智慧交通 </a:t>
            </a:r>
            <a:r>
              <a:rPr lang="en-US" altLang="zh-TW" b="1" dirty="0"/>
              <a:t>==&gt;</a:t>
            </a:r>
          </a:p>
        </p:txBody>
      </p:sp>
    </p:spTree>
    <p:extLst>
      <p:ext uri="{BB962C8B-B14F-4D97-AF65-F5344CB8AC3E}">
        <p14:creationId xmlns:p14="http://schemas.microsoft.com/office/powerpoint/2010/main" val="277962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1</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89845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2</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001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3</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11602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49064-3F58-4752-A923-612BEFB4A685}"/>
              </a:ext>
            </a:extLst>
          </p:cNvPr>
          <p:cNvSpPr>
            <a:spLocks noGrp="1"/>
          </p:cNvSpPr>
          <p:nvPr>
            <p:ph type="title"/>
          </p:nvPr>
        </p:nvSpPr>
        <p:spPr/>
        <p:txBody>
          <a:bodyPr/>
          <a:lstStyle/>
          <a:p>
            <a:r>
              <a:rPr lang="zh-TW" altLang="en-US" dirty="0"/>
              <a:t>學習套件</a:t>
            </a:r>
          </a:p>
        </p:txBody>
      </p:sp>
      <p:sp>
        <p:nvSpPr>
          <p:cNvPr id="3" name="內容版面配置區 2">
            <a:extLst>
              <a:ext uri="{FF2B5EF4-FFF2-40B4-BE49-F238E27FC236}">
                <a16:creationId xmlns:a16="http://schemas.microsoft.com/office/drawing/2014/main" id="{51E64B52-79F6-4030-887A-2E5F5D90322F}"/>
              </a:ext>
            </a:extLst>
          </p:cNvPr>
          <p:cNvSpPr>
            <a:spLocks noGrp="1"/>
          </p:cNvSpPr>
          <p:nvPr>
            <p:ph idx="1"/>
          </p:nvPr>
        </p:nvSpPr>
        <p:spPr>
          <a:xfrm>
            <a:off x="838200" y="1849515"/>
            <a:ext cx="10515600" cy="4351338"/>
          </a:xfrm>
        </p:spPr>
        <p:txBody>
          <a:bodyPr/>
          <a:lstStyle/>
          <a:p>
            <a:pPr marL="0" indent="0">
              <a:buNone/>
            </a:pPr>
            <a:r>
              <a:rPr lang="en-US" altLang="zh-TW" dirty="0"/>
              <a:t>AI Deep Learning</a:t>
            </a:r>
            <a:endParaRPr lang="zh-TW" altLang="en-US" dirty="0"/>
          </a:p>
          <a:p>
            <a:pPr marL="0" indent="0">
              <a:buNone/>
            </a:pPr>
            <a:endParaRPr lang="en-US" altLang="zh-TW" dirty="0"/>
          </a:p>
          <a:p>
            <a:pPr marL="0" indent="0">
              <a:buNone/>
            </a:pPr>
            <a:endParaRPr lang="en-US" altLang="zh-TW" dirty="0"/>
          </a:p>
          <a:p>
            <a:pPr marL="0" indent="0">
              <a:buNone/>
            </a:pPr>
            <a:r>
              <a:rPr lang="en-US" altLang="zh-TW" dirty="0"/>
              <a:t>Machine Learning</a:t>
            </a:r>
          </a:p>
          <a:p>
            <a:pPr marL="0" indent="0">
              <a:buNone/>
            </a:pPr>
            <a:endParaRPr lang="en-US" altLang="zh-TW" dirty="0"/>
          </a:p>
          <a:p>
            <a:pPr marL="0" indent="0">
              <a:buNone/>
            </a:pPr>
            <a:endParaRPr lang="en-US" altLang="zh-TW" dirty="0"/>
          </a:p>
          <a:p>
            <a:pPr marL="0" indent="0">
              <a:buNone/>
            </a:pPr>
            <a:r>
              <a:rPr lang="en-US" altLang="zh-TW" dirty="0"/>
              <a:t>Data Science</a:t>
            </a:r>
          </a:p>
        </p:txBody>
      </p:sp>
      <p:pic>
        <p:nvPicPr>
          <p:cNvPr id="6" name="圖片 5">
            <a:extLst>
              <a:ext uri="{FF2B5EF4-FFF2-40B4-BE49-F238E27FC236}">
                <a16:creationId xmlns:a16="http://schemas.microsoft.com/office/drawing/2014/main" id="{5FDE1D68-0CBB-4426-83E0-5FDD31286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60" y="1391736"/>
            <a:ext cx="3305175" cy="1381125"/>
          </a:xfrm>
          <a:prstGeom prst="rect">
            <a:avLst/>
          </a:prstGeom>
        </p:spPr>
      </p:pic>
      <p:pic>
        <p:nvPicPr>
          <p:cNvPr id="8" name="圖片 7">
            <a:extLst>
              <a:ext uri="{FF2B5EF4-FFF2-40B4-BE49-F238E27FC236}">
                <a16:creationId xmlns:a16="http://schemas.microsoft.com/office/drawing/2014/main" id="{FF199E66-2C21-4DDF-9BD5-ECBCA0A2E1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416842" y="1849515"/>
            <a:ext cx="1876926" cy="465566"/>
          </a:xfrm>
          <a:prstGeom prst="rect">
            <a:avLst/>
          </a:prstGeom>
        </p:spPr>
      </p:pic>
      <p:pic>
        <p:nvPicPr>
          <p:cNvPr id="10" name="圖片 9">
            <a:extLst>
              <a:ext uri="{FF2B5EF4-FFF2-40B4-BE49-F238E27FC236}">
                <a16:creationId xmlns:a16="http://schemas.microsoft.com/office/drawing/2014/main" id="{DE6860EE-D645-4E14-8896-9F18E1DC4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713" y="989863"/>
            <a:ext cx="2084191" cy="1095881"/>
          </a:xfrm>
          <a:prstGeom prst="rect">
            <a:avLst/>
          </a:prstGeom>
        </p:spPr>
      </p:pic>
      <p:pic>
        <p:nvPicPr>
          <p:cNvPr id="12" name="圖片 11">
            <a:extLst>
              <a:ext uri="{FF2B5EF4-FFF2-40B4-BE49-F238E27FC236}">
                <a16:creationId xmlns:a16="http://schemas.microsoft.com/office/drawing/2014/main" id="{AF770BA3-1FC1-403D-83E0-E5A2A7F11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112" y="1849515"/>
            <a:ext cx="2312792" cy="963663"/>
          </a:xfrm>
          <a:prstGeom prst="rect">
            <a:avLst/>
          </a:prstGeom>
        </p:spPr>
      </p:pic>
      <p:pic>
        <p:nvPicPr>
          <p:cNvPr id="14" name="圖片 13">
            <a:extLst>
              <a:ext uri="{FF2B5EF4-FFF2-40B4-BE49-F238E27FC236}">
                <a16:creationId xmlns:a16="http://schemas.microsoft.com/office/drawing/2014/main" id="{1835136F-8749-4D5D-BA5A-510657C0A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271" y="3081891"/>
            <a:ext cx="1338653" cy="1115544"/>
          </a:xfrm>
          <a:prstGeom prst="rect">
            <a:avLst/>
          </a:prstGeom>
        </p:spPr>
      </p:pic>
      <p:pic>
        <p:nvPicPr>
          <p:cNvPr id="16" name="圖片 15">
            <a:extLst>
              <a:ext uri="{FF2B5EF4-FFF2-40B4-BE49-F238E27FC236}">
                <a16:creationId xmlns:a16="http://schemas.microsoft.com/office/drawing/2014/main" id="{E36A899B-F709-4245-AF70-BC32329657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7672" y="4595445"/>
            <a:ext cx="2385035" cy="966176"/>
          </a:xfrm>
          <a:prstGeom prst="rect">
            <a:avLst/>
          </a:prstGeom>
        </p:spPr>
      </p:pic>
      <p:pic>
        <p:nvPicPr>
          <p:cNvPr id="18" name="圖片 17">
            <a:extLst>
              <a:ext uri="{FF2B5EF4-FFF2-40B4-BE49-F238E27FC236}">
                <a16:creationId xmlns:a16="http://schemas.microsoft.com/office/drawing/2014/main" id="{FF526499-8E8F-4C5A-9537-3764EC99B9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135" y="4713266"/>
            <a:ext cx="3048319" cy="730534"/>
          </a:xfrm>
          <a:prstGeom prst="rect">
            <a:avLst/>
          </a:prstGeom>
        </p:spPr>
      </p:pic>
      <p:pic>
        <p:nvPicPr>
          <p:cNvPr id="20" name="圖片 19">
            <a:extLst>
              <a:ext uri="{FF2B5EF4-FFF2-40B4-BE49-F238E27FC236}">
                <a16:creationId xmlns:a16="http://schemas.microsoft.com/office/drawing/2014/main" id="{3B735DF1-88BD-4708-820F-3CC35E9BDB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3095" y="4567527"/>
            <a:ext cx="2124826" cy="951415"/>
          </a:xfrm>
          <a:prstGeom prst="rect">
            <a:avLst/>
          </a:prstGeom>
        </p:spPr>
      </p:pic>
    </p:spTree>
    <p:extLst>
      <p:ext uri="{BB962C8B-B14F-4D97-AF65-F5344CB8AC3E}">
        <p14:creationId xmlns:p14="http://schemas.microsoft.com/office/powerpoint/2010/main" val="225466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normAutofit/>
          </a:bodyPr>
          <a:lstStyle/>
          <a:p>
            <a:r>
              <a:rPr lang="zh-TW" altLang="en-US" b="1" dirty="0"/>
              <a:t>作業 </a:t>
            </a:r>
            <a:r>
              <a:rPr lang="en-US" altLang="zh-TW" b="1" dirty="0"/>
              <a:t>2:</a:t>
            </a:r>
            <a:r>
              <a:rPr lang="zh-TW" altLang="en-US" b="1" dirty="0"/>
              <a:t>如何載入套件</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r>
              <a:rPr lang="en-US" altLang="zh-TW" dirty="0"/>
              <a:t>import pandas as pd</a:t>
            </a:r>
          </a:p>
          <a:p>
            <a:r>
              <a:rPr lang="en-US" altLang="zh-TW" dirty="0"/>
              <a:t>import </a:t>
            </a:r>
            <a:r>
              <a:rPr lang="en-US" altLang="zh-TW" dirty="0" err="1"/>
              <a:t>numpy</a:t>
            </a:r>
            <a:r>
              <a:rPr lang="en-US" altLang="zh-TW" dirty="0"/>
              <a:t> as np</a:t>
            </a:r>
          </a:p>
          <a:p>
            <a:r>
              <a:rPr lang="en-US" altLang="zh-TW" dirty="0"/>
              <a:t>import </a:t>
            </a:r>
            <a:r>
              <a:rPr lang="en-US" altLang="zh-TW" dirty="0" err="1"/>
              <a:t>tensorflow</a:t>
            </a:r>
            <a:r>
              <a:rPr lang="en-US" altLang="zh-TW" dirty="0"/>
              <a:t> as </a:t>
            </a:r>
            <a:r>
              <a:rPr lang="en-US" altLang="zh-TW" dirty="0" err="1"/>
              <a:t>tf</a:t>
            </a:r>
            <a:endParaRPr lang="en-US" altLang="zh-TW" dirty="0"/>
          </a:p>
        </p:txBody>
      </p:sp>
    </p:spTree>
    <p:extLst>
      <p:ext uri="{BB962C8B-B14F-4D97-AF65-F5344CB8AC3E}">
        <p14:creationId xmlns:p14="http://schemas.microsoft.com/office/powerpoint/2010/main" val="376344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lstStyle/>
          <a:p>
            <a:r>
              <a:rPr lang="zh-TW" altLang="en-US" dirty="0"/>
              <a:t>學習重點</a:t>
            </a:r>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那些參數有預設值</a:t>
            </a:r>
            <a:r>
              <a:rPr lang="en-US" altLang="zh-TW" dirty="0"/>
              <a:t>?</a:t>
            </a:r>
          </a:p>
          <a:p>
            <a:pPr lvl="1"/>
            <a:r>
              <a:rPr lang="zh-TW" altLang="en-US" dirty="0"/>
              <a:t>那些參數一定要填</a:t>
            </a:r>
          </a:p>
          <a:p>
            <a:r>
              <a:rPr lang="zh-TW" altLang="en-US" dirty="0"/>
              <a:t>函式</a:t>
            </a:r>
            <a:r>
              <a:rPr lang="en-US" altLang="zh-TW" dirty="0"/>
              <a:t>(function)</a:t>
            </a:r>
            <a:r>
              <a:rPr lang="zh-TW" altLang="en-US" dirty="0"/>
              <a:t>回傳的資料</a:t>
            </a:r>
          </a:p>
          <a:p>
            <a:pPr lvl="1"/>
            <a:r>
              <a:rPr lang="zh-TW" altLang="en-US" dirty="0"/>
              <a:t>回傳的資料型態</a:t>
            </a:r>
          </a:p>
          <a:p>
            <a:pPr lvl="1"/>
            <a:r>
              <a:rPr lang="zh-TW" altLang="en-US" dirty="0"/>
              <a:t>可以有幾種接收值</a:t>
            </a:r>
          </a:p>
          <a:p>
            <a:endParaRPr lang="zh-TW" altLang="en-US" dirty="0"/>
          </a:p>
        </p:txBody>
      </p:sp>
    </p:spTree>
    <p:extLst>
      <p:ext uri="{BB962C8B-B14F-4D97-AF65-F5344CB8AC3E}">
        <p14:creationId xmlns:p14="http://schemas.microsoft.com/office/powerpoint/2010/main" val="39655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fontScale="92500" lnSpcReduction="10000"/>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共有多少個參數</a:t>
            </a:r>
            <a:r>
              <a:rPr lang="en-US" altLang="zh-TW" dirty="0"/>
              <a:t>? 7 </a:t>
            </a:r>
            <a:r>
              <a:rPr lang="zh-TW" altLang="en-US" dirty="0"/>
              <a:t>個 </a:t>
            </a:r>
            <a:r>
              <a:rPr lang="en-US" altLang="zh-TW" dirty="0"/>
              <a:t>==&gt; start, stop, </a:t>
            </a:r>
            <a:r>
              <a:rPr lang="en-US" altLang="zh-TW" dirty="0" err="1"/>
              <a:t>num,endpoint</a:t>
            </a:r>
            <a:r>
              <a:rPr lang="en-US" altLang="zh-TW" dirty="0"/>
              <a:t>, </a:t>
            </a:r>
            <a:r>
              <a:rPr lang="en-US" altLang="zh-TW" dirty="0" err="1"/>
              <a:t>retstep</a:t>
            </a:r>
            <a:r>
              <a:rPr lang="en-US" altLang="zh-TW" dirty="0"/>
              <a:t>, </a:t>
            </a:r>
            <a:r>
              <a:rPr lang="en-US" altLang="zh-TW" dirty="0" err="1"/>
              <a:t>dtype</a:t>
            </a:r>
            <a:r>
              <a:rPr lang="en-US" altLang="zh-TW" dirty="0"/>
              <a:t>, axis</a:t>
            </a:r>
          </a:p>
          <a:p>
            <a:pPr lvl="1"/>
            <a:r>
              <a:rPr lang="zh-TW" altLang="en-US" dirty="0"/>
              <a:t>那些參數有預設值</a:t>
            </a:r>
            <a:r>
              <a:rPr lang="en-US" altLang="zh-TW" dirty="0"/>
              <a:t>?</a:t>
            </a:r>
          </a:p>
          <a:p>
            <a:pPr lvl="2"/>
            <a:r>
              <a:rPr lang="en-US" altLang="zh-TW" dirty="0"/>
              <a:t>num=50, </a:t>
            </a:r>
            <a:r>
              <a:rPr lang="zh-TW" altLang="en-US" dirty="0"/>
              <a:t>預設值</a:t>
            </a:r>
            <a:r>
              <a:rPr lang="en-US" altLang="zh-TW" dirty="0"/>
              <a:t>=&gt;50</a:t>
            </a:r>
          </a:p>
          <a:p>
            <a:pPr lvl="2"/>
            <a:r>
              <a:rPr lang="en-US" altLang="zh-TW" dirty="0"/>
              <a:t>endpoint=True, </a:t>
            </a:r>
            <a:r>
              <a:rPr lang="zh-TW" altLang="en-US" dirty="0"/>
              <a:t>預設值</a:t>
            </a:r>
            <a:r>
              <a:rPr lang="en-US" altLang="zh-TW" dirty="0"/>
              <a:t>=&gt;True</a:t>
            </a:r>
          </a:p>
          <a:p>
            <a:pPr lvl="2"/>
            <a:r>
              <a:rPr lang="en-US" altLang="zh-TW" dirty="0" err="1"/>
              <a:t>retstep</a:t>
            </a:r>
            <a:r>
              <a:rPr lang="en-US" altLang="zh-TW" dirty="0"/>
              <a:t>=False, </a:t>
            </a:r>
            <a:r>
              <a:rPr lang="zh-TW" altLang="en-US" dirty="0"/>
              <a:t>預設值</a:t>
            </a:r>
            <a:r>
              <a:rPr lang="en-US" altLang="zh-TW" dirty="0"/>
              <a:t>=&gt;False</a:t>
            </a:r>
          </a:p>
          <a:p>
            <a:pPr lvl="2"/>
            <a:r>
              <a:rPr lang="en-US" altLang="zh-TW" dirty="0" err="1"/>
              <a:t>dtype</a:t>
            </a:r>
            <a:r>
              <a:rPr lang="en-US" altLang="zh-TW" dirty="0"/>
              <a:t>=None, </a:t>
            </a:r>
            <a:r>
              <a:rPr lang="zh-TW" altLang="en-US" dirty="0"/>
              <a:t>預設值</a:t>
            </a:r>
            <a:r>
              <a:rPr lang="en-US" altLang="zh-TW" dirty="0"/>
              <a:t>=&gt;None</a:t>
            </a:r>
          </a:p>
          <a:p>
            <a:pPr lvl="2"/>
            <a:r>
              <a:rPr lang="en-US" altLang="zh-TW" dirty="0"/>
              <a:t>axis=0 </a:t>
            </a:r>
            <a:r>
              <a:rPr lang="zh-TW" altLang="en-US" dirty="0"/>
              <a:t>預設值</a:t>
            </a:r>
            <a:r>
              <a:rPr lang="en-US" altLang="zh-TW" dirty="0"/>
              <a:t>=&gt;0</a:t>
            </a:r>
          </a:p>
          <a:p>
            <a:pPr lvl="1"/>
            <a:r>
              <a:rPr lang="zh-TW" altLang="en-US" dirty="0"/>
              <a:t>那些參數一定要填</a:t>
            </a:r>
          </a:p>
          <a:p>
            <a:pPr lvl="2"/>
            <a:r>
              <a:rPr lang="en-US" altLang="zh-TW" dirty="0"/>
              <a:t>start, stop,</a:t>
            </a:r>
          </a:p>
          <a:p>
            <a:r>
              <a:rPr lang="zh-TW" altLang="en-US" dirty="0"/>
              <a:t>函式</a:t>
            </a:r>
            <a:r>
              <a:rPr lang="en-US" altLang="zh-TW" dirty="0"/>
              <a:t>(function)</a:t>
            </a:r>
            <a:r>
              <a:rPr lang="zh-TW" altLang="en-US" dirty="0"/>
              <a:t>回傳的資料</a:t>
            </a:r>
          </a:p>
          <a:p>
            <a:pPr lvl="1"/>
            <a:r>
              <a:rPr lang="zh-TW" altLang="en-US" dirty="0"/>
              <a:t>回傳的資料型態 </a:t>
            </a:r>
            <a:r>
              <a:rPr lang="en-US" altLang="zh-TW" dirty="0"/>
              <a:t>==&gt; </a:t>
            </a:r>
            <a:r>
              <a:rPr lang="en-US" altLang="zh-TW" dirty="0" err="1"/>
              <a:t>ndarray</a:t>
            </a:r>
            <a:endParaRPr lang="en-US" altLang="zh-TW" dirty="0"/>
          </a:p>
          <a:p>
            <a:pPr lvl="1"/>
            <a:r>
              <a:rPr lang="zh-TW" altLang="en-US" dirty="0"/>
              <a:t>可以有幾種接收值 </a:t>
            </a:r>
            <a:r>
              <a:rPr lang="en-US" altLang="zh-TW" dirty="0"/>
              <a:t>===&gt; </a:t>
            </a:r>
            <a:r>
              <a:rPr lang="en-US" altLang="zh-TW" dirty="0" err="1"/>
              <a:t>ndarray</a:t>
            </a:r>
            <a:endParaRPr lang="en-US" altLang="zh-TW" dirty="0"/>
          </a:p>
          <a:p>
            <a:pPr marL="0" indent="0">
              <a:buNone/>
            </a:pPr>
            <a:endParaRPr lang="zh-TW" altLang="en-US" dirty="0"/>
          </a:p>
        </p:txBody>
      </p:sp>
    </p:spTree>
    <p:extLst>
      <p:ext uri="{BB962C8B-B14F-4D97-AF65-F5344CB8AC3E}">
        <p14:creationId xmlns:p14="http://schemas.microsoft.com/office/powerpoint/2010/main" val="110952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程式範例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a:bodyPr>
          <a:lstStyle/>
          <a:p>
            <a:pPr marL="0" indent="0">
              <a:buNone/>
            </a:pPr>
            <a:endParaRPr lang="zh-TW" altLang="en-US" dirty="0"/>
          </a:p>
        </p:txBody>
      </p:sp>
      <p:pic>
        <p:nvPicPr>
          <p:cNvPr id="4" name="圖片 3">
            <a:extLst>
              <a:ext uri="{FF2B5EF4-FFF2-40B4-BE49-F238E27FC236}">
                <a16:creationId xmlns:a16="http://schemas.microsoft.com/office/drawing/2014/main" id="{92EA5E91-E760-4814-97C2-F3AB7C70E80A}"/>
              </a:ext>
            </a:extLst>
          </p:cNvPr>
          <p:cNvPicPr>
            <a:picLocks noChangeAspect="1"/>
          </p:cNvPicPr>
          <p:nvPr/>
        </p:nvPicPr>
        <p:blipFill>
          <a:blip r:embed="rId2"/>
          <a:stretch>
            <a:fillRect/>
          </a:stretch>
        </p:blipFill>
        <p:spPr>
          <a:xfrm>
            <a:off x="0" y="1299410"/>
            <a:ext cx="12192000" cy="5558590"/>
          </a:xfrm>
          <a:prstGeom prst="rect">
            <a:avLst/>
          </a:prstGeom>
        </p:spPr>
      </p:pic>
      <p:sp>
        <p:nvSpPr>
          <p:cNvPr id="5" name="矩形 4">
            <a:extLst>
              <a:ext uri="{FF2B5EF4-FFF2-40B4-BE49-F238E27FC236}">
                <a16:creationId xmlns:a16="http://schemas.microsoft.com/office/drawing/2014/main" id="{4975F3F2-596A-45DC-BF1F-4FC392AA7FD2}"/>
              </a:ext>
            </a:extLst>
          </p:cNvPr>
          <p:cNvSpPr/>
          <p:nvPr/>
        </p:nvSpPr>
        <p:spPr>
          <a:xfrm>
            <a:off x="4379494" y="4604084"/>
            <a:ext cx="2277979" cy="568826"/>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9842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5D20B-13B1-47A3-B04E-E1D9E4579275}"/>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sp>
        <p:nvSpPr>
          <p:cNvPr id="3" name="內容版面配置區 2">
            <a:extLst>
              <a:ext uri="{FF2B5EF4-FFF2-40B4-BE49-F238E27FC236}">
                <a16:creationId xmlns:a16="http://schemas.microsoft.com/office/drawing/2014/main" id="{A2C62D7F-7728-4A98-BCBD-D38717584103}"/>
              </a:ext>
            </a:extLst>
          </p:cNvPr>
          <p:cNvSpPr>
            <a:spLocks noGrp="1"/>
          </p:cNvSpPr>
          <p:nvPr>
            <p:ph idx="1"/>
          </p:nvPr>
        </p:nvSpPr>
        <p:spPr/>
        <p:txBody>
          <a:bodyPr>
            <a:normAutofit lnSpcReduction="10000"/>
          </a:bodyPr>
          <a:lstStyle/>
          <a:p>
            <a:r>
              <a:rPr lang="zh-TW" altLang="en-US" dirty="0"/>
              <a:t>資料型態 </a:t>
            </a:r>
            <a:r>
              <a:rPr lang="en-US" altLang="zh-TW" dirty="0"/>
              <a:t>==&gt; N-Dimensional Arrays(</a:t>
            </a:r>
            <a:r>
              <a:rPr lang="en-US" altLang="zh-TW" dirty="0" err="1"/>
              <a:t>ndarray</a:t>
            </a:r>
            <a:r>
              <a:rPr lang="en-US" altLang="zh-TW" dirty="0"/>
              <a:t>)</a:t>
            </a:r>
          </a:p>
          <a:p>
            <a:r>
              <a:rPr lang="en-US" altLang="zh-TW" dirty="0" err="1"/>
              <a:t>ndarray</a:t>
            </a:r>
            <a:r>
              <a:rPr lang="zh-TW" altLang="en-US" dirty="0"/>
              <a:t>的屬性</a:t>
            </a:r>
            <a:r>
              <a:rPr lang="en-US" altLang="zh-TW" dirty="0"/>
              <a:t>: </a:t>
            </a:r>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a:t>
            </a:r>
          </a:p>
          <a:p>
            <a:endParaRPr lang="en-US" altLang="zh-TW" dirty="0"/>
          </a:p>
          <a:p>
            <a:r>
              <a:rPr lang="zh-TW" altLang="en-US" dirty="0"/>
              <a:t>基本運算</a:t>
            </a:r>
            <a:r>
              <a:rPr lang="en-US" altLang="zh-TW" dirty="0"/>
              <a:t>1: </a:t>
            </a:r>
            <a:r>
              <a:rPr lang="zh-TW" altLang="en-US" dirty="0"/>
              <a:t>建立各式各樣的</a:t>
            </a:r>
            <a:r>
              <a:rPr lang="en-US" altLang="zh-TW" dirty="0" err="1"/>
              <a:t>ndarray</a:t>
            </a:r>
            <a:endParaRPr lang="en-US" altLang="zh-TW" dirty="0"/>
          </a:p>
          <a:p>
            <a:r>
              <a:rPr lang="zh-TW" altLang="en-US" dirty="0"/>
              <a:t>基本運算</a:t>
            </a:r>
            <a:r>
              <a:rPr lang="en-US" altLang="zh-TW" dirty="0"/>
              <a:t>2: </a:t>
            </a:r>
            <a:r>
              <a:rPr lang="en-US" altLang="zh-TW" dirty="0" err="1"/>
              <a:t>ndarray</a:t>
            </a:r>
            <a:r>
              <a:rPr lang="zh-TW" altLang="en-US" dirty="0"/>
              <a:t>的基本運算</a:t>
            </a:r>
            <a:r>
              <a:rPr lang="en-US" altLang="zh-TW" dirty="0"/>
              <a:t>:</a:t>
            </a:r>
            <a:r>
              <a:rPr lang="zh-TW" altLang="en-US" dirty="0"/>
              <a:t>切片 </a:t>
            </a:r>
            <a:r>
              <a:rPr lang="en-US" altLang="zh-TW" dirty="0"/>
              <a:t>(Slicing) ,.....</a:t>
            </a:r>
          </a:p>
          <a:p>
            <a:r>
              <a:rPr lang="zh-TW" altLang="en-US" dirty="0"/>
              <a:t>基本運算</a:t>
            </a:r>
            <a:r>
              <a:rPr lang="en-US" altLang="zh-TW" dirty="0"/>
              <a:t>3: </a:t>
            </a:r>
            <a:r>
              <a:rPr lang="en-US" altLang="zh-TW" dirty="0" err="1"/>
              <a:t>ndarray</a:t>
            </a:r>
            <a:r>
              <a:rPr lang="zh-TW" altLang="en-US" dirty="0"/>
              <a:t>的基本數學運算</a:t>
            </a:r>
          </a:p>
          <a:p>
            <a:r>
              <a:rPr lang="zh-TW" altLang="en-US" dirty="0"/>
              <a:t>基本運算</a:t>
            </a:r>
            <a:r>
              <a:rPr lang="en-US" altLang="zh-TW" dirty="0"/>
              <a:t>4: </a:t>
            </a:r>
            <a:r>
              <a:rPr lang="en-US" altLang="zh-TW" dirty="0" err="1"/>
              <a:t>ndarray</a:t>
            </a:r>
            <a:r>
              <a:rPr lang="zh-TW" altLang="en-US" dirty="0"/>
              <a:t>的</a:t>
            </a:r>
            <a:r>
              <a:rPr lang="en-US" altLang="zh-TW" dirty="0"/>
              <a:t>(</a:t>
            </a:r>
            <a:r>
              <a:rPr lang="zh-TW" altLang="en-US" dirty="0"/>
              <a:t>線性代數</a:t>
            </a:r>
            <a:r>
              <a:rPr lang="en-US" altLang="zh-TW" dirty="0"/>
              <a:t>)</a:t>
            </a:r>
            <a:r>
              <a:rPr lang="zh-TW" altLang="en-US" dirty="0"/>
              <a:t>數學運算</a:t>
            </a:r>
          </a:p>
          <a:p>
            <a:r>
              <a:rPr lang="zh-TW" altLang="en-US" dirty="0"/>
              <a:t>特殊運算 </a:t>
            </a:r>
            <a:r>
              <a:rPr lang="en-US" altLang="zh-TW" dirty="0"/>
              <a:t>==&gt; </a:t>
            </a:r>
            <a:r>
              <a:rPr lang="zh-TW" altLang="en-US" dirty="0"/>
              <a:t>陣列擴張</a:t>
            </a:r>
            <a:r>
              <a:rPr lang="en-US" altLang="zh-TW" dirty="0"/>
              <a:t>|</a:t>
            </a:r>
            <a:r>
              <a:rPr lang="zh-TW" altLang="en-US" dirty="0"/>
              <a:t>廣播 </a:t>
            </a:r>
            <a:r>
              <a:rPr lang="en-US" altLang="zh-TW" dirty="0"/>
              <a:t>(Broadcasting)</a:t>
            </a:r>
            <a:endParaRPr lang="zh-TW" altLang="en-US" dirty="0"/>
          </a:p>
        </p:txBody>
      </p:sp>
    </p:spTree>
    <p:extLst>
      <p:ext uri="{BB962C8B-B14F-4D97-AF65-F5344CB8AC3E}">
        <p14:creationId xmlns:p14="http://schemas.microsoft.com/office/powerpoint/2010/main" val="339458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 </a:t>
            </a:r>
            <a:r>
              <a:rPr lang="zh-TW" altLang="en-US" dirty="0"/>
              <a:t>大小</a:t>
            </a:r>
            <a:r>
              <a:rPr lang="en-US" altLang="zh-TW" dirty="0"/>
              <a:t>(</a:t>
            </a:r>
            <a:r>
              <a:rPr lang="zh-TW" altLang="en-US" dirty="0"/>
              <a:t>元素個數</a:t>
            </a:r>
            <a:r>
              <a:rPr lang="en-US" altLang="zh-TW" dirty="0"/>
              <a:t>):size</a:t>
            </a:r>
          </a:p>
        </p:txBody>
      </p:sp>
    </p:spTree>
    <p:extLst>
      <p:ext uri="{BB962C8B-B14F-4D97-AF65-F5344CB8AC3E}">
        <p14:creationId xmlns:p14="http://schemas.microsoft.com/office/powerpoint/2010/main" val="322987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軸</a:t>
            </a:r>
            <a:r>
              <a:rPr lang="en-US" altLang="zh-TW" b="1" dirty="0"/>
              <a:t>(axis)</a:t>
            </a:r>
          </a:p>
          <a:p>
            <a:r>
              <a:rPr lang="en-US" altLang="zh-TW" dirty="0" err="1">
                <a:hlinkClick r:id="rId2"/>
              </a:rPr>
              <a:t>numpy</a:t>
            </a:r>
            <a:r>
              <a:rPr lang="en-US" altLang="zh-TW" dirty="0">
                <a:hlinkClick r:id="rId2"/>
              </a:rPr>
              <a:t> axis</a:t>
            </a:r>
            <a:r>
              <a:rPr lang="zh-TW" altLang="en-US" dirty="0">
                <a:hlinkClick r:id="rId2"/>
              </a:rPr>
              <a:t>概念整理筆記</a:t>
            </a:r>
            <a:endParaRPr lang="zh-TW" altLang="en-US" dirty="0"/>
          </a:p>
          <a:p>
            <a:r>
              <a:rPr lang="en-US" altLang="zh-TW" b="1" dirty="0" err="1"/>
              <a:t>ndarray</a:t>
            </a:r>
            <a:r>
              <a:rPr lang="zh-TW" altLang="en-US" b="1" dirty="0"/>
              <a:t>的屬性</a:t>
            </a:r>
            <a:r>
              <a:rPr lang="en-US" altLang="zh-TW" b="1" dirty="0"/>
              <a:t>:</a:t>
            </a:r>
            <a:r>
              <a:rPr lang="zh-TW" altLang="en-US" b="1" dirty="0"/>
              <a:t>維度</a:t>
            </a:r>
            <a:r>
              <a:rPr lang="en-US" altLang="zh-TW" b="1" dirty="0"/>
              <a:t>(dimension):</a:t>
            </a:r>
            <a:r>
              <a:rPr lang="en-US" altLang="zh-TW" b="1" dirty="0" err="1"/>
              <a:t>ndim</a:t>
            </a:r>
            <a:endParaRPr lang="en-US" altLang="zh-TW" b="1" dirty="0"/>
          </a:p>
        </p:txBody>
      </p:sp>
      <p:pic>
        <p:nvPicPr>
          <p:cNvPr id="4" name="圖片 3">
            <a:extLst>
              <a:ext uri="{FF2B5EF4-FFF2-40B4-BE49-F238E27FC236}">
                <a16:creationId xmlns:a16="http://schemas.microsoft.com/office/drawing/2014/main" id="{BF853E5C-BA73-4E8E-9682-C363FB645B38}"/>
              </a:ext>
            </a:extLst>
          </p:cNvPr>
          <p:cNvPicPr>
            <a:picLocks noChangeAspect="1"/>
          </p:cNvPicPr>
          <p:nvPr/>
        </p:nvPicPr>
        <p:blipFill>
          <a:blip r:embed="rId3"/>
          <a:stretch>
            <a:fillRect/>
          </a:stretch>
        </p:blipFill>
        <p:spPr>
          <a:xfrm>
            <a:off x="838199" y="4240629"/>
            <a:ext cx="8113295" cy="2138651"/>
          </a:xfrm>
          <a:prstGeom prst="rect">
            <a:avLst/>
          </a:prstGeom>
        </p:spPr>
      </p:pic>
    </p:spTree>
    <p:extLst>
      <p:ext uri="{BB962C8B-B14F-4D97-AF65-F5344CB8AC3E}">
        <p14:creationId xmlns:p14="http://schemas.microsoft.com/office/powerpoint/2010/main" val="3781463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秩</a:t>
            </a:r>
            <a:r>
              <a:rPr lang="en-US" altLang="zh-TW" b="1" dirty="0"/>
              <a:t>rank</a:t>
            </a:r>
          </a:p>
          <a:p>
            <a:r>
              <a:rPr lang="en-US" altLang="zh-TW" b="1" dirty="0" err="1"/>
              <a:t>ndarray</a:t>
            </a:r>
            <a:r>
              <a:rPr lang="zh-TW" altLang="en-US" b="1" dirty="0"/>
              <a:t>的屬性</a:t>
            </a:r>
            <a:r>
              <a:rPr lang="en-US" altLang="zh-TW" b="1" dirty="0"/>
              <a:t>:</a:t>
            </a:r>
            <a:r>
              <a:rPr lang="zh-TW" altLang="en-US" b="1" dirty="0"/>
              <a:t>形狀</a:t>
            </a:r>
            <a:r>
              <a:rPr lang="en-US" altLang="zh-TW" b="1" dirty="0"/>
              <a:t>(shape):shape</a:t>
            </a:r>
          </a:p>
        </p:txBody>
      </p:sp>
      <p:pic>
        <p:nvPicPr>
          <p:cNvPr id="5" name="圖片 4">
            <a:extLst>
              <a:ext uri="{FF2B5EF4-FFF2-40B4-BE49-F238E27FC236}">
                <a16:creationId xmlns:a16="http://schemas.microsoft.com/office/drawing/2014/main" id="{9BD77661-817F-4174-8757-225F6DB22BDD}"/>
              </a:ext>
            </a:extLst>
          </p:cNvPr>
          <p:cNvPicPr>
            <a:picLocks noChangeAspect="1"/>
          </p:cNvPicPr>
          <p:nvPr/>
        </p:nvPicPr>
        <p:blipFill>
          <a:blip r:embed="rId2"/>
          <a:stretch>
            <a:fillRect/>
          </a:stretch>
        </p:blipFill>
        <p:spPr>
          <a:xfrm>
            <a:off x="978569" y="2977663"/>
            <a:ext cx="7209422" cy="2004413"/>
          </a:xfrm>
          <a:prstGeom prst="rect">
            <a:avLst/>
          </a:prstGeom>
        </p:spPr>
      </p:pic>
    </p:spTree>
    <p:extLst>
      <p:ext uri="{BB962C8B-B14F-4D97-AF65-F5344CB8AC3E}">
        <p14:creationId xmlns:p14="http://schemas.microsoft.com/office/powerpoint/2010/main" val="422575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大小</a:t>
            </a:r>
            <a:r>
              <a:rPr lang="en-US" altLang="zh-TW" b="1" dirty="0"/>
              <a:t>(</a:t>
            </a:r>
            <a:r>
              <a:rPr lang="zh-TW" altLang="en-US" b="1" dirty="0"/>
              <a:t>元素個數</a:t>
            </a:r>
            <a:r>
              <a:rPr lang="en-US" altLang="zh-TW" b="1" dirty="0"/>
              <a:t>):size</a:t>
            </a:r>
          </a:p>
        </p:txBody>
      </p:sp>
      <p:pic>
        <p:nvPicPr>
          <p:cNvPr id="4" name="圖片 3">
            <a:extLst>
              <a:ext uri="{FF2B5EF4-FFF2-40B4-BE49-F238E27FC236}">
                <a16:creationId xmlns:a16="http://schemas.microsoft.com/office/drawing/2014/main" id="{22489D65-E968-40AC-A902-4EF5044E1B39}"/>
              </a:ext>
            </a:extLst>
          </p:cNvPr>
          <p:cNvPicPr>
            <a:picLocks noChangeAspect="1"/>
          </p:cNvPicPr>
          <p:nvPr/>
        </p:nvPicPr>
        <p:blipFill>
          <a:blip r:embed="rId2"/>
          <a:stretch>
            <a:fillRect/>
          </a:stretch>
        </p:blipFill>
        <p:spPr>
          <a:xfrm>
            <a:off x="838199" y="2458703"/>
            <a:ext cx="10426205" cy="3027697"/>
          </a:xfrm>
          <a:prstGeom prst="rect">
            <a:avLst/>
          </a:prstGeom>
        </p:spPr>
      </p:pic>
    </p:spTree>
    <p:extLst>
      <p:ext uri="{BB962C8B-B14F-4D97-AF65-F5344CB8AC3E}">
        <p14:creationId xmlns:p14="http://schemas.microsoft.com/office/powerpoint/2010/main" val="62588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en-US" altLang="zh-TW" b="1" dirty="0" err="1"/>
              <a:t>dtype</a:t>
            </a:r>
            <a:r>
              <a:rPr lang="en-US" altLang="zh-TW" b="1" dirty="0"/>
              <a:t>(</a:t>
            </a:r>
            <a:r>
              <a:rPr lang="zh-TW" altLang="en-US" b="1" dirty="0"/>
              <a:t>資料型態</a:t>
            </a:r>
            <a:r>
              <a:rPr lang="en-US" altLang="zh-TW" b="1" dirty="0"/>
              <a:t>:data type)</a:t>
            </a:r>
          </a:p>
        </p:txBody>
      </p:sp>
      <p:pic>
        <p:nvPicPr>
          <p:cNvPr id="5" name="圖片 4">
            <a:extLst>
              <a:ext uri="{FF2B5EF4-FFF2-40B4-BE49-F238E27FC236}">
                <a16:creationId xmlns:a16="http://schemas.microsoft.com/office/drawing/2014/main" id="{CDA7C71E-CEA3-430D-9BFD-51132F969E72}"/>
              </a:ext>
            </a:extLst>
          </p:cNvPr>
          <p:cNvPicPr>
            <a:picLocks noChangeAspect="1"/>
          </p:cNvPicPr>
          <p:nvPr/>
        </p:nvPicPr>
        <p:blipFill>
          <a:blip r:embed="rId2"/>
          <a:stretch>
            <a:fillRect/>
          </a:stretch>
        </p:blipFill>
        <p:spPr>
          <a:xfrm>
            <a:off x="838200" y="2256673"/>
            <a:ext cx="8225589" cy="4351338"/>
          </a:xfrm>
          <a:prstGeom prst="rect">
            <a:avLst/>
          </a:prstGeom>
        </p:spPr>
      </p:pic>
    </p:spTree>
    <p:extLst>
      <p:ext uri="{BB962C8B-B14F-4D97-AF65-F5344CB8AC3E}">
        <p14:creationId xmlns:p14="http://schemas.microsoft.com/office/powerpoint/2010/main" val="371538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B5089-7184-499E-931B-58470CAD0589}"/>
              </a:ext>
            </a:extLst>
          </p:cNvPr>
          <p:cNvSpPr>
            <a:spLocks noGrp="1"/>
          </p:cNvSpPr>
          <p:nvPr>
            <p:ph type="title"/>
          </p:nvPr>
        </p:nvSpPr>
        <p:spPr/>
        <p:txBody>
          <a:bodyPr/>
          <a:lstStyle/>
          <a:p>
            <a:r>
              <a:rPr lang="en-US" altLang="zh-TW" b="1" dirty="0"/>
              <a:t>Agenda</a:t>
            </a:r>
            <a:endParaRPr lang="zh-TW" altLang="en-US" b="1" dirty="0"/>
          </a:p>
        </p:txBody>
      </p:sp>
      <p:sp>
        <p:nvSpPr>
          <p:cNvPr id="3" name="內容版面配置區 2">
            <a:extLst>
              <a:ext uri="{FF2B5EF4-FFF2-40B4-BE49-F238E27FC236}">
                <a16:creationId xmlns:a16="http://schemas.microsoft.com/office/drawing/2014/main" id="{A4781EA2-0CC2-4B80-BD6D-55A80B1E9EFB}"/>
              </a:ext>
            </a:extLst>
          </p:cNvPr>
          <p:cNvSpPr>
            <a:spLocks noGrp="1"/>
          </p:cNvSpPr>
          <p:nvPr>
            <p:ph idx="1"/>
          </p:nvPr>
        </p:nvSpPr>
        <p:spPr/>
        <p:txBody>
          <a:bodyPr/>
          <a:lstStyle/>
          <a:p>
            <a:r>
              <a:rPr lang="zh-TW" altLang="en-US" b="1" dirty="0"/>
              <a:t>資料科學</a:t>
            </a:r>
            <a:r>
              <a:rPr lang="en-US" altLang="zh-TW" b="1" dirty="0"/>
              <a:t>(Data Science)</a:t>
            </a:r>
          </a:p>
          <a:p>
            <a:r>
              <a:rPr lang="zh-TW" altLang="en-US" b="1" dirty="0"/>
              <a:t>資料科學</a:t>
            </a:r>
            <a:r>
              <a:rPr lang="en-US" altLang="zh-TW" b="1" dirty="0"/>
              <a:t>(Data Science)</a:t>
            </a:r>
            <a:r>
              <a:rPr lang="zh-TW" altLang="en-US" b="1" dirty="0"/>
              <a:t>常用套件與開發環境</a:t>
            </a:r>
          </a:p>
        </p:txBody>
      </p:sp>
    </p:spTree>
    <p:extLst>
      <p:ext uri="{BB962C8B-B14F-4D97-AF65-F5344CB8AC3E}">
        <p14:creationId xmlns:p14="http://schemas.microsoft.com/office/powerpoint/2010/main" val="286082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的運算</a:t>
            </a:r>
            <a:r>
              <a:rPr lang="en-US" altLang="zh-TW" b="1" dirty="0"/>
              <a:t>:</a:t>
            </a:r>
            <a:r>
              <a:rPr lang="zh-TW" altLang="en-US" b="1" dirty="0"/>
              <a:t>型態轉換</a:t>
            </a:r>
            <a:r>
              <a:rPr lang="en-US" altLang="zh-TW" b="1" dirty="0"/>
              <a:t>|</a:t>
            </a:r>
            <a:r>
              <a:rPr lang="en-US" altLang="zh-TW" b="1" dirty="0" err="1"/>
              <a:t>astype</a:t>
            </a:r>
            <a:r>
              <a:rPr lang="en-US" altLang="zh-TW" b="1" dirty="0"/>
              <a:t>()</a:t>
            </a:r>
            <a:r>
              <a:rPr lang="zh-TW" altLang="en-US" b="1" dirty="0"/>
              <a:t>函式</a:t>
            </a:r>
          </a:p>
        </p:txBody>
      </p:sp>
      <p:pic>
        <p:nvPicPr>
          <p:cNvPr id="4" name="圖片 3">
            <a:extLst>
              <a:ext uri="{FF2B5EF4-FFF2-40B4-BE49-F238E27FC236}">
                <a16:creationId xmlns:a16="http://schemas.microsoft.com/office/drawing/2014/main" id="{5F000A2B-DF13-4391-A2B1-B0CE8A328681}"/>
              </a:ext>
            </a:extLst>
          </p:cNvPr>
          <p:cNvPicPr>
            <a:picLocks noChangeAspect="1"/>
          </p:cNvPicPr>
          <p:nvPr/>
        </p:nvPicPr>
        <p:blipFill>
          <a:blip r:embed="rId2"/>
          <a:stretch>
            <a:fillRect/>
          </a:stretch>
        </p:blipFill>
        <p:spPr>
          <a:xfrm>
            <a:off x="1062790" y="2329405"/>
            <a:ext cx="5870853" cy="4351338"/>
          </a:xfrm>
          <a:prstGeom prst="rect">
            <a:avLst/>
          </a:prstGeom>
        </p:spPr>
      </p:pic>
    </p:spTree>
    <p:extLst>
      <p:ext uri="{BB962C8B-B14F-4D97-AF65-F5344CB8AC3E}">
        <p14:creationId xmlns:p14="http://schemas.microsoft.com/office/powerpoint/2010/main" val="3373896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pic>
        <p:nvPicPr>
          <p:cNvPr id="8" name="內容版面配置區 7">
            <a:extLst>
              <a:ext uri="{FF2B5EF4-FFF2-40B4-BE49-F238E27FC236}">
                <a16:creationId xmlns:a16="http://schemas.microsoft.com/office/drawing/2014/main" id="{02AB9E56-C9A2-4E40-89BD-01978F844B68}"/>
              </a:ext>
            </a:extLst>
          </p:cNvPr>
          <p:cNvPicPr>
            <a:picLocks noGrp="1" noChangeAspect="1"/>
          </p:cNvPicPr>
          <p:nvPr>
            <p:ph idx="1"/>
          </p:nvPr>
        </p:nvPicPr>
        <p:blipFill>
          <a:blip r:embed="rId2"/>
          <a:stretch>
            <a:fillRect/>
          </a:stretch>
        </p:blipFill>
        <p:spPr>
          <a:xfrm>
            <a:off x="930479" y="1514519"/>
            <a:ext cx="7356664" cy="5102602"/>
          </a:xfrm>
          <a:prstGeom prst="rect">
            <a:avLst/>
          </a:prstGeom>
        </p:spPr>
      </p:pic>
      <p:sp>
        <p:nvSpPr>
          <p:cNvPr id="9" name="圖說文字: 折線 8">
            <a:extLst>
              <a:ext uri="{FF2B5EF4-FFF2-40B4-BE49-F238E27FC236}">
                <a16:creationId xmlns:a16="http://schemas.microsoft.com/office/drawing/2014/main" id="{950EE401-182E-4205-A2B2-D5FD896DA235}"/>
              </a:ext>
            </a:extLst>
          </p:cNvPr>
          <p:cNvSpPr/>
          <p:nvPr/>
        </p:nvSpPr>
        <p:spPr>
          <a:xfrm rot="10800000">
            <a:off x="2030136" y="5939406"/>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D3EF2D1-7E34-4535-904D-A0D83F14DFB1}"/>
              </a:ext>
            </a:extLst>
          </p:cNvPr>
          <p:cNvSpPr txBox="1"/>
          <p:nvPr/>
        </p:nvSpPr>
        <p:spPr>
          <a:xfrm>
            <a:off x="4608811" y="5539296"/>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1" name="文字方塊 10">
            <a:extLst>
              <a:ext uri="{FF2B5EF4-FFF2-40B4-BE49-F238E27FC236}">
                <a16:creationId xmlns:a16="http://schemas.microsoft.com/office/drawing/2014/main" id="{FB897327-E118-4AAE-9C82-773DC108E5EA}"/>
              </a:ext>
            </a:extLst>
          </p:cNvPr>
          <p:cNvSpPr txBox="1"/>
          <p:nvPr/>
        </p:nvSpPr>
        <p:spPr>
          <a:xfrm>
            <a:off x="4694099" y="2886630"/>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2" name="圖說文字: 折線 11">
            <a:extLst>
              <a:ext uri="{FF2B5EF4-FFF2-40B4-BE49-F238E27FC236}">
                <a16:creationId xmlns:a16="http://schemas.microsoft.com/office/drawing/2014/main" id="{0B48A89A-D861-4B5B-9DDC-EC5E2DFDFFEC}"/>
              </a:ext>
            </a:extLst>
          </p:cNvPr>
          <p:cNvSpPr/>
          <p:nvPr/>
        </p:nvSpPr>
        <p:spPr>
          <a:xfrm rot="10800000">
            <a:off x="2030135" y="3378819"/>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10045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endParaRPr lang="zh-TW" altLang="en-US"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b="1" dirty="0" err="1"/>
              <a:t>numpy</a:t>
            </a:r>
            <a:endParaRPr lang="en-US" altLang="zh-TW" b="1" dirty="0"/>
          </a:p>
          <a:p>
            <a:r>
              <a:rPr lang="en-US" altLang="zh-TW" b="1" dirty="0"/>
              <a:t>pandas</a:t>
            </a:r>
          </a:p>
          <a:p>
            <a:r>
              <a:rPr lang="en-US" altLang="zh-TW" b="1" dirty="0" err="1"/>
              <a:t>scipy</a:t>
            </a:r>
            <a:endParaRPr lang="en-US" altLang="zh-TW" b="1" dirty="0"/>
          </a:p>
          <a:p>
            <a:r>
              <a:rPr lang="en-US" altLang="zh-TW" b="1" dirty="0" err="1"/>
              <a:t>statsmodels</a:t>
            </a:r>
            <a:r>
              <a:rPr lang="en-US" altLang="zh-TW" b="1" dirty="0"/>
              <a:t>(</a:t>
            </a:r>
            <a:r>
              <a:rPr lang="zh-TW" altLang="en-US" b="1" dirty="0"/>
              <a:t>統計分析</a:t>
            </a:r>
            <a:r>
              <a:rPr lang="en-US" altLang="zh-TW" b="1" dirty="0"/>
              <a:t>)</a:t>
            </a:r>
          </a:p>
        </p:txBody>
      </p:sp>
    </p:spTree>
    <p:extLst>
      <p:ext uri="{BB962C8B-B14F-4D97-AF65-F5344CB8AC3E}">
        <p14:creationId xmlns:p14="http://schemas.microsoft.com/office/powerpoint/2010/main" val="156453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r>
              <a:rPr lang="en-US" altLang="zh-TW" b="1" dirty="0" err="1"/>
              <a:t>numpy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lnSpcReduction="10000"/>
          </a:bodyPr>
          <a:lstStyle/>
          <a:p>
            <a:r>
              <a:rPr lang="en-US" altLang="zh-TW" dirty="0"/>
              <a:t>NumPy</a:t>
            </a:r>
            <a:r>
              <a:rPr lang="zh-TW" altLang="en-US" dirty="0"/>
              <a:t>是</a:t>
            </a:r>
            <a:r>
              <a:rPr lang="en-US" altLang="zh-TW" dirty="0"/>
              <a:t>Python</a:t>
            </a:r>
            <a:r>
              <a:rPr lang="zh-TW" altLang="en-US" dirty="0"/>
              <a:t>語言的一個擴充程式庫。支援高階大量的維度陣列與矩陣運算，此外也針對陣列運算提供大量的數學函式函式庫。</a:t>
            </a:r>
            <a:r>
              <a:rPr lang="en-US" altLang="zh-TW" dirty="0"/>
              <a:t>NumPy</a:t>
            </a:r>
            <a:r>
              <a:rPr lang="zh-TW" altLang="en-US" dirty="0"/>
              <a:t>的前身</a:t>
            </a:r>
            <a:r>
              <a:rPr lang="en-US" altLang="zh-TW" dirty="0"/>
              <a:t>Numeric</a:t>
            </a:r>
            <a:r>
              <a:rPr lang="zh-TW" altLang="en-US" dirty="0"/>
              <a:t>最早是由</a:t>
            </a:r>
            <a:r>
              <a:rPr lang="en-US" altLang="zh-TW" dirty="0"/>
              <a:t>Jim Hugunin</a:t>
            </a:r>
            <a:r>
              <a:rPr lang="zh-TW" altLang="en-US" dirty="0"/>
              <a:t>與其它協作者共同開發，</a:t>
            </a:r>
            <a:r>
              <a:rPr lang="en-US" altLang="zh-TW" dirty="0"/>
              <a:t>2005</a:t>
            </a:r>
            <a:r>
              <a:rPr lang="zh-TW" altLang="en-US" dirty="0"/>
              <a:t>年，</a:t>
            </a:r>
            <a:r>
              <a:rPr lang="en-US" altLang="zh-TW" dirty="0"/>
              <a:t>Travis Oliphant</a:t>
            </a:r>
            <a:r>
              <a:rPr lang="zh-TW" altLang="en-US" dirty="0"/>
              <a:t>在</a:t>
            </a:r>
            <a:r>
              <a:rPr lang="en-US" altLang="zh-TW" dirty="0"/>
              <a:t>Numeric</a:t>
            </a:r>
            <a:r>
              <a:rPr lang="zh-TW" altLang="en-US" dirty="0"/>
              <a:t>中結合了另一個同性質的程式庫</a:t>
            </a:r>
            <a:r>
              <a:rPr lang="en-US" altLang="zh-TW" dirty="0" err="1"/>
              <a:t>Numarray</a:t>
            </a:r>
            <a:r>
              <a:rPr lang="zh-TW" altLang="en-US" dirty="0"/>
              <a:t>的特色，並加入了其它擴充功能而開發了</a:t>
            </a:r>
            <a:r>
              <a:rPr lang="en-US" altLang="zh-TW" dirty="0"/>
              <a:t>NumPy</a:t>
            </a:r>
            <a:r>
              <a:rPr lang="zh-TW" altLang="en-US" dirty="0"/>
              <a:t>。</a:t>
            </a:r>
            <a:r>
              <a:rPr lang="en-US" altLang="zh-TW" dirty="0"/>
              <a:t>NumPy</a:t>
            </a:r>
            <a:r>
              <a:rPr lang="zh-TW" altLang="en-US" dirty="0"/>
              <a:t>為開放原始碼並且由許多協作者共同維護開發。</a:t>
            </a:r>
            <a:endParaRPr lang="en-US" altLang="zh-TW" dirty="0"/>
          </a:p>
          <a:p>
            <a:r>
              <a:rPr lang="en-US" altLang="zh-TW" dirty="0"/>
              <a:t>NumPy</a:t>
            </a:r>
            <a:r>
              <a:rPr lang="zh-TW" altLang="en-US" dirty="0"/>
              <a:t>的核心功能是</a:t>
            </a:r>
            <a:r>
              <a:rPr lang="en-US" altLang="zh-TW" dirty="0" err="1"/>
              <a:t>ndarray</a:t>
            </a:r>
            <a:r>
              <a:rPr lang="zh-TW" altLang="en-US" dirty="0"/>
              <a:t>（即</a:t>
            </a:r>
            <a:r>
              <a:rPr lang="en-US" altLang="zh-TW" i="1" dirty="0"/>
              <a:t>n</a:t>
            </a:r>
            <a:r>
              <a:rPr lang="en-US" altLang="zh-TW" dirty="0"/>
              <a:t>-dimensional array</a:t>
            </a:r>
            <a:r>
              <a:rPr lang="zh-TW" altLang="en-US" dirty="0"/>
              <a:t>，多維陣列）資料結構。這是一個表示多維度、同質並且固定大小的陣列物件。而由一個與此陣列相關聯的資料型態物件來描述其陣列元素的資料格式（例如其字元組順序、在記憶體中佔用的字元組數量、整數或者浮點數等等）。</a:t>
            </a:r>
          </a:p>
        </p:txBody>
      </p:sp>
    </p:spTree>
    <p:extLst>
      <p:ext uri="{BB962C8B-B14F-4D97-AF65-F5344CB8AC3E}">
        <p14:creationId xmlns:p14="http://schemas.microsoft.com/office/powerpoint/2010/main" val="33801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Science):pandas</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zh-TW" altLang="en-US" dirty="0"/>
              <a:t>在計算機編程中，</a:t>
            </a:r>
            <a:r>
              <a:rPr lang="en-US" altLang="zh-TW" dirty="0"/>
              <a:t>pandas</a:t>
            </a:r>
            <a:r>
              <a:rPr lang="zh-TW" altLang="en-US" dirty="0"/>
              <a:t>是</a:t>
            </a:r>
            <a:r>
              <a:rPr lang="en-US" altLang="zh-TW" dirty="0"/>
              <a:t>Python</a:t>
            </a:r>
            <a:r>
              <a:rPr lang="zh-TW" altLang="en-US" dirty="0"/>
              <a:t>程式語言的用於數據操縱和分析的軟體庫。特別是，它提供操縱數值表格和時間序列的資料結構和運算操作。它是在三條款</a:t>
            </a:r>
            <a:r>
              <a:rPr lang="en-US" altLang="zh-TW" dirty="0"/>
              <a:t>BSD</a:t>
            </a:r>
            <a:r>
              <a:rPr lang="zh-TW" altLang="en-US" dirty="0"/>
              <a:t>許可證下發行的自由軟體。它的名字衍生自術語「面板數據」（</a:t>
            </a:r>
            <a:r>
              <a:rPr lang="en-US" altLang="zh-TW" dirty="0"/>
              <a:t>panel data</a:t>
            </a:r>
            <a:r>
              <a:rPr lang="zh-TW" altLang="en-US" dirty="0"/>
              <a:t>），這是計量經濟學的數據集術語，它們包括了對同一個體的在多個時期上的觀測。它的名字是短語「</a:t>
            </a:r>
            <a:r>
              <a:rPr lang="en-US" altLang="zh-TW" dirty="0"/>
              <a:t>Python data analysis</a:t>
            </a:r>
            <a:r>
              <a:rPr lang="zh-TW" altLang="en-US" dirty="0"/>
              <a:t>」自身的文字遊戲。</a:t>
            </a:r>
            <a:endParaRPr lang="en-US" altLang="zh-TW" dirty="0"/>
          </a:p>
        </p:txBody>
      </p:sp>
    </p:spTree>
    <p:extLst>
      <p:ext uri="{BB962C8B-B14F-4D97-AF65-F5344CB8AC3E}">
        <p14:creationId xmlns:p14="http://schemas.microsoft.com/office/powerpoint/2010/main" val="832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scipy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dirty="0"/>
              <a:t>SciPy</a:t>
            </a:r>
            <a:r>
              <a:rPr lang="zh-TW" altLang="en-US" dirty="0"/>
              <a:t>是一個開源的</a:t>
            </a:r>
            <a:r>
              <a:rPr lang="en-US" altLang="zh-TW" dirty="0"/>
              <a:t>Python</a:t>
            </a:r>
            <a:r>
              <a:rPr lang="zh-TW" altLang="en-US" dirty="0"/>
              <a:t>演算法庫和數學工具包。 </a:t>
            </a:r>
            <a:r>
              <a:rPr lang="en-US" altLang="zh-TW" dirty="0"/>
              <a:t>SciPy</a:t>
            </a:r>
            <a:r>
              <a:rPr lang="zh-TW" altLang="en-US" dirty="0"/>
              <a:t>包含的模組有最佳化、線性代數、積分、插值、特殊函數、快速傅立葉轉換、訊號處理和圖像處理、常微分方程式求解和其他科學與工程中常用的計算。與其功能相類似的軟體還有</a:t>
            </a:r>
            <a:r>
              <a:rPr lang="en-US" altLang="zh-TW" dirty="0"/>
              <a:t>MATLAB</a:t>
            </a:r>
            <a:r>
              <a:rPr lang="zh-TW" altLang="en-US" dirty="0"/>
              <a:t>、</a:t>
            </a:r>
            <a:r>
              <a:rPr lang="en-US" altLang="zh-TW" dirty="0"/>
              <a:t>GNU Octave</a:t>
            </a:r>
            <a:r>
              <a:rPr lang="zh-TW" altLang="en-US" dirty="0"/>
              <a:t>和</a:t>
            </a:r>
            <a:r>
              <a:rPr lang="en-US" altLang="zh-TW" dirty="0" err="1"/>
              <a:t>Scilab</a:t>
            </a:r>
            <a:r>
              <a:rPr lang="zh-TW" altLang="en-US" dirty="0"/>
              <a:t>。</a:t>
            </a:r>
            <a:endParaRPr lang="en-US" altLang="zh-TW" dirty="0"/>
          </a:p>
        </p:txBody>
      </p:sp>
    </p:spTree>
    <p:extLst>
      <p:ext uri="{BB962C8B-B14F-4D97-AF65-F5344CB8AC3E}">
        <p14:creationId xmlns:p14="http://schemas.microsoft.com/office/powerpoint/2010/main" val="219821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statsmodels</a:t>
            </a:r>
            <a:r>
              <a:rPr lang="en-US" altLang="zh-TW" b="1" dirty="0"/>
              <a:t>(</a:t>
            </a:r>
            <a:r>
              <a:rPr lang="zh-TW" altLang="en-US" b="1" dirty="0"/>
              <a:t>統計分析</a:t>
            </a:r>
            <a:r>
              <a:rPr lang="en-US" altLang="zh-TW" b="1" dirty="0"/>
              <a:t>)</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endParaRPr lang="en-US" altLang="zh-TW" dirty="0"/>
          </a:p>
        </p:txBody>
      </p:sp>
    </p:spTree>
    <p:extLst>
      <p:ext uri="{BB962C8B-B14F-4D97-AF65-F5344CB8AC3E}">
        <p14:creationId xmlns:p14="http://schemas.microsoft.com/office/powerpoint/2010/main" val="204291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4197A-8B08-4458-BD7D-D3D05E114FD1}"/>
              </a:ext>
            </a:extLst>
          </p:cNvPr>
          <p:cNvSpPr>
            <a:spLocks noGrp="1"/>
          </p:cNvSpPr>
          <p:nvPr>
            <p:ph type="title"/>
          </p:nvPr>
        </p:nvSpPr>
        <p:spPr/>
        <p:txBody>
          <a:bodyPr/>
          <a:lstStyle/>
          <a:p>
            <a:r>
              <a:rPr lang="zh-TW" altLang="en-US" b="1" dirty="0"/>
              <a:t>科學計算</a:t>
            </a:r>
          </a:p>
        </p:txBody>
      </p:sp>
      <p:sp>
        <p:nvSpPr>
          <p:cNvPr id="3" name="內容版面配置區 2">
            <a:extLst>
              <a:ext uri="{FF2B5EF4-FFF2-40B4-BE49-F238E27FC236}">
                <a16:creationId xmlns:a16="http://schemas.microsoft.com/office/drawing/2014/main" id="{03EC53BA-9AA1-4F75-9D0A-8ADE5CE30D9D}"/>
              </a:ext>
            </a:extLst>
          </p:cNvPr>
          <p:cNvSpPr>
            <a:spLocks noGrp="1"/>
          </p:cNvSpPr>
          <p:nvPr>
            <p:ph idx="1"/>
          </p:nvPr>
        </p:nvSpPr>
        <p:spPr/>
        <p:txBody>
          <a:bodyPr/>
          <a:lstStyle/>
          <a:p>
            <a:r>
              <a:rPr lang="en-US" altLang="zh-TW" dirty="0" err="1"/>
              <a:t>sympy</a:t>
            </a:r>
            <a:endParaRPr lang="en-US" altLang="zh-TW" dirty="0"/>
          </a:p>
          <a:p>
            <a:r>
              <a:rPr lang="en-US" altLang="zh-TW" dirty="0" err="1"/>
              <a:t>scipy</a:t>
            </a:r>
            <a:endParaRPr lang="en-US" altLang="zh-TW" dirty="0"/>
          </a:p>
          <a:p>
            <a:pPr marL="0" indent="0">
              <a:buNone/>
            </a:pPr>
            <a:endParaRPr lang="zh-TW" altLang="en-US" dirty="0"/>
          </a:p>
        </p:txBody>
      </p:sp>
    </p:spTree>
    <p:extLst>
      <p:ext uri="{BB962C8B-B14F-4D97-AF65-F5344CB8AC3E}">
        <p14:creationId xmlns:p14="http://schemas.microsoft.com/office/powerpoint/2010/main" val="5380682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984</Words>
  <Application>Microsoft Office PowerPoint</Application>
  <PresentationFormat>寬螢幕</PresentationFormat>
  <Paragraphs>116</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新細明體</vt:lpstr>
      <vt:lpstr>Arial</vt:lpstr>
      <vt:lpstr>Calibri</vt:lpstr>
      <vt:lpstr>Calibri Light</vt:lpstr>
      <vt:lpstr>Office 佈景主題</vt:lpstr>
      <vt:lpstr>NUMPY</vt:lpstr>
      <vt:lpstr>學習套件</vt:lpstr>
      <vt:lpstr>Agenda</vt:lpstr>
      <vt:lpstr>資料科學(Data Science)</vt:lpstr>
      <vt:lpstr>資料科學(Data Science):numpy</vt:lpstr>
      <vt:lpstr>資料科學(Data Science):pandas</vt:lpstr>
      <vt:lpstr>資料科學(Data Science):scipy</vt:lpstr>
      <vt:lpstr>資料科學(Data Science):statsmodels(統計分析)</vt:lpstr>
      <vt:lpstr>科學計算</vt:lpstr>
      <vt:lpstr>電腦視覺</vt:lpstr>
      <vt:lpstr>資料科學(Data Science)常用套件與開發環境</vt:lpstr>
      <vt:lpstr>資料科學(Data Science)常用套件與開發環境:資料視覺化Data Visulization</vt:lpstr>
      <vt:lpstr>Google colab 常用套件與開發環境</vt:lpstr>
      <vt:lpstr>機器學習</vt:lpstr>
      <vt:lpstr>機器學習與人工智慧</vt:lpstr>
      <vt:lpstr>資料分析要解決的問題:情境</vt:lpstr>
      <vt:lpstr>資料分析要解決的問題:情境1</vt:lpstr>
      <vt:lpstr>資料分析要解決的問題:情境2</vt:lpstr>
      <vt:lpstr>資料分析要解決的問題:情境3</vt:lpstr>
      <vt:lpstr>作業 2:如何載入套件</vt:lpstr>
      <vt:lpstr>學習重點</vt:lpstr>
      <vt:lpstr>範例: numpy.linspace()</vt:lpstr>
      <vt:lpstr>程式範例: numpy.linspace()</vt:lpstr>
      <vt:lpstr>numpy 學習主題</vt:lpstr>
      <vt:lpstr>ndarray的屬性</vt:lpstr>
      <vt:lpstr>ndarray的屬性</vt:lpstr>
      <vt:lpstr>ndarray的屬性</vt:lpstr>
      <vt:lpstr>ndarray的屬性</vt:lpstr>
      <vt:lpstr>ndarray的屬性</vt:lpstr>
      <vt:lpstr>ndarray的屬性</vt:lpstr>
      <vt:lpstr>numpy 學習主題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user</dc:creator>
  <cp:lastModifiedBy>user</cp:lastModifiedBy>
  <cp:revision>28</cp:revision>
  <dcterms:created xsi:type="dcterms:W3CDTF">2022-03-02T01:20:39Z</dcterms:created>
  <dcterms:modified xsi:type="dcterms:W3CDTF">2022-03-30T02:33:30Z</dcterms:modified>
</cp:coreProperties>
</file>