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8" r:id="rId5"/>
    <p:sldId id="265" r:id="rId6"/>
    <p:sldId id="266" r:id="rId7"/>
    <p:sldId id="267" r:id="rId8"/>
    <p:sldId id="268" r:id="rId9"/>
    <p:sldId id="272" r:id="rId10"/>
    <p:sldId id="277" r:id="rId11"/>
    <p:sldId id="292" r:id="rId12"/>
    <p:sldId id="259" r:id="rId13"/>
    <p:sldId id="327" r:id="rId14"/>
    <p:sldId id="291" r:id="rId15"/>
    <p:sldId id="264" r:id="rId16"/>
    <p:sldId id="324" r:id="rId17"/>
    <p:sldId id="325" r:id="rId18"/>
    <p:sldId id="326" r:id="rId19"/>
    <p:sldId id="269" r:id="rId20"/>
    <p:sldId id="270" r:id="rId21"/>
    <p:sldId id="260" r:id="rId22"/>
    <p:sldId id="261" r:id="rId23"/>
    <p:sldId id="262" r:id="rId24"/>
    <p:sldId id="263" r:id="rId25"/>
    <p:sldId id="274" r:id="rId26"/>
    <p:sldId id="278" r:id="rId27"/>
    <p:sldId id="279" r:id="rId28"/>
    <p:sldId id="280" r:id="rId29"/>
    <p:sldId id="293" r:id="rId30"/>
    <p:sldId id="294" r:id="rId31"/>
    <p:sldId id="295" r:id="rId32"/>
    <p:sldId id="284" r:id="rId33"/>
    <p:sldId id="285" r:id="rId34"/>
    <p:sldId id="287" r:id="rId35"/>
    <p:sldId id="286" r:id="rId36"/>
    <p:sldId id="288" r:id="rId37"/>
    <p:sldId id="289" r:id="rId38"/>
    <p:sldId id="297" r:id="rId39"/>
    <p:sldId id="290" r:id="rId40"/>
    <p:sldId id="283" r:id="rId41"/>
    <p:sldId id="298" r:id="rId42"/>
    <p:sldId id="317" r:id="rId43"/>
    <p:sldId id="318" r:id="rId44"/>
    <p:sldId id="319" r:id="rId45"/>
    <p:sldId id="320" r:id="rId46"/>
    <p:sldId id="321" r:id="rId47"/>
    <p:sldId id="322" r:id="rId48"/>
    <p:sldId id="299" r:id="rId49"/>
    <p:sldId id="303" r:id="rId50"/>
    <p:sldId id="309" r:id="rId51"/>
    <p:sldId id="310" r:id="rId52"/>
    <p:sldId id="304" r:id="rId53"/>
    <p:sldId id="306" r:id="rId54"/>
    <p:sldId id="307" r:id="rId55"/>
    <p:sldId id="308" r:id="rId56"/>
    <p:sldId id="305" r:id="rId57"/>
    <p:sldId id="311" r:id="rId58"/>
    <p:sldId id="312" r:id="rId59"/>
    <p:sldId id="313" r:id="rId60"/>
    <p:sldId id="314" r:id="rId61"/>
    <p:sldId id="315" r:id="rId62"/>
    <p:sldId id="316" r:id="rId63"/>
    <p:sldId id="296" r:id="rId64"/>
    <p:sldId id="300" r:id="rId65"/>
    <p:sldId id="301" r:id="rId66"/>
    <p:sldId id="302" r:id="rId67"/>
    <p:sldId id="323" r:id="rId6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sorterViewPr>
    <p:cViewPr>
      <p:scale>
        <a:sx n="100" d="100"/>
        <a:sy n="100" d="100"/>
      </p:scale>
      <p:origin x="0" y="-161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9T11:47:54.618" idx="27">
    <p:pos x="10" y="10"/>
    <p:text>尚未完成</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3-09T11:47:11.795" idx="17">
    <p:pos x="10" y="10"/>
    <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3-09T11:47:09.122" idx="16">
    <p:pos x="10" y="10"/>
    <p:text>尚未完成</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3-09T11:47:02.554" idx="15">
    <p:pos x="10" y="10"/>
    <p:text>尚未完成</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3-09T11:46:45.410" idx="13">
    <p:pos x="10" y="10"/>
    <p:text>尚未完成</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3-09T11:46:37.578" idx="12">
    <p:pos x="10" y="10"/>
    <p:text>尚未完成</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2-03-09T11:46:34.211" idx="11">
    <p:pos x="10" y="10"/>
    <p:text>尚未完成</p:text>
    <p:extLst>
      <p:ext uri="{C676402C-5697-4E1C-873F-D02D1690AC5C}">
        <p15:threadingInfo xmlns:p15="http://schemas.microsoft.com/office/powerpoint/2012/main" timeZoneBias="-4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2-03-09T11:46:30.748" idx="10">
    <p:pos x="10" y="10"/>
    <p:text>尚未完成</p:text>
    <p:extLst>
      <p:ext uri="{C676402C-5697-4E1C-873F-D02D1690AC5C}">
        <p15:threadingInfo xmlns:p15="http://schemas.microsoft.com/office/powerpoint/2012/main" timeZoneBias="-4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2-03-09T11:46:27.946" idx="9">
    <p:pos x="10" y="10"/>
    <p:text>尚未完成</p:text>
    <p:extLst>
      <p:ext uri="{C676402C-5697-4E1C-873F-D02D1690AC5C}">
        <p15:threadingInfo xmlns:p15="http://schemas.microsoft.com/office/powerpoint/2012/main" timeZoneBias="-4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2-03-09T11:49:51.713" idx="32">
    <p:pos x="10" y="10"/>
    <p:text>尚未完成</p:text>
    <p:extLst>
      <p:ext uri="{C676402C-5697-4E1C-873F-D02D1690AC5C}">
        <p15:threadingInfo xmlns:p15="http://schemas.microsoft.com/office/powerpoint/2012/main" timeZoneBias="-4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2-03-09T11:46:14.738" idx="8">
    <p:pos x="10" y="10"/>
    <p:text>尚未完成</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3-09T11:47:51.721" idx="26">
    <p:pos x="10" y="10"/>
    <p:text>尚未完成</p:text>
    <p:extLst>
      <p:ext uri="{C676402C-5697-4E1C-873F-D02D1690AC5C}">
        <p15:threadingInfo xmlns:p15="http://schemas.microsoft.com/office/powerpoint/2012/main" timeZoneBias="-48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2-03-09T11:46:07.322" idx="7">
    <p:pos x="10" y="10"/>
    <p:text>尚未完成</p:text>
    <p:extLst>
      <p:ext uri="{C676402C-5697-4E1C-873F-D02D1690AC5C}">
        <p15:threadingInfo xmlns:p15="http://schemas.microsoft.com/office/powerpoint/2012/main" timeZoneBias="-48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2-03-09T11:45:39.699" idx="5">
    <p:pos x="5151" y="453"/>
    <p:text>尚未完成</p:text>
    <p:extLst>
      <p:ext uri="{C676402C-5697-4E1C-873F-D02D1690AC5C}">
        <p15:threadingInfo xmlns:p15="http://schemas.microsoft.com/office/powerpoint/2012/main" timeZoneBias="-48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2-03-09T11:46:00.850" idx="6">
    <p:pos x="10" y="10"/>
    <p:text>尚未完成</p:text>
    <p:extLst>
      <p:ext uri="{C676402C-5697-4E1C-873F-D02D1690AC5C}">
        <p15:threadingInfo xmlns:p15="http://schemas.microsoft.com/office/powerpoint/2012/main" timeZoneBias="-48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2-03-09T11:48:10.354" idx="28">
    <p:pos x="10" y="10"/>
    <p:text>尚未完成</p:text>
    <p:extLst>
      <p:ext uri="{C676402C-5697-4E1C-873F-D02D1690AC5C}">
        <p15:threadingInfo xmlns:p15="http://schemas.microsoft.com/office/powerpoint/2012/main" timeZoneBias="-48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2-03-09T11:48:12.705" idx="29">
    <p:pos x="10" y="10"/>
    <p:text>尚未完成</p:text>
    <p:extLst>
      <p:ext uri="{C676402C-5697-4E1C-873F-D02D1690AC5C}">
        <p15:threadingInfo xmlns:p15="http://schemas.microsoft.com/office/powerpoint/2012/main" timeZoneBias="-48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2-03-09T11:48:39.305" idx="30">
    <p:pos x="10" y="10"/>
    <p:text>尚未完成</p:text>
    <p:extLst>
      <p:ext uri="{C676402C-5697-4E1C-873F-D02D1690AC5C}">
        <p15:threadingInfo xmlns:p15="http://schemas.microsoft.com/office/powerpoint/2012/main" timeZoneBias="-48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2-03-09T11:48:54.940" idx="31">
    <p:pos x="6970" y="2543"/>
    <p:text>尚未完成</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3-09T11:47:45.354" idx="25">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3-09T11:47:37.818" idx="24">
    <p:pos x="10" y="10"/>
    <p:text>尚未完成</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3-09T11:47:32.601" idx="22">
    <p:pos x="10" y="10"/>
    <p:text>尚未完成</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3-09T11:47:29.579" idx="21">
    <p:pos x="10" y="10"/>
    <p:text>尚未完成</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3-09T11:47:22.426" idx="20">
    <p:pos x="10" y="10"/>
    <p:text>尚未完成</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3-09T11:47:18.674" idx="19">
    <p:pos x="10" y="10"/>
    <p:text>尚未完成</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3-09T11:47:15.555" idx="18">
    <p:pos x="10" y="10"/>
    <p:text>尚未完成</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11E9A7-74A9-4A1A-9637-5CC3BFD033E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036060E-EF8A-4047-B43B-24BDD87C76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575E754-F1E0-4EAF-AEFB-8997433F4F9C}"/>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1D5A903E-8514-4BF2-AFA6-8C53DE334D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C9892DD-D36E-4871-A9C6-40FFDFADBCC8}"/>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96494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C7E39-44C6-4938-8233-A536193F388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16B10EA-A0DE-4EA5-BEA7-713D2713CA6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45E58E8-65A5-4877-B4DF-13EC3A97ECE6}"/>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2A93A980-1391-49AD-B5BE-2BA91A7F5B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7BEC6E5-1CF2-4DC1-BA89-68F6A010C464}"/>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868430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8F79F5A-80A9-426D-A956-90C82FC1A5B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B3183FE-6834-404E-9318-8D45B7987CA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68781D9-20C4-4AF1-89E6-E28B98B51DC8}"/>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3A269FB3-C4A7-440D-B369-CFD370FEA14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15151C-7507-4E41-94BF-46D79A714E5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163757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BB96A3-82C8-4379-BA4B-F8565083898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C7F9A3F-C821-44A9-BE47-1D174E528DF7}"/>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D49B9E-4095-403C-9600-6547908CEBB7}"/>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4F0781CC-0A53-497C-AFA1-698007D968F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7E1F42D-20EB-4262-A040-ACC3DBDADD11}"/>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304980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9CC0E2-9AE0-4B47-8FA6-F0F06DD22A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5211E9A-73C5-4867-AF83-9D856FBF7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E768E31-392A-4C73-A6BA-8F908072E477}"/>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6B4D6054-7D95-45EC-8249-ED6EA98CC7F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6185AB0-16C2-483F-A8AE-F458D7CAC4A5}"/>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347022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347F04-C441-43CD-8419-A1AA4463D7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0E50A1E-651C-409A-8801-3C17F1122EF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8E7D742-60B6-4D61-83E9-1AC0FBF4DCB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875CC7D-AFA3-4C94-9AF2-73BEF0E2B624}"/>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6" name="頁尾版面配置區 5">
            <a:extLst>
              <a:ext uri="{FF2B5EF4-FFF2-40B4-BE49-F238E27FC236}">
                <a16:creationId xmlns:a16="http://schemas.microsoft.com/office/drawing/2014/main" id="{D5978091-67BE-460F-A09B-9F666171280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299EA7-BE42-436E-B735-1250E3D7CE55}"/>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92138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51E2ED-753C-40D4-B7F5-AEB5C54746B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6F9F5A-76D7-488C-B142-48FECAF46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86CC0E8-A857-4D17-A020-CE89A9F56295}"/>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499005A-0508-4134-A985-DD60A2802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B3811EA6-2B0A-4E40-B8DA-2E00A2097B21}"/>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7D2EF1-EB9B-4171-B7C1-4F1BFEF28ACC}"/>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8" name="頁尾版面配置區 7">
            <a:extLst>
              <a:ext uri="{FF2B5EF4-FFF2-40B4-BE49-F238E27FC236}">
                <a16:creationId xmlns:a16="http://schemas.microsoft.com/office/drawing/2014/main" id="{C0D64ECB-AD3C-4A7C-8BE8-4F6A2EF4B46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10F7BB6-DBF5-46A5-BE0F-9CA72BF06C6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33154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BD7469-1FC2-43A6-A011-7255CACD783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F4AA949-629E-49CB-9FC8-704E5E9A73CA}"/>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4" name="頁尾版面配置區 3">
            <a:extLst>
              <a:ext uri="{FF2B5EF4-FFF2-40B4-BE49-F238E27FC236}">
                <a16:creationId xmlns:a16="http://schemas.microsoft.com/office/drawing/2014/main" id="{526B7771-A355-4724-8332-6EC14CCFB27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60577E6-A421-4B51-A6D1-8D623349AE5B}"/>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80095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440B9FA-30DB-4366-9437-16A85C6F014C}"/>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3" name="頁尾版面配置區 2">
            <a:extLst>
              <a:ext uri="{FF2B5EF4-FFF2-40B4-BE49-F238E27FC236}">
                <a16:creationId xmlns:a16="http://schemas.microsoft.com/office/drawing/2014/main" id="{E1BF4AB0-576F-44E3-A48B-E26D7711E57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3B332FC-8F37-47B9-8FB5-9848FA44633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48972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904BB7-9598-4839-9BB7-59494B68219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5DF326A-1FB7-417B-B039-3384A84E5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B08FFA3-726D-43D0-B42B-CC4112403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DBDF77B6-C1E9-4A52-B8BE-3ACBEA3857B1}"/>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6" name="頁尾版面配置區 5">
            <a:extLst>
              <a:ext uri="{FF2B5EF4-FFF2-40B4-BE49-F238E27FC236}">
                <a16:creationId xmlns:a16="http://schemas.microsoft.com/office/drawing/2014/main" id="{68EFB493-AA75-47C5-958A-0DAC101EA3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F6BCED4-6A83-426B-B799-27E49B70C27D}"/>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419878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B577CA-6F83-44DE-90A9-463FFEF3671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E5B7799-0B43-47EE-AADC-260AAE411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D6DEDED-3D20-4A95-8BD9-EF6C2373D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3660D91-34A5-4093-ADF6-777ABB402B56}"/>
              </a:ext>
            </a:extLst>
          </p:cNvPr>
          <p:cNvSpPr>
            <a:spLocks noGrp="1"/>
          </p:cNvSpPr>
          <p:nvPr>
            <p:ph type="dt" sz="half" idx="10"/>
          </p:nvPr>
        </p:nvSpPr>
        <p:spPr/>
        <p:txBody>
          <a:bodyPr/>
          <a:lstStyle/>
          <a:p>
            <a:fld id="{60B46F8D-7063-4E17-9E1D-50D735115A78}" type="datetimeFigureOut">
              <a:rPr lang="zh-TW" altLang="en-US" smtClean="0"/>
              <a:t>2022/3/30</a:t>
            </a:fld>
            <a:endParaRPr lang="zh-TW" altLang="en-US"/>
          </a:p>
        </p:txBody>
      </p:sp>
      <p:sp>
        <p:nvSpPr>
          <p:cNvPr id="6" name="頁尾版面配置區 5">
            <a:extLst>
              <a:ext uri="{FF2B5EF4-FFF2-40B4-BE49-F238E27FC236}">
                <a16:creationId xmlns:a16="http://schemas.microsoft.com/office/drawing/2014/main" id="{9D2EFC60-7347-4823-8078-F836EA0A2F3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155C4FB-FC86-4950-9150-6B0D11521BB3}"/>
              </a:ext>
            </a:extLst>
          </p:cNvPr>
          <p:cNvSpPr>
            <a:spLocks noGrp="1"/>
          </p:cNvSpPr>
          <p:nvPr>
            <p:ph type="sldNum" sz="quarter" idx="12"/>
          </p:nvPr>
        </p:nvSpPr>
        <p:spPr/>
        <p:txBody>
          <a:body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67679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415DC52-4CEA-434A-8C33-4D5CDEA7C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1427DEE-AA24-41EC-894A-73D02FCCC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6F5FB4D-9D88-4942-BA00-9FFB58C76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46F8D-7063-4E17-9E1D-50D735115A78}" type="datetimeFigureOut">
              <a:rPr lang="zh-TW" altLang="en-US" smtClean="0"/>
              <a:t>2022/3/30</a:t>
            </a:fld>
            <a:endParaRPr lang="zh-TW" altLang="en-US"/>
          </a:p>
        </p:txBody>
      </p:sp>
      <p:sp>
        <p:nvSpPr>
          <p:cNvPr id="5" name="頁尾版面配置區 4">
            <a:extLst>
              <a:ext uri="{FF2B5EF4-FFF2-40B4-BE49-F238E27FC236}">
                <a16:creationId xmlns:a16="http://schemas.microsoft.com/office/drawing/2014/main" id="{43D5F821-8BA9-4EB1-9F05-B58E743B37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12F3E5A-9562-48FD-A57D-D1F8F93E5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80992-167D-463C-8E4D-42D6019E3C7D}" type="slidenum">
              <a:rPr lang="zh-TW" altLang="en-US" smtClean="0"/>
              <a:t>‹#›</a:t>
            </a:fld>
            <a:endParaRPr lang="zh-TW" altLang="en-US"/>
          </a:p>
        </p:txBody>
      </p:sp>
    </p:spTree>
    <p:extLst>
      <p:ext uri="{BB962C8B-B14F-4D97-AF65-F5344CB8AC3E}">
        <p14:creationId xmlns:p14="http://schemas.microsoft.com/office/powerpoint/2010/main" val="224921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changtw-blog.logdown.com/posts/895468-python-numpy-axis-concept-organize-note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56.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omments" Target="../comments/comment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comments" Target="../comments/comment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comments" Target="../comments/comment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omments" Target="../comments/comment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669173-CFA8-437F-BC31-CA183422F835}"/>
              </a:ext>
            </a:extLst>
          </p:cNvPr>
          <p:cNvSpPr>
            <a:spLocks noGrp="1"/>
          </p:cNvSpPr>
          <p:nvPr>
            <p:ph type="ctrTitle"/>
          </p:nvPr>
        </p:nvSpPr>
        <p:spPr/>
        <p:txBody>
          <a:bodyPr/>
          <a:lstStyle/>
          <a:p>
            <a:r>
              <a:rPr lang="en-US" altLang="zh-TW" dirty="0"/>
              <a:t>NUMPY</a:t>
            </a:r>
            <a:endParaRPr lang="zh-TW" altLang="en-US" dirty="0"/>
          </a:p>
        </p:txBody>
      </p:sp>
      <p:sp>
        <p:nvSpPr>
          <p:cNvPr id="3" name="副標題 2">
            <a:extLst>
              <a:ext uri="{FF2B5EF4-FFF2-40B4-BE49-F238E27FC236}">
                <a16:creationId xmlns:a16="http://schemas.microsoft.com/office/drawing/2014/main" id="{A5C4109B-E835-4DCE-A0A4-4E45C25F2FB4}"/>
              </a:ext>
            </a:extLst>
          </p:cNvPr>
          <p:cNvSpPr>
            <a:spLocks noGrp="1"/>
          </p:cNvSpPr>
          <p:nvPr>
            <p:ph type="subTitle" idx="1"/>
          </p:nvPr>
        </p:nvSpPr>
        <p:spPr/>
        <p:txBody>
          <a:bodyPr/>
          <a:lstStyle/>
          <a:p>
            <a:r>
              <a:rPr lang="zh-TW" altLang="en-US" dirty="0"/>
              <a:t>學生</a:t>
            </a:r>
            <a:r>
              <a:rPr lang="en-US" altLang="zh-TW" dirty="0"/>
              <a:t>:</a:t>
            </a:r>
            <a:r>
              <a:rPr lang="zh-TW" altLang="en-US" dirty="0"/>
              <a:t>王榆凱</a:t>
            </a:r>
            <a:endParaRPr lang="en-US" altLang="zh-TW" dirty="0"/>
          </a:p>
          <a:p>
            <a:r>
              <a:rPr lang="zh-TW" altLang="en-US" dirty="0"/>
              <a:t>老師</a:t>
            </a:r>
            <a:r>
              <a:rPr lang="en-US" altLang="zh-TW" dirty="0"/>
              <a:t>:</a:t>
            </a:r>
            <a:r>
              <a:rPr lang="zh-TW" altLang="en-US" dirty="0"/>
              <a:t>偉大的恩師 龍大大</a:t>
            </a:r>
            <a:endParaRPr lang="en-US" altLang="zh-TW" dirty="0"/>
          </a:p>
        </p:txBody>
      </p:sp>
      <p:sp>
        <p:nvSpPr>
          <p:cNvPr id="4" name="文字方塊 3">
            <a:extLst>
              <a:ext uri="{FF2B5EF4-FFF2-40B4-BE49-F238E27FC236}">
                <a16:creationId xmlns:a16="http://schemas.microsoft.com/office/drawing/2014/main" id="{B75B9842-40B2-44F9-A542-F705457562C6}"/>
              </a:ext>
            </a:extLst>
          </p:cNvPr>
          <p:cNvSpPr txBox="1"/>
          <p:nvPr/>
        </p:nvSpPr>
        <p:spPr>
          <a:xfrm>
            <a:off x="1442906" y="522328"/>
            <a:ext cx="1569660" cy="369332"/>
          </a:xfrm>
          <a:prstGeom prst="rect">
            <a:avLst/>
          </a:prstGeom>
          <a:noFill/>
        </p:spPr>
        <p:txBody>
          <a:bodyPr wrap="none" rtlCol="0">
            <a:spAutoFit/>
          </a:bodyPr>
          <a:lstStyle/>
          <a:p>
            <a:r>
              <a:rPr lang="zh-TW" altLang="en-US" b="1" dirty="0"/>
              <a:t>人工智慧導論</a:t>
            </a:r>
            <a:endParaRPr lang="zh-TW" altLang="en-US" dirty="0"/>
          </a:p>
        </p:txBody>
      </p:sp>
      <p:sp>
        <p:nvSpPr>
          <p:cNvPr id="6" name="矩形 5">
            <a:extLst>
              <a:ext uri="{FF2B5EF4-FFF2-40B4-BE49-F238E27FC236}">
                <a16:creationId xmlns:a16="http://schemas.microsoft.com/office/drawing/2014/main" id="{4EAFFA2D-E846-4806-A86A-530EC60590D6}"/>
              </a:ext>
            </a:extLst>
          </p:cNvPr>
          <p:cNvSpPr/>
          <p:nvPr/>
        </p:nvSpPr>
        <p:spPr>
          <a:xfrm>
            <a:off x="7821241" y="522328"/>
            <a:ext cx="2927853" cy="369332"/>
          </a:xfrm>
          <a:prstGeom prst="rect">
            <a:avLst/>
          </a:prstGeom>
        </p:spPr>
        <p:txBody>
          <a:bodyPr wrap="none">
            <a:spAutoFit/>
          </a:bodyPr>
          <a:lstStyle/>
          <a:p>
            <a:r>
              <a:rPr lang="zh-TW" altLang="en-US" b="1" dirty="0"/>
              <a:t>資料科學</a:t>
            </a:r>
            <a:r>
              <a:rPr lang="en-US" altLang="zh-TW" b="1" dirty="0"/>
              <a:t>(Data Science)</a:t>
            </a:r>
            <a:r>
              <a:rPr lang="zh-TW" altLang="en-US" b="1" dirty="0"/>
              <a:t>系統</a:t>
            </a:r>
          </a:p>
        </p:txBody>
      </p:sp>
      <p:sp>
        <p:nvSpPr>
          <p:cNvPr id="7" name="文字方塊 6">
            <a:extLst>
              <a:ext uri="{FF2B5EF4-FFF2-40B4-BE49-F238E27FC236}">
                <a16:creationId xmlns:a16="http://schemas.microsoft.com/office/drawing/2014/main" id="{8FCE1928-7A2C-4EA8-99F5-2DF82E0CEB9B}"/>
              </a:ext>
            </a:extLst>
          </p:cNvPr>
          <p:cNvSpPr txBox="1"/>
          <p:nvPr/>
        </p:nvSpPr>
        <p:spPr>
          <a:xfrm>
            <a:off x="11776502" y="6627168"/>
            <a:ext cx="415498" cy="230832"/>
          </a:xfrm>
          <a:prstGeom prst="rect">
            <a:avLst/>
          </a:prstGeom>
          <a:noFill/>
        </p:spPr>
        <p:txBody>
          <a:bodyPr wrap="none" rtlCol="0">
            <a:spAutoFit/>
          </a:bodyPr>
          <a:lstStyle/>
          <a:p>
            <a:r>
              <a:rPr lang="zh-TW" altLang="en-US" sz="900" dirty="0">
                <a:solidFill>
                  <a:srgbClr val="FF0000"/>
                </a:solidFill>
              </a:rPr>
              <a:t>暫時</a:t>
            </a:r>
            <a:endParaRPr lang="zh-TW" altLang="en-US" dirty="0">
              <a:solidFill>
                <a:srgbClr val="FF0000"/>
              </a:solidFill>
            </a:endParaRPr>
          </a:p>
        </p:txBody>
      </p:sp>
    </p:spTree>
    <p:extLst>
      <p:ext uri="{BB962C8B-B14F-4D97-AF65-F5344CB8AC3E}">
        <p14:creationId xmlns:p14="http://schemas.microsoft.com/office/powerpoint/2010/main" val="144653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95EBB-CBFD-4DFC-BE09-4C0369F82752}"/>
              </a:ext>
            </a:extLst>
          </p:cNvPr>
          <p:cNvSpPr>
            <a:spLocks noGrp="1"/>
          </p:cNvSpPr>
          <p:nvPr>
            <p:ph type="title"/>
          </p:nvPr>
        </p:nvSpPr>
        <p:spPr/>
        <p:txBody>
          <a:bodyPr/>
          <a:lstStyle/>
          <a:p>
            <a:r>
              <a:rPr lang="zh-TW" altLang="en-US" dirty="0"/>
              <a:t>電腦視覺</a:t>
            </a:r>
          </a:p>
        </p:txBody>
      </p:sp>
      <p:sp>
        <p:nvSpPr>
          <p:cNvPr id="3" name="內容版面配置區 2">
            <a:extLst>
              <a:ext uri="{FF2B5EF4-FFF2-40B4-BE49-F238E27FC236}">
                <a16:creationId xmlns:a16="http://schemas.microsoft.com/office/drawing/2014/main" id="{50700E01-D285-4A82-973F-953663CD571E}"/>
              </a:ext>
            </a:extLst>
          </p:cNvPr>
          <p:cNvSpPr>
            <a:spLocks noGrp="1"/>
          </p:cNvSpPr>
          <p:nvPr>
            <p:ph idx="1"/>
          </p:nvPr>
        </p:nvSpPr>
        <p:spPr/>
        <p:txBody>
          <a:bodyPr/>
          <a:lstStyle/>
          <a:p>
            <a:r>
              <a:rPr lang="en-US" altLang="zh-TW" dirty="0" err="1"/>
              <a:t>opencv</a:t>
            </a:r>
            <a:endParaRPr lang="en-US" altLang="zh-TW" dirty="0"/>
          </a:p>
          <a:p>
            <a:endParaRPr lang="zh-TW" altLang="en-US" dirty="0"/>
          </a:p>
        </p:txBody>
      </p:sp>
    </p:spTree>
    <p:extLst>
      <p:ext uri="{BB962C8B-B14F-4D97-AF65-F5344CB8AC3E}">
        <p14:creationId xmlns:p14="http://schemas.microsoft.com/office/powerpoint/2010/main" val="2565755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95EBB-CBFD-4DFC-BE09-4C0369F82752}"/>
              </a:ext>
            </a:extLst>
          </p:cNvPr>
          <p:cNvSpPr>
            <a:spLocks noGrp="1"/>
          </p:cNvSpPr>
          <p:nvPr>
            <p:ph type="title"/>
          </p:nvPr>
        </p:nvSpPr>
        <p:spPr/>
        <p:txBody>
          <a:bodyPr/>
          <a:lstStyle/>
          <a:p>
            <a:r>
              <a:rPr lang="zh-TW" altLang="en-US" dirty="0"/>
              <a:t>電腦</a:t>
            </a:r>
            <a:r>
              <a:rPr lang="zh-TW" altLang="en-US" dirty="0" smtClean="0"/>
              <a:t>視覺</a:t>
            </a:r>
            <a:r>
              <a:rPr lang="en-US" altLang="zh-TW" b="1" dirty="0" smtClean="0"/>
              <a:t>:</a:t>
            </a:r>
            <a:r>
              <a:rPr lang="en-US" altLang="zh-TW" b="1" dirty="0" err="1" smtClean="0"/>
              <a:t>opencv</a:t>
            </a:r>
            <a:endParaRPr lang="zh-TW" altLang="en-US" b="1" dirty="0"/>
          </a:p>
        </p:txBody>
      </p:sp>
      <p:sp>
        <p:nvSpPr>
          <p:cNvPr id="3" name="內容版面配置區 2">
            <a:extLst>
              <a:ext uri="{FF2B5EF4-FFF2-40B4-BE49-F238E27FC236}">
                <a16:creationId xmlns:a16="http://schemas.microsoft.com/office/drawing/2014/main" id="{50700E01-D285-4A82-973F-953663CD571E}"/>
              </a:ext>
            </a:extLst>
          </p:cNvPr>
          <p:cNvSpPr>
            <a:spLocks noGrp="1"/>
          </p:cNvSpPr>
          <p:nvPr>
            <p:ph idx="1"/>
          </p:nvPr>
        </p:nvSpPr>
        <p:spPr/>
        <p:txBody>
          <a:bodyPr/>
          <a:lstStyle/>
          <a:p>
            <a:r>
              <a:rPr lang="en-US" altLang="zh-TW" dirty="0" err="1"/>
              <a:t>OpenCV</a:t>
            </a:r>
            <a:r>
              <a:rPr lang="zh-TW" altLang="en-US" dirty="0"/>
              <a:t>用</a:t>
            </a:r>
            <a:r>
              <a:rPr lang="en-US" altLang="zh-TW" dirty="0"/>
              <a:t>C++</a:t>
            </a:r>
            <a:r>
              <a:rPr lang="zh-TW" altLang="en-US" dirty="0"/>
              <a:t>語言編寫，它的主要介面也是</a:t>
            </a:r>
            <a:r>
              <a:rPr lang="en-US" altLang="zh-TW" dirty="0"/>
              <a:t>C++</a:t>
            </a:r>
            <a:r>
              <a:rPr lang="zh-TW" altLang="en-US" dirty="0"/>
              <a:t>語言，但是依然保留了大量的</a:t>
            </a:r>
            <a:r>
              <a:rPr lang="en-US" altLang="zh-TW" dirty="0"/>
              <a:t>C</a:t>
            </a:r>
            <a:r>
              <a:rPr lang="zh-TW" altLang="en-US" dirty="0"/>
              <a:t>語言介面。該庫也有大量的</a:t>
            </a:r>
            <a:r>
              <a:rPr lang="en-US" altLang="zh-TW" dirty="0"/>
              <a:t>Python, Java and MATLAB/OCTAVE (</a:t>
            </a:r>
            <a:r>
              <a:rPr lang="zh-TW" altLang="en-US" dirty="0"/>
              <a:t>版本</a:t>
            </a:r>
            <a:r>
              <a:rPr lang="en-US" altLang="zh-TW" dirty="0"/>
              <a:t>2.5)</a:t>
            </a:r>
            <a:r>
              <a:rPr lang="zh-TW" altLang="en-US" dirty="0"/>
              <a:t>的介面。這些語言的</a:t>
            </a:r>
            <a:r>
              <a:rPr lang="en-US" altLang="zh-TW" dirty="0"/>
              <a:t>API</a:t>
            </a:r>
            <a:r>
              <a:rPr lang="zh-TW" altLang="en-US" dirty="0"/>
              <a:t>介面函式可以透過線上文件取得</a:t>
            </a:r>
            <a:r>
              <a:rPr lang="zh-TW" altLang="en-US" dirty="0" smtClean="0"/>
              <a:t>。現在</a:t>
            </a:r>
            <a:r>
              <a:rPr lang="zh-TW" altLang="en-US" dirty="0"/>
              <a:t>也提供對於</a:t>
            </a:r>
            <a:r>
              <a:rPr lang="en-US" altLang="zh-TW" dirty="0"/>
              <a:t>C</a:t>
            </a:r>
            <a:r>
              <a:rPr lang="en-US" altLang="zh-TW" dirty="0" smtClean="0"/>
              <a:t>#,</a:t>
            </a:r>
            <a:r>
              <a:rPr lang="en-US" altLang="zh-TW" dirty="0" err="1" smtClean="0"/>
              <a:t>Ch,Ruby</a:t>
            </a:r>
            <a:r>
              <a:rPr lang="zh-TW" altLang="en-US" dirty="0"/>
              <a:t>的支援。</a:t>
            </a:r>
          </a:p>
        </p:txBody>
      </p:sp>
    </p:spTree>
    <p:extLst>
      <p:ext uri="{BB962C8B-B14F-4D97-AF65-F5344CB8AC3E}">
        <p14:creationId xmlns:p14="http://schemas.microsoft.com/office/powerpoint/2010/main" val="4142363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endParaRPr lang="zh-TW" altLang="en-US"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dirty="0"/>
              <a:t>Google cloud platform</a:t>
            </a:r>
          </a:p>
          <a:p>
            <a:r>
              <a:rPr lang="en-US" altLang="zh-TW" dirty="0"/>
              <a:t>anaconda</a:t>
            </a:r>
            <a:endParaRPr lang="zh-TW" altLang="en-US" dirty="0"/>
          </a:p>
        </p:txBody>
      </p:sp>
    </p:spTree>
    <p:extLst>
      <p:ext uri="{BB962C8B-B14F-4D97-AF65-F5344CB8AC3E}">
        <p14:creationId xmlns:p14="http://schemas.microsoft.com/office/powerpoint/2010/main" val="2815197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Google </a:t>
            </a:r>
            <a:r>
              <a:rPr lang="en-US" altLang="zh-TW" b="1" dirty="0" err="1" smtClean="0"/>
              <a:t>colab</a:t>
            </a:r>
            <a:r>
              <a:rPr lang="en-US" altLang="zh-TW" b="1" dirty="0" smtClean="0"/>
              <a:t> </a:t>
            </a:r>
            <a:r>
              <a:rPr lang="zh-TW" altLang="en-US" b="1" dirty="0" smtClean="0"/>
              <a:t>常用</a:t>
            </a:r>
            <a:r>
              <a:rPr lang="zh-TW" altLang="en-US" b="1" dirty="0"/>
              <a:t>套件與開發環境</a:t>
            </a:r>
            <a:endParaRPr lang="zh-TW" altLang="en-US" dirty="0"/>
          </a:p>
        </p:txBody>
      </p:sp>
      <p:sp>
        <p:nvSpPr>
          <p:cNvPr id="3" name="內容版面配置區 2"/>
          <p:cNvSpPr>
            <a:spLocks noGrp="1"/>
          </p:cNvSpPr>
          <p:nvPr>
            <p:ph idx="1"/>
          </p:nvPr>
        </p:nvSpPr>
        <p:spPr/>
        <p:txBody>
          <a:bodyPr/>
          <a:lstStyle/>
          <a:p>
            <a:r>
              <a:rPr lang="zh-TW" altLang="en-US" dirty="0"/>
              <a:t>是一個基於 </a:t>
            </a:r>
            <a:r>
              <a:rPr lang="en-US" altLang="zh-TW" dirty="0" err="1"/>
              <a:t>Jupyter</a:t>
            </a:r>
            <a:r>
              <a:rPr lang="en-US" altLang="zh-TW" dirty="0"/>
              <a:t> Notebook </a:t>
            </a:r>
            <a:endParaRPr lang="en-US" altLang="zh-TW" dirty="0" smtClean="0"/>
          </a:p>
          <a:p>
            <a:pPr marL="0" indent="0">
              <a:buNone/>
            </a:pPr>
            <a:r>
              <a:rPr lang="zh-TW" altLang="en-US" dirty="0" smtClean="0"/>
              <a:t>的</a:t>
            </a:r>
            <a:r>
              <a:rPr lang="zh-TW" altLang="en-US" dirty="0"/>
              <a:t>免費</a:t>
            </a:r>
            <a:r>
              <a:rPr lang="en-US" altLang="zh-TW" dirty="0"/>
              <a:t>CPU</a:t>
            </a:r>
            <a:r>
              <a:rPr lang="zh-TW" altLang="en-US" dirty="0"/>
              <a:t>虛擬機，透過</a:t>
            </a:r>
            <a:r>
              <a:rPr lang="zh-TW" altLang="en-US" dirty="0" smtClean="0"/>
              <a:t>瀏覽</a:t>
            </a:r>
            <a:endParaRPr lang="en-US" altLang="zh-TW" dirty="0" smtClean="0"/>
          </a:p>
          <a:p>
            <a:pPr marL="0" indent="0">
              <a:buNone/>
            </a:pPr>
            <a:r>
              <a:rPr lang="zh-TW" altLang="en-US" dirty="0" smtClean="0"/>
              <a:t>器</a:t>
            </a:r>
            <a:r>
              <a:rPr lang="zh-TW" altLang="en-US" dirty="0"/>
              <a:t>即可編寫程式，當離開</a:t>
            </a:r>
            <a:r>
              <a:rPr lang="zh-TW" altLang="en-US" dirty="0" smtClean="0"/>
              <a:t>瀏覽</a:t>
            </a:r>
            <a:endParaRPr lang="en-US" altLang="zh-TW" dirty="0" smtClean="0"/>
          </a:p>
          <a:p>
            <a:pPr marL="0" indent="0">
              <a:buNone/>
            </a:pPr>
            <a:r>
              <a:rPr lang="zh-TW" altLang="en-US" dirty="0" smtClean="0"/>
              <a:t>器</a:t>
            </a:r>
            <a:r>
              <a:rPr lang="zh-TW" altLang="en-US" dirty="0"/>
              <a:t>操作畫面，虛擬機上的</a:t>
            </a:r>
            <a:r>
              <a:rPr lang="zh-TW" altLang="en-US" dirty="0" smtClean="0"/>
              <a:t>操作</a:t>
            </a:r>
            <a:endParaRPr lang="en-US" altLang="zh-TW" dirty="0" smtClean="0"/>
          </a:p>
          <a:p>
            <a:pPr marL="0" indent="0">
              <a:buNone/>
            </a:pPr>
            <a:r>
              <a:rPr lang="zh-TW" altLang="en-US" dirty="0" smtClean="0"/>
              <a:t>資料</a:t>
            </a:r>
            <a:r>
              <a:rPr lang="zh-TW" altLang="en-US" dirty="0"/>
              <a:t>都被清空，所以使用者</a:t>
            </a:r>
            <a:r>
              <a:rPr lang="zh-TW" altLang="en-US" dirty="0" smtClean="0"/>
              <a:t>不</a:t>
            </a:r>
            <a:endParaRPr lang="en-US" altLang="zh-TW" dirty="0" smtClean="0"/>
          </a:p>
          <a:p>
            <a:pPr marL="0" indent="0">
              <a:buNone/>
            </a:pPr>
            <a:r>
              <a:rPr lang="zh-TW" altLang="en-US" dirty="0" smtClean="0"/>
              <a:t>需要</a:t>
            </a:r>
            <a:r>
              <a:rPr lang="zh-TW" altLang="en-US" dirty="0"/>
              <a:t>擔心操作不慎搞壞機器。</a:t>
            </a:r>
            <a:endParaRPr lang="zh-TW" altLang="en-US" dirty="0"/>
          </a:p>
        </p:txBody>
      </p:sp>
      <p:pic>
        <p:nvPicPr>
          <p:cNvPr id="4" name="圖片 3">
            <a:extLst>
              <a:ext uri="{FF2B5EF4-FFF2-40B4-BE49-F238E27FC236}">
                <a16:creationId xmlns:a16="http://schemas.microsoft.com/office/drawing/2014/main" id="{64AAFFFF-4540-40A3-8502-98936C9411F1}"/>
              </a:ext>
            </a:extLst>
          </p:cNvPr>
          <p:cNvPicPr>
            <a:picLocks noChangeAspect="1"/>
          </p:cNvPicPr>
          <p:nvPr/>
        </p:nvPicPr>
        <p:blipFill>
          <a:blip r:embed="rId2"/>
          <a:stretch>
            <a:fillRect/>
          </a:stretch>
        </p:blipFill>
        <p:spPr>
          <a:xfrm>
            <a:off x="5860462" y="1696082"/>
            <a:ext cx="6331538" cy="5161918"/>
          </a:xfrm>
          <a:prstGeom prst="rect">
            <a:avLst/>
          </a:prstGeom>
        </p:spPr>
      </p:pic>
    </p:spTree>
    <p:extLst>
      <p:ext uri="{BB962C8B-B14F-4D97-AF65-F5344CB8AC3E}">
        <p14:creationId xmlns:p14="http://schemas.microsoft.com/office/powerpoint/2010/main" val="3301073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smtClean="0"/>
              <a:t>:</a:t>
            </a:r>
            <a:r>
              <a:rPr lang="en-US" altLang="zh-TW" b="1" dirty="0"/>
              <a:t>anaconda</a:t>
            </a:r>
            <a:endParaRPr lang="zh-TW" altLang="en-US" b="1"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459816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a:t>Visulization</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dirty="0"/>
              <a:t>matplotlib</a:t>
            </a:r>
          </a:p>
          <a:p>
            <a:r>
              <a:rPr lang="en-US" altLang="zh-TW" dirty="0"/>
              <a:t>seaborn</a:t>
            </a:r>
          </a:p>
          <a:p>
            <a:r>
              <a:rPr lang="en-US" altLang="zh-TW" dirty="0" err="1"/>
              <a:t>plotly</a:t>
            </a:r>
            <a:endParaRPr lang="en-US" altLang="zh-TW" dirty="0"/>
          </a:p>
          <a:p>
            <a:pPr marL="0" indent="0">
              <a:buNone/>
            </a:pPr>
            <a:endParaRPr lang="zh-TW" altLang="en-US" dirty="0"/>
          </a:p>
        </p:txBody>
      </p:sp>
    </p:spTree>
    <p:extLst>
      <p:ext uri="{BB962C8B-B14F-4D97-AF65-F5344CB8AC3E}">
        <p14:creationId xmlns:p14="http://schemas.microsoft.com/office/powerpoint/2010/main" val="1198142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smtClean="0"/>
              <a:t>Visulization:matplotlib</a:t>
            </a:r>
            <a:endParaRPr lang="zh-TW" altLang="en-US" b="1" dirty="0"/>
          </a:p>
        </p:txBody>
      </p:sp>
      <p:sp>
        <p:nvSpPr>
          <p:cNvPr id="3" name="內容版面配置區 2"/>
          <p:cNvSpPr>
            <a:spLocks noGrp="1"/>
          </p:cNvSpPr>
          <p:nvPr>
            <p:ph idx="1"/>
          </p:nvPr>
        </p:nvSpPr>
        <p:spPr/>
        <p:txBody>
          <a:bodyPr/>
          <a:lstStyle/>
          <a:p>
            <a:r>
              <a:rPr lang="en-US" altLang="zh-TW" dirty="0" err="1"/>
              <a:t>matplotlib</a:t>
            </a:r>
            <a:r>
              <a:rPr lang="zh-TW" altLang="en-US" dirty="0"/>
              <a:t>是</a:t>
            </a:r>
            <a:r>
              <a:rPr lang="en-US" altLang="zh-TW" dirty="0"/>
              <a:t>Python</a:t>
            </a:r>
            <a:r>
              <a:rPr lang="zh-TW" altLang="en-US" dirty="0"/>
              <a:t>語言及其數值計算庫</a:t>
            </a:r>
            <a:r>
              <a:rPr lang="en-US" altLang="zh-TW" dirty="0" err="1"/>
              <a:t>NumPy</a:t>
            </a:r>
            <a:r>
              <a:rPr lang="zh-TW" altLang="en-US" dirty="0"/>
              <a:t>的繪圖庫。它提供了一個物件導向的</a:t>
            </a:r>
            <a:r>
              <a:rPr lang="en-US" altLang="zh-TW" dirty="0"/>
              <a:t>API</a:t>
            </a:r>
            <a:r>
              <a:rPr lang="zh-TW" altLang="en-US" dirty="0"/>
              <a:t>，用於使用通用</a:t>
            </a:r>
            <a:r>
              <a:rPr lang="en-US" altLang="zh-TW" dirty="0"/>
              <a:t>GUI</a:t>
            </a:r>
            <a:r>
              <a:rPr lang="zh-TW" altLang="en-US" dirty="0"/>
              <a:t>工具包（如</a:t>
            </a:r>
            <a:r>
              <a:rPr lang="en-US" altLang="zh-TW" dirty="0" err="1"/>
              <a:t>Tkinter</a:t>
            </a:r>
            <a:r>
              <a:rPr lang="zh-TW" altLang="en-US" dirty="0"/>
              <a:t>、</a:t>
            </a:r>
            <a:r>
              <a:rPr lang="en-US" altLang="zh-TW" dirty="0" err="1"/>
              <a:t>wxPython</a:t>
            </a:r>
            <a:r>
              <a:rPr lang="zh-TW" altLang="en-US" dirty="0"/>
              <a:t>、</a:t>
            </a:r>
            <a:r>
              <a:rPr lang="en-US" altLang="zh-TW" dirty="0" err="1"/>
              <a:t>Qt</a:t>
            </a:r>
            <a:r>
              <a:rPr lang="zh-TW" altLang="en-US" dirty="0"/>
              <a:t>或</a:t>
            </a:r>
            <a:r>
              <a:rPr lang="en-US" altLang="zh-TW" dirty="0"/>
              <a:t>GTK</a:t>
            </a:r>
            <a:r>
              <a:rPr lang="zh-TW" altLang="en-US" dirty="0"/>
              <a:t>）將繪圖嵌入到應用程式中。它還有一個基於狀態機（如</a:t>
            </a:r>
            <a:r>
              <a:rPr lang="en-US" altLang="zh-TW" dirty="0"/>
              <a:t>OpenGL</a:t>
            </a:r>
            <a:r>
              <a:rPr lang="zh-TW" altLang="en-US" dirty="0"/>
              <a:t>）的過程式編程「</a:t>
            </a:r>
            <a:r>
              <a:rPr lang="en-US" altLang="zh-TW" dirty="0" err="1"/>
              <a:t>pylab</a:t>
            </a:r>
            <a:r>
              <a:rPr lang="zh-TW" altLang="en-US" dirty="0"/>
              <a:t>」接口，其設計與</a:t>
            </a:r>
            <a:r>
              <a:rPr lang="en-US" altLang="zh-TW" dirty="0"/>
              <a:t>MATLAB</a:t>
            </a:r>
            <a:r>
              <a:rPr lang="zh-TW" altLang="en-US" dirty="0"/>
              <a:t>非常類似，但不推薦使用</a:t>
            </a:r>
            <a:r>
              <a:rPr lang="zh-TW" altLang="en-US" dirty="0" smtClean="0"/>
              <a:t>。</a:t>
            </a:r>
            <a:r>
              <a:rPr lang="en-US" altLang="zh-TW" dirty="0" err="1" smtClean="0"/>
              <a:t>SciPy</a:t>
            </a:r>
            <a:r>
              <a:rPr lang="zh-TW" altLang="en-US" dirty="0"/>
              <a:t>使用</a:t>
            </a:r>
            <a:r>
              <a:rPr lang="en-US" altLang="zh-TW" dirty="0" err="1"/>
              <a:t>matplotlib</a:t>
            </a:r>
            <a:r>
              <a:rPr lang="zh-TW" altLang="en-US" dirty="0"/>
              <a:t>進行圖形繪製。</a:t>
            </a:r>
          </a:p>
        </p:txBody>
      </p:sp>
    </p:spTree>
    <p:extLst>
      <p:ext uri="{BB962C8B-B14F-4D97-AF65-F5344CB8AC3E}">
        <p14:creationId xmlns:p14="http://schemas.microsoft.com/office/powerpoint/2010/main" val="1577291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smtClean="0"/>
              <a:t>Visulization:seaborn</a:t>
            </a:r>
            <a:endParaRPr lang="zh-TW" altLang="en-US" b="1" dirty="0"/>
          </a:p>
        </p:txBody>
      </p:sp>
      <p:sp>
        <p:nvSpPr>
          <p:cNvPr id="3" name="內容版面配置區 2"/>
          <p:cNvSpPr>
            <a:spLocks noGrp="1"/>
          </p:cNvSpPr>
          <p:nvPr>
            <p:ph idx="1"/>
          </p:nvPr>
        </p:nvSpPr>
        <p:spPr/>
        <p:txBody>
          <a:bodyPr/>
          <a:lstStyle/>
          <a:p>
            <a:r>
              <a:rPr lang="zh-TW" altLang="en-US" dirty="0"/>
              <a:t>使用 </a:t>
            </a:r>
            <a:r>
              <a:rPr lang="en-US" altLang="zh-TW" b="1" dirty="0" err="1"/>
              <a:t>matplotlib</a:t>
            </a:r>
            <a:r>
              <a:rPr lang="zh-TW" altLang="en-US" dirty="0"/>
              <a:t> 建立一個圖表的概念是組裝它提供的基礎元件，像是圖表類型、圖例或者標籤等元件。 </a:t>
            </a:r>
            <a:r>
              <a:rPr lang="en-US" altLang="zh-TW" b="1" dirty="0" err="1"/>
              <a:t>Seaborn</a:t>
            </a:r>
            <a:r>
              <a:rPr lang="zh-TW" altLang="en-US" dirty="0"/>
              <a:t> 套件是以 </a:t>
            </a:r>
            <a:r>
              <a:rPr lang="en-US" altLang="zh-TW" b="1" dirty="0" err="1"/>
              <a:t>matplotlib</a:t>
            </a:r>
            <a:r>
              <a:rPr lang="zh-TW" altLang="en-US" dirty="0"/>
              <a:t> 為基礎建構的高階繪圖套件，讓使用者更加輕鬆地建立圖表，我們可以將它視為是 </a:t>
            </a:r>
            <a:r>
              <a:rPr lang="en-US" altLang="zh-TW" b="1" dirty="0" err="1"/>
              <a:t>matplotlib</a:t>
            </a:r>
            <a:r>
              <a:rPr lang="zh-TW" altLang="en-US" dirty="0"/>
              <a:t> 的補</a:t>
            </a:r>
            <a:r>
              <a:rPr lang="zh-TW" altLang="en-US" dirty="0" smtClean="0"/>
              <a:t>強。</a:t>
            </a:r>
            <a:endParaRPr lang="zh-TW" altLang="en-US" dirty="0"/>
          </a:p>
        </p:txBody>
      </p:sp>
    </p:spTree>
    <p:extLst>
      <p:ext uri="{BB962C8B-B14F-4D97-AF65-F5344CB8AC3E}">
        <p14:creationId xmlns:p14="http://schemas.microsoft.com/office/powerpoint/2010/main" val="2831965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資料科學</a:t>
            </a:r>
            <a:r>
              <a:rPr lang="en-US" altLang="zh-TW" b="1" dirty="0"/>
              <a:t>(Data Science)</a:t>
            </a:r>
            <a:r>
              <a:rPr lang="zh-TW" altLang="en-US" b="1" dirty="0"/>
              <a:t>常用套件與開發環境</a:t>
            </a:r>
            <a:r>
              <a:rPr lang="en-US" altLang="zh-TW" b="1" dirty="0"/>
              <a:t>:</a:t>
            </a:r>
            <a:r>
              <a:rPr lang="zh-TW" altLang="en-US" b="1" dirty="0"/>
              <a:t>資料視覺化</a:t>
            </a:r>
            <a:r>
              <a:rPr lang="en-US" altLang="zh-TW" b="1" dirty="0"/>
              <a:t>Data </a:t>
            </a:r>
            <a:r>
              <a:rPr lang="en-US" altLang="zh-TW" b="1" dirty="0" err="1" smtClean="0"/>
              <a:t>Visulization</a:t>
            </a:r>
            <a:r>
              <a:rPr lang="en-US" altLang="zh-TW" b="1" dirty="0" smtClean="0"/>
              <a:t>:</a:t>
            </a:r>
            <a:r>
              <a:rPr lang="en-US" altLang="zh-TW" dirty="0"/>
              <a:t> Plotly</a:t>
            </a:r>
            <a:endParaRPr lang="zh-TW" altLang="en-US" dirty="0"/>
          </a:p>
        </p:txBody>
      </p:sp>
      <p:sp>
        <p:nvSpPr>
          <p:cNvPr id="3" name="內容版面配置區 2"/>
          <p:cNvSpPr>
            <a:spLocks noGrp="1"/>
          </p:cNvSpPr>
          <p:nvPr>
            <p:ph idx="1"/>
          </p:nvPr>
        </p:nvSpPr>
        <p:spPr/>
        <p:txBody>
          <a:bodyPr/>
          <a:lstStyle/>
          <a:p>
            <a:r>
              <a:rPr lang="en-US" altLang="zh-TW" dirty="0"/>
              <a:t>Plotly</a:t>
            </a:r>
            <a:r>
              <a:rPr lang="zh-TW" altLang="en-US" dirty="0"/>
              <a:t> 是一個 </a:t>
            </a:r>
            <a:r>
              <a:rPr lang="en-US" altLang="zh-TW" dirty="0"/>
              <a:t>open-source </a:t>
            </a:r>
            <a:r>
              <a:rPr lang="zh-TW" altLang="en-US" dirty="0"/>
              <a:t>科學圖形函式庫</a:t>
            </a:r>
            <a:r>
              <a:rPr lang="en-US" altLang="zh-TW" dirty="0"/>
              <a:t>(library)</a:t>
            </a:r>
            <a:r>
              <a:rPr lang="zh-TW" altLang="en-US" dirty="0"/>
              <a:t>，主要用來畫圖，幫助統計分析與報表呈現，它還能更進一步做到視覺化互動報表，相比 </a:t>
            </a:r>
            <a:r>
              <a:rPr lang="en-US" altLang="zh-TW" dirty="0" err="1"/>
              <a:t>Matplotlib</a:t>
            </a:r>
            <a:r>
              <a:rPr lang="en-US" altLang="zh-TW" dirty="0"/>
              <a:t> </a:t>
            </a:r>
            <a:r>
              <a:rPr lang="zh-TW" altLang="en-US" dirty="0"/>
              <a:t>與 </a:t>
            </a:r>
            <a:r>
              <a:rPr lang="en-US" altLang="zh-TW" dirty="0" err="1"/>
              <a:t>Seaborn</a:t>
            </a:r>
            <a:r>
              <a:rPr lang="zh-TW" altLang="en-US" dirty="0"/>
              <a:t>，它將資料視覺化提升到新層次。</a:t>
            </a:r>
          </a:p>
        </p:txBody>
      </p:sp>
    </p:spTree>
    <p:extLst>
      <p:ext uri="{BB962C8B-B14F-4D97-AF65-F5344CB8AC3E}">
        <p14:creationId xmlns:p14="http://schemas.microsoft.com/office/powerpoint/2010/main" val="316507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dirty="0"/>
              <a:t>機器學習</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b="1" dirty="0" err="1"/>
              <a:t>scikit</a:t>
            </a:r>
            <a:r>
              <a:rPr lang="en-US" altLang="zh-TW" b="1" dirty="0"/>
              <a:t>-learn (</a:t>
            </a:r>
            <a:r>
              <a:rPr lang="en-US" altLang="zh-TW" b="1" dirty="0" err="1"/>
              <a:t>sklearn</a:t>
            </a:r>
            <a:r>
              <a:rPr lang="en-US" altLang="zh-TW" b="1" dirty="0"/>
              <a:t>)</a:t>
            </a:r>
          </a:p>
        </p:txBody>
      </p:sp>
    </p:spTree>
    <p:extLst>
      <p:ext uri="{BB962C8B-B14F-4D97-AF65-F5344CB8AC3E}">
        <p14:creationId xmlns:p14="http://schemas.microsoft.com/office/powerpoint/2010/main" val="1006992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349064-3F58-4752-A923-612BEFB4A685}"/>
              </a:ext>
            </a:extLst>
          </p:cNvPr>
          <p:cNvSpPr>
            <a:spLocks noGrp="1"/>
          </p:cNvSpPr>
          <p:nvPr>
            <p:ph type="title"/>
          </p:nvPr>
        </p:nvSpPr>
        <p:spPr/>
        <p:txBody>
          <a:bodyPr/>
          <a:lstStyle/>
          <a:p>
            <a:r>
              <a:rPr lang="zh-TW" altLang="en-US" dirty="0"/>
              <a:t>學習套件</a:t>
            </a:r>
          </a:p>
        </p:txBody>
      </p:sp>
      <p:sp>
        <p:nvSpPr>
          <p:cNvPr id="3" name="內容版面配置區 2">
            <a:extLst>
              <a:ext uri="{FF2B5EF4-FFF2-40B4-BE49-F238E27FC236}">
                <a16:creationId xmlns:a16="http://schemas.microsoft.com/office/drawing/2014/main" id="{51E64B52-79F6-4030-887A-2E5F5D90322F}"/>
              </a:ext>
            </a:extLst>
          </p:cNvPr>
          <p:cNvSpPr>
            <a:spLocks noGrp="1"/>
          </p:cNvSpPr>
          <p:nvPr>
            <p:ph idx="1"/>
          </p:nvPr>
        </p:nvSpPr>
        <p:spPr>
          <a:xfrm>
            <a:off x="838200" y="1849515"/>
            <a:ext cx="10515600" cy="4351338"/>
          </a:xfrm>
        </p:spPr>
        <p:txBody>
          <a:bodyPr/>
          <a:lstStyle/>
          <a:p>
            <a:pPr marL="0" indent="0">
              <a:buNone/>
            </a:pPr>
            <a:r>
              <a:rPr lang="en-US" altLang="zh-TW" dirty="0"/>
              <a:t>AI Deep Learning</a:t>
            </a:r>
            <a:endParaRPr lang="zh-TW" altLang="en-US" dirty="0"/>
          </a:p>
          <a:p>
            <a:pPr marL="0" indent="0">
              <a:buNone/>
            </a:pPr>
            <a:endParaRPr lang="en-US" altLang="zh-TW" dirty="0"/>
          </a:p>
          <a:p>
            <a:pPr marL="0" indent="0">
              <a:buNone/>
            </a:pPr>
            <a:endParaRPr lang="en-US" altLang="zh-TW" dirty="0"/>
          </a:p>
          <a:p>
            <a:pPr marL="0" indent="0">
              <a:buNone/>
            </a:pPr>
            <a:r>
              <a:rPr lang="en-US" altLang="zh-TW" dirty="0"/>
              <a:t>Machine Learning</a:t>
            </a:r>
          </a:p>
          <a:p>
            <a:pPr marL="0" indent="0">
              <a:buNone/>
            </a:pPr>
            <a:endParaRPr lang="en-US" altLang="zh-TW" dirty="0"/>
          </a:p>
          <a:p>
            <a:pPr marL="0" indent="0">
              <a:buNone/>
            </a:pPr>
            <a:endParaRPr lang="en-US" altLang="zh-TW" dirty="0"/>
          </a:p>
          <a:p>
            <a:pPr marL="0" indent="0">
              <a:buNone/>
            </a:pPr>
            <a:r>
              <a:rPr lang="en-US" altLang="zh-TW" dirty="0"/>
              <a:t>Data Science</a:t>
            </a:r>
          </a:p>
        </p:txBody>
      </p:sp>
      <p:pic>
        <p:nvPicPr>
          <p:cNvPr id="6" name="圖片 5">
            <a:extLst>
              <a:ext uri="{FF2B5EF4-FFF2-40B4-BE49-F238E27FC236}">
                <a16:creationId xmlns:a16="http://schemas.microsoft.com/office/drawing/2014/main" id="{5FDE1D68-0CBB-4426-83E0-5FDD31286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760" y="1391736"/>
            <a:ext cx="3305175" cy="1381125"/>
          </a:xfrm>
          <a:prstGeom prst="rect">
            <a:avLst/>
          </a:prstGeom>
        </p:spPr>
      </p:pic>
      <p:pic>
        <p:nvPicPr>
          <p:cNvPr id="8" name="圖片 7">
            <a:extLst>
              <a:ext uri="{FF2B5EF4-FFF2-40B4-BE49-F238E27FC236}">
                <a16:creationId xmlns:a16="http://schemas.microsoft.com/office/drawing/2014/main" id="{FF199E66-2C21-4DDF-9BD5-ECBCA0A2E11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416842" y="1849515"/>
            <a:ext cx="1876926" cy="465566"/>
          </a:xfrm>
          <a:prstGeom prst="rect">
            <a:avLst/>
          </a:prstGeom>
        </p:spPr>
      </p:pic>
      <p:pic>
        <p:nvPicPr>
          <p:cNvPr id="10" name="圖片 9">
            <a:extLst>
              <a:ext uri="{FF2B5EF4-FFF2-40B4-BE49-F238E27FC236}">
                <a16:creationId xmlns:a16="http://schemas.microsoft.com/office/drawing/2014/main" id="{DE6860EE-D645-4E14-8896-9F18E1DC4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7713" y="989863"/>
            <a:ext cx="2084191" cy="1095881"/>
          </a:xfrm>
          <a:prstGeom prst="rect">
            <a:avLst/>
          </a:prstGeom>
        </p:spPr>
      </p:pic>
      <p:pic>
        <p:nvPicPr>
          <p:cNvPr id="12" name="圖片 11">
            <a:extLst>
              <a:ext uri="{FF2B5EF4-FFF2-40B4-BE49-F238E27FC236}">
                <a16:creationId xmlns:a16="http://schemas.microsoft.com/office/drawing/2014/main" id="{AF770BA3-1FC1-403D-83E0-E5A2A7F11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9112" y="1849515"/>
            <a:ext cx="2312792" cy="963663"/>
          </a:xfrm>
          <a:prstGeom prst="rect">
            <a:avLst/>
          </a:prstGeom>
        </p:spPr>
      </p:pic>
      <p:pic>
        <p:nvPicPr>
          <p:cNvPr id="14" name="圖片 13">
            <a:extLst>
              <a:ext uri="{FF2B5EF4-FFF2-40B4-BE49-F238E27FC236}">
                <a16:creationId xmlns:a16="http://schemas.microsoft.com/office/drawing/2014/main" id="{1835136F-8749-4D5D-BA5A-510657C0A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4271" y="3081891"/>
            <a:ext cx="1338653" cy="1115544"/>
          </a:xfrm>
          <a:prstGeom prst="rect">
            <a:avLst/>
          </a:prstGeom>
        </p:spPr>
      </p:pic>
      <p:pic>
        <p:nvPicPr>
          <p:cNvPr id="16" name="圖片 15">
            <a:extLst>
              <a:ext uri="{FF2B5EF4-FFF2-40B4-BE49-F238E27FC236}">
                <a16:creationId xmlns:a16="http://schemas.microsoft.com/office/drawing/2014/main" id="{E36A899B-F709-4245-AF70-BC32329657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7672" y="4595445"/>
            <a:ext cx="2385035" cy="966176"/>
          </a:xfrm>
          <a:prstGeom prst="rect">
            <a:avLst/>
          </a:prstGeom>
        </p:spPr>
      </p:pic>
      <p:pic>
        <p:nvPicPr>
          <p:cNvPr id="18" name="圖片 17">
            <a:extLst>
              <a:ext uri="{FF2B5EF4-FFF2-40B4-BE49-F238E27FC236}">
                <a16:creationId xmlns:a16="http://schemas.microsoft.com/office/drawing/2014/main" id="{FF526499-8E8F-4C5A-9537-3764EC99B9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5135" y="4713266"/>
            <a:ext cx="3048319" cy="730534"/>
          </a:xfrm>
          <a:prstGeom prst="rect">
            <a:avLst/>
          </a:prstGeom>
        </p:spPr>
      </p:pic>
      <p:pic>
        <p:nvPicPr>
          <p:cNvPr id="20" name="圖片 19">
            <a:extLst>
              <a:ext uri="{FF2B5EF4-FFF2-40B4-BE49-F238E27FC236}">
                <a16:creationId xmlns:a16="http://schemas.microsoft.com/office/drawing/2014/main" id="{3B735DF1-88BD-4708-820F-3CC35E9BDB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13095" y="4567527"/>
            <a:ext cx="2124826" cy="951415"/>
          </a:xfrm>
          <a:prstGeom prst="rect">
            <a:avLst/>
          </a:prstGeom>
        </p:spPr>
      </p:pic>
    </p:spTree>
    <p:extLst>
      <p:ext uri="{BB962C8B-B14F-4D97-AF65-F5344CB8AC3E}">
        <p14:creationId xmlns:p14="http://schemas.microsoft.com/office/powerpoint/2010/main" val="2254669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5355AF-5232-4299-A6D8-3314E48A0A9B}"/>
              </a:ext>
            </a:extLst>
          </p:cNvPr>
          <p:cNvSpPr>
            <a:spLocks noGrp="1"/>
          </p:cNvSpPr>
          <p:nvPr>
            <p:ph type="title"/>
          </p:nvPr>
        </p:nvSpPr>
        <p:spPr/>
        <p:txBody>
          <a:bodyPr>
            <a:normAutofit/>
          </a:bodyPr>
          <a:lstStyle/>
          <a:p>
            <a:r>
              <a:rPr lang="zh-TW" altLang="en-US" dirty="0"/>
              <a:t>機器學習與人工智慧</a:t>
            </a:r>
            <a:endParaRPr lang="zh-TW" altLang="en-US" b="1" dirty="0"/>
          </a:p>
        </p:txBody>
      </p:sp>
      <p:sp>
        <p:nvSpPr>
          <p:cNvPr id="3" name="內容版面配置區 2">
            <a:extLst>
              <a:ext uri="{FF2B5EF4-FFF2-40B4-BE49-F238E27FC236}">
                <a16:creationId xmlns:a16="http://schemas.microsoft.com/office/drawing/2014/main" id="{48D0A9A3-426D-4276-9EB7-28E4445DDBB7}"/>
              </a:ext>
            </a:extLst>
          </p:cNvPr>
          <p:cNvSpPr>
            <a:spLocks noGrp="1"/>
          </p:cNvSpPr>
          <p:nvPr>
            <p:ph idx="1"/>
          </p:nvPr>
        </p:nvSpPr>
        <p:spPr/>
        <p:txBody>
          <a:bodyPr/>
          <a:lstStyle/>
          <a:p>
            <a:r>
              <a:rPr lang="en-US" altLang="zh-TW" b="1" dirty="0" err="1"/>
              <a:t>Tensorflow</a:t>
            </a:r>
            <a:endParaRPr lang="en-US" altLang="zh-TW" b="1" dirty="0"/>
          </a:p>
          <a:p>
            <a:r>
              <a:rPr lang="en-US" altLang="zh-TW" b="1" dirty="0" err="1"/>
              <a:t>Pytorch</a:t>
            </a:r>
            <a:r>
              <a:rPr lang="en-US" altLang="zh-TW" dirty="0"/>
              <a:t> </a:t>
            </a:r>
            <a:r>
              <a:rPr lang="en-US" altLang="zh-TW" b="1" dirty="0"/>
              <a:t>(torch)</a:t>
            </a:r>
          </a:p>
        </p:txBody>
      </p:sp>
    </p:spTree>
    <p:extLst>
      <p:ext uri="{BB962C8B-B14F-4D97-AF65-F5344CB8AC3E}">
        <p14:creationId xmlns:p14="http://schemas.microsoft.com/office/powerpoint/2010/main" val="3829456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47D443-024D-478F-BB57-91624AD25988}"/>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p>
        </p:txBody>
      </p:sp>
      <p:sp>
        <p:nvSpPr>
          <p:cNvPr id="3" name="內容版面配置區 2">
            <a:extLst>
              <a:ext uri="{FF2B5EF4-FFF2-40B4-BE49-F238E27FC236}">
                <a16:creationId xmlns:a16="http://schemas.microsoft.com/office/drawing/2014/main" id="{322B4BD9-C786-427D-817C-8E70FACF4CBC}"/>
              </a:ext>
            </a:extLst>
          </p:cNvPr>
          <p:cNvSpPr>
            <a:spLocks noGrp="1"/>
          </p:cNvSpPr>
          <p:nvPr>
            <p:ph idx="1"/>
          </p:nvPr>
        </p:nvSpPr>
        <p:spPr/>
        <p:txBody>
          <a:bodyPr/>
          <a:lstStyle/>
          <a:p>
            <a:r>
              <a:rPr lang="zh-TW" altLang="en-US" b="1" dirty="0"/>
              <a:t>電子商務 </a:t>
            </a:r>
            <a:r>
              <a:rPr lang="en-US" altLang="zh-TW" b="1" dirty="0"/>
              <a:t>==&gt;</a:t>
            </a:r>
            <a:r>
              <a:rPr lang="zh-TW" altLang="en-US" b="1" dirty="0"/>
              <a:t>使用者</a:t>
            </a:r>
            <a:r>
              <a:rPr lang="en-US" altLang="zh-TW" b="1" dirty="0"/>
              <a:t>(</a:t>
            </a:r>
            <a:r>
              <a:rPr lang="zh-TW" altLang="en-US" b="1" dirty="0"/>
              <a:t>消費</a:t>
            </a:r>
            <a:r>
              <a:rPr lang="en-US" altLang="zh-TW" b="1" dirty="0"/>
              <a:t>)</a:t>
            </a:r>
            <a:r>
              <a:rPr lang="zh-TW" altLang="en-US" b="1" dirty="0"/>
              <a:t>模式                                  信用評比</a:t>
            </a:r>
            <a:endParaRPr lang="en-US" altLang="zh-TW" b="1" dirty="0"/>
          </a:p>
          <a:p>
            <a:r>
              <a:rPr lang="zh-TW" altLang="en-US" b="1" dirty="0"/>
              <a:t>行銷 </a:t>
            </a:r>
            <a:r>
              <a:rPr lang="en-US" altLang="zh-TW" b="1" dirty="0"/>
              <a:t>==&gt;</a:t>
            </a:r>
            <a:r>
              <a:rPr lang="zh-TW" altLang="en-US" b="1" dirty="0"/>
              <a:t>廣告點擊率</a:t>
            </a:r>
            <a:endParaRPr lang="en-US" altLang="zh-TW" b="1" dirty="0"/>
          </a:p>
          <a:p>
            <a:r>
              <a:rPr lang="zh-TW" altLang="en-US" b="1" dirty="0"/>
              <a:t>數位金融 </a:t>
            </a:r>
            <a:r>
              <a:rPr lang="en-US" altLang="zh-TW" b="1" dirty="0"/>
              <a:t>==&gt;</a:t>
            </a:r>
            <a:r>
              <a:rPr lang="zh-TW" altLang="en-US" b="1" dirty="0"/>
              <a:t>   比特幣</a:t>
            </a:r>
            <a:endParaRPr lang="en-US" altLang="zh-TW" b="1" dirty="0"/>
          </a:p>
          <a:p>
            <a:r>
              <a:rPr lang="zh-TW" altLang="en-US" b="1" dirty="0"/>
              <a:t>智慧醫療 </a:t>
            </a:r>
            <a:r>
              <a:rPr lang="en-US" altLang="zh-TW" b="1" dirty="0"/>
              <a:t>==&gt;</a:t>
            </a:r>
          </a:p>
          <a:p>
            <a:r>
              <a:rPr lang="zh-TW" altLang="en-US" b="1" dirty="0"/>
              <a:t>智慧交通 </a:t>
            </a:r>
            <a:r>
              <a:rPr lang="en-US" altLang="zh-TW" b="1" dirty="0"/>
              <a:t>==&gt;</a:t>
            </a:r>
          </a:p>
        </p:txBody>
      </p:sp>
    </p:spTree>
    <p:extLst>
      <p:ext uri="{BB962C8B-B14F-4D97-AF65-F5344CB8AC3E}">
        <p14:creationId xmlns:p14="http://schemas.microsoft.com/office/powerpoint/2010/main" val="27796214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1</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898451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2</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200102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lstStyle/>
          <a:p>
            <a:r>
              <a:rPr lang="zh-TW" altLang="en-US" b="1" dirty="0">
                <a:solidFill>
                  <a:srgbClr val="FF0000"/>
                </a:solidFill>
              </a:rPr>
              <a:t>資料分析</a:t>
            </a:r>
            <a:r>
              <a:rPr lang="zh-TW" altLang="en-US" b="1" dirty="0"/>
              <a:t>要解決的問題</a:t>
            </a:r>
            <a:r>
              <a:rPr lang="en-US" altLang="zh-TW" b="1" dirty="0"/>
              <a:t>:</a:t>
            </a:r>
            <a:r>
              <a:rPr lang="zh-TW" altLang="en-US" sz="4800" b="1" dirty="0"/>
              <a:t>情境</a:t>
            </a:r>
            <a:r>
              <a:rPr lang="en-US" altLang="zh-TW" sz="4800" b="1" dirty="0"/>
              <a:t>3</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116029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8A1FF-CACD-4916-AF6B-FD4D677654FB}"/>
              </a:ext>
            </a:extLst>
          </p:cNvPr>
          <p:cNvSpPr>
            <a:spLocks noGrp="1"/>
          </p:cNvSpPr>
          <p:nvPr>
            <p:ph type="title"/>
          </p:nvPr>
        </p:nvSpPr>
        <p:spPr/>
        <p:txBody>
          <a:bodyPr>
            <a:normAutofit/>
          </a:bodyPr>
          <a:lstStyle/>
          <a:p>
            <a:r>
              <a:rPr lang="zh-TW" altLang="en-US" b="1" dirty="0"/>
              <a:t>作業 </a:t>
            </a:r>
            <a:r>
              <a:rPr lang="en-US" altLang="zh-TW" b="1" dirty="0"/>
              <a:t>2:</a:t>
            </a:r>
            <a:r>
              <a:rPr lang="zh-TW" altLang="en-US" b="1" dirty="0"/>
              <a:t>如何載入套件</a:t>
            </a:r>
            <a:endParaRPr lang="zh-TW" altLang="en-US" dirty="0"/>
          </a:p>
        </p:txBody>
      </p:sp>
      <p:sp>
        <p:nvSpPr>
          <p:cNvPr id="3" name="內容版面配置區 2">
            <a:extLst>
              <a:ext uri="{FF2B5EF4-FFF2-40B4-BE49-F238E27FC236}">
                <a16:creationId xmlns:a16="http://schemas.microsoft.com/office/drawing/2014/main" id="{E26DF9CA-0B7D-43D6-83B4-F8077B0E8A2D}"/>
              </a:ext>
            </a:extLst>
          </p:cNvPr>
          <p:cNvSpPr>
            <a:spLocks noGrp="1"/>
          </p:cNvSpPr>
          <p:nvPr>
            <p:ph idx="1"/>
          </p:nvPr>
        </p:nvSpPr>
        <p:spPr/>
        <p:txBody>
          <a:bodyPr/>
          <a:lstStyle/>
          <a:p>
            <a:r>
              <a:rPr lang="en-US" altLang="zh-TW" dirty="0"/>
              <a:t>import pandas as pd</a:t>
            </a:r>
          </a:p>
          <a:p>
            <a:r>
              <a:rPr lang="en-US" altLang="zh-TW" dirty="0"/>
              <a:t>import </a:t>
            </a:r>
            <a:r>
              <a:rPr lang="en-US" altLang="zh-TW" dirty="0" err="1"/>
              <a:t>numpy</a:t>
            </a:r>
            <a:r>
              <a:rPr lang="en-US" altLang="zh-TW" dirty="0"/>
              <a:t> as np</a:t>
            </a:r>
          </a:p>
          <a:p>
            <a:r>
              <a:rPr lang="en-US" altLang="zh-TW" dirty="0"/>
              <a:t>import </a:t>
            </a:r>
            <a:r>
              <a:rPr lang="en-US" altLang="zh-TW" dirty="0" err="1"/>
              <a:t>tensorflow</a:t>
            </a:r>
            <a:r>
              <a:rPr lang="en-US" altLang="zh-TW" dirty="0"/>
              <a:t> as </a:t>
            </a:r>
            <a:r>
              <a:rPr lang="en-US" altLang="zh-TW" dirty="0" err="1"/>
              <a:t>tf</a:t>
            </a:r>
            <a:endParaRPr lang="en-US" altLang="zh-TW" dirty="0"/>
          </a:p>
        </p:txBody>
      </p:sp>
    </p:spTree>
    <p:extLst>
      <p:ext uri="{BB962C8B-B14F-4D97-AF65-F5344CB8AC3E}">
        <p14:creationId xmlns:p14="http://schemas.microsoft.com/office/powerpoint/2010/main" val="37634499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lstStyle/>
          <a:p>
            <a:r>
              <a:rPr lang="zh-TW" altLang="en-US" dirty="0"/>
              <a:t>學習重點</a:t>
            </a:r>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lstStyle/>
          <a:p>
            <a:r>
              <a:rPr lang="zh-TW" altLang="en-US" dirty="0"/>
              <a:t>函式</a:t>
            </a:r>
            <a:r>
              <a:rPr lang="en-US" altLang="zh-TW" dirty="0"/>
              <a:t>(function)</a:t>
            </a:r>
            <a:r>
              <a:rPr lang="zh-TW" altLang="en-US" dirty="0"/>
              <a:t>參數有哪些個</a:t>
            </a:r>
            <a:r>
              <a:rPr lang="en-US" altLang="zh-TW" dirty="0"/>
              <a:t>?</a:t>
            </a:r>
          </a:p>
          <a:p>
            <a:pPr lvl="1"/>
            <a:r>
              <a:rPr lang="zh-TW" altLang="en-US" dirty="0"/>
              <a:t>那些參數有預設值</a:t>
            </a:r>
            <a:r>
              <a:rPr lang="en-US" altLang="zh-TW" dirty="0"/>
              <a:t>?</a:t>
            </a:r>
          </a:p>
          <a:p>
            <a:pPr lvl="1"/>
            <a:r>
              <a:rPr lang="zh-TW" altLang="en-US" dirty="0"/>
              <a:t>那些參數一定要填</a:t>
            </a:r>
          </a:p>
          <a:p>
            <a:r>
              <a:rPr lang="zh-TW" altLang="en-US" dirty="0"/>
              <a:t>函式</a:t>
            </a:r>
            <a:r>
              <a:rPr lang="en-US" altLang="zh-TW" dirty="0"/>
              <a:t>(function)</a:t>
            </a:r>
            <a:r>
              <a:rPr lang="zh-TW" altLang="en-US" dirty="0"/>
              <a:t>回傳的資料</a:t>
            </a:r>
          </a:p>
          <a:p>
            <a:pPr lvl="1"/>
            <a:r>
              <a:rPr lang="zh-TW" altLang="en-US" dirty="0"/>
              <a:t>回傳的資料型態</a:t>
            </a:r>
          </a:p>
          <a:p>
            <a:pPr lvl="1"/>
            <a:r>
              <a:rPr lang="zh-TW" altLang="en-US" dirty="0"/>
              <a:t>可以有幾種接收值</a:t>
            </a:r>
          </a:p>
          <a:p>
            <a:endParaRPr lang="zh-TW" altLang="en-US" dirty="0"/>
          </a:p>
        </p:txBody>
      </p:sp>
    </p:spTree>
    <p:extLst>
      <p:ext uri="{BB962C8B-B14F-4D97-AF65-F5344CB8AC3E}">
        <p14:creationId xmlns:p14="http://schemas.microsoft.com/office/powerpoint/2010/main" val="3965575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normAutofit/>
          </a:bodyPr>
          <a:lstStyle/>
          <a:p>
            <a:r>
              <a:rPr lang="zh-TW" altLang="en-US" dirty="0"/>
              <a:t>範例</a:t>
            </a:r>
            <a:r>
              <a:rPr lang="en-US" altLang="zh-TW" dirty="0"/>
              <a:t>: </a:t>
            </a:r>
            <a:r>
              <a:rPr lang="en-US" altLang="zh-TW" dirty="0" err="1"/>
              <a:t>numpy.linspace</a:t>
            </a:r>
            <a:r>
              <a:rPr lang="en-US" altLang="zh-TW" dirty="0"/>
              <a:t>()</a:t>
            </a:r>
            <a:endParaRPr lang="zh-TW" altLang="en-US" dirty="0"/>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normAutofit fontScale="92500" lnSpcReduction="10000"/>
          </a:bodyPr>
          <a:lstStyle/>
          <a:p>
            <a:r>
              <a:rPr lang="zh-TW" altLang="en-US" dirty="0"/>
              <a:t>函式</a:t>
            </a:r>
            <a:r>
              <a:rPr lang="en-US" altLang="zh-TW" dirty="0"/>
              <a:t>(function)</a:t>
            </a:r>
            <a:r>
              <a:rPr lang="zh-TW" altLang="en-US" dirty="0"/>
              <a:t>參數有哪些個</a:t>
            </a:r>
            <a:r>
              <a:rPr lang="en-US" altLang="zh-TW" dirty="0"/>
              <a:t>?</a:t>
            </a:r>
          </a:p>
          <a:p>
            <a:pPr lvl="1"/>
            <a:r>
              <a:rPr lang="zh-TW" altLang="en-US" dirty="0"/>
              <a:t>共有多少個參數</a:t>
            </a:r>
            <a:r>
              <a:rPr lang="en-US" altLang="zh-TW" dirty="0"/>
              <a:t>? 7 </a:t>
            </a:r>
            <a:r>
              <a:rPr lang="zh-TW" altLang="en-US" dirty="0"/>
              <a:t>個 </a:t>
            </a:r>
            <a:r>
              <a:rPr lang="en-US" altLang="zh-TW" dirty="0"/>
              <a:t>==&gt; start, stop, </a:t>
            </a:r>
            <a:r>
              <a:rPr lang="en-US" altLang="zh-TW" dirty="0" err="1"/>
              <a:t>num,endpoint</a:t>
            </a:r>
            <a:r>
              <a:rPr lang="en-US" altLang="zh-TW" dirty="0"/>
              <a:t>, </a:t>
            </a:r>
            <a:r>
              <a:rPr lang="en-US" altLang="zh-TW" dirty="0" err="1"/>
              <a:t>retstep</a:t>
            </a:r>
            <a:r>
              <a:rPr lang="en-US" altLang="zh-TW" dirty="0"/>
              <a:t>, </a:t>
            </a:r>
            <a:r>
              <a:rPr lang="en-US" altLang="zh-TW" dirty="0" err="1"/>
              <a:t>dtype</a:t>
            </a:r>
            <a:r>
              <a:rPr lang="en-US" altLang="zh-TW" dirty="0"/>
              <a:t>, axis</a:t>
            </a:r>
          </a:p>
          <a:p>
            <a:pPr lvl="1"/>
            <a:r>
              <a:rPr lang="zh-TW" altLang="en-US" dirty="0"/>
              <a:t>那些參數有預設值</a:t>
            </a:r>
            <a:r>
              <a:rPr lang="en-US" altLang="zh-TW" dirty="0"/>
              <a:t>?</a:t>
            </a:r>
          </a:p>
          <a:p>
            <a:pPr lvl="2"/>
            <a:r>
              <a:rPr lang="en-US" altLang="zh-TW" dirty="0"/>
              <a:t>num=50, </a:t>
            </a:r>
            <a:r>
              <a:rPr lang="zh-TW" altLang="en-US" dirty="0"/>
              <a:t>預設值</a:t>
            </a:r>
            <a:r>
              <a:rPr lang="en-US" altLang="zh-TW" dirty="0"/>
              <a:t>=&gt;50</a:t>
            </a:r>
          </a:p>
          <a:p>
            <a:pPr lvl="2"/>
            <a:r>
              <a:rPr lang="en-US" altLang="zh-TW" dirty="0"/>
              <a:t>endpoint=True, </a:t>
            </a:r>
            <a:r>
              <a:rPr lang="zh-TW" altLang="en-US" dirty="0"/>
              <a:t>預設值</a:t>
            </a:r>
            <a:r>
              <a:rPr lang="en-US" altLang="zh-TW" dirty="0"/>
              <a:t>=&gt;True</a:t>
            </a:r>
          </a:p>
          <a:p>
            <a:pPr lvl="2"/>
            <a:r>
              <a:rPr lang="en-US" altLang="zh-TW" dirty="0" err="1"/>
              <a:t>retstep</a:t>
            </a:r>
            <a:r>
              <a:rPr lang="en-US" altLang="zh-TW" dirty="0"/>
              <a:t>=False, </a:t>
            </a:r>
            <a:r>
              <a:rPr lang="zh-TW" altLang="en-US" dirty="0"/>
              <a:t>預設值</a:t>
            </a:r>
            <a:r>
              <a:rPr lang="en-US" altLang="zh-TW" dirty="0"/>
              <a:t>=&gt;False</a:t>
            </a:r>
          </a:p>
          <a:p>
            <a:pPr lvl="2"/>
            <a:r>
              <a:rPr lang="en-US" altLang="zh-TW" dirty="0" err="1"/>
              <a:t>dtype</a:t>
            </a:r>
            <a:r>
              <a:rPr lang="en-US" altLang="zh-TW" dirty="0"/>
              <a:t>=None, </a:t>
            </a:r>
            <a:r>
              <a:rPr lang="zh-TW" altLang="en-US" dirty="0"/>
              <a:t>預設值</a:t>
            </a:r>
            <a:r>
              <a:rPr lang="en-US" altLang="zh-TW" dirty="0"/>
              <a:t>=&gt;None</a:t>
            </a:r>
          </a:p>
          <a:p>
            <a:pPr lvl="2"/>
            <a:r>
              <a:rPr lang="en-US" altLang="zh-TW" dirty="0"/>
              <a:t>axis=0 </a:t>
            </a:r>
            <a:r>
              <a:rPr lang="zh-TW" altLang="en-US" dirty="0"/>
              <a:t>預設值</a:t>
            </a:r>
            <a:r>
              <a:rPr lang="en-US" altLang="zh-TW" dirty="0"/>
              <a:t>=&gt;0</a:t>
            </a:r>
          </a:p>
          <a:p>
            <a:pPr lvl="1"/>
            <a:r>
              <a:rPr lang="zh-TW" altLang="en-US" dirty="0"/>
              <a:t>那些參數一定要填</a:t>
            </a:r>
          </a:p>
          <a:p>
            <a:pPr lvl="2"/>
            <a:r>
              <a:rPr lang="en-US" altLang="zh-TW" dirty="0"/>
              <a:t>start, stop,</a:t>
            </a:r>
          </a:p>
          <a:p>
            <a:r>
              <a:rPr lang="zh-TW" altLang="en-US" dirty="0"/>
              <a:t>函式</a:t>
            </a:r>
            <a:r>
              <a:rPr lang="en-US" altLang="zh-TW" dirty="0"/>
              <a:t>(function)</a:t>
            </a:r>
            <a:r>
              <a:rPr lang="zh-TW" altLang="en-US" dirty="0"/>
              <a:t>回傳的資料</a:t>
            </a:r>
          </a:p>
          <a:p>
            <a:pPr lvl="1"/>
            <a:r>
              <a:rPr lang="zh-TW" altLang="en-US" dirty="0"/>
              <a:t>回傳的資料型態 </a:t>
            </a:r>
            <a:r>
              <a:rPr lang="en-US" altLang="zh-TW" dirty="0"/>
              <a:t>==&gt; </a:t>
            </a:r>
            <a:r>
              <a:rPr lang="en-US" altLang="zh-TW" dirty="0" err="1"/>
              <a:t>ndarray</a:t>
            </a:r>
            <a:endParaRPr lang="en-US" altLang="zh-TW" dirty="0"/>
          </a:p>
          <a:p>
            <a:pPr lvl="1"/>
            <a:r>
              <a:rPr lang="zh-TW" altLang="en-US" dirty="0"/>
              <a:t>可以有幾種接收值 </a:t>
            </a:r>
            <a:r>
              <a:rPr lang="en-US" altLang="zh-TW" dirty="0"/>
              <a:t>===&gt; </a:t>
            </a:r>
            <a:r>
              <a:rPr lang="en-US" altLang="zh-TW" dirty="0" err="1"/>
              <a:t>ndarray</a:t>
            </a:r>
            <a:endParaRPr lang="en-US" altLang="zh-TW" dirty="0"/>
          </a:p>
          <a:p>
            <a:pPr marL="0" indent="0">
              <a:buNone/>
            </a:pPr>
            <a:endParaRPr lang="zh-TW" altLang="en-US" dirty="0"/>
          </a:p>
        </p:txBody>
      </p:sp>
    </p:spTree>
    <p:extLst>
      <p:ext uri="{BB962C8B-B14F-4D97-AF65-F5344CB8AC3E}">
        <p14:creationId xmlns:p14="http://schemas.microsoft.com/office/powerpoint/2010/main" val="1109529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CF53D-3443-43FC-82EF-8BF73B7B27A0}"/>
              </a:ext>
            </a:extLst>
          </p:cNvPr>
          <p:cNvSpPr>
            <a:spLocks noGrp="1"/>
          </p:cNvSpPr>
          <p:nvPr>
            <p:ph type="title"/>
          </p:nvPr>
        </p:nvSpPr>
        <p:spPr/>
        <p:txBody>
          <a:bodyPr>
            <a:normAutofit/>
          </a:bodyPr>
          <a:lstStyle/>
          <a:p>
            <a:r>
              <a:rPr lang="zh-TW" altLang="en-US" dirty="0"/>
              <a:t>程式範例</a:t>
            </a:r>
            <a:r>
              <a:rPr lang="en-US" altLang="zh-TW" dirty="0"/>
              <a:t>: </a:t>
            </a:r>
            <a:r>
              <a:rPr lang="en-US" altLang="zh-TW" dirty="0" err="1"/>
              <a:t>numpy.linspace</a:t>
            </a:r>
            <a:r>
              <a:rPr lang="en-US" altLang="zh-TW" dirty="0"/>
              <a:t>()</a:t>
            </a:r>
            <a:endParaRPr lang="zh-TW" altLang="en-US" dirty="0"/>
          </a:p>
        </p:txBody>
      </p:sp>
      <p:sp>
        <p:nvSpPr>
          <p:cNvPr id="3" name="內容版面配置區 2">
            <a:extLst>
              <a:ext uri="{FF2B5EF4-FFF2-40B4-BE49-F238E27FC236}">
                <a16:creationId xmlns:a16="http://schemas.microsoft.com/office/drawing/2014/main" id="{02FC31F4-861E-43EE-AB80-D4E540083A36}"/>
              </a:ext>
            </a:extLst>
          </p:cNvPr>
          <p:cNvSpPr>
            <a:spLocks noGrp="1"/>
          </p:cNvSpPr>
          <p:nvPr>
            <p:ph idx="1"/>
          </p:nvPr>
        </p:nvSpPr>
        <p:spPr/>
        <p:txBody>
          <a:bodyPr>
            <a:normAutofit/>
          </a:bodyPr>
          <a:lstStyle/>
          <a:p>
            <a:pPr marL="0" indent="0">
              <a:buNone/>
            </a:pPr>
            <a:endParaRPr lang="zh-TW" altLang="en-US" dirty="0"/>
          </a:p>
        </p:txBody>
      </p:sp>
      <p:pic>
        <p:nvPicPr>
          <p:cNvPr id="4" name="圖片 3">
            <a:extLst>
              <a:ext uri="{FF2B5EF4-FFF2-40B4-BE49-F238E27FC236}">
                <a16:creationId xmlns:a16="http://schemas.microsoft.com/office/drawing/2014/main" id="{92EA5E91-E760-4814-97C2-F3AB7C70E80A}"/>
              </a:ext>
            </a:extLst>
          </p:cNvPr>
          <p:cNvPicPr>
            <a:picLocks noChangeAspect="1"/>
          </p:cNvPicPr>
          <p:nvPr/>
        </p:nvPicPr>
        <p:blipFill>
          <a:blip r:embed="rId2"/>
          <a:stretch>
            <a:fillRect/>
          </a:stretch>
        </p:blipFill>
        <p:spPr>
          <a:xfrm>
            <a:off x="0" y="1299410"/>
            <a:ext cx="12192000" cy="5558590"/>
          </a:xfrm>
          <a:prstGeom prst="rect">
            <a:avLst/>
          </a:prstGeom>
        </p:spPr>
      </p:pic>
      <p:sp>
        <p:nvSpPr>
          <p:cNvPr id="5" name="矩形 4">
            <a:extLst>
              <a:ext uri="{FF2B5EF4-FFF2-40B4-BE49-F238E27FC236}">
                <a16:creationId xmlns:a16="http://schemas.microsoft.com/office/drawing/2014/main" id="{4975F3F2-596A-45DC-BF1F-4FC392AA7FD2}"/>
              </a:ext>
            </a:extLst>
          </p:cNvPr>
          <p:cNvSpPr/>
          <p:nvPr/>
        </p:nvSpPr>
        <p:spPr>
          <a:xfrm>
            <a:off x="4379494" y="4604084"/>
            <a:ext cx="2277979" cy="568826"/>
          </a:xfrm>
          <a:prstGeom prst="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598422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2A58D-3201-4629-9FA1-B0FCEC0DD8DF}"/>
              </a:ext>
            </a:extLst>
          </p:cNvPr>
          <p:cNvSpPr>
            <a:spLocks noGrp="1"/>
          </p:cNvSpPr>
          <p:nvPr>
            <p:ph type="title"/>
          </p:nvPr>
        </p:nvSpPr>
        <p:spPr/>
        <p:txBody>
          <a:bodyPr>
            <a:normAutofit/>
          </a:bodyPr>
          <a:lstStyle/>
          <a:p>
            <a:r>
              <a:rPr lang="zh-TW" altLang="en-US" dirty="0"/>
              <a:t>學習函式</a:t>
            </a:r>
            <a:r>
              <a:rPr lang="en-US" altLang="zh-TW" dirty="0"/>
              <a:t>(function) </a:t>
            </a:r>
            <a:r>
              <a:rPr lang="en-US" altLang="zh-TW" dirty="0" err="1"/>
              <a:t>linspace</a:t>
            </a:r>
            <a:r>
              <a:rPr lang="en-US" altLang="zh-TW" dirty="0"/>
              <a:t>()</a:t>
            </a:r>
            <a:r>
              <a:rPr lang="zh-TW" altLang="en-US" b="1" dirty="0" smtClean="0"/>
              <a:t>學習</a:t>
            </a:r>
            <a:r>
              <a:rPr lang="zh-TW" altLang="en-US" b="1" dirty="0"/>
              <a:t>主題</a:t>
            </a:r>
            <a:endParaRPr lang="zh-TW" altLang="en-US" dirty="0"/>
          </a:p>
        </p:txBody>
      </p:sp>
      <p:sp>
        <p:nvSpPr>
          <p:cNvPr id="6" name="Rectangle 2"/>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smtClean="0">
                <a:ln>
                  <a:noFill/>
                </a:ln>
                <a:solidFill>
                  <a:srgbClr val="24292F"/>
                </a:solidFill>
                <a:effectLst/>
                <a:latin typeface="Arial Unicode MS"/>
                <a:ea typeface="ui-monospace"/>
              </a:rPr>
              <a:t>numpy.linspace( start, stop, num=50, == &gt; endpoint=True, retstep=False, dtype=None, axis=0)</a:t>
            </a:r>
            <a:r>
              <a:rPr kumimoji="0" lang="zh-TW" altLang="zh-TW" sz="800" b="0" i="0" u="none" strike="noStrike" cap="none" normalizeH="0" baseline="0" smtClean="0">
                <a:ln>
                  <a:noFill/>
                </a:ln>
                <a:solidFill>
                  <a:schemeClr val="tx1"/>
                </a:solidFill>
                <a:effectLst/>
              </a:rPr>
              <a:t> </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3544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DB5089-7184-499E-931B-58470CAD0589}"/>
              </a:ext>
            </a:extLst>
          </p:cNvPr>
          <p:cNvSpPr>
            <a:spLocks noGrp="1"/>
          </p:cNvSpPr>
          <p:nvPr>
            <p:ph type="title"/>
          </p:nvPr>
        </p:nvSpPr>
        <p:spPr/>
        <p:txBody>
          <a:bodyPr/>
          <a:lstStyle/>
          <a:p>
            <a:r>
              <a:rPr lang="en-US" altLang="zh-TW" b="1" dirty="0"/>
              <a:t>Agenda</a:t>
            </a:r>
            <a:endParaRPr lang="zh-TW" altLang="en-US" b="1" dirty="0"/>
          </a:p>
        </p:txBody>
      </p:sp>
      <p:sp>
        <p:nvSpPr>
          <p:cNvPr id="3" name="內容版面配置區 2">
            <a:extLst>
              <a:ext uri="{FF2B5EF4-FFF2-40B4-BE49-F238E27FC236}">
                <a16:creationId xmlns:a16="http://schemas.microsoft.com/office/drawing/2014/main" id="{A4781EA2-0CC2-4B80-BD6D-55A80B1E9EFB}"/>
              </a:ext>
            </a:extLst>
          </p:cNvPr>
          <p:cNvSpPr>
            <a:spLocks noGrp="1"/>
          </p:cNvSpPr>
          <p:nvPr>
            <p:ph idx="1"/>
          </p:nvPr>
        </p:nvSpPr>
        <p:spPr/>
        <p:txBody>
          <a:bodyPr/>
          <a:lstStyle/>
          <a:p>
            <a:r>
              <a:rPr lang="zh-TW" altLang="en-US" b="1" dirty="0"/>
              <a:t>資料科學</a:t>
            </a:r>
            <a:r>
              <a:rPr lang="en-US" altLang="zh-TW" b="1" dirty="0"/>
              <a:t>(Data Science)</a:t>
            </a:r>
          </a:p>
          <a:p>
            <a:r>
              <a:rPr lang="zh-TW" altLang="en-US" b="1" dirty="0"/>
              <a:t>資料科學</a:t>
            </a:r>
            <a:r>
              <a:rPr lang="en-US" altLang="zh-TW" b="1" dirty="0"/>
              <a:t>(Data Science)</a:t>
            </a:r>
            <a:r>
              <a:rPr lang="zh-TW" altLang="en-US" b="1" dirty="0"/>
              <a:t>常用套件與開發環境</a:t>
            </a:r>
          </a:p>
        </p:txBody>
      </p:sp>
    </p:spTree>
    <p:extLst>
      <p:ext uri="{BB962C8B-B14F-4D97-AF65-F5344CB8AC3E}">
        <p14:creationId xmlns:p14="http://schemas.microsoft.com/office/powerpoint/2010/main" val="2860824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2A58D-3201-4629-9FA1-B0FCEC0DD8DF}"/>
              </a:ext>
            </a:extLst>
          </p:cNvPr>
          <p:cNvSpPr>
            <a:spLocks noGrp="1"/>
          </p:cNvSpPr>
          <p:nvPr>
            <p:ph type="title"/>
          </p:nvPr>
        </p:nvSpPr>
        <p:spPr/>
        <p:txBody>
          <a:bodyPr>
            <a:normAutofit/>
          </a:bodyPr>
          <a:lstStyle/>
          <a:p>
            <a:r>
              <a:rPr lang="zh-TW" altLang="en-US" dirty="0"/>
              <a:t>學習重點</a:t>
            </a:r>
          </a:p>
        </p:txBody>
      </p:sp>
      <p:sp>
        <p:nvSpPr>
          <p:cNvPr id="6" name="Rectangle 2"/>
          <p:cNvSpPr>
            <a:spLocks noGrp="1" noChangeArrowheads="1"/>
          </p:cNvSpPr>
          <p:nvPr>
            <p:ph idx="1"/>
          </p:nvPr>
        </p:nvSpPr>
        <p:spPr bwMode="auto">
          <a:xfrm>
            <a:off x="838200" y="2728638"/>
            <a:ext cx="4528484" cy="254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zh-TW" altLang="en-US" dirty="0"/>
          </a:p>
          <a:p>
            <a:pPr lvl="1"/>
            <a:r>
              <a:rPr lang="zh-TW" altLang="en-US" dirty="0"/>
              <a:t>函式</a:t>
            </a:r>
            <a:r>
              <a:rPr lang="en-US" altLang="zh-TW" dirty="0"/>
              <a:t>(function)</a:t>
            </a:r>
            <a:r>
              <a:rPr lang="zh-TW" altLang="en-US" dirty="0"/>
              <a:t>參數有哪些個</a:t>
            </a:r>
            <a:r>
              <a:rPr lang="en-US" altLang="zh-TW" dirty="0"/>
              <a:t>?</a:t>
            </a:r>
          </a:p>
          <a:p>
            <a:pPr lvl="2"/>
            <a:r>
              <a:rPr lang="zh-TW" altLang="en-US" dirty="0"/>
              <a:t>那些參數有預設值</a:t>
            </a:r>
            <a:r>
              <a:rPr lang="en-US" altLang="zh-TW" dirty="0"/>
              <a:t>?</a:t>
            </a:r>
          </a:p>
          <a:p>
            <a:pPr lvl="2"/>
            <a:r>
              <a:rPr lang="zh-TW" altLang="en-US" dirty="0"/>
              <a:t>那些參數一定要填</a:t>
            </a:r>
          </a:p>
          <a:p>
            <a:pPr lvl="1"/>
            <a:r>
              <a:rPr lang="zh-TW" altLang="en-US" dirty="0"/>
              <a:t>函式</a:t>
            </a:r>
            <a:r>
              <a:rPr lang="en-US" altLang="zh-TW" dirty="0"/>
              <a:t>(function)</a:t>
            </a:r>
            <a:r>
              <a:rPr lang="zh-TW" altLang="en-US" dirty="0"/>
              <a:t>回傳的資料</a:t>
            </a:r>
          </a:p>
          <a:p>
            <a:pPr lvl="2"/>
            <a:r>
              <a:rPr lang="zh-TW" altLang="en-US" dirty="0"/>
              <a:t>回傳的資料型態</a:t>
            </a:r>
          </a:p>
          <a:p>
            <a:pPr lvl="2"/>
            <a:r>
              <a:rPr lang="zh-TW" altLang="en-US" dirty="0"/>
              <a:t>可以有幾種接收</a:t>
            </a:r>
            <a:r>
              <a:rPr lang="zh-TW" altLang="en-US" dirty="0" smtClean="0"/>
              <a:t>值</a:t>
            </a:r>
            <a:endParaRPr lang="zh-TW" altLang="en-US" dirty="0"/>
          </a:p>
        </p:txBody>
      </p:sp>
    </p:spTree>
    <p:extLst>
      <p:ext uri="{BB962C8B-B14F-4D97-AF65-F5344CB8AC3E}">
        <p14:creationId xmlns:p14="http://schemas.microsoft.com/office/powerpoint/2010/main" val="890596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2A58D-3201-4629-9FA1-B0FCEC0DD8DF}"/>
              </a:ext>
            </a:extLst>
          </p:cNvPr>
          <p:cNvSpPr>
            <a:spLocks noGrp="1"/>
          </p:cNvSpPr>
          <p:nvPr>
            <p:ph type="title"/>
          </p:nvPr>
        </p:nvSpPr>
        <p:spPr/>
        <p:txBody>
          <a:bodyPr>
            <a:normAutofit/>
          </a:bodyPr>
          <a:lstStyle/>
          <a:p>
            <a:r>
              <a:rPr lang="zh-TW" altLang="en-US" dirty="0"/>
              <a:t>範例</a:t>
            </a:r>
            <a:r>
              <a:rPr lang="en-US" altLang="zh-TW" dirty="0"/>
              <a:t>: </a:t>
            </a:r>
            <a:r>
              <a:rPr lang="en-US" altLang="zh-TW" dirty="0" err="1"/>
              <a:t>numpy.linspace</a:t>
            </a:r>
            <a:r>
              <a:rPr lang="en-US" altLang="zh-TW" dirty="0"/>
              <a:t>()</a:t>
            </a:r>
            <a:endParaRPr lang="zh-TW" altLang="en-US" dirty="0"/>
          </a:p>
        </p:txBody>
      </p:sp>
      <p:sp>
        <p:nvSpPr>
          <p:cNvPr id="6" name="Rectangle 2"/>
          <p:cNvSpPr>
            <a:spLocks noGrp="1" noChangeArrowheads="1"/>
          </p:cNvSpPr>
          <p:nvPr>
            <p:ph idx="1"/>
          </p:nvPr>
        </p:nvSpPr>
        <p:spPr bwMode="auto">
          <a:xfrm>
            <a:off x="838200" y="1276702"/>
            <a:ext cx="9890593" cy="5449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zh-TW" altLang="en-US" dirty="0"/>
          </a:p>
          <a:p>
            <a:r>
              <a:rPr lang="zh-TW" altLang="en-US" dirty="0"/>
              <a:t>函式</a:t>
            </a:r>
            <a:r>
              <a:rPr lang="en-US" altLang="zh-TW" dirty="0"/>
              <a:t>(function)</a:t>
            </a:r>
            <a:r>
              <a:rPr lang="zh-TW" altLang="en-US" dirty="0"/>
              <a:t>參數有哪些個</a:t>
            </a:r>
            <a:r>
              <a:rPr lang="en-US" altLang="zh-TW" dirty="0"/>
              <a:t>?</a:t>
            </a:r>
          </a:p>
          <a:p>
            <a:pPr lvl="1"/>
            <a:r>
              <a:rPr lang="zh-TW" altLang="en-US" dirty="0"/>
              <a:t>共有多少個參數</a:t>
            </a:r>
            <a:r>
              <a:rPr lang="en-US" altLang="zh-TW" dirty="0"/>
              <a:t>? 7 </a:t>
            </a:r>
            <a:r>
              <a:rPr lang="zh-TW" altLang="en-US" dirty="0"/>
              <a:t>個 </a:t>
            </a:r>
            <a:r>
              <a:rPr lang="en-US" altLang="zh-TW" dirty="0"/>
              <a:t>==&gt; start, stop, </a:t>
            </a:r>
            <a:r>
              <a:rPr lang="en-US" altLang="zh-TW" dirty="0" err="1"/>
              <a:t>num,endpoint</a:t>
            </a:r>
            <a:r>
              <a:rPr lang="en-US" altLang="zh-TW" dirty="0"/>
              <a:t>, </a:t>
            </a:r>
            <a:r>
              <a:rPr lang="en-US" altLang="zh-TW" dirty="0" err="1"/>
              <a:t>retstep</a:t>
            </a:r>
            <a:r>
              <a:rPr lang="en-US" altLang="zh-TW" dirty="0"/>
              <a:t>, </a:t>
            </a:r>
            <a:r>
              <a:rPr lang="en-US" altLang="zh-TW" dirty="0" err="1"/>
              <a:t>dtype</a:t>
            </a:r>
            <a:r>
              <a:rPr lang="en-US" altLang="zh-TW" dirty="0"/>
              <a:t>, axis</a:t>
            </a:r>
          </a:p>
          <a:p>
            <a:pPr lvl="1"/>
            <a:r>
              <a:rPr lang="zh-TW" altLang="en-US" dirty="0"/>
              <a:t>那些參數有預設值</a:t>
            </a:r>
            <a:r>
              <a:rPr lang="en-US" altLang="zh-TW" dirty="0"/>
              <a:t>?</a:t>
            </a:r>
          </a:p>
          <a:p>
            <a:pPr lvl="2"/>
            <a:r>
              <a:rPr lang="en-US" altLang="zh-TW" dirty="0" err="1"/>
              <a:t>num</a:t>
            </a:r>
            <a:r>
              <a:rPr lang="en-US" altLang="zh-TW" dirty="0"/>
              <a:t>=50, </a:t>
            </a:r>
            <a:r>
              <a:rPr lang="zh-TW" altLang="en-US" dirty="0"/>
              <a:t>預設值</a:t>
            </a:r>
            <a:r>
              <a:rPr lang="en-US" altLang="zh-TW" dirty="0"/>
              <a:t>=&gt;50</a:t>
            </a:r>
          </a:p>
          <a:p>
            <a:pPr lvl="2"/>
            <a:r>
              <a:rPr lang="en-US" altLang="zh-TW" dirty="0"/>
              <a:t>endpoint=True, </a:t>
            </a:r>
            <a:r>
              <a:rPr lang="zh-TW" altLang="en-US" dirty="0"/>
              <a:t>預設值</a:t>
            </a:r>
            <a:r>
              <a:rPr lang="en-US" altLang="zh-TW" dirty="0"/>
              <a:t>=&gt;True</a:t>
            </a:r>
          </a:p>
          <a:p>
            <a:pPr lvl="2"/>
            <a:r>
              <a:rPr lang="en-US" altLang="zh-TW" dirty="0" err="1"/>
              <a:t>retstep</a:t>
            </a:r>
            <a:r>
              <a:rPr lang="en-US" altLang="zh-TW" dirty="0"/>
              <a:t>=False, </a:t>
            </a:r>
            <a:r>
              <a:rPr lang="zh-TW" altLang="en-US" dirty="0"/>
              <a:t>預設值</a:t>
            </a:r>
            <a:r>
              <a:rPr lang="en-US" altLang="zh-TW" dirty="0"/>
              <a:t>=&gt;False</a:t>
            </a:r>
          </a:p>
          <a:p>
            <a:pPr lvl="2"/>
            <a:r>
              <a:rPr lang="en-US" altLang="zh-TW" dirty="0" err="1"/>
              <a:t>dtype</a:t>
            </a:r>
            <a:r>
              <a:rPr lang="en-US" altLang="zh-TW" dirty="0"/>
              <a:t>=None, </a:t>
            </a:r>
            <a:r>
              <a:rPr lang="zh-TW" altLang="en-US" dirty="0"/>
              <a:t>預設值</a:t>
            </a:r>
            <a:r>
              <a:rPr lang="en-US" altLang="zh-TW" dirty="0"/>
              <a:t>=&gt;None</a:t>
            </a:r>
          </a:p>
          <a:p>
            <a:pPr lvl="2"/>
            <a:r>
              <a:rPr lang="en-US" altLang="zh-TW" dirty="0"/>
              <a:t>axis=0 </a:t>
            </a:r>
            <a:r>
              <a:rPr lang="zh-TW" altLang="en-US" dirty="0"/>
              <a:t>預設值</a:t>
            </a:r>
            <a:r>
              <a:rPr lang="en-US" altLang="zh-TW" dirty="0"/>
              <a:t>=&gt;0</a:t>
            </a:r>
          </a:p>
          <a:p>
            <a:pPr lvl="1"/>
            <a:r>
              <a:rPr lang="zh-TW" altLang="en-US" dirty="0"/>
              <a:t>那些參數一定要填</a:t>
            </a:r>
          </a:p>
          <a:p>
            <a:pPr lvl="2"/>
            <a:r>
              <a:rPr lang="en-US" altLang="zh-TW" dirty="0"/>
              <a:t>start, stop,</a:t>
            </a:r>
          </a:p>
          <a:p>
            <a:r>
              <a:rPr lang="zh-TW" altLang="en-US" dirty="0"/>
              <a:t>函式</a:t>
            </a:r>
            <a:r>
              <a:rPr lang="en-US" altLang="zh-TW" dirty="0"/>
              <a:t>(function)</a:t>
            </a:r>
            <a:r>
              <a:rPr lang="zh-TW" altLang="en-US" dirty="0"/>
              <a:t>回傳的資料</a:t>
            </a:r>
          </a:p>
          <a:p>
            <a:pPr lvl="1"/>
            <a:r>
              <a:rPr lang="zh-TW" altLang="en-US" dirty="0"/>
              <a:t>回傳的資料型態 </a:t>
            </a:r>
            <a:r>
              <a:rPr lang="en-US" altLang="zh-TW" dirty="0"/>
              <a:t>==&gt; </a:t>
            </a:r>
            <a:r>
              <a:rPr lang="en-US" altLang="zh-TW" dirty="0" err="1"/>
              <a:t>ndarray</a:t>
            </a:r>
            <a:endParaRPr lang="en-US" altLang="zh-TW" dirty="0"/>
          </a:p>
          <a:p>
            <a:pPr lvl="1"/>
            <a:r>
              <a:rPr lang="zh-TW" altLang="en-US" dirty="0"/>
              <a:t>可以有幾種接收值 </a:t>
            </a:r>
            <a:r>
              <a:rPr lang="en-US" altLang="zh-TW" dirty="0"/>
              <a:t>===&gt; </a:t>
            </a:r>
            <a:r>
              <a:rPr lang="en-US" altLang="zh-TW" dirty="0" err="1"/>
              <a:t>ndarray</a:t>
            </a:r>
            <a:endParaRPr lang="en-US" altLang="zh-TW" dirty="0"/>
          </a:p>
        </p:txBody>
      </p:sp>
    </p:spTree>
    <p:extLst>
      <p:ext uri="{BB962C8B-B14F-4D97-AF65-F5344CB8AC3E}">
        <p14:creationId xmlns:p14="http://schemas.microsoft.com/office/powerpoint/2010/main" val="1955644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5D20B-13B1-47A3-B04E-E1D9E4579275}"/>
              </a:ext>
            </a:extLst>
          </p:cNvPr>
          <p:cNvSpPr>
            <a:spLocks noGrp="1"/>
          </p:cNvSpPr>
          <p:nvPr>
            <p:ph type="title"/>
          </p:nvPr>
        </p:nvSpPr>
        <p:spPr/>
        <p:txBody>
          <a:bodyPr>
            <a:normAutofit/>
          </a:bodyPr>
          <a:lstStyle/>
          <a:p>
            <a:r>
              <a:rPr lang="en-US" altLang="zh-TW" b="1" dirty="0" err="1"/>
              <a:t>numpy</a:t>
            </a:r>
            <a:r>
              <a:rPr lang="en-US" altLang="zh-TW" b="1" dirty="0"/>
              <a:t> </a:t>
            </a:r>
            <a:r>
              <a:rPr lang="zh-TW" altLang="en-US" b="1" dirty="0"/>
              <a:t>學習主題</a:t>
            </a:r>
            <a:endParaRPr lang="zh-TW" altLang="en-US" dirty="0"/>
          </a:p>
        </p:txBody>
      </p:sp>
      <p:sp>
        <p:nvSpPr>
          <p:cNvPr id="3" name="內容版面配置區 2">
            <a:extLst>
              <a:ext uri="{FF2B5EF4-FFF2-40B4-BE49-F238E27FC236}">
                <a16:creationId xmlns:a16="http://schemas.microsoft.com/office/drawing/2014/main" id="{A2C62D7F-7728-4A98-BCBD-D38717584103}"/>
              </a:ext>
            </a:extLst>
          </p:cNvPr>
          <p:cNvSpPr>
            <a:spLocks noGrp="1"/>
          </p:cNvSpPr>
          <p:nvPr>
            <p:ph idx="1"/>
          </p:nvPr>
        </p:nvSpPr>
        <p:spPr/>
        <p:txBody>
          <a:bodyPr>
            <a:normAutofit fontScale="85000" lnSpcReduction="20000"/>
          </a:bodyPr>
          <a:lstStyle/>
          <a:p>
            <a:r>
              <a:rPr lang="en-US" altLang="zh-TW" dirty="0"/>
              <a:t>1.</a:t>
            </a:r>
            <a:r>
              <a:rPr lang="zh-TW" altLang="en-US" dirty="0"/>
              <a:t>資料型態 </a:t>
            </a:r>
            <a:r>
              <a:rPr lang="en-US" altLang="zh-TW" dirty="0"/>
              <a:t>==&gt; N-Dimensional Arrays(</a:t>
            </a:r>
            <a:r>
              <a:rPr lang="en-US" altLang="zh-TW" dirty="0" err="1"/>
              <a:t>ndarray</a:t>
            </a:r>
            <a:r>
              <a:rPr lang="en-US" altLang="zh-TW" dirty="0"/>
              <a:t>)</a:t>
            </a:r>
          </a:p>
          <a:p>
            <a:r>
              <a:rPr lang="en-US" altLang="zh-TW" dirty="0" err="1"/>
              <a:t>ndarray</a:t>
            </a:r>
            <a:r>
              <a:rPr lang="zh-TW" altLang="en-US" dirty="0"/>
              <a:t>的屬性</a:t>
            </a:r>
            <a:r>
              <a:rPr lang="en-US" altLang="zh-TW" dirty="0"/>
              <a:t>: </a:t>
            </a:r>
            <a:r>
              <a:rPr lang="zh-TW" altLang="en-US" dirty="0"/>
              <a:t>軸</a:t>
            </a:r>
            <a:r>
              <a:rPr lang="en-US" altLang="zh-TW" dirty="0"/>
              <a:t>(axis)|</a:t>
            </a:r>
            <a:r>
              <a:rPr lang="zh-TW" altLang="en-US" dirty="0"/>
              <a:t>維度</a:t>
            </a:r>
            <a:r>
              <a:rPr lang="en-US" altLang="zh-TW" dirty="0"/>
              <a:t>(dimension):</a:t>
            </a:r>
            <a:r>
              <a:rPr lang="en-US" altLang="zh-TW" dirty="0" err="1"/>
              <a:t>ndim</a:t>
            </a:r>
            <a:r>
              <a:rPr lang="en-US" altLang="zh-TW" dirty="0"/>
              <a:t>|</a:t>
            </a:r>
            <a:r>
              <a:rPr lang="zh-TW" altLang="en-US" dirty="0"/>
              <a:t>秩</a:t>
            </a:r>
            <a:r>
              <a:rPr lang="en-US" altLang="zh-TW" dirty="0"/>
              <a:t>rank |</a:t>
            </a:r>
            <a:r>
              <a:rPr lang="zh-TW" altLang="en-US" dirty="0"/>
              <a:t>形狀</a:t>
            </a:r>
            <a:r>
              <a:rPr lang="en-US" altLang="zh-TW" dirty="0"/>
              <a:t>(shape):</a:t>
            </a:r>
            <a:r>
              <a:rPr lang="en-US" altLang="zh-TW" dirty="0" err="1"/>
              <a:t>shape|dtype</a:t>
            </a:r>
            <a:r>
              <a:rPr lang="en-US" altLang="zh-TW" dirty="0"/>
              <a:t>(</a:t>
            </a:r>
            <a:r>
              <a:rPr lang="zh-TW" altLang="en-US" dirty="0"/>
              <a:t>資料型態</a:t>
            </a:r>
            <a:r>
              <a:rPr lang="en-US" altLang="zh-TW" dirty="0"/>
              <a:t>:data type)</a:t>
            </a:r>
          </a:p>
          <a:p>
            <a:endParaRPr lang="en-US" altLang="zh-TW" dirty="0"/>
          </a:p>
          <a:p>
            <a:r>
              <a:rPr lang="en-US" altLang="zh-TW" dirty="0"/>
              <a:t>2.</a:t>
            </a:r>
            <a:r>
              <a:rPr lang="zh-TW" altLang="en-US" dirty="0"/>
              <a:t>基本運算</a:t>
            </a:r>
            <a:r>
              <a:rPr lang="en-US" altLang="zh-TW" dirty="0"/>
              <a:t>1: </a:t>
            </a:r>
            <a:r>
              <a:rPr lang="zh-TW" altLang="en-US" dirty="0"/>
              <a:t>建立各式各樣的</a:t>
            </a:r>
            <a:r>
              <a:rPr lang="en-US" altLang="zh-TW" dirty="0" err="1"/>
              <a:t>ndarray</a:t>
            </a:r>
            <a:endParaRPr lang="en-US" altLang="zh-TW" dirty="0"/>
          </a:p>
          <a:p>
            <a:r>
              <a:rPr lang="zh-TW" altLang="en-US" dirty="0"/>
              <a:t>基本運算</a:t>
            </a:r>
            <a:r>
              <a:rPr lang="en-US" altLang="zh-TW" dirty="0"/>
              <a:t>2: </a:t>
            </a:r>
            <a:r>
              <a:rPr lang="en-US" altLang="zh-TW" dirty="0" err="1"/>
              <a:t>ndarray</a:t>
            </a:r>
            <a:r>
              <a:rPr lang="zh-TW" altLang="en-US" dirty="0"/>
              <a:t>的基本運算</a:t>
            </a:r>
            <a:r>
              <a:rPr lang="en-US" altLang="zh-TW" dirty="0"/>
              <a:t>:</a:t>
            </a:r>
            <a:r>
              <a:rPr lang="zh-TW" altLang="en-US" dirty="0"/>
              <a:t>切片 </a:t>
            </a:r>
            <a:r>
              <a:rPr lang="en-US" altLang="zh-TW" dirty="0"/>
              <a:t>(Slicing) , </a:t>
            </a:r>
            <a:r>
              <a:rPr lang="zh-TW" altLang="en-US" dirty="0"/>
              <a:t>搜尋</a:t>
            </a:r>
            <a:r>
              <a:rPr lang="en-US" altLang="zh-TW" dirty="0"/>
              <a:t>(</a:t>
            </a:r>
            <a:r>
              <a:rPr lang="zh-TW" altLang="en-US" dirty="0"/>
              <a:t>找出滿足條件的資料</a:t>
            </a:r>
            <a:r>
              <a:rPr lang="en-US" altLang="zh-TW" dirty="0"/>
              <a:t>),</a:t>
            </a:r>
            <a:r>
              <a:rPr lang="zh-TW" altLang="en-US" dirty="0"/>
              <a:t>排序</a:t>
            </a:r>
            <a:r>
              <a:rPr lang="en-US" altLang="zh-TW" dirty="0"/>
              <a:t>,.....</a:t>
            </a:r>
          </a:p>
          <a:p>
            <a:r>
              <a:rPr lang="zh-TW" altLang="en-US" dirty="0"/>
              <a:t>基本運算</a:t>
            </a:r>
            <a:r>
              <a:rPr lang="en-US" altLang="zh-TW" dirty="0"/>
              <a:t>3: </a:t>
            </a:r>
            <a:r>
              <a:rPr lang="en-US" altLang="zh-TW" dirty="0" err="1"/>
              <a:t>ndarray</a:t>
            </a:r>
            <a:r>
              <a:rPr lang="zh-TW" altLang="en-US" dirty="0"/>
              <a:t>的基本數學運算</a:t>
            </a:r>
            <a:r>
              <a:rPr lang="en-US" altLang="zh-TW" dirty="0"/>
              <a:t>:</a:t>
            </a:r>
            <a:r>
              <a:rPr lang="zh-TW" altLang="en-US" dirty="0"/>
              <a:t>四則運算</a:t>
            </a:r>
            <a:r>
              <a:rPr lang="en-US" altLang="zh-TW" dirty="0"/>
              <a:t>,</a:t>
            </a:r>
          </a:p>
          <a:p>
            <a:r>
              <a:rPr lang="zh-TW" altLang="en-US" dirty="0"/>
              <a:t>基本運算</a:t>
            </a:r>
            <a:r>
              <a:rPr lang="en-US" altLang="zh-TW" dirty="0"/>
              <a:t>4: </a:t>
            </a:r>
            <a:r>
              <a:rPr lang="en-US" altLang="zh-TW" dirty="0" err="1"/>
              <a:t>ndarray</a:t>
            </a:r>
            <a:r>
              <a:rPr lang="zh-TW" altLang="en-US" dirty="0"/>
              <a:t>的基本統計運算 </a:t>
            </a:r>
            <a:r>
              <a:rPr lang="en-US" altLang="zh-TW" dirty="0"/>
              <a:t>==&gt; </a:t>
            </a:r>
            <a:r>
              <a:rPr lang="zh-TW" altLang="en-US" dirty="0"/>
              <a:t>進階功能請參閱</a:t>
            </a:r>
            <a:r>
              <a:rPr lang="en-US" altLang="zh-TW" dirty="0"/>
              <a:t>python</a:t>
            </a:r>
            <a:r>
              <a:rPr lang="zh-TW" altLang="en-US" dirty="0"/>
              <a:t>統計書籍</a:t>
            </a:r>
          </a:p>
          <a:p>
            <a:r>
              <a:rPr lang="zh-TW" altLang="en-US" dirty="0"/>
              <a:t>基本運算</a:t>
            </a:r>
            <a:r>
              <a:rPr lang="en-US" altLang="zh-TW" dirty="0"/>
              <a:t>4: </a:t>
            </a:r>
            <a:r>
              <a:rPr lang="en-US" altLang="zh-TW" dirty="0" err="1"/>
              <a:t>ndarray</a:t>
            </a:r>
            <a:r>
              <a:rPr lang="zh-TW" altLang="en-US" dirty="0"/>
              <a:t>的</a:t>
            </a:r>
            <a:r>
              <a:rPr lang="en-US" altLang="zh-TW" dirty="0"/>
              <a:t>(</a:t>
            </a:r>
            <a:r>
              <a:rPr lang="zh-TW" altLang="en-US" dirty="0"/>
              <a:t>線性代數</a:t>
            </a:r>
            <a:r>
              <a:rPr lang="en-US" altLang="zh-TW" dirty="0"/>
              <a:t>)</a:t>
            </a:r>
            <a:r>
              <a:rPr lang="zh-TW" altLang="en-US" dirty="0"/>
              <a:t>數學運算</a:t>
            </a:r>
          </a:p>
          <a:p>
            <a:endParaRPr lang="zh-TW" altLang="en-US" dirty="0"/>
          </a:p>
          <a:p>
            <a:r>
              <a:rPr lang="en-US" altLang="zh-TW" dirty="0"/>
              <a:t>3.</a:t>
            </a:r>
            <a:r>
              <a:rPr lang="zh-TW" altLang="en-US" dirty="0"/>
              <a:t>特殊運算 </a:t>
            </a:r>
            <a:r>
              <a:rPr lang="en-US" altLang="zh-TW" dirty="0"/>
              <a:t>==&gt; </a:t>
            </a:r>
            <a:r>
              <a:rPr lang="zh-TW" altLang="en-US" dirty="0"/>
              <a:t>陣列擴張</a:t>
            </a:r>
            <a:r>
              <a:rPr lang="en-US" altLang="zh-TW" dirty="0"/>
              <a:t>|</a:t>
            </a:r>
            <a:r>
              <a:rPr lang="zh-TW" altLang="en-US" dirty="0"/>
              <a:t>廣播 </a:t>
            </a:r>
            <a:r>
              <a:rPr lang="en-US" altLang="zh-TW" dirty="0"/>
              <a:t>(Broadcasting)</a:t>
            </a:r>
            <a:endParaRPr lang="zh-TW" altLang="en-US" dirty="0"/>
          </a:p>
        </p:txBody>
      </p:sp>
    </p:spTree>
    <p:extLst>
      <p:ext uri="{BB962C8B-B14F-4D97-AF65-F5344CB8AC3E}">
        <p14:creationId xmlns:p14="http://schemas.microsoft.com/office/powerpoint/2010/main" val="33945866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zh-TW" altLang="en-US" dirty="0"/>
              <a:t>軸</a:t>
            </a:r>
            <a:r>
              <a:rPr lang="en-US" altLang="zh-TW" dirty="0"/>
              <a:t>(axis)|</a:t>
            </a:r>
            <a:r>
              <a:rPr lang="zh-TW" altLang="en-US" dirty="0"/>
              <a:t>維度</a:t>
            </a:r>
            <a:r>
              <a:rPr lang="en-US" altLang="zh-TW" dirty="0"/>
              <a:t>(dimension):</a:t>
            </a:r>
            <a:r>
              <a:rPr lang="en-US" altLang="zh-TW" dirty="0" err="1"/>
              <a:t>ndim</a:t>
            </a:r>
            <a:r>
              <a:rPr lang="en-US" altLang="zh-TW" dirty="0"/>
              <a:t>|</a:t>
            </a:r>
            <a:r>
              <a:rPr lang="zh-TW" altLang="en-US" dirty="0"/>
              <a:t>秩</a:t>
            </a:r>
            <a:r>
              <a:rPr lang="en-US" altLang="zh-TW" dirty="0"/>
              <a:t>rank |</a:t>
            </a:r>
            <a:r>
              <a:rPr lang="zh-TW" altLang="en-US" dirty="0"/>
              <a:t>形狀</a:t>
            </a:r>
            <a:r>
              <a:rPr lang="en-US" altLang="zh-TW" dirty="0"/>
              <a:t>(shape):</a:t>
            </a:r>
            <a:r>
              <a:rPr lang="en-US" altLang="zh-TW" dirty="0" err="1"/>
              <a:t>shape|dtype</a:t>
            </a:r>
            <a:r>
              <a:rPr lang="en-US" altLang="zh-TW" dirty="0"/>
              <a:t>(</a:t>
            </a:r>
            <a:r>
              <a:rPr lang="zh-TW" altLang="en-US" dirty="0"/>
              <a:t>資料型態</a:t>
            </a:r>
            <a:r>
              <a:rPr lang="en-US" altLang="zh-TW" dirty="0"/>
              <a:t>:data type)| </a:t>
            </a:r>
            <a:r>
              <a:rPr lang="zh-TW" altLang="en-US" dirty="0"/>
              <a:t>大小</a:t>
            </a:r>
            <a:r>
              <a:rPr lang="en-US" altLang="zh-TW" dirty="0"/>
              <a:t>(</a:t>
            </a:r>
            <a:r>
              <a:rPr lang="zh-TW" altLang="en-US" dirty="0"/>
              <a:t>元素個數</a:t>
            </a:r>
            <a:r>
              <a:rPr lang="en-US" altLang="zh-TW" dirty="0"/>
              <a:t>):size</a:t>
            </a:r>
          </a:p>
        </p:txBody>
      </p:sp>
    </p:spTree>
    <p:extLst>
      <p:ext uri="{BB962C8B-B14F-4D97-AF65-F5344CB8AC3E}">
        <p14:creationId xmlns:p14="http://schemas.microsoft.com/office/powerpoint/2010/main" val="32298731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軸</a:t>
            </a:r>
            <a:r>
              <a:rPr lang="en-US" altLang="zh-TW" b="1" dirty="0"/>
              <a:t>(axis)</a:t>
            </a:r>
          </a:p>
          <a:p>
            <a:r>
              <a:rPr lang="en-US" altLang="zh-TW" dirty="0" err="1">
                <a:hlinkClick r:id="rId2"/>
              </a:rPr>
              <a:t>numpy</a:t>
            </a:r>
            <a:r>
              <a:rPr lang="en-US" altLang="zh-TW" dirty="0">
                <a:hlinkClick r:id="rId2"/>
              </a:rPr>
              <a:t> axis</a:t>
            </a:r>
            <a:r>
              <a:rPr lang="zh-TW" altLang="en-US" dirty="0">
                <a:hlinkClick r:id="rId2"/>
              </a:rPr>
              <a:t>概念整理筆記</a:t>
            </a:r>
            <a:endParaRPr lang="zh-TW" altLang="en-US" dirty="0"/>
          </a:p>
          <a:p>
            <a:r>
              <a:rPr lang="en-US" altLang="zh-TW" b="1" dirty="0" err="1"/>
              <a:t>ndarray</a:t>
            </a:r>
            <a:r>
              <a:rPr lang="zh-TW" altLang="en-US" b="1" dirty="0"/>
              <a:t>的屬性</a:t>
            </a:r>
            <a:r>
              <a:rPr lang="en-US" altLang="zh-TW" b="1" dirty="0"/>
              <a:t>:</a:t>
            </a:r>
            <a:r>
              <a:rPr lang="zh-TW" altLang="en-US" b="1" dirty="0"/>
              <a:t>維度</a:t>
            </a:r>
            <a:r>
              <a:rPr lang="en-US" altLang="zh-TW" b="1" dirty="0"/>
              <a:t>(dimension):</a:t>
            </a:r>
            <a:r>
              <a:rPr lang="en-US" altLang="zh-TW" b="1" dirty="0" err="1"/>
              <a:t>ndim</a:t>
            </a:r>
            <a:endParaRPr lang="en-US" altLang="zh-TW" b="1" dirty="0"/>
          </a:p>
        </p:txBody>
      </p:sp>
      <p:pic>
        <p:nvPicPr>
          <p:cNvPr id="4" name="圖片 3">
            <a:extLst>
              <a:ext uri="{FF2B5EF4-FFF2-40B4-BE49-F238E27FC236}">
                <a16:creationId xmlns:a16="http://schemas.microsoft.com/office/drawing/2014/main" id="{BF853E5C-BA73-4E8E-9682-C363FB645B38}"/>
              </a:ext>
            </a:extLst>
          </p:cNvPr>
          <p:cNvPicPr>
            <a:picLocks noChangeAspect="1"/>
          </p:cNvPicPr>
          <p:nvPr/>
        </p:nvPicPr>
        <p:blipFill>
          <a:blip r:embed="rId3"/>
          <a:stretch>
            <a:fillRect/>
          </a:stretch>
        </p:blipFill>
        <p:spPr>
          <a:xfrm>
            <a:off x="838199" y="4240629"/>
            <a:ext cx="8113295" cy="2138651"/>
          </a:xfrm>
          <a:prstGeom prst="rect">
            <a:avLst/>
          </a:prstGeom>
        </p:spPr>
      </p:pic>
    </p:spTree>
    <p:extLst>
      <p:ext uri="{BB962C8B-B14F-4D97-AF65-F5344CB8AC3E}">
        <p14:creationId xmlns:p14="http://schemas.microsoft.com/office/powerpoint/2010/main" val="3781463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秩</a:t>
            </a:r>
            <a:r>
              <a:rPr lang="en-US" altLang="zh-TW" b="1" dirty="0"/>
              <a:t>rank</a:t>
            </a:r>
          </a:p>
          <a:p>
            <a:r>
              <a:rPr lang="en-US" altLang="zh-TW" b="1" dirty="0" err="1"/>
              <a:t>ndarray</a:t>
            </a:r>
            <a:r>
              <a:rPr lang="zh-TW" altLang="en-US" b="1" dirty="0"/>
              <a:t>的屬性</a:t>
            </a:r>
            <a:r>
              <a:rPr lang="en-US" altLang="zh-TW" b="1" dirty="0"/>
              <a:t>:</a:t>
            </a:r>
            <a:r>
              <a:rPr lang="zh-TW" altLang="en-US" b="1" dirty="0"/>
              <a:t>形狀</a:t>
            </a:r>
            <a:r>
              <a:rPr lang="en-US" altLang="zh-TW" b="1" dirty="0"/>
              <a:t>(shape):shape</a:t>
            </a:r>
          </a:p>
        </p:txBody>
      </p:sp>
      <p:pic>
        <p:nvPicPr>
          <p:cNvPr id="5" name="圖片 4">
            <a:extLst>
              <a:ext uri="{FF2B5EF4-FFF2-40B4-BE49-F238E27FC236}">
                <a16:creationId xmlns:a16="http://schemas.microsoft.com/office/drawing/2014/main" id="{9BD77661-817F-4174-8757-225F6DB22BDD}"/>
              </a:ext>
            </a:extLst>
          </p:cNvPr>
          <p:cNvPicPr>
            <a:picLocks noChangeAspect="1"/>
          </p:cNvPicPr>
          <p:nvPr/>
        </p:nvPicPr>
        <p:blipFill>
          <a:blip r:embed="rId2"/>
          <a:stretch>
            <a:fillRect/>
          </a:stretch>
        </p:blipFill>
        <p:spPr>
          <a:xfrm>
            <a:off x="978569" y="2977663"/>
            <a:ext cx="7209422" cy="2004413"/>
          </a:xfrm>
          <a:prstGeom prst="rect">
            <a:avLst/>
          </a:prstGeom>
        </p:spPr>
      </p:pic>
      <p:pic>
        <p:nvPicPr>
          <p:cNvPr id="4" name="圖片 3"/>
          <p:cNvPicPr>
            <a:picLocks noChangeAspect="1"/>
          </p:cNvPicPr>
          <p:nvPr/>
        </p:nvPicPr>
        <p:blipFill>
          <a:blip r:embed="rId3"/>
          <a:stretch>
            <a:fillRect/>
          </a:stretch>
        </p:blipFill>
        <p:spPr>
          <a:xfrm>
            <a:off x="838199" y="4982076"/>
            <a:ext cx="6026063" cy="1845482"/>
          </a:xfrm>
          <a:prstGeom prst="rect">
            <a:avLst/>
          </a:prstGeom>
        </p:spPr>
      </p:pic>
    </p:spTree>
    <p:extLst>
      <p:ext uri="{BB962C8B-B14F-4D97-AF65-F5344CB8AC3E}">
        <p14:creationId xmlns:p14="http://schemas.microsoft.com/office/powerpoint/2010/main" val="42257557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zh-TW" altLang="en-US" b="1" dirty="0"/>
              <a:t>大小</a:t>
            </a:r>
            <a:r>
              <a:rPr lang="en-US" altLang="zh-TW" b="1" dirty="0"/>
              <a:t>(</a:t>
            </a:r>
            <a:r>
              <a:rPr lang="zh-TW" altLang="en-US" b="1" dirty="0"/>
              <a:t>元素個數</a:t>
            </a:r>
            <a:r>
              <a:rPr lang="en-US" altLang="zh-TW" b="1" dirty="0"/>
              <a:t>):size</a:t>
            </a:r>
          </a:p>
        </p:txBody>
      </p:sp>
      <p:pic>
        <p:nvPicPr>
          <p:cNvPr id="4" name="圖片 3">
            <a:extLst>
              <a:ext uri="{FF2B5EF4-FFF2-40B4-BE49-F238E27FC236}">
                <a16:creationId xmlns:a16="http://schemas.microsoft.com/office/drawing/2014/main" id="{22489D65-E968-40AC-A902-4EF5044E1B39}"/>
              </a:ext>
            </a:extLst>
          </p:cNvPr>
          <p:cNvPicPr>
            <a:picLocks noChangeAspect="1"/>
          </p:cNvPicPr>
          <p:nvPr/>
        </p:nvPicPr>
        <p:blipFill>
          <a:blip r:embed="rId2"/>
          <a:stretch>
            <a:fillRect/>
          </a:stretch>
        </p:blipFill>
        <p:spPr>
          <a:xfrm>
            <a:off x="838199" y="2458703"/>
            <a:ext cx="10426205" cy="3027697"/>
          </a:xfrm>
          <a:prstGeom prst="rect">
            <a:avLst/>
          </a:prstGeom>
        </p:spPr>
      </p:pic>
    </p:spTree>
    <p:extLst>
      <p:ext uri="{BB962C8B-B14F-4D97-AF65-F5344CB8AC3E}">
        <p14:creationId xmlns:p14="http://schemas.microsoft.com/office/powerpoint/2010/main" val="6258805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a:t>ndarray</a:t>
            </a:r>
            <a:r>
              <a:rPr lang="zh-TW" altLang="en-US" b="1" dirty="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的屬性</a:t>
            </a:r>
            <a:r>
              <a:rPr lang="en-US" altLang="zh-TW" b="1" dirty="0"/>
              <a:t>:</a:t>
            </a:r>
            <a:r>
              <a:rPr lang="en-US" altLang="zh-TW" b="1" dirty="0" err="1"/>
              <a:t>dtype</a:t>
            </a:r>
            <a:r>
              <a:rPr lang="en-US" altLang="zh-TW" b="1" dirty="0"/>
              <a:t>(</a:t>
            </a:r>
            <a:r>
              <a:rPr lang="zh-TW" altLang="en-US" b="1" dirty="0"/>
              <a:t>資料型態</a:t>
            </a:r>
            <a:r>
              <a:rPr lang="en-US" altLang="zh-TW" b="1" dirty="0"/>
              <a:t>:data type)</a:t>
            </a:r>
          </a:p>
        </p:txBody>
      </p:sp>
      <p:pic>
        <p:nvPicPr>
          <p:cNvPr id="5" name="圖片 4">
            <a:extLst>
              <a:ext uri="{FF2B5EF4-FFF2-40B4-BE49-F238E27FC236}">
                <a16:creationId xmlns:a16="http://schemas.microsoft.com/office/drawing/2014/main" id="{CDA7C71E-CEA3-430D-9BFD-51132F969E72}"/>
              </a:ext>
            </a:extLst>
          </p:cNvPr>
          <p:cNvPicPr>
            <a:picLocks noChangeAspect="1"/>
          </p:cNvPicPr>
          <p:nvPr/>
        </p:nvPicPr>
        <p:blipFill>
          <a:blip r:embed="rId2"/>
          <a:stretch>
            <a:fillRect/>
          </a:stretch>
        </p:blipFill>
        <p:spPr>
          <a:xfrm>
            <a:off x="838200" y="2256673"/>
            <a:ext cx="8225589" cy="4351338"/>
          </a:xfrm>
          <a:prstGeom prst="rect">
            <a:avLst/>
          </a:prstGeom>
        </p:spPr>
      </p:pic>
    </p:spTree>
    <p:extLst>
      <p:ext uri="{BB962C8B-B14F-4D97-AF65-F5344CB8AC3E}">
        <p14:creationId xmlns:p14="http://schemas.microsoft.com/office/powerpoint/2010/main" val="37153800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作業</a:t>
            </a:r>
            <a:r>
              <a:rPr lang="en-US" altLang="zh-TW" b="1" dirty="0"/>
              <a:t>:numpy.array</a:t>
            </a:r>
            <a:r>
              <a:rPr lang="zh-TW" altLang="en-US" b="1" dirty="0"/>
              <a:t>的說明</a:t>
            </a:r>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smtClean="0"/>
              <a:t>numpy.array(</a:t>
            </a:r>
            <a:r>
              <a:rPr lang="en-US" altLang="zh-TW" b="1" i="1" dirty="0" smtClean="0"/>
              <a:t>object</a:t>
            </a:r>
            <a:r>
              <a:rPr lang="en-US" altLang="zh-TW" b="1" dirty="0"/>
              <a:t>, </a:t>
            </a:r>
            <a:r>
              <a:rPr lang="en-US" altLang="zh-TW" b="1" i="1" dirty="0" err="1"/>
              <a:t>dtype</a:t>
            </a:r>
            <a:r>
              <a:rPr lang="en-US" altLang="zh-TW" b="1" i="1" dirty="0"/>
              <a:t>=None</a:t>
            </a:r>
            <a:r>
              <a:rPr lang="en-US" altLang="zh-TW" b="1" dirty="0"/>
              <a:t>, </a:t>
            </a:r>
            <a:r>
              <a:rPr lang="en-US" altLang="zh-TW" b="1" i="1" dirty="0"/>
              <a:t>*</a:t>
            </a:r>
            <a:r>
              <a:rPr lang="en-US" altLang="zh-TW" b="1" dirty="0"/>
              <a:t>, </a:t>
            </a:r>
            <a:r>
              <a:rPr lang="en-US" altLang="zh-TW" b="1" i="1" dirty="0"/>
              <a:t>copy=True</a:t>
            </a:r>
            <a:r>
              <a:rPr lang="en-US" altLang="zh-TW" b="1" dirty="0"/>
              <a:t>, </a:t>
            </a:r>
            <a:r>
              <a:rPr lang="en-US" altLang="zh-TW" b="1" i="1" dirty="0"/>
              <a:t>order='K'</a:t>
            </a:r>
            <a:r>
              <a:rPr lang="en-US" altLang="zh-TW" b="1" dirty="0"/>
              <a:t>, </a:t>
            </a:r>
            <a:r>
              <a:rPr lang="en-US" altLang="zh-TW" b="1" i="1" dirty="0" err="1"/>
              <a:t>subok</a:t>
            </a:r>
            <a:r>
              <a:rPr lang="en-US" altLang="zh-TW" b="1" i="1" dirty="0"/>
              <a:t>=False</a:t>
            </a:r>
            <a:r>
              <a:rPr lang="en-US" altLang="zh-TW" b="1" dirty="0"/>
              <a:t>, </a:t>
            </a:r>
            <a:r>
              <a:rPr lang="en-US" altLang="zh-TW" b="1" i="1" dirty="0" err="1"/>
              <a:t>ndmin</a:t>
            </a:r>
            <a:r>
              <a:rPr lang="en-US" altLang="zh-TW" b="1" i="1" dirty="0"/>
              <a:t>=0</a:t>
            </a:r>
            <a:r>
              <a:rPr lang="en-US" altLang="zh-TW" b="1" dirty="0"/>
              <a:t>, </a:t>
            </a:r>
            <a:r>
              <a:rPr lang="en-US" altLang="zh-TW" b="1" i="1" dirty="0"/>
              <a:t>like=None</a:t>
            </a:r>
            <a:r>
              <a:rPr lang="en-US" altLang="zh-TW" b="1" dirty="0" smtClean="0"/>
              <a:t>)</a:t>
            </a:r>
          </a:p>
          <a:p>
            <a:r>
              <a:rPr lang="zh-TW" altLang="en-US" b="1" dirty="0"/>
              <a:t>有矩陣加減乘除的</a:t>
            </a:r>
            <a:r>
              <a:rPr lang="zh-TW" altLang="en-US" b="1" dirty="0" smtClean="0"/>
              <a:t>應用。</a:t>
            </a:r>
            <a:endParaRPr lang="en-US" altLang="zh-TW" b="1" dirty="0"/>
          </a:p>
        </p:txBody>
      </p:sp>
    </p:spTree>
    <p:extLst>
      <p:ext uri="{BB962C8B-B14F-4D97-AF65-F5344CB8AC3E}">
        <p14:creationId xmlns:p14="http://schemas.microsoft.com/office/powerpoint/2010/main" val="2581819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err="1" smtClean="0"/>
              <a:t>ndarray</a:t>
            </a:r>
            <a:r>
              <a:rPr lang="zh-TW" altLang="en-US" b="1" dirty="0" smtClean="0"/>
              <a:t>的屬性</a:t>
            </a:r>
            <a:endParaRPr lang="zh-TW" altLang="en-US" dirty="0"/>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b="1" dirty="0" err="1"/>
              <a:t>ndarray</a:t>
            </a:r>
            <a:r>
              <a:rPr lang="zh-TW" altLang="en-US" b="1" dirty="0"/>
              <a:t>的運算</a:t>
            </a:r>
            <a:r>
              <a:rPr lang="en-US" altLang="zh-TW" b="1" dirty="0"/>
              <a:t>:</a:t>
            </a:r>
            <a:r>
              <a:rPr lang="zh-TW" altLang="en-US" b="1" dirty="0"/>
              <a:t>型態轉換</a:t>
            </a:r>
            <a:r>
              <a:rPr lang="en-US" altLang="zh-TW" b="1" dirty="0"/>
              <a:t>|</a:t>
            </a:r>
            <a:r>
              <a:rPr lang="en-US" altLang="zh-TW" b="1" dirty="0" err="1"/>
              <a:t>astype</a:t>
            </a:r>
            <a:r>
              <a:rPr lang="en-US" altLang="zh-TW" b="1" dirty="0"/>
              <a:t>()</a:t>
            </a:r>
            <a:r>
              <a:rPr lang="zh-TW" altLang="en-US" b="1" dirty="0"/>
              <a:t>函式</a:t>
            </a:r>
          </a:p>
        </p:txBody>
      </p:sp>
      <p:pic>
        <p:nvPicPr>
          <p:cNvPr id="4" name="圖片 3">
            <a:extLst>
              <a:ext uri="{FF2B5EF4-FFF2-40B4-BE49-F238E27FC236}">
                <a16:creationId xmlns:a16="http://schemas.microsoft.com/office/drawing/2014/main" id="{5F000A2B-DF13-4391-A2B1-B0CE8A328681}"/>
              </a:ext>
            </a:extLst>
          </p:cNvPr>
          <p:cNvPicPr>
            <a:picLocks noChangeAspect="1"/>
          </p:cNvPicPr>
          <p:nvPr/>
        </p:nvPicPr>
        <p:blipFill>
          <a:blip r:embed="rId2"/>
          <a:stretch>
            <a:fillRect/>
          </a:stretch>
        </p:blipFill>
        <p:spPr>
          <a:xfrm>
            <a:off x="1062790" y="2329405"/>
            <a:ext cx="5870853" cy="4351338"/>
          </a:xfrm>
          <a:prstGeom prst="rect">
            <a:avLst/>
          </a:prstGeom>
        </p:spPr>
      </p:pic>
    </p:spTree>
    <p:extLst>
      <p:ext uri="{BB962C8B-B14F-4D97-AF65-F5344CB8AC3E}">
        <p14:creationId xmlns:p14="http://schemas.microsoft.com/office/powerpoint/2010/main" val="3373896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lstStyle/>
          <a:p>
            <a:r>
              <a:rPr lang="zh-TW" altLang="en-US" b="1" dirty="0"/>
              <a:t>資料科學</a:t>
            </a:r>
            <a:r>
              <a:rPr lang="en-US" altLang="zh-TW" b="1" dirty="0"/>
              <a:t>(Data Science)</a:t>
            </a:r>
            <a:endParaRPr lang="zh-TW" altLang="en-US"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en-US" altLang="zh-TW" b="1" dirty="0" err="1"/>
              <a:t>numpy</a:t>
            </a:r>
            <a:endParaRPr lang="en-US" altLang="zh-TW" b="1" dirty="0"/>
          </a:p>
          <a:p>
            <a:r>
              <a:rPr lang="en-US" altLang="zh-TW" b="1" dirty="0"/>
              <a:t>pandas</a:t>
            </a:r>
          </a:p>
          <a:p>
            <a:r>
              <a:rPr lang="en-US" altLang="zh-TW" b="1" dirty="0" err="1"/>
              <a:t>scipy</a:t>
            </a:r>
            <a:endParaRPr lang="en-US" altLang="zh-TW" b="1" dirty="0"/>
          </a:p>
          <a:p>
            <a:r>
              <a:rPr lang="en-US" altLang="zh-TW" b="1" dirty="0" err="1"/>
              <a:t>statsmodels</a:t>
            </a:r>
            <a:r>
              <a:rPr lang="en-US" altLang="zh-TW" b="1" dirty="0"/>
              <a:t>(</a:t>
            </a:r>
            <a:r>
              <a:rPr lang="zh-TW" altLang="en-US" b="1" dirty="0"/>
              <a:t>統計分析</a:t>
            </a:r>
            <a:r>
              <a:rPr lang="en-US" altLang="zh-TW" b="1" dirty="0"/>
              <a:t>)</a:t>
            </a:r>
          </a:p>
        </p:txBody>
      </p:sp>
    </p:spTree>
    <p:extLst>
      <p:ext uri="{BB962C8B-B14F-4D97-AF65-F5344CB8AC3E}">
        <p14:creationId xmlns:p14="http://schemas.microsoft.com/office/powerpoint/2010/main" val="1564537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02A58D-3201-4629-9FA1-B0FCEC0DD8DF}"/>
              </a:ext>
            </a:extLst>
          </p:cNvPr>
          <p:cNvSpPr>
            <a:spLocks noGrp="1"/>
          </p:cNvSpPr>
          <p:nvPr>
            <p:ph type="title"/>
          </p:nvPr>
        </p:nvSpPr>
        <p:spPr/>
        <p:txBody>
          <a:bodyPr>
            <a:normAutofit/>
          </a:bodyPr>
          <a:lstStyle/>
          <a:p>
            <a:r>
              <a:rPr lang="en-US" altLang="zh-TW" b="1" dirty="0" err="1"/>
              <a:t>numpy</a:t>
            </a:r>
            <a:r>
              <a:rPr lang="en-US" altLang="zh-TW" b="1" dirty="0"/>
              <a:t> </a:t>
            </a:r>
            <a:r>
              <a:rPr lang="zh-TW" altLang="en-US" b="1" dirty="0"/>
              <a:t>學習主題</a:t>
            </a:r>
            <a:endParaRPr lang="zh-TW" altLang="en-US" dirty="0"/>
          </a:p>
        </p:txBody>
      </p:sp>
      <p:pic>
        <p:nvPicPr>
          <p:cNvPr id="8" name="內容版面配置區 7">
            <a:extLst>
              <a:ext uri="{FF2B5EF4-FFF2-40B4-BE49-F238E27FC236}">
                <a16:creationId xmlns:a16="http://schemas.microsoft.com/office/drawing/2014/main" id="{02AB9E56-C9A2-4E40-89BD-01978F844B68}"/>
              </a:ext>
            </a:extLst>
          </p:cNvPr>
          <p:cNvPicPr>
            <a:picLocks noGrp="1" noChangeAspect="1"/>
          </p:cNvPicPr>
          <p:nvPr>
            <p:ph idx="1"/>
          </p:nvPr>
        </p:nvPicPr>
        <p:blipFill>
          <a:blip r:embed="rId2"/>
          <a:stretch>
            <a:fillRect/>
          </a:stretch>
        </p:blipFill>
        <p:spPr>
          <a:xfrm>
            <a:off x="930479" y="1514519"/>
            <a:ext cx="7356664" cy="5102602"/>
          </a:xfrm>
          <a:prstGeom prst="rect">
            <a:avLst/>
          </a:prstGeom>
        </p:spPr>
      </p:pic>
      <p:sp>
        <p:nvSpPr>
          <p:cNvPr id="9" name="圖說文字: 折線 8">
            <a:extLst>
              <a:ext uri="{FF2B5EF4-FFF2-40B4-BE49-F238E27FC236}">
                <a16:creationId xmlns:a16="http://schemas.microsoft.com/office/drawing/2014/main" id="{950EE401-182E-4205-A2B2-D5FD896DA235}"/>
              </a:ext>
            </a:extLst>
          </p:cNvPr>
          <p:cNvSpPr/>
          <p:nvPr/>
        </p:nvSpPr>
        <p:spPr>
          <a:xfrm rot="10800000">
            <a:off x="2030136" y="5939406"/>
            <a:ext cx="2004969" cy="436227"/>
          </a:xfrm>
          <a:prstGeom prst="borderCallout2">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5D3EF2D1-7E34-4535-904D-A0D83F14DFB1}"/>
              </a:ext>
            </a:extLst>
          </p:cNvPr>
          <p:cNvSpPr txBox="1"/>
          <p:nvPr/>
        </p:nvSpPr>
        <p:spPr>
          <a:xfrm>
            <a:off x="4608811" y="5539296"/>
            <a:ext cx="1513276" cy="400110"/>
          </a:xfrm>
          <a:prstGeom prst="rect">
            <a:avLst/>
          </a:prstGeom>
          <a:noFill/>
        </p:spPr>
        <p:txBody>
          <a:bodyPr wrap="square" rtlCol="0">
            <a:spAutoFit/>
          </a:bodyPr>
          <a:lstStyle/>
          <a:p>
            <a:r>
              <a:rPr lang="en-US" altLang="zh-TW" sz="2000" b="1" dirty="0">
                <a:solidFill>
                  <a:srgbClr val="FF0000"/>
                </a:solidFill>
              </a:rPr>
              <a:t>64</a:t>
            </a:r>
            <a:r>
              <a:rPr lang="zh-TW" altLang="en-US" sz="2000" b="1" dirty="0">
                <a:solidFill>
                  <a:srgbClr val="FF0000"/>
                </a:solidFill>
              </a:rPr>
              <a:t>位元</a:t>
            </a:r>
          </a:p>
        </p:txBody>
      </p:sp>
      <p:sp>
        <p:nvSpPr>
          <p:cNvPr id="11" name="文字方塊 10">
            <a:extLst>
              <a:ext uri="{FF2B5EF4-FFF2-40B4-BE49-F238E27FC236}">
                <a16:creationId xmlns:a16="http://schemas.microsoft.com/office/drawing/2014/main" id="{FB897327-E118-4AAE-9C82-773DC108E5EA}"/>
              </a:ext>
            </a:extLst>
          </p:cNvPr>
          <p:cNvSpPr txBox="1"/>
          <p:nvPr/>
        </p:nvSpPr>
        <p:spPr>
          <a:xfrm>
            <a:off x="4694099" y="2886630"/>
            <a:ext cx="1513276" cy="400110"/>
          </a:xfrm>
          <a:prstGeom prst="rect">
            <a:avLst/>
          </a:prstGeom>
          <a:noFill/>
        </p:spPr>
        <p:txBody>
          <a:bodyPr wrap="square" rtlCol="0">
            <a:spAutoFit/>
          </a:bodyPr>
          <a:lstStyle/>
          <a:p>
            <a:r>
              <a:rPr lang="en-US" altLang="zh-TW" sz="2000" b="1" dirty="0">
                <a:solidFill>
                  <a:srgbClr val="FF0000"/>
                </a:solidFill>
              </a:rPr>
              <a:t>64</a:t>
            </a:r>
            <a:r>
              <a:rPr lang="zh-TW" altLang="en-US" sz="2000" b="1" dirty="0">
                <a:solidFill>
                  <a:srgbClr val="FF0000"/>
                </a:solidFill>
              </a:rPr>
              <a:t>位元</a:t>
            </a:r>
          </a:p>
        </p:txBody>
      </p:sp>
      <p:sp>
        <p:nvSpPr>
          <p:cNvPr id="12" name="圖說文字: 折線 11">
            <a:extLst>
              <a:ext uri="{FF2B5EF4-FFF2-40B4-BE49-F238E27FC236}">
                <a16:creationId xmlns:a16="http://schemas.microsoft.com/office/drawing/2014/main" id="{0B48A89A-D861-4B5B-9DDC-EC5E2DFDFFEC}"/>
              </a:ext>
            </a:extLst>
          </p:cNvPr>
          <p:cNvSpPr/>
          <p:nvPr/>
        </p:nvSpPr>
        <p:spPr>
          <a:xfrm rot="10800000">
            <a:off x="2030135" y="3378819"/>
            <a:ext cx="2004969" cy="436227"/>
          </a:xfrm>
          <a:prstGeom prst="borderCallout2">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1004589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pic>
        <p:nvPicPr>
          <p:cNvPr id="5" name="內容版面配置區 4"/>
          <p:cNvPicPr>
            <a:picLocks noGrp="1" noChangeAspect="1"/>
          </p:cNvPicPr>
          <p:nvPr>
            <p:ph idx="1"/>
          </p:nvPr>
        </p:nvPicPr>
        <p:blipFill>
          <a:blip r:embed="rId2"/>
          <a:stretch>
            <a:fillRect/>
          </a:stretch>
        </p:blipFill>
        <p:spPr>
          <a:xfrm>
            <a:off x="838200" y="3248819"/>
            <a:ext cx="5562600" cy="3487662"/>
          </a:xfrm>
          <a:prstGeom prst="rect">
            <a:avLst/>
          </a:prstGeom>
        </p:spPr>
      </p:pic>
      <p:sp>
        <p:nvSpPr>
          <p:cNvPr id="6" name="文字方塊 5"/>
          <p:cNvSpPr txBox="1"/>
          <p:nvPr/>
        </p:nvSpPr>
        <p:spPr>
          <a:xfrm>
            <a:off x="838200" y="1494493"/>
            <a:ext cx="4222631" cy="1754326"/>
          </a:xfrm>
          <a:prstGeom prst="rect">
            <a:avLst/>
          </a:prstGeom>
          <a:noFill/>
        </p:spPr>
        <p:txBody>
          <a:bodyPr wrap="none" rtlCol="0">
            <a:spAutoFit/>
          </a:bodyPr>
          <a:lstStyle/>
          <a:p>
            <a:r>
              <a:rPr lang="zh-TW" altLang="en-US" dirty="0"/>
              <a:t>建立元素都是 </a:t>
            </a:r>
            <a:r>
              <a:rPr lang="en-US" altLang="zh-TW" dirty="0"/>
              <a:t>0/1 </a:t>
            </a:r>
            <a:r>
              <a:rPr lang="zh-TW" altLang="en-US" dirty="0"/>
              <a:t>的陣列 </a:t>
            </a:r>
            <a:r>
              <a:rPr lang="en-US" altLang="zh-TW" dirty="0"/>
              <a:t>– zeros()/ones()</a:t>
            </a:r>
          </a:p>
          <a:p>
            <a:r>
              <a:rPr lang="zh-TW" altLang="en-US" dirty="0"/>
              <a:t>建立「不限定元素值」的陣列 </a:t>
            </a:r>
            <a:r>
              <a:rPr lang="en-US" altLang="zh-TW" dirty="0"/>
              <a:t>– empty()</a:t>
            </a:r>
          </a:p>
          <a:p>
            <a:r>
              <a:rPr lang="zh-TW" altLang="en-US" dirty="0"/>
              <a:t>建立指定範圍的等差陣列 </a:t>
            </a:r>
            <a:r>
              <a:rPr lang="en-US" altLang="zh-TW" dirty="0"/>
              <a:t>– </a:t>
            </a:r>
            <a:r>
              <a:rPr lang="en-US" altLang="zh-TW" dirty="0" err="1"/>
              <a:t>arange</a:t>
            </a:r>
            <a:r>
              <a:rPr lang="en-US" altLang="zh-TW" dirty="0"/>
              <a:t>()</a:t>
            </a:r>
          </a:p>
          <a:p>
            <a:r>
              <a:rPr lang="zh-TW" altLang="en-US" dirty="0"/>
              <a:t>建立指定範圍的等差陣列 </a:t>
            </a:r>
            <a:r>
              <a:rPr lang="en-US" altLang="zh-TW" dirty="0"/>
              <a:t>– </a:t>
            </a:r>
            <a:r>
              <a:rPr lang="en-US" altLang="zh-TW" dirty="0" err="1"/>
              <a:t>linspace</a:t>
            </a:r>
            <a:r>
              <a:rPr lang="en-US" altLang="zh-TW" dirty="0"/>
              <a:t>()</a:t>
            </a:r>
          </a:p>
          <a:p>
            <a:r>
              <a:rPr lang="zh-TW" altLang="en-US" dirty="0"/>
              <a:t>使用</a:t>
            </a:r>
            <a:r>
              <a:rPr lang="en-US" altLang="zh-TW" dirty="0"/>
              <a:t>random </a:t>
            </a:r>
            <a:r>
              <a:rPr lang="zh-TW" altLang="en-US" dirty="0"/>
              <a:t>模組建立隨機亂數的陣列</a:t>
            </a:r>
          </a:p>
          <a:p>
            <a:endParaRPr lang="zh-TW" altLang="en-US" dirty="0"/>
          </a:p>
        </p:txBody>
      </p:sp>
    </p:spTree>
    <p:extLst>
      <p:ext uri="{BB962C8B-B14F-4D97-AF65-F5344CB8AC3E}">
        <p14:creationId xmlns:p14="http://schemas.microsoft.com/office/powerpoint/2010/main" val="2318177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pic>
        <p:nvPicPr>
          <p:cNvPr id="5" name="內容版面配置區 4"/>
          <p:cNvPicPr>
            <a:picLocks noGrp="1" noChangeAspect="1"/>
          </p:cNvPicPr>
          <p:nvPr>
            <p:ph idx="1"/>
          </p:nvPr>
        </p:nvPicPr>
        <p:blipFill>
          <a:blip r:embed="rId2"/>
          <a:stretch>
            <a:fillRect/>
          </a:stretch>
        </p:blipFill>
        <p:spPr>
          <a:xfrm>
            <a:off x="838200" y="3056350"/>
            <a:ext cx="10122074" cy="2890991"/>
          </a:xfrm>
          <a:prstGeom prst="rect">
            <a:avLst/>
          </a:prstGeom>
        </p:spPr>
      </p:pic>
      <p:sp>
        <p:nvSpPr>
          <p:cNvPr id="6" name="文字方塊 5"/>
          <p:cNvSpPr txBox="1"/>
          <p:nvPr/>
        </p:nvSpPr>
        <p:spPr>
          <a:xfrm>
            <a:off x="838200" y="1494493"/>
            <a:ext cx="4222631" cy="1754326"/>
          </a:xfrm>
          <a:prstGeom prst="rect">
            <a:avLst/>
          </a:prstGeom>
          <a:noFill/>
        </p:spPr>
        <p:txBody>
          <a:bodyPr wrap="none" rtlCol="0">
            <a:spAutoFit/>
          </a:bodyPr>
          <a:lstStyle/>
          <a:p>
            <a:r>
              <a:rPr lang="zh-TW" altLang="en-US" dirty="0"/>
              <a:t>建立元素都是 </a:t>
            </a:r>
            <a:r>
              <a:rPr lang="en-US" altLang="zh-TW" dirty="0"/>
              <a:t>0/1 </a:t>
            </a:r>
            <a:r>
              <a:rPr lang="zh-TW" altLang="en-US" dirty="0"/>
              <a:t>的陣列 </a:t>
            </a:r>
            <a:r>
              <a:rPr lang="en-US" altLang="zh-TW" dirty="0"/>
              <a:t>– zeros()/ones()</a:t>
            </a:r>
          </a:p>
          <a:p>
            <a:r>
              <a:rPr lang="zh-TW" altLang="en-US" dirty="0"/>
              <a:t>建立「不限定元素值」的陣列 </a:t>
            </a:r>
            <a:r>
              <a:rPr lang="en-US" altLang="zh-TW" dirty="0"/>
              <a:t>– empty()</a:t>
            </a:r>
          </a:p>
          <a:p>
            <a:r>
              <a:rPr lang="zh-TW" altLang="en-US" dirty="0"/>
              <a:t>建立指定範圍的等差陣列 </a:t>
            </a:r>
            <a:r>
              <a:rPr lang="en-US" altLang="zh-TW" dirty="0"/>
              <a:t>– </a:t>
            </a:r>
            <a:r>
              <a:rPr lang="en-US" altLang="zh-TW" dirty="0" err="1"/>
              <a:t>arange</a:t>
            </a:r>
            <a:r>
              <a:rPr lang="en-US" altLang="zh-TW" dirty="0"/>
              <a:t>()</a:t>
            </a:r>
          </a:p>
          <a:p>
            <a:r>
              <a:rPr lang="zh-TW" altLang="en-US" dirty="0"/>
              <a:t>建立指定範圍的等差陣列 </a:t>
            </a:r>
            <a:r>
              <a:rPr lang="en-US" altLang="zh-TW" dirty="0"/>
              <a:t>– </a:t>
            </a:r>
            <a:r>
              <a:rPr lang="en-US" altLang="zh-TW" dirty="0" err="1"/>
              <a:t>linspace</a:t>
            </a:r>
            <a:r>
              <a:rPr lang="en-US" altLang="zh-TW" dirty="0"/>
              <a:t>()</a:t>
            </a:r>
          </a:p>
          <a:p>
            <a:r>
              <a:rPr lang="zh-TW" altLang="en-US" dirty="0"/>
              <a:t>使用</a:t>
            </a:r>
            <a:r>
              <a:rPr lang="en-US" altLang="zh-TW" dirty="0"/>
              <a:t>random </a:t>
            </a:r>
            <a:r>
              <a:rPr lang="zh-TW" altLang="en-US" dirty="0"/>
              <a:t>模組建立隨機亂數的陣列</a:t>
            </a:r>
          </a:p>
          <a:p>
            <a:endParaRPr lang="zh-TW" altLang="en-US" dirty="0"/>
          </a:p>
        </p:txBody>
      </p:sp>
    </p:spTree>
    <p:extLst>
      <p:ext uri="{BB962C8B-B14F-4D97-AF65-F5344CB8AC3E}">
        <p14:creationId xmlns:p14="http://schemas.microsoft.com/office/powerpoint/2010/main" val="33539341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lstStyle/>
          <a:p>
            <a:r>
              <a:rPr lang="zh-TW" altLang="en-US" b="1" dirty="0"/>
              <a:t>建立元素都是 </a:t>
            </a:r>
            <a:r>
              <a:rPr lang="en-US" altLang="zh-TW" b="1" dirty="0"/>
              <a:t>0/1 </a:t>
            </a:r>
            <a:r>
              <a:rPr lang="zh-TW" altLang="en-US" b="1" dirty="0"/>
              <a:t>的陣列 </a:t>
            </a:r>
            <a:r>
              <a:rPr lang="en-US" altLang="zh-TW" b="1" dirty="0"/>
              <a:t>– zeros()/ones</a:t>
            </a:r>
            <a:r>
              <a:rPr lang="en-US" altLang="zh-TW" b="1" dirty="0" smtClean="0"/>
              <a:t>()</a:t>
            </a:r>
            <a:endParaRPr lang="en-US" altLang="zh-TW" b="1" dirty="0"/>
          </a:p>
        </p:txBody>
      </p:sp>
      <p:pic>
        <p:nvPicPr>
          <p:cNvPr id="4" name="圖片 3"/>
          <p:cNvPicPr>
            <a:picLocks noChangeAspect="1"/>
          </p:cNvPicPr>
          <p:nvPr/>
        </p:nvPicPr>
        <p:blipFill>
          <a:blip r:embed="rId2"/>
          <a:stretch>
            <a:fillRect/>
          </a:stretch>
        </p:blipFill>
        <p:spPr>
          <a:xfrm>
            <a:off x="838200" y="2267732"/>
            <a:ext cx="7278666" cy="4073657"/>
          </a:xfrm>
          <a:prstGeom prst="rect">
            <a:avLst/>
          </a:prstGeom>
        </p:spPr>
      </p:pic>
    </p:spTree>
    <p:extLst>
      <p:ext uri="{BB962C8B-B14F-4D97-AF65-F5344CB8AC3E}">
        <p14:creationId xmlns:p14="http://schemas.microsoft.com/office/powerpoint/2010/main" val="36168361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lstStyle/>
          <a:p>
            <a:r>
              <a:rPr lang="en-US" altLang="zh-TW" b="1" dirty="0"/>
              <a:t>create(</a:t>
            </a:r>
            <a:r>
              <a:rPr lang="zh-TW" altLang="en-US" b="1" dirty="0"/>
              <a:t>建立</a:t>
            </a:r>
            <a:r>
              <a:rPr lang="en-US" altLang="zh-TW" b="1" dirty="0"/>
              <a:t>) identity </a:t>
            </a:r>
            <a:r>
              <a:rPr lang="en-US" altLang="zh-TW" b="1" dirty="0" smtClean="0"/>
              <a:t>matrix</a:t>
            </a:r>
            <a:endParaRPr lang="en-US" altLang="zh-TW" b="1" dirty="0"/>
          </a:p>
        </p:txBody>
      </p:sp>
      <p:pic>
        <p:nvPicPr>
          <p:cNvPr id="5" name="圖片 4"/>
          <p:cNvPicPr>
            <a:picLocks noChangeAspect="1"/>
          </p:cNvPicPr>
          <p:nvPr/>
        </p:nvPicPr>
        <p:blipFill>
          <a:blip r:embed="rId2"/>
          <a:stretch>
            <a:fillRect/>
          </a:stretch>
        </p:blipFill>
        <p:spPr>
          <a:xfrm>
            <a:off x="838200" y="2291741"/>
            <a:ext cx="6467475" cy="1447800"/>
          </a:xfrm>
          <a:prstGeom prst="rect">
            <a:avLst/>
          </a:prstGeom>
        </p:spPr>
      </p:pic>
      <p:pic>
        <p:nvPicPr>
          <p:cNvPr id="6" name="圖片 5"/>
          <p:cNvPicPr>
            <a:picLocks noChangeAspect="1"/>
          </p:cNvPicPr>
          <p:nvPr/>
        </p:nvPicPr>
        <p:blipFill>
          <a:blip r:embed="rId3"/>
          <a:stretch>
            <a:fillRect/>
          </a:stretch>
        </p:blipFill>
        <p:spPr>
          <a:xfrm>
            <a:off x="838199" y="3739541"/>
            <a:ext cx="6467475" cy="1485900"/>
          </a:xfrm>
          <a:prstGeom prst="rect">
            <a:avLst/>
          </a:prstGeom>
        </p:spPr>
      </p:pic>
    </p:spTree>
    <p:extLst>
      <p:ext uri="{BB962C8B-B14F-4D97-AF65-F5344CB8AC3E}">
        <p14:creationId xmlns:p14="http://schemas.microsoft.com/office/powerpoint/2010/main" val="1703226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lstStyle/>
          <a:p>
            <a:r>
              <a:rPr lang="en-US" altLang="zh-TW" b="1" dirty="0"/>
              <a:t>Create(</a:t>
            </a:r>
            <a:r>
              <a:rPr lang="zh-TW" altLang="en-US" b="1" dirty="0"/>
              <a:t>建立</a:t>
            </a:r>
            <a:r>
              <a:rPr lang="en-US" altLang="zh-TW" b="1" dirty="0"/>
              <a:t>) diagonal array</a:t>
            </a:r>
          </a:p>
        </p:txBody>
      </p:sp>
      <p:pic>
        <p:nvPicPr>
          <p:cNvPr id="4" name="圖片 3"/>
          <p:cNvPicPr>
            <a:picLocks noChangeAspect="1"/>
          </p:cNvPicPr>
          <p:nvPr/>
        </p:nvPicPr>
        <p:blipFill>
          <a:blip r:embed="rId2"/>
          <a:stretch>
            <a:fillRect/>
          </a:stretch>
        </p:blipFill>
        <p:spPr>
          <a:xfrm>
            <a:off x="838199" y="2353469"/>
            <a:ext cx="5299553" cy="4205609"/>
          </a:xfrm>
          <a:prstGeom prst="rect">
            <a:avLst/>
          </a:prstGeom>
        </p:spPr>
      </p:pic>
    </p:spTree>
    <p:extLst>
      <p:ext uri="{BB962C8B-B14F-4D97-AF65-F5344CB8AC3E}">
        <p14:creationId xmlns:p14="http://schemas.microsoft.com/office/powerpoint/2010/main" val="12416657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lstStyle/>
          <a:p>
            <a:r>
              <a:rPr lang="zh-TW" altLang="en-US" b="1" dirty="0"/>
              <a:t>使用</a:t>
            </a:r>
            <a:r>
              <a:rPr lang="en-US" altLang="zh-TW" b="1" dirty="0" err="1"/>
              <a:t>numpy.linspace</a:t>
            </a:r>
            <a:r>
              <a:rPr lang="zh-TW" altLang="en-US" b="1" dirty="0"/>
              <a:t>產生陣列</a:t>
            </a:r>
          </a:p>
        </p:txBody>
      </p:sp>
      <p:pic>
        <p:nvPicPr>
          <p:cNvPr id="5" name="圖片 4"/>
          <p:cNvPicPr>
            <a:picLocks noChangeAspect="1"/>
          </p:cNvPicPr>
          <p:nvPr/>
        </p:nvPicPr>
        <p:blipFill>
          <a:blip r:embed="rId2"/>
          <a:stretch>
            <a:fillRect/>
          </a:stretch>
        </p:blipFill>
        <p:spPr>
          <a:xfrm>
            <a:off x="838199" y="2352935"/>
            <a:ext cx="10426767" cy="2795261"/>
          </a:xfrm>
          <a:prstGeom prst="rect">
            <a:avLst/>
          </a:prstGeom>
        </p:spPr>
      </p:pic>
    </p:spTree>
    <p:extLst>
      <p:ext uri="{BB962C8B-B14F-4D97-AF65-F5344CB8AC3E}">
        <p14:creationId xmlns:p14="http://schemas.microsoft.com/office/powerpoint/2010/main" val="7272307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1: </a:t>
            </a:r>
            <a:r>
              <a:rPr lang="zh-TW" altLang="en-US" b="1" dirty="0"/>
              <a:t>建立各式各樣的</a:t>
            </a:r>
            <a:r>
              <a:rPr lang="en-US" altLang="zh-TW" b="1" dirty="0" err="1"/>
              <a:t>ndarray</a:t>
            </a:r>
            <a:endParaRPr lang="en-US" altLang="zh-TW" b="1" dirty="0"/>
          </a:p>
        </p:txBody>
      </p:sp>
      <p:sp>
        <p:nvSpPr>
          <p:cNvPr id="3" name="內容版面配置區 2"/>
          <p:cNvSpPr>
            <a:spLocks noGrp="1"/>
          </p:cNvSpPr>
          <p:nvPr>
            <p:ph idx="1"/>
          </p:nvPr>
        </p:nvSpPr>
        <p:spPr/>
        <p:txBody>
          <a:bodyPr/>
          <a:lstStyle/>
          <a:p>
            <a:r>
              <a:rPr lang="zh-TW" altLang="en-US" b="1" dirty="0"/>
              <a:t>建立指定範圍的等差陣列 </a:t>
            </a:r>
            <a:r>
              <a:rPr lang="en-US" altLang="zh-TW" b="1" dirty="0"/>
              <a:t>– </a:t>
            </a:r>
            <a:r>
              <a:rPr lang="en-US" altLang="zh-TW" b="1" dirty="0" err="1"/>
              <a:t>arange</a:t>
            </a:r>
            <a:r>
              <a:rPr lang="en-US" altLang="zh-TW" b="1" dirty="0"/>
              <a:t>()</a:t>
            </a:r>
          </a:p>
          <a:p>
            <a:endParaRPr lang="zh-TW" altLang="en-US" b="1" dirty="0"/>
          </a:p>
        </p:txBody>
      </p:sp>
      <p:pic>
        <p:nvPicPr>
          <p:cNvPr id="4" name="圖片 3"/>
          <p:cNvPicPr>
            <a:picLocks noChangeAspect="1"/>
          </p:cNvPicPr>
          <p:nvPr/>
        </p:nvPicPr>
        <p:blipFill>
          <a:blip r:embed="rId2"/>
          <a:stretch>
            <a:fillRect/>
          </a:stretch>
        </p:blipFill>
        <p:spPr>
          <a:xfrm>
            <a:off x="838200" y="2362983"/>
            <a:ext cx="10819924" cy="2722584"/>
          </a:xfrm>
          <a:prstGeom prst="rect">
            <a:avLst/>
          </a:prstGeom>
        </p:spPr>
      </p:pic>
    </p:spTree>
    <p:extLst>
      <p:ext uri="{BB962C8B-B14F-4D97-AF65-F5344CB8AC3E}">
        <p14:creationId xmlns:p14="http://schemas.microsoft.com/office/powerpoint/2010/main" val="134431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作業</a:t>
            </a:r>
          </a:p>
        </p:txBody>
      </p:sp>
      <p:sp>
        <p:nvSpPr>
          <p:cNvPr id="6" name="內容版面配置區 5"/>
          <p:cNvSpPr>
            <a:spLocks noGrp="1"/>
          </p:cNvSpPr>
          <p:nvPr>
            <p:ph idx="1"/>
          </p:nvPr>
        </p:nvSpPr>
        <p:spPr/>
        <p:txBody>
          <a:bodyPr/>
          <a:lstStyle/>
          <a:p>
            <a:endParaRPr lang="zh-TW" altLang="en-US"/>
          </a:p>
        </p:txBody>
      </p:sp>
      <p:pic>
        <p:nvPicPr>
          <p:cNvPr id="8" name="圖片 7"/>
          <p:cNvPicPr>
            <a:picLocks noChangeAspect="1"/>
          </p:cNvPicPr>
          <p:nvPr/>
        </p:nvPicPr>
        <p:blipFill>
          <a:blip r:embed="rId2"/>
          <a:stretch>
            <a:fillRect/>
          </a:stretch>
        </p:blipFill>
        <p:spPr>
          <a:xfrm>
            <a:off x="731457" y="1825625"/>
            <a:ext cx="10304234" cy="2436812"/>
          </a:xfrm>
          <a:prstGeom prst="rect">
            <a:avLst/>
          </a:prstGeom>
        </p:spPr>
      </p:pic>
    </p:spTree>
    <p:extLst>
      <p:ext uri="{BB962C8B-B14F-4D97-AF65-F5344CB8AC3E}">
        <p14:creationId xmlns:p14="http://schemas.microsoft.com/office/powerpoint/2010/main" val="28206894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2</a:t>
            </a:r>
          </a:p>
        </p:txBody>
      </p:sp>
      <p:sp>
        <p:nvSpPr>
          <p:cNvPr id="6" name="內容版面配置區 5"/>
          <p:cNvSpPr>
            <a:spLocks noGrp="1"/>
          </p:cNvSpPr>
          <p:nvPr>
            <p:ph idx="1"/>
          </p:nvPr>
        </p:nvSpPr>
        <p:spPr/>
        <p:txBody>
          <a:bodyPr>
            <a:normAutofit fontScale="62500" lnSpcReduction="20000"/>
          </a:bodyPr>
          <a:lstStyle/>
          <a:p>
            <a:r>
              <a:rPr lang="zh-TW" altLang="en-US" dirty="0"/>
              <a:t>陣列變形 </a:t>
            </a:r>
            <a:r>
              <a:rPr lang="en-US" altLang="zh-TW" dirty="0"/>
              <a:t>- reshape()</a:t>
            </a:r>
            <a:r>
              <a:rPr lang="zh-TW" altLang="en-US" dirty="0"/>
              <a:t>、</a:t>
            </a:r>
            <a:r>
              <a:rPr lang="en-US" altLang="zh-TW" dirty="0"/>
              <a:t>resize()</a:t>
            </a:r>
          </a:p>
          <a:p>
            <a:r>
              <a:rPr lang="zh-TW" altLang="en-US" dirty="0"/>
              <a:t>將陣列展平為 </a:t>
            </a:r>
            <a:r>
              <a:rPr lang="en-US" altLang="zh-TW" dirty="0"/>
              <a:t>1D </a:t>
            </a:r>
            <a:r>
              <a:rPr lang="zh-TW" altLang="en-US" dirty="0"/>
              <a:t>陣列 </a:t>
            </a:r>
            <a:r>
              <a:rPr lang="en-US" altLang="zh-TW" dirty="0"/>
              <a:t>– flatten()/ravel()</a:t>
            </a:r>
          </a:p>
          <a:p>
            <a:r>
              <a:rPr lang="zh-TW" altLang="en-US" dirty="0"/>
              <a:t>增加陣列的軸數 </a:t>
            </a:r>
            <a:r>
              <a:rPr lang="en-US" altLang="zh-TW" dirty="0"/>
              <a:t>– </a:t>
            </a:r>
            <a:r>
              <a:rPr lang="en-US" altLang="zh-TW" dirty="0" err="1"/>
              <a:t>np.newaxis</a:t>
            </a:r>
            <a:endParaRPr lang="en-US" altLang="zh-TW" dirty="0"/>
          </a:p>
          <a:p>
            <a:r>
              <a:rPr lang="zh-TW" altLang="en-US" dirty="0"/>
              <a:t>轉置陣列</a:t>
            </a:r>
            <a:r>
              <a:rPr lang="en-US" altLang="zh-TW" dirty="0"/>
              <a:t>transpose()</a:t>
            </a:r>
          </a:p>
          <a:p>
            <a:r>
              <a:rPr lang="zh-TW" altLang="en-US" dirty="0"/>
              <a:t>陣列排序 </a:t>
            </a:r>
            <a:r>
              <a:rPr lang="en-US" altLang="zh-TW" dirty="0"/>
              <a:t>– sort() </a:t>
            </a:r>
            <a:r>
              <a:rPr lang="zh-TW" altLang="en-US" dirty="0"/>
              <a:t>與 </a:t>
            </a:r>
            <a:r>
              <a:rPr lang="en-US" altLang="zh-TW" dirty="0" err="1"/>
              <a:t>argsort</a:t>
            </a:r>
            <a:r>
              <a:rPr lang="en-US" altLang="zh-TW" dirty="0"/>
              <a:t>()</a:t>
            </a:r>
          </a:p>
          <a:p>
            <a:r>
              <a:rPr lang="zh-TW" altLang="en-US" dirty="0"/>
              <a:t>陣列合併 </a:t>
            </a:r>
            <a:r>
              <a:rPr lang="en-US" altLang="zh-TW" dirty="0"/>
              <a:t>– </a:t>
            </a:r>
            <a:r>
              <a:rPr lang="en-US" altLang="zh-TW" dirty="0" err="1"/>
              <a:t>vstack</a:t>
            </a:r>
            <a:r>
              <a:rPr lang="en-US" altLang="zh-TW" dirty="0"/>
              <a:t>()</a:t>
            </a:r>
            <a:r>
              <a:rPr lang="zh-TW" altLang="en-US" dirty="0"/>
              <a:t>、</a:t>
            </a:r>
            <a:r>
              <a:rPr lang="en-US" altLang="zh-TW" dirty="0" err="1"/>
              <a:t>hstack</a:t>
            </a:r>
            <a:r>
              <a:rPr lang="en-US" altLang="zh-TW" dirty="0"/>
              <a:t>()</a:t>
            </a:r>
          </a:p>
          <a:p>
            <a:r>
              <a:rPr lang="zh-TW" altLang="en-US" dirty="0"/>
              <a:t>在陣列最後面加入元素 </a:t>
            </a:r>
            <a:r>
              <a:rPr lang="en-US" altLang="zh-TW" dirty="0"/>
              <a:t>– append()</a:t>
            </a:r>
          </a:p>
          <a:p>
            <a:r>
              <a:rPr lang="zh-TW" altLang="en-US" dirty="0"/>
              <a:t>條件搜尋</a:t>
            </a:r>
          </a:p>
          <a:p>
            <a:pPr lvl="1"/>
            <a:r>
              <a:rPr lang="zh-TW" altLang="en-US" dirty="0"/>
              <a:t>判斷陣列真假值 </a:t>
            </a:r>
            <a:r>
              <a:rPr lang="en-US" altLang="zh-TW" dirty="0"/>
              <a:t>– all()</a:t>
            </a:r>
            <a:r>
              <a:rPr lang="zh-TW" altLang="en-US" dirty="0"/>
              <a:t>、</a:t>
            </a:r>
            <a:r>
              <a:rPr lang="en-US" altLang="zh-TW" dirty="0"/>
              <a:t>any()</a:t>
            </a:r>
          </a:p>
          <a:p>
            <a:pPr lvl="1"/>
            <a:r>
              <a:rPr lang="zh-TW" altLang="en-US" dirty="0"/>
              <a:t>找出符合條件的元素 </a:t>
            </a:r>
            <a:r>
              <a:rPr lang="en-US" altLang="zh-TW" dirty="0"/>
              <a:t>– where()</a:t>
            </a:r>
          </a:p>
          <a:p>
            <a:pPr lvl="1"/>
            <a:r>
              <a:rPr lang="zh-TW" altLang="en-US" dirty="0"/>
              <a:t>取出最大值、最小值 </a:t>
            </a:r>
            <a:r>
              <a:rPr lang="en-US" altLang="zh-TW" dirty="0"/>
              <a:t>– </a:t>
            </a:r>
            <a:r>
              <a:rPr lang="en-US" altLang="zh-TW" dirty="0" err="1"/>
              <a:t>amax</a:t>
            </a:r>
            <a:r>
              <a:rPr lang="en-US" altLang="zh-TW" dirty="0"/>
              <a:t>()</a:t>
            </a:r>
            <a:r>
              <a:rPr lang="zh-TW" altLang="en-US" dirty="0"/>
              <a:t>、</a:t>
            </a:r>
            <a:r>
              <a:rPr lang="en-US" altLang="zh-TW" dirty="0" err="1"/>
              <a:t>amin</a:t>
            </a:r>
            <a:r>
              <a:rPr lang="en-US" altLang="zh-TW" dirty="0"/>
              <a:t>()</a:t>
            </a:r>
          </a:p>
          <a:p>
            <a:pPr lvl="1"/>
            <a:r>
              <a:rPr lang="zh-TW" altLang="en-US" dirty="0"/>
              <a:t>取出最大值、最小值的索引位置 </a:t>
            </a:r>
            <a:r>
              <a:rPr lang="en-US" altLang="zh-TW" dirty="0"/>
              <a:t>– </a:t>
            </a:r>
            <a:r>
              <a:rPr lang="en-US" altLang="zh-TW" dirty="0" err="1"/>
              <a:t>argmax</a:t>
            </a:r>
            <a:r>
              <a:rPr lang="en-US" altLang="zh-TW" dirty="0"/>
              <a:t>()</a:t>
            </a:r>
            <a:r>
              <a:rPr lang="zh-TW" altLang="en-US" dirty="0"/>
              <a:t>、</a:t>
            </a:r>
            <a:r>
              <a:rPr lang="en-US" altLang="zh-TW" dirty="0" err="1"/>
              <a:t>argmin</a:t>
            </a:r>
            <a:r>
              <a:rPr lang="en-US" altLang="zh-TW" dirty="0"/>
              <a:t>()</a:t>
            </a:r>
          </a:p>
          <a:p>
            <a:pPr lvl="1"/>
            <a:r>
              <a:rPr lang="zh-TW" altLang="en-US" dirty="0"/>
              <a:t>找出不是 </a:t>
            </a:r>
            <a:r>
              <a:rPr lang="en-US" altLang="zh-TW" dirty="0"/>
              <a:t>0 </a:t>
            </a:r>
            <a:r>
              <a:rPr lang="zh-TW" altLang="en-US" dirty="0"/>
              <a:t>的元素 </a:t>
            </a:r>
            <a:r>
              <a:rPr lang="en-US" altLang="zh-TW" dirty="0"/>
              <a:t>– nonzero()</a:t>
            </a:r>
          </a:p>
          <a:p>
            <a:r>
              <a:rPr lang="zh-TW" altLang="en-US" dirty="0"/>
              <a:t>陣列的儲存與讀取 </a:t>
            </a:r>
            <a:r>
              <a:rPr lang="en-US" altLang="zh-TW" dirty="0"/>
              <a:t>– save() </a:t>
            </a:r>
            <a:r>
              <a:rPr lang="zh-TW" altLang="en-US" dirty="0"/>
              <a:t>與 </a:t>
            </a:r>
            <a:r>
              <a:rPr lang="en-US" altLang="zh-TW" dirty="0"/>
              <a:t>load()</a:t>
            </a:r>
          </a:p>
          <a:p>
            <a:r>
              <a:rPr lang="zh-TW" altLang="en-US" dirty="0"/>
              <a:t>以文字格式儲存、讀取陣列內容 </a:t>
            </a:r>
            <a:r>
              <a:rPr lang="en-US" altLang="zh-TW" dirty="0"/>
              <a:t>– </a:t>
            </a:r>
            <a:r>
              <a:rPr lang="en-US" altLang="zh-TW" dirty="0" err="1"/>
              <a:t>savetxt</a:t>
            </a:r>
            <a:r>
              <a:rPr lang="en-US" altLang="zh-TW" dirty="0"/>
              <a:t>() </a:t>
            </a:r>
            <a:r>
              <a:rPr lang="zh-TW" altLang="en-US" dirty="0"/>
              <a:t>與 </a:t>
            </a:r>
            <a:r>
              <a:rPr lang="en-US" altLang="zh-TW" dirty="0" err="1"/>
              <a:t>loadtxt</a:t>
            </a:r>
            <a:r>
              <a:rPr lang="en-US" altLang="zh-TW" dirty="0"/>
              <a:t>()</a:t>
            </a:r>
          </a:p>
          <a:p>
            <a:endParaRPr lang="zh-TW" altLang="en-US" dirty="0"/>
          </a:p>
        </p:txBody>
      </p:sp>
    </p:spTree>
    <p:extLst>
      <p:ext uri="{BB962C8B-B14F-4D97-AF65-F5344CB8AC3E}">
        <p14:creationId xmlns:p14="http://schemas.microsoft.com/office/powerpoint/2010/main" val="182141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lstStyle/>
          <a:p>
            <a:r>
              <a:rPr lang="zh-TW" altLang="en-US" b="1" dirty="0"/>
              <a:t>資料科學</a:t>
            </a:r>
            <a:r>
              <a:rPr lang="en-US" altLang="zh-TW" b="1" dirty="0"/>
              <a:t>(Data Science):</a:t>
            </a:r>
            <a:r>
              <a:rPr lang="en-US" altLang="zh-TW" b="1" dirty="0" err="1"/>
              <a:t>numpy</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normAutofit lnSpcReduction="10000"/>
          </a:bodyPr>
          <a:lstStyle/>
          <a:p>
            <a:r>
              <a:rPr lang="en-US" altLang="zh-TW" dirty="0"/>
              <a:t>NumPy</a:t>
            </a:r>
            <a:r>
              <a:rPr lang="zh-TW" altLang="en-US" dirty="0"/>
              <a:t>是</a:t>
            </a:r>
            <a:r>
              <a:rPr lang="en-US" altLang="zh-TW" dirty="0"/>
              <a:t>Python</a:t>
            </a:r>
            <a:r>
              <a:rPr lang="zh-TW" altLang="en-US" dirty="0"/>
              <a:t>語言的一個擴充程式庫。支援高階大量的維度陣列與矩陣運算，此外也針對陣列運算提供大量的數學函式函式庫。</a:t>
            </a:r>
            <a:r>
              <a:rPr lang="en-US" altLang="zh-TW" dirty="0"/>
              <a:t>NumPy</a:t>
            </a:r>
            <a:r>
              <a:rPr lang="zh-TW" altLang="en-US" dirty="0"/>
              <a:t>的前身</a:t>
            </a:r>
            <a:r>
              <a:rPr lang="en-US" altLang="zh-TW" dirty="0"/>
              <a:t>Numeric</a:t>
            </a:r>
            <a:r>
              <a:rPr lang="zh-TW" altLang="en-US" dirty="0"/>
              <a:t>最早是由</a:t>
            </a:r>
            <a:r>
              <a:rPr lang="en-US" altLang="zh-TW" dirty="0"/>
              <a:t>Jim Hugunin</a:t>
            </a:r>
            <a:r>
              <a:rPr lang="zh-TW" altLang="en-US" dirty="0"/>
              <a:t>與其它協作者共同開發，</a:t>
            </a:r>
            <a:r>
              <a:rPr lang="en-US" altLang="zh-TW" dirty="0"/>
              <a:t>2005</a:t>
            </a:r>
            <a:r>
              <a:rPr lang="zh-TW" altLang="en-US" dirty="0"/>
              <a:t>年，</a:t>
            </a:r>
            <a:r>
              <a:rPr lang="en-US" altLang="zh-TW" dirty="0"/>
              <a:t>Travis Oliphant</a:t>
            </a:r>
            <a:r>
              <a:rPr lang="zh-TW" altLang="en-US" dirty="0"/>
              <a:t>在</a:t>
            </a:r>
            <a:r>
              <a:rPr lang="en-US" altLang="zh-TW" dirty="0"/>
              <a:t>Numeric</a:t>
            </a:r>
            <a:r>
              <a:rPr lang="zh-TW" altLang="en-US" dirty="0"/>
              <a:t>中結合了另一個同性質的程式庫</a:t>
            </a:r>
            <a:r>
              <a:rPr lang="en-US" altLang="zh-TW" dirty="0" err="1"/>
              <a:t>Numarray</a:t>
            </a:r>
            <a:r>
              <a:rPr lang="zh-TW" altLang="en-US" dirty="0"/>
              <a:t>的特色，並加入了其它擴充功能而開發了</a:t>
            </a:r>
            <a:r>
              <a:rPr lang="en-US" altLang="zh-TW" dirty="0"/>
              <a:t>NumPy</a:t>
            </a:r>
            <a:r>
              <a:rPr lang="zh-TW" altLang="en-US" dirty="0"/>
              <a:t>。</a:t>
            </a:r>
            <a:r>
              <a:rPr lang="en-US" altLang="zh-TW" dirty="0" err="1"/>
              <a:t>NumPy</a:t>
            </a:r>
            <a:r>
              <a:rPr lang="zh-TW" altLang="en-US" dirty="0"/>
              <a:t>為開放原始碼並且由許多協作者共同維護開發。</a:t>
            </a:r>
            <a:endParaRPr lang="en-US" altLang="zh-TW" dirty="0"/>
          </a:p>
          <a:p>
            <a:r>
              <a:rPr lang="en-US" altLang="zh-TW" dirty="0" err="1"/>
              <a:t>NumPy</a:t>
            </a:r>
            <a:r>
              <a:rPr lang="zh-TW" altLang="en-US" dirty="0"/>
              <a:t>的核心功能是</a:t>
            </a:r>
            <a:r>
              <a:rPr lang="en-US" altLang="zh-TW" dirty="0" err="1"/>
              <a:t>ndarray</a:t>
            </a:r>
            <a:r>
              <a:rPr lang="zh-TW" altLang="en-US" dirty="0"/>
              <a:t>（即</a:t>
            </a:r>
            <a:r>
              <a:rPr lang="en-US" altLang="zh-TW" i="1" dirty="0"/>
              <a:t>n</a:t>
            </a:r>
            <a:r>
              <a:rPr lang="en-US" altLang="zh-TW" dirty="0"/>
              <a:t>-dimensional array</a:t>
            </a:r>
            <a:r>
              <a:rPr lang="zh-TW" altLang="en-US" dirty="0"/>
              <a:t>，多維陣列）資料結構。這是一個表示多維度、同質並且固定大小的陣列物件。而由一個與此陣列相關聯的資料型態物件來描述其陣列元素的資料格式（例如其字元組順序、在記憶體中佔用的字元組數量、整數或者浮點數等等）。</a:t>
            </a:r>
          </a:p>
        </p:txBody>
      </p:sp>
    </p:spTree>
    <p:extLst>
      <p:ext uri="{BB962C8B-B14F-4D97-AF65-F5344CB8AC3E}">
        <p14:creationId xmlns:p14="http://schemas.microsoft.com/office/powerpoint/2010/main" val="33801738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Array shape manipulation::reshape</a:t>
            </a:r>
            <a:r>
              <a:rPr lang="en-US" altLang="zh-TW" b="1" dirty="0" smtClean="0"/>
              <a:t>()</a:t>
            </a:r>
            <a:endParaRPr lang="en-US" altLang="zh-TW" b="1" dirty="0"/>
          </a:p>
        </p:txBody>
      </p:sp>
      <p:sp>
        <p:nvSpPr>
          <p:cNvPr id="6" name="內容版面配置區 5"/>
          <p:cNvSpPr>
            <a:spLocks noGrp="1"/>
          </p:cNvSpPr>
          <p:nvPr>
            <p:ph idx="1"/>
          </p:nvPr>
        </p:nvSpPr>
        <p:spPr/>
        <p:txBody>
          <a:bodyPr>
            <a:normAutofit/>
          </a:bodyPr>
          <a:lstStyle/>
          <a:p>
            <a:endParaRPr lang="zh-TW" altLang="en-US" dirty="0"/>
          </a:p>
        </p:txBody>
      </p:sp>
      <p:pic>
        <p:nvPicPr>
          <p:cNvPr id="3" name="圖片 2"/>
          <p:cNvPicPr>
            <a:picLocks noChangeAspect="1"/>
          </p:cNvPicPr>
          <p:nvPr/>
        </p:nvPicPr>
        <p:blipFill>
          <a:blip r:embed="rId2"/>
          <a:stretch>
            <a:fillRect/>
          </a:stretch>
        </p:blipFill>
        <p:spPr>
          <a:xfrm>
            <a:off x="838200" y="1825625"/>
            <a:ext cx="5935225" cy="4351338"/>
          </a:xfrm>
          <a:prstGeom prst="rect">
            <a:avLst/>
          </a:prstGeom>
        </p:spPr>
      </p:pic>
    </p:spTree>
    <p:extLst>
      <p:ext uri="{BB962C8B-B14F-4D97-AF65-F5344CB8AC3E}">
        <p14:creationId xmlns:p14="http://schemas.microsoft.com/office/powerpoint/2010/main" val="33142149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fontScale="90000"/>
          </a:bodyPr>
          <a:lstStyle/>
          <a:p>
            <a:r>
              <a:rPr lang="en-US" altLang="zh-TW" b="1" dirty="0"/>
              <a:t>Array shape </a:t>
            </a:r>
            <a:r>
              <a:rPr lang="en-US" altLang="zh-TW" b="1" dirty="0" err="1"/>
              <a:t>manipulation:Flattening</a:t>
            </a:r>
            <a:r>
              <a:rPr lang="en-US" altLang="zh-TW" b="1" dirty="0"/>
              <a:t>(</a:t>
            </a:r>
            <a:r>
              <a:rPr lang="en-US" altLang="zh-TW" b="1" dirty="0" err="1"/>
              <a:t>numpy.ravel</a:t>
            </a:r>
            <a:r>
              <a:rPr lang="en-US" altLang="zh-TW" b="1" dirty="0"/>
              <a:t>()) and Transpose(</a:t>
            </a:r>
            <a:r>
              <a:rPr lang="en-US" altLang="zh-TW" b="1" dirty="0" err="1"/>
              <a:t>numpy.T</a:t>
            </a:r>
            <a:r>
              <a:rPr lang="en-US" altLang="zh-TW" b="1" dirty="0" smtClean="0"/>
              <a:t>())</a:t>
            </a:r>
            <a:endParaRPr lang="en-US" altLang="zh-TW" b="1" dirty="0"/>
          </a:p>
        </p:txBody>
      </p:sp>
      <p:sp>
        <p:nvSpPr>
          <p:cNvPr id="6" name="內容版面配置區 5"/>
          <p:cNvSpPr>
            <a:spLocks noGrp="1"/>
          </p:cNvSpPr>
          <p:nvPr>
            <p:ph idx="1"/>
          </p:nvPr>
        </p:nvSpPr>
        <p:spPr/>
        <p:txBody>
          <a:bodyPr>
            <a:normAutofit/>
          </a:bodyPr>
          <a:lstStyle/>
          <a:p>
            <a:endParaRPr lang="zh-TW" altLang="en-US" dirty="0"/>
          </a:p>
        </p:txBody>
      </p:sp>
      <p:pic>
        <p:nvPicPr>
          <p:cNvPr id="4" name="圖片 3"/>
          <p:cNvPicPr>
            <a:picLocks noChangeAspect="1"/>
          </p:cNvPicPr>
          <p:nvPr/>
        </p:nvPicPr>
        <p:blipFill>
          <a:blip r:embed="rId2"/>
          <a:stretch>
            <a:fillRect/>
          </a:stretch>
        </p:blipFill>
        <p:spPr>
          <a:xfrm>
            <a:off x="838199" y="1825625"/>
            <a:ext cx="10537395" cy="3685827"/>
          </a:xfrm>
          <a:prstGeom prst="rect">
            <a:avLst/>
          </a:prstGeom>
        </p:spPr>
      </p:pic>
    </p:spTree>
    <p:extLst>
      <p:ext uri="{BB962C8B-B14F-4D97-AF65-F5344CB8AC3E}">
        <p14:creationId xmlns:p14="http://schemas.microsoft.com/office/powerpoint/2010/main" val="2058874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作業</a:t>
            </a:r>
            <a:r>
              <a:rPr lang="en-US" altLang="zh-TW" b="1" dirty="0"/>
              <a:t>:</a:t>
            </a:r>
            <a:r>
              <a:rPr lang="zh-TW" altLang="en-US" b="1" dirty="0"/>
              <a:t>下列答案為何</a:t>
            </a:r>
            <a:r>
              <a:rPr lang="en-US" altLang="zh-TW" b="1" dirty="0"/>
              <a:t>? </a:t>
            </a:r>
            <a:r>
              <a:rPr lang="en-US" altLang="zh-TW" b="1" dirty="0" err="1"/>
              <a:t>numpy.tile</a:t>
            </a:r>
            <a:r>
              <a:rPr lang="en-US" altLang="zh-TW" b="1" dirty="0" smtClean="0"/>
              <a:t>()</a:t>
            </a:r>
            <a:endParaRPr lang="en-US" altLang="zh-TW" b="1" dirty="0"/>
          </a:p>
        </p:txBody>
      </p:sp>
      <p:pic>
        <p:nvPicPr>
          <p:cNvPr id="3" name="圖片 2"/>
          <p:cNvPicPr>
            <a:picLocks noChangeAspect="1"/>
          </p:cNvPicPr>
          <p:nvPr/>
        </p:nvPicPr>
        <p:blipFill>
          <a:blip r:embed="rId2"/>
          <a:stretch>
            <a:fillRect/>
          </a:stretch>
        </p:blipFill>
        <p:spPr>
          <a:xfrm>
            <a:off x="968223" y="1690688"/>
            <a:ext cx="10046320" cy="3958550"/>
          </a:xfrm>
          <a:prstGeom prst="rect">
            <a:avLst/>
          </a:prstGeom>
        </p:spPr>
      </p:pic>
    </p:spTree>
    <p:extLst>
      <p:ext uri="{BB962C8B-B14F-4D97-AF65-F5344CB8AC3E}">
        <p14:creationId xmlns:p14="http://schemas.microsoft.com/office/powerpoint/2010/main" val="32927182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使用索引存取陣列 </a:t>
            </a:r>
            <a:r>
              <a:rPr lang="en-US" altLang="zh-TW" b="1" dirty="0"/>
              <a:t>Array Indexing(</a:t>
            </a:r>
            <a:r>
              <a:rPr lang="zh-TW" altLang="en-US" b="1" dirty="0"/>
              <a:t>索引</a:t>
            </a:r>
            <a:r>
              <a:rPr lang="en-US" altLang="zh-TW" b="1" dirty="0"/>
              <a:t>)1: Accessing Elements</a:t>
            </a:r>
          </a:p>
        </p:txBody>
      </p:sp>
      <p:sp>
        <p:nvSpPr>
          <p:cNvPr id="4" name="文字方塊 3"/>
          <p:cNvSpPr txBox="1"/>
          <p:nvPr/>
        </p:nvSpPr>
        <p:spPr>
          <a:xfrm>
            <a:off x="838200" y="1690688"/>
            <a:ext cx="2083071" cy="1754326"/>
          </a:xfrm>
          <a:prstGeom prst="rect">
            <a:avLst/>
          </a:prstGeom>
          <a:noFill/>
        </p:spPr>
        <p:txBody>
          <a:bodyPr wrap="none" rtlCol="0">
            <a:spAutoFit/>
          </a:bodyPr>
          <a:lstStyle/>
          <a:p>
            <a:r>
              <a:rPr lang="en-US" altLang="zh-TW" dirty="0" smtClean="0"/>
              <a:t>Import </a:t>
            </a:r>
            <a:r>
              <a:rPr lang="en-US" altLang="zh-TW" dirty="0" err="1"/>
              <a:t>numpy</a:t>
            </a:r>
            <a:r>
              <a:rPr lang="en-US" altLang="zh-TW" dirty="0"/>
              <a:t> as np</a:t>
            </a:r>
          </a:p>
          <a:p>
            <a:r>
              <a:rPr lang="en-US" altLang="zh-TW" dirty="0"/>
              <a:t>x = </a:t>
            </a:r>
            <a:r>
              <a:rPr lang="en-US" altLang="zh-TW" dirty="0" err="1"/>
              <a:t>np.arange</a:t>
            </a:r>
            <a:r>
              <a:rPr lang="en-US" altLang="zh-TW" dirty="0"/>
              <a:t>(2,10)</a:t>
            </a:r>
          </a:p>
          <a:p>
            <a:r>
              <a:rPr lang="en-US" altLang="zh-TW" dirty="0" smtClean="0"/>
              <a:t>X</a:t>
            </a:r>
          </a:p>
          <a:p>
            <a:r>
              <a:rPr lang="en-US" altLang="zh-TW" dirty="0" smtClean="0"/>
              <a:t>x[0</a:t>
            </a:r>
            <a:r>
              <a:rPr lang="en-US" altLang="zh-TW" dirty="0"/>
              <a:t>]=?</a:t>
            </a:r>
          </a:p>
          <a:p>
            <a:r>
              <a:rPr lang="en-US" altLang="zh-TW" dirty="0"/>
              <a:t>x[-1]=?</a:t>
            </a:r>
          </a:p>
          <a:p>
            <a:r>
              <a:rPr lang="en-US" altLang="zh-TW" dirty="0"/>
              <a:t>x[-2]=?</a:t>
            </a:r>
            <a:endParaRPr lang="zh-TW" altLang="en-US" dirty="0"/>
          </a:p>
        </p:txBody>
      </p:sp>
    </p:spTree>
    <p:extLst>
      <p:ext uri="{BB962C8B-B14F-4D97-AF65-F5344CB8AC3E}">
        <p14:creationId xmlns:p14="http://schemas.microsoft.com/office/powerpoint/2010/main" val="14455969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使用索引存取陣列 </a:t>
            </a:r>
            <a:r>
              <a:rPr lang="en-US" altLang="zh-TW" b="1" dirty="0"/>
              <a:t>Array Indexing(</a:t>
            </a:r>
            <a:r>
              <a:rPr lang="zh-TW" altLang="en-US" b="1" dirty="0"/>
              <a:t>索引</a:t>
            </a:r>
            <a:r>
              <a:rPr lang="en-US" altLang="zh-TW" b="1" dirty="0"/>
              <a:t>)2: Accessing Elements</a:t>
            </a:r>
          </a:p>
        </p:txBody>
      </p:sp>
      <p:pic>
        <p:nvPicPr>
          <p:cNvPr id="3" name="圖片 2"/>
          <p:cNvPicPr>
            <a:picLocks noChangeAspect="1"/>
          </p:cNvPicPr>
          <p:nvPr/>
        </p:nvPicPr>
        <p:blipFill>
          <a:blip r:embed="rId2"/>
          <a:stretch>
            <a:fillRect/>
          </a:stretch>
        </p:blipFill>
        <p:spPr>
          <a:xfrm>
            <a:off x="926274" y="1690688"/>
            <a:ext cx="4434866" cy="1149780"/>
          </a:xfrm>
          <a:prstGeom prst="rect">
            <a:avLst/>
          </a:prstGeom>
        </p:spPr>
      </p:pic>
      <p:pic>
        <p:nvPicPr>
          <p:cNvPr id="4" name="圖片 3"/>
          <p:cNvPicPr>
            <a:picLocks noChangeAspect="1"/>
          </p:cNvPicPr>
          <p:nvPr/>
        </p:nvPicPr>
        <p:blipFill>
          <a:blip r:embed="rId3"/>
          <a:stretch>
            <a:fillRect/>
          </a:stretch>
        </p:blipFill>
        <p:spPr>
          <a:xfrm>
            <a:off x="926274" y="2840468"/>
            <a:ext cx="4434866" cy="938596"/>
          </a:xfrm>
          <a:prstGeom prst="rect">
            <a:avLst/>
          </a:prstGeom>
        </p:spPr>
      </p:pic>
      <p:pic>
        <p:nvPicPr>
          <p:cNvPr id="5" name="圖片 4"/>
          <p:cNvPicPr>
            <a:picLocks noChangeAspect="1"/>
          </p:cNvPicPr>
          <p:nvPr/>
        </p:nvPicPr>
        <p:blipFill>
          <a:blip r:embed="rId4"/>
          <a:stretch>
            <a:fillRect/>
          </a:stretch>
        </p:blipFill>
        <p:spPr>
          <a:xfrm>
            <a:off x="926274" y="3779064"/>
            <a:ext cx="4434867" cy="1243640"/>
          </a:xfrm>
          <a:prstGeom prst="rect">
            <a:avLst/>
          </a:prstGeom>
        </p:spPr>
      </p:pic>
      <p:pic>
        <p:nvPicPr>
          <p:cNvPr id="6" name="圖片 5"/>
          <p:cNvPicPr>
            <a:picLocks noChangeAspect="1"/>
          </p:cNvPicPr>
          <p:nvPr/>
        </p:nvPicPr>
        <p:blipFill>
          <a:blip r:embed="rId5"/>
          <a:stretch>
            <a:fillRect/>
          </a:stretch>
        </p:blipFill>
        <p:spPr>
          <a:xfrm>
            <a:off x="926274" y="5022704"/>
            <a:ext cx="4434866" cy="1243640"/>
          </a:xfrm>
          <a:prstGeom prst="rect">
            <a:avLst/>
          </a:prstGeom>
        </p:spPr>
      </p:pic>
    </p:spTree>
    <p:extLst>
      <p:ext uri="{BB962C8B-B14F-4D97-AF65-F5344CB8AC3E}">
        <p14:creationId xmlns:p14="http://schemas.microsoft.com/office/powerpoint/2010/main" val="21914063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Array slicing</a:t>
            </a:r>
            <a:r>
              <a:rPr lang="zh-TW" altLang="en-US" b="1" dirty="0"/>
              <a:t>陣列的切片</a:t>
            </a:r>
            <a:r>
              <a:rPr lang="zh-TW" altLang="en-US" b="1" dirty="0" smtClean="0"/>
              <a:t>運算</a:t>
            </a:r>
            <a:endParaRPr lang="zh-TW" altLang="en-US" dirty="0"/>
          </a:p>
        </p:txBody>
      </p:sp>
      <p:pic>
        <p:nvPicPr>
          <p:cNvPr id="7" name="內容版面配置區 6"/>
          <p:cNvPicPr>
            <a:picLocks noGrp="1" noChangeAspect="1"/>
          </p:cNvPicPr>
          <p:nvPr>
            <p:ph idx="1"/>
          </p:nvPr>
        </p:nvPicPr>
        <p:blipFill>
          <a:blip r:embed="rId2"/>
          <a:stretch>
            <a:fillRect/>
          </a:stretch>
        </p:blipFill>
        <p:spPr>
          <a:xfrm>
            <a:off x="838200" y="3568700"/>
            <a:ext cx="3808956" cy="781050"/>
          </a:xfrm>
          <a:prstGeom prst="rect">
            <a:avLst/>
          </a:prstGeom>
        </p:spPr>
      </p:pic>
      <p:pic>
        <p:nvPicPr>
          <p:cNvPr id="5" name="圖片 4"/>
          <p:cNvPicPr>
            <a:picLocks noChangeAspect="1"/>
          </p:cNvPicPr>
          <p:nvPr/>
        </p:nvPicPr>
        <p:blipFill>
          <a:blip r:embed="rId3"/>
          <a:stretch>
            <a:fillRect/>
          </a:stretch>
        </p:blipFill>
        <p:spPr>
          <a:xfrm>
            <a:off x="838200" y="1825625"/>
            <a:ext cx="3808956" cy="828675"/>
          </a:xfrm>
          <a:prstGeom prst="rect">
            <a:avLst/>
          </a:prstGeom>
        </p:spPr>
      </p:pic>
      <p:pic>
        <p:nvPicPr>
          <p:cNvPr id="6" name="圖片 5"/>
          <p:cNvPicPr>
            <a:picLocks noChangeAspect="1"/>
          </p:cNvPicPr>
          <p:nvPr/>
        </p:nvPicPr>
        <p:blipFill>
          <a:blip r:embed="rId4"/>
          <a:stretch>
            <a:fillRect/>
          </a:stretch>
        </p:blipFill>
        <p:spPr>
          <a:xfrm>
            <a:off x="856728" y="2673350"/>
            <a:ext cx="3808956" cy="828675"/>
          </a:xfrm>
          <a:prstGeom prst="rect">
            <a:avLst/>
          </a:prstGeom>
        </p:spPr>
      </p:pic>
      <p:pic>
        <p:nvPicPr>
          <p:cNvPr id="8" name="圖片 7"/>
          <p:cNvPicPr>
            <a:picLocks noChangeAspect="1"/>
          </p:cNvPicPr>
          <p:nvPr/>
        </p:nvPicPr>
        <p:blipFill>
          <a:blip r:embed="rId5"/>
          <a:stretch>
            <a:fillRect/>
          </a:stretch>
        </p:blipFill>
        <p:spPr>
          <a:xfrm>
            <a:off x="856728" y="4349750"/>
            <a:ext cx="3790428" cy="847725"/>
          </a:xfrm>
          <a:prstGeom prst="rect">
            <a:avLst/>
          </a:prstGeom>
        </p:spPr>
      </p:pic>
      <p:pic>
        <p:nvPicPr>
          <p:cNvPr id="9" name="圖片 8"/>
          <p:cNvPicPr>
            <a:picLocks noChangeAspect="1"/>
          </p:cNvPicPr>
          <p:nvPr/>
        </p:nvPicPr>
        <p:blipFill>
          <a:blip r:embed="rId6"/>
          <a:stretch>
            <a:fillRect/>
          </a:stretch>
        </p:blipFill>
        <p:spPr>
          <a:xfrm>
            <a:off x="847464" y="5231441"/>
            <a:ext cx="3790428" cy="800100"/>
          </a:xfrm>
          <a:prstGeom prst="rect">
            <a:avLst/>
          </a:prstGeom>
        </p:spPr>
      </p:pic>
      <p:pic>
        <p:nvPicPr>
          <p:cNvPr id="10" name="圖片 9"/>
          <p:cNvPicPr>
            <a:picLocks noChangeAspect="1"/>
          </p:cNvPicPr>
          <p:nvPr/>
        </p:nvPicPr>
        <p:blipFill>
          <a:blip r:embed="rId7"/>
          <a:stretch>
            <a:fillRect/>
          </a:stretch>
        </p:blipFill>
        <p:spPr>
          <a:xfrm>
            <a:off x="4647156" y="1837878"/>
            <a:ext cx="3808956" cy="828675"/>
          </a:xfrm>
          <a:prstGeom prst="rect">
            <a:avLst/>
          </a:prstGeom>
        </p:spPr>
      </p:pic>
      <p:pic>
        <p:nvPicPr>
          <p:cNvPr id="11" name="圖片 10"/>
          <p:cNvPicPr>
            <a:picLocks noChangeAspect="1"/>
          </p:cNvPicPr>
          <p:nvPr/>
        </p:nvPicPr>
        <p:blipFill>
          <a:blip r:embed="rId8"/>
          <a:stretch>
            <a:fillRect/>
          </a:stretch>
        </p:blipFill>
        <p:spPr>
          <a:xfrm>
            <a:off x="4665684" y="2673350"/>
            <a:ext cx="3790428" cy="847725"/>
          </a:xfrm>
          <a:prstGeom prst="rect">
            <a:avLst/>
          </a:prstGeom>
        </p:spPr>
      </p:pic>
      <p:pic>
        <p:nvPicPr>
          <p:cNvPr id="12" name="圖片 11"/>
          <p:cNvPicPr>
            <a:picLocks noChangeAspect="1"/>
          </p:cNvPicPr>
          <p:nvPr/>
        </p:nvPicPr>
        <p:blipFill>
          <a:blip r:embed="rId9"/>
          <a:stretch>
            <a:fillRect/>
          </a:stretch>
        </p:blipFill>
        <p:spPr>
          <a:xfrm>
            <a:off x="4665684" y="3568700"/>
            <a:ext cx="3790428" cy="800100"/>
          </a:xfrm>
          <a:prstGeom prst="rect">
            <a:avLst/>
          </a:prstGeom>
        </p:spPr>
      </p:pic>
      <p:pic>
        <p:nvPicPr>
          <p:cNvPr id="13" name="圖片 12"/>
          <p:cNvPicPr>
            <a:picLocks noChangeAspect="1"/>
          </p:cNvPicPr>
          <p:nvPr/>
        </p:nvPicPr>
        <p:blipFill>
          <a:blip r:embed="rId10"/>
          <a:stretch>
            <a:fillRect/>
          </a:stretch>
        </p:blipFill>
        <p:spPr>
          <a:xfrm>
            <a:off x="4637892" y="4383715"/>
            <a:ext cx="3818220" cy="847725"/>
          </a:xfrm>
          <a:prstGeom prst="rect">
            <a:avLst/>
          </a:prstGeom>
        </p:spPr>
      </p:pic>
      <p:pic>
        <p:nvPicPr>
          <p:cNvPr id="14" name="圖片 13"/>
          <p:cNvPicPr>
            <a:picLocks noChangeAspect="1"/>
          </p:cNvPicPr>
          <p:nvPr/>
        </p:nvPicPr>
        <p:blipFill>
          <a:blip r:embed="rId11"/>
          <a:stretch>
            <a:fillRect/>
          </a:stretch>
        </p:blipFill>
        <p:spPr>
          <a:xfrm>
            <a:off x="4637892" y="5264149"/>
            <a:ext cx="3818220" cy="714375"/>
          </a:xfrm>
          <a:prstGeom prst="rect">
            <a:avLst/>
          </a:prstGeom>
        </p:spPr>
      </p:pic>
    </p:spTree>
    <p:extLst>
      <p:ext uri="{BB962C8B-B14F-4D97-AF65-F5344CB8AC3E}">
        <p14:creationId xmlns:p14="http://schemas.microsoft.com/office/powerpoint/2010/main" val="8934900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4: </a:t>
            </a:r>
            <a:r>
              <a:rPr lang="en-US" altLang="zh-TW" b="1" dirty="0" err="1"/>
              <a:t>ndarray</a:t>
            </a:r>
            <a:r>
              <a:rPr lang="zh-TW" altLang="en-US" b="1" dirty="0"/>
              <a:t>的基本</a:t>
            </a:r>
            <a:r>
              <a:rPr lang="zh-TW" altLang="en-US" b="1" dirty="0" smtClean="0"/>
              <a:t>統計</a:t>
            </a:r>
            <a:endParaRPr lang="en-US" altLang="zh-TW" b="1" dirty="0"/>
          </a:p>
        </p:txBody>
      </p:sp>
      <p:sp>
        <p:nvSpPr>
          <p:cNvPr id="4" name="文字方塊 3"/>
          <p:cNvSpPr txBox="1"/>
          <p:nvPr/>
        </p:nvSpPr>
        <p:spPr>
          <a:xfrm>
            <a:off x="838200" y="1690688"/>
            <a:ext cx="10159652" cy="2031325"/>
          </a:xfrm>
          <a:prstGeom prst="rect">
            <a:avLst/>
          </a:prstGeom>
          <a:noFill/>
        </p:spPr>
        <p:txBody>
          <a:bodyPr wrap="square" rtlCol="0">
            <a:spAutoFit/>
          </a:bodyPr>
          <a:lstStyle/>
          <a:p>
            <a:r>
              <a:rPr lang="zh-TW" altLang="en-US" dirty="0"/>
              <a:t>計算元素平均值 </a:t>
            </a:r>
            <a:r>
              <a:rPr lang="en-US" altLang="zh-TW" dirty="0"/>
              <a:t>– average() </a:t>
            </a:r>
            <a:r>
              <a:rPr lang="zh-TW" altLang="en-US" dirty="0"/>
              <a:t>與 </a:t>
            </a:r>
            <a:r>
              <a:rPr lang="en-US" altLang="zh-TW" dirty="0"/>
              <a:t>mean()</a:t>
            </a:r>
          </a:p>
          <a:p>
            <a:r>
              <a:rPr lang="zh-TW" altLang="en-US" dirty="0"/>
              <a:t>計算中位數 </a:t>
            </a:r>
            <a:r>
              <a:rPr lang="en-US" altLang="zh-TW" dirty="0"/>
              <a:t>– median()</a:t>
            </a:r>
          </a:p>
          <a:p>
            <a:r>
              <a:rPr lang="zh-TW" altLang="en-US" dirty="0"/>
              <a:t>計算元素總和 </a:t>
            </a:r>
            <a:r>
              <a:rPr lang="en-US" altLang="zh-TW" dirty="0"/>
              <a:t>– sum()</a:t>
            </a:r>
          </a:p>
          <a:p>
            <a:r>
              <a:rPr lang="zh-TW" altLang="en-US" dirty="0"/>
              <a:t>計算標準差 </a:t>
            </a:r>
            <a:r>
              <a:rPr lang="en-US" altLang="zh-TW" dirty="0"/>
              <a:t>– </a:t>
            </a:r>
            <a:r>
              <a:rPr lang="en-US" altLang="zh-TW" dirty="0" err="1"/>
              <a:t>std</a:t>
            </a:r>
            <a:r>
              <a:rPr lang="en-US" altLang="zh-TW" dirty="0"/>
              <a:t>()</a:t>
            </a:r>
          </a:p>
          <a:p>
            <a:r>
              <a:rPr lang="zh-TW" altLang="en-US" dirty="0"/>
              <a:t>計算變異數 </a:t>
            </a:r>
            <a:r>
              <a:rPr lang="en-US" altLang="zh-TW" dirty="0"/>
              <a:t>– </a:t>
            </a:r>
            <a:r>
              <a:rPr lang="en-US" altLang="zh-TW" dirty="0" err="1"/>
              <a:t>var</a:t>
            </a:r>
            <a:r>
              <a:rPr lang="en-US" altLang="zh-TW" dirty="0"/>
              <a:t>()</a:t>
            </a:r>
          </a:p>
          <a:p>
            <a:r>
              <a:rPr lang="zh-TW" altLang="en-US" dirty="0"/>
              <a:t>計算共變異數 </a:t>
            </a:r>
            <a:r>
              <a:rPr lang="en-US" altLang="zh-TW" dirty="0"/>
              <a:t>– </a:t>
            </a:r>
            <a:r>
              <a:rPr lang="en-US" altLang="zh-TW" dirty="0" err="1"/>
              <a:t>cov</a:t>
            </a:r>
            <a:r>
              <a:rPr lang="en-US" altLang="zh-TW" dirty="0"/>
              <a:t>()</a:t>
            </a:r>
          </a:p>
          <a:p>
            <a:r>
              <a:rPr lang="zh-TW" altLang="en-US" dirty="0"/>
              <a:t>計算相關係數 </a:t>
            </a:r>
            <a:r>
              <a:rPr lang="en-US" altLang="zh-TW" dirty="0"/>
              <a:t>– </a:t>
            </a:r>
            <a:r>
              <a:rPr lang="en-US" altLang="zh-TW" dirty="0" err="1"/>
              <a:t>corrcoef</a:t>
            </a:r>
            <a:r>
              <a:rPr lang="en-US" altLang="zh-TW" dirty="0" smtClean="0"/>
              <a:t>()</a:t>
            </a:r>
            <a:endParaRPr lang="en-US" altLang="zh-TW" dirty="0"/>
          </a:p>
        </p:txBody>
      </p:sp>
    </p:spTree>
    <p:extLst>
      <p:ext uri="{BB962C8B-B14F-4D97-AF65-F5344CB8AC3E}">
        <p14:creationId xmlns:p14="http://schemas.microsoft.com/office/powerpoint/2010/main" val="42503070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基本運算</a:t>
            </a:r>
            <a:r>
              <a:rPr lang="en-US" altLang="zh-TW" b="1" dirty="0"/>
              <a:t>5: </a:t>
            </a:r>
            <a:r>
              <a:rPr lang="en-US" altLang="zh-TW" b="1" dirty="0" err="1"/>
              <a:t>ndarray</a:t>
            </a:r>
            <a:r>
              <a:rPr lang="zh-TW" altLang="en-US" b="1" dirty="0"/>
              <a:t>的</a:t>
            </a:r>
            <a:r>
              <a:rPr lang="en-US" altLang="zh-TW" b="1" dirty="0"/>
              <a:t>(</a:t>
            </a:r>
            <a:r>
              <a:rPr lang="zh-TW" altLang="en-US" b="1" dirty="0"/>
              <a:t>線性代數</a:t>
            </a:r>
            <a:r>
              <a:rPr lang="en-US" altLang="zh-TW" b="1" dirty="0"/>
              <a:t>)</a:t>
            </a:r>
            <a:r>
              <a:rPr lang="zh-TW" altLang="en-US" b="1" dirty="0"/>
              <a:t>數學</a:t>
            </a:r>
            <a:r>
              <a:rPr lang="zh-TW" altLang="en-US" b="1" dirty="0" smtClean="0"/>
              <a:t>運算</a:t>
            </a:r>
            <a:endParaRPr lang="en-US" altLang="zh-TW" b="1" dirty="0"/>
          </a:p>
        </p:txBody>
      </p:sp>
      <p:sp>
        <p:nvSpPr>
          <p:cNvPr id="4" name="文字方塊 3"/>
          <p:cNvSpPr txBox="1"/>
          <p:nvPr/>
        </p:nvSpPr>
        <p:spPr>
          <a:xfrm>
            <a:off x="838200" y="1690688"/>
            <a:ext cx="10134600" cy="2585323"/>
          </a:xfrm>
          <a:prstGeom prst="rect">
            <a:avLst/>
          </a:prstGeom>
          <a:noFill/>
        </p:spPr>
        <p:txBody>
          <a:bodyPr wrap="square" rtlCol="0">
            <a:spAutoFit/>
          </a:bodyPr>
          <a:lstStyle/>
          <a:p>
            <a:r>
              <a:rPr lang="zh-TW" altLang="en-US" dirty="0"/>
              <a:t>點積運算 </a:t>
            </a:r>
            <a:r>
              <a:rPr lang="en-US" altLang="zh-TW" dirty="0"/>
              <a:t>– dot()</a:t>
            </a:r>
          </a:p>
          <a:p>
            <a:r>
              <a:rPr lang="zh-TW" altLang="en-US" dirty="0"/>
              <a:t>計算矩陣的 </a:t>
            </a:r>
            <a:r>
              <a:rPr lang="en-US" altLang="zh-TW" dirty="0"/>
              <a:t>determinant – </a:t>
            </a:r>
            <a:r>
              <a:rPr lang="en-US" altLang="zh-TW" dirty="0" err="1"/>
              <a:t>linalg.det</a:t>
            </a:r>
            <a:r>
              <a:rPr lang="en-US" altLang="zh-TW" dirty="0"/>
              <a:t>()</a:t>
            </a:r>
          </a:p>
          <a:p>
            <a:r>
              <a:rPr lang="zh-TW" altLang="en-US" dirty="0"/>
              <a:t>計算矩陣的「特徵值」與「特徵向量」 </a:t>
            </a:r>
            <a:r>
              <a:rPr lang="en-US" altLang="zh-TW" dirty="0"/>
              <a:t>– </a:t>
            </a:r>
            <a:r>
              <a:rPr lang="en-US" altLang="zh-TW" dirty="0" err="1"/>
              <a:t>linalg.eig</a:t>
            </a:r>
            <a:r>
              <a:rPr lang="en-US" altLang="zh-TW" dirty="0"/>
              <a:t>()</a:t>
            </a:r>
          </a:p>
          <a:p>
            <a:r>
              <a:rPr lang="zh-TW" altLang="en-US" dirty="0"/>
              <a:t>計算矩陣的 </a:t>
            </a:r>
            <a:r>
              <a:rPr lang="en-US" altLang="zh-TW" dirty="0"/>
              <a:t>rank – </a:t>
            </a:r>
            <a:r>
              <a:rPr lang="en-US" altLang="zh-TW" dirty="0" err="1"/>
              <a:t>linalg.matrix_rank</a:t>
            </a:r>
            <a:r>
              <a:rPr lang="en-US" altLang="zh-TW" dirty="0"/>
              <a:t>()</a:t>
            </a:r>
          </a:p>
          <a:p>
            <a:r>
              <a:rPr lang="zh-TW" altLang="en-US" dirty="0"/>
              <a:t>計算矩陣的「反矩陣」 </a:t>
            </a:r>
            <a:r>
              <a:rPr lang="en-US" altLang="zh-TW" dirty="0"/>
              <a:t>– </a:t>
            </a:r>
            <a:r>
              <a:rPr lang="en-US" altLang="zh-TW" dirty="0" err="1"/>
              <a:t>linalg.inv</a:t>
            </a:r>
            <a:r>
              <a:rPr lang="en-US" altLang="zh-TW" dirty="0"/>
              <a:t>()</a:t>
            </a:r>
          </a:p>
          <a:p>
            <a:r>
              <a:rPr lang="zh-TW" altLang="en-US" dirty="0"/>
              <a:t>計算張量積 </a:t>
            </a:r>
            <a:r>
              <a:rPr lang="en-US" altLang="zh-TW" dirty="0"/>
              <a:t>– outer()</a:t>
            </a:r>
          </a:p>
          <a:p>
            <a:r>
              <a:rPr lang="zh-TW" altLang="en-US" dirty="0"/>
              <a:t>計算叉積 </a:t>
            </a:r>
            <a:r>
              <a:rPr lang="en-US" altLang="zh-TW" dirty="0"/>
              <a:t>– cross()</a:t>
            </a:r>
          </a:p>
          <a:p>
            <a:r>
              <a:rPr lang="zh-TW" altLang="en-US" dirty="0"/>
              <a:t>計算卷積 </a:t>
            </a:r>
            <a:r>
              <a:rPr lang="en-US" altLang="zh-TW" dirty="0"/>
              <a:t>– convolve()</a:t>
            </a:r>
          </a:p>
          <a:p>
            <a:r>
              <a:rPr lang="zh-TW" altLang="en-US" dirty="0"/>
              <a:t>將連續值轉換為離散值 </a:t>
            </a:r>
            <a:r>
              <a:rPr lang="en-US" altLang="zh-TW" dirty="0"/>
              <a:t>– digitize()</a:t>
            </a:r>
          </a:p>
        </p:txBody>
      </p:sp>
    </p:spTree>
    <p:extLst>
      <p:ext uri="{BB962C8B-B14F-4D97-AF65-F5344CB8AC3E}">
        <p14:creationId xmlns:p14="http://schemas.microsoft.com/office/powerpoint/2010/main" val="32426693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zh-TW" altLang="en-US" b="1" dirty="0"/>
              <a:t>特殊運算 </a:t>
            </a:r>
            <a:r>
              <a:rPr lang="en-US" altLang="zh-TW" b="1" dirty="0"/>
              <a:t>==&gt; </a:t>
            </a:r>
            <a:r>
              <a:rPr lang="zh-TW" altLang="en-US" b="1" dirty="0"/>
              <a:t>陣列擴張</a:t>
            </a:r>
            <a:r>
              <a:rPr lang="en-US" altLang="zh-TW" b="1" dirty="0"/>
              <a:t>|</a:t>
            </a:r>
            <a:r>
              <a:rPr lang="zh-TW" altLang="en-US" b="1" dirty="0"/>
              <a:t>廣播 </a:t>
            </a:r>
            <a:r>
              <a:rPr lang="en-US" altLang="zh-TW" b="1" dirty="0"/>
              <a:t>(Broadcasting)</a:t>
            </a:r>
          </a:p>
        </p:txBody>
      </p:sp>
      <p:sp>
        <p:nvSpPr>
          <p:cNvPr id="4" name="文字方塊 3"/>
          <p:cNvSpPr txBox="1"/>
          <p:nvPr/>
        </p:nvSpPr>
        <p:spPr>
          <a:xfrm>
            <a:off x="838199" y="1690688"/>
            <a:ext cx="10385121" cy="646331"/>
          </a:xfrm>
          <a:prstGeom prst="rect">
            <a:avLst/>
          </a:prstGeom>
          <a:noFill/>
        </p:spPr>
        <p:txBody>
          <a:bodyPr wrap="square" rtlCol="0">
            <a:spAutoFit/>
          </a:bodyPr>
          <a:lstStyle/>
          <a:p>
            <a:r>
              <a:rPr lang="en-US" altLang="zh-TW" dirty="0"/>
              <a:t>General Broadcasting </a:t>
            </a:r>
            <a:r>
              <a:rPr lang="en-US" altLang="zh-TW" dirty="0" smtClean="0"/>
              <a:t>Rules</a:t>
            </a:r>
          </a:p>
          <a:p>
            <a:endParaRPr lang="en-US" altLang="zh-TW" dirty="0"/>
          </a:p>
        </p:txBody>
      </p:sp>
      <p:pic>
        <p:nvPicPr>
          <p:cNvPr id="3" name="圖片 2"/>
          <p:cNvPicPr>
            <a:picLocks noChangeAspect="1"/>
          </p:cNvPicPr>
          <p:nvPr/>
        </p:nvPicPr>
        <p:blipFill>
          <a:blip r:embed="rId2"/>
          <a:stretch>
            <a:fillRect/>
          </a:stretch>
        </p:blipFill>
        <p:spPr>
          <a:xfrm>
            <a:off x="838199" y="2337019"/>
            <a:ext cx="9234385" cy="3863365"/>
          </a:xfrm>
          <a:prstGeom prst="rect">
            <a:avLst/>
          </a:prstGeom>
        </p:spPr>
      </p:pic>
    </p:spTree>
    <p:extLst>
      <p:ext uri="{BB962C8B-B14F-4D97-AF65-F5344CB8AC3E}">
        <p14:creationId xmlns:p14="http://schemas.microsoft.com/office/powerpoint/2010/main" val="38214203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A</a:t>
            </a:r>
            <a:r>
              <a:rPr lang="zh-TW" altLang="en-US" b="1" dirty="0"/>
              <a:t>矩陣與</a:t>
            </a:r>
            <a:r>
              <a:rPr lang="en-US" altLang="zh-TW" b="1" dirty="0"/>
              <a:t>B</a:t>
            </a:r>
            <a:r>
              <a:rPr lang="zh-TW" altLang="en-US" b="1" dirty="0"/>
              <a:t>矩陣間的運算</a:t>
            </a:r>
          </a:p>
        </p:txBody>
      </p:sp>
      <p:sp>
        <p:nvSpPr>
          <p:cNvPr id="4" name="文字方塊 3"/>
          <p:cNvSpPr txBox="1"/>
          <p:nvPr/>
        </p:nvSpPr>
        <p:spPr>
          <a:xfrm>
            <a:off x="838200" y="1316115"/>
            <a:ext cx="7139583" cy="646331"/>
          </a:xfrm>
          <a:prstGeom prst="rect">
            <a:avLst/>
          </a:prstGeom>
          <a:noFill/>
        </p:spPr>
        <p:txBody>
          <a:bodyPr wrap="none" rtlCol="0">
            <a:spAutoFit/>
          </a:bodyPr>
          <a:lstStyle/>
          <a:p>
            <a:r>
              <a:rPr lang="zh-TW" altLang="en-US" dirty="0"/>
              <a:t>任何兩個大小相等的陣列之間的運算，都是</a:t>
            </a:r>
            <a:r>
              <a:rPr lang="en-US" altLang="zh-TW" dirty="0"/>
              <a:t>element-wise(</a:t>
            </a:r>
            <a:r>
              <a:rPr lang="zh-TW" altLang="en-US" dirty="0"/>
              <a:t>元素對元素</a:t>
            </a:r>
            <a:r>
              <a:rPr lang="en-US" altLang="zh-TW" dirty="0"/>
              <a:t>)</a:t>
            </a:r>
          </a:p>
          <a:p>
            <a:endParaRPr lang="en-US" altLang="zh-TW" dirty="0"/>
          </a:p>
        </p:txBody>
      </p:sp>
      <p:pic>
        <p:nvPicPr>
          <p:cNvPr id="5" name="圖片 4"/>
          <p:cNvPicPr>
            <a:picLocks noChangeAspect="1"/>
          </p:cNvPicPr>
          <p:nvPr/>
        </p:nvPicPr>
        <p:blipFill>
          <a:blip r:embed="rId2"/>
          <a:stretch>
            <a:fillRect/>
          </a:stretch>
        </p:blipFill>
        <p:spPr>
          <a:xfrm>
            <a:off x="838200" y="2013206"/>
            <a:ext cx="9934184" cy="4251852"/>
          </a:xfrm>
          <a:prstGeom prst="rect">
            <a:avLst/>
          </a:prstGeom>
        </p:spPr>
      </p:pic>
      <p:sp>
        <p:nvSpPr>
          <p:cNvPr id="6" name="矩形 5"/>
          <p:cNvSpPr/>
          <p:nvPr/>
        </p:nvSpPr>
        <p:spPr>
          <a:xfrm>
            <a:off x="2918564" y="3830731"/>
            <a:ext cx="851770" cy="58872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 name="Rectangle 1"/>
          <p:cNvSpPr>
            <a:spLocks noChangeArrowheads="1"/>
          </p:cNvSpPr>
          <p:nvPr/>
        </p:nvSpPr>
        <p:spPr bwMode="auto">
          <a:xfrm>
            <a:off x="2849669" y="4017370"/>
            <a:ext cx="125886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400" b="0" i="0" u="none" strike="noStrike" cap="none" normalizeH="0" baseline="0" dirty="0" smtClean="0">
                <a:ln>
                  <a:noFill/>
                </a:ln>
                <a:solidFill>
                  <a:srgbClr val="FF0000"/>
                </a:solidFill>
                <a:effectLst/>
                <a:latin typeface="Arial Unicode MS"/>
                <a:ea typeface="ui-monospace"/>
              </a:rPr>
              <a:t>(矩陣相乘)</a:t>
            </a:r>
            <a:r>
              <a:rPr kumimoji="0" lang="zh-TW" altLang="zh-TW" sz="1200" b="0" i="0" u="none" strike="noStrike" cap="none" normalizeH="0" baseline="0" dirty="0" smtClean="0">
                <a:ln>
                  <a:noFill/>
                </a:ln>
                <a:solidFill>
                  <a:srgbClr val="FF0000"/>
                </a:solidFill>
                <a:effectLst/>
              </a:rPr>
              <a:t> </a:t>
            </a:r>
            <a:endParaRPr kumimoji="0" lang="zh-TW" altLang="zh-TW" sz="36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273640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Science):pandas</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zh-TW" altLang="en-US" dirty="0"/>
              <a:t>在計算機編程中，</a:t>
            </a:r>
            <a:r>
              <a:rPr lang="en-US" altLang="zh-TW" dirty="0"/>
              <a:t>pandas</a:t>
            </a:r>
            <a:r>
              <a:rPr lang="zh-TW" altLang="en-US" dirty="0"/>
              <a:t>是</a:t>
            </a:r>
            <a:r>
              <a:rPr lang="en-US" altLang="zh-TW" dirty="0"/>
              <a:t>Python</a:t>
            </a:r>
            <a:r>
              <a:rPr lang="zh-TW" altLang="en-US" dirty="0"/>
              <a:t>程式語言的用於數據操縱和分析的軟體庫。特別是，它提供操縱數值表格和時間序列的資料結構和運算操作。它是在三條款</a:t>
            </a:r>
            <a:r>
              <a:rPr lang="en-US" altLang="zh-TW" dirty="0"/>
              <a:t>BSD</a:t>
            </a:r>
            <a:r>
              <a:rPr lang="zh-TW" altLang="en-US" dirty="0"/>
              <a:t>許可證下發行的自由軟體。它的名字衍生自術語「面板數據」（</a:t>
            </a:r>
            <a:r>
              <a:rPr lang="en-US" altLang="zh-TW" dirty="0"/>
              <a:t>panel data</a:t>
            </a:r>
            <a:r>
              <a:rPr lang="zh-TW" altLang="en-US" dirty="0"/>
              <a:t>），這是計量經濟學的數據集術語，它們包括了對同一個體的在多個時期上的觀測。它的名字是短語「</a:t>
            </a:r>
            <a:r>
              <a:rPr lang="en-US" altLang="zh-TW" dirty="0"/>
              <a:t>Python data analysis</a:t>
            </a:r>
            <a:r>
              <a:rPr lang="zh-TW" altLang="en-US" dirty="0"/>
              <a:t>」自身的文字遊戲。</a:t>
            </a:r>
            <a:endParaRPr lang="en-US" altLang="zh-TW" dirty="0"/>
          </a:p>
        </p:txBody>
      </p:sp>
    </p:spTree>
    <p:extLst>
      <p:ext uri="{BB962C8B-B14F-4D97-AF65-F5344CB8AC3E}">
        <p14:creationId xmlns:p14="http://schemas.microsoft.com/office/powerpoint/2010/main" val="832109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A</a:t>
            </a:r>
            <a:r>
              <a:rPr lang="zh-TW" altLang="en-US" b="1" dirty="0"/>
              <a:t>矩陣與</a:t>
            </a:r>
            <a:r>
              <a:rPr lang="en-US" altLang="zh-TW" b="1" dirty="0"/>
              <a:t>B</a:t>
            </a:r>
            <a:r>
              <a:rPr lang="zh-TW" altLang="en-US" b="1" dirty="0"/>
              <a:t>矩陣間的運算</a:t>
            </a:r>
          </a:p>
        </p:txBody>
      </p:sp>
      <p:sp>
        <p:nvSpPr>
          <p:cNvPr id="4" name="文字方塊 3"/>
          <p:cNvSpPr txBox="1"/>
          <p:nvPr/>
        </p:nvSpPr>
        <p:spPr>
          <a:xfrm>
            <a:off x="838200" y="1690688"/>
            <a:ext cx="3714799" cy="646331"/>
          </a:xfrm>
          <a:prstGeom prst="rect">
            <a:avLst/>
          </a:prstGeom>
          <a:noFill/>
        </p:spPr>
        <p:txBody>
          <a:bodyPr wrap="none" rtlCol="0">
            <a:spAutoFit/>
          </a:bodyPr>
          <a:lstStyle/>
          <a:p>
            <a:r>
              <a:rPr lang="en-US" altLang="zh-TW" dirty="0"/>
              <a:t>Array multiplication(</a:t>
            </a:r>
            <a:r>
              <a:rPr lang="zh-TW" altLang="en-US" dirty="0"/>
              <a:t>矩陣相乘</a:t>
            </a:r>
            <a:r>
              <a:rPr lang="en-US" altLang="zh-TW" dirty="0"/>
              <a:t>) vs dot</a:t>
            </a:r>
          </a:p>
          <a:p>
            <a:endParaRPr lang="en-US" altLang="zh-TW" dirty="0"/>
          </a:p>
        </p:txBody>
      </p:sp>
      <p:pic>
        <p:nvPicPr>
          <p:cNvPr id="3" name="圖片 2"/>
          <p:cNvPicPr>
            <a:picLocks noChangeAspect="1"/>
          </p:cNvPicPr>
          <p:nvPr/>
        </p:nvPicPr>
        <p:blipFill>
          <a:blip r:embed="rId2"/>
          <a:stretch>
            <a:fillRect/>
          </a:stretch>
        </p:blipFill>
        <p:spPr>
          <a:xfrm>
            <a:off x="838200" y="2337019"/>
            <a:ext cx="7516660" cy="4191227"/>
          </a:xfrm>
          <a:prstGeom prst="rect">
            <a:avLst/>
          </a:prstGeom>
        </p:spPr>
      </p:pic>
      <p:sp>
        <p:nvSpPr>
          <p:cNvPr id="7" name="矩形 6"/>
          <p:cNvSpPr/>
          <p:nvPr/>
        </p:nvSpPr>
        <p:spPr>
          <a:xfrm>
            <a:off x="5482225" y="3444658"/>
            <a:ext cx="1294356" cy="513568"/>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969439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Universal function </a:t>
            </a:r>
            <a:r>
              <a:rPr lang="zh-TW" altLang="en-US" b="1" dirty="0"/>
              <a:t>與向量化運算</a:t>
            </a:r>
            <a:r>
              <a:rPr lang="en-US" altLang="zh-TW" b="1" dirty="0"/>
              <a:t>(Vectorization computation</a:t>
            </a:r>
            <a:r>
              <a:rPr lang="en-US" altLang="zh-TW" b="1" dirty="0" smtClean="0"/>
              <a:t>)</a:t>
            </a:r>
            <a:endParaRPr lang="zh-TW" altLang="en-US" dirty="0"/>
          </a:p>
        </p:txBody>
      </p:sp>
      <p:sp>
        <p:nvSpPr>
          <p:cNvPr id="3" name="內容版面配置區 2"/>
          <p:cNvSpPr>
            <a:spLocks noGrp="1"/>
          </p:cNvSpPr>
          <p:nvPr>
            <p:ph idx="1"/>
          </p:nvPr>
        </p:nvSpPr>
        <p:spPr/>
        <p:txBody>
          <a:bodyPr/>
          <a:lstStyle/>
          <a:p>
            <a:r>
              <a:rPr lang="zh-TW" altLang="en-US" dirty="0"/>
              <a:t>問題</a:t>
            </a:r>
            <a:r>
              <a:rPr lang="en-US" altLang="zh-TW" dirty="0"/>
              <a:t>:</a:t>
            </a:r>
            <a:r>
              <a:rPr lang="zh-TW" altLang="en-US" dirty="0"/>
              <a:t>計算</a:t>
            </a:r>
            <a:r>
              <a:rPr lang="en-US" altLang="zh-TW" dirty="0"/>
              <a:t>0</a:t>
            </a:r>
            <a:r>
              <a:rPr lang="zh-TW" altLang="en-US" dirty="0"/>
              <a:t>的三次方到</a:t>
            </a:r>
            <a:r>
              <a:rPr lang="en-US" altLang="zh-TW" dirty="0"/>
              <a:t>999</a:t>
            </a:r>
            <a:r>
              <a:rPr lang="zh-TW" altLang="en-US" dirty="0"/>
              <a:t>的三次方</a:t>
            </a:r>
          </a:p>
          <a:p>
            <a:r>
              <a:rPr lang="zh-TW" altLang="en-US" dirty="0"/>
              <a:t>解法大</a:t>
            </a:r>
            <a:r>
              <a:rPr lang="en-US" altLang="zh-TW" dirty="0"/>
              <a:t>PK:</a:t>
            </a:r>
          </a:p>
          <a:p>
            <a:pPr lvl="1"/>
            <a:r>
              <a:rPr lang="en-US" altLang="zh-TW" dirty="0"/>
              <a:t>Python ==&gt; For loop</a:t>
            </a:r>
          </a:p>
          <a:p>
            <a:endParaRPr lang="en-US" altLang="zh-TW" dirty="0" smtClean="0"/>
          </a:p>
          <a:p>
            <a:endParaRPr lang="en-US" altLang="zh-TW" dirty="0" smtClean="0"/>
          </a:p>
        </p:txBody>
      </p:sp>
      <p:pic>
        <p:nvPicPr>
          <p:cNvPr id="4" name="圖片 3"/>
          <p:cNvPicPr>
            <a:picLocks noChangeAspect="1"/>
          </p:cNvPicPr>
          <p:nvPr/>
        </p:nvPicPr>
        <p:blipFill>
          <a:blip r:embed="rId2"/>
          <a:stretch>
            <a:fillRect/>
          </a:stretch>
        </p:blipFill>
        <p:spPr>
          <a:xfrm>
            <a:off x="838200" y="3133431"/>
            <a:ext cx="10295468" cy="2753801"/>
          </a:xfrm>
          <a:prstGeom prst="rect">
            <a:avLst/>
          </a:prstGeom>
        </p:spPr>
      </p:pic>
    </p:spTree>
    <p:extLst>
      <p:ext uri="{BB962C8B-B14F-4D97-AF65-F5344CB8AC3E}">
        <p14:creationId xmlns:p14="http://schemas.microsoft.com/office/powerpoint/2010/main" val="4847999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Universal function </a:t>
            </a:r>
            <a:r>
              <a:rPr lang="zh-TW" altLang="en-US" b="1" dirty="0"/>
              <a:t>與向量化運算</a:t>
            </a:r>
            <a:r>
              <a:rPr lang="en-US" altLang="zh-TW" b="1" dirty="0"/>
              <a:t>(Vectorization computation</a:t>
            </a:r>
            <a:r>
              <a:rPr lang="en-US" altLang="zh-TW" b="1" dirty="0" smtClean="0"/>
              <a:t>)</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Numpy </a:t>
            </a:r>
            <a:r>
              <a:rPr lang="en-US" altLang="zh-TW" dirty="0"/>
              <a:t>==&gt;Vectorization </a:t>
            </a:r>
            <a:r>
              <a:rPr lang="zh-TW" altLang="en-US" dirty="0"/>
              <a:t>向量化</a:t>
            </a:r>
            <a:r>
              <a:rPr lang="zh-TW" altLang="en-US" dirty="0" smtClean="0"/>
              <a:t>計算</a:t>
            </a:r>
            <a:endParaRPr lang="zh-TW" altLang="en-US" dirty="0"/>
          </a:p>
        </p:txBody>
      </p:sp>
      <p:pic>
        <p:nvPicPr>
          <p:cNvPr id="5" name="圖片 4"/>
          <p:cNvPicPr>
            <a:picLocks noChangeAspect="1"/>
          </p:cNvPicPr>
          <p:nvPr/>
        </p:nvPicPr>
        <p:blipFill>
          <a:blip r:embed="rId2"/>
          <a:stretch>
            <a:fillRect/>
          </a:stretch>
        </p:blipFill>
        <p:spPr>
          <a:xfrm>
            <a:off x="558739" y="2252271"/>
            <a:ext cx="11074522" cy="1305121"/>
          </a:xfrm>
          <a:prstGeom prst="rect">
            <a:avLst/>
          </a:prstGeom>
        </p:spPr>
      </p:pic>
      <p:pic>
        <p:nvPicPr>
          <p:cNvPr id="6" name="圖片 5"/>
          <p:cNvPicPr>
            <a:picLocks noChangeAspect="1"/>
          </p:cNvPicPr>
          <p:nvPr/>
        </p:nvPicPr>
        <p:blipFill>
          <a:blip r:embed="rId3"/>
          <a:stretch>
            <a:fillRect/>
          </a:stretch>
        </p:blipFill>
        <p:spPr>
          <a:xfrm>
            <a:off x="558739" y="3557392"/>
            <a:ext cx="11074522" cy="2057400"/>
          </a:xfrm>
          <a:prstGeom prst="rect">
            <a:avLst/>
          </a:prstGeom>
        </p:spPr>
      </p:pic>
    </p:spTree>
    <p:extLst>
      <p:ext uri="{BB962C8B-B14F-4D97-AF65-F5344CB8AC3E}">
        <p14:creationId xmlns:p14="http://schemas.microsoft.com/office/powerpoint/2010/main" val="10929520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E9D461-1B55-48C2-A039-FD996DE150FE}"/>
              </a:ext>
            </a:extLst>
          </p:cNvPr>
          <p:cNvSpPr>
            <a:spLocks noGrp="1"/>
          </p:cNvSpPr>
          <p:nvPr>
            <p:ph type="title"/>
          </p:nvPr>
        </p:nvSpPr>
        <p:spPr/>
        <p:txBody>
          <a:bodyPr>
            <a:normAutofit/>
          </a:bodyPr>
          <a:lstStyle/>
          <a:p>
            <a:r>
              <a:rPr lang="en-US" altLang="zh-TW" b="1" dirty="0"/>
              <a:t>Numpy random</a:t>
            </a:r>
            <a:r>
              <a:rPr lang="zh-TW" altLang="en-US" b="1" dirty="0"/>
              <a:t>模組</a:t>
            </a:r>
          </a:p>
        </p:txBody>
      </p:sp>
      <p:sp>
        <p:nvSpPr>
          <p:cNvPr id="3" name="內容版面配置區 2">
            <a:extLst>
              <a:ext uri="{FF2B5EF4-FFF2-40B4-BE49-F238E27FC236}">
                <a16:creationId xmlns:a16="http://schemas.microsoft.com/office/drawing/2014/main" id="{7FD68B6A-5D62-4FDF-BBE8-9EA89A806816}"/>
              </a:ext>
            </a:extLst>
          </p:cNvPr>
          <p:cNvSpPr>
            <a:spLocks noGrp="1"/>
          </p:cNvSpPr>
          <p:nvPr>
            <p:ph idx="1"/>
          </p:nvPr>
        </p:nvSpPr>
        <p:spPr/>
        <p:txBody>
          <a:bodyPr/>
          <a:lstStyle/>
          <a:p>
            <a:r>
              <a:rPr lang="en-US" altLang="zh-TW" dirty="0"/>
              <a:t>Numpy random</a:t>
            </a:r>
            <a:r>
              <a:rPr lang="zh-TW" altLang="en-US" dirty="0"/>
              <a:t>模組有許多函數</a:t>
            </a:r>
            <a:r>
              <a:rPr lang="en-US" altLang="zh-TW" dirty="0"/>
              <a:t>(</a:t>
            </a:r>
            <a:r>
              <a:rPr lang="zh-TW" altLang="en-US" dirty="0" smtClean="0"/>
              <a:t>如下</a:t>
            </a:r>
            <a:r>
              <a:rPr lang="en-US" altLang="zh-TW" dirty="0" smtClean="0"/>
              <a:t>)</a:t>
            </a:r>
            <a:endParaRPr lang="zh-TW" altLang="en-US" b="1" dirty="0"/>
          </a:p>
        </p:txBody>
      </p:sp>
      <p:pic>
        <p:nvPicPr>
          <p:cNvPr id="5" name="圖片 4"/>
          <p:cNvPicPr>
            <a:picLocks noChangeAspect="1"/>
          </p:cNvPicPr>
          <p:nvPr/>
        </p:nvPicPr>
        <p:blipFill>
          <a:blip r:embed="rId2"/>
          <a:stretch>
            <a:fillRect/>
          </a:stretch>
        </p:blipFill>
        <p:spPr>
          <a:xfrm>
            <a:off x="929144" y="2334408"/>
            <a:ext cx="10403096" cy="2951576"/>
          </a:xfrm>
          <a:prstGeom prst="rect">
            <a:avLst/>
          </a:prstGeom>
        </p:spPr>
      </p:pic>
    </p:spTree>
    <p:extLst>
      <p:ext uri="{BB962C8B-B14F-4D97-AF65-F5344CB8AC3E}">
        <p14:creationId xmlns:p14="http://schemas.microsoft.com/office/powerpoint/2010/main" val="6360545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(1)Simple random data</a:t>
            </a:r>
            <a:endParaRPr lang="zh-TW" altLang="en-US" dirty="0"/>
          </a:p>
        </p:txBody>
      </p:sp>
      <p:sp>
        <p:nvSpPr>
          <p:cNvPr id="3" name="內容版面配置區 2"/>
          <p:cNvSpPr>
            <a:spLocks noGrp="1"/>
          </p:cNvSpPr>
          <p:nvPr>
            <p:ph idx="1"/>
          </p:nvPr>
        </p:nvSpPr>
        <p:spPr/>
        <p:txBody>
          <a:bodyPr>
            <a:normAutofit fontScale="77500" lnSpcReduction="20000"/>
          </a:bodyPr>
          <a:lstStyle/>
          <a:p>
            <a:r>
              <a:rPr lang="en-US" altLang="zh-TW" dirty="0"/>
              <a:t>rand(d0, d1, …, </a:t>
            </a:r>
            <a:r>
              <a:rPr lang="en-US" altLang="zh-TW" dirty="0" err="1"/>
              <a:t>dn</a:t>
            </a:r>
            <a:r>
              <a:rPr lang="en-US" altLang="zh-TW" dirty="0"/>
              <a:t>)	Random values in a given shape.</a:t>
            </a:r>
          </a:p>
          <a:p>
            <a:r>
              <a:rPr lang="en-US" altLang="zh-TW" dirty="0" err="1"/>
              <a:t>randn</a:t>
            </a:r>
            <a:r>
              <a:rPr lang="en-US" altLang="zh-TW" dirty="0"/>
              <a:t>(d0, d1, …, </a:t>
            </a:r>
            <a:r>
              <a:rPr lang="en-US" altLang="zh-TW" dirty="0" err="1"/>
              <a:t>dn</a:t>
            </a:r>
            <a:r>
              <a:rPr lang="en-US" altLang="zh-TW" dirty="0"/>
              <a:t>)	Return a sample (or samples) from the “standard normal” distribution.</a:t>
            </a:r>
          </a:p>
          <a:p>
            <a:r>
              <a:rPr lang="en-US" altLang="zh-TW" dirty="0" err="1"/>
              <a:t>randint</a:t>
            </a:r>
            <a:r>
              <a:rPr lang="en-US" altLang="zh-TW" dirty="0"/>
              <a:t>(low[, high, size, </a:t>
            </a:r>
            <a:r>
              <a:rPr lang="en-US" altLang="zh-TW" dirty="0" err="1"/>
              <a:t>dtype</a:t>
            </a:r>
            <a:r>
              <a:rPr lang="en-US" altLang="zh-TW" dirty="0"/>
              <a:t>])	Return random integers from low (inclusive) to high (exclusive).</a:t>
            </a:r>
          </a:p>
          <a:p>
            <a:r>
              <a:rPr lang="en-US" altLang="zh-TW" dirty="0" err="1"/>
              <a:t>random_integers</a:t>
            </a:r>
            <a:r>
              <a:rPr lang="en-US" altLang="zh-TW" dirty="0"/>
              <a:t>(low[, high, size])	Random integers of type np.int between low and high, inclusive.</a:t>
            </a:r>
          </a:p>
          <a:p>
            <a:r>
              <a:rPr lang="en-US" altLang="zh-TW" dirty="0" err="1"/>
              <a:t>random_sample</a:t>
            </a:r>
            <a:r>
              <a:rPr lang="en-US" altLang="zh-TW" dirty="0"/>
              <a:t>([size])	Return random floats in the half-open interval [0.0, 1.0).</a:t>
            </a:r>
          </a:p>
          <a:p>
            <a:r>
              <a:rPr lang="en-US" altLang="zh-TW" dirty="0"/>
              <a:t>random([size])	Return random floats in the half-open interval [0.0, 1.0).</a:t>
            </a:r>
          </a:p>
          <a:p>
            <a:r>
              <a:rPr lang="en-US" altLang="zh-TW" dirty="0" err="1"/>
              <a:t>ranf</a:t>
            </a:r>
            <a:r>
              <a:rPr lang="en-US" altLang="zh-TW" dirty="0"/>
              <a:t>([size])	Return random floats in the half-open interval [0.0, 1.0).</a:t>
            </a:r>
          </a:p>
          <a:p>
            <a:r>
              <a:rPr lang="en-US" altLang="zh-TW" dirty="0"/>
              <a:t>sample([size])	Return random floats in the half-open interval [0.0, 1.0).</a:t>
            </a:r>
          </a:p>
          <a:p>
            <a:r>
              <a:rPr lang="en-US" altLang="zh-TW" dirty="0"/>
              <a:t>choice(a[, size, replace, p])	Generates a random sample from a given 1-D array</a:t>
            </a:r>
          </a:p>
          <a:p>
            <a:r>
              <a:rPr lang="en-US" altLang="zh-TW" dirty="0"/>
              <a:t>bytes(length)	Return random bytes.</a:t>
            </a:r>
            <a:endParaRPr lang="zh-TW" altLang="en-US" dirty="0"/>
          </a:p>
        </p:txBody>
      </p:sp>
    </p:spTree>
    <p:extLst>
      <p:ext uri="{BB962C8B-B14F-4D97-AF65-F5344CB8AC3E}">
        <p14:creationId xmlns:p14="http://schemas.microsoft.com/office/powerpoint/2010/main" val="33324118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a:t>
            </a:r>
            <a:r>
              <a:rPr lang="en-US" altLang="zh-TW" b="1" dirty="0" smtClean="0"/>
              <a:t>2)Permutations</a:t>
            </a:r>
            <a:endParaRPr lang="zh-TW" altLang="en-US" dirty="0"/>
          </a:p>
        </p:txBody>
      </p:sp>
      <p:sp>
        <p:nvSpPr>
          <p:cNvPr id="3" name="內容版面配置區 2"/>
          <p:cNvSpPr>
            <a:spLocks noGrp="1"/>
          </p:cNvSpPr>
          <p:nvPr>
            <p:ph idx="1"/>
          </p:nvPr>
        </p:nvSpPr>
        <p:spPr/>
        <p:txBody>
          <a:bodyPr>
            <a:normAutofit/>
          </a:bodyPr>
          <a:lstStyle/>
          <a:p>
            <a:r>
              <a:rPr lang="en-US" altLang="zh-TW" dirty="0"/>
              <a:t>shuffle(x)	Modify a sequence in-place by shuffling its contents.</a:t>
            </a:r>
          </a:p>
          <a:p>
            <a:r>
              <a:rPr lang="en-US" altLang="zh-TW" dirty="0"/>
              <a:t>permutation(x)	Randomly permute a sequence, or return a permuted range.</a:t>
            </a:r>
            <a:endParaRPr lang="zh-TW" altLang="en-US" dirty="0"/>
          </a:p>
        </p:txBody>
      </p:sp>
    </p:spTree>
    <p:extLst>
      <p:ext uri="{BB962C8B-B14F-4D97-AF65-F5344CB8AC3E}">
        <p14:creationId xmlns:p14="http://schemas.microsoft.com/office/powerpoint/2010/main" val="21651189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a:t>
            </a:r>
            <a:r>
              <a:rPr lang="en-US" altLang="zh-TW" b="1" dirty="0" smtClean="0"/>
              <a:t>3)Distributions</a:t>
            </a:r>
            <a:endParaRPr lang="zh-TW" altLang="en-US" dirty="0"/>
          </a:p>
        </p:txBody>
      </p:sp>
      <p:sp>
        <p:nvSpPr>
          <p:cNvPr id="3" name="內容版面配置區 2"/>
          <p:cNvSpPr>
            <a:spLocks noGrp="1"/>
          </p:cNvSpPr>
          <p:nvPr>
            <p:ph idx="1"/>
          </p:nvPr>
        </p:nvSpPr>
        <p:spPr/>
        <p:txBody>
          <a:bodyPr>
            <a:normAutofit fontScale="25000" lnSpcReduction="20000"/>
          </a:bodyPr>
          <a:lstStyle/>
          <a:p>
            <a:r>
              <a:rPr lang="en-US" altLang="zh-TW" dirty="0"/>
              <a:t>beta(a, b[, size])	Draw samples from a Beta distribution.</a:t>
            </a:r>
          </a:p>
          <a:p>
            <a:r>
              <a:rPr lang="en-US" altLang="zh-TW" dirty="0"/>
              <a:t>binomial(n, p[, size])	Draw samples from a binomial distribution.</a:t>
            </a:r>
          </a:p>
          <a:p>
            <a:r>
              <a:rPr lang="en-US" altLang="zh-TW" dirty="0" err="1"/>
              <a:t>chisquare</a:t>
            </a:r>
            <a:r>
              <a:rPr lang="en-US" altLang="zh-TW" dirty="0"/>
              <a:t>(</a:t>
            </a:r>
            <a:r>
              <a:rPr lang="en-US" altLang="zh-TW" dirty="0" err="1"/>
              <a:t>df</a:t>
            </a:r>
            <a:r>
              <a:rPr lang="en-US" altLang="zh-TW" dirty="0"/>
              <a:t>[, size])	Draw samples from a chi-square distribution.</a:t>
            </a:r>
          </a:p>
          <a:p>
            <a:r>
              <a:rPr lang="en-US" altLang="zh-TW" dirty="0" err="1"/>
              <a:t>dirichlet</a:t>
            </a:r>
            <a:r>
              <a:rPr lang="en-US" altLang="zh-TW" dirty="0"/>
              <a:t>(alpha[, size])	Draw samples from the </a:t>
            </a:r>
            <a:r>
              <a:rPr lang="en-US" altLang="zh-TW" dirty="0" err="1"/>
              <a:t>Dirichlet</a:t>
            </a:r>
            <a:r>
              <a:rPr lang="en-US" altLang="zh-TW" dirty="0"/>
              <a:t> distribution.</a:t>
            </a:r>
          </a:p>
          <a:p>
            <a:r>
              <a:rPr lang="en-US" altLang="zh-TW" dirty="0"/>
              <a:t>exponential([scale, size])	Draw samples from an exponential distribution.</a:t>
            </a:r>
          </a:p>
          <a:p>
            <a:r>
              <a:rPr lang="en-US" altLang="zh-TW" dirty="0"/>
              <a:t>f(</a:t>
            </a:r>
            <a:r>
              <a:rPr lang="en-US" altLang="zh-TW" dirty="0" err="1"/>
              <a:t>dfnum</a:t>
            </a:r>
            <a:r>
              <a:rPr lang="en-US" altLang="zh-TW" dirty="0"/>
              <a:t>, </a:t>
            </a:r>
            <a:r>
              <a:rPr lang="en-US" altLang="zh-TW" dirty="0" err="1"/>
              <a:t>dfden</a:t>
            </a:r>
            <a:r>
              <a:rPr lang="en-US" altLang="zh-TW" dirty="0"/>
              <a:t>[, size])	Draw samples from an F distribution.</a:t>
            </a:r>
          </a:p>
          <a:p>
            <a:r>
              <a:rPr lang="en-US" altLang="zh-TW" dirty="0"/>
              <a:t>gamma(shape[, scale, size])	Draw samples from a Gamma distribution.</a:t>
            </a:r>
          </a:p>
          <a:p>
            <a:r>
              <a:rPr lang="en-US" altLang="zh-TW" dirty="0"/>
              <a:t>geometric(p[, size])	Draw samples from the geometric distribution.</a:t>
            </a:r>
          </a:p>
          <a:p>
            <a:r>
              <a:rPr lang="en-US" altLang="zh-TW" dirty="0" err="1"/>
              <a:t>gumbel</a:t>
            </a:r>
            <a:r>
              <a:rPr lang="en-US" altLang="zh-TW" dirty="0"/>
              <a:t>([</a:t>
            </a:r>
            <a:r>
              <a:rPr lang="en-US" altLang="zh-TW" dirty="0" err="1"/>
              <a:t>loc</a:t>
            </a:r>
            <a:r>
              <a:rPr lang="en-US" altLang="zh-TW" dirty="0"/>
              <a:t>, scale, size])	Draw samples from a Gumbel distribution.</a:t>
            </a:r>
          </a:p>
          <a:p>
            <a:r>
              <a:rPr lang="en-US" altLang="zh-TW" dirty="0"/>
              <a:t>hypergeometric(</a:t>
            </a:r>
            <a:r>
              <a:rPr lang="en-US" altLang="zh-TW" dirty="0" err="1"/>
              <a:t>ngood</a:t>
            </a:r>
            <a:r>
              <a:rPr lang="en-US" altLang="zh-TW" dirty="0"/>
              <a:t>, </a:t>
            </a:r>
            <a:r>
              <a:rPr lang="en-US" altLang="zh-TW" dirty="0" err="1"/>
              <a:t>nbad</a:t>
            </a:r>
            <a:r>
              <a:rPr lang="en-US" altLang="zh-TW" dirty="0"/>
              <a:t>, </a:t>
            </a:r>
            <a:r>
              <a:rPr lang="en-US" altLang="zh-TW" dirty="0" err="1"/>
              <a:t>nsample</a:t>
            </a:r>
            <a:r>
              <a:rPr lang="en-US" altLang="zh-TW" dirty="0"/>
              <a:t>[, size])	Draw samples from a Hypergeometric distribution.</a:t>
            </a:r>
          </a:p>
          <a:p>
            <a:r>
              <a:rPr lang="en-US" altLang="zh-TW" dirty="0" err="1"/>
              <a:t>laplace</a:t>
            </a:r>
            <a:r>
              <a:rPr lang="en-US" altLang="zh-TW" dirty="0"/>
              <a:t>([</a:t>
            </a:r>
            <a:r>
              <a:rPr lang="en-US" altLang="zh-TW" dirty="0" err="1"/>
              <a:t>loc</a:t>
            </a:r>
            <a:r>
              <a:rPr lang="en-US" altLang="zh-TW" dirty="0"/>
              <a:t>, scale, size])	Draw samples from the Laplace or double exponential distribution with specified location (or mean) and scale (decay).</a:t>
            </a:r>
          </a:p>
          <a:p>
            <a:r>
              <a:rPr lang="en-US" altLang="zh-TW" dirty="0"/>
              <a:t>logistic([</a:t>
            </a:r>
            <a:r>
              <a:rPr lang="en-US" altLang="zh-TW" dirty="0" err="1"/>
              <a:t>loc</a:t>
            </a:r>
            <a:r>
              <a:rPr lang="en-US" altLang="zh-TW" dirty="0"/>
              <a:t>, scale, size])	Draw samples from a logistic distribution.</a:t>
            </a:r>
          </a:p>
          <a:p>
            <a:r>
              <a:rPr lang="en-US" altLang="zh-TW" dirty="0"/>
              <a:t>lognormal([mean, sigma, size])	Draw samples from a log-normal distribution.</a:t>
            </a:r>
          </a:p>
          <a:p>
            <a:r>
              <a:rPr lang="en-US" altLang="zh-TW" dirty="0" err="1"/>
              <a:t>logseries</a:t>
            </a:r>
            <a:r>
              <a:rPr lang="en-US" altLang="zh-TW" dirty="0"/>
              <a:t>(p[, size])	Draw samples from a logarithmic series distribution.</a:t>
            </a:r>
          </a:p>
          <a:p>
            <a:r>
              <a:rPr lang="en-US" altLang="zh-TW" dirty="0"/>
              <a:t>multinomial(n, </a:t>
            </a:r>
            <a:r>
              <a:rPr lang="en-US" altLang="zh-TW" dirty="0" err="1"/>
              <a:t>pvals</a:t>
            </a:r>
            <a:r>
              <a:rPr lang="en-US" altLang="zh-TW" dirty="0"/>
              <a:t>[, size])	Draw samples from a multinomial distribution.</a:t>
            </a:r>
          </a:p>
          <a:p>
            <a:r>
              <a:rPr lang="en-US" altLang="zh-TW" dirty="0" err="1"/>
              <a:t>multivariate_normal</a:t>
            </a:r>
            <a:r>
              <a:rPr lang="en-US" altLang="zh-TW" dirty="0"/>
              <a:t>(mean, </a:t>
            </a:r>
            <a:r>
              <a:rPr lang="en-US" altLang="zh-TW" dirty="0" err="1"/>
              <a:t>cov</a:t>
            </a:r>
            <a:r>
              <a:rPr lang="en-US" altLang="zh-TW" dirty="0"/>
              <a:t>[, size, …)	Draw random samples from a multivariate normal distribution.</a:t>
            </a:r>
          </a:p>
          <a:p>
            <a:r>
              <a:rPr lang="en-US" altLang="zh-TW" dirty="0" err="1"/>
              <a:t>negative_binomial</a:t>
            </a:r>
            <a:r>
              <a:rPr lang="en-US" altLang="zh-TW" dirty="0"/>
              <a:t>(n, p[, size])	Draw samples from a negative binomial distribution.</a:t>
            </a:r>
          </a:p>
          <a:p>
            <a:r>
              <a:rPr lang="en-US" altLang="zh-TW" dirty="0" err="1"/>
              <a:t>noncentral_chisquare</a:t>
            </a:r>
            <a:r>
              <a:rPr lang="en-US" altLang="zh-TW" dirty="0"/>
              <a:t>(</a:t>
            </a:r>
            <a:r>
              <a:rPr lang="en-US" altLang="zh-TW" dirty="0" err="1"/>
              <a:t>df</a:t>
            </a:r>
            <a:r>
              <a:rPr lang="en-US" altLang="zh-TW" dirty="0"/>
              <a:t>, </a:t>
            </a:r>
            <a:r>
              <a:rPr lang="en-US" altLang="zh-TW" dirty="0" err="1"/>
              <a:t>nonc</a:t>
            </a:r>
            <a:r>
              <a:rPr lang="en-US" altLang="zh-TW" dirty="0"/>
              <a:t>[, size])	Draw samples from a </a:t>
            </a:r>
            <a:r>
              <a:rPr lang="en-US" altLang="zh-TW" dirty="0" err="1"/>
              <a:t>noncentral</a:t>
            </a:r>
            <a:r>
              <a:rPr lang="en-US" altLang="zh-TW" dirty="0"/>
              <a:t> chi-square distribution.</a:t>
            </a:r>
          </a:p>
          <a:p>
            <a:r>
              <a:rPr lang="en-US" altLang="zh-TW" dirty="0" err="1"/>
              <a:t>noncentral_f</a:t>
            </a:r>
            <a:r>
              <a:rPr lang="en-US" altLang="zh-TW" dirty="0"/>
              <a:t>(</a:t>
            </a:r>
            <a:r>
              <a:rPr lang="en-US" altLang="zh-TW" dirty="0" err="1"/>
              <a:t>dfnum</a:t>
            </a:r>
            <a:r>
              <a:rPr lang="en-US" altLang="zh-TW" dirty="0"/>
              <a:t>, </a:t>
            </a:r>
            <a:r>
              <a:rPr lang="en-US" altLang="zh-TW" dirty="0" err="1"/>
              <a:t>dfden</a:t>
            </a:r>
            <a:r>
              <a:rPr lang="en-US" altLang="zh-TW" dirty="0"/>
              <a:t>, </a:t>
            </a:r>
            <a:r>
              <a:rPr lang="en-US" altLang="zh-TW" dirty="0" err="1"/>
              <a:t>nonc</a:t>
            </a:r>
            <a:r>
              <a:rPr lang="en-US" altLang="zh-TW" dirty="0"/>
              <a:t>[, size])	Draw samples from the </a:t>
            </a:r>
            <a:r>
              <a:rPr lang="en-US" altLang="zh-TW" dirty="0" err="1"/>
              <a:t>noncentral</a:t>
            </a:r>
            <a:r>
              <a:rPr lang="en-US" altLang="zh-TW" dirty="0"/>
              <a:t> F distribution.</a:t>
            </a:r>
          </a:p>
          <a:p>
            <a:r>
              <a:rPr lang="en-US" altLang="zh-TW" dirty="0"/>
              <a:t>normal([</a:t>
            </a:r>
            <a:r>
              <a:rPr lang="en-US" altLang="zh-TW" dirty="0" err="1"/>
              <a:t>loc</a:t>
            </a:r>
            <a:r>
              <a:rPr lang="en-US" altLang="zh-TW" dirty="0"/>
              <a:t>, scale, size])	Draw random samples from a normal (Gaussian) distribution.</a:t>
            </a:r>
          </a:p>
          <a:p>
            <a:r>
              <a:rPr lang="en-US" altLang="zh-TW" dirty="0" err="1"/>
              <a:t>pareto</a:t>
            </a:r>
            <a:r>
              <a:rPr lang="en-US" altLang="zh-TW" dirty="0"/>
              <a:t>(a[, size])	Draw samples from a Pareto II or Lomax distribution with specified shape.</a:t>
            </a:r>
          </a:p>
          <a:p>
            <a:r>
              <a:rPr lang="en-US" altLang="zh-TW" dirty="0" err="1"/>
              <a:t>poisson</a:t>
            </a:r>
            <a:r>
              <a:rPr lang="en-US" altLang="zh-TW" dirty="0"/>
              <a:t>([lam, size])	Draw samples from a Poisson distribution.</a:t>
            </a:r>
          </a:p>
          <a:p>
            <a:r>
              <a:rPr lang="en-US" altLang="zh-TW" dirty="0"/>
              <a:t>power(a[, size])	Draws samples in [0, 1] from a power distribution with positive exponent a - 1.</a:t>
            </a:r>
          </a:p>
          <a:p>
            <a:r>
              <a:rPr lang="en-US" altLang="zh-TW" dirty="0" err="1"/>
              <a:t>rayleigh</a:t>
            </a:r>
            <a:r>
              <a:rPr lang="en-US" altLang="zh-TW" dirty="0"/>
              <a:t>([scale, size])	Draw samples from a Rayleigh distribution.</a:t>
            </a:r>
          </a:p>
          <a:p>
            <a:r>
              <a:rPr lang="en-US" altLang="zh-TW" dirty="0" err="1"/>
              <a:t>standard_cauchy</a:t>
            </a:r>
            <a:r>
              <a:rPr lang="en-US" altLang="zh-TW" dirty="0"/>
              <a:t>([size])	Draw samples from a standard Cauchy distribution with mode = 0.</a:t>
            </a:r>
          </a:p>
          <a:p>
            <a:r>
              <a:rPr lang="en-US" altLang="zh-TW" dirty="0" err="1"/>
              <a:t>standard_exponential</a:t>
            </a:r>
            <a:r>
              <a:rPr lang="en-US" altLang="zh-TW" dirty="0"/>
              <a:t>([size])	Draw samples from the standard exponential distribution.</a:t>
            </a:r>
          </a:p>
          <a:p>
            <a:r>
              <a:rPr lang="en-US" altLang="zh-TW" dirty="0" err="1"/>
              <a:t>standard_gamma</a:t>
            </a:r>
            <a:r>
              <a:rPr lang="en-US" altLang="zh-TW" dirty="0"/>
              <a:t>(shape[, size])	Draw samples from a standard Gamma distribution.</a:t>
            </a:r>
          </a:p>
          <a:p>
            <a:r>
              <a:rPr lang="en-US" altLang="zh-TW" dirty="0" err="1"/>
              <a:t>standard_normal</a:t>
            </a:r>
            <a:r>
              <a:rPr lang="en-US" altLang="zh-TW" dirty="0"/>
              <a:t>([size])	Draw samples from a standard Normal distribution (mean=0, </a:t>
            </a:r>
            <a:r>
              <a:rPr lang="en-US" altLang="zh-TW" dirty="0" err="1"/>
              <a:t>stdev</a:t>
            </a:r>
            <a:r>
              <a:rPr lang="en-US" altLang="zh-TW" dirty="0"/>
              <a:t>=1).</a:t>
            </a:r>
          </a:p>
          <a:p>
            <a:r>
              <a:rPr lang="en-US" altLang="zh-TW" dirty="0" err="1"/>
              <a:t>standard_t</a:t>
            </a:r>
            <a:r>
              <a:rPr lang="en-US" altLang="zh-TW" dirty="0"/>
              <a:t>(</a:t>
            </a:r>
            <a:r>
              <a:rPr lang="en-US" altLang="zh-TW" dirty="0" err="1"/>
              <a:t>df</a:t>
            </a:r>
            <a:r>
              <a:rPr lang="en-US" altLang="zh-TW" dirty="0"/>
              <a:t>[, size])	Draw samples from a standard Student’s t distribution with </a:t>
            </a:r>
            <a:r>
              <a:rPr lang="en-US" altLang="zh-TW" dirty="0" err="1"/>
              <a:t>df</a:t>
            </a:r>
            <a:r>
              <a:rPr lang="en-US" altLang="zh-TW" dirty="0"/>
              <a:t> degrees of freedom.</a:t>
            </a:r>
          </a:p>
          <a:p>
            <a:r>
              <a:rPr lang="en-US" altLang="zh-TW" dirty="0"/>
              <a:t>triangular(left, mode, right[, size])	Draw samples from the triangular distribution over the interval [left, right].</a:t>
            </a:r>
          </a:p>
          <a:p>
            <a:r>
              <a:rPr lang="en-US" altLang="zh-TW" dirty="0"/>
              <a:t>uniform([low, high, size])	Draw samples from a uniform distribution.</a:t>
            </a:r>
          </a:p>
          <a:p>
            <a:r>
              <a:rPr lang="en-US" altLang="zh-TW" dirty="0" err="1"/>
              <a:t>vonmises</a:t>
            </a:r>
            <a:r>
              <a:rPr lang="en-US" altLang="zh-TW" dirty="0"/>
              <a:t>(mu, kappa[, size])	Draw samples from a von Mises distribution.</a:t>
            </a:r>
          </a:p>
          <a:p>
            <a:r>
              <a:rPr lang="en-US" altLang="zh-TW" dirty="0" err="1"/>
              <a:t>wald</a:t>
            </a:r>
            <a:r>
              <a:rPr lang="en-US" altLang="zh-TW" dirty="0"/>
              <a:t>(mean, scale[, size])	Draw samples from a Wald, or inverse Gaussian, distribution.</a:t>
            </a:r>
          </a:p>
          <a:p>
            <a:r>
              <a:rPr lang="en-US" altLang="zh-TW" dirty="0" err="1"/>
              <a:t>weibull</a:t>
            </a:r>
            <a:r>
              <a:rPr lang="en-US" altLang="zh-TW" dirty="0"/>
              <a:t>(a[, size])	Draw samples from a Weibull distribution.</a:t>
            </a:r>
          </a:p>
          <a:p>
            <a:r>
              <a:rPr lang="en-US" altLang="zh-TW" dirty="0" err="1"/>
              <a:t>zipf</a:t>
            </a:r>
            <a:r>
              <a:rPr lang="en-US" altLang="zh-TW" dirty="0"/>
              <a:t>(a[, size])	Draw samples from a </a:t>
            </a:r>
            <a:r>
              <a:rPr lang="en-US" altLang="zh-TW" dirty="0" err="1"/>
              <a:t>Zipf</a:t>
            </a:r>
            <a:r>
              <a:rPr lang="en-US" altLang="zh-TW" dirty="0"/>
              <a:t> distribution.</a:t>
            </a:r>
            <a:endParaRPr lang="zh-TW" altLang="en-US" dirty="0"/>
          </a:p>
        </p:txBody>
      </p:sp>
    </p:spTree>
    <p:extLst>
      <p:ext uri="{BB962C8B-B14F-4D97-AF65-F5344CB8AC3E}">
        <p14:creationId xmlns:p14="http://schemas.microsoft.com/office/powerpoint/2010/main" val="22394481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(4)Random </a:t>
            </a:r>
            <a:r>
              <a:rPr lang="en-US" altLang="zh-TW" b="1" dirty="0" smtClean="0"/>
              <a:t>generator</a:t>
            </a:r>
            <a:endParaRPr lang="zh-TW" altLang="en-US" dirty="0"/>
          </a:p>
        </p:txBody>
      </p:sp>
      <p:sp>
        <p:nvSpPr>
          <p:cNvPr id="3" name="內容版面配置區 2"/>
          <p:cNvSpPr>
            <a:spLocks noGrp="1"/>
          </p:cNvSpPr>
          <p:nvPr>
            <p:ph idx="1"/>
          </p:nvPr>
        </p:nvSpPr>
        <p:spPr/>
        <p:txBody>
          <a:bodyPr/>
          <a:lstStyle/>
          <a:p>
            <a:r>
              <a:rPr lang="en-US" altLang="zh-TW" dirty="0" err="1"/>
              <a:t>RandomState</a:t>
            </a:r>
            <a:r>
              <a:rPr lang="en-US" altLang="zh-TW" dirty="0"/>
              <a:t>([seed])	Container for the </a:t>
            </a:r>
            <a:r>
              <a:rPr lang="en-US" altLang="zh-TW" dirty="0" err="1"/>
              <a:t>Mersenne</a:t>
            </a:r>
            <a:r>
              <a:rPr lang="en-US" altLang="zh-TW" dirty="0"/>
              <a:t> Twister pseudo-random number generator.</a:t>
            </a:r>
          </a:p>
          <a:p>
            <a:r>
              <a:rPr lang="en-US" altLang="zh-TW" dirty="0"/>
              <a:t>seed([seed])	Seed the generator.</a:t>
            </a:r>
          </a:p>
          <a:p>
            <a:r>
              <a:rPr lang="en-US" altLang="zh-TW" dirty="0" err="1"/>
              <a:t>get_state</a:t>
            </a:r>
            <a:r>
              <a:rPr lang="en-US" altLang="zh-TW" dirty="0"/>
              <a:t>()	Return a tuple representing the internal state of the generator.</a:t>
            </a:r>
          </a:p>
          <a:p>
            <a:r>
              <a:rPr lang="en-US" altLang="zh-TW" dirty="0" err="1"/>
              <a:t>set_state</a:t>
            </a:r>
            <a:r>
              <a:rPr lang="en-US" altLang="zh-TW" dirty="0"/>
              <a:t>(state)	Set the internal state of the generator from a tuple.</a:t>
            </a:r>
            <a:endParaRPr lang="zh-TW" altLang="en-US" dirty="0"/>
          </a:p>
        </p:txBody>
      </p:sp>
    </p:spTree>
    <p:extLst>
      <p:ext uri="{BB962C8B-B14F-4D97-AF65-F5344CB8AC3E}">
        <p14:creationId xmlns:p14="http://schemas.microsoft.com/office/powerpoint/2010/main" val="4177550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a:t>
            </a:r>
            <a:r>
              <a:rPr lang="en-US" altLang="zh-TW" b="1" dirty="0" err="1"/>
              <a:t>scipy</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r>
              <a:rPr lang="en-US" altLang="zh-TW" dirty="0"/>
              <a:t>SciPy</a:t>
            </a:r>
            <a:r>
              <a:rPr lang="zh-TW" altLang="en-US" dirty="0"/>
              <a:t>是一個開源的</a:t>
            </a:r>
            <a:r>
              <a:rPr lang="en-US" altLang="zh-TW" dirty="0"/>
              <a:t>Python</a:t>
            </a:r>
            <a:r>
              <a:rPr lang="zh-TW" altLang="en-US" dirty="0"/>
              <a:t>演算法庫和數學工具包。 </a:t>
            </a:r>
            <a:r>
              <a:rPr lang="en-US" altLang="zh-TW" dirty="0"/>
              <a:t>SciPy</a:t>
            </a:r>
            <a:r>
              <a:rPr lang="zh-TW" altLang="en-US" dirty="0"/>
              <a:t>包含的模組有最佳化、線性代數、積分、插值、特殊函數、快速傅立葉轉換、訊號處理和圖像處理、常微分方程式求解和其他科學與工程中常用的計算。與其功能相類似的軟體還有</a:t>
            </a:r>
            <a:r>
              <a:rPr lang="en-US" altLang="zh-TW" dirty="0"/>
              <a:t>MATLAB</a:t>
            </a:r>
            <a:r>
              <a:rPr lang="zh-TW" altLang="en-US" dirty="0"/>
              <a:t>、</a:t>
            </a:r>
            <a:r>
              <a:rPr lang="en-US" altLang="zh-TW" dirty="0"/>
              <a:t>GNU Octave</a:t>
            </a:r>
            <a:r>
              <a:rPr lang="zh-TW" altLang="en-US" dirty="0"/>
              <a:t>和</a:t>
            </a:r>
            <a:r>
              <a:rPr lang="en-US" altLang="zh-TW" dirty="0" err="1"/>
              <a:t>Scilab</a:t>
            </a:r>
            <a:r>
              <a:rPr lang="zh-TW" altLang="en-US" dirty="0"/>
              <a:t>。</a:t>
            </a:r>
            <a:endParaRPr lang="en-US" altLang="zh-TW" dirty="0"/>
          </a:p>
        </p:txBody>
      </p:sp>
    </p:spTree>
    <p:extLst>
      <p:ext uri="{BB962C8B-B14F-4D97-AF65-F5344CB8AC3E}">
        <p14:creationId xmlns:p14="http://schemas.microsoft.com/office/powerpoint/2010/main" val="2198216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DC07EF-6B75-4B51-8FB0-DBF0045A3100}"/>
              </a:ext>
            </a:extLst>
          </p:cNvPr>
          <p:cNvSpPr>
            <a:spLocks noGrp="1"/>
          </p:cNvSpPr>
          <p:nvPr>
            <p:ph type="title"/>
          </p:nvPr>
        </p:nvSpPr>
        <p:spPr/>
        <p:txBody>
          <a:bodyPr>
            <a:normAutofit/>
          </a:bodyPr>
          <a:lstStyle/>
          <a:p>
            <a:r>
              <a:rPr lang="zh-TW" altLang="en-US" b="1" dirty="0"/>
              <a:t>資料科學</a:t>
            </a:r>
            <a:r>
              <a:rPr lang="en-US" altLang="zh-TW" b="1" dirty="0"/>
              <a:t>(Data Science):</a:t>
            </a:r>
            <a:r>
              <a:rPr lang="en-US" altLang="zh-TW" b="1" dirty="0" err="1"/>
              <a:t>statsmodels</a:t>
            </a:r>
            <a:r>
              <a:rPr lang="en-US" altLang="zh-TW" b="1" dirty="0"/>
              <a:t>(</a:t>
            </a:r>
            <a:r>
              <a:rPr lang="zh-TW" altLang="en-US" b="1" dirty="0"/>
              <a:t>統計分析</a:t>
            </a:r>
            <a:r>
              <a:rPr lang="en-US" altLang="zh-TW" b="1" dirty="0"/>
              <a:t>)</a:t>
            </a:r>
            <a:endParaRPr lang="zh-TW" altLang="en-US" b="1" dirty="0"/>
          </a:p>
        </p:txBody>
      </p:sp>
      <p:sp>
        <p:nvSpPr>
          <p:cNvPr id="3" name="內容版面配置區 2">
            <a:extLst>
              <a:ext uri="{FF2B5EF4-FFF2-40B4-BE49-F238E27FC236}">
                <a16:creationId xmlns:a16="http://schemas.microsoft.com/office/drawing/2014/main" id="{B0E1A1A7-6290-4B61-8501-ED2C56835452}"/>
              </a:ext>
            </a:extLst>
          </p:cNvPr>
          <p:cNvSpPr>
            <a:spLocks noGrp="1"/>
          </p:cNvSpPr>
          <p:nvPr>
            <p:ph idx="1"/>
          </p:nvPr>
        </p:nvSpPr>
        <p:spPr/>
        <p:txBody>
          <a:bodyPr/>
          <a:lstStyle/>
          <a:p>
            <a:endParaRPr lang="en-US" altLang="zh-TW" dirty="0"/>
          </a:p>
        </p:txBody>
      </p:sp>
    </p:spTree>
    <p:extLst>
      <p:ext uri="{BB962C8B-B14F-4D97-AF65-F5344CB8AC3E}">
        <p14:creationId xmlns:p14="http://schemas.microsoft.com/office/powerpoint/2010/main" val="2042914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4197A-8B08-4458-BD7D-D3D05E114FD1}"/>
              </a:ext>
            </a:extLst>
          </p:cNvPr>
          <p:cNvSpPr>
            <a:spLocks noGrp="1"/>
          </p:cNvSpPr>
          <p:nvPr>
            <p:ph type="title"/>
          </p:nvPr>
        </p:nvSpPr>
        <p:spPr/>
        <p:txBody>
          <a:bodyPr/>
          <a:lstStyle/>
          <a:p>
            <a:r>
              <a:rPr lang="zh-TW" altLang="en-US" b="1" dirty="0"/>
              <a:t>科學計算</a:t>
            </a:r>
          </a:p>
        </p:txBody>
      </p:sp>
      <p:sp>
        <p:nvSpPr>
          <p:cNvPr id="3" name="內容版面配置區 2">
            <a:extLst>
              <a:ext uri="{FF2B5EF4-FFF2-40B4-BE49-F238E27FC236}">
                <a16:creationId xmlns:a16="http://schemas.microsoft.com/office/drawing/2014/main" id="{03EC53BA-9AA1-4F75-9D0A-8ADE5CE30D9D}"/>
              </a:ext>
            </a:extLst>
          </p:cNvPr>
          <p:cNvSpPr>
            <a:spLocks noGrp="1"/>
          </p:cNvSpPr>
          <p:nvPr>
            <p:ph idx="1"/>
          </p:nvPr>
        </p:nvSpPr>
        <p:spPr/>
        <p:txBody>
          <a:bodyPr/>
          <a:lstStyle/>
          <a:p>
            <a:r>
              <a:rPr lang="en-US" altLang="zh-TW" dirty="0" err="1"/>
              <a:t>sympy</a:t>
            </a:r>
            <a:endParaRPr lang="en-US" altLang="zh-TW" dirty="0"/>
          </a:p>
          <a:p>
            <a:r>
              <a:rPr lang="en-US" altLang="zh-TW" dirty="0" err="1"/>
              <a:t>scipy</a:t>
            </a:r>
            <a:endParaRPr lang="en-US" altLang="zh-TW" dirty="0"/>
          </a:p>
          <a:p>
            <a:pPr marL="0" indent="0">
              <a:buNone/>
            </a:pPr>
            <a:endParaRPr lang="zh-TW" altLang="en-US" dirty="0"/>
          </a:p>
        </p:txBody>
      </p:sp>
    </p:spTree>
    <p:extLst>
      <p:ext uri="{BB962C8B-B14F-4D97-AF65-F5344CB8AC3E}">
        <p14:creationId xmlns:p14="http://schemas.microsoft.com/office/powerpoint/2010/main" val="538068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2101</Words>
  <Application>Microsoft Office PowerPoint</Application>
  <PresentationFormat>寬螢幕</PresentationFormat>
  <Paragraphs>294</Paragraphs>
  <Slides>67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67</vt:i4>
      </vt:variant>
    </vt:vector>
  </HeadingPairs>
  <TitlesOfParts>
    <vt:vector size="74" baseType="lpstr">
      <vt:lpstr>Arial Unicode MS</vt:lpstr>
      <vt:lpstr>ui-monospace</vt:lpstr>
      <vt:lpstr>新細明體</vt:lpstr>
      <vt:lpstr>Arial</vt:lpstr>
      <vt:lpstr>Calibri</vt:lpstr>
      <vt:lpstr>Calibri Light</vt:lpstr>
      <vt:lpstr>Office 佈景主題</vt:lpstr>
      <vt:lpstr>NUMPY</vt:lpstr>
      <vt:lpstr>學習套件</vt:lpstr>
      <vt:lpstr>Agenda</vt:lpstr>
      <vt:lpstr>資料科學(Data Science)</vt:lpstr>
      <vt:lpstr>資料科學(Data Science):numpy</vt:lpstr>
      <vt:lpstr>資料科學(Data Science):pandas</vt:lpstr>
      <vt:lpstr>資料科學(Data Science):scipy</vt:lpstr>
      <vt:lpstr>資料科學(Data Science):statsmodels(統計分析)</vt:lpstr>
      <vt:lpstr>科學計算</vt:lpstr>
      <vt:lpstr>電腦視覺</vt:lpstr>
      <vt:lpstr>電腦視覺:opencv</vt:lpstr>
      <vt:lpstr>資料科學(Data Science)常用套件與開發環境</vt:lpstr>
      <vt:lpstr>Google colab 常用套件與開發環境</vt:lpstr>
      <vt:lpstr>資料科學(Data Science)常用套件與開發環境:anaconda</vt:lpstr>
      <vt:lpstr>資料科學(Data Science)常用套件與開發環境:資料視覺化Data Visulization</vt:lpstr>
      <vt:lpstr>資料科學(Data Science)常用套件與開發環境:資料視覺化Data Visulization:matplotlib</vt:lpstr>
      <vt:lpstr>資料科學(Data Science)常用套件與開發環境:資料視覺化Data Visulization:seaborn</vt:lpstr>
      <vt:lpstr>資料科學(Data Science)常用套件與開發環境:資料視覺化Data Visulization: Plotly</vt:lpstr>
      <vt:lpstr>機器學習</vt:lpstr>
      <vt:lpstr>機器學習與人工智慧</vt:lpstr>
      <vt:lpstr>資料分析要解決的問題:情境</vt:lpstr>
      <vt:lpstr>資料分析要解決的問題:情境1</vt:lpstr>
      <vt:lpstr>資料分析要解決的問題:情境2</vt:lpstr>
      <vt:lpstr>資料分析要解決的問題:情境3</vt:lpstr>
      <vt:lpstr>作業 2:如何載入套件</vt:lpstr>
      <vt:lpstr>學習重點</vt:lpstr>
      <vt:lpstr>範例: numpy.linspace()</vt:lpstr>
      <vt:lpstr>程式範例: numpy.linspace()</vt:lpstr>
      <vt:lpstr>學習函式(function) linspace()學習主題</vt:lpstr>
      <vt:lpstr>學習重點</vt:lpstr>
      <vt:lpstr>範例: numpy.linspace()</vt:lpstr>
      <vt:lpstr>numpy 學習主題</vt:lpstr>
      <vt:lpstr>ndarray的屬性</vt:lpstr>
      <vt:lpstr>ndarray的屬性</vt:lpstr>
      <vt:lpstr>ndarray的屬性</vt:lpstr>
      <vt:lpstr>ndarray的屬性</vt:lpstr>
      <vt:lpstr>ndarray的屬性</vt:lpstr>
      <vt:lpstr>作業:numpy.array的說明</vt:lpstr>
      <vt:lpstr>ndarray的屬性</vt:lpstr>
      <vt:lpstr>numpy 學習主題</vt:lpstr>
      <vt:lpstr>基本運算1: 建立各式各樣的ndarray</vt:lpstr>
      <vt:lpstr>基本運算1: 建立各式各樣的ndarray</vt:lpstr>
      <vt:lpstr>基本運算1: 建立各式各樣的ndarray</vt:lpstr>
      <vt:lpstr>基本運算1: 建立各式各樣的ndarray</vt:lpstr>
      <vt:lpstr>基本運算1: 建立各式各樣的ndarray</vt:lpstr>
      <vt:lpstr>基本運算1: 建立各式各樣的ndarray</vt:lpstr>
      <vt:lpstr>基本運算1: 建立各式各樣的ndarray</vt:lpstr>
      <vt:lpstr>作業</vt:lpstr>
      <vt:lpstr>基本運算2</vt:lpstr>
      <vt:lpstr>Array shape manipulation::reshape()</vt:lpstr>
      <vt:lpstr>Array shape manipulation:Flattening(numpy.ravel()) and Transpose(numpy.T())</vt:lpstr>
      <vt:lpstr>作業:下列答案為何? numpy.tile()</vt:lpstr>
      <vt:lpstr>使用索引存取陣列 Array Indexing(索引)1: Accessing Elements</vt:lpstr>
      <vt:lpstr>使用索引存取陣列 Array Indexing(索引)2: Accessing Elements</vt:lpstr>
      <vt:lpstr>Array slicing陣列的切片運算</vt:lpstr>
      <vt:lpstr>基本運算4: ndarray的基本統計</vt:lpstr>
      <vt:lpstr>基本運算5: ndarray的(線性代數)數學運算</vt:lpstr>
      <vt:lpstr>特殊運算 ==&gt; 陣列擴張|廣播 (Broadcasting)</vt:lpstr>
      <vt:lpstr>A矩陣與B矩陣間的運算</vt:lpstr>
      <vt:lpstr>A矩陣與B矩陣間的運算</vt:lpstr>
      <vt:lpstr>Universal function 與向量化運算(Vectorization computation)</vt:lpstr>
      <vt:lpstr>Universal function 與向量化運算(Vectorization computation)</vt:lpstr>
      <vt:lpstr>Numpy random模組</vt:lpstr>
      <vt:lpstr>(1)Simple random data</vt:lpstr>
      <vt:lpstr>(2)Permutations</vt:lpstr>
      <vt:lpstr>(3)Distributions</vt:lpstr>
      <vt:lpstr>(4)Random generator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kay;9853;kay@yukai.website</dc:creator>
  <cp:keywords>NUMPY</cp:keywords>
  <cp:lastModifiedBy>user</cp:lastModifiedBy>
  <cp:revision>62</cp:revision>
  <dcterms:created xsi:type="dcterms:W3CDTF">2022-03-02T01:20:39Z</dcterms:created>
  <dcterms:modified xsi:type="dcterms:W3CDTF">2022-03-30T02:33:50Z</dcterms:modified>
  <cp:category>NUMPY</cp:category>
</cp:coreProperties>
</file>