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68" r:id="rId35"/>
    <p:sldId id="269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7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0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61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7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2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4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F0C3-B743-4A78-8428-30245CC4D33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2420-F78F-478A-AC25-B4A0B27C1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7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69173-CFA8-437F-BC31-CA183422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C4109B-E835-4DCE-A0A4-4E45C25F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王榆凱</a:t>
            </a:r>
            <a:endParaRPr lang="en-US" altLang="zh-TW" dirty="0"/>
          </a:p>
          <a:p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 龍大大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5B9842-40B2-44F9-A542-F705457562C6}"/>
              </a:ext>
            </a:extLst>
          </p:cNvPr>
          <p:cNvSpPr txBox="1"/>
          <p:nvPr/>
        </p:nvSpPr>
        <p:spPr>
          <a:xfrm>
            <a:off x="1442906" y="5223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人工智慧導論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FFA2D-E846-4806-A86A-530EC60590D6}"/>
              </a:ext>
            </a:extLst>
          </p:cNvPr>
          <p:cNvSpPr/>
          <p:nvPr/>
        </p:nvSpPr>
        <p:spPr>
          <a:xfrm>
            <a:off x="7821241" y="522328"/>
            <a:ext cx="292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資料科學</a:t>
            </a:r>
            <a:r>
              <a:rPr lang="en-US" altLang="zh-TW" b="1" dirty="0"/>
              <a:t>(Data Science)</a:t>
            </a:r>
            <a:r>
              <a:rPr lang="zh-TW" altLang="en-US" b="1" dirty="0"/>
              <a:t>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E1928-7A2C-4EA8-99F5-2DF82E0CEB9B}"/>
              </a:ext>
            </a:extLst>
          </p:cNvPr>
          <p:cNvSpPr txBox="1"/>
          <p:nvPr/>
        </p:nvSpPr>
        <p:spPr>
          <a:xfrm>
            <a:off x="11776502" y="66271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>
                <a:solidFill>
                  <a:srgbClr val="FF0000"/>
                </a:solidFill>
              </a:rPr>
              <a:t>暫時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4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自動排序</a:t>
            </a:r>
            <a:r>
              <a:rPr lang="en-US" altLang="zh-TW" b="1" dirty="0"/>
              <a:t>(Data alignment features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自動按</a:t>
            </a:r>
            <a:r>
              <a:rPr lang="en-US" altLang="zh-TW" dirty="0"/>
              <a:t>index label</a:t>
            </a:r>
            <a:r>
              <a:rPr lang="zh-TW" altLang="en-US" dirty="0"/>
              <a:t>來排序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435"/>
            <a:ext cx="3088732" cy="2508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74" y="2261435"/>
            <a:ext cx="3669040" cy="24709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456" y="2261435"/>
            <a:ext cx="3837517" cy="29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4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自身和它的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5475"/>
            <a:ext cx="6268453" cy="42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series name</a:t>
            </a:r>
            <a:r>
              <a:rPr lang="zh-TW" altLang="en-US" b="1" dirty="0"/>
              <a:t>屬性的</a:t>
            </a:r>
            <a:r>
              <a:rPr lang="zh-TW" altLang="en-US" b="1" dirty="0" smtClean="0"/>
              <a:t>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更改 </a:t>
            </a:r>
            <a:r>
              <a:rPr lang="en-US" altLang="zh-TW" b="1" dirty="0"/>
              <a:t>series</a:t>
            </a:r>
            <a:r>
              <a:rPr lang="zh-TW" altLang="en-US" b="1" dirty="0"/>
              <a:t>的</a:t>
            </a:r>
            <a:r>
              <a:rPr lang="en-US" altLang="zh-TW" b="1" dirty="0" smtClean="0"/>
              <a:t>index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27859"/>
            <a:ext cx="3441647" cy="3720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46" y="2327859"/>
            <a:ext cx="5905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表示一個長方形表格，並包含排好序的列，每一列都可以是不同的數值類型（數字，字符串，布爾值）。 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有行索引和列索引（</a:t>
            </a:r>
            <a:r>
              <a:rPr lang="en-US" altLang="zh-TW" dirty="0" smtClean="0"/>
              <a:t>row index, column index</a:t>
            </a:r>
            <a:r>
              <a:rPr lang="zh-TW" altLang="en-US" dirty="0" smtClean="0"/>
              <a:t>）；可以看做是分享所有索引的由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組成的字典。數據是保存在一維以上的區塊裡的。</a:t>
            </a:r>
          </a:p>
          <a:p>
            <a:r>
              <a:rPr lang="zh-TW" altLang="en-US" dirty="0" smtClean="0"/>
              <a:t>（其實我是把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當做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裡的那種表格來用的，這樣感覺更直觀一些）</a:t>
            </a:r>
          </a:p>
        </p:txBody>
      </p:sp>
    </p:spTree>
    <p:extLst>
      <p:ext uri="{BB962C8B-B14F-4D97-AF65-F5344CB8AC3E}">
        <p14:creationId xmlns:p14="http://schemas.microsoft.com/office/powerpoint/2010/main" val="376176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構建一個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的方法，用一個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裡的值是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622"/>
            <a:ext cx="6765758" cy="420611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52211" y="5948071"/>
            <a:ext cx="739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dataframe</a:t>
            </a:r>
            <a:r>
              <a:rPr lang="zh-TW" altLang="en-US" dirty="0" smtClean="0"/>
              <a:t>也會像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一樣，自動給數據賦</a:t>
            </a:r>
            <a:r>
              <a:rPr lang="en-US" altLang="zh-TW" dirty="0" smtClean="0"/>
              <a:t>index, </a:t>
            </a:r>
            <a:r>
              <a:rPr lang="zh-TW" altLang="en-US" dirty="0" smtClean="0"/>
              <a:t>而列則會按順序排好。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38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對於一個較大的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方法會返回前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行（注：這個函數在數據分析中經常使用，用來查看表格里有什麼東西）：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88" y="2253414"/>
            <a:ext cx="4224687" cy="38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如果指定一列的話，會自動按列排序：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751"/>
            <a:ext cx="8722436" cy="4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0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如果你導入一個不存在的列名，那麼會顯示為缺失數據：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3042" cy="2962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2963"/>
            <a:ext cx="4314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6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裡提取一列的話會返回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格式，可以以屬性或是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一樣的形式來提取：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491"/>
            <a:ext cx="4054642" cy="2571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2" y="2282490"/>
            <a:ext cx="3408642" cy="257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8200" y="5364172"/>
            <a:ext cx="10951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frame2[column]</a:t>
            </a:r>
            <a:r>
              <a:rPr lang="zh-TW" altLang="en-US" dirty="0" smtClean="0"/>
              <a:t>能應對任何列名，但</a:t>
            </a:r>
            <a:r>
              <a:rPr lang="en-US" altLang="zh-TW" dirty="0" smtClean="0"/>
              <a:t>frame2.column</a:t>
            </a:r>
            <a:r>
              <a:rPr lang="zh-TW" altLang="en-US" dirty="0" smtClean="0"/>
              <a:t>的情況下，列名必須是有效的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變量名才行。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返回的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種同樣的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，而且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屬性也是對應的。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20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對於行，要用在</a:t>
            </a:r>
            <a:r>
              <a:rPr lang="en-US" altLang="zh-TW" dirty="0" err="1" smtClean="0"/>
              <a:t>loc</a:t>
            </a:r>
            <a:r>
              <a:rPr lang="zh-TW" altLang="en-US" dirty="0" smtClean="0"/>
              <a:t>屬性裡用 位置或名字：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234"/>
            <a:ext cx="4098240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series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pandas</a:t>
            </a:r>
          </a:p>
          <a:p>
            <a:r>
              <a:rPr lang="zh-TW" altLang="en-US" dirty="0"/>
              <a:t>建立</a:t>
            </a:r>
            <a:r>
              <a:rPr lang="en-US" altLang="zh-TW" dirty="0"/>
              <a:t>series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 err="1"/>
              <a:t>pandas.Series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搜尋滿足條件的資料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8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列值也能通過賦值改變。比如給</a:t>
            </a:r>
            <a:r>
              <a:rPr lang="en-US" altLang="zh-TW" dirty="0" smtClean="0"/>
              <a:t>debt</a:t>
            </a:r>
            <a:r>
              <a:rPr lang="zh-TW" altLang="en-US" dirty="0" smtClean="0"/>
              <a:t>賦值：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25"/>
            <a:ext cx="5179434" cy="44694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34" y="1819025"/>
            <a:ext cx="5206552" cy="44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如果把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賦給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的話，長度必須符合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的長度。如果把一二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賦給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，會按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來賦值，不夠的地方用缺失數據來表示：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3150518"/>
            <a:ext cx="6196264" cy="33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如果列不存在，賦值會創建一個新列。而</a:t>
            </a:r>
            <a:r>
              <a:rPr lang="en-US" altLang="zh-TW" dirty="0" smtClean="0"/>
              <a:t>del</a:t>
            </a:r>
            <a:r>
              <a:rPr lang="zh-TW" altLang="en-US" dirty="0" smtClean="0"/>
              <a:t>也能像刪除字典關鍵字一樣，刪除列：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32" y="2244592"/>
            <a:ext cx="5940342" cy="46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然後用</a:t>
            </a:r>
            <a:r>
              <a:rPr lang="en-US" altLang="zh-TW" dirty="0" smtClean="0"/>
              <a:t>del</a:t>
            </a:r>
            <a:r>
              <a:rPr lang="zh-TW" altLang="en-US" dirty="0" smtClean="0"/>
              <a:t>刪除這一列：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61" y="2342147"/>
            <a:ext cx="8370713" cy="20599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9854" y="5200734"/>
            <a:ext cx="1141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注意：</a:t>
            </a:r>
            <a:r>
              <a:rPr lang="en-US" altLang="zh-TW" dirty="0" smtClean="0"/>
              <a:t>columns</a:t>
            </a:r>
            <a:r>
              <a:rPr lang="zh-TW" altLang="en-US" dirty="0" smtClean="0"/>
              <a:t>返回的是一個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而不是新建了一個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。因此，任何對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的改變，會反映在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上。除非我們用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方法來新建一個。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222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另一種常見的格式是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41"/>
            <a:ext cx="9593983" cy="9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把上面這種嵌套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傳給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會把外層</a:t>
            </a:r>
            <a:r>
              <a:rPr lang="en-US" altLang="zh-TW" dirty="0" err="1" smtClean="0"/>
              <a:t>dcit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當做列，內層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當做行索引：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982"/>
            <a:ext cx="5246956" cy="40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另外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也可以向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數組一樣做轉置：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916"/>
            <a:ext cx="8649236" cy="43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指定</a:t>
            </a:r>
            <a:r>
              <a:rPr lang="en-US" altLang="zh-TW" dirty="0"/>
              <a:t>index</a:t>
            </a:r>
            <a:r>
              <a:rPr lang="zh-TW" altLang="en-US" dirty="0"/>
              <a:t>：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1877591"/>
            <a:ext cx="6383504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series</a:t>
            </a:r>
            <a:r>
              <a:rPr lang="zh-TW" altLang="en-US" dirty="0"/>
              <a:t>组成的</a:t>
            </a:r>
            <a:r>
              <a:rPr lang="en-US" altLang="zh-TW" dirty="0" err="1"/>
              <a:t>dict</a:t>
            </a:r>
            <a:r>
              <a:rPr lang="zh-TW" altLang="en-US" dirty="0"/>
              <a:t>：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4567"/>
            <a:ext cx="7752273" cy="37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70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有自己的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屬性，也會被顯示：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41" y="1937965"/>
            <a:ext cx="9513918" cy="47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519"/>
            <a:ext cx="10744201" cy="18286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67031"/>
            <a:ext cx="10744202" cy="9824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5149516"/>
            <a:ext cx="10744203" cy="11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2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values</a:t>
            </a:r>
            <a:r>
              <a:rPr lang="zh-TW" altLang="en-US" dirty="0" smtClean="0"/>
              <a:t>屬性會返回二維數組：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3" y="1897981"/>
            <a:ext cx="7113239" cy="40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4436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column</a:t>
            </a:r>
            <a:r>
              <a:rPr lang="zh-TW" altLang="en-US" dirty="0" smtClean="0"/>
              <a:t>有不同的類型，</a:t>
            </a:r>
            <a:r>
              <a:rPr lang="en-US" altLang="zh-TW" dirty="0" err="1" smtClean="0"/>
              <a:t>dtype</a:t>
            </a:r>
            <a:r>
              <a:rPr lang="zh-TW" altLang="en-US" dirty="0" smtClean="0"/>
              <a:t>會適應所有的列：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5062"/>
            <a:ext cx="9528931" cy="41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3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Index Objects (</a:t>
            </a:r>
            <a:r>
              <a:rPr lang="zh-TW" altLang="en-US" dirty="0" smtClean="0"/>
              <a:t>索引對象</a:t>
            </a:r>
            <a:r>
              <a:rPr lang="en-US" altLang="zh-TW" dirty="0" smtClean="0"/>
              <a:t>)</a:t>
            </a:r>
            <a:r>
              <a:rPr lang="zh-TW" altLang="en-US" dirty="0" smtClean="0"/>
              <a:t>負責保存</a:t>
            </a:r>
            <a:r>
              <a:rPr lang="en-US" altLang="zh-TW" dirty="0" smtClean="0"/>
              <a:t>axis labels</a:t>
            </a:r>
            <a:r>
              <a:rPr lang="zh-TW" altLang="en-US" dirty="0" smtClean="0"/>
              <a:t>和其他一些數據（比如</a:t>
            </a:r>
            <a:r>
              <a:rPr lang="en-US" altLang="zh-TW" dirty="0" smtClean="0"/>
              <a:t>axis name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names</a:t>
            </a:r>
            <a:r>
              <a:rPr lang="zh-TW" altLang="en-US" dirty="0" smtClean="0"/>
              <a:t>）。一個數組或其他一個序列標籤，只要被用來做構建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，就會被自動轉變為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2"/>
            <a:ext cx="10742124" cy="1732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8464"/>
            <a:ext cx="1074212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9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Index Objects (</a:t>
            </a:r>
            <a:r>
              <a:rPr lang="zh-TW" altLang="en-US" b="1" dirty="0" smtClean="0"/>
              <a:t>索引對象</a:t>
            </a:r>
            <a:r>
              <a:rPr lang="en-US" altLang="zh-TW" b="1" dirty="0"/>
              <a:t>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index object</a:t>
            </a:r>
            <a:r>
              <a:rPr lang="zh-TW" altLang="en-US" dirty="0"/>
              <a:t>是不可更改的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06"/>
            <a:ext cx="9244943" cy="37568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-420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in[67]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97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DataFrame</a:t>
            </a:r>
            <a:r>
              <a:rPr lang="zh-TW" altLang="en-US" b="1" dirty="0"/>
              <a:t>的運算 </a:t>
            </a:r>
            <a:r>
              <a:rPr lang="en-US" altLang="zh-TW" b="1" dirty="0"/>
              <a:t>see CHAPTER 5 Getting Started with </a:t>
            </a:r>
            <a:r>
              <a:rPr lang="en-US" altLang="zh-TW" b="1" dirty="0" smtClean="0"/>
              <a:t>pandas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pandas.Series()</a:t>
            </a:r>
          </a:p>
          <a:p>
            <a:pPr lvl="1"/>
            <a:r>
              <a:rPr lang="zh-TW" altLang="en-US" dirty="0"/>
              <a:t>使用字典資料型態傳入</a:t>
            </a:r>
            <a:r>
              <a:rPr lang="en-US" altLang="zh-TW" dirty="0"/>
              <a:t>pandas.Series()</a:t>
            </a:r>
          </a:p>
          <a:p>
            <a:r>
              <a:rPr lang="zh-TW" altLang="en-US" dirty="0"/>
              <a:t>搜尋滿足條件的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065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pandas_20220311 pandas</a:t>
            </a:r>
            <a:r>
              <a:rPr lang="zh-TW" altLang="en-US" b="1" dirty="0"/>
              <a:t>資料匯入與資料清理</a:t>
            </a:r>
            <a:r>
              <a:rPr lang="en-US" altLang="zh-TW" b="1" dirty="0"/>
              <a:t>(Data cleaning)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95" y="3820525"/>
            <a:ext cx="6044234" cy="1585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8005"/>
            <a:ext cx="10515600" cy="2238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3796380"/>
            <a:ext cx="435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這裡</a:t>
            </a:r>
            <a:r>
              <a:rPr lang="en-US" altLang="zh-TW" dirty="0"/>
              <a:t>series</a:t>
            </a:r>
            <a:r>
              <a:rPr lang="zh-TW" altLang="en-US" dirty="0"/>
              <a:t>我就不翻譯成序列了，因為之前的所有筆記裡，我都是把</a:t>
            </a:r>
            <a:r>
              <a:rPr lang="en-US" altLang="zh-TW" dirty="0"/>
              <a:t>sequence</a:t>
            </a:r>
            <a:r>
              <a:rPr lang="zh-TW" altLang="en-US" dirty="0"/>
              <a:t>翻譯成序列的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en-US" altLang="zh-TW" dirty="0"/>
              <a:t>series</a:t>
            </a:r>
            <a:r>
              <a:rPr lang="zh-TW" altLang="en-US" dirty="0"/>
              <a:t>是一個像數組一樣的一維序列，並伴有一個數組表示</a:t>
            </a:r>
            <a:r>
              <a:rPr lang="en-US" altLang="zh-TW" dirty="0"/>
              <a:t>label</a:t>
            </a:r>
            <a:r>
              <a:rPr lang="zh-TW" altLang="en-US" dirty="0"/>
              <a:t>，叫做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02719"/>
            <a:ext cx="7198895" cy="27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10279139" cy="26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8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可以看到，左邊表示</a:t>
            </a:r>
            <a:r>
              <a:rPr lang="en-US" altLang="zh-TW" dirty="0"/>
              <a:t>index</a:t>
            </a:r>
            <a:r>
              <a:rPr lang="zh-TW" altLang="en-US" dirty="0"/>
              <a:t>，右邊表示對應的</a:t>
            </a:r>
            <a:r>
              <a:rPr lang="en-US" altLang="zh-TW" dirty="0"/>
              <a:t>value</a:t>
            </a:r>
            <a:r>
              <a:rPr lang="zh-TW" altLang="en-US" dirty="0"/>
              <a:t>。可以通過</a:t>
            </a:r>
            <a:r>
              <a:rPr lang="en-US" altLang="zh-TW" dirty="0"/>
              <a:t>value</a:t>
            </a:r>
            <a:r>
              <a:rPr lang="zh-TW" altLang="en-US" dirty="0"/>
              <a:t>和</a:t>
            </a:r>
            <a:r>
              <a:rPr lang="en-US" altLang="zh-TW" dirty="0"/>
              <a:t>index</a:t>
            </a:r>
            <a:r>
              <a:rPr lang="zh-TW" altLang="en-US" dirty="0"/>
              <a:t>屬性查看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73"/>
            <a:ext cx="6701589" cy="1734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401"/>
            <a:ext cx="6890149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0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當然我們也可以自己指定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503"/>
            <a:ext cx="10808068" cy="27670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7431"/>
            <a:ext cx="10353487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pandas.Series() </a:t>
            </a:r>
            <a:r>
              <a:rPr lang="zh-TW" altLang="en-US" b="1" dirty="0"/>
              <a:t>建立</a:t>
            </a:r>
            <a:r>
              <a:rPr lang="en-US" altLang="zh-TW" b="1" dirty="0" smtClean="0"/>
              <a:t>Series</a:t>
            </a:r>
            <a:endParaRPr lang="en-US" altLang="zh-TW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0866"/>
            <a:ext cx="10295021" cy="1409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0565"/>
            <a:ext cx="10295021" cy="114665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037220"/>
            <a:ext cx="10295022" cy="127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88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可以用</a:t>
            </a:r>
            <a:r>
              <a:rPr lang="en-US" altLang="zh-TW" dirty="0"/>
              <a:t>index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來選擇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779"/>
            <a:ext cx="2594811" cy="1439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918"/>
            <a:ext cx="4022558" cy="2652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21179" y="5992297"/>
            <a:ext cx="70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</a:t>
            </a:r>
            <a:r>
              <a:rPr lang="en-US" altLang="zh-TW" dirty="0"/>
              <a:t>['c', 'a', 'd']</a:t>
            </a:r>
            <a:r>
              <a:rPr lang="zh-TW" altLang="en-US" dirty="0"/>
              <a:t>其實被當做了索引，儘管這個索引是用</a:t>
            </a:r>
            <a:r>
              <a:rPr lang="en-US" altLang="zh-TW" dirty="0"/>
              <a:t>string</a:t>
            </a:r>
            <a:r>
              <a:rPr lang="zh-TW" altLang="en-US" dirty="0"/>
              <a:t>構成的。</a:t>
            </a:r>
          </a:p>
        </p:txBody>
      </p:sp>
    </p:spTree>
    <p:extLst>
      <p:ext uri="{BB962C8B-B14F-4D97-AF65-F5344CB8AC3E}">
        <p14:creationId xmlns:p14="http://schemas.microsoft.com/office/powerpoint/2010/main" val="1684417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numpy</a:t>
            </a:r>
            <a:r>
              <a:rPr lang="zh-TW" altLang="en-US" dirty="0"/>
              <a:t>函數或類似的操作，會保留</a:t>
            </a:r>
            <a:r>
              <a:rPr lang="en-US" altLang="zh-TW" dirty="0"/>
              <a:t>index-value</a:t>
            </a:r>
            <a:r>
              <a:rPr lang="zh-TW" altLang="en-US" dirty="0"/>
              <a:t>的關係：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2450"/>
            <a:ext cx="2650001" cy="20491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00" y="2362449"/>
            <a:ext cx="1645274" cy="202721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73" y="2340532"/>
            <a:ext cx="2642299" cy="2049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0" y="4389661"/>
            <a:ext cx="2597230" cy="15298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779" y="4411578"/>
            <a:ext cx="3129011" cy="15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37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還可以直接用現有的</a:t>
            </a:r>
            <a:r>
              <a:rPr lang="en-US" altLang="zh-TW" dirty="0" err="1"/>
              <a:t>dict</a:t>
            </a:r>
            <a:r>
              <a:rPr lang="zh-TW" altLang="en-US" dirty="0"/>
              <a:t>來創建</a:t>
            </a:r>
            <a:r>
              <a:rPr lang="en-US" altLang="zh-TW" dirty="0"/>
              <a:t>series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469"/>
            <a:ext cx="10393365" cy="30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8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series</a:t>
            </a:r>
            <a:r>
              <a:rPr lang="zh-TW" altLang="en-US" dirty="0"/>
              <a:t>中的</a:t>
            </a:r>
            <a:r>
              <a:rPr lang="en-US" altLang="zh-TW" dirty="0"/>
              <a:t>index</a:t>
            </a:r>
            <a:r>
              <a:rPr lang="zh-TW" altLang="en-US" dirty="0"/>
              <a:t>其實就是</a:t>
            </a:r>
            <a:r>
              <a:rPr lang="en-US" altLang="zh-TW" dirty="0" err="1"/>
              <a:t>dict</a:t>
            </a:r>
            <a:r>
              <a:rPr lang="zh-TW" altLang="en-US" dirty="0"/>
              <a:t>中排好序的</a:t>
            </a:r>
            <a:r>
              <a:rPr lang="en-US" altLang="zh-TW" dirty="0"/>
              <a:t>keys</a:t>
            </a:r>
            <a:r>
              <a:rPr lang="zh-TW" altLang="en-US" dirty="0"/>
              <a:t>。我們也可以傳入一個自己想要的順序：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153"/>
            <a:ext cx="9019768" cy="32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6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5546558" cy="32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7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順序是按</a:t>
            </a:r>
            <a:r>
              <a:rPr lang="en-US" altLang="zh-TW" dirty="0"/>
              <a:t>states</a:t>
            </a:r>
            <a:r>
              <a:rPr lang="zh-TW" altLang="en-US" dirty="0"/>
              <a:t>裡來的，但因為沒有找到</a:t>
            </a:r>
            <a:r>
              <a:rPr lang="en-US" altLang="zh-TW" dirty="0" err="1"/>
              <a:t>california</a:t>
            </a:r>
            <a:r>
              <a:rPr lang="en-US" altLang="zh-TW" dirty="0"/>
              <a:t>,</a:t>
            </a:r>
            <a:r>
              <a:rPr lang="zh-TW" altLang="en-US" dirty="0"/>
              <a:t>所以是</a:t>
            </a:r>
            <a:r>
              <a:rPr lang="en-US" altLang="zh-TW" dirty="0" err="1"/>
              <a:t>NaN</a:t>
            </a:r>
            <a:r>
              <a:rPr lang="zh-TW" altLang="en-US" dirty="0"/>
              <a:t>。 </a:t>
            </a:r>
            <a:r>
              <a:rPr lang="en-US" altLang="zh-TW" dirty="0" err="1"/>
              <a:t>NaN</a:t>
            </a:r>
            <a:r>
              <a:rPr lang="zh-TW" altLang="en-US" dirty="0"/>
              <a:t>表示缺失數據，用之後我們提到的話就用</a:t>
            </a:r>
            <a:r>
              <a:rPr lang="en-US" altLang="zh-TW" dirty="0"/>
              <a:t>missing</a:t>
            </a:r>
            <a:r>
              <a:rPr lang="zh-TW" altLang="en-US" dirty="0"/>
              <a:t>或</a:t>
            </a:r>
            <a:r>
              <a:rPr lang="en-US" altLang="zh-TW" dirty="0"/>
              <a:t>NA</a:t>
            </a:r>
            <a:r>
              <a:rPr lang="zh-TW" altLang="en-US" dirty="0"/>
              <a:t>來指代。 </a:t>
            </a:r>
            <a:r>
              <a:rPr lang="en-US" altLang="zh-TW" dirty="0"/>
              <a:t>pandas</a:t>
            </a:r>
            <a:r>
              <a:rPr lang="zh-TW" altLang="en-US" dirty="0"/>
              <a:t>中的</a:t>
            </a:r>
            <a:r>
              <a:rPr lang="en-US" altLang="zh-TW" dirty="0" err="1"/>
              <a:t>isnull</a:t>
            </a:r>
            <a:r>
              <a:rPr lang="zh-TW" altLang="en-US" dirty="0"/>
              <a:t>和</a:t>
            </a:r>
            <a:r>
              <a:rPr lang="en-US" altLang="zh-TW" dirty="0" err="1"/>
              <a:t>notnull</a:t>
            </a:r>
            <a:r>
              <a:rPr lang="zh-TW" altLang="en-US" dirty="0"/>
              <a:t>函數可以用來檢測缺失數據：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730"/>
            <a:ext cx="3765884" cy="32784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3040730"/>
            <a:ext cx="3980603" cy="31362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202" y="3040729"/>
            <a:ext cx="4468058" cy="31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關於缺失</a:t>
            </a:r>
            <a:r>
              <a:rPr lang="zh-TW" altLang="en-US" dirty="0" smtClean="0"/>
              <a:t>數據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277"/>
            <a:ext cx="2530642" cy="23099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2" y="2296277"/>
            <a:ext cx="3055090" cy="230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31" y="2305843"/>
            <a:ext cx="2636389" cy="23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5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Data alignment features</a:t>
            </a:r>
            <a:r>
              <a:rPr lang="zh-TW" altLang="en-US" dirty="0"/>
              <a:t>（數據對齊特色）和數據庫中的</a:t>
            </a:r>
            <a:r>
              <a:rPr lang="en-US" altLang="zh-TW" dirty="0"/>
              <a:t>join</a:t>
            </a:r>
            <a:r>
              <a:rPr lang="zh-TW" altLang="en-US" dirty="0"/>
              <a:t>相似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series</a:t>
            </a:r>
            <a:r>
              <a:rPr lang="zh-TW" altLang="en-US" dirty="0" smtClean="0"/>
              <a:t>自身</a:t>
            </a:r>
            <a:r>
              <a:rPr lang="zh-TW" altLang="en-US" dirty="0"/>
              <a:t>和它的</a:t>
            </a:r>
            <a:r>
              <a:rPr lang="en-US" altLang="zh-TW" dirty="0"/>
              <a:t>index</a:t>
            </a:r>
            <a:r>
              <a:rPr lang="zh-TW" altLang="en-US" dirty="0"/>
              <a:t>都有一個叫</a:t>
            </a:r>
            <a:r>
              <a:rPr lang="en-US" altLang="zh-TW" dirty="0"/>
              <a:t>name</a:t>
            </a:r>
            <a:r>
              <a:rPr lang="zh-TW" altLang="en-US" dirty="0"/>
              <a:t>的屬性，這個能和其他</a:t>
            </a:r>
            <a:r>
              <a:rPr lang="en-US" altLang="zh-TW" dirty="0"/>
              <a:t>pandas</a:t>
            </a:r>
            <a:r>
              <a:rPr lang="zh-TW" altLang="en-US" dirty="0"/>
              <a:t>的函數進行整合：</a:t>
            </a:r>
          </a:p>
        </p:txBody>
      </p:sp>
    </p:spTree>
    <p:extLst>
      <p:ext uri="{BB962C8B-B14F-4D97-AF65-F5344CB8AC3E}">
        <p14:creationId xmlns:p14="http://schemas.microsoft.com/office/powerpoint/2010/main" val="4030162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812757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0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尚未開放</a:t>
            </a:r>
            <a:endParaRPr lang="en-US" altLang="zh-TW" sz="10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r>
              <a:rPr lang="en-US" altLang="zh-TW" sz="10000" b="1" dirty="0">
                <a:solidFill>
                  <a:schemeClr val="bg1"/>
                </a:solidFill>
                <a:latin typeface="Bauhaus 93" panose="04030905020B02020C02" pitchFamily="82" charset="0"/>
                <a:ea typeface="標楷體" panose="03000509000000000000" pitchFamily="65" charset="-120"/>
              </a:rPr>
              <a:t>not yet open</a:t>
            </a:r>
            <a:endParaRPr lang="zh-TW" altLang="en-US" sz="10000" b="1" dirty="0">
              <a:solidFill>
                <a:schemeClr val="bg1"/>
              </a:solidFill>
              <a:latin typeface="Bauhaus 93" panose="04030905020B02020C02" pitchFamily="8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63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進行搜尋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62"/>
            <a:ext cx="3935328" cy="1967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27" y="2347662"/>
            <a:ext cx="3728205" cy="19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透過</a:t>
            </a:r>
            <a:r>
              <a:rPr lang="en-US" altLang="zh-TW" b="1" dirty="0"/>
              <a:t>index(</a:t>
            </a:r>
            <a:r>
              <a:rPr lang="zh-TW" altLang="en-US" b="1" dirty="0"/>
              <a:t>索引</a:t>
            </a:r>
            <a:r>
              <a:rPr lang="en-US" altLang="zh-TW" b="1" dirty="0"/>
              <a:t>)</a:t>
            </a:r>
            <a:r>
              <a:rPr lang="zh-TW" altLang="en-US" b="1" dirty="0"/>
              <a:t>進行設定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26"/>
            <a:ext cx="5152597" cy="35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更多</a:t>
            </a:r>
            <a:r>
              <a:rPr lang="zh-TW" altLang="en-US" b="1" dirty="0" smtClean="0"/>
              <a:t>運算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034"/>
            <a:ext cx="2646844" cy="1968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43" y="2299034"/>
            <a:ext cx="2770011" cy="19681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54" y="2299034"/>
            <a:ext cx="2693280" cy="19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利用</a:t>
            </a:r>
            <a:r>
              <a:rPr lang="en-US" altLang="zh-TW" b="1" dirty="0" err="1"/>
              <a:t>dict</a:t>
            </a:r>
            <a:r>
              <a:rPr lang="zh-TW" altLang="en-US" b="1" dirty="0"/>
              <a:t>來創建</a:t>
            </a:r>
            <a:r>
              <a:rPr lang="en-US" altLang="zh-TW" b="1" dirty="0" smtClean="0"/>
              <a:t>series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8282"/>
            <a:ext cx="10295021" cy="1876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09644"/>
            <a:ext cx="1029502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pandas Data Structures| pandas</a:t>
            </a:r>
            <a:r>
              <a:rPr lang="zh-TW" altLang="en-US" b="1" dirty="0"/>
              <a:t>的資料結構 </a:t>
            </a:r>
            <a:r>
              <a:rPr lang="en-US" altLang="zh-TW" b="1" dirty="0"/>
              <a:t>==&gt; series vs </a:t>
            </a:r>
            <a:r>
              <a:rPr lang="en-US" altLang="zh-TW" b="1" dirty="0" err="1" smtClean="0"/>
              <a:t>DataFrame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pandas</a:t>
            </a:r>
            <a:r>
              <a:rPr lang="zh-TW" altLang="en-US" b="1" dirty="0"/>
              <a:t>的</a:t>
            </a:r>
            <a:r>
              <a:rPr lang="en-US" altLang="zh-TW" b="1" dirty="0" err="1"/>
              <a:t>isnull</a:t>
            </a:r>
            <a:r>
              <a:rPr lang="zh-TW" altLang="en-US" b="1" dirty="0"/>
              <a:t>和</a:t>
            </a:r>
            <a:r>
              <a:rPr lang="en-US" altLang="zh-TW" b="1" dirty="0" err="1"/>
              <a:t>notnull</a:t>
            </a:r>
            <a:r>
              <a:rPr lang="zh-TW" altLang="en-US" b="1" dirty="0"/>
              <a:t>函數檢測</a:t>
            </a:r>
            <a:r>
              <a:rPr lang="en-US" altLang="zh-TW" b="1" dirty="0"/>
              <a:t>MISSING Value(</a:t>
            </a:r>
            <a:r>
              <a:rPr lang="zh-TW" altLang="en-US" b="1" dirty="0"/>
              <a:t>缺失資料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2" y="2251409"/>
            <a:ext cx="3817770" cy="2545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2238124"/>
            <a:ext cx="3653841" cy="25584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252" y="2238123"/>
            <a:ext cx="4429581" cy="25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1173</Words>
  <Application>Microsoft Office PowerPoint</Application>
  <PresentationFormat>寬螢幕</PresentationFormat>
  <Paragraphs>120</Paragraphs>
  <Slides>48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等线</vt:lpstr>
      <vt:lpstr>微軟正黑體</vt:lpstr>
      <vt:lpstr>新細明體</vt:lpstr>
      <vt:lpstr>標楷體</vt:lpstr>
      <vt:lpstr>Arial</vt:lpstr>
      <vt:lpstr>Bauhaus 93</vt:lpstr>
      <vt:lpstr>Calibri</vt:lpstr>
      <vt:lpstr>Calibri Light</vt:lpstr>
      <vt:lpstr>Office 佈景主題</vt:lpstr>
      <vt:lpstr>pandas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pandas Data Structures| pandas的資料結構 ==&gt; series vs DataFrame</vt:lpstr>
      <vt:lpstr>Series自動排序(Data alignment features)</vt:lpstr>
      <vt:lpstr>series name屬性的運用</vt:lpstr>
      <vt:lpstr>series name屬性的運用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DataFrame</vt:lpstr>
      <vt:lpstr>Index Objects (索引對象)</vt:lpstr>
      <vt:lpstr>Index Objects (索引對象)</vt:lpstr>
      <vt:lpstr>DataFrame的運算 see CHAPTER 5 Getting Started with pandas</vt:lpstr>
      <vt:lpstr>pandas_20220311 pandas資料匯入與資料清理(Data cleaning)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Series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2022-03-16T02:47:42Z</dcterms:created>
  <dcterms:modified xsi:type="dcterms:W3CDTF">2022-03-16T03:36:28Z</dcterms:modified>
</cp:coreProperties>
</file>