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268" r:id="rId35"/>
    <p:sldId id="269" r:id="rId36"/>
    <p:sldId id="272" r:id="rId37"/>
    <p:sldId id="273" r:id="rId38"/>
    <p:sldId id="274" r:id="rId39"/>
    <p:sldId id="275" r:id="rId40"/>
    <p:sldId id="276" r:id="rId41"/>
    <p:sldId id="277" r:id="rId42"/>
    <p:sldId id="278" r:id="rId43"/>
    <p:sldId id="279" r:id="rId44"/>
    <p:sldId id="280" r:id="rId45"/>
    <p:sldId id="281" r:id="rId46"/>
    <p:sldId id="282" r:id="rId47"/>
    <p:sldId id="283" r:id="rId48"/>
    <p:sldId id="305" r:id="rId49"/>
    <p:sldId id="306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30T09:39:10.238" idx="1">
    <p:pos x="10" y="10"/>
    <p:text>pandas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F0C3-B743-4A78-8428-30245CC4D33F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2420-F78F-478A-AC25-B4A0B27C1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19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F0C3-B743-4A78-8428-30245CC4D33F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2420-F78F-478A-AC25-B4A0B27C1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61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F0C3-B743-4A78-8428-30245CC4D33F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2420-F78F-478A-AC25-B4A0B27C1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704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F0C3-B743-4A78-8428-30245CC4D33F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2420-F78F-478A-AC25-B4A0B27C1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61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F0C3-B743-4A78-8428-30245CC4D33F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2420-F78F-478A-AC25-B4A0B27C1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92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F0C3-B743-4A78-8428-30245CC4D33F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2420-F78F-478A-AC25-B4A0B27C1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71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F0C3-B743-4A78-8428-30245CC4D33F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2420-F78F-478A-AC25-B4A0B27C1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26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F0C3-B743-4A78-8428-30245CC4D33F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2420-F78F-478A-AC25-B4A0B27C1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40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F0C3-B743-4A78-8428-30245CC4D33F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2420-F78F-478A-AC25-B4A0B27C1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33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F0C3-B743-4A78-8428-30245CC4D33F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2420-F78F-478A-AC25-B4A0B27C1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4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F0C3-B743-4A78-8428-30245CC4D33F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2420-F78F-478A-AC25-B4A0B27C1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59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7F0C3-B743-4A78-8428-30245CC4D33F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62420-F78F-478A-AC25-B4A0B27C1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47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docs/reference/api/pandas.DataFrame.to_csv.html#pandas-dataframe-to-csv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142972462" TargetMode="External"/><Relationship Id="rId7" Type="http://schemas.openxmlformats.org/officeDocument/2006/relationships/hyperlink" Target="https://vimsky.com/zh-tw/examples/usage/python-pandas.DataFrame.to_excel.html" TargetMode="External"/><Relationship Id="rId2" Type="http://schemas.openxmlformats.org/officeDocument/2006/relationships/hyperlink" Target="https://pandas.pydata.org/docs/reference/api/pandas.read_exce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ndas.pydata.org/docs/reference/api/pandas.DataFrame.to_excel.html" TargetMode="External"/><Relationship Id="rId5" Type="http://schemas.openxmlformats.org/officeDocument/2006/relationships/hyperlink" Target="https://vimsky.com/zh-tw/examples/usage/python-pandas.ExcelWriter.html" TargetMode="External"/><Relationship Id="rId4" Type="http://schemas.openxmlformats.org/officeDocument/2006/relationships/hyperlink" Target="https://www.learncodewithmike.com/2020/12/read-excel-file-using-pandas.html" TargetMode="Externa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669173-CFA8-437F-BC31-CA183422F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pandas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C4109B-E835-4DCE-A0A4-4E45C25F2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學生</a:t>
            </a:r>
            <a:r>
              <a:rPr lang="en-US" altLang="zh-TW" dirty="0"/>
              <a:t>:</a:t>
            </a:r>
            <a:r>
              <a:rPr lang="zh-TW" altLang="en-US" dirty="0"/>
              <a:t>王榆凱</a:t>
            </a:r>
            <a:endParaRPr lang="en-US" altLang="zh-TW" dirty="0"/>
          </a:p>
          <a:p>
            <a:r>
              <a:rPr lang="zh-TW" altLang="en-US" dirty="0"/>
              <a:t>老師</a:t>
            </a:r>
            <a:r>
              <a:rPr lang="en-US" altLang="zh-TW" dirty="0"/>
              <a:t>:</a:t>
            </a:r>
            <a:r>
              <a:rPr lang="zh-TW" altLang="en-US" dirty="0"/>
              <a:t>偉大的恩師 龍大大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5B9842-40B2-44F9-A542-F705457562C6}"/>
              </a:ext>
            </a:extLst>
          </p:cNvPr>
          <p:cNvSpPr txBox="1"/>
          <p:nvPr/>
        </p:nvSpPr>
        <p:spPr>
          <a:xfrm>
            <a:off x="1442906" y="5223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人工智慧導論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EAFFA2D-E846-4806-A86A-530EC60590D6}"/>
              </a:ext>
            </a:extLst>
          </p:cNvPr>
          <p:cNvSpPr/>
          <p:nvPr/>
        </p:nvSpPr>
        <p:spPr>
          <a:xfrm>
            <a:off x="7821241" y="522328"/>
            <a:ext cx="292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資料科學</a:t>
            </a:r>
            <a:r>
              <a:rPr lang="en-US" altLang="zh-TW" b="1" dirty="0"/>
              <a:t>(Data Science)</a:t>
            </a:r>
            <a:r>
              <a:rPr lang="zh-TW" altLang="en-US" b="1" dirty="0"/>
              <a:t>系統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FCE1928-7A2C-4EA8-99F5-2DF82E0CEB9B}"/>
              </a:ext>
            </a:extLst>
          </p:cNvPr>
          <p:cNvSpPr txBox="1"/>
          <p:nvPr/>
        </p:nvSpPr>
        <p:spPr>
          <a:xfrm>
            <a:off x="11942757" y="6688723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00" dirty="0">
                <a:solidFill>
                  <a:srgbClr val="FF0000"/>
                </a:solidFill>
              </a:rPr>
              <a:t>暫時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84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Series</a:t>
            </a:r>
            <a:r>
              <a:rPr lang="zh-TW" altLang="en-US" b="1" dirty="0"/>
              <a:t>自動排序</a:t>
            </a:r>
            <a:r>
              <a:rPr lang="en-US" altLang="zh-TW" b="1" dirty="0"/>
              <a:t>(Data alignment features</a:t>
            </a:r>
            <a:r>
              <a:rPr lang="en-US" altLang="zh-TW" b="1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Series</a:t>
            </a:r>
            <a:r>
              <a:rPr lang="zh-TW" altLang="en-US" dirty="0"/>
              <a:t>自動按</a:t>
            </a:r>
            <a:r>
              <a:rPr lang="en-US" altLang="zh-TW" dirty="0"/>
              <a:t>index label</a:t>
            </a:r>
            <a:r>
              <a:rPr lang="zh-TW" altLang="en-US" dirty="0"/>
              <a:t>來排序</a:t>
            </a:r>
          </a:p>
          <a:p>
            <a:pPr marL="0" indent="0">
              <a:buNone/>
            </a:pPr>
            <a:endParaRPr lang="zh-TW" altLang="en-US" b="1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61435"/>
            <a:ext cx="3088732" cy="25084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174" y="2261435"/>
            <a:ext cx="3669040" cy="247098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6456" y="2261435"/>
            <a:ext cx="3837517" cy="290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41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series name</a:t>
            </a:r>
            <a:r>
              <a:rPr lang="zh-TW" altLang="en-US" b="1" dirty="0"/>
              <a:t>屬性的</a:t>
            </a:r>
            <a:r>
              <a:rPr lang="zh-TW" altLang="en-US" b="1" dirty="0" smtClean="0"/>
              <a:t>運用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series</a:t>
            </a:r>
            <a:r>
              <a:rPr lang="zh-TW" altLang="en-US" dirty="0"/>
              <a:t>自身和它的</a:t>
            </a:r>
            <a:r>
              <a:rPr lang="en-US" altLang="zh-TW" dirty="0"/>
              <a:t>index</a:t>
            </a:r>
            <a:r>
              <a:rPr lang="zh-TW" altLang="en-US" dirty="0"/>
              <a:t>都有一個叫</a:t>
            </a:r>
            <a:r>
              <a:rPr lang="en-US" altLang="zh-TW" dirty="0"/>
              <a:t>name</a:t>
            </a:r>
            <a:r>
              <a:rPr lang="zh-TW" altLang="en-US" dirty="0"/>
              <a:t>的</a:t>
            </a:r>
            <a:r>
              <a:rPr lang="zh-TW" altLang="en-US" dirty="0" smtClean="0"/>
              <a:t>屬性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55475"/>
            <a:ext cx="6268453" cy="425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34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series name</a:t>
            </a:r>
            <a:r>
              <a:rPr lang="zh-TW" altLang="en-US" b="1" dirty="0"/>
              <a:t>屬性的</a:t>
            </a:r>
            <a:r>
              <a:rPr lang="zh-TW" altLang="en-US" b="1" dirty="0" smtClean="0"/>
              <a:t>運用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更改 </a:t>
            </a:r>
            <a:r>
              <a:rPr lang="en-US" altLang="zh-TW" b="1" dirty="0"/>
              <a:t>series</a:t>
            </a:r>
            <a:r>
              <a:rPr lang="zh-TW" altLang="en-US" b="1" dirty="0"/>
              <a:t>的</a:t>
            </a:r>
            <a:r>
              <a:rPr lang="en-US" altLang="zh-TW" b="1" dirty="0" smtClean="0"/>
              <a:t>index</a:t>
            </a:r>
            <a:endParaRPr lang="en-US" altLang="zh-TW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27859"/>
            <a:ext cx="3441647" cy="372001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846" y="2327859"/>
            <a:ext cx="59055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62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DataFrame</a:t>
            </a:r>
            <a:r>
              <a:rPr lang="zh-TW" altLang="en-US" dirty="0" smtClean="0"/>
              <a:t>表示一個長方形表格，並包含排好序的列，每一列都可以是不同的數值類型（數字，字符串，布爾值）。 </a:t>
            </a:r>
            <a:r>
              <a:rPr lang="en-US" altLang="zh-TW" dirty="0" err="1" smtClean="0"/>
              <a:t>DataFrame</a:t>
            </a:r>
            <a:r>
              <a:rPr lang="zh-TW" altLang="en-US" dirty="0" smtClean="0"/>
              <a:t>有行索引和列索引（</a:t>
            </a:r>
            <a:r>
              <a:rPr lang="en-US" altLang="zh-TW" dirty="0" smtClean="0"/>
              <a:t>row index, column index</a:t>
            </a:r>
            <a:r>
              <a:rPr lang="zh-TW" altLang="en-US" dirty="0" smtClean="0"/>
              <a:t>）；可以看做是分享所有索引的由</a:t>
            </a:r>
            <a:r>
              <a:rPr lang="en-US" altLang="zh-TW" dirty="0" smtClean="0"/>
              <a:t>series</a:t>
            </a:r>
            <a:r>
              <a:rPr lang="zh-TW" altLang="en-US" dirty="0" smtClean="0"/>
              <a:t>組成的字典。數據是保存在一維以上的區塊裡的。</a:t>
            </a:r>
          </a:p>
          <a:p>
            <a:r>
              <a:rPr lang="zh-TW" altLang="en-US" dirty="0" smtClean="0"/>
              <a:t>（其實我是把</a:t>
            </a:r>
            <a:r>
              <a:rPr lang="en-US" altLang="zh-TW" dirty="0" err="1" smtClean="0"/>
              <a:t>dataframe</a:t>
            </a:r>
            <a:r>
              <a:rPr lang="zh-TW" altLang="en-US" dirty="0" smtClean="0"/>
              <a:t>當做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裡的那種表格來用的，這樣感覺更直觀一些）</a:t>
            </a:r>
          </a:p>
        </p:txBody>
      </p:sp>
    </p:spTree>
    <p:extLst>
      <p:ext uri="{BB962C8B-B14F-4D97-AF65-F5344CB8AC3E}">
        <p14:creationId xmlns:p14="http://schemas.microsoft.com/office/powerpoint/2010/main" val="3761769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構建一個</a:t>
            </a:r>
            <a:r>
              <a:rPr lang="en-US" altLang="zh-TW" dirty="0" err="1" smtClean="0"/>
              <a:t>dataframe</a:t>
            </a:r>
            <a:r>
              <a:rPr lang="zh-TW" altLang="en-US" dirty="0" smtClean="0"/>
              <a:t>的方法，用一個</a:t>
            </a:r>
            <a:r>
              <a:rPr lang="en-US" altLang="zh-TW" dirty="0" err="1" smtClean="0"/>
              <a:t>dcit</a:t>
            </a:r>
            <a:r>
              <a:rPr lang="zh-TW" altLang="en-US" dirty="0" smtClean="0"/>
              <a:t>，</a:t>
            </a:r>
            <a:r>
              <a:rPr lang="en-US" altLang="zh-TW" dirty="0" err="1" smtClean="0"/>
              <a:t>dict</a:t>
            </a:r>
            <a:r>
              <a:rPr lang="zh-TW" altLang="en-US" dirty="0" smtClean="0"/>
              <a:t>裡的值是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6622"/>
            <a:ext cx="6765758" cy="420611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652211" y="5948071"/>
            <a:ext cx="7394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dataframe</a:t>
            </a:r>
            <a:r>
              <a:rPr lang="zh-TW" altLang="en-US" dirty="0" smtClean="0"/>
              <a:t>也會像</a:t>
            </a:r>
            <a:r>
              <a:rPr lang="en-US" altLang="zh-TW" dirty="0" smtClean="0"/>
              <a:t>series</a:t>
            </a:r>
            <a:r>
              <a:rPr lang="zh-TW" altLang="en-US" dirty="0" smtClean="0"/>
              <a:t>一樣，自動給數據賦</a:t>
            </a:r>
            <a:r>
              <a:rPr lang="en-US" altLang="zh-TW" dirty="0" smtClean="0"/>
              <a:t>index, </a:t>
            </a:r>
            <a:r>
              <a:rPr lang="zh-TW" altLang="en-US" dirty="0" smtClean="0"/>
              <a:t>而列則會按順序排好。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389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對於一個較大的</a:t>
            </a:r>
            <a:r>
              <a:rPr lang="en-US" altLang="zh-TW" dirty="0" err="1" smtClean="0"/>
              <a:t>DataFrame</a:t>
            </a:r>
            <a:r>
              <a:rPr lang="zh-TW" altLang="en-US" dirty="0" smtClean="0"/>
              <a:t>，用</a:t>
            </a:r>
            <a:r>
              <a:rPr lang="en-US" altLang="zh-TW" dirty="0" smtClean="0"/>
              <a:t>head</a:t>
            </a:r>
            <a:r>
              <a:rPr lang="zh-TW" altLang="en-US" dirty="0" smtClean="0"/>
              <a:t>方法會返回前</a:t>
            </a:r>
            <a:r>
              <a:rPr lang="en-US" altLang="zh-TW" dirty="0" smtClean="0"/>
              <a:t>5</a:t>
            </a:r>
            <a:r>
              <a:rPr lang="zh-TW" altLang="en-US" dirty="0" smtClean="0"/>
              <a:t>行（注：這個函數在數據分析中經常使用，用來查看表格里有什麼東西）：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88" y="2253414"/>
            <a:ext cx="4224687" cy="381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21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如果指定一列的話，會自動按列排序：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3751"/>
            <a:ext cx="8722436" cy="49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00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如果你導入一個不存在的列名，那麼會顯示為缺失數據：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493042" cy="29622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52963"/>
            <a:ext cx="43148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62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從</a:t>
            </a:r>
            <a:r>
              <a:rPr lang="en-US" altLang="zh-TW" dirty="0" err="1" smtClean="0"/>
              <a:t>DataFrame</a:t>
            </a:r>
            <a:r>
              <a:rPr lang="zh-TW" altLang="en-US" dirty="0" smtClean="0"/>
              <a:t>裡提取一列的話會返回</a:t>
            </a:r>
            <a:r>
              <a:rPr lang="en-US" altLang="zh-TW" dirty="0" smtClean="0"/>
              <a:t>series</a:t>
            </a:r>
            <a:r>
              <a:rPr lang="zh-TW" altLang="en-US" dirty="0" smtClean="0"/>
              <a:t>格式，可以以屬性或是</a:t>
            </a:r>
            <a:r>
              <a:rPr lang="en-US" altLang="zh-TW" dirty="0" err="1" smtClean="0"/>
              <a:t>dict</a:t>
            </a:r>
            <a:r>
              <a:rPr lang="zh-TW" altLang="en-US" dirty="0" smtClean="0"/>
              <a:t>一樣的形式來提取：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2491"/>
            <a:ext cx="4054642" cy="25719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842" y="2282490"/>
            <a:ext cx="3408642" cy="257197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38200" y="5364172"/>
            <a:ext cx="10951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注意：</a:t>
            </a:r>
            <a:r>
              <a:rPr lang="en-US" altLang="zh-TW" dirty="0" smtClean="0"/>
              <a:t>frame2[column]</a:t>
            </a:r>
            <a:r>
              <a:rPr lang="zh-TW" altLang="en-US" dirty="0" smtClean="0"/>
              <a:t>能應對任何列名，但</a:t>
            </a:r>
            <a:r>
              <a:rPr lang="en-US" altLang="zh-TW" dirty="0" smtClean="0"/>
              <a:t>frame2.column</a:t>
            </a:r>
            <a:r>
              <a:rPr lang="zh-TW" altLang="en-US" dirty="0" smtClean="0"/>
              <a:t>的情況下，列名必須是有效的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變量名才行。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返回的</a:t>
            </a:r>
            <a:r>
              <a:rPr lang="en-US" altLang="zh-TW" dirty="0" smtClean="0"/>
              <a:t>series</a:t>
            </a:r>
            <a:r>
              <a:rPr lang="zh-TW" altLang="en-US" dirty="0" smtClean="0"/>
              <a:t>有</a:t>
            </a:r>
            <a:r>
              <a:rPr lang="en-US" altLang="zh-TW" dirty="0" err="1" smtClean="0"/>
              <a:t>DataFrame</a:t>
            </a:r>
            <a:r>
              <a:rPr lang="zh-TW" altLang="en-US" dirty="0" smtClean="0"/>
              <a:t>種同樣的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，而且</a:t>
            </a:r>
            <a:r>
              <a:rPr lang="en-US" altLang="zh-TW" dirty="0" smtClean="0"/>
              <a:t>name</a:t>
            </a:r>
            <a:r>
              <a:rPr lang="zh-TW" altLang="en-US" dirty="0" smtClean="0"/>
              <a:t>屬性也是對應的。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8201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對於行，要用在</a:t>
            </a:r>
            <a:r>
              <a:rPr lang="en-US" altLang="zh-TW" dirty="0" err="1" smtClean="0"/>
              <a:t>loc</a:t>
            </a:r>
            <a:r>
              <a:rPr lang="zh-TW" altLang="en-US" dirty="0" smtClean="0"/>
              <a:t>屬性裡用 位置或名字：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9234"/>
            <a:ext cx="4098240" cy="267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2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pandas Data Structures| pandas</a:t>
            </a:r>
            <a:r>
              <a:rPr lang="zh-TW" altLang="en-US" b="1" dirty="0"/>
              <a:t>的資料結構 </a:t>
            </a:r>
            <a:r>
              <a:rPr lang="en-US" altLang="zh-TW" b="1" dirty="0"/>
              <a:t>==&gt; series vs </a:t>
            </a:r>
            <a:r>
              <a:rPr lang="en-US" altLang="zh-TW" b="1" dirty="0" err="1" smtClean="0"/>
              <a:t>DataFrame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series</a:t>
            </a:r>
            <a:r>
              <a:rPr lang="zh-TW" altLang="en-US" b="1" dirty="0"/>
              <a:t>的運算 </a:t>
            </a:r>
            <a:r>
              <a:rPr lang="en-US" altLang="zh-TW" b="1" dirty="0"/>
              <a:t>see CHAPTER 5 Getting Started with pandas</a:t>
            </a:r>
          </a:p>
          <a:p>
            <a:r>
              <a:rPr lang="zh-TW" altLang="en-US" dirty="0"/>
              <a:t>建立</a:t>
            </a:r>
            <a:r>
              <a:rPr lang="en-US" altLang="zh-TW" dirty="0"/>
              <a:t>series</a:t>
            </a:r>
          </a:p>
          <a:p>
            <a:pPr lvl="1"/>
            <a:r>
              <a:rPr lang="zh-TW" altLang="en-US" dirty="0"/>
              <a:t>使用</a:t>
            </a:r>
            <a:r>
              <a:rPr lang="en-US" altLang="zh-TW" dirty="0" err="1"/>
              <a:t>pandas.Series</a:t>
            </a:r>
            <a:r>
              <a:rPr lang="en-US" altLang="zh-TW" dirty="0"/>
              <a:t>()</a:t>
            </a:r>
          </a:p>
          <a:p>
            <a:pPr lvl="1"/>
            <a:r>
              <a:rPr lang="zh-TW" altLang="en-US" dirty="0"/>
              <a:t>使用字典資料型態傳入</a:t>
            </a:r>
            <a:r>
              <a:rPr lang="en-US" altLang="zh-TW" dirty="0" err="1"/>
              <a:t>pandas.Series</a:t>
            </a:r>
            <a:r>
              <a:rPr lang="en-US" altLang="zh-TW" dirty="0"/>
              <a:t>()</a:t>
            </a:r>
          </a:p>
          <a:p>
            <a:r>
              <a:rPr lang="zh-TW" altLang="en-US" dirty="0"/>
              <a:t>搜尋滿足條件的資料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2843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列值也能通過賦值改變。比如給</a:t>
            </a:r>
            <a:r>
              <a:rPr lang="en-US" altLang="zh-TW" dirty="0" smtClean="0"/>
              <a:t>debt</a:t>
            </a:r>
            <a:r>
              <a:rPr lang="zh-TW" altLang="en-US" dirty="0" smtClean="0"/>
              <a:t>賦值：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9025"/>
            <a:ext cx="5179434" cy="446948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634" y="1819025"/>
            <a:ext cx="5206552" cy="446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2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如果把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或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賦給</a:t>
            </a:r>
            <a:r>
              <a:rPr lang="en-US" altLang="zh-TW" dirty="0" smtClean="0"/>
              <a:t>column</a:t>
            </a:r>
            <a:r>
              <a:rPr lang="zh-TW" altLang="en-US" dirty="0" smtClean="0"/>
              <a:t>的話，長度必須符合</a:t>
            </a:r>
            <a:r>
              <a:rPr lang="en-US" altLang="zh-TW" dirty="0" err="1" smtClean="0"/>
              <a:t>DataFrame</a:t>
            </a:r>
            <a:r>
              <a:rPr lang="zh-TW" altLang="en-US" dirty="0" smtClean="0"/>
              <a:t>的長度。如果把一二</a:t>
            </a:r>
            <a:r>
              <a:rPr lang="en-US" altLang="zh-TW" dirty="0" smtClean="0"/>
              <a:t>series</a:t>
            </a:r>
            <a:r>
              <a:rPr lang="zh-TW" altLang="en-US" dirty="0" smtClean="0"/>
              <a:t>賦給</a:t>
            </a:r>
            <a:r>
              <a:rPr lang="en-US" altLang="zh-TW" dirty="0" err="1" smtClean="0"/>
              <a:t>DataFrame</a:t>
            </a:r>
            <a:r>
              <a:rPr lang="zh-TW" altLang="en-US" dirty="0" smtClean="0"/>
              <a:t>，會按</a:t>
            </a:r>
            <a:r>
              <a:rPr lang="en-US" altLang="zh-TW" dirty="0" err="1" smtClean="0"/>
              <a:t>DataFrame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來賦值，不夠的地方用缺失數據來表示：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421" y="3150518"/>
            <a:ext cx="6196264" cy="333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04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如果列不存在，賦值會創建一個新列。而</a:t>
            </a:r>
            <a:r>
              <a:rPr lang="en-US" altLang="zh-TW" dirty="0" smtClean="0"/>
              <a:t>del</a:t>
            </a:r>
            <a:r>
              <a:rPr lang="zh-TW" altLang="en-US" dirty="0" smtClean="0"/>
              <a:t>也能像刪除字典關鍵字一樣，刪除列：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732" y="2244592"/>
            <a:ext cx="5940342" cy="461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42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然後用</a:t>
            </a:r>
            <a:r>
              <a:rPr lang="en-US" altLang="zh-TW" dirty="0" smtClean="0"/>
              <a:t>del</a:t>
            </a:r>
            <a:r>
              <a:rPr lang="zh-TW" altLang="en-US" dirty="0" smtClean="0"/>
              <a:t>刪除這一列：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661" y="2342147"/>
            <a:ext cx="8370713" cy="205990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89854" y="5200734"/>
            <a:ext cx="11412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注意：</a:t>
            </a:r>
            <a:r>
              <a:rPr lang="en-US" altLang="zh-TW" dirty="0" smtClean="0"/>
              <a:t>columns</a:t>
            </a:r>
            <a:r>
              <a:rPr lang="zh-TW" altLang="en-US" dirty="0" smtClean="0"/>
              <a:t>返回的是一個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而不是新建了一個</a:t>
            </a:r>
            <a:r>
              <a:rPr lang="en-US" altLang="zh-TW" dirty="0" smtClean="0"/>
              <a:t>copy</a:t>
            </a:r>
            <a:r>
              <a:rPr lang="zh-TW" altLang="en-US" dirty="0" smtClean="0"/>
              <a:t>。因此，任何對</a:t>
            </a:r>
            <a:r>
              <a:rPr lang="en-US" altLang="zh-TW" dirty="0" smtClean="0"/>
              <a:t>series</a:t>
            </a:r>
            <a:r>
              <a:rPr lang="zh-TW" altLang="en-US" dirty="0" smtClean="0"/>
              <a:t>的改變，會反映在</a:t>
            </a:r>
            <a:r>
              <a:rPr lang="en-US" altLang="zh-TW" dirty="0" err="1" smtClean="0"/>
              <a:t>DataFrame</a:t>
            </a:r>
            <a:r>
              <a:rPr lang="zh-TW" altLang="en-US" dirty="0" smtClean="0"/>
              <a:t>上。除非我們用</a:t>
            </a:r>
            <a:r>
              <a:rPr lang="en-US" altLang="zh-TW" dirty="0" smtClean="0"/>
              <a:t>copy</a:t>
            </a:r>
            <a:r>
              <a:rPr lang="zh-TW" altLang="en-US" dirty="0" smtClean="0"/>
              <a:t>方法來新建一個。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9222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另一種常見的格式是</a:t>
            </a:r>
            <a:r>
              <a:rPr lang="en-US" altLang="zh-TW" dirty="0" err="1" smtClean="0"/>
              <a:t>dict</a:t>
            </a:r>
            <a:r>
              <a:rPr lang="zh-TW" altLang="en-US" dirty="0" smtClean="0"/>
              <a:t>中的</a:t>
            </a:r>
            <a:r>
              <a:rPr lang="en-US" altLang="zh-TW" dirty="0" err="1" smtClean="0"/>
              <a:t>dict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1641"/>
            <a:ext cx="9593983" cy="94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04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把上面這種嵌套</a:t>
            </a:r>
            <a:r>
              <a:rPr lang="en-US" altLang="zh-TW" dirty="0" err="1" smtClean="0"/>
              <a:t>dcit</a:t>
            </a:r>
            <a:r>
              <a:rPr lang="zh-TW" altLang="en-US" dirty="0" smtClean="0"/>
              <a:t>傳給</a:t>
            </a:r>
            <a:r>
              <a:rPr lang="en-US" altLang="zh-TW" dirty="0" err="1" smtClean="0"/>
              <a:t>DataFrame</a:t>
            </a:r>
            <a:r>
              <a:rPr lang="zh-TW" altLang="en-US" dirty="0" smtClean="0"/>
              <a:t>，</a:t>
            </a:r>
            <a:r>
              <a:rPr lang="en-US" altLang="zh-TW" dirty="0" smtClean="0"/>
              <a:t>pandas</a:t>
            </a:r>
            <a:r>
              <a:rPr lang="zh-TW" altLang="en-US" dirty="0" smtClean="0"/>
              <a:t>會把外層</a:t>
            </a:r>
            <a:r>
              <a:rPr lang="en-US" altLang="zh-TW" dirty="0" err="1" smtClean="0"/>
              <a:t>dcit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key</a:t>
            </a:r>
            <a:r>
              <a:rPr lang="zh-TW" altLang="en-US" dirty="0" smtClean="0"/>
              <a:t>當做列，內層</a:t>
            </a:r>
            <a:r>
              <a:rPr lang="en-US" altLang="zh-TW" dirty="0" smtClean="0"/>
              <a:t>key</a:t>
            </a:r>
            <a:r>
              <a:rPr lang="zh-TW" altLang="en-US" dirty="0" smtClean="0"/>
              <a:t>當做行索引：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3982"/>
            <a:ext cx="5246956" cy="400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12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另外</a:t>
            </a:r>
            <a:r>
              <a:rPr lang="en-US" altLang="zh-TW" dirty="0" err="1" smtClean="0"/>
              <a:t>DataFrame</a:t>
            </a:r>
            <a:r>
              <a:rPr lang="zh-TW" altLang="en-US" dirty="0" smtClean="0"/>
              <a:t>也可以向</a:t>
            </a:r>
            <a:r>
              <a:rPr lang="en-US" altLang="zh-TW" dirty="0" err="1" smtClean="0"/>
              <a:t>numpy</a:t>
            </a:r>
            <a:r>
              <a:rPr lang="zh-TW" altLang="en-US" dirty="0" smtClean="0"/>
              <a:t>數組一樣做轉置：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8916"/>
            <a:ext cx="8649236" cy="438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08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指定</a:t>
            </a:r>
            <a:r>
              <a:rPr lang="en-US" altLang="zh-TW" dirty="0"/>
              <a:t>index</a:t>
            </a:r>
            <a:r>
              <a:rPr lang="zh-TW" altLang="en-US" dirty="0"/>
              <a:t>：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53" y="1877591"/>
            <a:ext cx="6383504" cy="32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4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series</a:t>
            </a:r>
            <a:r>
              <a:rPr lang="zh-TW" altLang="en-US" dirty="0"/>
              <a:t>组成的</a:t>
            </a:r>
            <a:r>
              <a:rPr lang="en-US" altLang="zh-TW" dirty="0" err="1"/>
              <a:t>dict</a:t>
            </a:r>
            <a:r>
              <a:rPr lang="zh-TW" altLang="en-US" dirty="0"/>
              <a:t>：</a:t>
            </a:r>
          </a:p>
          <a:p>
            <a:pPr marL="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14567"/>
            <a:ext cx="7752273" cy="37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70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如果</a:t>
            </a:r>
            <a:r>
              <a:rPr lang="en-US" altLang="zh-TW" dirty="0" err="1" smtClean="0"/>
              <a:t>DataFrame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和</a:t>
            </a:r>
            <a:r>
              <a:rPr lang="en-US" altLang="zh-TW" dirty="0" smtClean="0"/>
              <a:t>column</a:t>
            </a:r>
            <a:r>
              <a:rPr lang="zh-TW" altLang="en-US" dirty="0" smtClean="0"/>
              <a:t>有自己的</a:t>
            </a:r>
            <a:r>
              <a:rPr lang="en-US" altLang="zh-TW" dirty="0" smtClean="0"/>
              <a:t>name</a:t>
            </a:r>
            <a:r>
              <a:rPr lang="zh-TW" altLang="en-US" dirty="0" smtClean="0"/>
              <a:t>屬性，也會被顯示：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041" y="1937965"/>
            <a:ext cx="9513918" cy="473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4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pandas Data Structures| pandas</a:t>
            </a:r>
            <a:r>
              <a:rPr lang="zh-TW" altLang="en-US" b="1" dirty="0"/>
              <a:t>的資料結構 </a:t>
            </a:r>
            <a:r>
              <a:rPr lang="en-US" altLang="zh-TW" b="1" dirty="0"/>
              <a:t>==&gt; series vs </a:t>
            </a:r>
            <a:r>
              <a:rPr lang="en-US" altLang="zh-TW" b="1" dirty="0" err="1" smtClean="0"/>
              <a:t>DataFrame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使用</a:t>
            </a:r>
            <a:r>
              <a:rPr lang="en-US" altLang="zh-TW" b="1" dirty="0"/>
              <a:t>pandas.Series() </a:t>
            </a:r>
            <a:r>
              <a:rPr lang="zh-TW" altLang="en-US" b="1" dirty="0"/>
              <a:t>建立</a:t>
            </a:r>
            <a:r>
              <a:rPr lang="en-US" altLang="zh-TW" b="1" dirty="0" smtClean="0"/>
              <a:t>Series</a:t>
            </a:r>
            <a:endParaRPr lang="en-US" altLang="zh-TW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72519"/>
            <a:ext cx="10744201" cy="182864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4167031"/>
            <a:ext cx="10744202" cy="9824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6" y="5149516"/>
            <a:ext cx="10744203" cy="116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12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values</a:t>
            </a:r>
            <a:r>
              <a:rPr lang="zh-TW" altLang="en-US" dirty="0" smtClean="0"/>
              <a:t>屬性會返回二維數組：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03" y="1897981"/>
            <a:ext cx="7113239" cy="400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8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如果</a:t>
            </a:r>
            <a:r>
              <a:rPr lang="en-US" altLang="zh-TW" dirty="0" smtClean="0"/>
              <a:t>column</a:t>
            </a:r>
            <a:r>
              <a:rPr lang="zh-TW" altLang="en-US" dirty="0" smtClean="0"/>
              <a:t>有不同的類型，</a:t>
            </a:r>
            <a:r>
              <a:rPr lang="en-US" altLang="zh-TW" dirty="0" err="1" smtClean="0"/>
              <a:t>dtype</a:t>
            </a:r>
            <a:r>
              <a:rPr lang="zh-TW" altLang="en-US" dirty="0" smtClean="0"/>
              <a:t>會適應所有的列：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5062"/>
            <a:ext cx="9528931" cy="411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13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Index Objects (</a:t>
            </a:r>
            <a:r>
              <a:rPr lang="zh-TW" altLang="en-US" b="1" dirty="0" smtClean="0"/>
              <a:t>索引對象</a:t>
            </a:r>
            <a:r>
              <a:rPr lang="en-US" altLang="zh-TW" b="1" dirty="0"/>
              <a:t>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pandas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Index Objects (</a:t>
            </a:r>
            <a:r>
              <a:rPr lang="zh-TW" altLang="en-US" dirty="0" smtClean="0"/>
              <a:t>索引對象</a:t>
            </a:r>
            <a:r>
              <a:rPr lang="en-US" altLang="zh-TW" dirty="0" smtClean="0"/>
              <a:t>)</a:t>
            </a:r>
            <a:r>
              <a:rPr lang="zh-TW" altLang="en-US" dirty="0" smtClean="0"/>
              <a:t>負責保存</a:t>
            </a:r>
            <a:r>
              <a:rPr lang="en-US" altLang="zh-TW" dirty="0" smtClean="0"/>
              <a:t>axis labels</a:t>
            </a:r>
            <a:r>
              <a:rPr lang="zh-TW" altLang="en-US" dirty="0" smtClean="0"/>
              <a:t>和其他一些數據（比如</a:t>
            </a:r>
            <a:r>
              <a:rPr lang="en-US" altLang="zh-TW" dirty="0" smtClean="0"/>
              <a:t>axis name</a:t>
            </a:r>
            <a:r>
              <a:rPr lang="zh-TW" altLang="en-US" dirty="0" smtClean="0"/>
              <a:t>或</a:t>
            </a:r>
            <a:r>
              <a:rPr lang="en-US" altLang="zh-TW" dirty="0" smtClean="0"/>
              <a:t>names</a:t>
            </a:r>
            <a:r>
              <a:rPr lang="zh-TW" altLang="en-US" dirty="0" smtClean="0"/>
              <a:t>）。一個數組或其他一個序列標籤，只要被用來做構建</a:t>
            </a:r>
            <a:r>
              <a:rPr lang="en-US" altLang="zh-TW" dirty="0" smtClean="0"/>
              <a:t>series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DataFrame</a:t>
            </a:r>
            <a:r>
              <a:rPr lang="zh-TW" altLang="en-US" dirty="0" smtClean="0"/>
              <a:t>，就會被自動轉變為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16252"/>
            <a:ext cx="10742124" cy="173221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48464"/>
            <a:ext cx="10742124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95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Index Objects (</a:t>
            </a:r>
            <a:r>
              <a:rPr lang="zh-TW" altLang="en-US" b="1" dirty="0" smtClean="0"/>
              <a:t>索引對象</a:t>
            </a:r>
            <a:r>
              <a:rPr lang="en-US" altLang="zh-TW" b="1" dirty="0"/>
              <a:t>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index object</a:t>
            </a:r>
            <a:r>
              <a:rPr lang="zh-TW" altLang="en-US" dirty="0"/>
              <a:t>是不可更改的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5206"/>
            <a:ext cx="9244943" cy="375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77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r>
              <a:rPr lang="zh-TW" altLang="en-US" b="1" dirty="0"/>
              <a:t>的運算 </a:t>
            </a:r>
            <a:r>
              <a:rPr lang="en-US" altLang="zh-TW" b="1" dirty="0"/>
              <a:t>see CHAPTER 5 Getting Started with </a:t>
            </a:r>
            <a:r>
              <a:rPr lang="en-US" altLang="zh-TW" b="1" dirty="0" smtClean="0"/>
              <a:t>pandas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 err="1"/>
              <a:t>DataFrame</a:t>
            </a:r>
            <a:endParaRPr lang="en-US" altLang="zh-TW" dirty="0"/>
          </a:p>
          <a:p>
            <a:pPr lvl="1"/>
            <a:r>
              <a:rPr lang="zh-TW" altLang="en-US" dirty="0"/>
              <a:t>使用</a:t>
            </a:r>
            <a:r>
              <a:rPr lang="en-US" altLang="zh-TW" dirty="0"/>
              <a:t>pandas.Series()</a:t>
            </a:r>
          </a:p>
          <a:p>
            <a:pPr lvl="1"/>
            <a:r>
              <a:rPr lang="zh-TW" altLang="en-US" dirty="0"/>
              <a:t>使用字典資料型態傳入</a:t>
            </a:r>
            <a:r>
              <a:rPr lang="en-US" altLang="zh-TW" dirty="0"/>
              <a:t>pandas.Series()</a:t>
            </a:r>
          </a:p>
          <a:p>
            <a:r>
              <a:rPr lang="zh-TW" altLang="en-US" dirty="0"/>
              <a:t>搜尋滿足條件的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0657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pandas_20220311 pandas</a:t>
            </a:r>
            <a:r>
              <a:rPr lang="zh-TW" altLang="en-US" b="1" dirty="0"/>
              <a:t>資料匯入與資料清理</a:t>
            </a:r>
            <a:r>
              <a:rPr lang="en-US" altLang="zh-TW" b="1" dirty="0"/>
              <a:t>(Data cleaning)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495" y="3820525"/>
            <a:ext cx="6044234" cy="158566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8005"/>
            <a:ext cx="10515600" cy="22383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875" y="3796380"/>
            <a:ext cx="43529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7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這裡</a:t>
            </a:r>
            <a:r>
              <a:rPr lang="en-US" altLang="zh-TW" dirty="0"/>
              <a:t>series</a:t>
            </a:r>
            <a:r>
              <a:rPr lang="zh-TW" altLang="en-US" dirty="0"/>
              <a:t>我就不翻譯成序列了，因為之前的所有筆記裡，我都是把</a:t>
            </a:r>
            <a:r>
              <a:rPr lang="en-US" altLang="zh-TW" dirty="0"/>
              <a:t>sequence</a:t>
            </a:r>
            <a:r>
              <a:rPr lang="zh-TW" altLang="en-US" dirty="0"/>
              <a:t>翻譯成序列的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r>
              <a:rPr lang="en-US" altLang="zh-TW" dirty="0"/>
              <a:t>series</a:t>
            </a:r>
            <a:r>
              <a:rPr lang="zh-TW" altLang="en-US" dirty="0"/>
              <a:t>是一個像數組一樣的一維序列，並伴有一個數組表示</a:t>
            </a:r>
            <a:r>
              <a:rPr lang="en-US" altLang="zh-TW" dirty="0"/>
              <a:t>label</a:t>
            </a:r>
            <a:r>
              <a:rPr lang="zh-TW" altLang="en-US" dirty="0"/>
              <a:t>，叫做</a:t>
            </a:r>
            <a:r>
              <a:rPr lang="en-US" altLang="zh-TW" dirty="0"/>
              <a:t>index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702719"/>
            <a:ext cx="7198895" cy="276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75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可以看到，左邊表示</a:t>
            </a:r>
            <a:r>
              <a:rPr lang="en-US" altLang="zh-TW" dirty="0"/>
              <a:t>index</a:t>
            </a:r>
            <a:r>
              <a:rPr lang="zh-TW" altLang="en-US" dirty="0"/>
              <a:t>，右邊表示對應的</a:t>
            </a:r>
            <a:r>
              <a:rPr lang="en-US" altLang="zh-TW" dirty="0"/>
              <a:t>value</a:t>
            </a:r>
            <a:r>
              <a:rPr lang="zh-TW" altLang="en-US" dirty="0"/>
              <a:t>。可以通過</a:t>
            </a:r>
            <a:r>
              <a:rPr lang="en-US" altLang="zh-TW" dirty="0"/>
              <a:t>value</a:t>
            </a:r>
            <a:r>
              <a:rPr lang="zh-TW" altLang="en-US" dirty="0"/>
              <a:t>和</a:t>
            </a:r>
            <a:r>
              <a:rPr lang="en-US" altLang="zh-TW" dirty="0"/>
              <a:t>index</a:t>
            </a:r>
            <a:r>
              <a:rPr lang="zh-TW" altLang="en-US" dirty="0"/>
              <a:t>屬性查看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09873"/>
            <a:ext cx="10279139" cy="266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8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可以看到，左邊表示</a:t>
            </a:r>
            <a:r>
              <a:rPr lang="en-US" altLang="zh-TW" dirty="0"/>
              <a:t>index</a:t>
            </a:r>
            <a:r>
              <a:rPr lang="zh-TW" altLang="en-US" dirty="0"/>
              <a:t>，右邊表示對應的</a:t>
            </a:r>
            <a:r>
              <a:rPr lang="en-US" altLang="zh-TW" dirty="0"/>
              <a:t>value</a:t>
            </a:r>
            <a:r>
              <a:rPr lang="zh-TW" altLang="en-US" dirty="0"/>
              <a:t>。可以通過</a:t>
            </a:r>
            <a:r>
              <a:rPr lang="en-US" altLang="zh-TW" dirty="0"/>
              <a:t>value</a:t>
            </a:r>
            <a:r>
              <a:rPr lang="zh-TW" altLang="en-US" dirty="0"/>
              <a:t>和</a:t>
            </a:r>
            <a:r>
              <a:rPr lang="en-US" altLang="zh-TW" dirty="0"/>
              <a:t>index</a:t>
            </a:r>
            <a:r>
              <a:rPr lang="zh-TW" altLang="en-US" dirty="0"/>
              <a:t>屬性查看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09873"/>
            <a:ext cx="6701589" cy="17345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44401"/>
            <a:ext cx="6890149" cy="145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1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當然我們也可以自己指定</a:t>
            </a:r>
            <a:r>
              <a:rPr lang="en-US" altLang="zh-TW" dirty="0"/>
              <a:t>index</a:t>
            </a:r>
            <a:r>
              <a:rPr lang="zh-TW" altLang="en-US" dirty="0"/>
              <a:t>的</a:t>
            </a:r>
            <a:r>
              <a:rPr lang="en-US" altLang="zh-TW" dirty="0"/>
              <a:t>label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2503"/>
            <a:ext cx="10808068" cy="276701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17431"/>
            <a:ext cx="10353487" cy="144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6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pandas Data Structures| pandas</a:t>
            </a:r>
            <a:r>
              <a:rPr lang="zh-TW" altLang="en-US" b="1" dirty="0"/>
              <a:t>的資料結構 </a:t>
            </a:r>
            <a:r>
              <a:rPr lang="en-US" altLang="zh-TW" b="1" dirty="0"/>
              <a:t>==&gt; series vs </a:t>
            </a:r>
            <a:r>
              <a:rPr lang="en-US" altLang="zh-TW" b="1" dirty="0" err="1" smtClean="0"/>
              <a:t>DataFrame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使用</a:t>
            </a:r>
            <a:r>
              <a:rPr lang="en-US" altLang="zh-TW" b="1" dirty="0"/>
              <a:t>pandas.Series() </a:t>
            </a:r>
            <a:r>
              <a:rPr lang="zh-TW" altLang="en-US" b="1" dirty="0"/>
              <a:t>建立</a:t>
            </a:r>
            <a:r>
              <a:rPr lang="en-US" altLang="zh-TW" b="1" dirty="0" smtClean="0"/>
              <a:t>Series</a:t>
            </a:r>
            <a:endParaRPr lang="en-US" altLang="zh-TW" b="1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0866"/>
            <a:ext cx="10295021" cy="14097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890565"/>
            <a:ext cx="10295021" cy="114665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5037220"/>
            <a:ext cx="10295022" cy="127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885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可以用</a:t>
            </a:r>
            <a:r>
              <a:rPr lang="en-US" altLang="zh-TW" dirty="0"/>
              <a:t>index</a:t>
            </a:r>
            <a:r>
              <a:rPr lang="zh-TW" altLang="en-US" dirty="0"/>
              <a:t>的</a:t>
            </a:r>
            <a:r>
              <a:rPr lang="en-US" altLang="zh-TW" dirty="0"/>
              <a:t>label</a:t>
            </a:r>
            <a:r>
              <a:rPr lang="zh-TW" altLang="en-US" dirty="0"/>
              <a:t>來選擇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2779"/>
            <a:ext cx="2594811" cy="143913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31918"/>
            <a:ext cx="4022558" cy="265242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021179" y="5992297"/>
            <a:ext cx="702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這裡</a:t>
            </a:r>
            <a:r>
              <a:rPr lang="en-US" altLang="zh-TW" dirty="0"/>
              <a:t>['c', 'a', 'd']</a:t>
            </a:r>
            <a:r>
              <a:rPr lang="zh-TW" altLang="en-US" dirty="0"/>
              <a:t>其實被當做了索引，儘管這個索引是用</a:t>
            </a:r>
            <a:r>
              <a:rPr lang="en-US" altLang="zh-TW" dirty="0"/>
              <a:t>string</a:t>
            </a:r>
            <a:r>
              <a:rPr lang="zh-TW" altLang="en-US" dirty="0"/>
              <a:t>構成的。</a:t>
            </a:r>
          </a:p>
        </p:txBody>
      </p:sp>
    </p:spTree>
    <p:extLst>
      <p:ext uri="{BB962C8B-B14F-4D97-AF65-F5344CB8AC3E}">
        <p14:creationId xmlns:p14="http://schemas.microsoft.com/office/powerpoint/2010/main" val="168441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numpy</a:t>
            </a:r>
            <a:r>
              <a:rPr lang="zh-TW" altLang="en-US" dirty="0"/>
              <a:t>函數或類似的操作，會保留</a:t>
            </a:r>
            <a:r>
              <a:rPr lang="en-US" altLang="zh-TW" dirty="0"/>
              <a:t>index-value</a:t>
            </a:r>
            <a:r>
              <a:rPr lang="zh-TW" altLang="en-US" dirty="0"/>
              <a:t>的關係：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62450"/>
            <a:ext cx="2650001" cy="204912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200" y="2362449"/>
            <a:ext cx="1645274" cy="202721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473" y="2340532"/>
            <a:ext cx="2642299" cy="204913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550" y="4389661"/>
            <a:ext cx="2597230" cy="15298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9779" y="4411578"/>
            <a:ext cx="3129011" cy="150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3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還可以直接用現有的</a:t>
            </a:r>
            <a:r>
              <a:rPr lang="en-US" altLang="zh-TW" dirty="0" err="1"/>
              <a:t>dict</a:t>
            </a:r>
            <a:r>
              <a:rPr lang="zh-TW" altLang="en-US" dirty="0"/>
              <a:t>來創建</a:t>
            </a:r>
            <a:r>
              <a:rPr lang="en-US" altLang="zh-TW" dirty="0"/>
              <a:t>series</a:t>
            </a:r>
            <a:r>
              <a:rPr lang="zh-TW" altLang="en-US" dirty="0"/>
              <a:t>：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3469"/>
            <a:ext cx="10393365" cy="305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series</a:t>
            </a:r>
            <a:r>
              <a:rPr lang="zh-TW" altLang="en-US" dirty="0"/>
              <a:t>中的</a:t>
            </a:r>
            <a:r>
              <a:rPr lang="en-US" altLang="zh-TW" dirty="0"/>
              <a:t>index</a:t>
            </a:r>
            <a:r>
              <a:rPr lang="zh-TW" altLang="en-US" dirty="0"/>
              <a:t>其實就是</a:t>
            </a:r>
            <a:r>
              <a:rPr lang="en-US" altLang="zh-TW" dirty="0" err="1"/>
              <a:t>dict</a:t>
            </a:r>
            <a:r>
              <a:rPr lang="zh-TW" altLang="en-US" dirty="0"/>
              <a:t>中排好序的</a:t>
            </a:r>
            <a:r>
              <a:rPr lang="en-US" altLang="zh-TW" dirty="0"/>
              <a:t>keys</a:t>
            </a:r>
            <a:r>
              <a:rPr lang="zh-TW" altLang="en-US" dirty="0"/>
              <a:t>。我們也可以傳入一個自己想要的順序：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5153"/>
            <a:ext cx="9019768" cy="32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8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順序是按</a:t>
            </a:r>
            <a:r>
              <a:rPr lang="en-US" altLang="zh-TW" dirty="0"/>
              <a:t>states</a:t>
            </a:r>
            <a:r>
              <a:rPr lang="zh-TW" altLang="en-US" dirty="0"/>
              <a:t>裡來的，但因為沒有找到</a:t>
            </a:r>
            <a:r>
              <a:rPr lang="en-US" altLang="zh-TW" dirty="0" err="1"/>
              <a:t>california</a:t>
            </a:r>
            <a:r>
              <a:rPr lang="en-US" altLang="zh-TW" dirty="0"/>
              <a:t>,</a:t>
            </a:r>
            <a:r>
              <a:rPr lang="zh-TW" altLang="en-US" dirty="0"/>
              <a:t>所以是</a:t>
            </a:r>
            <a:r>
              <a:rPr lang="en-US" altLang="zh-TW" dirty="0" err="1"/>
              <a:t>NaN</a:t>
            </a:r>
            <a:r>
              <a:rPr lang="zh-TW" altLang="en-US" dirty="0"/>
              <a:t>。 </a:t>
            </a:r>
            <a:r>
              <a:rPr lang="en-US" altLang="zh-TW" dirty="0" err="1"/>
              <a:t>NaN</a:t>
            </a:r>
            <a:r>
              <a:rPr lang="zh-TW" altLang="en-US" dirty="0"/>
              <a:t>表示缺失數據，用之後我們提到的話就用</a:t>
            </a:r>
            <a:r>
              <a:rPr lang="en-US" altLang="zh-TW" dirty="0"/>
              <a:t>missing</a:t>
            </a:r>
            <a:r>
              <a:rPr lang="zh-TW" altLang="en-US" dirty="0"/>
              <a:t>或</a:t>
            </a:r>
            <a:r>
              <a:rPr lang="en-US" altLang="zh-TW" dirty="0"/>
              <a:t>NA</a:t>
            </a:r>
            <a:r>
              <a:rPr lang="zh-TW" altLang="en-US" dirty="0"/>
              <a:t>來指代。 </a:t>
            </a:r>
            <a:r>
              <a:rPr lang="en-US" altLang="zh-TW" dirty="0"/>
              <a:t>pandas</a:t>
            </a:r>
            <a:r>
              <a:rPr lang="zh-TW" altLang="en-US" dirty="0"/>
              <a:t>中的</a:t>
            </a:r>
            <a:r>
              <a:rPr lang="en-US" altLang="zh-TW" dirty="0" err="1"/>
              <a:t>isnull</a:t>
            </a:r>
            <a:r>
              <a:rPr lang="zh-TW" altLang="en-US" dirty="0"/>
              <a:t>和</a:t>
            </a:r>
            <a:r>
              <a:rPr lang="en-US" altLang="zh-TW" dirty="0" err="1"/>
              <a:t>notnull</a:t>
            </a:r>
            <a:r>
              <a:rPr lang="zh-TW" altLang="en-US" dirty="0"/>
              <a:t>函數可以用來檢測缺失數據：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0730"/>
            <a:ext cx="5546558" cy="327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2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順序是按</a:t>
            </a:r>
            <a:r>
              <a:rPr lang="en-US" altLang="zh-TW" dirty="0"/>
              <a:t>states</a:t>
            </a:r>
            <a:r>
              <a:rPr lang="zh-TW" altLang="en-US" dirty="0"/>
              <a:t>裡來的，但因為沒有找到</a:t>
            </a:r>
            <a:r>
              <a:rPr lang="en-US" altLang="zh-TW" dirty="0" err="1"/>
              <a:t>california</a:t>
            </a:r>
            <a:r>
              <a:rPr lang="en-US" altLang="zh-TW" dirty="0"/>
              <a:t>,</a:t>
            </a:r>
            <a:r>
              <a:rPr lang="zh-TW" altLang="en-US" dirty="0"/>
              <a:t>所以是</a:t>
            </a:r>
            <a:r>
              <a:rPr lang="en-US" altLang="zh-TW" dirty="0" err="1"/>
              <a:t>NaN</a:t>
            </a:r>
            <a:r>
              <a:rPr lang="zh-TW" altLang="en-US" dirty="0"/>
              <a:t>。 </a:t>
            </a:r>
            <a:r>
              <a:rPr lang="en-US" altLang="zh-TW" dirty="0" err="1"/>
              <a:t>NaN</a:t>
            </a:r>
            <a:r>
              <a:rPr lang="zh-TW" altLang="en-US" dirty="0"/>
              <a:t>表示缺失數據，用之後我們提到的話就用</a:t>
            </a:r>
            <a:r>
              <a:rPr lang="en-US" altLang="zh-TW" dirty="0"/>
              <a:t>missing</a:t>
            </a:r>
            <a:r>
              <a:rPr lang="zh-TW" altLang="en-US" dirty="0"/>
              <a:t>或</a:t>
            </a:r>
            <a:r>
              <a:rPr lang="en-US" altLang="zh-TW" dirty="0"/>
              <a:t>NA</a:t>
            </a:r>
            <a:r>
              <a:rPr lang="zh-TW" altLang="en-US" dirty="0"/>
              <a:t>來指代。 </a:t>
            </a:r>
            <a:r>
              <a:rPr lang="en-US" altLang="zh-TW" dirty="0"/>
              <a:t>pandas</a:t>
            </a:r>
            <a:r>
              <a:rPr lang="zh-TW" altLang="en-US" dirty="0"/>
              <a:t>中的</a:t>
            </a:r>
            <a:r>
              <a:rPr lang="en-US" altLang="zh-TW" dirty="0" err="1"/>
              <a:t>isnull</a:t>
            </a:r>
            <a:r>
              <a:rPr lang="zh-TW" altLang="en-US" dirty="0"/>
              <a:t>和</a:t>
            </a:r>
            <a:r>
              <a:rPr lang="en-US" altLang="zh-TW" dirty="0" err="1"/>
              <a:t>notnull</a:t>
            </a:r>
            <a:r>
              <a:rPr lang="zh-TW" altLang="en-US" dirty="0"/>
              <a:t>函數可以用來檢測缺失數據：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0730"/>
            <a:ext cx="3765884" cy="327844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99" y="3040730"/>
            <a:ext cx="3980603" cy="31362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8202" y="3040729"/>
            <a:ext cx="4468058" cy="313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關於缺失</a:t>
            </a:r>
            <a:r>
              <a:rPr lang="zh-TW" altLang="en-US" dirty="0" smtClean="0"/>
              <a:t>數據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6277"/>
            <a:ext cx="2530642" cy="230994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42" y="2296277"/>
            <a:ext cx="3055090" cy="230994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931" y="2305843"/>
            <a:ext cx="2636389" cy="230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2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這個</a:t>
            </a:r>
            <a:r>
              <a:rPr lang="en-US" altLang="zh-TW" dirty="0"/>
              <a:t>Data alignment features</a:t>
            </a:r>
            <a:r>
              <a:rPr lang="zh-TW" altLang="en-US" dirty="0"/>
              <a:t>（數據對齊特色）和數據庫中的</a:t>
            </a:r>
            <a:r>
              <a:rPr lang="en-US" altLang="zh-TW" dirty="0"/>
              <a:t>join</a:t>
            </a:r>
            <a:r>
              <a:rPr lang="zh-TW" altLang="en-US" dirty="0"/>
              <a:t>相似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series</a:t>
            </a:r>
            <a:r>
              <a:rPr lang="zh-TW" altLang="en-US" dirty="0" smtClean="0"/>
              <a:t>自身</a:t>
            </a:r>
            <a:r>
              <a:rPr lang="zh-TW" altLang="en-US" dirty="0"/>
              <a:t>和它的</a:t>
            </a:r>
            <a:r>
              <a:rPr lang="en-US" altLang="zh-TW" dirty="0"/>
              <a:t>index</a:t>
            </a:r>
            <a:r>
              <a:rPr lang="zh-TW" altLang="en-US" dirty="0"/>
              <a:t>都有一個叫</a:t>
            </a:r>
            <a:r>
              <a:rPr lang="en-US" altLang="zh-TW" dirty="0"/>
              <a:t>name</a:t>
            </a:r>
            <a:r>
              <a:rPr lang="zh-TW" altLang="en-US" dirty="0"/>
              <a:t>的屬性，這個能和其他</a:t>
            </a:r>
            <a:r>
              <a:rPr lang="en-US" altLang="zh-TW" dirty="0"/>
              <a:t>pandas</a:t>
            </a:r>
            <a:r>
              <a:rPr lang="zh-TW" altLang="en-US" dirty="0"/>
              <a:t>的函數進行整合：</a:t>
            </a:r>
          </a:p>
        </p:txBody>
      </p:sp>
    </p:spTree>
    <p:extLst>
      <p:ext uri="{BB962C8B-B14F-4D97-AF65-F5344CB8AC3E}">
        <p14:creationId xmlns:p14="http://schemas.microsoft.com/office/powerpoint/2010/main" val="403016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pandas</a:t>
            </a:r>
            <a:r>
              <a:rPr lang="zh-TW" altLang="en-US" b="1" dirty="0"/>
              <a:t>資料匯入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pandas.read_table</a:t>
            </a:r>
            <a:r>
              <a:rPr lang="zh-TW" altLang="en-US" dirty="0"/>
              <a:t> 讀取</a:t>
            </a:r>
            <a:r>
              <a:rPr lang="en-US" altLang="zh-TW" dirty="0" err="1"/>
              <a:t>dataframe</a:t>
            </a:r>
            <a:endParaRPr lang="en-US" altLang="zh-TW" dirty="0"/>
          </a:p>
          <a:p>
            <a:r>
              <a:rPr lang="en-US" altLang="zh-TW" dirty="0"/>
              <a:t>pandas.read_csv()</a:t>
            </a:r>
            <a:r>
              <a:rPr lang="zh-TW" altLang="en-US" dirty="0"/>
              <a:t> 讀取</a:t>
            </a:r>
            <a:r>
              <a:rPr lang="en-US" altLang="zh-TW" dirty="0"/>
              <a:t>CSV </a:t>
            </a:r>
          </a:p>
          <a:p>
            <a:endParaRPr lang="en-US" altLang="zh-TW" dirty="0"/>
          </a:p>
          <a:p>
            <a:r>
              <a:rPr lang="zh-TW" altLang="en-US" dirty="0"/>
              <a:t>熟悉各種讀取參數用法 </a:t>
            </a:r>
            <a:r>
              <a:rPr lang="en-US" altLang="zh-TW" dirty="0"/>
              <a:t>pandas.read_csv</a:t>
            </a:r>
            <a:r>
              <a:rPr lang="zh-TW" altLang="en-US" dirty="0"/>
              <a:t>参数详解</a:t>
            </a:r>
          </a:p>
          <a:p>
            <a:r>
              <a:rPr lang="en-US" altLang="zh-TW" dirty="0" err="1"/>
              <a:t>index_col</a:t>
            </a:r>
            <a:r>
              <a:rPr lang="en-US" altLang="zh-TW" dirty="0"/>
              <a:t>		</a:t>
            </a:r>
            <a:r>
              <a:rPr lang="zh-TW" altLang="en-US" dirty="0"/>
              <a:t>設定為索引</a:t>
            </a:r>
            <a:endParaRPr lang="en-US" altLang="zh-TW" dirty="0"/>
          </a:p>
          <a:p>
            <a:r>
              <a:rPr lang="en-US" altLang="zh-TW" dirty="0" err="1"/>
              <a:t>Nrows</a:t>
            </a:r>
            <a:r>
              <a:rPr lang="zh-TW" altLang="en-US" dirty="0"/>
              <a:t> </a:t>
            </a:r>
            <a:r>
              <a:rPr lang="en-US" altLang="zh-TW" dirty="0"/>
              <a:t>		</a:t>
            </a:r>
            <a:r>
              <a:rPr lang="zh-TW" altLang="en-US" dirty="0"/>
              <a:t>僅讀取⼀定的⾏數</a:t>
            </a:r>
          </a:p>
          <a:p>
            <a:r>
              <a:rPr lang="en-US" altLang="zh-TW" dirty="0" err="1"/>
              <a:t>Skiprows</a:t>
            </a:r>
            <a:r>
              <a:rPr lang="zh-TW" altLang="en-US" dirty="0"/>
              <a:t> </a:t>
            </a:r>
            <a:r>
              <a:rPr lang="en-US" altLang="zh-TW" dirty="0"/>
              <a:t>		</a:t>
            </a:r>
            <a:r>
              <a:rPr lang="zh-TW" altLang="en-US" dirty="0"/>
              <a:t>跳過⼀定的⾏數</a:t>
            </a:r>
          </a:p>
          <a:p>
            <a:r>
              <a:rPr lang="en-US" altLang="zh-TW" dirty="0" err="1"/>
              <a:t>Skipfooter</a:t>
            </a:r>
            <a:r>
              <a:rPr lang="zh-TW" altLang="en-US" dirty="0"/>
              <a:t> </a:t>
            </a:r>
            <a:r>
              <a:rPr lang="en-US" altLang="zh-TW" dirty="0"/>
              <a:t>		</a:t>
            </a:r>
            <a:r>
              <a:rPr lang="zh-TW" altLang="en-US" dirty="0"/>
              <a:t>尾部有固定的⾏數永不讀取</a:t>
            </a:r>
          </a:p>
          <a:p>
            <a:r>
              <a:rPr lang="en-US" altLang="zh-TW" dirty="0" err="1"/>
              <a:t>skip_blank_lines</a:t>
            </a:r>
            <a:r>
              <a:rPr lang="zh-TW" altLang="en-US" dirty="0"/>
              <a:t> </a:t>
            </a:r>
            <a:r>
              <a:rPr lang="en-US" altLang="zh-TW" dirty="0"/>
              <a:t>	</a:t>
            </a:r>
            <a:r>
              <a:rPr lang="zh-TW" altLang="en-US" dirty="0"/>
              <a:t>空⾏跳</a:t>
            </a:r>
            <a:r>
              <a:rPr lang="zh-TW" altLang="en-US" dirty="0" smtClean="0"/>
              <a:t>過 </a:t>
            </a:r>
            <a:endParaRPr lang="zh-TW" altLang="en-US" dirty="0"/>
          </a:p>
          <a:p>
            <a:endParaRPr lang="en-US" altLang="zh-TW" dirty="0">
              <a:hlinkClick r:id="rId2"/>
            </a:endParaRPr>
          </a:p>
          <a:p>
            <a:r>
              <a:rPr lang="en-US" altLang="zh-TW" dirty="0"/>
              <a:t>pandas.DataFrame.to_csv()</a:t>
            </a:r>
            <a:r>
              <a:rPr lang="zh-TW" altLang="en-US" dirty="0"/>
              <a:t>寫入</a:t>
            </a:r>
            <a:r>
              <a:rPr lang="en-US" altLang="zh-TW" dirty="0"/>
              <a:t>CSV </a:t>
            </a:r>
          </a:p>
        </p:txBody>
      </p:sp>
    </p:spTree>
    <p:extLst>
      <p:ext uri="{BB962C8B-B14F-4D97-AF65-F5344CB8AC3E}">
        <p14:creationId xmlns:p14="http://schemas.microsoft.com/office/powerpoint/2010/main" val="219505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IPO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</a:p>
          <a:p>
            <a:r>
              <a:rPr lang="en-US" altLang="zh-TW" dirty="0"/>
              <a:t>Processing</a:t>
            </a:r>
          </a:p>
          <a:p>
            <a:r>
              <a:rPr lang="en-US" altLang="zh-TW" dirty="0"/>
              <a:t>Output</a:t>
            </a:r>
          </a:p>
          <a:p>
            <a:endParaRPr lang="zh-TW" altLang="en-US" dirty="0"/>
          </a:p>
        </p:txBody>
      </p:sp>
      <p:pic>
        <p:nvPicPr>
          <p:cNvPr id="4" name="Picture 2" descr="Pandas_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713" y="148561"/>
            <a:ext cx="6305550" cy="625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97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pandas Data Structures| pandas</a:t>
            </a:r>
            <a:r>
              <a:rPr lang="zh-TW" altLang="en-US" b="1" dirty="0"/>
              <a:t>的資料結構 </a:t>
            </a:r>
            <a:r>
              <a:rPr lang="en-US" altLang="zh-TW" b="1" dirty="0"/>
              <a:t>==&gt; series vs </a:t>
            </a:r>
            <a:r>
              <a:rPr lang="en-US" altLang="zh-TW" b="1" dirty="0" err="1" smtClean="0"/>
              <a:t>DataFrame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透過</a:t>
            </a:r>
            <a:r>
              <a:rPr lang="en-US" altLang="zh-TW" b="1" dirty="0"/>
              <a:t>index(</a:t>
            </a:r>
            <a:r>
              <a:rPr lang="zh-TW" altLang="en-US" b="1" dirty="0"/>
              <a:t>索引</a:t>
            </a:r>
            <a:r>
              <a:rPr lang="en-US" altLang="zh-TW" b="1" dirty="0"/>
              <a:t>)</a:t>
            </a:r>
            <a:r>
              <a:rPr lang="zh-TW" altLang="en-US" b="1" dirty="0"/>
              <a:t>進行搜尋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7662"/>
            <a:ext cx="3935328" cy="196766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527" y="2347662"/>
            <a:ext cx="3728205" cy="196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311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讀寫</a:t>
            </a:r>
            <a:r>
              <a:rPr lang="en-US" altLang="zh-TW" b="1" dirty="0"/>
              <a:t>CSV</a:t>
            </a:r>
            <a:r>
              <a:rPr lang="zh-TW" altLang="en-US" b="1" dirty="0"/>
              <a:t>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!</a:t>
            </a:r>
            <a:r>
              <a:rPr lang="en-US" altLang="zh-TW" dirty="0" err="1"/>
              <a:t>wget</a:t>
            </a:r>
            <a:r>
              <a:rPr lang="en-US" altLang="zh-TW" dirty="0"/>
              <a:t> </a:t>
            </a:r>
            <a:r>
              <a:rPr lang="en-US" altLang="zh-TW" dirty="0" err="1"/>
              <a:t>url</a:t>
            </a:r>
            <a:endParaRPr lang="en-US" altLang="zh-TW" dirty="0"/>
          </a:p>
          <a:p>
            <a:r>
              <a:rPr lang="zh-TW" altLang="en-US" dirty="0"/>
              <a:t>把檔案下載到目錄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94" y="2949593"/>
            <a:ext cx="10610486" cy="161376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89" y="4876199"/>
            <a:ext cx="2934109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1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檢視資料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顯示前五筆資料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64" y="4295502"/>
            <a:ext cx="5010849" cy="195289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638" y="0"/>
            <a:ext cx="24593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4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檢視資料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讀取前五筆資料轉為</a:t>
            </a:r>
            <a:r>
              <a:rPr lang="en-US" altLang="zh-TW" dirty="0" err="1"/>
              <a:t>dataframe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343" y="2910684"/>
            <a:ext cx="7097115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3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檢視資料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讀取前五筆資料轉為</a:t>
            </a:r>
            <a:r>
              <a:rPr lang="en-US" altLang="zh-TW" dirty="0" err="1"/>
              <a:t>dataframe</a:t>
            </a:r>
            <a:r>
              <a:rPr lang="zh-TW" altLang="en-US" dirty="0"/>
              <a:t> 並設定第一列為索引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943" y="4187465"/>
            <a:ext cx="6662057" cy="267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4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檢視資料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只讀取</a:t>
            </a:r>
            <a:r>
              <a:rPr lang="en-US" altLang="zh-TW" dirty="0"/>
              <a:t>Date</a:t>
            </a:r>
            <a:r>
              <a:rPr lang="zh-TW" altLang="en-US" dirty="0"/>
              <a:t>和</a:t>
            </a:r>
            <a:r>
              <a:rPr lang="en-US" altLang="zh-TW" dirty="0"/>
              <a:t>Close</a:t>
            </a:r>
            <a:r>
              <a:rPr lang="zh-TW" altLang="en-US" dirty="0"/>
              <a:t> 並設定</a:t>
            </a:r>
            <a:r>
              <a:rPr lang="en-US" altLang="zh-TW" dirty="0"/>
              <a:t>Date</a:t>
            </a:r>
            <a:r>
              <a:rPr lang="zh-TW" altLang="en-US" dirty="0"/>
              <a:t>為索引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154" y="326931"/>
            <a:ext cx="7881156" cy="316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9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儲存為</a:t>
            </a:r>
            <a:r>
              <a:rPr lang="en-US" altLang="zh-TW" dirty="0"/>
              <a:t>CSV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df2</a:t>
            </a:r>
            <a:r>
              <a:rPr lang="zh-TW" altLang="en-US" dirty="0"/>
              <a:t>儲存為</a:t>
            </a:r>
            <a:r>
              <a:rPr lang="en-US" altLang="zh-TW" dirty="0"/>
              <a:t>csv</a:t>
            </a:r>
            <a:r>
              <a:rPr lang="zh-TW" altLang="en-US" dirty="0"/>
              <a:t> 檔案名稱 </a:t>
            </a:r>
            <a:r>
              <a:rPr lang="en-US" altLang="zh-TW" dirty="0"/>
              <a:t>msft_4100E115.csv</a:t>
            </a:r>
            <a:r>
              <a:rPr lang="zh-TW" altLang="en-US" dirty="0"/>
              <a:t> 索引為</a:t>
            </a:r>
            <a:r>
              <a:rPr lang="en-US" altLang="zh-TW" dirty="0"/>
              <a:t>date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80" y="1780945"/>
            <a:ext cx="10002646" cy="164805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774" y="4619461"/>
            <a:ext cx="5087060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7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檢視資料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顯示剛剛儲存的資料 前五筆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4522568"/>
            <a:ext cx="8983329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8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Accessing_Data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導入</a:t>
            </a:r>
            <a:r>
              <a:rPr lang="en-US" altLang="zh-TW" dirty="0" err="1"/>
              <a:t>numpy</a:t>
            </a:r>
            <a:r>
              <a:rPr lang="zh-TW" altLang="en-US" dirty="0"/>
              <a:t>和</a:t>
            </a:r>
            <a:r>
              <a:rPr lang="en-US" altLang="zh-TW" dirty="0"/>
              <a:t>pandas</a:t>
            </a:r>
          </a:p>
          <a:p>
            <a:r>
              <a:rPr lang="zh-TW" altLang="en-US" dirty="0"/>
              <a:t>並設定</a:t>
            </a:r>
            <a:r>
              <a:rPr lang="en-US" altLang="zh-TW" dirty="0"/>
              <a:t>pandas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895" y="2902515"/>
            <a:ext cx="5716467" cy="345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0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Accessing_Data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TW" altLang="en-US" dirty="0"/>
              <a:t>顯示</a:t>
            </a:r>
            <a:r>
              <a:rPr lang="en-US" altLang="zh-TW" dirty="0"/>
              <a:t>msft.csv</a:t>
            </a:r>
            <a:r>
              <a:rPr lang="zh-TW" altLang="en-US" dirty="0"/>
              <a:t>前五筆資料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60" y="4352309"/>
            <a:ext cx="10323105" cy="206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0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Accessing_Data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讀取並轉成</a:t>
            </a:r>
            <a:r>
              <a:rPr lang="en-US" altLang="zh-TW" dirty="0" err="1"/>
              <a:t>dataframe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0" y="4563687"/>
            <a:ext cx="12177000" cy="229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2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pandas Data Structures| pandas</a:t>
            </a:r>
            <a:r>
              <a:rPr lang="zh-TW" altLang="en-US" b="1" dirty="0"/>
              <a:t>的資料結構 </a:t>
            </a:r>
            <a:r>
              <a:rPr lang="en-US" altLang="zh-TW" b="1" dirty="0"/>
              <a:t>==&gt; series vs </a:t>
            </a:r>
            <a:r>
              <a:rPr lang="en-US" altLang="zh-TW" b="1" dirty="0" err="1" smtClean="0"/>
              <a:t>DataFrame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透過</a:t>
            </a:r>
            <a:r>
              <a:rPr lang="en-US" altLang="zh-TW" b="1" dirty="0"/>
              <a:t>index(</a:t>
            </a:r>
            <a:r>
              <a:rPr lang="zh-TW" altLang="en-US" b="1" dirty="0"/>
              <a:t>索引</a:t>
            </a:r>
            <a:r>
              <a:rPr lang="en-US" altLang="zh-TW" b="1" dirty="0"/>
              <a:t>)</a:t>
            </a:r>
            <a:r>
              <a:rPr lang="zh-TW" altLang="en-US" b="1" dirty="0"/>
              <a:t>進行設定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1526"/>
            <a:ext cx="5152597" cy="351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240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Accessing_Data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讀取</a:t>
            </a:r>
            <a:r>
              <a:rPr lang="en-US" altLang="zh-TW" dirty="0"/>
              <a:t>msft.csv</a:t>
            </a:r>
            <a:r>
              <a:rPr lang="zh-TW" altLang="en-US" dirty="0"/>
              <a:t> 設定第一列為索引值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190" y="4588626"/>
            <a:ext cx="12126281" cy="235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8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Accessing_Data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查看各列的資料型態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9512"/>
            <a:ext cx="11193437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9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Accessing_Data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將各列的資料型態轉成浮點數 </a:t>
            </a:r>
            <a:r>
              <a:rPr lang="en-US" altLang="zh-TW" dirty="0"/>
              <a:t>float64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6" y="4355869"/>
            <a:ext cx="11132558" cy="250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2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Accessing_Data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顯示設定的列</a:t>
            </a:r>
            <a:r>
              <a:rPr lang="en-US" altLang="zh-TW" dirty="0"/>
              <a:t>	</a:t>
            </a:r>
            <a:r>
              <a:rPr lang="zh-TW" altLang="en-US" dirty="0"/>
              <a:t>並刪除表頭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9554"/>
            <a:ext cx="12045596" cy="334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826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Accessing_Data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只顯示設定的列 並設定</a:t>
            </a:r>
            <a:r>
              <a:rPr lang="en-US" altLang="zh-TW" dirty="0"/>
              <a:t>Date</a:t>
            </a:r>
            <a:r>
              <a:rPr lang="zh-TW" altLang="en-US" dirty="0"/>
              <a:t>為索引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4662"/>
            <a:ext cx="11640717" cy="30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7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Accessing_Data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df2</a:t>
            </a:r>
            <a:r>
              <a:rPr lang="zh-TW" altLang="en-US" dirty="0"/>
              <a:t>另存為</a:t>
            </a:r>
            <a:r>
              <a:rPr lang="en-US" altLang="zh-TW" dirty="0"/>
              <a:t>msft_modified.csv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62871"/>
            <a:ext cx="9859751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Accessing_Data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顯示</a:t>
            </a:r>
            <a:r>
              <a:rPr lang="en-US" altLang="zh-TW" dirty="0" err="1"/>
              <a:t>msft_modified</a:t>
            </a:r>
            <a:r>
              <a:rPr lang="zh-TW" altLang="en-US" dirty="0"/>
              <a:t>前五筆資料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38" y="3450863"/>
            <a:ext cx="10459910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3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Accessing_Data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,</a:t>
            </a:r>
            <a:r>
              <a:rPr lang="zh-TW" altLang="en-US" dirty="0"/>
              <a:t>間隔資料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69582"/>
            <a:ext cx="12065698" cy="218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9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Accessing_Data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|</a:t>
            </a:r>
            <a:r>
              <a:rPr lang="zh-TW" altLang="en-US" dirty="0"/>
              <a:t>間隔資料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723" y="3085659"/>
            <a:ext cx="8935697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7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Accessing_Data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顯示前</a:t>
            </a:r>
            <a:r>
              <a:rPr lang="en-US" altLang="zh-TW" dirty="0"/>
              <a:t>6</a:t>
            </a:r>
            <a:r>
              <a:rPr lang="zh-TW" altLang="en-US" dirty="0"/>
              <a:t>行資料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063" y="3150688"/>
            <a:ext cx="84391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7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pandas Data Structures| pandas</a:t>
            </a:r>
            <a:r>
              <a:rPr lang="zh-TW" altLang="en-US" b="1" dirty="0"/>
              <a:t>的資料結構 </a:t>
            </a:r>
            <a:r>
              <a:rPr lang="en-US" altLang="zh-TW" b="1" dirty="0"/>
              <a:t>==&gt; series vs </a:t>
            </a:r>
            <a:r>
              <a:rPr lang="en-US" altLang="zh-TW" b="1" dirty="0" err="1" smtClean="0"/>
              <a:t>DataFrame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更多</a:t>
            </a:r>
            <a:r>
              <a:rPr lang="zh-TW" altLang="en-US" b="1" dirty="0" smtClean="0"/>
              <a:t>運算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9034"/>
            <a:ext cx="2646844" cy="19681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043" y="2299034"/>
            <a:ext cx="2770011" cy="196816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054" y="2299034"/>
            <a:ext cx="2693280" cy="19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859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Accessing_Data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跳過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r>
              <a:rPr lang="zh-TW" altLang="en-US" dirty="0"/>
              <a:t>行 顯示其餘</a:t>
            </a:r>
            <a:r>
              <a:rPr lang="en-US" altLang="zh-TW" dirty="0"/>
              <a:t>5</a:t>
            </a:r>
            <a:r>
              <a:rPr lang="zh-TW" altLang="en-US" dirty="0"/>
              <a:t>行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0" y="4630189"/>
            <a:ext cx="12070200" cy="216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8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Accessing_Data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cat</a:t>
            </a:r>
            <a:r>
              <a:rPr lang="zh-TW" altLang="en-US" dirty="0"/>
              <a:t>顯示檔案內容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35" y="4070649"/>
            <a:ext cx="10069330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5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Accessing_Data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跳過最後兩行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6" y="4332570"/>
            <a:ext cx="12054587" cy="24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4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Accessing_Data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顯示前三行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3" y="4800349"/>
            <a:ext cx="11800614" cy="180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868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Accessing_Data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跳過第</a:t>
            </a:r>
            <a:r>
              <a:rPr lang="en-US" altLang="zh-TW" dirty="0"/>
              <a:t>100</a:t>
            </a:r>
            <a:r>
              <a:rPr lang="zh-TW" altLang="en-US" dirty="0"/>
              <a:t>行 顯示前</a:t>
            </a:r>
            <a:r>
              <a:rPr lang="en-US" altLang="zh-TW" dirty="0"/>
              <a:t>5</a:t>
            </a:r>
            <a:r>
              <a:rPr lang="zh-TW" altLang="en-US" dirty="0"/>
              <a:t>行 刪除表頭 只顯示設定的</a:t>
            </a:r>
            <a:r>
              <a:rPr lang="en-US" altLang="zh-TW" dirty="0"/>
              <a:t>names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3600"/>
            <a:ext cx="11951561" cy="28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6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excel</a:t>
            </a:r>
            <a:r>
              <a:rPr lang="zh-TW" altLang="en-US" dirty="0"/>
              <a:t>檔案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92" y="1847698"/>
            <a:ext cx="11255442" cy="208501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99" y="4551277"/>
            <a:ext cx="5915851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xlsx</a:t>
            </a:r>
            <a:r>
              <a:rPr lang="en-US" altLang="zh-TW" dirty="0"/>
              <a:t> vs </a:t>
            </a:r>
            <a:r>
              <a:rPr lang="en-US" altLang="zh-TW" dirty="0" err="1"/>
              <a:t>xls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Xls</a:t>
            </a:r>
            <a:r>
              <a:rPr lang="zh-TW" altLang="en-US" dirty="0"/>
              <a:t> </a:t>
            </a:r>
            <a:r>
              <a:rPr lang="en-US" altLang="zh-TW" dirty="0"/>
              <a:t>		Excel 97 to Excel 2003</a:t>
            </a:r>
          </a:p>
          <a:p>
            <a:r>
              <a:rPr lang="en-US" altLang="zh-TW" dirty="0" err="1"/>
              <a:t>Xlsx</a:t>
            </a:r>
            <a:r>
              <a:rPr lang="en-US" altLang="zh-TW" dirty="0"/>
              <a:t>		Excel 2007 and later</a:t>
            </a:r>
          </a:p>
          <a:p>
            <a:endParaRPr lang="en-US" altLang="zh-TW" dirty="0"/>
          </a:p>
          <a:p>
            <a:r>
              <a:rPr lang="en-US" altLang="zh-TW" dirty="0" err="1"/>
              <a:t>Xlsx</a:t>
            </a:r>
            <a:r>
              <a:rPr lang="en-US" altLang="zh-TW" dirty="0"/>
              <a:t>		XML</a:t>
            </a:r>
            <a:r>
              <a:rPr lang="zh-TW" altLang="en-US" dirty="0"/>
              <a:t> </a:t>
            </a:r>
            <a:r>
              <a:rPr lang="en-US" altLang="zh-TW" dirty="0"/>
              <a:t>format</a:t>
            </a:r>
          </a:p>
          <a:p>
            <a:r>
              <a:rPr lang="zh-TW" altLang="en-US" dirty="0"/>
              <a:t>比</a:t>
            </a:r>
            <a:r>
              <a:rPr lang="en-US" altLang="zh-TW" dirty="0" err="1"/>
              <a:t>Xls</a:t>
            </a:r>
            <a:r>
              <a:rPr lang="zh-TW" altLang="en-US" dirty="0"/>
              <a:t>更小的大小</a:t>
            </a:r>
          </a:p>
        </p:txBody>
      </p:sp>
    </p:spTree>
    <p:extLst>
      <p:ext uri="{BB962C8B-B14F-4D97-AF65-F5344CB8AC3E}">
        <p14:creationId xmlns:p14="http://schemas.microsoft.com/office/powerpoint/2010/main" val="300526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讀取</a:t>
            </a:r>
            <a:r>
              <a:rPr lang="en-US" altLang="zh-TW" dirty="0"/>
              <a:t>excel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err="1">
                <a:hlinkClick r:id="rId2"/>
              </a:rPr>
              <a:t>pandas.read_excel</a:t>
            </a:r>
            <a:r>
              <a:rPr lang="en-US" altLang="zh-TW" dirty="0">
                <a:hlinkClick r:id="rId2"/>
              </a:rPr>
              <a:t>()</a:t>
            </a:r>
            <a:r>
              <a:rPr lang="zh-TW" altLang="en-US" dirty="0"/>
              <a:t>讀取</a:t>
            </a:r>
            <a:r>
              <a:rPr lang="en-US" altLang="zh-TW" dirty="0"/>
              <a:t>excel </a:t>
            </a:r>
          </a:p>
          <a:p>
            <a:endParaRPr lang="en-US" altLang="zh-TW" dirty="0"/>
          </a:p>
          <a:p>
            <a:r>
              <a:rPr lang="zh-TW" altLang="en-US" dirty="0"/>
              <a:t>瞭解各種讀取參數用法</a:t>
            </a:r>
          </a:p>
          <a:p>
            <a:r>
              <a:rPr lang="en-US" altLang="zh-TW" dirty="0">
                <a:hlinkClick r:id="rId3"/>
              </a:rPr>
              <a:t>(</a:t>
            </a:r>
            <a:r>
              <a:rPr lang="zh-TW" altLang="en-US" dirty="0">
                <a:hlinkClick r:id="rId3"/>
              </a:rPr>
              <a:t>最新</a:t>
            </a:r>
            <a:r>
              <a:rPr lang="en-US" altLang="zh-TW" dirty="0" err="1">
                <a:hlinkClick r:id="rId3"/>
              </a:rPr>
              <a:t>Pandas.read_excel</a:t>
            </a:r>
            <a:r>
              <a:rPr lang="en-US" altLang="zh-TW" dirty="0">
                <a:hlinkClick r:id="rId3"/>
              </a:rPr>
              <a:t>()</a:t>
            </a:r>
            <a:r>
              <a:rPr lang="zh-TW" altLang="en-US" dirty="0">
                <a:hlinkClick r:id="rId3"/>
              </a:rPr>
              <a:t>全参数详解（案例实操，如何利用</a:t>
            </a:r>
            <a:r>
              <a:rPr lang="en-US" altLang="zh-TW" dirty="0">
                <a:hlinkClick r:id="rId3"/>
              </a:rPr>
              <a:t>python</a:t>
            </a:r>
            <a:r>
              <a:rPr lang="zh-TW" altLang="en-US" dirty="0">
                <a:hlinkClick r:id="rId3"/>
              </a:rPr>
              <a:t>导入</a:t>
            </a:r>
            <a:r>
              <a:rPr lang="en-US" altLang="zh-TW" dirty="0">
                <a:hlinkClick r:id="rId3"/>
              </a:rPr>
              <a:t>excel</a:t>
            </a:r>
            <a:r>
              <a:rPr lang="zh-TW" altLang="en-US" dirty="0">
                <a:hlinkClick r:id="rId3"/>
              </a:rPr>
              <a:t>）</a:t>
            </a:r>
            <a:r>
              <a:rPr lang="en-US" altLang="zh-TW" dirty="0">
                <a:hlinkClick r:id="rId3"/>
              </a:rPr>
              <a:t>)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[Pandas</a:t>
            </a:r>
            <a:r>
              <a:rPr lang="zh-TW" altLang="en-US" dirty="0">
                <a:hlinkClick r:id="rId4"/>
              </a:rPr>
              <a:t>教學</a:t>
            </a:r>
            <a:r>
              <a:rPr lang="en-US" altLang="zh-TW" dirty="0">
                <a:hlinkClick r:id="rId4"/>
              </a:rPr>
              <a:t>]5</a:t>
            </a:r>
            <a:r>
              <a:rPr lang="zh-TW" altLang="en-US" dirty="0">
                <a:hlinkClick r:id="rId4"/>
              </a:rPr>
              <a:t>個實用的</a:t>
            </a:r>
            <a:r>
              <a:rPr lang="en-US" altLang="zh-TW" dirty="0">
                <a:hlinkClick r:id="rId4"/>
              </a:rPr>
              <a:t>Pandas</a:t>
            </a:r>
            <a:r>
              <a:rPr lang="zh-TW" altLang="en-US" dirty="0">
                <a:hlinkClick r:id="rId4"/>
              </a:rPr>
              <a:t>讀取</a:t>
            </a:r>
            <a:r>
              <a:rPr lang="en-US" altLang="zh-TW" dirty="0">
                <a:hlinkClick r:id="rId4"/>
              </a:rPr>
              <a:t>Excel</a:t>
            </a:r>
            <a:r>
              <a:rPr lang="zh-TW" altLang="en-US" dirty="0">
                <a:hlinkClick r:id="rId4"/>
              </a:rPr>
              <a:t>檔案資料技巧</a:t>
            </a:r>
            <a:endParaRPr lang="zh-TW" altLang="en-US" dirty="0"/>
          </a:p>
          <a:p>
            <a:r>
              <a:rPr lang="en-US" altLang="zh-TW" dirty="0">
                <a:hlinkClick r:id="rId5"/>
              </a:rPr>
              <a:t>Python </a:t>
            </a:r>
            <a:r>
              <a:rPr lang="en-US" altLang="zh-TW" dirty="0" err="1">
                <a:hlinkClick r:id="rId5"/>
              </a:rPr>
              <a:t>pandas.ExcelWriter</a:t>
            </a:r>
            <a:r>
              <a:rPr lang="zh-TW" altLang="en-US" dirty="0">
                <a:hlinkClick r:id="rId5"/>
              </a:rPr>
              <a:t>用法及代碼示例</a:t>
            </a:r>
            <a:endParaRPr lang="zh-TW" altLang="en-US" dirty="0"/>
          </a:p>
          <a:p>
            <a:endParaRPr lang="en-US" altLang="zh-TW" dirty="0"/>
          </a:p>
          <a:p>
            <a:r>
              <a:rPr lang="zh-TW" altLang="en-US" dirty="0"/>
              <a:t>寫入</a:t>
            </a:r>
            <a:r>
              <a:rPr lang="en-US" altLang="zh-TW" dirty="0"/>
              <a:t>excel </a:t>
            </a:r>
            <a:r>
              <a:rPr lang="en-US" altLang="zh-TW" u="sng" dirty="0" err="1">
                <a:hlinkClick r:id="rId6"/>
              </a:rPr>
              <a:t>pandas.DataFrame.to_excel</a:t>
            </a:r>
            <a:r>
              <a:rPr lang="en-US" altLang="zh-TW" u="sng" dirty="0">
                <a:hlinkClick r:id="rId6"/>
              </a:rPr>
              <a:t>()</a:t>
            </a:r>
            <a:endParaRPr lang="en-US" altLang="zh-TW" dirty="0"/>
          </a:p>
          <a:p>
            <a:r>
              <a:rPr lang="en-US" altLang="zh-TW" dirty="0">
                <a:hlinkClick r:id="rId7"/>
              </a:rPr>
              <a:t>Python </a:t>
            </a:r>
            <a:r>
              <a:rPr lang="en-US" altLang="zh-TW" dirty="0" err="1">
                <a:hlinkClick r:id="rId7"/>
              </a:rPr>
              <a:t>pandas.DataFrame.to_excel</a:t>
            </a:r>
            <a:r>
              <a:rPr lang="zh-TW" altLang="en-US" dirty="0">
                <a:hlinkClick r:id="rId7"/>
              </a:rPr>
              <a:t>用法及代碼示例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113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</a:t>
            </a:r>
            <a:r>
              <a:rPr lang="en-US" altLang="zh-TW" dirty="0"/>
              <a:t>excel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讀取</a:t>
            </a:r>
            <a:r>
              <a:rPr lang="en-US" altLang="zh-TW" dirty="0" err="1"/>
              <a:t>xlsx</a:t>
            </a:r>
            <a:r>
              <a:rPr lang="zh-TW" altLang="en-US" dirty="0"/>
              <a:t>並顯示前五筆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902" y="3187466"/>
            <a:ext cx="7325747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8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</a:t>
            </a:r>
            <a:r>
              <a:rPr lang="en-US" altLang="zh-TW" dirty="0"/>
              <a:t>excel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顯示不同的試算表資料</a:t>
            </a:r>
            <a:r>
              <a:rPr lang="en-US" altLang="zh-TW" dirty="0"/>
              <a:t>(</a:t>
            </a:r>
            <a:r>
              <a:rPr lang="zh-TW" altLang="en-US" dirty="0"/>
              <a:t>工作表，顯示在下方的標籤分頁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1049"/>
            <a:ext cx="10964805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4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pandas Data Structures| pandas</a:t>
            </a:r>
            <a:r>
              <a:rPr lang="zh-TW" altLang="en-US" b="1" dirty="0"/>
              <a:t>的資料結構 </a:t>
            </a:r>
            <a:r>
              <a:rPr lang="en-US" altLang="zh-TW" b="1" dirty="0"/>
              <a:t>==&gt; series vs </a:t>
            </a:r>
            <a:r>
              <a:rPr lang="en-US" altLang="zh-TW" b="1" dirty="0" err="1" smtClean="0"/>
              <a:t>DataFrame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利用</a:t>
            </a:r>
            <a:r>
              <a:rPr lang="en-US" altLang="zh-TW" b="1" dirty="0" err="1"/>
              <a:t>dict</a:t>
            </a:r>
            <a:r>
              <a:rPr lang="zh-TW" altLang="en-US" b="1" dirty="0"/>
              <a:t>來創建</a:t>
            </a:r>
            <a:r>
              <a:rPr lang="en-US" altLang="zh-TW" b="1" dirty="0" smtClean="0"/>
              <a:t>series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b="1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98282"/>
            <a:ext cx="10295021" cy="18764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4309644"/>
            <a:ext cx="10295021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525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讀取</a:t>
            </a:r>
            <a:r>
              <a:rPr lang="en-US" altLang="zh-TW" dirty="0"/>
              <a:t>excel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將資料轉為</a:t>
            </a:r>
            <a:r>
              <a:rPr lang="en-US" altLang="zh-TW" dirty="0" err="1"/>
              <a:t>xls</a:t>
            </a:r>
            <a:r>
              <a:rPr lang="zh-TW" altLang="en-US" dirty="0"/>
              <a:t>檔案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7700"/>
            <a:ext cx="12163606" cy="136383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0" y="-1"/>
            <a:ext cx="2826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" dirty="0" smtClean="0"/>
              <a:t>kay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257799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pandas Data Structures| pandas</a:t>
            </a:r>
            <a:r>
              <a:rPr lang="zh-TW" altLang="en-US" b="1" dirty="0"/>
              <a:t>的資料結構 </a:t>
            </a:r>
            <a:r>
              <a:rPr lang="en-US" altLang="zh-TW" b="1" dirty="0"/>
              <a:t>==&gt; series vs </a:t>
            </a:r>
            <a:r>
              <a:rPr lang="en-US" altLang="zh-TW" b="1" dirty="0" err="1" smtClean="0"/>
              <a:t>DataFrame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使用</a:t>
            </a:r>
            <a:r>
              <a:rPr lang="en-US" altLang="zh-TW" b="1" dirty="0"/>
              <a:t>pandas</a:t>
            </a:r>
            <a:r>
              <a:rPr lang="zh-TW" altLang="en-US" b="1" dirty="0"/>
              <a:t>的</a:t>
            </a:r>
            <a:r>
              <a:rPr lang="en-US" altLang="zh-TW" b="1" dirty="0" err="1"/>
              <a:t>isnull</a:t>
            </a:r>
            <a:r>
              <a:rPr lang="zh-TW" altLang="en-US" b="1" dirty="0"/>
              <a:t>和</a:t>
            </a:r>
            <a:r>
              <a:rPr lang="en-US" altLang="zh-TW" b="1" dirty="0" err="1"/>
              <a:t>notnull</a:t>
            </a:r>
            <a:r>
              <a:rPr lang="zh-TW" altLang="en-US" b="1" dirty="0"/>
              <a:t>函數檢測</a:t>
            </a:r>
            <a:r>
              <a:rPr lang="en-US" altLang="zh-TW" b="1" dirty="0"/>
              <a:t>MISSING Value(</a:t>
            </a:r>
            <a:r>
              <a:rPr lang="zh-TW" altLang="en-US" b="1" dirty="0"/>
              <a:t>缺失資料</a:t>
            </a:r>
            <a:r>
              <a:rPr lang="en-US" altLang="zh-TW" b="1" dirty="0"/>
              <a:t>)</a:t>
            </a:r>
          </a:p>
          <a:p>
            <a:r>
              <a:rPr lang="zh-TW" altLang="en-US" dirty="0"/>
              <a:t/>
            </a:r>
            <a:br>
              <a:rPr lang="zh-TW" altLang="en-US" dirty="0"/>
            </a:b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42" y="2251409"/>
            <a:ext cx="3817770" cy="254518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412" y="2238124"/>
            <a:ext cx="3653841" cy="255846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6252" y="2238123"/>
            <a:ext cx="4429581" cy="255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6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1437</Words>
  <Application>Microsoft Office PowerPoint</Application>
  <PresentationFormat>寬螢幕</PresentationFormat>
  <Paragraphs>224</Paragraphs>
  <Slides>80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80</vt:i4>
      </vt:variant>
    </vt:vector>
  </HeadingPairs>
  <TitlesOfParts>
    <vt:vector size="86" baseType="lpstr">
      <vt:lpstr>等线</vt:lpstr>
      <vt:lpstr>新細明體</vt:lpstr>
      <vt:lpstr>Arial</vt:lpstr>
      <vt:lpstr>Calibri</vt:lpstr>
      <vt:lpstr>Calibri Light</vt:lpstr>
      <vt:lpstr>Office 佈景主題</vt:lpstr>
      <vt:lpstr>pandas</vt:lpstr>
      <vt:lpstr>pandas Data Structures| pandas的資料結構 ==&gt; series vs DataFrame</vt:lpstr>
      <vt:lpstr>pandas Data Structures| pandas的資料結構 ==&gt; series vs DataFrame</vt:lpstr>
      <vt:lpstr>pandas Data Structures| pandas的資料結構 ==&gt; series vs DataFrame</vt:lpstr>
      <vt:lpstr>pandas Data Structures| pandas的資料結構 ==&gt; series vs DataFrame</vt:lpstr>
      <vt:lpstr>pandas Data Structures| pandas的資料結構 ==&gt; series vs DataFrame</vt:lpstr>
      <vt:lpstr>pandas Data Structures| pandas的資料結構 ==&gt; series vs DataFrame</vt:lpstr>
      <vt:lpstr>pandas Data Structures| pandas的資料結構 ==&gt; series vs DataFrame</vt:lpstr>
      <vt:lpstr>pandas Data Structures| pandas的資料結構 ==&gt; series vs DataFrame</vt:lpstr>
      <vt:lpstr>Series自動排序(Data alignment features)</vt:lpstr>
      <vt:lpstr>series name屬性的運用</vt:lpstr>
      <vt:lpstr>series name屬性的運用</vt:lpstr>
      <vt:lpstr>DataFrame</vt:lpstr>
      <vt:lpstr>DataFrame</vt:lpstr>
      <vt:lpstr>DataFrame</vt:lpstr>
      <vt:lpstr>DataFrame</vt:lpstr>
      <vt:lpstr>DataFrame</vt:lpstr>
      <vt:lpstr>DataFrame</vt:lpstr>
      <vt:lpstr>DataFrame</vt:lpstr>
      <vt:lpstr>DataFrame</vt:lpstr>
      <vt:lpstr>DataFrame</vt:lpstr>
      <vt:lpstr>DataFrame</vt:lpstr>
      <vt:lpstr>DataFrame</vt:lpstr>
      <vt:lpstr>DataFrame</vt:lpstr>
      <vt:lpstr>DataFrame</vt:lpstr>
      <vt:lpstr>DataFrame</vt:lpstr>
      <vt:lpstr>DataFrame</vt:lpstr>
      <vt:lpstr>DataFrame</vt:lpstr>
      <vt:lpstr>DataFrame</vt:lpstr>
      <vt:lpstr>DataFrame</vt:lpstr>
      <vt:lpstr>DataFrame</vt:lpstr>
      <vt:lpstr>Index Objects (索引對象)</vt:lpstr>
      <vt:lpstr>Index Objects (索引對象)</vt:lpstr>
      <vt:lpstr>DataFrame的運算 see CHAPTER 5 Getting Started with pandas</vt:lpstr>
      <vt:lpstr>pandas_20220311 pandas資料匯入與資料清理(Data cleaning)</vt:lpstr>
      <vt:lpstr>Series</vt:lpstr>
      <vt:lpstr>Series</vt:lpstr>
      <vt:lpstr>Series</vt:lpstr>
      <vt:lpstr>Series</vt:lpstr>
      <vt:lpstr>Series</vt:lpstr>
      <vt:lpstr>Series</vt:lpstr>
      <vt:lpstr>Series</vt:lpstr>
      <vt:lpstr>Series</vt:lpstr>
      <vt:lpstr>Series</vt:lpstr>
      <vt:lpstr>Series</vt:lpstr>
      <vt:lpstr>Series</vt:lpstr>
      <vt:lpstr>Series</vt:lpstr>
      <vt:lpstr>pandas資料匯入</vt:lpstr>
      <vt:lpstr>IPO</vt:lpstr>
      <vt:lpstr>讀寫CSV檔案</vt:lpstr>
      <vt:lpstr>檢視資料</vt:lpstr>
      <vt:lpstr>檢視資料</vt:lpstr>
      <vt:lpstr>檢視資料</vt:lpstr>
      <vt:lpstr>檢視資料</vt:lpstr>
      <vt:lpstr>儲存為CSV</vt:lpstr>
      <vt:lpstr>檢視資料</vt:lpstr>
      <vt:lpstr>Accessing_Data</vt:lpstr>
      <vt:lpstr>Accessing_Data</vt:lpstr>
      <vt:lpstr>Accessing_Data</vt:lpstr>
      <vt:lpstr>Accessing_Data</vt:lpstr>
      <vt:lpstr>Accessing_Data</vt:lpstr>
      <vt:lpstr>Accessing_Data</vt:lpstr>
      <vt:lpstr>Accessing_Data</vt:lpstr>
      <vt:lpstr>Accessing_Data</vt:lpstr>
      <vt:lpstr>Accessing_Data</vt:lpstr>
      <vt:lpstr>Accessing_Data</vt:lpstr>
      <vt:lpstr>Accessing_Data</vt:lpstr>
      <vt:lpstr>Accessing_Data</vt:lpstr>
      <vt:lpstr>Accessing_Data</vt:lpstr>
      <vt:lpstr>Accessing_Data</vt:lpstr>
      <vt:lpstr>Accessing_Data</vt:lpstr>
      <vt:lpstr>Accessing_Data</vt:lpstr>
      <vt:lpstr>Accessing_Data</vt:lpstr>
      <vt:lpstr>Accessing_Data</vt:lpstr>
      <vt:lpstr>下載excel檔案</vt:lpstr>
      <vt:lpstr>xlsx vs xls</vt:lpstr>
      <vt:lpstr>讀取excel</vt:lpstr>
      <vt:lpstr>顯示excel</vt:lpstr>
      <vt:lpstr>顯示excel</vt:lpstr>
      <vt:lpstr>讀取excel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4100E104_pandas</dc:title>
  <dc:creator>user;yukai wang</dc:creator>
  <cp:keywords>4100E104_pandas</cp:keywords>
  <cp:lastModifiedBy>user</cp:lastModifiedBy>
  <cp:revision>16</cp:revision>
  <dcterms:created xsi:type="dcterms:W3CDTF">2022-03-16T02:47:42Z</dcterms:created>
  <dcterms:modified xsi:type="dcterms:W3CDTF">2022-03-30T01:50:58Z</dcterms:modified>
  <cp:category>4100E104_pandas</cp:category>
</cp:coreProperties>
</file>