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110" r:id="rId2"/>
    <p:sldId id="1100" r:id="rId3"/>
    <p:sldId id="1060" r:id="rId4"/>
    <p:sldId id="582" r:id="rId5"/>
    <p:sldId id="583" r:id="rId6"/>
    <p:sldId id="584" r:id="rId7"/>
    <p:sldId id="1121" r:id="rId8"/>
    <p:sldId id="586" r:id="rId9"/>
    <p:sldId id="1044" r:id="rId10"/>
    <p:sldId id="1062" r:id="rId11"/>
    <p:sldId id="1101" r:id="rId12"/>
    <p:sldId id="1124" r:id="rId13"/>
    <p:sldId id="1122" r:id="rId14"/>
    <p:sldId id="1113" r:id="rId15"/>
    <p:sldId id="1133" r:id="rId16"/>
    <p:sldId id="1132" r:id="rId17"/>
    <p:sldId id="1114" r:id="rId18"/>
    <p:sldId id="1115" r:id="rId19"/>
    <p:sldId id="1136" r:id="rId20"/>
    <p:sldId id="1138" r:id="rId21"/>
    <p:sldId id="1105" r:id="rId22"/>
    <p:sldId id="1134" r:id="rId23"/>
    <p:sldId id="1130" r:id="rId24"/>
    <p:sldId id="1109" r:id="rId25"/>
    <p:sldId id="1142" r:id="rId26"/>
    <p:sldId id="1137" r:id="rId27"/>
    <p:sldId id="1127" r:id="rId28"/>
    <p:sldId id="1128" r:id="rId29"/>
    <p:sldId id="1143" r:id="rId30"/>
    <p:sldId id="1118" r:id="rId31"/>
    <p:sldId id="1119" r:id="rId32"/>
    <p:sldId id="1141" r:id="rId33"/>
    <p:sldId id="1120" r:id="rId34"/>
    <p:sldId id="1139" r:id="rId35"/>
  </p:sldIdLst>
  <p:sldSz cx="6858000" cy="9144000" type="letter"/>
  <p:notesSz cx="6992938" cy="92789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3594" y="-1002"/>
      </p:cViewPr>
      <p:guideLst>
        <p:guide orient="horz" pos="2880"/>
        <p:guide pos="216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940"/>
    </p:cViewPr>
  </p:sorterViewPr>
  <p:notesViewPr>
    <p:cSldViewPr>
      <p:cViewPr>
        <p:scale>
          <a:sx n="100" d="100"/>
          <a:sy n="100" d="100"/>
        </p:scale>
        <p:origin x="-738" y="1080"/>
      </p:cViewPr>
      <p:guideLst>
        <p:guide orient="horz" pos="2875"/>
        <p:guide pos="215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30538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t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-1588"/>
            <a:ext cx="3030538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81380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380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ECF31D9-C092-4816-B8E9-CAA0A0393F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30538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t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30538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380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3800"/>
            <a:ext cx="30305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25" tIns="0" rIns="19025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107C5B3C-116C-4378-915F-208E5808BE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197100" y="703263"/>
            <a:ext cx="2598738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413250"/>
            <a:ext cx="518001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25" tIns="49148" rIns="95125" bIns="49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6250"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52500"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7163"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903413" algn="l" defTabSz="990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6D1EB-ECB5-4F41-AC6F-4591F66A6581}" type="slidenum">
              <a:rPr lang="en-US"/>
              <a:pPr/>
              <a:t>1</a:t>
            </a:fld>
            <a:endParaRPr lang="en-US"/>
          </a:p>
        </p:txBody>
      </p:sp>
      <p:sp>
        <p:nvSpPr>
          <p:cNvPr id="106086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0868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01CB9-8FBD-41F6-B79F-E9658D2B0B6F}" type="slidenum">
              <a:rPr lang="en-US"/>
              <a:pPr/>
              <a:t>10</a:t>
            </a:fld>
            <a:endParaRPr lang="en-US"/>
          </a:p>
        </p:txBody>
      </p:sp>
      <p:sp>
        <p:nvSpPr>
          <p:cNvPr id="989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DEB43-F02F-4A4D-ACC0-5DCFF419A855}" type="slidenum">
              <a:rPr lang="en-US"/>
              <a:pPr/>
              <a:t>11</a:t>
            </a:fld>
            <a:endParaRPr lang="en-US"/>
          </a:p>
        </p:txBody>
      </p:sp>
      <p:sp>
        <p:nvSpPr>
          <p:cNvPr id="10127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28D98-E07A-409C-99EB-D5D13FFB473D}" type="slidenum">
              <a:rPr lang="en-US"/>
              <a:pPr/>
              <a:t>12</a:t>
            </a:fld>
            <a:endParaRPr lang="en-US"/>
          </a:p>
        </p:txBody>
      </p:sp>
      <p:sp>
        <p:nvSpPr>
          <p:cNvPr id="10680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803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07DB8-1D87-43BE-B110-556D89F5AE48}" type="slidenum">
              <a:rPr lang="en-US"/>
              <a:pPr/>
              <a:t>13</a:t>
            </a:fld>
            <a:endParaRPr lang="en-US"/>
          </a:p>
        </p:txBody>
      </p:sp>
      <p:sp>
        <p:nvSpPr>
          <p:cNvPr id="1064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92743E-FB9D-4388-9B94-5596EDF24BD6}" type="slidenum">
              <a:rPr lang="en-US"/>
              <a:pPr/>
              <a:t>14</a:t>
            </a:fld>
            <a:endParaRPr lang="en-US"/>
          </a:p>
        </p:txBody>
      </p:sp>
      <p:sp>
        <p:nvSpPr>
          <p:cNvPr id="10690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6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FABD5-2F3A-4D94-AF89-24F117332E60}" type="slidenum">
              <a:rPr lang="en-US"/>
              <a:pPr/>
              <a:t>15</a:t>
            </a:fld>
            <a:endParaRPr lang="en-US"/>
          </a:p>
        </p:txBody>
      </p:sp>
      <p:sp>
        <p:nvSpPr>
          <p:cNvPr id="108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E73F9-AAC3-42FE-AB93-B4DA99ABABEB}" type="slidenum">
              <a:rPr lang="en-US"/>
              <a:pPr/>
              <a:t>16</a:t>
            </a:fld>
            <a:endParaRPr lang="en-US"/>
          </a:p>
        </p:txBody>
      </p:sp>
      <p:sp>
        <p:nvSpPr>
          <p:cNvPr id="108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B3396-56B9-4D57-B854-4625B52AAA7C}" type="slidenum">
              <a:rPr lang="en-US"/>
              <a:pPr/>
              <a:t>17</a:t>
            </a:fld>
            <a:endParaRPr lang="en-US"/>
          </a:p>
        </p:txBody>
      </p:sp>
      <p:sp>
        <p:nvSpPr>
          <p:cNvPr id="1107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F7020-6C55-4223-8FC9-805B1AC279F9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61290-742E-4866-B2D7-AAF04443D612}" type="slidenum">
              <a:rPr lang="en-US"/>
              <a:pPr/>
              <a:t>19</a:t>
            </a:fld>
            <a:endParaRPr lang="en-US"/>
          </a:p>
        </p:txBody>
      </p:sp>
      <p:sp>
        <p:nvSpPr>
          <p:cNvPr id="1093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611F0-1388-412F-8FE8-BBBEBB128E60}" type="slidenum">
              <a:rPr lang="en-US"/>
              <a:pPr/>
              <a:t>2</a:t>
            </a:fld>
            <a:endParaRPr lang="en-US"/>
          </a:p>
        </p:txBody>
      </p:sp>
      <p:sp>
        <p:nvSpPr>
          <p:cNvPr id="1039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C46E2-B9AD-4A23-870B-CCF29A9D3D9D}" type="slidenum">
              <a:rPr lang="en-US"/>
              <a:pPr/>
              <a:t>20</a:t>
            </a:fld>
            <a:endParaRPr lang="en-US"/>
          </a:p>
        </p:txBody>
      </p:sp>
      <p:sp>
        <p:nvSpPr>
          <p:cNvPr id="1097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509D5-06E2-404D-AABA-E8E940E951B3}" type="slidenum">
              <a:rPr lang="en-US"/>
              <a:pPr/>
              <a:t>21</a:t>
            </a:fld>
            <a:endParaRPr lang="en-US"/>
          </a:p>
        </p:txBody>
      </p:sp>
      <p:sp>
        <p:nvSpPr>
          <p:cNvPr id="1108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8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A2F0C-4A4C-454E-90A1-62BB56AA9873}" type="slidenum">
              <a:rPr lang="en-US"/>
              <a:pPr/>
              <a:t>22</a:t>
            </a:fld>
            <a:endParaRPr lang="en-US"/>
          </a:p>
        </p:txBody>
      </p:sp>
      <p:sp>
        <p:nvSpPr>
          <p:cNvPr id="109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49B97-25AF-4927-B92F-7BA8DA0D0544}" type="slidenum">
              <a:rPr lang="en-US"/>
              <a:pPr/>
              <a:t>23</a:t>
            </a:fld>
            <a:endParaRPr lang="en-US"/>
          </a:p>
        </p:txBody>
      </p:sp>
      <p:sp>
        <p:nvSpPr>
          <p:cNvPr id="111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7EF17-1621-4778-9E1C-48C7EC48F9DA}" type="slidenum">
              <a:rPr lang="en-US"/>
              <a:pPr/>
              <a:t>24</a:t>
            </a:fld>
            <a:endParaRPr lang="en-US"/>
          </a:p>
        </p:txBody>
      </p:sp>
      <p:sp>
        <p:nvSpPr>
          <p:cNvPr id="1111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B2E5D-5606-417C-86A0-269B95DC2482}" type="slidenum">
              <a:rPr lang="en-US"/>
              <a:pPr/>
              <a:t>25</a:t>
            </a:fld>
            <a:endParaRPr lang="en-US"/>
          </a:p>
        </p:txBody>
      </p:sp>
      <p:sp>
        <p:nvSpPr>
          <p:cNvPr id="1112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4FB98-6219-43D0-8DEA-F24B6BB57065}" type="slidenum">
              <a:rPr lang="en-US"/>
              <a:pPr/>
              <a:t>26</a:t>
            </a:fld>
            <a:endParaRPr lang="en-US"/>
          </a:p>
        </p:txBody>
      </p:sp>
      <p:sp>
        <p:nvSpPr>
          <p:cNvPr id="1095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271C-9D85-41C6-8724-E1B460BB39F6}" type="slidenum">
              <a:rPr lang="en-US"/>
              <a:pPr/>
              <a:t>27</a:t>
            </a:fld>
            <a:endParaRPr lang="en-US"/>
          </a:p>
        </p:txBody>
      </p:sp>
      <p:sp>
        <p:nvSpPr>
          <p:cNvPr id="1113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B5F7-B001-4EF3-BDE4-9DD3E64817F4}" type="slidenum">
              <a:rPr lang="en-US"/>
              <a:pPr/>
              <a:t>28</a:t>
            </a:fld>
            <a:endParaRPr lang="en-US"/>
          </a:p>
        </p:txBody>
      </p:sp>
      <p:sp>
        <p:nvSpPr>
          <p:cNvPr id="1078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138BD-6436-4EAD-ADE3-438BA6C64E83}" type="slidenum">
              <a:rPr lang="en-US"/>
              <a:pPr/>
              <a:t>29</a:t>
            </a:fld>
            <a:endParaRPr lang="en-US"/>
          </a:p>
        </p:txBody>
      </p:sp>
      <p:sp>
        <p:nvSpPr>
          <p:cNvPr id="1117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C071B-1A59-4FCB-B31E-D706C66661DA}" type="slidenum">
              <a:rPr lang="en-US"/>
              <a:pPr/>
              <a:t>3</a:t>
            </a:fld>
            <a:endParaRPr lang="en-US"/>
          </a:p>
        </p:txBody>
      </p:sp>
      <p:sp>
        <p:nvSpPr>
          <p:cNvPr id="995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78FFB-F08C-47F0-B08F-D73C282F21B1}" type="slidenum">
              <a:rPr lang="en-US"/>
              <a:pPr/>
              <a:t>30</a:t>
            </a:fld>
            <a:endParaRPr lang="en-US"/>
          </a:p>
        </p:txBody>
      </p:sp>
      <p:sp>
        <p:nvSpPr>
          <p:cNvPr id="1099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D869B-7AC9-4AE9-BA58-A8420B86E902}" type="slidenum">
              <a:rPr lang="en-US"/>
              <a:pPr/>
              <a:t>31</a:t>
            </a:fld>
            <a:endParaRPr lang="en-US"/>
          </a:p>
        </p:txBody>
      </p:sp>
      <p:sp>
        <p:nvSpPr>
          <p:cNvPr id="110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FB915-9BDF-413E-9FC3-01154C3DC222}" type="slidenum">
              <a:rPr lang="en-US"/>
              <a:pPr/>
              <a:t>32</a:t>
            </a:fld>
            <a:endParaRPr lang="en-US"/>
          </a:p>
        </p:txBody>
      </p:sp>
      <p:sp>
        <p:nvSpPr>
          <p:cNvPr id="1114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1B433-5DC5-4C9D-9662-A9DDEF82AD1A}" type="slidenum">
              <a:rPr lang="en-US"/>
              <a:pPr/>
              <a:t>33</a:t>
            </a:fld>
            <a:endParaRPr lang="en-US"/>
          </a:p>
        </p:txBody>
      </p:sp>
      <p:sp>
        <p:nvSpPr>
          <p:cNvPr id="1105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803E9-9AD0-4345-A1E1-46487CDE2325}" type="slidenum">
              <a:rPr lang="en-US"/>
              <a:pPr/>
              <a:t>34</a:t>
            </a:fld>
            <a:endParaRPr lang="en-US"/>
          </a:p>
        </p:txBody>
      </p:sp>
      <p:sp>
        <p:nvSpPr>
          <p:cNvPr id="111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2024D-BE14-4884-8FE5-F511B90B8F4B}" type="slidenum">
              <a:rPr lang="en-US"/>
              <a:pPr/>
              <a:t>4</a:t>
            </a:fld>
            <a:endParaRPr lang="en-US"/>
          </a:p>
        </p:txBody>
      </p:sp>
      <p:sp>
        <p:nvSpPr>
          <p:cNvPr id="994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1334E-DD1D-41E5-8E81-3C70EF707FC4}" type="slidenum">
              <a:rPr lang="en-US"/>
              <a:pPr/>
              <a:t>5</a:t>
            </a:fld>
            <a:endParaRPr lang="en-US"/>
          </a:p>
        </p:txBody>
      </p:sp>
      <p:sp>
        <p:nvSpPr>
          <p:cNvPr id="993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D0227-0367-4B61-8CF0-3F926BA24335}" type="slidenum">
              <a:rPr lang="en-US"/>
              <a:pPr/>
              <a:t>6</a:t>
            </a:fld>
            <a:endParaRPr lang="en-US"/>
          </a:p>
        </p:txBody>
      </p:sp>
      <p:sp>
        <p:nvSpPr>
          <p:cNvPr id="99225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6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A6BC4-D4F3-47AE-B537-F04AC437EDC1}" type="slidenum">
              <a:rPr lang="en-US"/>
              <a:pPr/>
              <a:t>7</a:t>
            </a:fld>
            <a:endParaRPr lang="en-US"/>
          </a:p>
        </p:txBody>
      </p:sp>
      <p:sp>
        <p:nvSpPr>
          <p:cNvPr id="1062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29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3DBDD-9FD3-4550-8BBD-ACCCD1AF3CAC}" type="slidenum">
              <a:rPr lang="en-US"/>
              <a:pPr/>
              <a:t>8</a:t>
            </a:fld>
            <a:endParaRPr lang="en-US"/>
          </a:p>
        </p:txBody>
      </p:sp>
      <p:sp>
        <p:nvSpPr>
          <p:cNvPr id="991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0D998-C136-4A6F-922A-C687DCF69421}" type="slidenum">
              <a:rPr lang="en-US"/>
              <a:pPr/>
              <a:t>9</a:t>
            </a:fld>
            <a:endParaRPr lang="en-US"/>
          </a:p>
        </p:txBody>
      </p:sp>
      <p:sp>
        <p:nvSpPr>
          <p:cNvPr id="990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90D18D-6326-4D9F-9F64-DC739E9A1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31428-E9A4-4127-A247-A8AA503AF4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83163" y="304800"/>
            <a:ext cx="1457325" cy="815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4221163" cy="815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DF3463-2D54-4481-A976-D494ED365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830888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76400"/>
            <a:ext cx="5830888" cy="6781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8534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953000" y="8534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E2BA45C-C0BD-4F61-8E98-174569261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5830888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5830888" cy="6781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8534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953000" y="8534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E24D6FED-1352-4C43-9B7D-6138947B73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783CED-D986-4D88-9D99-F4EDB59EEC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2CA842-108E-434A-A87D-140D4D2B2B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2838450" cy="678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0" y="1676400"/>
            <a:ext cx="2840038" cy="678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C6120C-F5C8-4AD0-BB09-AE7333066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6E4075-6153-4686-A02C-86485FD5B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3E510B-B49B-482E-A1A3-4625CBEA8C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29CC48-5A07-4212-A638-C571C7313D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BAA56B-CBFB-4800-B18B-59BF5B186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C55B9-A5F2-448E-944A-D70C8CE38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8534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53000" y="8534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08E6EFD0-1169-475C-BACC-5F2E27C04C4A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85750" y="827088"/>
            <a:ext cx="6591300" cy="8316912"/>
            <a:chOff x="180" y="521"/>
            <a:chExt cx="4152" cy="5239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80" y="1429"/>
              <a:ext cx="4152" cy="4331"/>
            </a:xfrm>
            <a:custGeom>
              <a:avLst/>
              <a:gdLst/>
              <a:ahLst/>
              <a:cxnLst>
                <a:cxn ang="0">
                  <a:pos x="4151" y="0"/>
                </a:cxn>
                <a:cxn ang="0">
                  <a:pos x="0" y="0"/>
                </a:cxn>
                <a:cxn ang="0">
                  <a:pos x="0" y="4330"/>
                </a:cxn>
              </a:cxnLst>
              <a:rect l="0" t="0" r="r" b="b"/>
              <a:pathLst>
                <a:path w="4152" h="4331">
                  <a:moveTo>
                    <a:pt x="4151" y="0"/>
                  </a:moveTo>
                  <a:lnTo>
                    <a:pt x="0" y="0"/>
                  </a:lnTo>
                  <a:lnTo>
                    <a:pt x="0" y="4330"/>
                  </a:lnTo>
                </a:path>
              </a:pathLst>
            </a:custGeom>
            <a:noFill/>
            <a:ln w="101600" cap="rnd" cmpd="sng">
              <a:noFill/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80" y="521"/>
              <a:ext cx="4152" cy="5239"/>
            </a:xfrm>
            <a:custGeom>
              <a:avLst/>
              <a:gdLst/>
              <a:ahLst/>
              <a:cxnLst>
                <a:cxn ang="0">
                  <a:pos x="324" y="523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648"/>
                </a:cxn>
                <a:cxn ang="0">
                  <a:pos x="4151" y="648"/>
                </a:cxn>
              </a:cxnLst>
              <a:rect l="0" t="0" r="r" b="b"/>
              <a:pathLst>
                <a:path w="4152" h="5239">
                  <a:moveTo>
                    <a:pt x="324" y="5238"/>
                  </a:moveTo>
                  <a:lnTo>
                    <a:pt x="324" y="0"/>
                  </a:lnTo>
                  <a:lnTo>
                    <a:pt x="0" y="0"/>
                  </a:lnTo>
                  <a:lnTo>
                    <a:pt x="0" y="648"/>
                  </a:lnTo>
                  <a:lnTo>
                    <a:pt x="4151" y="648"/>
                  </a:lnTo>
                </a:path>
              </a:pathLst>
            </a:custGeom>
            <a:noFill/>
            <a:ln w="101600" cap="rnd" cmpd="sng">
              <a:noFill/>
              <a:prstDash val="solid"/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5830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2" tIns="42862" rIns="87312" bIns="4286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 					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5830888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2" tIns="42862" rIns="87312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defTabSz="803275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22263" indent="-322263" algn="l" defTabSz="803275" rtl="0" eaLnBrk="0" fontAlgn="base" hangingPunct="0">
        <a:spcBef>
          <a:spcPct val="20000"/>
        </a:spcBef>
        <a:spcAft>
          <a:spcPct val="50000"/>
        </a:spcAft>
        <a:buClr>
          <a:schemeClr val="accent2"/>
        </a:buClr>
        <a:buSzPct val="75000"/>
        <a:buFont typeface="Symbol" pitchFamily="18" charset="2"/>
        <a:buChar char="·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6275" indent="-239713" algn="l" defTabSz="803275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071563" indent="-280988" algn="l" defTabSz="803275" rtl="0" eaLnBrk="0" fontAlgn="base" hangingPunct="0">
        <a:spcBef>
          <a:spcPct val="20000"/>
        </a:spcBef>
        <a:spcAft>
          <a:spcPct val="2500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500188" indent="-214313" algn="l" defTabSz="8032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•"/>
        <a:defRPr sz="2000">
          <a:solidFill>
            <a:schemeClr val="tx1"/>
          </a:solidFill>
          <a:latin typeface="+mn-lt"/>
        </a:defRPr>
      </a:lvl4pPr>
      <a:lvl5pPr marL="1928813" indent="-214313" algn="l" defTabSz="8032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386013" indent="-214313" algn="l" defTabSz="8032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843213" indent="-214313" algn="l" defTabSz="8032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300413" indent="-214313" algn="l" defTabSz="8032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757613" indent="-214313" algn="l" defTabSz="80327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2.doc"/><Relationship Id="rId4" Type="http://schemas.openxmlformats.org/officeDocument/2006/relationships/oleObject" Target="../embeddings/Microsoft_Office_Word_97_-_2003_Document1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6.doc"/><Relationship Id="rId4" Type="http://schemas.openxmlformats.org/officeDocument/2006/relationships/oleObject" Target="../embeddings/Microsoft_Office_Word_97_-_2003_Document5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Word_97_-_2003_Document9.doc"/><Relationship Id="rId4" Type="http://schemas.openxmlformats.org/officeDocument/2006/relationships/oleObject" Target="../embeddings/Microsoft_Office_Word_97_-_2003_Document8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14.doc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Microsoft_Office_Word_97_-_2003_Document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Document12.doc"/><Relationship Id="rId5" Type="http://schemas.openxmlformats.org/officeDocument/2006/relationships/oleObject" Target="../embeddings/Microsoft_Office_Word_97_-_2003_Document11.doc"/><Relationship Id="rId10" Type="http://schemas.openxmlformats.org/officeDocument/2006/relationships/oleObject" Target="../embeddings/Microsoft_Office_Word_97_-_2003_Document16.doc"/><Relationship Id="rId4" Type="http://schemas.openxmlformats.org/officeDocument/2006/relationships/oleObject" Target="../embeddings/Microsoft_Office_Word_97_-_2003_Document10.doc"/><Relationship Id="rId9" Type="http://schemas.openxmlformats.org/officeDocument/2006/relationships/oleObject" Target="../embeddings/Microsoft_Office_Word_97_-_2003_Document15.doc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Document19.doc"/><Relationship Id="rId5" Type="http://schemas.openxmlformats.org/officeDocument/2006/relationships/oleObject" Target="../embeddings/Microsoft_Office_Word_97_-_2003_Document18.doc"/><Relationship Id="rId4" Type="http://schemas.openxmlformats.org/officeDocument/2006/relationships/oleObject" Target="../embeddings/Microsoft_Office_Word_97_-_2003_Document17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Document22.doc"/><Relationship Id="rId5" Type="http://schemas.openxmlformats.org/officeDocument/2006/relationships/oleObject" Target="../embeddings/Microsoft_Office_Word_97_-_2003_Document21.doc"/><Relationship Id="rId4" Type="http://schemas.openxmlformats.org/officeDocument/2006/relationships/oleObject" Target="../embeddings/Microsoft_Office_Word_97_-_2003_Document20.doc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Document25.doc"/><Relationship Id="rId5" Type="http://schemas.openxmlformats.org/officeDocument/2006/relationships/oleObject" Target="../embeddings/Microsoft_Office_Word_97_-_2003_Document24.doc"/><Relationship Id="rId4" Type="http://schemas.openxmlformats.org/officeDocument/2006/relationships/oleObject" Target="../embeddings/Microsoft_Office_Word_97_-_2003_Document23.doc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Microsoft_Office_Word_97_-_2003_Document27.doc"/><Relationship Id="rId4" Type="http://schemas.openxmlformats.org/officeDocument/2006/relationships/oleObject" Target="../embeddings/Microsoft_Office_Word_97_-_2003_Document26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Document30.doc"/><Relationship Id="rId5" Type="http://schemas.openxmlformats.org/officeDocument/2006/relationships/oleObject" Target="../embeddings/Microsoft_Office_Word_97_-_2003_Document29.doc"/><Relationship Id="rId4" Type="http://schemas.openxmlformats.org/officeDocument/2006/relationships/oleObject" Target="../embeddings/Microsoft_Office_Word_97_-_2003_Document28.doc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Document33.doc"/><Relationship Id="rId5" Type="http://schemas.openxmlformats.org/officeDocument/2006/relationships/oleObject" Target="../embeddings/Microsoft_Office_Word_97_-_2003_Document32.doc"/><Relationship Id="rId4" Type="http://schemas.openxmlformats.org/officeDocument/2006/relationships/oleObject" Target="../embeddings/Microsoft_Office_Word_97_-_2003_Document31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Office_Word_97_-_2003_Document36.doc"/><Relationship Id="rId5" Type="http://schemas.openxmlformats.org/officeDocument/2006/relationships/oleObject" Target="../embeddings/Microsoft_Office_Word_97_-_2003_Document35.doc"/><Relationship Id="rId4" Type="http://schemas.openxmlformats.org/officeDocument/2006/relationships/oleObject" Target="../embeddings/Microsoft_Office_Word_97_-_2003_Document34.doc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Microsoft_Office_Word_97_-_2003_Document37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3CF202-4375-4ACE-A768-FFB6B0F066F0}" type="slidenum">
              <a:rPr lang="en-US"/>
              <a:pPr/>
              <a:t>1</a:t>
            </a:fld>
            <a:endParaRPr lang="en-US"/>
          </a:p>
        </p:txBody>
      </p:sp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172200" cy="566738"/>
          </a:xfrm>
          <a:noFill/>
          <a:ln/>
        </p:spPr>
        <p:txBody>
          <a:bodyPr/>
          <a:lstStyle/>
          <a:p>
            <a:r>
              <a:rPr lang="en-US"/>
              <a:t>Confounding and Interaction: Part II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219200"/>
            <a:ext cx="5829300" cy="7391400"/>
          </a:xfrm>
          <a:noFill/>
          <a:ln/>
        </p:spPr>
        <p:txBody>
          <a:bodyPr/>
          <a:lstStyle/>
          <a:p>
            <a:r>
              <a:rPr lang="en-US"/>
              <a:t>Methods to Reduce Confounding</a:t>
            </a:r>
          </a:p>
          <a:p>
            <a:pPr lvl="1"/>
            <a:r>
              <a:rPr lang="en-US"/>
              <a:t>during study </a:t>
            </a:r>
            <a:r>
              <a:rPr lang="en-US" u="sng"/>
              <a:t>design</a:t>
            </a:r>
            <a:r>
              <a:rPr lang="en-US"/>
              <a:t>:</a:t>
            </a:r>
          </a:p>
          <a:p>
            <a:pPr lvl="2"/>
            <a:r>
              <a:rPr lang="en-US"/>
              <a:t>Randomization</a:t>
            </a:r>
          </a:p>
          <a:p>
            <a:pPr lvl="2"/>
            <a:r>
              <a:rPr lang="en-US"/>
              <a:t>Restriction</a:t>
            </a:r>
          </a:p>
          <a:p>
            <a:pPr lvl="2"/>
            <a:r>
              <a:rPr lang="en-US"/>
              <a:t>Matching</a:t>
            </a:r>
          </a:p>
          <a:p>
            <a:pPr lvl="2"/>
            <a:endParaRPr lang="en-US"/>
          </a:p>
          <a:p>
            <a:pPr lvl="1"/>
            <a:r>
              <a:rPr lang="en-US"/>
              <a:t>during study </a:t>
            </a:r>
            <a:r>
              <a:rPr lang="en-US" u="sng"/>
              <a:t>analysis:</a:t>
            </a:r>
            <a:endParaRPr lang="en-US"/>
          </a:p>
          <a:p>
            <a:pPr lvl="2"/>
            <a:r>
              <a:rPr lang="en-US"/>
              <a:t>Stratified analysis</a:t>
            </a:r>
          </a:p>
          <a:p>
            <a:pPr lvl="2"/>
            <a:r>
              <a:rPr lang="en-US"/>
              <a:t>Multivariable analysis</a:t>
            </a:r>
          </a:p>
          <a:p>
            <a:endParaRPr lang="en-US"/>
          </a:p>
          <a:p>
            <a:r>
              <a:rPr lang="en-US"/>
              <a:t>Interaction</a:t>
            </a:r>
          </a:p>
          <a:p>
            <a:pPr lvl="1"/>
            <a:r>
              <a:rPr lang="en-US"/>
              <a:t>What is it?  How to detect it?</a:t>
            </a:r>
          </a:p>
          <a:p>
            <a:pPr lvl="1"/>
            <a:r>
              <a:rPr lang="en-US"/>
              <a:t>Additive vs. multiplicative interaction?</a:t>
            </a:r>
          </a:p>
          <a:p>
            <a:pPr lvl="1"/>
            <a:r>
              <a:rPr lang="en-US"/>
              <a:t>Statistical testing for interaction</a:t>
            </a:r>
          </a:p>
          <a:p>
            <a:pPr lvl="1"/>
            <a:r>
              <a:rPr lang="en-US"/>
              <a:t>Implementation in Stata</a:t>
            </a: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096C3-9866-488F-813A-4C46A187D2DB}" type="slidenum">
              <a:rPr lang="en-US"/>
              <a:pPr/>
              <a:t>10</a:t>
            </a:fld>
            <a:endParaRPr lang="en-US"/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Stratification to Reduce Confounding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Goal: evaluate the relationship between the exposure and outcome in strata homogeneous with respect to potentially confounding variables</a:t>
            </a:r>
          </a:p>
          <a:p>
            <a:r>
              <a:rPr lang="en-US"/>
              <a:t>Each stratum is a mini-example of restriction!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CF = confounding factor</a:t>
            </a:r>
          </a:p>
        </p:txBody>
      </p:sp>
      <p:graphicFrame>
        <p:nvGraphicFramePr>
          <p:cNvPr id="1119232" name="Object 1024"/>
          <p:cNvGraphicFramePr>
            <a:graphicFrameLocks/>
          </p:cNvGraphicFramePr>
          <p:nvPr/>
        </p:nvGraphicFramePr>
        <p:xfrm>
          <a:off x="1143000" y="3581400"/>
          <a:ext cx="3752850" cy="1866900"/>
        </p:xfrm>
        <a:graphic>
          <a:graphicData uri="http://schemas.openxmlformats.org/presentationml/2006/ole">
            <p:oleObj spid="_x0000_s1119232" name="Document" r:id="rId4" imgW="3837600" imgH="1865520" progId="Word.Document.8">
              <p:embed/>
            </p:oleObj>
          </a:graphicData>
        </a:graphic>
      </p:graphicFrame>
      <p:sp>
        <p:nvSpPr>
          <p:cNvPr id="929798" name="Text Box 6"/>
          <p:cNvSpPr txBox="1">
            <a:spLocks noChangeArrowheads="1"/>
          </p:cNvSpPr>
          <p:nvPr/>
        </p:nvSpPr>
        <p:spPr bwMode="auto">
          <a:xfrm>
            <a:off x="381000" y="35814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9799" name="Line 7"/>
          <p:cNvSpPr>
            <a:spLocks noChangeShapeType="1"/>
          </p:cNvSpPr>
          <p:nvPr/>
        </p:nvSpPr>
        <p:spPr bwMode="auto">
          <a:xfrm flipH="1">
            <a:off x="1600200" y="4876800"/>
            <a:ext cx="2057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19233" name="Object 1025"/>
          <p:cNvGraphicFramePr>
            <a:graphicFrameLocks noChangeAspect="1"/>
          </p:cNvGraphicFramePr>
          <p:nvPr/>
        </p:nvGraphicFramePr>
        <p:xfrm>
          <a:off x="384175" y="6329363"/>
          <a:ext cx="1643063" cy="1168400"/>
        </p:xfrm>
        <a:graphic>
          <a:graphicData uri="http://schemas.openxmlformats.org/presentationml/2006/ole">
            <p:oleObj spid="_x0000_s1119233" name="Document" r:id="rId5" imgW="1655280" imgH="1177920" progId="Word.Document.8">
              <p:embed/>
            </p:oleObj>
          </a:graphicData>
        </a:graphic>
      </p:graphicFrame>
      <p:graphicFrame>
        <p:nvGraphicFramePr>
          <p:cNvPr id="1119234" name="Object 1026"/>
          <p:cNvGraphicFramePr>
            <a:graphicFrameLocks noChangeAspect="1"/>
          </p:cNvGraphicFramePr>
          <p:nvPr/>
        </p:nvGraphicFramePr>
        <p:xfrm>
          <a:off x="2519363" y="6329363"/>
          <a:ext cx="1644650" cy="1168400"/>
        </p:xfrm>
        <a:graphic>
          <a:graphicData uri="http://schemas.openxmlformats.org/presentationml/2006/ole">
            <p:oleObj spid="_x0000_s1119234" name="Document" r:id="rId6" imgW="1655280" imgH="1177920" progId="Word.Document.8">
              <p:embed/>
            </p:oleObj>
          </a:graphicData>
        </a:graphic>
      </p:graphicFrame>
      <p:graphicFrame>
        <p:nvGraphicFramePr>
          <p:cNvPr id="1119235" name="Object 1027"/>
          <p:cNvGraphicFramePr>
            <a:graphicFrameLocks noChangeAspect="1"/>
          </p:cNvGraphicFramePr>
          <p:nvPr/>
        </p:nvGraphicFramePr>
        <p:xfrm>
          <a:off x="4732338" y="6329363"/>
          <a:ext cx="1643062" cy="1168400"/>
        </p:xfrm>
        <a:graphic>
          <a:graphicData uri="http://schemas.openxmlformats.org/presentationml/2006/ole">
            <p:oleObj spid="_x0000_s1119235" name="Document" r:id="rId7" imgW="1655280" imgH="1177920" progId="Word.Document.8">
              <p:embed/>
            </p:oleObj>
          </a:graphicData>
        </a:graphic>
      </p:graphicFrame>
      <p:sp>
        <p:nvSpPr>
          <p:cNvPr id="929805" name="Line 13"/>
          <p:cNvSpPr>
            <a:spLocks noChangeShapeType="1"/>
          </p:cNvSpPr>
          <p:nvPr/>
        </p:nvSpPr>
        <p:spPr bwMode="auto">
          <a:xfrm flipH="1">
            <a:off x="3657600" y="4876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9806" name="Line 14"/>
          <p:cNvSpPr>
            <a:spLocks noChangeShapeType="1"/>
          </p:cNvSpPr>
          <p:nvPr/>
        </p:nvSpPr>
        <p:spPr bwMode="auto">
          <a:xfrm>
            <a:off x="3657600" y="48768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9807" name="Text Box 15"/>
          <p:cNvSpPr txBox="1">
            <a:spLocks noChangeArrowheads="1"/>
          </p:cNvSpPr>
          <p:nvPr/>
        </p:nvSpPr>
        <p:spPr bwMode="auto">
          <a:xfrm>
            <a:off x="304800" y="4800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9808" name="Text Box 16"/>
          <p:cNvSpPr txBox="1">
            <a:spLocks noChangeArrowheads="1"/>
          </p:cNvSpPr>
          <p:nvPr/>
        </p:nvSpPr>
        <p:spPr bwMode="auto">
          <a:xfrm>
            <a:off x="304800" y="57912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CF Level I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9809" name="Text Box 17"/>
          <p:cNvSpPr txBox="1">
            <a:spLocks noChangeArrowheads="1"/>
          </p:cNvSpPr>
          <p:nvPr/>
        </p:nvSpPr>
        <p:spPr bwMode="auto">
          <a:xfrm>
            <a:off x="4419600" y="58674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CF Level 3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29810" name="Text Box 18"/>
          <p:cNvSpPr txBox="1">
            <a:spLocks noChangeArrowheads="1"/>
          </p:cNvSpPr>
          <p:nvPr/>
        </p:nvSpPr>
        <p:spPr bwMode="auto">
          <a:xfrm>
            <a:off x="2514600" y="57912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CF Level 2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5A745-FFF9-435B-83C7-6265B3D04A30}" type="slidenum">
              <a:rPr lang="en-US"/>
              <a:pPr/>
              <a:t>11</a:t>
            </a:fld>
            <a:endParaRPr lang="en-US"/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Smoking,  Matches, and Lung Cancer</a:t>
            </a:r>
          </a:p>
        </p:txBody>
      </p:sp>
      <p:graphicFrame>
        <p:nvGraphicFramePr>
          <p:cNvPr id="1120256" name="Object 1024"/>
          <p:cNvGraphicFramePr>
            <a:graphicFrameLocks/>
          </p:cNvGraphicFramePr>
          <p:nvPr/>
        </p:nvGraphicFramePr>
        <p:xfrm>
          <a:off x="685800" y="1828800"/>
          <a:ext cx="4378325" cy="1751013"/>
        </p:xfrm>
        <a:graphic>
          <a:graphicData uri="http://schemas.openxmlformats.org/presentationml/2006/ole">
            <p:oleObj spid="_x0000_s1120256" name="Document" r:id="rId4" imgW="4462200" imgH="1781640" progId="Word.Document.8">
              <p:embed/>
            </p:oleObj>
          </a:graphicData>
        </a:graphic>
      </p:graphicFrame>
      <p:graphicFrame>
        <p:nvGraphicFramePr>
          <p:cNvPr id="1120257" name="Object 1025"/>
          <p:cNvGraphicFramePr>
            <a:graphicFrameLocks/>
          </p:cNvGraphicFramePr>
          <p:nvPr/>
        </p:nvGraphicFramePr>
        <p:xfrm>
          <a:off x="0" y="3505200"/>
          <a:ext cx="3717925" cy="1196975"/>
        </p:xfrm>
        <a:graphic>
          <a:graphicData uri="http://schemas.openxmlformats.org/presentationml/2006/ole">
            <p:oleObj spid="_x0000_s1120257" name="Document" r:id="rId5" imgW="4194000" imgH="1356480" progId="Word.Document.8">
              <p:embed/>
            </p:oleObj>
          </a:graphicData>
        </a:graphic>
      </p:graphicFrame>
      <p:sp>
        <p:nvSpPr>
          <p:cNvPr id="1008645" name="Line 5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8646" name="Line 6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8647" name="Text Box 7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8648" name="Text Box 8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008649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8650" name="Text Box 10"/>
          <p:cNvSpPr txBox="1">
            <a:spLocks noChangeArrowheads="1"/>
          </p:cNvSpPr>
          <p:nvPr/>
        </p:nvSpPr>
        <p:spPr bwMode="auto">
          <a:xfrm>
            <a:off x="4114800" y="2895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Non-Smokers</a:t>
            </a:r>
          </a:p>
        </p:txBody>
      </p:sp>
      <p:sp>
        <p:nvSpPr>
          <p:cNvPr id="1008651" name="Text Box 11"/>
          <p:cNvSpPr txBox="1">
            <a:spLocks noChangeArrowheads="1"/>
          </p:cNvSpPr>
          <p:nvPr/>
        </p:nvSpPr>
        <p:spPr bwMode="auto">
          <a:xfrm>
            <a:off x="1752600" y="2895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Smokers</a:t>
            </a:r>
          </a:p>
        </p:txBody>
      </p:sp>
      <p:sp>
        <p:nvSpPr>
          <p:cNvPr id="1008652" name="Text Box 12"/>
          <p:cNvSpPr txBox="1">
            <a:spLocks noChangeArrowheads="1"/>
          </p:cNvSpPr>
          <p:nvPr/>
        </p:nvSpPr>
        <p:spPr bwMode="auto">
          <a:xfrm>
            <a:off x="5181600" y="25908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crude</a:t>
            </a:r>
          </a:p>
        </p:txBody>
      </p:sp>
      <p:sp>
        <p:nvSpPr>
          <p:cNvPr id="1008653" name="Text Box 13"/>
          <p:cNvSpPr txBox="1">
            <a:spLocks noChangeArrowheads="1"/>
          </p:cNvSpPr>
          <p:nvPr/>
        </p:nvSpPr>
        <p:spPr bwMode="auto">
          <a:xfrm>
            <a:off x="990600" y="46482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CF+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= OR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smokers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8654" name="Text Box 14"/>
          <p:cNvSpPr txBox="1">
            <a:spLocks noChangeArrowheads="1"/>
          </p:cNvSpPr>
          <p:nvPr/>
        </p:nvSpPr>
        <p:spPr bwMode="auto">
          <a:xfrm>
            <a:off x="4191000" y="46482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CF-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= OR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-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smokers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8655" name="Rectangle 15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r>
              <a:rPr lang="en-US" sz="2000" b="0">
                <a:solidFill>
                  <a:schemeClr val="tx1"/>
                </a:solidFill>
              </a:rPr>
              <a:t>OR</a:t>
            </a:r>
            <a:r>
              <a:rPr lang="en-US" sz="2000" b="0" baseline="-25000">
                <a:solidFill>
                  <a:schemeClr val="tx1"/>
                </a:solidFill>
              </a:rPr>
              <a:t>crude</a:t>
            </a:r>
            <a:r>
              <a:rPr lang="en-US" sz="2000" b="0">
                <a:solidFill>
                  <a:schemeClr val="tx1"/>
                </a:solidFill>
              </a:rPr>
              <a:t> 	= 8.8 (7.2, 10.9)</a:t>
            </a:r>
          </a:p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r>
              <a:rPr lang="en-US" sz="2000" b="0">
                <a:solidFill>
                  <a:schemeClr val="tx1"/>
                </a:solidFill>
              </a:rPr>
              <a:t>OR</a:t>
            </a:r>
            <a:r>
              <a:rPr lang="en-US" sz="2000" b="0" baseline="-25000">
                <a:solidFill>
                  <a:schemeClr val="tx1"/>
                </a:solidFill>
              </a:rPr>
              <a:t>smokers</a:t>
            </a:r>
            <a:r>
              <a:rPr lang="en-US" sz="2000" b="0">
                <a:solidFill>
                  <a:schemeClr val="tx1"/>
                </a:solidFill>
              </a:rPr>
              <a:t> 	= 1.0 (0.6, 1.5)</a:t>
            </a:r>
          </a:p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r>
              <a:rPr lang="en-US" sz="2000" b="0">
                <a:solidFill>
                  <a:schemeClr val="tx1"/>
                </a:solidFill>
              </a:rPr>
              <a:t>OR</a:t>
            </a:r>
            <a:r>
              <a:rPr lang="en-US" sz="2000" b="0" baseline="-25000">
                <a:solidFill>
                  <a:schemeClr val="tx1"/>
                </a:solidFill>
              </a:rPr>
              <a:t>non-smoker	</a:t>
            </a:r>
            <a:r>
              <a:rPr lang="en-US" sz="2000" b="0">
                <a:solidFill>
                  <a:schemeClr val="tx1"/>
                </a:solidFill>
              </a:rPr>
              <a:t>= 1.0 (0.5, 2.0)</a:t>
            </a:r>
          </a:p>
        </p:txBody>
      </p:sp>
      <p:graphicFrame>
        <p:nvGraphicFramePr>
          <p:cNvPr id="1120258" name="Object 1026"/>
          <p:cNvGraphicFramePr>
            <a:graphicFrameLocks/>
          </p:cNvGraphicFramePr>
          <p:nvPr/>
        </p:nvGraphicFramePr>
        <p:xfrm>
          <a:off x="3352800" y="3505200"/>
          <a:ext cx="3505200" cy="1196975"/>
        </p:xfrm>
        <a:graphic>
          <a:graphicData uri="http://schemas.openxmlformats.org/presentationml/2006/ole">
            <p:oleObj spid="_x0000_s1120258" name="Document" r:id="rId6" imgW="4194000" imgH="1356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D12C02-0A87-4293-BFCE-226C333A2969}" type="slidenum">
              <a:rPr lang="en-US"/>
              <a:pPr/>
              <a:t>12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Stratifying by Multiple Confounders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Symbol" pitchFamily="18" charset="2"/>
              <a:buNone/>
            </a:pPr>
            <a:r>
              <a:rPr lang="en-US" sz="2400" b="1"/>
              <a:t>Potential Confounders:</a:t>
            </a:r>
            <a:r>
              <a:rPr lang="en-US"/>
              <a:t>  Race and Smoking</a:t>
            </a:r>
          </a:p>
          <a:p>
            <a:r>
              <a:rPr lang="en-US"/>
              <a:t>To control for multiple confounders simultaneously, must construct mutually exclusive and exhaustive strata:</a:t>
            </a:r>
          </a:p>
          <a:p>
            <a:endParaRPr lang="en-US"/>
          </a:p>
          <a:p>
            <a:endParaRPr lang="en-US"/>
          </a:p>
          <a:p>
            <a:pPr lvl="2"/>
            <a:endParaRPr lang="en-US"/>
          </a:p>
        </p:txBody>
      </p:sp>
      <p:graphicFrame>
        <p:nvGraphicFramePr>
          <p:cNvPr id="1121280" name="Object 0"/>
          <p:cNvGraphicFramePr>
            <a:graphicFrameLocks noChangeAspect="1"/>
          </p:cNvGraphicFramePr>
          <p:nvPr/>
        </p:nvGraphicFramePr>
        <p:xfrm>
          <a:off x="539750" y="6096000"/>
          <a:ext cx="5238750" cy="2159000"/>
        </p:xfrm>
        <a:graphic>
          <a:graphicData uri="http://schemas.openxmlformats.org/presentationml/2006/ole">
            <p:oleObj spid="_x0000_s1121280" name="Document" r:id="rId4" imgW="5244480" imgH="2174400" progId="Word.Document.8">
              <p:embed/>
            </p:oleObj>
          </a:graphicData>
        </a:graphic>
      </p:graphicFrame>
      <p:sp>
        <p:nvSpPr>
          <p:cNvPr id="1067014" name="Text Box 6"/>
          <p:cNvSpPr txBox="1">
            <a:spLocks noChangeArrowheads="1"/>
          </p:cNvSpPr>
          <p:nvPr/>
        </p:nvSpPr>
        <p:spPr bwMode="auto">
          <a:xfrm>
            <a:off x="685800" y="16002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121281" name="Object 1"/>
          <p:cNvGraphicFramePr>
            <a:graphicFrameLocks/>
          </p:cNvGraphicFramePr>
          <p:nvPr/>
        </p:nvGraphicFramePr>
        <p:xfrm>
          <a:off x="508000" y="2133600"/>
          <a:ext cx="6350000" cy="1344613"/>
        </p:xfrm>
        <a:graphic>
          <a:graphicData uri="http://schemas.openxmlformats.org/presentationml/2006/ole">
            <p:oleObj spid="_x0000_s1121281" name="Document" r:id="rId5" imgW="5307120" imgH="11242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F1817B-DBF8-4C3C-A4F1-79E31D46C2FC}" type="slidenum">
              <a:rPr lang="en-US"/>
              <a:pPr/>
              <a:t>13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533400"/>
          </a:xfrm>
          <a:noFill/>
          <a:ln/>
        </p:spPr>
        <p:txBody>
          <a:bodyPr/>
          <a:lstStyle/>
          <a:p>
            <a:r>
              <a:rPr lang="en-US"/>
              <a:t>Stratifying by Multiple Confounders</a:t>
            </a:r>
          </a:p>
        </p:txBody>
      </p:sp>
      <p:sp>
        <p:nvSpPr>
          <p:cNvPr id="1063940" name="Text Box 4"/>
          <p:cNvSpPr txBox="1">
            <a:spLocks noChangeArrowheads="1"/>
          </p:cNvSpPr>
          <p:nvPr/>
        </p:nvSpPr>
        <p:spPr bwMode="auto">
          <a:xfrm>
            <a:off x="0" y="1143000"/>
            <a:ext cx="175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3942" name="Text Box 6"/>
          <p:cNvSpPr txBox="1">
            <a:spLocks noChangeArrowheads="1"/>
          </p:cNvSpPr>
          <p:nvPr/>
        </p:nvSpPr>
        <p:spPr bwMode="auto">
          <a:xfrm>
            <a:off x="0" y="2590800"/>
            <a:ext cx="175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3943" name="Text Box 7"/>
          <p:cNvSpPr txBox="1">
            <a:spLocks noChangeArrowheads="1"/>
          </p:cNvSpPr>
          <p:nvPr/>
        </p:nvSpPr>
        <p:spPr bwMode="auto">
          <a:xfrm>
            <a:off x="228600" y="32004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white smokers</a:t>
            </a: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3944" name="Text Box 8"/>
          <p:cNvSpPr txBox="1">
            <a:spLocks noChangeArrowheads="1"/>
          </p:cNvSpPr>
          <p:nvPr/>
        </p:nvSpPr>
        <p:spPr bwMode="auto">
          <a:xfrm>
            <a:off x="4419600" y="5486400"/>
            <a:ext cx="1676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latino non-smokers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3945" name="Text Box 9"/>
          <p:cNvSpPr txBox="1">
            <a:spLocks noChangeArrowheads="1"/>
          </p:cNvSpPr>
          <p:nvPr/>
        </p:nvSpPr>
        <p:spPr bwMode="auto">
          <a:xfrm>
            <a:off x="2514600" y="5486400"/>
            <a:ext cx="1219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black non-smokers</a:t>
            </a:r>
          </a:p>
        </p:txBody>
      </p:sp>
      <p:graphicFrame>
        <p:nvGraphicFramePr>
          <p:cNvPr id="1122304" name="Object 1024"/>
          <p:cNvGraphicFramePr>
            <a:graphicFrameLocks noChangeAspect="1"/>
          </p:cNvGraphicFramePr>
          <p:nvPr/>
        </p:nvGraphicFramePr>
        <p:xfrm>
          <a:off x="0" y="3733800"/>
          <a:ext cx="2324100" cy="2120900"/>
        </p:xfrm>
        <a:graphic>
          <a:graphicData uri="http://schemas.openxmlformats.org/presentationml/2006/ole">
            <p:oleObj spid="_x0000_s1122304" name="Document" r:id="rId4" imgW="2324160" imgH="2124000" progId="Word.Document.8">
              <p:embed/>
            </p:oleObj>
          </a:graphicData>
        </a:graphic>
      </p:graphicFrame>
      <p:sp>
        <p:nvSpPr>
          <p:cNvPr id="1063951" name="Text Box 15"/>
          <p:cNvSpPr txBox="1">
            <a:spLocks noChangeArrowheads="1"/>
          </p:cNvSpPr>
          <p:nvPr/>
        </p:nvSpPr>
        <p:spPr bwMode="auto">
          <a:xfrm>
            <a:off x="228600" y="5486400"/>
            <a:ext cx="12192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white non-smokers</a:t>
            </a:r>
          </a:p>
        </p:txBody>
      </p:sp>
      <p:sp>
        <p:nvSpPr>
          <p:cNvPr id="1063952" name="Text Box 16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black smokers</a:t>
            </a: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3953" name="Text Box 17"/>
          <p:cNvSpPr txBox="1">
            <a:spLocks noChangeArrowheads="1"/>
          </p:cNvSpPr>
          <p:nvPr/>
        </p:nvSpPr>
        <p:spPr bwMode="auto">
          <a:xfrm>
            <a:off x="4572000" y="3200400"/>
            <a:ext cx="1828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latino smokers</a:t>
            </a:r>
            <a:endParaRPr 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63954" name="Line 18"/>
          <p:cNvSpPr>
            <a:spLocks noChangeShapeType="1"/>
          </p:cNvSpPr>
          <p:nvPr/>
        </p:nvSpPr>
        <p:spPr bwMode="auto">
          <a:xfrm flipH="1">
            <a:off x="1828800" y="2438400"/>
            <a:ext cx="21336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3955" name="Line 19"/>
          <p:cNvSpPr>
            <a:spLocks noChangeShapeType="1"/>
          </p:cNvSpPr>
          <p:nvPr/>
        </p:nvSpPr>
        <p:spPr bwMode="auto">
          <a:xfrm flipH="1">
            <a:off x="3733800" y="2438400"/>
            <a:ext cx="2286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3956" name="Line 20"/>
          <p:cNvSpPr>
            <a:spLocks noChangeShapeType="1"/>
          </p:cNvSpPr>
          <p:nvPr/>
        </p:nvSpPr>
        <p:spPr bwMode="auto">
          <a:xfrm>
            <a:off x="3962400" y="2438400"/>
            <a:ext cx="10668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3957" name="Line 21"/>
          <p:cNvSpPr>
            <a:spLocks noChangeShapeType="1"/>
          </p:cNvSpPr>
          <p:nvPr/>
        </p:nvSpPr>
        <p:spPr bwMode="auto">
          <a:xfrm flipH="1">
            <a:off x="2209800" y="2438400"/>
            <a:ext cx="18288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3958" name="Line 22"/>
          <p:cNvSpPr>
            <a:spLocks noChangeShapeType="1"/>
          </p:cNvSpPr>
          <p:nvPr/>
        </p:nvSpPr>
        <p:spPr bwMode="auto">
          <a:xfrm>
            <a:off x="3962400" y="2438400"/>
            <a:ext cx="304800" cy="762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3959" name="Line 23"/>
          <p:cNvSpPr>
            <a:spLocks noChangeShapeType="1"/>
          </p:cNvSpPr>
          <p:nvPr/>
        </p:nvSpPr>
        <p:spPr bwMode="auto">
          <a:xfrm flipH="1">
            <a:off x="1905000" y="3200400"/>
            <a:ext cx="304800" cy="297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3960" name="Line 24"/>
          <p:cNvSpPr>
            <a:spLocks noChangeShapeType="1"/>
          </p:cNvSpPr>
          <p:nvPr/>
        </p:nvSpPr>
        <p:spPr bwMode="auto">
          <a:xfrm flipH="1">
            <a:off x="4191000" y="3124200"/>
            <a:ext cx="76200" cy="297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3961" name="Line 25"/>
          <p:cNvSpPr>
            <a:spLocks noChangeShapeType="1"/>
          </p:cNvSpPr>
          <p:nvPr/>
        </p:nvSpPr>
        <p:spPr bwMode="auto">
          <a:xfrm>
            <a:off x="3962400" y="2438400"/>
            <a:ext cx="533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3962" name="Line 26"/>
          <p:cNvSpPr>
            <a:spLocks noChangeShapeType="1"/>
          </p:cNvSpPr>
          <p:nvPr/>
        </p:nvSpPr>
        <p:spPr bwMode="auto">
          <a:xfrm>
            <a:off x="4495800" y="3200400"/>
            <a:ext cx="76200" cy="2133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2305" name="Object 1025"/>
          <p:cNvGraphicFramePr>
            <a:graphicFrameLocks/>
          </p:cNvGraphicFramePr>
          <p:nvPr/>
        </p:nvGraphicFramePr>
        <p:xfrm>
          <a:off x="152400" y="1371600"/>
          <a:ext cx="6350000" cy="1344613"/>
        </p:xfrm>
        <a:graphic>
          <a:graphicData uri="http://schemas.openxmlformats.org/presentationml/2006/ole">
            <p:oleObj spid="_x0000_s1122305" name="Document" r:id="rId5" imgW="5307120" imgH="1124280" progId="Word.Document.8">
              <p:embed/>
            </p:oleObj>
          </a:graphicData>
        </a:graphic>
      </p:graphicFrame>
      <p:graphicFrame>
        <p:nvGraphicFramePr>
          <p:cNvPr id="1122306" name="Object 1026"/>
          <p:cNvGraphicFramePr>
            <a:graphicFrameLocks noChangeAspect="1"/>
          </p:cNvGraphicFramePr>
          <p:nvPr/>
        </p:nvGraphicFramePr>
        <p:xfrm>
          <a:off x="2057400" y="3733800"/>
          <a:ext cx="2324100" cy="2120900"/>
        </p:xfrm>
        <a:graphic>
          <a:graphicData uri="http://schemas.openxmlformats.org/presentationml/2006/ole">
            <p:oleObj spid="_x0000_s1122306" name="Document" r:id="rId6" imgW="2324160" imgH="2124000" progId="Word.Document.8">
              <p:embed/>
            </p:oleObj>
          </a:graphicData>
        </a:graphic>
      </p:graphicFrame>
      <p:graphicFrame>
        <p:nvGraphicFramePr>
          <p:cNvPr id="1122307" name="Object 1027"/>
          <p:cNvGraphicFramePr>
            <a:graphicFrameLocks noChangeAspect="1"/>
          </p:cNvGraphicFramePr>
          <p:nvPr/>
        </p:nvGraphicFramePr>
        <p:xfrm>
          <a:off x="4533900" y="3733800"/>
          <a:ext cx="2324100" cy="2120900"/>
        </p:xfrm>
        <a:graphic>
          <a:graphicData uri="http://schemas.openxmlformats.org/presentationml/2006/ole">
            <p:oleObj spid="_x0000_s1122307" name="Document" r:id="rId7" imgW="2324160" imgH="2124000" progId="Word.Document.8">
              <p:embed/>
            </p:oleObj>
          </a:graphicData>
        </a:graphic>
      </p:graphicFrame>
      <p:graphicFrame>
        <p:nvGraphicFramePr>
          <p:cNvPr id="1122308" name="Object 1028"/>
          <p:cNvGraphicFramePr>
            <a:graphicFrameLocks noChangeAspect="1"/>
          </p:cNvGraphicFramePr>
          <p:nvPr/>
        </p:nvGraphicFramePr>
        <p:xfrm>
          <a:off x="0" y="6324600"/>
          <a:ext cx="2324100" cy="2120900"/>
        </p:xfrm>
        <a:graphic>
          <a:graphicData uri="http://schemas.openxmlformats.org/presentationml/2006/ole">
            <p:oleObj spid="_x0000_s1122308" name="Document" r:id="rId8" imgW="2324160" imgH="2124000" progId="Word.Document.8">
              <p:embed/>
            </p:oleObj>
          </a:graphicData>
        </a:graphic>
      </p:graphicFrame>
      <p:graphicFrame>
        <p:nvGraphicFramePr>
          <p:cNvPr id="1122309" name="Object 1029"/>
          <p:cNvGraphicFramePr>
            <a:graphicFrameLocks noChangeAspect="1"/>
          </p:cNvGraphicFramePr>
          <p:nvPr/>
        </p:nvGraphicFramePr>
        <p:xfrm>
          <a:off x="2133600" y="6324600"/>
          <a:ext cx="2324100" cy="2120900"/>
        </p:xfrm>
        <a:graphic>
          <a:graphicData uri="http://schemas.openxmlformats.org/presentationml/2006/ole">
            <p:oleObj spid="_x0000_s1122309" name="Document" r:id="rId9" imgW="2324160" imgH="2124000" progId="Word.Document.8">
              <p:embed/>
            </p:oleObj>
          </a:graphicData>
        </a:graphic>
      </p:graphicFrame>
      <p:graphicFrame>
        <p:nvGraphicFramePr>
          <p:cNvPr id="1122310" name="Object 1030"/>
          <p:cNvGraphicFramePr>
            <a:graphicFrameLocks noChangeAspect="1"/>
          </p:cNvGraphicFramePr>
          <p:nvPr/>
        </p:nvGraphicFramePr>
        <p:xfrm>
          <a:off x="4533900" y="6324600"/>
          <a:ext cx="2324100" cy="2120900"/>
        </p:xfrm>
        <a:graphic>
          <a:graphicData uri="http://schemas.openxmlformats.org/presentationml/2006/ole">
            <p:oleObj spid="_x0000_s1122310" name="Document" r:id="rId10" imgW="2324160" imgH="2124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907902-70B6-4FB0-B3D8-7D872040515D}" type="slidenum">
              <a:rPr lang="en-US"/>
              <a:pPr/>
              <a:t>14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Summary Estimate from </a:t>
            </a:r>
            <a:br>
              <a:rPr lang="en-US"/>
            </a:br>
            <a:r>
              <a:rPr lang="en-US"/>
              <a:t>the Stratified Analyses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6248400" cy="6781800"/>
          </a:xfrm>
          <a:noFill/>
          <a:ln/>
        </p:spPr>
        <p:txBody>
          <a:bodyPr/>
          <a:lstStyle/>
          <a:p>
            <a:r>
              <a:rPr lang="en-US" b="1"/>
              <a:t>Goal:</a:t>
            </a:r>
            <a:r>
              <a:rPr lang="en-US"/>
              <a:t>  Create an unconfounded (“adjusted”) estimate for the relationship in question</a:t>
            </a:r>
          </a:p>
          <a:p>
            <a:pPr lvl="1"/>
            <a:r>
              <a:rPr lang="en-US"/>
              <a:t>e.g. relationship between matches and lung cancer after adjustment (controlling) for smoking</a:t>
            </a:r>
          </a:p>
          <a:p>
            <a:pPr lvl="1"/>
            <a:endParaRPr lang="en-US"/>
          </a:p>
          <a:p>
            <a:r>
              <a:rPr lang="en-US" b="1"/>
              <a:t>Process:</a:t>
            </a:r>
            <a:r>
              <a:rPr lang="en-US"/>
              <a:t>  Summarize the unconfounded estimates from the two (or more) strata to form a single overall unconfounded  “summary estimate”  </a:t>
            </a:r>
          </a:p>
          <a:p>
            <a:pPr lvl="1"/>
            <a:r>
              <a:rPr lang="en-US"/>
              <a:t>e.g. summarize the odds ratios from the smoking stratum and non-smoking stratum into one odds ratio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2FE686-F177-4F66-BA4C-7365CAAD427E}" type="slidenum">
              <a:rPr lang="en-US"/>
              <a:pPr/>
              <a:t>15</a:t>
            </a:fld>
            <a:endParaRPr lang="en-US"/>
          </a:p>
        </p:txBody>
      </p:sp>
      <p:sp>
        <p:nvSpPr>
          <p:cNvPr id="10874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Smoking,  Matches, and Lung Cancer</a:t>
            </a:r>
          </a:p>
        </p:txBody>
      </p:sp>
      <p:graphicFrame>
        <p:nvGraphicFramePr>
          <p:cNvPr id="1123328" name="Object 1024"/>
          <p:cNvGraphicFramePr>
            <a:graphicFrameLocks/>
          </p:cNvGraphicFramePr>
          <p:nvPr/>
        </p:nvGraphicFramePr>
        <p:xfrm>
          <a:off x="685800" y="1828800"/>
          <a:ext cx="4378325" cy="1751013"/>
        </p:xfrm>
        <a:graphic>
          <a:graphicData uri="http://schemas.openxmlformats.org/presentationml/2006/ole">
            <p:oleObj spid="_x0000_s1123328" name="Document" r:id="rId4" imgW="4462200" imgH="1781640" progId="Word.Document.8">
              <p:embed/>
            </p:oleObj>
          </a:graphicData>
        </a:graphic>
      </p:graphicFrame>
      <p:graphicFrame>
        <p:nvGraphicFramePr>
          <p:cNvPr id="1123329" name="Object 1025"/>
          <p:cNvGraphicFramePr>
            <a:graphicFrameLocks/>
          </p:cNvGraphicFramePr>
          <p:nvPr/>
        </p:nvGraphicFramePr>
        <p:xfrm>
          <a:off x="0" y="3505200"/>
          <a:ext cx="3717925" cy="1196975"/>
        </p:xfrm>
        <a:graphic>
          <a:graphicData uri="http://schemas.openxmlformats.org/presentationml/2006/ole">
            <p:oleObj spid="_x0000_s1123329" name="Document" r:id="rId5" imgW="4194000" imgH="1356480" progId="Word.Document.8">
              <p:embed/>
            </p:oleObj>
          </a:graphicData>
        </a:graphic>
      </p:graphicFrame>
      <p:sp>
        <p:nvSpPr>
          <p:cNvPr id="1087493" name="Line 1029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7494" name="Line 1030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7495" name="Text Box 1031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7496" name="Text Box 1032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087497" name="Text Box 1033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7498" name="Text Box 1034"/>
          <p:cNvSpPr txBox="1">
            <a:spLocks noChangeArrowheads="1"/>
          </p:cNvSpPr>
          <p:nvPr/>
        </p:nvSpPr>
        <p:spPr bwMode="auto">
          <a:xfrm>
            <a:off x="4114800" y="2895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Non-Smokers</a:t>
            </a:r>
          </a:p>
        </p:txBody>
      </p:sp>
      <p:sp>
        <p:nvSpPr>
          <p:cNvPr id="1087499" name="Text Box 1035"/>
          <p:cNvSpPr txBox="1">
            <a:spLocks noChangeArrowheads="1"/>
          </p:cNvSpPr>
          <p:nvPr/>
        </p:nvSpPr>
        <p:spPr bwMode="auto">
          <a:xfrm>
            <a:off x="1752600" y="2895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Smokers</a:t>
            </a:r>
          </a:p>
        </p:txBody>
      </p:sp>
      <p:sp>
        <p:nvSpPr>
          <p:cNvPr id="1087500" name="Text Box 1036"/>
          <p:cNvSpPr txBox="1">
            <a:spLocks noChangeArrowheads="1"/>
          </p:cNvSpPr>
          <p:nvPr/>
        </p:nvSpPr>
        <p:spPr bwMode="auto">
          <a:xfrm>
            <a:off x="5181600" y="2590800"/>
            <a:ext cx="990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crude</a:t>
            </a:r>
          </a:p>
        </p:txBody>
      </p:sp>
      <p:sp>
        <p:nvSpPr>
          <p:cNvPr id="1087501" name="Text Box 1037"/>
          <p:cNvSpPr txBox="1">
            <a:spLocks noChangeArrowheads="1"/>
          </p:cNvSpPr>
          <p:nvPr/>
        </p:nvSpPr>
        <p:spPr bwMode="auto">
          <a:xfrm>
            <a:off x="990600" y="46482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CF+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= OR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smokers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7502" name="Text Box 1038"/>
          <p:cNvSpPr txBox="1">
            <a:spLocks noChangeArrowheads="1"/>
          </p:cNvSpPr>
          <p:nvPr/>
        </p:nvSpPr>
        <p:spPr bwMode="auto">
          <a:xfrm>
            <a:off x="4191000" y="4648200"/>
            <a:ext cx="22860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CF-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= OR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non</a:t>
            </a:r>
            <a:r>
              <a:rPr lang="en-US" baseline="-25000">
                <a:solidFill>
                  <a:schemeClr val="tx1"/>
                </a:solidFill>
                <a:latin typeface="Times New Roman" pitchFamily="18" charset="0"/>
              </a:rPr>
              <a:t>-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smokers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7503" name="Rectangle 1039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r>
              <a:rPr lang="en-US" sz="2000" b="0">
                <a:solidFill>
                  <a:schemeClr val="tx1"/>
                </a:solidFill>
              </a:rPr>
              <a:t>OR</a:t>
            </a:r>
            <a:r>
              <a:rPr lang="en-US" sz="2000" b="0" baseline="-25000">
                <a:solidFill>
                  <a:schemeClr val="tx1"/>
                </a:solidFill>
              </a:rPr>
              <a:t>crude</a:t>
            </a:r>
            <a:r>
              <a:rPr lang="en-US" sz="2000" b="0">
                <a:solidFill>
                  <a:schemeClr val="tx1"/>
                </a:solidFill>
              </a:rPr>
              <a:t> 	= 8.8 (7.2, 10.9)</a:t>
            </a:r>
          </a:p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r>
              <a:rPr lang="en-US" sz="2000" b="0">
                <a:solidFill>
                  <a:schemeClr val="tx1"/>
                </a:solidFill>
              </a:rPr>
              <a:t>OR</a:t>
            </a:r>
            <a:r>
              <a:rPr lang="en-US" sz="2000" b="0" baseline="-25000">
                <a:solidFill>
                  <a:schemeClr val="tx1"/>
                </a:solidFill>
              </a:rPr>
              <a:t>smokers</a:t>
            </a:r>
            <a:r>
              <a:rPr lang="en-US" sz="2000" b="0">
                <a:solidFill>
                  <a:schemeClr val="tx1"/>
                </a:solidFill>
              </a:rPr>
              <a:t> 	= 1.0 (0.6, 1.5)</a:t>
            </a:r>
          </a:p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r>
              <a:rPr lang="en-US" sz="2000" b="0">
                <a:solidFill>
                  <a:schemeClr val="tx1"/>
                </a:solidFill>
              </a:rPr>
              <a:t>OR</a:t>
            </a:r>
            <a:r>
              <a:rPr lang="en-US" sz="2000" b="0" baseline="-25000">
                <a:solidFill>
                  <a:schemeClr val="tx1"/>
                </a:solidFill>
              </a:rPr>
              <a:t>non-smoker	</a:t>
            </a:r>
            <a:r>
              <a:rPr lang="en-US" sz="2000" b="0">
                <a:solidFill>
                  <a:schemeClr val="tx1"/>
                </a:solidFill>
              </a:rPr>
              <a:t>= 1.0 (0.5, 2.0)</a:t>
            </a:r>
          </a:p>
        </p:txBody>
      </p:sp>
      <p:graphicFrame>
        <p:nvGraphicFramePr>
          <p:cNvPr id="1123330" name="Object 1026"/>
          <p:cNvGraphicFramePr>
            <a:graphicFrameLocks/>
          </p:cNvGraphicFramePr>
          <p:nvPr/>
        </p:nvGraphicFramePr>
        <p:xfrm>
          <a:off x="3352800" y="3505200"/>
          <a:ext cx="3505200" cy="1196975"/>
        </p:xfrm>
        <a:graphic>
          <a:graphicData uri="http://schemas.openxmlformats.org/presentationml/2006/ole">
            <p:oleObj spid="_x0000_s1123330" name="Document" r:id="rId6" imgW="4194000" imgH="1356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90E61-189C-4A2E-AF62-9F965D99BAB9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Smoking, Caffeine Use</a:t>
            </a:r>
            <a:br>
              <a:rPr lang="en-US"/>
            </a:br>
            <a:r>
              <a:rPr lang="en-US"/>
              <a:t> and Delayed Conception</a:t>
            </a:r>
          </a:p>
        </p:txBody>
      </p:sp>
      <p:graphicFrame>
        <p:nvGraphicFramePr>
          <p:cNvPr id="1124352" name="Object 1024"/>
          <p:cNvGraphicFramePr>
            <a:graphicFrameLocks/>
          </p:cNvGraphicFramePr>
          <p:nvPr/>
        </p:nvGraphicFramePr>
        <p:xfrm>
          <a:off x="677863" y="1824038"/>
          <a:ext cx="4359275" cy="1711325"/>
        </p:xfrm>
        <a:graphic>
          <a:graphicData uri="http://schemas.openxmlformats.org/presentationml/2006/ole">
            <p:oleObj spid="_x0000_s1124352" name="Document" r:id="rId4" imgW="4367880" imgH="1716120" progId="Word.Document.8">
              <p:embed/>
            </p:oleObj>
          </a:graphicData>
        </a:graphic>
      </p:graphicFrame>
      <p:graphicFrame>
        <p:nvGraphicFramePr>
          <p:cNvPr id="1124353" name="Object 1025"/>
          <p:cNvGraphicFramePr>
            <a:graphicFrameLocks/>
          </p:cNvGraphicFramePr>
          <p:nvPr/>
        </p:nvGraphicFramePr>
        <p:xfrm>
          <a:off x="3200400" y="3505200"/>
          <a:ext cx="3470275" cy="1323975"/>
        </p:xfrm>
        <a:graphic>
          <a:graphicData uri="http://schemas.openxmlformats.org/presentationml/2006/ole">
            <p:oleObj spid="_x0000_s1124353" name="Document" r:id="rId5" imgW="3511440" imgH="1350360" progId="Word.Document.8">
              <p:embed/>
            </p:oleObj>
          </a:graphicData>
        </a:graphic>
      </p:graphicFrame>
      <p:sp>
        <p:nvSpPr>
          <p:cNvPr id="1085445" name="Line 1029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46" name="Line 1030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447" name="Text Box 1031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5448" name="Text Box 1032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085449" name="Text Box 1033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5450" name="Text Box 1034"/>
          <p:cNvSpPr txBox="1">
            <a:spLocks noChangeArrowheads="1"/>
          </p:cNvSpPr>
          <p:nvPr/>
        </p:nvSpPr>
        <p:spPr bwMode="auto">
          <a:xfrm>
            <a:off x="4114800" y="2895600"/>
            <a:ext cx="1295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No Caffeine Use</a:t>
            </a:r>
          </a:p>
        </p:txBody>
      </p:sp>
      <p:sp>
        <p:nvSpPr>
          <p:cNvPr id="1085451" name="Text Box 1035"/>
          <p:cNvSpPr txBox="1">
            <a:spLocks noChangeArrowheads="1"/>
          </p:cNvSpPr>
          <p:nvPr/>
        </p:nvSpPr>
        <p:spPr bwMode="auto">
          <a:xfrm>
            <a:off x="1752600" y="2895600"/>
            <a:ext cx="1295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Heavy Caffeine Use</a:t>
            </a:r>
          </a:p>
        </p:txBody>
      </p:sp>
      <p:sp>
        <p:nvSpPr>
          <p:cNvPr id="1085452" name="Text Box 1036"/>
          <p:cNvSpPr txBox="1">
            <a:spLocks noChangeArrowheads="1"/>
          </p:cNvSpPr>
          <p:nvPr/>
        </p:nvSpPr>
        <p:spPr bwMode="auto">
          <a:xfrm>
            <a:off x="5029200" y="22860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RR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crude</a:t>
            </a:r>
            <a:r>
              <a:rPr lang="en-US" sz="1800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= 1.7</a:t>
            </a:r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5453" name="Text Box 1037"/>
          <p:cNvSpPr txBox="1">
            <a:spLocks noChangeArrowheads="1"/>
          </p:cNvSpPr>
          <p:nvPr/>
        </p:nvSpPr>
        <p:spPr bwMode="auto">
          <a:xfrm>
            <a:off x="3505200" y="4876800"/>
            <a:ext cx="3352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2.4</a:t>
            </a:r>
          </a:p>
        </p:txBody>
      </p:sp>
      <p:sp>
        <p:nvSpPr>
          <p:cNvPr id="1085454" name="Rectangle 1038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endParaRPr 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1124354" name="Object 1026"/>
          <p:cNvGraphicFramePr>
            <a:graphicFrameLocks/>
          </p:cNvGraphicFramePr>
          <p:nvPr/>
        </p:nvGraphicFramePr>
        <p:xfrm>
          <a:off x="0" y="3505200"/>
          <a:ext cx="3276600" cy="1339850"/>
        </p:xfrm>
        <a:graphic>
          <a:graphicData uri="http://schemas.openxmlformats.org/presentationml/2006/ole">
            <p:oleObj spid="_x0000_s1124354" name="Document" r:id="rId6" imgW="3267360" imgH="1350360" progId="Word.Document.8">
              <p:embed/>
            </p:oleObj>
          </a:graphicData>
        </a:graphic>
      </p:graphicFrame>
      <p:sp>
        <p:nvSpPr>
          <p:cNvPr id="1085456" name="Text Box 1040"/>
          <p:cNvSpPr txBox="1">
            <a:spLocks noChangeArrowheads="1"/>
          </p:cNvSpPr>
          <p:nvPr/>
        </p:nvSpPr>
        <p:spPr bwMode="auto">
          <a:xfrm>
            <a:off x="0" y="4876800"/>
            <a:ext cx="3352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0.7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E29F1-1D08-4252-932C-666FFB12A34D}" type="slidenum">
              <a:rPr lang="en-US"/>
              <a:pPr/>
              <a:t>17</a:t>
            </a:fld>
            <a:endParaRPr 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Underlying Assumption When Forming a Summary of the Unconfounded Stratum-Specific Estimates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965450" algn="l"/>
              </a:tabLst>
            </a:pPr>
            <a:r>
              <a:rPr lang="en-US"/>
              <a:t>If the relationship between the exposure and the outcome varies meaningfully (in a clinical/biologic sense) across strata of a third variable, then it is not appropriate to create a single summary estimate of all of the strata</a:t>
            </a:r>
          </a:p>
          <a:p>
            <a:pPr>
              <a:tabLst>
                <a:tab pos="2965450" algn="l"/>
              </a:tabLst>
            </a:pPr>
            <a:endParaRPr lang="en-US"/>
          </a:p>
          <a:p>
            <a:pPr>
              <a:tabLst>
                <a:tab pos="2965450" algn="l"/>
              </a:tabLst>
            </a:pPr>
            <a:r>
              <a:rPr lang="en-US"/>
              <a:t>i.e.  the assumption is that no interaction is present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FA93C2-A169-461B-9D40-FDDB522E4950}" type="slidenum">
              <a:rPr lang="en-US"/>
              <a:pPr/>
              <a:t>18</a:t>
            </a:fld>
            <a:endParaRPr lang="en-US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533400"/>
          </a:xfrm>
          <a:noFill/>
          <a:ln/>
        </p:spPr>
        <p:txBody>
          <a:bodyPr/>
          <a:lstStyle/>
          <a:p>
            <a:r>
              <a:rPr lang="en-US"/>
              <a:t>Interaction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5830888" cy="6781800"/>
          </a:xfrm>
          <a:noFill/>
          <a:ln/>
        </p:spPr>
        <p:txBody>
          <a:bodyPr/>
          <a:lstStyle/>
          <a:p>
            <a:r>
              <a:rPr lang="en-US"/>
              <a:t>Definition </a:t>
            </a:r>
          </a:p>
          <a:p>
            <a:pPr lvl="1"/>
            <a:r>
              <a:rPr lang="en-US"/>
              <a:t>when the magnitude of a measure of association (between exposure and disease) meaningfully differs according to the value of some third variable</a:t>
            </a:r>
          </a:p>
          <a:p>
            <a:r>
              <a:rPr lang="en-US"/>
              <a:t>Synonyms</a:t>
            </a:r>
          </a:p>
          <a:p>
            <a:pPr lvl="1"/>
            <a:r>
              <a:rPr lang="en-US"/>
              <a:t>Effect modification</a:t>
            </a:r>
          </a:p>
          <a:p>
            <a:pPr lvl="1"/>
            <a:r>
              <a:rPr lang="en-US"/>
              <a:t>Effect-measure modification</a:t>
            </a:r>
          </a:p>
          <a:p>
            <a:pPr lvl="1"/>
            <a:r>
              <a:rPr lang="en-US"/>
              <a:t>Heterogeneity of effect</a:t>
            </a:r>
          </a:p>
          <a:p>
            <a:r>
              <a:rPr lang="en-US"/>
              <a:t>Proper terminology </a:t>
            </a:r>
          </a:p>
          <a:p>
            <a:pPr lvl="1"/>
            <a:r>
              <a:rPr lang="en-US"/>
              <a:t>e.g.  Smoking, caffeine use, and delayed conception</a:t>
            </a:r>
          </a:p>
          <a:p>
            <a:pPr lvl="2"/>
            <a:r>
              <a:rPr lang="en-US"/>
              <a:t>Caffeine use modifies the effect of smoking on the occurrence of delayed conception.</a:t>
            </a:r>
          </a:p>
          <a:p>
            <a:pPr lvl="2"/>
            <a:r>
              <a:rPr lang="en-US"/>
              <a:t>There is interaction between caffeine use and smoking in the occurrence of delayed conception.  </a:t>
            </a:r>
          </a:p>
          <a:p>
            <a:pPr lvl="2"/>
            <a:r>
              <a:rPr lang="en-US"/>
              <a:t>Caffeine is an effect modifier in the relationship between smoking and delayed conception.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CEEAA3-051C-49ED-A53A-97120F5EDA5C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125376" name="Object 2048"/>
          <p:cNvGraphicFramePr>
            <a:graphicFrameLocks noChangeAspect="1"/>
          </p:cNvGraphicFramePr>
          <p:nvPr>
            <p:ph type="chart" idx="1"/>
          </p:nvPr>
        </p:nvGraphicFramePr>
        <p:xfrm>
          <a:off x="533400" y="609600"/>
          <a:ext cx="5827713" cy="3694113"/>
        </p:xfrm>
        <a:graphic>
          <a:graphicData uri="http://schemas.openxmlformats.org/presentationml/2006/ole">
            <p:oleObj spid="_x0000_s1125376" name="Chart" r:id="rId4" imgW="5829538" imgH="3695938" progId="MSGraph.Chart.8">
              <p:embed followColorScheme="full"/>
            </p:oleObj>
          </a:graphicData>
        </a:graphic>
      </p:graphicFrame>
      <p:sp>
        <p:nvSpPr>
          <p:cNvPr id="1092613" name="Text Box 2053"/>
          <p:cNvSpPr txBox="1">
            <a:spLocks noChangeArrowheads="1"/>
          </p:cNvSpPr>
          <p:nvPr/>
        </p:nvSpPr>
        <p:spPr bwMode="auto">
          <a:xfrm>
            <a:off x="1143000" y="1295400"/>
            <a:ext cx="990600" cy="630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1125377" name="Object 2049"/>
          <p:cNvGraphicFramePr>
            <a:graphicFrameLocks noChangeAspect="1"/>
          </p:cNvGraphicFramePr>
          <p:nvPr/>
        </p:nvGraphicFramePr>
        <p:xfrm>
          <a:off x="457200" y="4800600"/>
          <a:ext cx="5827713" cy="3694113"/>
        </p:xfrm>
        <a:graphic>
          <a:graphicData uri="http://schemas.openxmlformats.org/presentationml/2006/ole">
            <p:oleObj spid="_x0000_s1125377" name="Chart" r:id="rId5" imgW="5829538" imgH="3695938" progId="MSGraph.Chart.8">
              <p:embed followColorScheme="full"/>
            </p:oleObj>
          </a:graphicData>
        </a:graphic>
      </p:graphicFrame>
      <p:sp>
        <p:nvSpPr>
          <p:cNvPr id="1092615" name="Text Box 2055"/>
          <p:cNvSpPr txBox="1">
            <a:spLocks noChangeArrowheads="1"/>
          </p:cNvSpPr>
          <p:nvPr/>
        </p:nvSpPr>
        <p:spPr bwMode="auto">
          <a:xfrm>
            <a:off x="1066800" y="5486400"/>
            <a:ext cx="990600" cy="630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8FBD88-0C56-4FC3-9AF0-4715E3536BDB}" type="slidenum">
              <a:rPr lang="en-US"/>
              <a:pPr/>
              <a:t>2</a:t>
            </a:fld>
            <a:endParaRPr lang="en-US"/>
          </a:p>
        </p:txBody>
      </p:sp>
      <p:sp>
        <p:nvSpPr>
          <p:cNvPr id="1007640" name="Line 1048"/>
          <p:cNvSpPr>
            <a:spLocks noChangeShapeType="1"/>
          </p:cNvSpPr>
          <p:nvPr/>
        </p:nvSpPr>
        <p:spPr bwMode="auto">
          <a:xfrm flipH="1">
            <a:off x="3276600" y="1752600"/>
            <a:ext cx="60960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7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457200"/>
          </a:xfrm>
        </p:spPr>
        <p:txBody>
          <a:bodyPr/>
          <a:lstStyle/>
          <a:p>
            <a:r>
              <a:rPr lang="en-US" sz="2000"/>
              <a:t>Methods to Prevent or Manage Confounding</a:t>
            </a:r>
            <a:endParaRPr lang="en-US"/>
          </a:p>
        </p:txBody>
      </p:sp>
      <p:sp>
        <p:nvSpPr>
          <p:cNvPr id="1007621" name="Line 1029"/>
          <p:cNvSpPr>
            <a:spLocks noChangeShapeType="1"/>
          </p:cNvSpPr>
          <p:nvPr/>
        </p:nvSpPr>
        <p:spPr bwMode="auto">
          <a:xfrm>
            <a:off x="2209800" y="4191000"/>
            <a:ext cx="914400" cy="13716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07624" name="Picture 1032" descr="\\Central1\MacUAM\CC Graphics Library\Scanned Images\Martin\Untitled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5791200" cy="3886200"/>
          </a:xfrm>
          <a:prstGeom prst="rect">
            <a:avLst/>
          </a:prstGeom>
          <a:noFill/>
        </p:spPr>
      </p:pic>
      <p:sp>
        <p:nvSpPr>
          <p:cNvPr id="1007642" name="Line 1050"/>
          <p:cNvSpPr>
            <a:spLocks noChangeShapeType="1"/>
          </p:cNvSpPr>
          <p:nvPr/>
        </p:nvSpPr>
        <p:spPr bwMode="auto">
          <a:xfrm flipV="1">
            <a:off x="3276600" y="1066800"/>
            <a:ext cx="6858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7627" name="Line 1035"/>
          <p:cNvSpPr>
            <a:spLocks noChangeShapeType="1"/>
          </p:cNvSpPr>
          <p:nvPr/>
        </p:nvSpPr>
        <p:spPr bwMode="auto">
          <a:xfrm flipH="1">
            <a:off x="2209800" y="1752600"/>
            <a:ext cx="228600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7639" name="Line 1047"/>
          <p:cNvSpPr>
            <a:spLocks noChangeShapeType="1"/>
          </p:cNvSpPr>
          <p:nvPr/>
        </p:nvSpPr>
        <p:spPr bwMode="auto">
          <a:xfrm>
            <a:off x="2819400" y="1752600"/>
            <a:ext cx="1524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7626" name="Line 1034"/>
          <p:cNvSpPr>
            <a:spLocks noChangeShapeType="1"/>
          </p:cNvSpPr>
          <p:nvPr/>
        </p:nvSpPr>
        <p:spPr bwMode="auto">
          <a:xfrm>
            <a:off x="2209800" y="3352800"/>
            <a:ext cx="2362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07649" name="Picture 1057" descr="\\Central1\MacUAM\CC Graphics Library\Scanned Images\Martin\Untitled-1.jpg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5078413"/>
            <a:ext cx="5830888" cy="3760787"/>
          </a:xfrm>
        </p:spPr>
      </p:pic>
      <p:sp>
        <p:nvSpPr>
          <p:cNvPr id="1007650" name="Text Box 1058"/>
          <p:cNvSpPr txBox="1">
            <a:spLocks noChangeArrowheads="1"/>
          </p:cNvSpPr>
          <p:nvPr/>
        </p:nvSpPr>
        <p:spPr bwMode="auto">
          <a:xfrm>
            <a:off x="5105400" y="4046538"/>
            <a:ext cx="990600" cy="519112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800"/>
              <a:t>D</a:t>
            </a:r>
            <a:endParaRPr lang="en-US" sz="1600" b="0"/>
          </a:p>
        </p:txBody>
      </p:sp>
      <p:sp>
        <p:nvSpPr>
          <p:cNvPr id="1007651" name="Text Box 1059"/>
          <p:cNvSpPr txBox="1">
            <a:spLocks noChangeArrowheads="1"/>
          </p:cNvSpPr>
          <p:nvPr/>
        </p:nvSpPr>
        <p:spPr bwMode="auto">
          <a:xfrm>
            <a:off x="5105400" y="8153400"/>
            <a:ext cx="990600" cy="519113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800"/>
              <a:t>D</a:t>
            </a:r>
            <a:endParaRPr lang="en-US" sz="1600" b="0"/>
          </a:p>
        </p:txBody>
      </p:sp>
      <p:sp>
        <p:nvSpPr>
          <p:cNvPr id="1007652" name="Line 1060"/>
          <p:cNvSpPr>
            <a:spLocks noChangeShapeType="1"/>
          </p:cNvSpPr>
          <p:nvPr/>
        </p:nvSpPr>
        <p:spPr bwMode="auto">
          <a:xfrm>
            <a:off x="2286000" y="7543800"/>
            <a:ext cx="2362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7654" name="Line 1062"/>
          <p:cNvSpPr>
            <a:spLocks noChangeShapeType="1"/>
          </p:cNvSpPr>
          <p:nvPr/>
        </p:nvSpPr>
        <p:spPr bwMode="auto">
          <a:xfrm flipV="1">
            <a:off x="2438400" y="7391400"/>
            <a:ext cx="19812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7653" name="Line 1061"/>
          <p:cNvSpPr>
            <a:spLocks noChangeShapeType="1"/>
          </p:cNvSpPr>
          <p:nvPr/>
        </p:nvSpPr>
        <p:spPr bwMode="auto">
          <a:xfrm>
            <a:off x="3200400" y="7315200"/>
            <a:ext cx="45720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7655" name="Text Box 1063"/>
          <p:cNvSpPr txBox="1">
            <a:spLocks noChangeArrowheads="1"/>
          </p:cNvSpPr>
          <p:nvPr/>
        </p:nvSpPr>
        <p:spPr bwMode="auto">
          <a:xfrm>
            <a:off x="838200" y="4351338"/>
            <a:ext cx="1371600" cy="82391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4800"/>
              <a:t>or</a:t>
            </a:r>
            <a:endParaRPr lang="en-US" sz="1600"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2F1D2A-0335-40D5-BA8A-C3D4AF868331}" type="slidenum">
              <a:rPr lang="en-US"/>
              <a:pPr/>
              <a:t>20</a:t>
            </a:fld>
            <a:endParaRPr lang="en-US"/>
          </a:p>
        </p:txBody>
      </p:sp>
      <p:sp>
        <p:nvSpPr>
          <p:cNvPr id="1096707" name="Text Box 1027"/>
          <p:cNvSpPr txBox="1">
            <a:spLocks noChangeArrowheads="1"/>
          </p:cNvSpPr>
          <p:nvPr/>
        </p:nvSpPr>
        <p:spPr bwMode="auto">
          <a:xfrm>
            <a:off x="1143000" y="1295400"/>
            <a:ext cx="990600" cy="630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1126400" name="Object 1024"/>
          <p:cNvGraphicFramePr>
            <a:graphicFrameLocks noChangeAspect="1"/>
          </p:cNvGraphicFramePr>
          <p:nvPr/>
        </p:nvGraphicFramePr>
        <p:xfrm>
          <a:off x="533400" y="661988"/>
          <a:ext cx="5827713" cy="5634037"/>
        </p:xfrm>
        <a:graphic>
          <a:graphicData uri="http://schemas.openxmlformats.org/presentationml/2006/ole">
            <p:oleObj spid="_x0000_s1126400" name="Chart" r:id="rId4" imgW="5829538" imgH="5639038" progId="MSGraph.Chart.8">
              <p:embed followColorScheme="full"/>
            </p:oleObj>
          </a:graphicData>
        </a:graphic>
      </p:graphicFrame>
      <p:sp>
        <p:nvSpPr>
          <p:cNvPr id="1096709" name="Text Box 1029"/>
          <p:cNvSpPr txBox="1">
            <a:spLocks noChangeArrowheads="1"/>
          </p:cNvSpPr>
          <p:nvPr/>
        </p:nvSpPr>
        <p:spPr bwMode="auto">
          <a:xfrm>
            <a:off x="1143000" y="1295400"/>
            <a:ext cx="990600" cy="1268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96710" name="Rectangle 1030"/>
          <p:cNvSpPr>
            <a:spLocks noGrp="1" noChangeArrowheads="1"/>
          </p:cNvSpPr>
          <p:nvPr>
            <p:ph type="chart" idx="1"/>
          </p:nvPr>
        </p:nvSpPr>
        <p:spPr>
          <a:xfrm>
            <a:off x="609600" y="6019800"/>
            <a:ext cx="5830888" cy="3124200"/>
          </a:xfrm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FB7AB7-761F-4100-AB23-6426C8ACB3C3}" type="slidenum">
              <a:rPr lang="en-US"/>
              <a:pPr/>
              <a:t>21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is likely everywhere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553200" cy="6781800"/>
          </a:xfrm>
        </p:spPr>
        <p:txBody>
          <a:bodyPr/>
          <a:lstStyle/>
          <a:p>
            <a:r>
              <a:rPr lang="en-US"/>
              <a:t>Susceptibility to infections</a:t>
            </a:r>
          </a:p>
          <a:p>
            <a:pPr lvl="1"/>
            <a:r>
              <a:rPr lang="en-US"/>
              <a:t>e.g., </a:t>
            </a:r>
          </a:p>
          <a:p>
            <a:pPr lvl="2"/>
            <a:r>
              <a:rPr lang="en-US"/>
              <a:t>exposure: sexual activity</a:t>
            </a:r>
          </a:p>
          <a:p>
            <a:pPr lvl="2"/>
            <a:r>
              <a:rPr lang="en-US"/>
              <a:t>disease: HIV infection</a:t>
            </a:r>
          </a:p>
          <a:p>
            <a:pPr lvl="2"/>
            <a:r>
              <a:rPr lang="en-US"/>
              <a:t>effect modifier: chemokine receptor phenotype</a:t>
            </a:r>
          </a:p>
          <a:p>
            <a:pPr lvl="3"/>
            <a:endParaRPr lang="en-US" sz="800"/>
          </a:p>
          <a:p>
            <a:r>
              <a:rPr lang="en-US"/>
              <a:t>Susceptibility to non-infectious diseases</a:t>
            </a:r>
          </a:p>
          <a:p>
            <a:pPr lvl="1"/>
            <a:r>
              <a:rPr lang="en-US"/>
              <a:t>e.g.,</a:t>
            </a:r>
          </a:p>
          <a:p>
            <a:pPr lvl="2"/>
            <a:r>
              <a:rPr lang="en-US"/>
              <a:t>exposure: smoking</a:t>
            </a:r>
          </a:p>
          <a:p>
            <a:pPr lvl="2"/>
            <a:r>
              <a:rPr lang="en-US"/>
              <a:t>disease: lung cancer</a:t>
            </a:r>
          </a:p>
          <a:p>
            <a:pPr lvl="2"/>
            <a:r>
              <a:rPr lang="en-US"/>
              <a:t>effect modifier:  genetic susceptibility to smoke</a:t>
            </a:r>
          </a:p>
          <a:p>
            <a:pPr lvl="1"/>
            <a:endParaRPr lang="en-US" sz="1000"/>
          </a:p>
          <a:p>
            <a:r>
              <a:rPr lang="en-US"/>
              <a:t>Susceptibility to drugs</a:t>
            </a:r>
          </a:p>
          <a:p>
            <a:pPr lvl="2"/>
            <a:r>
              <a:rPr lang="en-US"/>
              <a:t>effect modifier:  genetic susceptibility to drug</a:t>
            </a:r>
          </a:p>
          <a:p>
            <a:endParaRPr lang="en-US" sz="800" b="1" i="1"/>
          </a:p>
          <a:p>
            <a:r>
              <a:rPr lang="en-US" b="1" i="1"/>
              <a:t>But in practice is difficult to find and document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9ABD1-1EC5-44E5-936C-F36FC5C11070}" type="slidenum">
              <a:rPr lang="en-US"/>
              <a:pPr/>
              <a:t>22</a:t>
            </a:fld>
            <a:endParaRPr lang="en-US"/>
          </a:p>
        </p:txBody>
      </p:sp>
      <p:sp>
        <p:nvSpPr>
          <p:cNvPr id="108953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Smoking, Caffeine Use</a:t>
            </a:r>
            <a:br>
              <a:rPr lang="en-US"/>
            </a:br>
            <a:r>
              <a:rPr lang="en-US"/>
              <a:t> and Delayed Conception:</a:t>
            </a:r>
            <a:br>
              <a:rPr lang="en-US"/>
            </a:br>
            <a:r>
              <a:rPr lang="en-US"/>
              <a:t> Additive vs Multiplicative Interaction</a:t>
            </a:r>
          </a:p>
        </p:txBody>
      </p:sp>
      <p:graphicFrame>
        <p:nvGraphicFramePr>
          <p:cNvPr id="1127424" name="Object 1024"/>
          <p:cNvGraphicFramePr>
            <a:graphicFrameLocks/>
          </p:cNvGraphicFramePr>
          <p:nvPr/>
        </p:nvGraphicFramePr>
        <p:xfrm>
          <a:off x="677863" y="1824038"/>
          <a:ext cx="4359275" cy="1711325"/>
        </p:xfrm>
        <a:graphic>
          <a:graphicData uri="http://schemas.openxmlformats.org/presentationml/2006/ole">
            <p:oleObj spid="_x0000_s1127424" name="Document" r:id="rId4" imgW="4367880" imgH="1716120" progId="Word.Document.8">
              <p:embed/>
            </p:oleObj>
          </a:graphicData>
        </a:graphic>
      </p:graphicFrame>
      <p:graphicFrame>
        <p:nvGraphicFramePr>
          <p:cNvPr id="1127425" name="Object 1025"/>
          <p:cNvGraphicFramePr>
            <a:graphicFrameLocks/>
          </p:cNvGraphicFramePr>
          <p:nvPr/>
        </p:nvGraphicFramePr>
        <p:xfrm>
          <a:off x="3200400" y="3505200"/>
          <a:ext cx="3470275" cy="1323975"/>
        </p:xfrm>
        <a:graphic>
          <a:graphicData uri="http://schemas.openxmlformats.org/presentationml/2006/ole">
            <p:oleObj spid="_x0000_s1127425" name="Document" r:id="rId5" imgW="3511440" imgH="1350360" progId="Word.Document.8">
              <p:embed/>
            </p:oleObj>
          </a:graphicData>
        </a:graphic>
      </p:graphicFrame>
      <p:sp>
        <p:nvSpPr>
          <p:cNvPr id="1089541" name="Line 1029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9542" name="Line 1030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9543" name="Text Box 1031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9544" name="Text Box 1032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089545" name="Text Box 1033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9546" name="Text Box 1034"/>
          <p:cNvSpPr txBox="1">
            <a:spLocks noChangeArrowheads="1"/>
          </p:cNvSpPr>
          <p:nvPr/>
        </p:nvSpPr>
        <p:spPr bwMode="auto">
          <a:xfrm>
            <a:off x="4114800" y="2895600"/>
            <a:ext cx="1295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No Caffeine Use</a:t>
            </a:r>
          </a:p>
        </p:txBody>
      </p:sp>
      <p:sp>
        <p:nvSpPr>
          <p:cNvPr id="1089547" name="Text Box 1035"/>
          <p:cNvSpPr txBox="1">
            <a:spLocks noChangeArrowheads="1"/>
          </p:cNvSpPr>
          <p:nvPr/>
        </p:nvSpPr>
        <p:spPr bwMode="auto">
          <a:xfrm>
            <a:off x="1752600" y="2895600"/>
            <a:ext cx="1295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Heavy Caffeine Use</a:t>
            </a:r>
          </a:p>
        </p:txBody>
      </p:sp>
      <p:sp>
        <p:nvSpPr>
          <p:cNvPr id="1089548" name="Text Box 1036"/>
          <p:cNvSpPr txBox="1">
            <a:spLocks noChangeArrowheads="1"/>
          </p:cNvSpPr>
          <p:nvPr/>
        </p:nvSpPr>
        <p:spPr bwMode="auto">
          <a:xfrm>
            <a:off x="5029200" y="2057400"/>
            <a:ext cx="1600200" cy="779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RR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crude</a:t>
            </a:r>
            <a:r>
              <a:rPr lang="en-US" sz="1800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= 1.7</a:t>
            </a:r>
          </a:p>
          <a:p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RD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crude</a:t>
            </a:r>
            <a:r>
              <a:rPr lang="en-US" sz="1800" baseline="-25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= 0.07</a:t>
            </a:r>
          </a:p>
        </p:txBody>
      </p:sp>
      <p:sp>
        <p:nvSpPr>
          <p:cNvPr id="1089549" name="Text Box 1037"/>
          <p:cNvSpPr txBox="1">
            <a:spLocks noChangeArrowheads="1"/>
          </p:cNvSpPr>
          <p:nvPr/>
        </p:nvSpPr>
        <p:spPr bwMode="auto">
          <a:xfrm>
            <a:off x="3429000" y="4876800"/>
            <a:ext cx="34290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2.4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RD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0.12</a:t>
            </a:r>
          </a:p>
          <a:p>
            <a:pPr algn="ctr"/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9550" name="Rectangle 1038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endParaRPr 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1127426" name="Object 1026"/>
          <p:cNvGraphicFramePr>
            <a:graphicFrameLocks/>
          </p:cNvGraphicFramePr>
          <p:nvPr/>
        </p:nvGraphicFramePr>
        <p:xfrm>
          <a:off x="0" y="3505200"/>
          <a:ext cx="3276600" cy="1339850"/>
        </p:xfrm>
        <a:graphic>
          <a:graphicData uri="http://schemas.openxmlformats.org/presentationml/2006/ole">
            <p:oleObj spid="_x0000_s1127426" name="Document" r:id="rId6" imgW="3267360" imgH="1350360" progId="Word.Document.8">
              <p:embed/>
            </p:oleObj>
          </a:graphicData>
        </a:graphic>
      </p:graphicFrame>
      <p:sp>
        <p:nvSpPr>
          <p:cNvPr id="1089552" name="Text Box 1040"/>
          <p:cNvSpPr txBox="1">
            <a:spLocks noChangeArrowheads="1"/>
          </p:cNvSpPr>
          <p:nvPr/>
        </p:nvSpPr>
        <p:spPr bwMode="auto">
          <a:xfrm>
            <a:off x="0" y="4876800"/>
            <a:ext cx="3352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0.7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RD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-0.06</a:t>
            </a:r>
          </a:p>
          <a:p>
            <a:pPr algn="ctr"/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89553" name="Text Box 1041"/>
          <p:cNvSpPr txBox="1">
            <a:spLocks noChangeArrowheads="1"/>
          </p:cNvSpPr>
          <p:nvPr/>
        </p:nvSpPr>
        <p:spPr bwMode="auto">
          <a:xfrm>
            <a:off x="228600" y="6324600"/>
            <a:ext cx="6400800" cy="3783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RD = </a:t>
            </a:r>
          </a:p>
          <a:p>
            <a:r>
              <a:rPr lang="en-US" sz="2000">
                <a:solidFill>
                  <a:schemeClr val="tx1"/>
                </a:solidFill>
              </a:rPr>
              <a:t>Risk Difference = Risk </a:t>
            </a:r>
            <a:r>
              <a:rPr lang="en-US" sz="2800" baseline="-25000">
                <a:solidFill>
                  <a:schemeClr val="tx1"/>
                </a:solidFill>
              </a:rPr>
              <a:t>exposed</a:t>
            </a:r>
            <a:r>
              <a:rPr lang="en-US" sz="2000">
                <a:solidFill>
                  <a:schemeClr val="tx1"/>
                </a:solidFill>
              </a:rPr>
              <a:t> - Risk </a:t>
            </a:r>
            <a:r>
              <a:rPr lang="en-US" sz="2800" baseline="-25000">
                <a:solidFill>
                  <a:schemeClr val="tx1"/>
                </a:solidFill>
              </a:rPr>
              <a:t>Unexposed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aka Attributable Risk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F88FA3-6427-4DC9-9269-C763954AF583}" type="slidenum">
              <a:rPr lang="en-US"/>
              <a:pPr/>
              <a:t>23</a:t>
            </a:fld>
            <a:endParaRPr lang="en-US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533400"/>
          </a:xfrm>
        </p:spPr>
        <p:txBody>
          <a:bodyPr/>
          <a:lstStyle/>
          <a:p>
            <a:r>
              <a:rPr lang="en-US"/>
              <a:t>Additive vs Multiplicative Interaction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6629400" cy="6781800"/>
          </a:xfrm>
        </p:spPr>
        <p:txBody>
          <a:bodyPr/>
          <a:lstStyle/>
          <a:p>
            <a:r>
              <a:rPr lang="en-US" sz="2200"/>
              <a:t>Assessment of whether interaction is present  depends upon which measure of association is being evaluated</a:t>
            </a:r>
          </a:p>
          <a:p>
            <a:pPr lvl="1"/>
            <a:r>
              <a:rPr lang="en-US" sz="2200"/>
              <a:t>ratio measure (multiplicative interaction) or difference measure</a:t>
            </a:r>
            <a:r>
              <a:rPr lang="en-US" sz="2200">
                <a:solidFill>
                  <a:srgbClr val="000000"/>
                </a:solidFill>
              </a:rPr>
              <a:t> (additive interaction)</a:t>
            </a:r>
          </a:p>
          <a:p>
            <a:r>
              <a:rPr lang="en-US" sz="2200">
                <a:solidFill>
                  <a:srgbClr val="000000"/>
                </a:solidFill>
              </a:rPr>
              <a:t>Absence of multiplicative interaction always implies presence of additive interaction </a:t>
            </a:r>
          </a:p>
          <a:p>
            <a:r>
              <a:rPr lang="en-US" sz="2200">
                <a:solidFill>
                  <a:srgbClr val="000000"/>
                </a:solidFill>
              </a:rPr>
              <a:t>Absence of additive interaction always implies presence of multiplicative interaction </a:t>
            </a:r>
          </a:p>
          <a:p>
            <a:r>
              <a:rPr lang="en-US" sz="2200">
                <a:solidFill>
                  <a:srgbClr val="000000"/>
                </a:solidFill>
              </a:rPr>
              <a:t>Presence of multiplicative interaction may or may not be accompanied by additive interaction</a:t>
            </a:r>
          </a:p>
          <a:p>
            <a:r>
              <a:rPr lang="en-US" sz="2200">
                <a:solidFill>
                  <a:srgbClr val="000000"/>
                </a:solidFill>
              </a:rPr>
              <a:t>Presence of additive interaction may or may not be accompanied by multiplicative interaction</a:t>
            </a:r>
            <a:r>
              <a:rPr lang="en-US" sz="1800" b="1">
                <a:solidFill>
                  <a:srgbClr val="000000"/>
                </a:solidFill>
              </a:rPr>
              <a:t> </a:t>
            </a:r>
          </a:p>
          <a:p>
            <a:r>
              <a:rPr lang="en-US" sz="2200">
                <a:solidFill>
                  <a:srgbClr val="000000"/>
                </a:solidFill>
              </a:rPr>
              <a:t>Presence of qualitative multiplicative interaction is always accompanied by qualitative additive interaction</a:t>
            </a:r>
          </a:p>
          <a:p>
            <a:r>
              <a:rPr lang="en-US" sz="2200">
                <a:solidFill>
                  <a:srgbClr val="000000"/>
                </a:solidFill>
              </a:rPr>
              <a:t>Hence, the term </a:t>
            </a:r>
            <a:r>
              <a:rPr lang="en-US" sz="2200" i="1">
                <a:solidFill>
                  <a:srgbClr val="000000"/>
                </a:solidFill>
              </a:rPr>
              <a:t>effect-measure modification</a:t>
            </a:r>
            <a:endParaRPr lang="en-US" sz="2200">
              <a:solidFill>
                <a:srgbClr val="000000"/>
              </a:solidFill>
            </a:endParaRPr>
          </a:p>
          <a:p>
            <a:endParaRPr lang="en-US" sz="1800" b="1">
              <a:solidFill>
                <a:srgbClr val="000000"/>
              </a:solidFill>
            </a:endParaRPr>
          </a:p>
          <a:p>
            <a:endParaRPr lang="en-US" sz="1800" b="1">
              <a:solidFill>
                <a:srgbClr val="000000"/>
              </a:solidFill>
            </a:endParaRPr>
          </a:p>
          <a:p>
            <a:endParaRPr lang="en-US"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F112A-5448-4D67-8060-77CA83B20624}" type="slidenum">
              <a:rPr lang="en-US"/>
              <a:pPr/>
              <a:t>24</a:t>
            </a:fld>
            <a:endParaRPr lang="en-US"/>
          </a:p>
        </p:txBody>
      </p:sp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Additive vs Multiplicative Scales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6858000" cy="6781800"/>
          </a:xfrm>
        </p:spPr>
        <p:txBody>
          <a:bodyPr/>
          <a:lstStyle/>
          <a:p>
            <a:r>
              <a:rPr lang="en-US"/>
              <a:t>Additive measures (e.g., risk difference, aka attributable risk):</a:t>
            </a:r>
          </a:p>
          <a:p>
            <a:pPr lvl="1"/>
            <a:r>
              <a:rPr lang="en-US"/>
              <a:t>readily translated into impact of an exposure (or intervention) in terms of number of outcomes prevented</a:t>
            </a:r>
          </a:p>
          <a:p>
            <a:pPr lvl="2"/>
            <a:r>
              <a:rPr lang="en-US"/>
              <a:t>e.g.  1/risk difference = no. needed to treat to prevent (or avert) one case of disease</a:t>
            </a:r>
          </a:p>
          <a:p>
            <a:pPr lvl="2"/>
            <a:endParaRPr lang="en-US" sz="800"/>
          </a:p>
          <a:p>
            <a:pPr lvl="1"/>
            <a:r>
              <a:rPr lang="en-US"/>
              <a:t>gives “public health impact” of the exposure</a:t>
            </a:r>
          </a:p>
          <a:p>
            <a:pPr lvl="1"/>
            <a:endParaRPr lang="en-US"/>
          </a:p>
          <a:p>
            <a:r>
              <a:rPr lang="en-US"/>
              <a:t>Multiplicative measures (e.g., risk ratio)</a:t>
            </a:r>
          </a:p>
          <a:p>
            <a:pPr lvl="1"/>
            <a:r>
              <a:rPr lang="en-US"/>
              <a:t>favored measure when looking for causal association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75C528-10C8-4636-8060-DE3DB0B0C8FC}" type="slidenum">
              <a:rPr lang="en-US"/>
              <a:pPr/>
              <a:t>25</a:t>
            </a:fld>
            <a:endParaRPr lang="en-US"/>
          </a:p>
        </p:txBody>
      </p:sp>
      <p:sp>
        <p:nvSpPr>
          <p:cNvPr id="1106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533400"/>
          </a:xfrm>
        </p:spPr>
        <p:txBody>
          <a:bodyPr/>
          <a:lstStyle/>
          <a:p>
            <a:r>
              <a:rPr lang="en-US"/>
              <a:t>Additive vs Multiplicative Scales</a:t>
            </a:r>
          </a:p>
        </p:txBody>
      </p:sp>
      <p:sp>
        <p:nvSpPr>
          <p:cNvPr id="1106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5830888" cy="7467600"/>
          </a:xfrm>
        </p:spPr>
        <p:txBody>
          <a:bodyPr/>
          <a:lstStyle/>
          <a:p>
            <a:r>
              <a:rPr lang="en-US"/>
              <a:t>Causally related but minor public health importance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RR = 2	</a:t>
            </a:r>
          </a:p>
          <a:p>
            <a:pPr lvl="1"/>
            <a:r>
              <a:rPr lang="en-US"/>
              <a:t>RD = 0.0001 - 0.00005 = 0.00005</a:t>
            </a:r>
          </a:p>
          <a:p>
            <a:pPr lvl="1"/>
            <a:r>
              <a:rPr lang="en-US"/>
              <a:t>Need to eliminate exposure in 20,000 persons to avert one case of disease</a:t>
            </a:r>
          </a:p>
          <a:p>
            <a:endParaRPr lang="en-US" sz="1000"/>
          </a:p>
          <a:p>
            <a:r>
              <a:rPr lang="en-US"/>
              <a:t>Causally related but major public health importance</a:t>
            </a:r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RR = 2	</a:t>
            </a:r>
          </a:p>
          <a:p>
            <a:pPr lvl="1"/>
            <a:r>
              <a:rPr lang="en-US"/>
              <a:t>RD = 0.2 - 0.1 = 0.1</a:t>
            </a:r>
          </a:p>
          <a:p>
            <a:pPr lvl="1"/>
            <a:r>
              <a:rPr lang="en-US"/>
              <a:t>Need to eliminate exposure in 10 persons to avert one case of disease</a:t>
            </a:r>
          </a:p>
        </p:txBody>
      </p:sp>
      <p:graphicFrame>
        <p:nvGraphicFramePr>
          <p:cNvPr id="1128448" name="Object 1024"/>
          <p:cNvGraphicFramePr>
            <a:graphicFrameLocks/>
          </p:cNvGraphicFramePr>
          <p:nvPr/>
        </p:nvGraphicFramePr>
        <p:xfrm>
          <a:off x="1524000" y="1676400"/>
          <a:ext cx="4262438" cy="1065213"/>
        </p:xfrm>
        <a:graphic>
          <a:graphicData uri="http://schemas.openxmlformats.org/presentationml/2006/ole">
            <p:oleObj spid="_x0000_s1128448" name="Document" r:id="rId4" imgW="4244760" imgH="1086840" progId="Word.Document.8">
              <p:embed/>
            </p:oleObj>
          </a:graphicData>
        </a:graphic>
      </p:graphicFrame>
      <p:graphicFrame>
        <p:nvGraphicFramePr>
          <p:cNvPr id="1128449" name="Object 1025"/>
          <p:cNvGraphicFramePr>
            <a:graphicFrameLocks/>
          </p:cNvGraphicFramePr>
          <p:nvPr/>
        </p:nvGraphicFramePr>
        <p:xfrm>
          <a:off x="1524000" y="5181600"/>
          <a:ext cx="4262438" cy="1065213"/>
        </p:xfrm>
        <a:graphic>
          <a:graphicData uri="http://schemas.openxmlformats.org/presentationml/2006/ole">
            <p:oleObj spid="_x0000_s1128449" name="Document" r:id="rId5" imgW="4244760" imgH="10868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438FD-B3C2-4747-9C7A-2BD6F5B06582}" type="slidenum">
              <a:rPr lang="en-US"/>
              <a:pPr/>
              <a:t>26</a:t>
            </a:fld>
            <a:endParaRPr lang="en-US"/>
          </a:p>
        </p:txBody>
      </p:sp>
      <p:sp>
        <p:nvSpPr>
          <p:cNvPr id="109465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Smoking, Family History</a:t>
            </a:r>
            <a:br>
              <a:rPr lang="en-US"/>
            </a:br>
            <a:r>
              <a:rPr lang="en-US"/>
              <a:t> and Cancer:</a:t>
            </a:r>
            <a:br>
              <a:rPr lang="en-US"/>
            </a:br>
            <a:r>
              <a:rPr lang="en-US"/>
              <a:t> Additive vs Multiplicative Interaction</a:t>
            </a:r>
          </a:p>
        </p:txBody>
      </p:sp>
      <p:graphicFrame>
        <p:nvGraphicFramePr>
          <p:cNvPr id="1129472" name="Object 1024"/>
          <p:cNvGraphicFramePr>
            <a:graphicFrameLocks/>
          </p:cNvGraphicFramePr>
          <p:nvPr/>
        </p:nvGraphicFramePr>
        <p:xfrm>
          <a:off x="677863" y="1824038"/>
          <a:ext cx="4359275" cy="1711325"/>
        </p:xfrm>
        <a:graphic>
          <a:graphicData uri="http://schemas.openxmlformats.org/presentationml/2006/ole">
            <p:oleObj spid="_x0000_s1129472" name="Document" r:id="rId4" imgW="4367880" imgH="1716120" progId="Word.Document.8">
              <p:embed/>
            </p:oleObj>
          </a:graphicData>
        </a:graphic>
      </p:graphicFrame>
      <p:graphicFrame>
        <p:nvGraphicFramePr>
          <p:cNvPr id="1129473" name="Object 1025"/>
          <p:cNvGraphicFramePr>
            <a:graphicFrameLocks/>
          </p:cNvGraphicFramePr>
          <p:nvPr/>
        </p:nvGraphicFramePr>
        <p:xfrm>
          <a:off x="3200400" y="3505200"/>
          <a:ext cx="3470275" cy="1323975"/>
        </p:xfrm>
        <a:graphic>
          <a:graphicData uri="http://schemas.openxmlformats.org/presentationml/2006/ole">
            <p:oleObj spid="_x0000_s1129473" name="Document" r:id="rId5" imgW="3511440" imgH="1350360" progId="Word.Document.8">
              <p:embed/>
            </p:oleObj>
          </a:graphicData>
        </a:graphic>
      </p:graphicFrame>
      <p:sp>
        <p:nvSpPr>
          <p:cNvPr id="1094661" name="Line 1029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4662" name="Line 1030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4663" name="Text Box 1031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94664" name="Text Box 1032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094665" name="Text Box 1033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94666" name="Text Box 1034"/>
          <p:cNvSpPr txBox="1">
            <a:spLocks noChangeArrowheads="1"/>
          </p:cNvSpPr>
          <p:nvPr/>
        </p:nvSpPr>
        <p:spPr bwMode="auto">
          <a:xfrm>
            <a:off x="4114800" y="2895600"/>
            <a:ext cx="12954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Family History Absent</a:t>
            </a:r>
          </a:p>
        </p:txBody>
      </p:sp>
      <p:sp>
        <p:nvSpPr>
          <p:cNvPr id="1094667" name="Text Box 1035"/>
          <p:cNvSpPr txBox="1">
            <a:spLocks noChangeArrowheads="1"/>
          </p:cNvSpPr>
          <p:nvPr/>
        </p:nvSpPr>
        <p:spPr bwMode="auto">
          <a:xfrm>
            <a:off x="1676400" y="2819400"/>
            <a:ext cx="12954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Family History Present</a:t>
            </a:r>
          </a:p>
        </p:txBody>
      </p:sp>
      <p:sp>
        <p:nvSpPr>
          <p:cNvPr id="1094669" name="Text Box 1037"/>
          <p:cNvSpPr txBox="1">
            <a:spLocks noChangeArrowheads="1"/>
          </p:cNvSpPr>
          <p:nvPr/>
        </p:nvSpPr>
        <p:spPr bwMode="auto">
          <a:xfrm>
            <a:off x="3429000" y="4876800"/>
            <a:ext cx="34290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family history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2.0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RD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family history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0.05</a:t>
            </a:r>
          </a:p>
          <a:p>
            <a:pPr algn="ctr"/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94670" name="Rectangle 1038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endParaRPr 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1129474" name="Object 1026"/>
          <p:cNvGraphicFramePr>
            <a:graphicFrameLocks/>
          </p:cNvGraphicFramePr>
          <p:nvPr/>
        </p:nvGraphicFramePr>
        <p:xfrm>
          <a:off x="0" y="3505200"/>
          <a:ext cx="3276600" cy="1339850"/>
        </p:xfrm>
        <a:graphic>
          <a:graphicData uri="http://schemas.openxmlformats.org/presentationml/2006/ole">
            <p:oleObj spid="_x0000_s1129474" name="Document" r:id="rId6" imgW="3267360" imgH="1350360" progId="Word.Document.8">
              <p:embed/>
            </p:oleObj>
          </a:graphicData>
        </a:graphic>
      </p:graphicFrame>
      <p:sp>
        <p:nvSpPr>
          <p:cNvPr id="1094672" name="Text Box 1040"/>
          <p:cNvSpPr txBox="1">
            <a:spLocks noChangeArrowheads="1"/>
          </p:cNvSpPr>
          <p:nvPr/>
        </p:nvSpPr>
        <p:spPr bwMode="auto">
          <a:xfrm>
            <a:off x="0" y="4876800"/>
            <a:ext cx="3352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family history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2.0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RD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family history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0.20</a:t>
            </a:r>
          </a:p>
          <a:p>
            <a:pPr algn="ctr"/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94673" name="Text Box 1041"/>
          <p:cNvSpPr txBox="1">
            <a:spLocks noChangeArrowheads="1"/>
          </p:cNvSpPr>
          <p:nvPr/>
        </p:nvSpPr>
        <p:spPr bwMode="auto">
          <a:xfrm>
            <a:off x="228600" y="6324600"/>
            <a:ext cx="5562600" cy="1954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94674" name="Text Box 1042"/>
          <p:cNvSpPr txBox="1">
            <a:spLocks noChangeArrowheads="1"/>
          </p:cNvSpPr>
          <p:nvPr/>
        </p:nvSpPr>
        <p:spPr bwMode="auto">
          <a:xfrm>
            <a:off x="533400" y="5867400"/>
            <a:ext cx="6096000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pPr>
              <a:buFontTx/>
              <a:buChar char="•"/>
            </a:pPr>
            <a:r>
              <a:rPr lang="en-US" sz="2000" b="0"/>
              <a:t>  No multiplicative interaction but presence of additive interaction</a:t>
            </a:r>
            <a:endParaRPr lang="en-US" sz="2000"/>
          </a:p>
          <a:p>
            <a:endParaRPr lang="en-US" sz="1000"/>
          </a:p>
          <a:p>
            <a:pPr>
              <a:buFontTx/>
              <a:buChar char="•"/>
            </a:pPr>
            <a:r>
              <a:rPr lang="en-US" sz="2000" b="0"/>
              <a:t>  If goal is to define sub-groups of persons to target:</a:t>
            </a:r>
          </a:p>
          <a:p>
            <a:r>
              <a:rPr lang="en-US" sz="2000" b="0"/>
              <a:t>	- Rather than ignoring, it is worth reporting 	that only 5 persons with a family history 		have to be prevented from smoking to avert 	one case of cancer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172F9-90B1-44AC-B0EA-0944EEDC81D2}" type="slidenum">
              <a:rPr lang="en-US"/>
              <a:pPr/>
              <a:t>27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Confounding  vs Interaction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Confounding</a:t>
            </a:r>
          </a:p>
          <a:p>
            <a:pPr lvl="1"/>
            <a:r>
              <a:rPr lang="en-US"/>
              <a:t>An extraneous or nuisance pathway that an investigator hopes to prevent or rule out</a:t>
            </a:r>
          </a:p>
          <a:p>
            <a:pPr lvl="2"/>
            <a:endParaRPr lang="en-US"/>
          </a:p>
          <a:p>
            <a:r>
              <a:rPr lang="en-US"/>
              <a:t>Interaction</a:t>
            </a:r>
          </a:p>
          <a:p>
            <a:pPr lvl="1"/>
            <a:r>
              <a:rPr lang="en-US"/>
              <a:t>A more detailed description of the “true” relationship between the exposure and disease</a:t>
            </a:r>
          </a:p>
          <a:p>
            <a:pPr lvl="1"/>
            <a:r>
              <a:rPr lang="en-US"/>
              <a:t>A richer description of the biologic system</a:t>
            </a:r>
          </a:p>
          <a:p>
            <a:pPr lvl="1"/>
            <a:r>
              <a:rPr lang="en-US" i="1"/>
              <a:t>A finding to be reported, not a bias to be eliminated</a:t>
            </a:r>
            <a:endParaRPr lang="en-US"/>
          </a:p>
          <a:p>
            <a:pPr lvl="2">
              <a:buFontTx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1D6C32-6C33-49CD-B3D2-111551880CF5}" type="slidenum">
              <a:rPr lang="en-US"/>
              <a:pPr/>
              <a:t>28</a:t>
            </a:fld>
            <a:endParaRPr lang="en-US"/>
          </a:p>
        </p:txBody>
      </p:sp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Smoking, Caffeine Use</a:t>
            </a:r>
            <a:br>
              <a:rPr lang="en-US"/>
            </a:br>
            <a:r>
              <a:rPr lang="en-US"/>
              <a:t> and Delayed Conception</a:t>
            </a:r>
          </a:p>
        </p:txBody>
      </p:sp>
      <p:graphicFrame>
        <p:nvGraphicFramePr>
          <p:cNvPr id="1130496" name="Object 1024"/>
          <p:cNvGraphicFramePr>
            <a:graphicFrameLocks/>
          </p:cNvGraphicFramePr>
          <p:nvPr/>
        </p:nvGraphicFramePr>
        <p:xfrm>
          <a:off x="677863" y="1824038"/>
          <a:ext cx="4359275" cy="1711325"/>
        </p:xfrm>
        <a:graphic>
          <a:graphicData uri="http://schemas.openxmlformats.org/presentationml/2006/ole">
            <p:oleObj spid="_x0000_s1130496" name="Document" r:id="rId4" imgW="4367880" imgH="1716120" progId="Word.Document.8">
              <p:embed/>
            </p:oleObj>
          </a:graphicData>
        </a:graphic>
      </p:graphicFrame>
      <p:graphicFrame>
        <p:nvGraphicFramePr>
          <p:cNvPr id="1130497" name="Object 1025"/>
          <p:cNvGraphicFramePr>
            <a:graphicFrameLocks/>
          </p:cNvGraphicFramePr>
          <p:nvPr/>
        </p:nvGraphicFramePr>
        <p:xfrm>
          <a:off x="0" y="3505200"/>
          <a:ext cx="3470275" cy="1323975"/>
        </p:xfrm>
        <a:graphic>
          <a:graphicData uri="http://schemas.openxmlformats.org/presentationml/2006/ole">
            <p:oleObj spid="_x0000_s1130497" name="Document" r:id="rId5" imgW="3511440" imgH="1350360" progId="Word.Document.8">
              <p:embed/>
            </p:oleObj>
          </a:graphicData>
        </a:graphic>
      </p:graphicFrame>
      <p:sp>
        <p:nvSpPr>
          <p:cNvPr id="1077253" name="Line 5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54" name="Line 6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7255" name="Text Box 7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77256" name="Text Box 8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077257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77258" name="Text Box 10"/>
          <p:cNvSpPr txBox="1">
            <a:spLocks noChangeArrowheads="1"/>
          </p:cNvSpPr>
          <p:nvPr/>
        </p:nvSpPr>
        <p:spPr bwMode="auto">
          <a:xfrm>
            <a:off x="4114800" y="2895600"/>
            <a:ext cx="1295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No Caffeine Use</a:t>
            </a:r>
          </a:p>
        </p:txBody>
      </p:sp>
      <p:sp>
        <p:nvSpPr>
          <p:cNvPr id="1077259" name="Text Box 11"/>
          <p:cNvSpPr txBox="1">
            <a:spLocks noChangeArrowheads="1"/>
          </p:cNvSpPr>
          <p:nvPr/>
        </p:nvSpPr>
        <p:spPr bwMode="auto">
          <a:xfrm>
            <a:off x="1752600" y="2895600"/>
            <a:ext cx="1295400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Heavy Caffeine Use</a:t>
            </a:r>
          </a:p>
        </p:txBody>
      </p:sp>
      <p:sp>
        <p:nvSpPr>
          <p:cNvPr id="1077260" name="Text Box 12"/>
          <p:cNvSpPr txBox="1">
            <a:spLocks noChangeArrowheads="1"/>
          </p:cNvSpPr>
          <p:nvPr/>
        </p:nvSpPr>
        <p:spPr bwMode="auto">
          <a:xfrm>
            <a:off x="5029200" y="22860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RR </a:t>
            </a:r>
            <a:r>
              <a:rPr lang="en-US" sz="1800" baseline="-25000">
                <a:solidFill>
                  <a:schemeClr val="tx1"/>
                </a:solidFill>
                <a:latin typeface="Times New Roman" pitchFamily="18" charset="0"/>
              </a:rPr>
              <a:t>crude </a:t>
            </a:r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= 1.7</a:t>
            </a:r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77261" name="Text Box 13"/>
          <p:cNvSpPr txBox="1">
            <a:spLocks noChangeArrowheads="1"/>
          </p:cNvSpPr>
          <p:nvPr/>
        </p:nvSpPr>
        <p:spPr bwMode="auto">
          <a:xfrm>
            <a:off x="3505200" y="4800600"/>
            <a:ext cx="3352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no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0.7</a:t>
            </a:r>
          </a:p>
        </p:txBody>
      </p:sp>
      <p:sp>
        <p:nvSpPr>
          <p:cNvPr id="1077262" name="Rectangle 14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endParaRPr 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1130498" name="Object 1026"/>
          <p:cNvGraphicFramePr>
            <a:graphicFrameLocks/>
          </p:cNvGraphicFramePr>
          <p:nvPr/>
        </p:nvGraphicFramePr>
        <p:xfrm>
          <a:off x="3390900" y="3503613"/>
          <a:ext cx="3454400" cy="1323975"/>
        </p:xfrm>
        <a:graphic>
          <a:graphicData uri="http://schemas.openxmlformats.org/presentationml/2006/ole">
            <p:oleObj spid="_x0000_s1130498" name="Document" r:id="rId6" imgW="3450240" imgH="1350360" progId="Word.Document.8">
              <p:embed/>
            </p:oleObj>
          </a:graphicData>
        </a:graphic>
      </p:graphicFrame>
      <p:sp>
        <p:nvSpPr>
          <p:cNvPr id="1077264" name="Text Box 16"/>
          <p:cNvSpPr txBox="1">
            <a:spLocks noChangeArrowheads="1"/>
          </p:cNvSpPr>
          <p:nvPr/>
        </p:nvSpPr>
        <p:spPr bwMode="auto">
          <a:xfrm>
            <a:off x="0" y="4800600"/>
            <a:ext cx="3352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RR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caffeine use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2.4</a:t>
            </a:r>
          </a:p>
        </p:txBody>
      </p:sp>
      <p:sp>
        <p:nvSpPr>
          <p:cNvPr id="1077265" name="Text Box 17"/>
          <p:cNvSpPr txBox="1">
            <a:spLocks noChangeArrowheads="1"/>
          </p:cNvSpPr>
          <p:nvPr/>
        </p:nvSpPr>
        <p:spPr bwMode="auto">
          <a:xfrm>
            <a:off x="1143000" y="5638800"/>
            <a:ext cx="4800600" cy="2411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RR</a:t>
            </a:r>
            <a:r>
              <a:rPr lang="en-US" sz="2800" baseline="-25000">
                <a:solidFill>
                  <a:schemeClr val="tx1"/>
                </a:solidFill>
              </a:rPr>
              <a:t> adjusted</a:t>
            </a:r>
            <a:r>
              <a:rPr lang="en-US" sz="2000">
                <a:solidFill>
                  <a:schemeClr val="tx1"/>
                </a:solidFill>
              </a:rPr>
              <a:t> = 1.4 (95%  CI= 0.9 to 2.1)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Here, adjustment is contraindicated!</a:t>
            </a: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  <a:p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E5103-E01B-4E12-A507-4442CC9FB880}" type="slidenum">
              <a:rPr lang="en-US"/>
              <a:pPr/>
              <a:t>29</a:t>
            </a:fld>
            <a:endParaRPr lang="en-US"/>
          </a:p>
        </p:txBody>
      </p:sp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Chance as a Cause of Interaction?</a:t>
            </a:r>
          </a:p>
        </p:txBody>
      </p:sp>
      <p:graphicFrame>
        <p:nvGraphicFramePr>
          <p:cNvPr id="1131520" name="Object 0"/>
          <p:cNvGraphicFramePr>
            <a:graphicFrameLocks/>
          </p:cNvGraphicFramePr>
          <p:nvPr/>
        </p:nvGraphicFramePr>
        <p:xfrm>
          <a:off x="677863" y="1824038"/>
          <a:ext cx="4310062" cy="1614487"/>
        </p:xfrm>
        <a:graphic>
          <a:graphicData uri="http://schemas.openxmlformats.org/presentationml/2006/ole">
            <p:oleObj spid="_x0000_s1131520" name="Document" r:id="rId4" imgW="4556880" imgH="1716120" progId="Word.Document.8">
              <p:embed/>
            </p:oleObj>
          </a:graphicData>
        </a:graphic>
      </p:graphicFrame>
      <p:graphicFrame>
        <p:nvGraphicFramePr>
          <p:cNvPr id="1131521" name="Object 1"/>
          <p:cNvGraphicFramePr>
            <a:graphicFrameLocks/>
          </p:cNvGraphicFramePr>
          <p:nvPr/>
        </p:nvGraphicFramePr>
        <p:xfrm>
          <a:off x="0" y="3505200"/>
          <a:ext cx="3352800" cy="1501775"/>
        </p:xfrm>
        <a:graphic>
          <a:graphicData uri="http://schemas.openxmlformats.org/presentationml/2006/ole">
            <p:oleObj spid="_x0000_s1131521" name="Document" r:id="rId5" imgW="3514320" imgH="1350360" progId="Word.Document.8">
              <p:embed/>
            </p:oleObj>
          </a:graphicData>
        </a:graphic>
      </p:graphicFrame>
      <p:sp>
        <p:nvSpPr>
          <p:cNvPr id="1116165" name="Line 5"/>
          <p:cNvSpPr>
            <a:spLocks noChangeShapeType="1"/>
          </p:cNvSpPr>
          <p:nvPr/>
        </p:nvSpPr>
        <p:spPr bwMode="auto">
          <a:xfrm flipH="1">
            <a:off x="3048000" y="2971800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66" name="Line 6"/>
          <p:cNvSpPr>
            <a:spLocks noChangeShapeType="1"/>
          </p:cNvSpPr>
          <p:nvPr/>
        </p:nvSpPr>
        <p:spPr bwMode="auto">
          <a:xfrm>
            <a:off x="3505200" y="29718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167" name="Text Box 7"/>
          <p:cNvSpPr txBox="1">
            <a:spLocks noChangeArrowheads="1"/>
          </p:cNvSpPr>
          <p:nvPr/>
        </p:nvSpPr>
        <p:spPr bwMode="auto">
          <a:xfrm>
            <a:off x="304800" y="28956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Stratified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16168" name="Text Box 8"/>
          <p:cNvSpPr txBox="1">
            <a:spLocks noChangeArrowheads="1"/>
          </p:cNvSpPr>
          <p:nvPr>
            <p:ph type="body" idx="1"/>
          </p:nvPr>
        </p:nvSpPr>
        <p:spPr>
          <a:xfrm>
            <a:off x="533400" y="1600200"/>
            <a:ext cx="5830888" cy="6781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en-US" sz="1800"/>
              <a:t> </a:t>
            </a:r>
            <a:endParaRPr lang="en-US" sz="1400"/>
          </a:p>
        </p:txBody>
      </p:sp>
      <p:sp>
        <p:nvSpPr>
          <p:cNvPr id="1116169" name="Text Box 9"/>
          <p:cNvSpPr txBox="1">
            <a:spLocks noChangeArrowheads="1"/>
          </p:cNvSpPr>
          <p:nvPr/>
        </p:nvSpPr>
        <p:spPr bwMode="auto">
          <a:xfrm>
            <a:off x="304800" y="1600200"/>
            <a:ext cx="1752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Crude</a:t>
            </a:r>
            <a:endParaRPr lang="en-US" sz="16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16170" name="Text Box 10"/>
          <p:cNvSpPr txBox="1">
            <a:spLocks noChangeArrowheads="1"/>
          </p:cNvSpPr>
          <p:nvPr/>
        </p:nvSpPr>
        <p:spPr bwMode="auto">
          <a:xfrm>
            <a:off x="4114800" y="2895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Age &gt; 35</a:t>
            </a:r>
          </a:p>
        </p:txBody>
      </p:sp>
      <p:sp>
        <p:nvSpPr>
          <p:cNvPr id="1116171" name="Text Box 11"/>
          <p:cNvSpPr txBox="1">
            <a:spLocks noChangeArrowheads="1"/>
          </p:cNvSpPr>
          <p:nvPr/>
        </p:nvSpPr>
        <p:spPr bwMode="auto">
          <a:xfrm>
            <a:off x="1752600" y="2895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Age &lt; 35</a:t>
            </a: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16172" name="Text Box 12"/>
          <p:cNvSpPr txBox="1">
            <a:spLocks noChangeArrowheads="1"/>
          </p:cNvSpPr>
          <p:nvPr/>
        </p:nvSpPr>
        <p:spPr bwMode="auto">
          <a:xfrm>
            <a:off x="5029200" y="22860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OR </a:t>
            </a:r>
            <a:r>
              <a:rPr lang="en-US" sz="1800" baseline="-25000">
                <a:solidFill>
                  <a:schemeClr val="tx1"/>
                </a:solidFill>
                <a:latin typeface="Times New Roman" pitchFamily="18" charset="0"/>
              </a:rPr>
              <a:t>crude </a:t>
            </a:r>
            <a:r>
              <a:rPr lang="en-US" sz="1800">
                <a:solidFill>
                  <a:schemeClr val="tx1"/>
                </a:solidFill>
                <a:latin typeface="Times New Roman" pitchFamily="18" charset="0"/>
              </a:rPr>
              <a:t>= 3.5</a:t>
            </a:r>
            <a:endParaRPr lang="en-US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16173" name="Text Box 13"/>
          <p:cNvSpPr txBox="1">
            <a:spLocks noChangeArrowheads="1"/>
          </p:cNvSpPr>
          <p:nvPr/>
        </p:nvSpPr>
        <p:spPr bwMode="auto">
          <a:xfrm>
            <a:off x="3505200" y="4800600"/>
            <a:ext cx="3352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OR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age &gt;35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5.7</a:t>
            </a:r>
          </a:p>
        </p:txBody>
      </p:sp>
      <p:sp>
        <p:nvSpPr>
          <p:cNvPr id="1116174" name="Rectangle 14"/>
          <p:cNvSpPr>
            <a:spLocks noChangeArrowheads="1"/>
          </p:cNvSpPr>
          <p:nvPr/>
        </p:nvSpPr>
        <p:spPr bwMode="auto">
          <a:xfrm>
            <a:off x="609600" y="5410200"/>
            <a:ext cx="58308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2862" rIns="87312" bIns="42862"/>
          <a:lstStyle/>
          <a:p>
            <a:pPr marL="322263" indent="-322263" defTabSz="803275">
              <a:spcBef>
                <a:spcPct val="20000"/>
              </a:spcBef>
              <a:spcAft>
                <a:spcPct val="50000"/>
              </a:spcAft>
              <a:buClr>
                <a:schemeClr val="accent2"/>
              </a:buClr>
              <a:buSzPct val="75000"/>
              <a:buFont typeface="Symbol" pitchFamily="18" charset="2"/>
              <a:buChar char="·"/>
            </a:pPr>
            <a:endParaRPr lang="en-US" sz="2000" b="0">
              <a:solidFill>
                <a:schemeClr val="tx1"/>
              </a:solidFill>
            </a:endParaRPr>
          </a:p>
        </p:txBody>
      </p:sp>
      <p:graphicFrame>
        <p:nvGraphicFramePr>
          <p:cNvPr id="1131522" name="Object 2"/>
          <p:cNvGraphicFramePr>
            <a:graphicFrameLocks/>
          </p:cNvGraphicFramePr>
          <p:nvPr/>
        </p:nvGraphicFramePr>
        <p:xfrm>
          <a:off x="3200400" y="3505200"/>
          <a:ext cx="3438525" cy="1492250"/>
        </p:xfrm>
        <a:graphic>
          <a:graphicData uri="http://schemas.openxmlformats.org/presentationml/2006/ole">
            <p:oleObj spid="_x0000_s1131522" name="Document" r:id="rId6" imgW="3453480" imgH="1350360" progId="Word.Document.8">
              <p:embed/>
            </p:oleObj>
          </a:graphicData>
        </a:graphic>
      </p:graphicFrame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0" y="4800600"/>
            <a:ext cx="3352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OR</a:t>
            </a:r>
            <a:r>
              <a:rPr lang="en-US" sz="2000" baseline="-25000">
                <a:solidFill>
                  <a:schemeClr val="tx1"/>
                </a:solidFill>
                <a:latin typeface="Times New Roman" pitchFamily="18" charset="0"/>
              </a:rPr>
              <a:t>age &lt;35 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</a:rPr>
              <a:t>= 3.4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C97AA-CB37-4F02-9E39-12289EECE8E2}" type="slidenum">
              <a:rPr lang="en-US"/>
              <a:pPr/>
              <a:t>3</a:t>
            </a:fld>
            <a:endParaRPr lang="en-US"/>
          </a:p>
        </p:txBody>
      </p:sp>
      <p:sp>
        <p:nvSpPr>
          <p:cNvPr id="92774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to Prevent or Manage Confounding</a:t>
            </a:r>
          </a:p>
        </p:txBody>
      </p:sp>
      <p:sp>
        <p:nvSpPr>
          <p:cNvPr id="92774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/>
              <a:t>By prohibiting at least one “arm” of the </a:t>
            </a:r>
            <a:r>
              <a:rPr lang="en-US" sz="2400" b="1" i="1"/>
              <a:t>exposure- confounder - disease</a:t>
            </a:r>
            <a:r>
              <a:rPr lang="en-US" sz="2400" b="1"/>
              <a:t> structure, confounding is precluded</a:t>
            </a:r>
          </a:p>
          <a:p>
            <a:endParaRPr lang="en-US"/>
          </a:p>
        </p:txBody>
      </p:sp>
      <p:sp>
        <p:nvSpPr>
          <p:cNvPr id="927751" name="Line 3079"/>
          <p:cNvSpPr>
            <a:spLocks noChangeShapeType="1"/>
          </p:cNvSpPr>
          <p:nvPr/>
        </p:nvSpPr>
        <p:spPr bwMode="auto">
          <a:xfrm>
            <a:off x="2209800" y="4191000"/>
            <a:ext cx="914400" cy="13716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DAD655-100E-4CB1-9C39-6D6E46189667}" type="slidenum">
              <a:rPr lang="en-US"/>
              <a:pPr/>
              <a:t>30</a:t>
            </a:fld>
            <a:endParaRPr lang="en-US"/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Statistical Tests of Interaction:  </a:t>
            </a:r>
            <a:br>
              <a:rPr lang="en-US"/>
            </a:br>
            <a:r>
              <a:rPr lang="en-US"/>
              <a:t>Test of Homogeneity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324600" cy="6781800"/>
          </a:xfrm>
          <a:noFill/>
          <a:ln/>
        </p:spPr>
        <p:txBody>
          <a:bodyPr/>
          <a:lstStyle/>
          <a:p>
            <a:r>
              <a:rPr lang="en-US"/>
              <a:t>Null hypothesis:  The individual stratum-specific estimates of the measure of association differ only by random variation</a:t>
            </a:r>
          </a:p>
          <a:p>
            <a:pPr lvl="1"/>
            <a:r>
              <a:rPr lang="en-US"/>
              <a:t>i.e., the strength of association is homogeneous across all strata</a:t>
            </a:r>
          </a:p>
          <a:p>
            <a:pPr lvl="1"/>
            <a:r>
              <a:rPr lang="en-US"/>
              <a:t>i.e., there is no interaction</a:t>
            </a:r>
          </a:p>
          <a:p>
            <a:pPr lvl="1"/>
            <a:endParaRPr lang="en-US" sz="800"/>
          </a:p>
          <a:p>
            <a:r>
              <a:rPr lang="en-US"/>
              <a:t>A variety of formal tests are available with the general format, following a chi-square distribution: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where:</a:t>
            </a:r>
          </a:p>
          <a:p>
            <a:pPr lvl="1"/>
            <a:r>
              <a:rPr lang="en-US"/>
              <a:t>effect</a:t>
            </a:r>
            <a:r>
              <a:rPr lang="en-US" sz="2800" baseline="-25000"/>
              <a:t>i</a:t>
            </a:r>
            <a:r>
              <a:rPr lang="en-US"/>
              <a:t> = stratum-specific measure of assoc.</a:t>
            </a:r>
          </a:p>
          <a:p>
            <a:pPr lvl="1"/>
            <a:r>
              <a:rPr lang="en-US"/>
              <a:t>var(effect</a:t>
            </a:r>
            <a:r>
              <a:rPr lang="en-US" sz="2800" baseline="-25000"/>
              <a:t>i</a:t>
            </a:r>
            <a:r>
              <a:rPr lang="en-US"/>
              <a:t>) = variance of stratum-specifc m.o.a.</a:t>
            </a:r>
          </a:p>
          <a:p>
            <a:pPr lvl="1"/>
            <a:r>
              <a:rPr lang="en-US"/>
              <a:t>summary effect = summary adjusted effect</a:t>
            </a:r>
          </a:p>
          <a:p>
            <a:pPr lvl="1"/>
            <a:r>
              <a:rPr lang="en-US"/>
              <a:t>N = no. of strata of third variable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ratio measures of effect, e.g., OR, log transformations are used: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test statistic will have a chi-square distribution with degrees of freedom of one less than the number of strata</a:t>
            </a:r>
          </a:p>
          <a:p>
            <a:endParaRPr lang="en-US"/>
          </a:p>
        </p:txBody>
      </p:sp>
      <p:graphicFrame>
        <p:nvGraphicFramePr>
          <p:cNvPr id="1132544" name="Object 0"/>
          <p:cNvGraphicFramePr>
            <a:graphicFrameLocks noChangeAspect="1"/>
          </p:cNvGraphicFramePr>
          <p:nvPr/>
        </p:nvGraphicFramePr>
        <p:xfrm>
          <a:off x="609600" y="4876800"/>
          <a:ext cx="5524500" cy="736600"/>
        </p:xfrm>
        <a:graphic>
          <a:graphicData uri="http://schemas.openxmlformats.org/presentationml/2006/ole">
            <p:oleObj spid="_x0000_s1132544" name="Equation" r:id="rId4" imgW="483840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E67BBB-82E5-4477-BEB5-B7D6EBB425F9}" type="slidenum">
              <a:rPr lang="en-US"/>
              <a:pPr/>
              <a:t>31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Interpreting Tests of Homogeneity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If the test of homogeneity is “significant”, this is evidence that there is heterogeneity (i.e. no homogeneity) </a:t>
            </a:r>
          </a:p>
          <a:p>
            <a:pPr lvl="1"/>
            <a:r>
              <a:rPr lang="en-US"/>
              <a:t>i.e., interaction may be present</a:t>
            </a:r>
          </a:p>
          <a:p>
            <a:endParaRPr lang="en-US"/>
          </a:p>
          <a:p>
            <a:r>
              <a:rPr lang="en-US"/>
              <a:t>The choice of a significance level (e.g. </a:t>
            </a:r>
            <a:r>
              <a:rPr lang="en-US" i="1"/>
              <a:t>p</a:t>
            </a:r>
            <a:r>
              <a:rPr lang="en-US"/>
              <a:t> &lt; 0.05) is somewhat controversial.  </a:t>
            </a:r>
          </a:p>
          <a:p>
            <a:pPr lvl="1"/>
            <a:r>
              <a:rPr lang="en-US"/>
              <a:t>There are inherent limitations in the power of the test of homogeneity</a:t>
            </a:r>
          </a:p>
          <a:p>
            <a:pPr lvl="2"/>
            <a:r>
              <a:rPr lang="en-US" i="1"/>
              <a:t>p</a:t>
            </a:r>
            <a:r>
              <a:rPr lang="en-US"/>
              <a:t> &lt; 0.05 is likely too conservative</a:t>
            </a:r>
          </a:p>
          <a:p>
            <a:pPr lvl="1"/>
            <a:endParaRPr lang="en-US"/>
          </a:p>
          <a:p>
            <a:pPr lvl="1"/>
            <a:r>
              <a:rPr lang="en-US"/>
              <a:t>One approach is to declare interaction for   </a:t>
            </a:r>
            <a:r>
              <a:rPr lang="en-US" i="1"/>
              <a:t>p</a:t>
            </a:r>
            <a:r>
              <a:rPr lang="en-US"/>
              <a:t> &lt; 0.20 </a:t>
            </a:r>
          </a:p>
          <a:p>
            <a:pPr lvl="2"/>
            <a:r>
              <a:rPr lang="en-US"/>
              <a:t>i.e., err on the side of assuming that interaction is present (and reporting the stratified estimates of effect) rather than on reporting a uniform estimate that may not be true across strata.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3A6B2-3E1B-4E8B-896E-7D832F7F257F}" type="slidenum">
              <a:rPr lang="en-US"/>
              <a:pPr/>
              <a:t>32</a:t>
            </a:fld>
            <a:endParaRPr lang="en-US"/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457200"/>
          </a:xfrm>
        </p:spPr>
        <p:txBody>
          <a:bodyPr/>
          <a:lstStyle/>
          <a:p>
            <a:r>
              <a:rPr lang="en-US"/>
              <a:t>Tests of Homogeneity with Stata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5830888" cy="7620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/>
              <a:t>1.  Open Stata</a:t>
            </a:r>
          </a:p>
          <a:p>
            <a:pPr>
              <a:buFont typeface="Symbol" pitchFamily="18" charset="2"/>
              <a:buNone/>
            </a:pPr>
            <a:r>
              <a:rPr lang="en-US"/>
              <a:t>2.  Load dataset</a:t>
            </a:r>
          </a:p>
          <a:p>
            <a:pPr lvl="1"/>
            <a:r>
              <a:rPr lang="en-US"/>
              <a:t>From </a:t>
            </a:r>
            <a:r>
              <a:rPr lang="en-US" b="1"/>
              <a:t>File</a:t>
            </a:r>
            <a:r>
              <a:rPr lang="en-US"/>
              <a:t> menu, choose </a:t>
            </a:r>
            <a:r>
              <a:rPr lang="en-US" b="1"/>
              <a:t>Open</a:t>
            </a:r>
            <a:endParaRPr lang="en-US"/>
          </a:p>
          <a:p>
            <a:pPr lvl="1"/>
            <a:r>
              <a:rPr lang="en-US"/>
              <a:t>Go to directory where dataset resides and select the file</a:t>
            </a:r>
          </a:p>
          <a:p>
            <a:pPr lvl="1"/>
            <a:r>
              <a:rPr lang="en-US"/>
              <a:t>Click </a:t>
            </a:r>
            <a:r>
              <a:rPr lang="en-US" b="1"/>
              <a:t>Open</a:t>
            </a:r>
            <a:r>
              <a:rPr lang="en-US"/>
              <a:t>  (the variables in the dataset should appear in the “Variables” window)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/>
              <a:t>3.  Determine crude measure of association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/>
              <a:t>	e.g. for a cohort study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/>
              <a:t>	“cs outcome-variable   exposure-variable”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/>
              <a:t>		for smoking, caffeine, delayed conception: 		-exposure variable = smoking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US"/>
              <a:t>		-outcome variable = delayed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US"/>
              <a:t>		-third variable = caffeine</a:t>
            </a:r>
          </a:p>
          <a:p>
            <a:pPr>
              <a:buFont typeface="Symbol" pitchFamily="18" charset="2"/>
              <a:buNone/>
            </a:pPr>
            <a:r>
              <a:rPr lang="en-US"/>
              <a:t>		“cs delayed smoking”</a:t>
            </a:r>
          </a:p>
          <a:p>
            <a:pPr>
              <a:buFont typeface="Symbol" pitchFamily="18" charset="2"/>
              <a:buNone/>
            </a:pPr>
            <a:r>
              <a:rPr lang="en-US"/>
              <a:t>4.  Determine stratum-specific estimates by levels of third variable</a:t>
            </a:r>
          </a:p>
          <a:p>
            <a:pPr>
              <a:buFont typeface="Symbol" pitchFamily="18" charset="2"/>
              <a:buNone/>
            </a:pPr>
            <a:r>
              <a:rPr lang="en-US"/>
              <a:t>	“cs outcome-v.  exposure-v., by(third-variable)”</a:t>
            </a:r>
          </a:p>
          <a:p>
            <a:pPr>
              <a:buFont typeface="Symbol" pitchFamily="18" charset="2"/>
              <a:buNone/>
            </a:pPr>
            <a:r>
              <a:rPr lang="en-US"/>
              <a:t>	e.g.  cs delayed smoking, by(caffeine) 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F167B2-253F-47B6-A1A0-CCAE59EB7035}" type="slidenum">
              <a:rPr lang="en-US"/>
              <a:pPr/>
              <a:t>33</a:t>
            </a:fld>
            <a:endParaRPr lang="en-US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6858000" cy="5867400"/>
          </a:xfrm>
          <a:noFill/>
          <a:ln/>
        </p:spPr>
        <p:txBody>
          <a:bodyPr/>
          <a:lstStyle/>
          <a:p>
            <a:r>
              <a:rPr lang="en-US" sz="1100" b="1">
                <a:latin typeface="Courier" pitchFamily="49" charset="0"/>
              </a:rPr>
              <a:t>. cs delayed smoking</a:t>
            </a:r>
          </a:p>
          <a:p>
            <a:pPr lvl="3"/>
            <a:r>
              <a:rPr lang="en-US" sz="1100" b="1">
                <a:latin typeface="Courier" pitchFamily="49" charset="0"/>
              </a:rPr>
              <a:t>| smoking                |</a:t>
            </a:r>
          </a:p>
          <a:p>
            <a:r>
              <a:rPr lang="en-US" sz="1100" b="1">
                <a:latin typeface="Courier" pitchFamily="49" charset="0"/>
              </a:rPr>
              <a:t>                 |   Exposed   Unexposed  |     Total</a:t>
            </a:r>
          </a:p>
          <a:p>
            <a:r>
              <a:rPr lang="en-US" sz="1100" b="1">
                <a:latin typeface="Courier" pitchFamily="49" charset="0"/>
              </a:rPr>
              <a:t>-----------------+------------------------+----------</a:t>
            </a:r>
          </a:p>
          <a:p>
            <a:r>
              <a:rPr lang="en-US" sz="1100" b="1">
                <a:latin typeface="Courier" pitchFamily="49" charset="0"/>
              </a:rPr>
              <a:t>           Cases |        26          64  |        90</a:t>
            </a:r>
          </a:p>
          <a:p>
            <a:r>
              <a:rPr lang="en-US" sz="1100" b="1">
                <a:latin typeface="Courier" pitchFamily="49" charset="0"/>
              </a:rPr>
              <a:t>        Noncases |       133         601  |       734</a:t>
            </a:r>
          </a:p>
          <a:p>
            <a:r>
              <a:rPr lang="en-US" sz="1100" b="1">
                <a:latin typeface="Courier" pitchFamily="49" charset="0"/>
              </a:rPr>
              <a:t>-----------------+------------------------+----------</a:t>
            </a:r>
          </a:p>
          <a:p>
            <a:r>
              <a:rPr lang="en-US" sz="1100" b="1">
                <a:latin typeface="Courier" pitchFamily="49" charset="0"/>
              </a:rPr>
              <a:t>           Total |       159         665  |       824</a:t>
            </a:r>
          </a:p>
          <a:p>
            <a:r>
              <a:rPr lang="en-US" sz="1100" b="1">
                <a:latin typeface="Courier" pitchFamily="49" charset="0"/>
              </a:rPr>
              <a:t>                 |                        |</a:t>
            </a:r>
          </a:p>
          <a:p>
            <a:r>
              <a:rPr lang="en-US" sz="1100" b="1">
                <a:latin typeface="Courier" pitchFamily="49" charset="0"/>
              </a:rPr>
              <a:t>            Risk |   .163522    .0962406  |  .1092233              </a:t>
            </a:r>
            <a:endParaRPr lang="en-US" sz="400" b="1">
              <a:latin typeface="Courier" pitchFamily="49" charset="0"/>
            </a:endParaRPr>
          </a:p>
          <a:p>
            <a:r>
              <a:rPr lang="en-US" sz="1100" b="1">
                <a:latin typeface="Courier" pitchFamily="49" charset="0"/>
              </a:rPr>
              <a:t>                 |      Point estimate    |  [95% Conf. Interval]</a:t>
            </a:r>
          </a:p>
          <a:p>
            <a:r>
              <a:rPr lang="en-US" sz="1100" b="1">
                <a:latin typeface="Courier" pitchFamily="49" charset="0"/>
              </a:rPr>
              <a:t>                 |------------------------+----------------------</a:t>
            </a:r>
          </a:p>
          <a:p>
            <a:r>
              <a:rPr lang="en-US" sz="1100" b="1">
                <a:latin typeface="Courier" pitchFamily="49" charset="0"/>
              </a:rPr>
              <a:t> Risk difference |         .0672814       |  .0055795    .1289833  </a:t>
            </a:r>
          </a:p>
          <a:p>
            <a:r>
              <a:rPr lang="en-US" sz="1100" b="1">
                <a:latin typeface="Courier" pitchFamily="49" charset="0"/>
              </a:rPr>
              <a:t>      Risk ratio |         1.699096       |  1.114485    2.590369  </a:t>
            </a:r>
          </a:p>
          <a:p>
            <a:pPr lvl="4"/>
            <a:r>
              <a:rPr lang="en-US" sz="1100" b="1">
                <a:latin typeface="Courier" pitchFamily="49" charset="0"/>
              </a:rPr>
              <a:t>+-----------------------------------------------</a:t>
            </a:r>
          </a:p>
          <a:p>
            <a:r>
              <a:rPr lang="en-US" sz="1100" b="1">
                <a:latin typeface="Courier" pitchFamily="49" charset="0"/>
              </a:rPr>
              <a:t>                             chi2(1) =     5.97  Pr&gt;chi2 = 0.0145</a:t>
            </a:r>
            <a:endParaRPr lang="en-US" sz="1000" b="1">
              <a:latin typeface="Courier" pitchFamily="49" charset="0"/>
            </a:endParaRPr>
          </a:p>
          <a:p>
            <a:endParaRPr lang="en-US" sz="1000" b="1">
              <a:latin typeface="Courier" pitchFamily="49" charset="0"/>
            </a:endParaRPr>
          </a:p>
          <a:p>
            <a:r>
              <a:rPr lang="en-US" sz="1100" b="1">
                <a:latin typeface="Courier" pitchFamily="49" charset="0"/>
              </a:rPr>
              <a:t>. cs delayed smoking, by(caffeine)</a:t>
            </a:r>
          </a:p>
          <a:p>
            <a:endParaRPr lang="en-US" sz="1100" b="1">
              <a:latin typeface="Courier" pitchFamily="49" charset="0"/>
            </a:endParaRPr>
          </a:p>
          <a:p>
            <a:r>
              <a:rPr lang="en-US" sz="1100" b="1">
                <a:latin typeface="Courier" pitchFamily="49" charset="0"/>
              </a:rPr>
              <a:t>        caffeine |       RR      [95% Conf. Interval]    M-H Weight</a:t>
            </a:r>
          </a:p>
          <a:p>
            <a:r>
              <a:rPr lang="en-US" sz="1100" b="1">
                <a:latin typeface="Courier" pitchFamily="49" charset="0"/>
              </a:rPr>
              <a:t>-----------------+-------------------------------------------------</a:t>
            </a:r>
          </a:p>
          <a:p>
            <a:r>
              <a:rPr lang="en-US" sz="1100" b="1">
                <a:latin typeface="Courier" pitchFamily="49" charset="0"/>
              </a:rPr>
              <a:t>     no caffeine |   2.414614      1.42165    4.10112      5.486943 </a:t>
            </a:r>
          </a:p>
          <a:p>
            <a:r>
              <a:rPr lang="en-US" sz="1100" b="1">
                <a:latin typeface="Courier" pitchFamily="49" charset="0"/>
              </a:rPr>
              <a:t>  heavy caffeine |     .70163     .3493615   1.409099      8.156069 </a:t>
            </a:r>
          </a:p>
          <a:p>
            <a:r>
              <a:rPr lang="en-US" sz="1100" b="1">
                <a:latin typeface="Courier" pitchFamily="49" charset="0"/>
              </a:rPr>
              <a:t>-----------------+-------------------------------------------------</a:t>
            </a:r>
          </a:p>
          <a:p>
            <a:r>
              <a:rPr lang="en-US" sz="1100" b="1">
                <a:latin typeface="Courier" pitchFamily="49" charset="0"/>
              </a:rPr>
              <a:t>           Crude |   1.699096     1.114485   2.590369               </a:t>
            </a:r>
          </a:p>
          <a:p>
            <a:r>
              <a:rPr lang="en-US" sz="1100" b="1">
                <a:latin typeface="Courier" pitchFamily="49" charset="0"/>
              </a:rPr>
              <a:t>    M-H combined |   1.390557     .9246598   2.091201</a:t>
            </a:r>
          </a:p>
          <a:p>
            <a:r>
              <a:rPr lang="en-US" sz="1100" b="1">
                <a:latin typeface="Courier" pitchFamily="49" charset="0"/>
              </a:rPr>
              <a:t>-----------------+-------------------------------------------------</a:t>
            </a:r>
          </a:p>
          <a:p>
            <a:r>
              <a:rPr lang="en-US" sz="1100" b="1">
                <a:latin typeface="Courier" pitchFamily="49" charset="0"/>
              </a:rPr>
              <a:t>Test of homogeneity (M-H)      chi2(1) =    7.866  Pr&gt;chi2 = 0.0050</a:t>
            </a:r>
          </a:p>
          <a:p>
            <a:endParaRPr lang="en-US">
              <a:latin typeface="Courier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49F2FB-8F74-4033-9423-EF5D7A9A0D06}" type="slidenum">
              <a:rPr lang="en-US"/>
              <a:pPr/>
              <a:t>34</a:t>
            </a:fld>
            <a:endParaRPr lang="en-US"/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830888" cy="609600"/>
          </a:xfrm>
        </p:spPr>
        <p:txBody>
          <a:bodyPr/>
          <a:lstStyle/>
          <a:p>
            <a:r>
              <a:rPr lang="en-US"/>
              <a:t>Declare vs Ignore Interaction?</a:t>
            </a:r>
          </a:p>
        </p:txBody>
      </p:sp>
      <p:graphicFrame>
        <p:nvGraphicFramePr>
          <p:cNvPr id="1133568" name="Object 0"/>
          <p:cNvGraphicFramePr>
            <a:graphicFrameLocks noChangeAspect="1"/>
          </p:cNvGraphicFramePr>
          <p:nvPr>
            <p:ph type="tbl" idx="1"/>
          </p:nvPr>
        </p:nvGraphicFramePr>
        <p:xfrm>
          <a:off x="304800" y="1089025"/>
          <a:ext cx="6118225" cy="8054975"/>
        </p:xfrm>
        <a:graphic>
          <a:graphicData uri="http://schemas.openxmlformats.org/presentationml/2006/ole">
            <p:oleObj spid="_x0000_s1133568" name="Document" r:id="rId4" imgW="6130440" imgH="80582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6D24C9-C6ED-4115-A1F5-BEEBB848754B}" type="slidenum">
              <a:rPr lang="en-US"/>
              <a:pPr/>
              <a:t>4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Randomization to Reduce Confounding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Definition:  random assignment of subjects to exposure (treatment) categories </a:t>
            </a:r>
          </a:p>
          <a:p>
            <a:endParaRPr lang="en-US"/>
          </a:p>
          <a:p>
            <a:r>
              <a:rPr lang="en-US" b="1"/>
              <a:t>All subjects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 </a:t>
            </a:r>
            <a:r>
              <a:rPr lang="en-US" b="1"/>
              <a:t>Randomize</a:t>
            </a:r>
            <a:endParaRPr lang="en-US"/>
          </a:p>
          <a:p>
            <a:endParaRPr lang="en-US"/>
          </a:p>
          <a:p>
            <a:pPr>
              <a:buFont typeface="Symbol" pitchFamily="18" charset="2"/>
              <a:buNone/>
            </a:pPr>
            <a:r>
              <a:rPr lang="en-US"/>
              <a:t>   </a:t>
            </a:r>
          </a:p>
          <a:p>
            <a:r>
              <a:rPr lang="en-US"/>
              <a:t>One of the most important inventions of the 20th Century!</a:t>
            </a:r>
          </a:p>
          <a:p>
            <a:r>
              <a:rPr lang="en-US"/>
              <a:t>Applicable only for intervention studies</a:t>
            </a:r>
          </a:p>
          <a:p>
            <a:r>
              <a:rPr lang="en-US"/>
              <a:t>By eliminating any association between exposure and the potential confounder, it precludes confounding</a:t>
            </a:r>
          </a:p>
          <a:p>
            <a:r>
              <a:rPr lang="en-US"/>
              <a:t>Special strength of randomization is its ability to control the effect of confounding variables about which the investigator is </a:t>
            </a:r>
            <a:r>
              <a:rPr lang="en-US" u="sng"/>
              <a:t>unaware</a:t>
            </a:r>
          </a:p>
          <a:p>
            <a:r>
              <a:rPr lang="en-US" i="1"/>
              <a:t>Does not, however, eliminate confounding!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800600" y="2667000"/>
            <a:ext cx="1447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r>
              <a:rPr lang="en-US" sz="2000"/>
              <a:t>Exposed</a:t>
            </a:r>
            <a:endParaRPr lang="en-US"/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752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125" tIns="49148" rIns="95125" bIns="49148">
            <a:spAutoFit/>
          </a:bodyPr>
          <a:lstStyle/>
          <a:p>
            <a:r>
              <a:rPr lang="en-US" sz="2000"/>
              <a:t>Unexposed</a:t>
            </a:r>
            <a:endParaRPr 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 flipV="1">
            <a:off x="4267200" y="2819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5125" tIns="49148" rIns="95125" bIns="49148" anchor="ctr"/>
          <a:lstStyle/>
          <a:p>
            <a:endParaRPr lang="en-US"/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>
            <a:off x="4267200" y="3352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5125" tIns="49148" rIns="95125" bIns="4914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BBB133-3880-4B39-89DE-A5954DF4CD3A}" type="slidenum">
              <a:rPr lang="en-US"/>
              <a:pPr/>
              <a:t>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 Restriction to Reduce Confounding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AKA Specification</a:t>
            </a:r>
          </a:p>
          <a:p>
            <a:r>
              <a:rPr lang="en-US"/>
              <a:t>Definition:  Restrict enrollment to only those subjects who have a specific value of the  confounding variable</a:t>
            </a:r>
          </a:p>
          <a:p>
            <a:pPr lvl="1"/>
            <a:r>
              <a:rPr lang="en-US"/>
              <a:t>e.g., when age is confounder: include only subjects of same narrow age range </a:t>
            </a:r>
          </a:p>
          <a:p>
            <a:r>
              <a:rPr lang="en-US"/>
              <a:t>Advantages:</a:t>
            </a:r>
          </a:p>
          <a:p>
            <a:pPr lvl="1"/>
            <a:r>
              <a:rPr lang="en-US"/>
              <a:t>conceptually straightforward</a:t>
            </a:r>
          </a:p>
          <a:p>
            <a:r>
              <a:rPr lang="en-US"/>
              <a:t>Disadvantages:</a:t>
            </a:r>
          </a:p>
          <a:p>
            <a:pPr lvl="1"/>
            <a:r>
              <a:rPr lang="en-US"/>
              <a:t>may limit number of eligible subjects</a:t>
            </a:r>
          </a:p>
          <a:p>
            <a:pPr lvl="1"/>
            <a:r>
              <a:rPr lang="en-US"/>
              <a:t>inefficient to screen subjects, then not enroll</a:t>
            </a:r>
          </a:p>
          <a:p>
            <a:pPr lvl="1"/>
            <a:r>
              <a:rPr lang="en-US"/>
              <a:t>“residual confounding” may persist if restriction categories not sufficiently narrow (e.g. “decade of age” might be too broad)</a:t>
            </a:r>
          </a:p>
          <a:p>
            <a:pPr lvl="1">
              <a:lnSpc>
                <a:spcPct val="90000"/>
              </a:lnSpc>
            </a:pPr>
            <a:r>
              <a:rPr lang="en-US"/>
              <a:t>limits generalizability</a:t>
            </a:r>
          </a:p>
          <a:p>
            <a:pPr lvl="1">
              <a:lnSpc>
                <a:spcPct val="90000"/>
              </a:lnSpc>
            </a:pPr>
            <a:r>
              <a:rPr lang="en-US"/>
              <a:t>not possible to evaluate the relationship of interest at different levels of the restricted variable	(i.e. cannot assess interaction)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A6CB94-2F9B-45A5-890A-9CA0D220D4AD}" type="slidenum">
              <a:rPr lang="en-US"/>
              <a:pPr/>
              <a:t>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30888" cy="685800"/>
          </a:xfrm>
          <a:noFill/>
          <a:ln/>
        </p:spPr>
        <p:txBody>
          <a:bodyPr/>
          <a:lstStyle/>
          <a:p>
            <a:r>
              <a:rPr lang="en-US"/>
              <a:t>Matching to Reduce Confounding 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6858000" cy="7162800"/>
          </a:xfrm>
          <a:noFill/>
          <a:ln/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/>
              <a:t>Definition:  Subjects with all levels of a potential confounder are eligible for inclusion BUT the unexposed/non-case subjects (either with respect to exposure in a cohort or disease in a case-control study) are chosen to have the same distribution of the potential confounder as seen in the exposed/cases</a:t>
            </a:r>
          </a:p>
          <a:p>
            <a:pPr>
              <a:tabLst>
                <a:tab pos="1889125" algn="l"/>
              </a:tabLst>
            </a:pPr>
            <a:r>
              <a:rPr lang="en-US"/>
              <a:t>Mechanics depends upon study design: </a:t>
            </a:r>
          </a:p>
          <a:p>
            <a:pPr lvl="1">
              <a:tabLst>
                <a:tab pos="1889125" algn="l"/>
              </a:tabLst>
            </a:pPr>
            <a:r>
              <a:rPr lang="en-US"/>
              <a:t>e.g. </a:t>
            </a:r>
            <a:r>
              <a:rPr lang="en-US" u="sng"/>
              <a:t>cohort study</a:t>
            </a:r>
            <a:r>
              <a:rPr lang="en-US"/>
              <a:t>:  unexposed subjects are “matched” to exposed subjects according to their values for the potential confounder. </a:t>
            </a:r>
          </a:p>
          <a:p>
            <a:pPr lvl="2">
              <a:tabLst>
                <a:tab pos="1889125" algn="l"/>
              </a:tabLst>
            </a:pPr>
            <a:r>
              <a:rPr lang="en-US"/>
              <a:t>e.g.  matching on race</a:t>
            </a:r>
          </a:p>
          <a:p>
            <a:pPr>
              <a:buFont typeface="Symbol" pitchFamily="18" charset="2"/>
              <a:buNone/>
              <a:tabLst>
                <a:tab pos="1889125" algn="l"/>
              </a:tabLst>
            </a:pPr>
            <a:r>
              <a:rPr lang="en-US"/>
              <a:t>	           One unexposed</a:t>
            </a:r>
            <a:r>
              <a:rPr lang="en-US" sz="2200" baseline="-25000"/>
              <a:t>black </a:t>
            </a:r>
            <a:r>
              <a:rPr lang="en-US" sz="1800" i="1"/>
              <a:t>enrolled for each </a:t>
            </a:r>
            <a:r>
              <a:rPr lang="en-US"/>
              <a:t> exposed</a:t>
            </a:r>
            <a:r>
              <a:rPr lang="en-US" sz="2200" baseline="-25000"/>
              <a:t>black</a:t>
            </a:r>
            <a:endParaRPr lang="en-US"/>
          </a:p>
          <a:p>
            <a:pPr>
              <a:buFont typeface="Symbol" pitchFamily="18" charset="2"/>
              <a:buNone/>
              <a:tabLst>
                <a:tab pos="1889125" algn="l"/>
              </a:tabLst>
            </a:pPr>
            <a:r>
              <a:rPr lang="en-US"/>
              <a:t>	           One unexposed</a:t>
            </a:r>
            <a:r>
              <a:rPr lang="en-US" sz="2200" baseline="-25000"/>
              <a:t>asian </a:t>
            </a:r>
            <a:r>
              <a:rPr lang="en-US" sz="1800" i="1"/>
              <a:t>enrolled for each </a:t>
            </a:r>
            <a:r>
              <a:rPr lang="en-US"/>
              <a:t> exposed</a:t>
            </a:r>
            <a:r>
              <a:rPr lang="en-US" sz="2200" baseline="-25000"/>
              <a:t>asian</a:t>
            </a:r>
            <a:endParaRPr lang="en-US"/>
          </a:p>
          <a:p>
            <a:pPr lvl="1">
              <a:tabLst>
                <a:tab pos="1889125" algn="l"/>
              </a:tabLst>
            </a:pPr>
            <a:endParaRPr lang="en-US" sz="800"/>
          </a:p>
          <a:p>
            <a:pPr lvl="1">
              <a:tabLst>
                <a:tab pos="1889125" algn="l"/>
              </a:tabLst>
            </a:pPr>
            <a:r>
              <a:rPr lang="en-US"/>
              <a:t>e.g. </a:t>
            </a:r>
            <a:r>
              <a:rPr lang="en-US" u="sng"/>
              <a:t>case-control study</a:t>
            </a:r>
            <a:r>
              <a:rPr lang="en-US"/>
              <a:t>:  non-diseased controls are “matched” to diseased cases </a:t>
            </a:r>
          </a:p>
          <a:p>
            <a:pPr lvl="1">
              <a:tabLst>
                <a:tab pos="1889125" algn="l"/>
              </a:tabLst>
            </a:pPr>
            <a:endParaRPr lang="en-US" sz="400"/>
          </a:p>
          <a:p>
            <a:pPr lvl="2">
              <a:tabLst>
                <a:tab pos="1889125" algn="l"/>
              </a:tabLst>
            </a:pPr>
            <a:r>
              <a:rPr lang="en-US"/>
              <a:t>e.g. matching on age </a:t>
            </a:r>
          </a:p>
          <a:p>
            <a:pPr>
              <a:buFont typeface="Symbol" pitchFamily="18" charset="2"/>
              <a:buNone/>
              <a:tabLst>
                <a:tab pos="1889125" algn="l"/>
              </a:tabLst>
            </a:pPr>
            <a:r>
              <a:rPr lang="en-US"/>
              <a:t>	           One control</a:t>
            </a:r>
            <a:r>
              <a:rPr lang="en-US" sz="2200" baseline="-25000"/>
              <a:t>age</a:t>
            </a:r>
            <a:r>
              <a:rPr lang="en-US"/>
              <a:t> </a:t>
            </a:r>
            <a:r>
              <a:rPr lang="en-US" sz="2200" baseline="-25000"/>
              <a:t>50</a:t>
            </a:r>
            <a:r>
              <a:rPr lang="en-US"/>
              <a:t>   </a:t>
            </a:r>
            <a:r>
              <a:rPr lang="en-US" sz="1800" i="1"/>
              <a:t>enrolled for each  </a:t>
            </a:r>
            <a:r>
              <a:rPr lang="en-US"/>
              <a:t>case</a:t>
            </a:r>
            <a:r>
              <a:rPr lang="en-US" sz="2200" baseline="-25000"/>
              <a:t>age</a:t>
            </a:r>
            <a:r>
              <a:rPr lang="en-US"/>
              <a:t> </a:t>
            </a:r>
            <a:r>
              <a:rPr lang="en-US" sz="2200" baseline="-25000"/>
              <a:t>50</a:t>
            </a:r>
            <a:endParaRPr lang="en-US"/>
          </a:p>
          <a:p>
            <a:pPr>
              <a:buFont typeface="Symbol" pitchFamily="18" charset="2"/>
              <a:buNone/>
              <a:tabLst>
                <a:tab pos="1889125" algn="l"/>
              </a:tabLst>
            </a:pPr>
            <a:r>
              <a:rPr lang="en-US"/>
              <a:t>	           One control</a:t>
            </a:r>
            <a:r>
              <a:rPr lang="en-US" sz="2200" baseline="-25000"/>
              <a:t>age</a:t>
            </a:r>
            <a:r>
              <a:rPr lang="en-US"/>
              <a:t> </a:t>
            </a:r>
            <a:r>
              <a:rPr lang="en-US" sz="2200" baseline="-25000"/>
              <a:t>70</a:t>
            </a:r>
            <a:r>
              <a:rPr lang="en-US"/>
              <a:t> 	</a:t>
            </a:r>
            <a:r>
              <a:rPr lang="en-US" sz="1800" i="1"/>
              <a:t>enrolled for each</a:t>
            </a:r>
            <a:r>
              <a:rPr lang="en-US"/>
              <a:t>  case</a:t>
            </a:r>
            <a:r>
              <a:rPr lang="en-US" sz="2200" baseline="-25000"/>
              <a:t>age</a:t>
            </a:r>
            <a:r>
              <a:rPr lang="en-US"/>
              <a:t> </a:t>
            </a:r>
            <a:r>
              <a:rPr lang="en-US" sz="2200" baseline="-25000"/>
              <a:t>70</a:t>
            </a:r>
            <a:endParaRPr lang="en-US"/>
          </a:p>
          <a:p>
            <a:pPr>
              <a:tabLst>
                <a:tab pos="1889125" algn="l"/>
              </a:tabLst>
            </a:pPr>
            <a:endParaRPr lang="en-US" sz="800"/>
          </a:p>
          <a:p>
            <a:pPr>
              <a:tabLst>
                <a:tab pos="1889125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CCFABA-E72E-4291-B879-6FE97219F2B3}" type="slidenum">
              <a:rPr lang="en-US"/>
              <a:pPr/>
              <a:t>7</a:t>
            </a:fld>
            <a:endParaRPr lang="en-US"/>
          </a:p>
        </p:txBody>
      </p:sp>
      <p:sp>
        <p:nvSpPr>
          <p:cNvPr id="1061890" name="Line 4098"/>
          <p:cNvSpPr>
            <a:spLocks noChangeShapeType="1"/>
          </p:cNvSpPr>
          <p:nvPr/>
        </p:nvSpPr>
        <p:spPr bwMode="auto">
          <a:xfrm flipH="1">
            <a:off x="3276600" y="1752600"/>
            <a:ext cx="609600" cy="1905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1891" name="Rectangle 409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830888" cy="457200"/>
          </a:xfrm>
        </p:spPr>
        <p:txBody>
          <a:bodyPr/>
          <a:lstStyle/>
          <a:p>
            <a:r>
              <a:rPr lang="en-US" sz="2000"/>
              <a:t>Methods to Prevent or Manage Confounding</a:t>
            </a:r>
            <a:endParaRPr lang="en-US"/>
          </a:p>
        </p:txBody>
      </p:sp>
      <p:sp>
        <p:nvSpPr>
          <p:cNvPr id="1061892" name="Line 4100"/>
          <p:cNvSpPr>
            <a:spLocks noChangeShapeType="1"/>
          </p:cNvSpPr>
          <p:nvPr/>
        </p:nvSpPr>
        <p:spPr bwMode="auto">
          <a:xfrm>
            <a:off x="2209800" y="4191000"/>
            <a:ext cx="914400" cy="1371600"/>
          </a:xfrm>
          <a:prstGeom prst="line">
            <a:avLst/>
          </a:prstGeom>
          <a:noFill/>
          <a:ln w="12700">
            <a:noFill/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61893" name="Picture 4101" descr="\\Central1\MacUAM\CC Graphics Library\Scanned Images\Martin\Untitled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5791200" cy="3886200"/>
          </a:xfrm>
          <a:prstGeom prst="rect">
            <a:avLst/>
          </a:prstGeom>
          <a:noFill/>
        </p:spPr>
      </p:pic>
      <p:sp>
        <p:nvSpPr>
          <p:cNvPr id="1061894" name="Line 4102"/>
          <p:cNvSpPr>
            <a:spLocks noChangeShapeType="1"/>
          </p:cNvSpPr>
          <p:nvPr/>
        </p:nvSpPr>
        <p:spPr bwMode="auto">
          <a:xfrm flipV="1">
            <a:off x="3276600" y="1066800"/>
            <a:ext cx="685800" cy="1676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1895" name="Line 4103"/>
          <p:cNvSpPr>
            <a:spLocks noChangeShapeType="1"/>
          </p:cNvSpPr>
          <p:nvPr/>
        </p:nvSpPr>
        <p:spPr bwMode="auto">
          <a:xfrm flipH="1">
            <a:off x="2209800" y="1752600"/>
            <a:ext cx="228600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1896" name="Line 4104"/>
          <p:cNvSpPr>
            <a:spLocks noChangeShapeType="1"/>
          </p:cNvSpPr>
          <p:nvPr/>
        </p:nvSpPr>
        <p:spPr bwMode="auto">
          <a:xfrm>
            <a:off x="2819400" y="1752600"/>
            <a:ext cx="15240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1897" name="Line 4105"/>
          <p:cNvSpPr>
            <a:spLocks noChangeShapeType="1"/>
          </p:cNvSpPr>
          <p:nvPr/>
        </p:nvSpPr>
        <p:spPr bwMode="auto">
          <a:xfrm>
            <a:off x="2209800" y="3352800"/>
            <a:ext cx="2362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61898" name="Picture 4106" descr="\\Central1\MacUAM\CC Graphics Library\Scanned Images\Martin\Untitled-1.jpg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5078413"/>
            <a:ext cx="5830888" cy="3760787"/>
          </a:xfrm>
        </p:spPr>
      </p:pic>
      <p:sp>
        <p:nvSpPr>
          <p:cNvPr id="1061899" name="Text Box 4107"/>
          <p:cNvSpPr txBox="1">
            <a:spLocks noChangeArrowheads="1"/>
          </p:cNvSpPr>
          <p:nvPr/>
        </p:nvSpPr>
        <p:spPr bwMode="auto">
          <a:xfrm>
            <a:off x="5105400" y="4046538"/>
            <a:ext cx="990600" cy="519112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800"/>
              <a:t>D</a:t>
            </a:r>
            <a:endParaRPr lang="en-US" sz="1600" b="0"/>
          </a:p>
        </p:txBody>
      </p:sp>
      <p:sp>
        <p:nvSpPr>
          <p:cNvPr id="1061900" name="Text Box 4108"/>
          <p:cNvSpPr txBox="1">
            <a:spLocks noChangeArrowheads="1"/>
          </p:cNvSpPr>
          <p:nvPr/>
        </p:nvSpPr>
        <p:spPr bwMode="auto">
          <a:xfrm>
            <a:off x="5105400" y="8153400"/>
            <a:ext cx="990600" cy="519113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2800"/>
              <a:t>D</a:t>
            </a:r>
            <a:endParaRPr lang="en-US" sz="1600" b="0"/>
          </a:p>
        </p:txBody>
      </p:sp>
      <p:sp>
        <p:nvSpPr>
          <p:cNvPr id="1061901" name="Line 4109"/>
          <p:cNvSpPr>
            <a:spLocks noChangeShapeType="1"/>
          </p:cNvSpPr>
          <p:nvPr/>
        </p:nvSpPr>
        <p:spPr bwMode="auto">
          <a:xfrm>
            <a:off x="2286000" y="7543800"/>
            <a:ext cx="23622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stealth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1902" name="Line 4110"/>
          <p:cNvSpPr>
            <a:spLocks noChangeShapeType="1"/>
          </p:cNvSpPr>
          <p:nvPr/>
        </p:nvSpPr>
        <p:spPr bwMode="auto">
          <a:xfrm flipV="1">
            <a:off x="2438400" y="7391400"/>
            <a:ext cx="19812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1903" name="Line 4111"/>
          <p:cNvSpPr>
            <a:spLocks noChangeShapeType="1"/>
          </p:cNvSpPr>
          <p:nvPr/>
        </p:nvSpPr>
        <p:spPr bwMode="auto">
          <a:xfrm>
            <a:off x="3200400" y="7315200"/>
            <a:ext cx="457200" cy="129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1904" name="Text Box 4112"/>
          <p:cNvSpPr txBox="1">
            <a:spLocks noChangeArrowheads="1"/>
          </p:cNvSpPr>
          <p:nvPr/>
        </p:nvSpPr>
        <p:spPr bwMode="auto">
          <a:xfrm>
            <a:off x="838200" y="4351338"/>
            <a:ext cx="1371600" cy="823912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en-US" sz="4800"/>
              <a:t>or</a:t>
            </a:r>
            <a:endParaRPr lang="en-US" sz="16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B7B4F-D17F-4B80-8949-CE98B41F31B4}" type="slidenum">
              <a:rPr lang="en-US"/>
              <a:pPr/>
              <a:t>8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Matching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/>
              <a:t>1.  Useful in preventing confounding by factors which would be difficult to manage in any other way</a:t>
            </a:r>
          </a:p>
          <a:p>
            <a:pPr lvl="1"/>
            <a:r>
              <a:rPr lang="en-US"/>
              <a:t>e.g. “neighborhood” is a nominal variable with multiple values.  </a:t>
            </a:r>
          </a:p>
          <a:p>
            <a:pPr lvl="2"/>
            <a:r>
              <a:rPr lang="en-US"/>
              <a:t>Relying upon random sampling of controls without attention to neighborhood may result in (especially in a small study) choosing no controls from some of the neighborhoods seen in the case group </a:t>
            </a:r>
          </a:p>
          <a:p>
            <a:pPr lvl="2"/>
            <a:r>
              <a:rPr lang="en-US"/>
              <a:t>Even if all neighborhoods seen in the case group were represented in the controls, adjusting for neighborhood with “analysis phase” strategies are problematic</a:t>
            </a:r>
          </a:p>
          <a:p>
            <a:pPr>
              <a:buFont typeface="Symbol" pitchFamily="18" charset="2"/>
              <a:buNone/>
            </a:pPr>
            <a:r>
              <a:rPr lang="en-US"/>
              <a:t>2.  By ensuring a balanced number of cases and controls (e.g. in a case-control study) within the various strata of the confounding variable,  statistical precision is increased </a:t>
            </a:r>
          </a:p>
          <a:p>
            <a:pPr lvl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704A7-DE86-48A6-9C56-2E48B7BD741B}" type="slidenum">
              <a:rPr lang="en-US"/>
              <a:pPr/>
              <a:t>9</a:t>
            </a:fld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Matching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/>
              <a:t>1.  Finding appropriate matches may be difficult and expensive and limit sample size (e.g., have to throw out a case if cannot find a control).  Therefore, the gains in statistical efficiency can be offset by losses in overall efficiency.</a:t>
            </a:r>
          </a:p>
          <a:p>
            <a:pPr>
              <a:buFont typeface="Symbol" pitchFamily="18" charset="2"/>
              <a:buNone/>
            </a:pPr>
            <a:endParaRPr lang="en-US" sz="1200"/>
          </a:p>
          <a:p>
            <a:pPr>
              <a:buFont typeface="Symbol" pitchFamily="18" charset="2"/>
              <a:buNone/>
            </a:pPr>
            <a:r>
              <a:rPr lang="en-US"/>
              <a:t>2.  In a case-control study, factor used to match subjects cannot be itself evaluated as a risk factor for the disease.  In general, matching decreases robustness of study to address secondary questions.</a:t>
            </a:r>
          </a:p>
          <a:p>
            <a:pPr>
              <a:buFont typeface="Symbol" pitchFamily="18" charset="2"/>
              <a:buNone/>
            </a:pPr>
            <a:endParaRPr lang="en-US" sz="900"/>
          </a:p>
          <a:p>
            <a:pPr>
              <a:buFont typeface="Symbol" pitchFamily="18" charset="2"/>
              <a:buNone/>
            </a:pPr>
            <a:r>
              <a:rPr lang="en-US"/>
              <a:t>3.  Decisions are irrevocable - if you happened to match on an intermediary, you likely have lost ability to evaluate role of exposure in question.</a:t>
            </a:r>
          </a:p>
          <a:p>
            <a:pPr>
              <a:buFont typeface="Symbol" pitchFamily="18" charset="2"/>
              <a:buNone/>
            </a:pPr>
            <a:endParaRPr lang="en-US"/>
          </a:p>
          <a:p>
            <a:pPr>
              <a:buFont typeface="Symbol" pitchFamily="18" charset="2"/>
              <a:buNone/>
            </a:pPr>
            <a:r>
              <a:rPr lang="en-US"/>
              <a:t>4. If potential confounding factor really isn’t a confounder, statistical precision will be worse than no matching.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.pot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5125" tIns="49148" rIns="95125" bIns="4914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5125" tIns="49148" rIns="95125" bIns="4914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90632972</TotalTime>
  <Pages>46</Pages>
  <Words>2011</Words>
  <Application>Microsoft Office PowerPoint</Application>
  <PresentationFormat>Letter Paper (8.5x11 in)</PresentationFormat>
  <Paragraphs>437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Times New Roman</vt:lpstr>
      <vt:lpstr>Arial</vt:lpstr>
      <vt:lpstr>Symbol</vt:lpstr>
      <vt:lpstr>Monotype Sorts</vt:lpstr>
      <vt:lpstr>Courier</vt:lpstr>
      <vt:lpstr>Blank Presentation.pot</vt:lpstr>
      <vt:lpstr>Microsoft Word Document</vt:lpstr>
      <vt:lpstr>Microsoft Graph 97 Chart</vt:lpstr>
      <vt:lpstr>Microsoft Equation 3.0</vt:lpstr>
      <vt:lpstr>Confounding and Interaction: Part II</vt:lpstr>
      <vt:lpstr>Methods to Prevent or Manage Confounding</vt:lpstr>
      <vt:lpstr>Methods to Prevent or Manage Confounding</vt:lpstr>
      <vt:lpstr>Randomization to Reduce Confounding</vt:lpstr>
      <vt:lpstr> Restriction to Reduce Confounding</vt:lpstr>
      <vt:lpstr>Matching to Reduce Confounding </vt:lpstr>
      <vt:lpstr>Methods to Prevent or Manage Confounding</vt:lpstr>
      <vt:lpstr>Advantages of Matching</vt:lpstr>
      <vt:lpstr>Disadvantages of Matching</vt:lpstr>
      <vt:lpstr>Stratification to Reduce Confounding</vt:lpstr>
      <vt:lpstr>Smoking,  Matches, and Lung Cancer</vt:lpstr>
      <vt:lpstr>Stratifying by Multiple Confounders</vt:lpstr>
      <vt:lpstr>Stratifying by Multiple Confounders</vt:lpstr>
      <vt:lpstr>Summary Estimate from  the Stratified Analyses</vt:lpstr>
      <vt:lpstr>Smoking,  Matches, and Lung Cancer</vt:lpstr>
      <vt:lpstr>Smoking, Caffeine Use  and Delayed Conception</vt:lpstr>
      <vt:lpstr>Underlying Assumption When Forming a Summary of the Unconfounded Stratum-Specific Estimates</vt:lpstr>
      <vt:lpstr>Interaction</vt:lpstr>
      <vt:lpstr>Slide 19</vt:lpstr>
      <vt:lpstr>Slide 20</vt:lpstr>
      <vt:lpstr>Interaction is likely everywhere</vt:lpstr>
      <vt:lpstr>Smoking, Caffeine Use  and Delayed Conception:  Additive vs Multiplicative Interaction</vt:lpstr>
      <vt:lpstr>Additive vs Multiplicative Interaction</vt:lpstr>
      <vt:lpstr>Additive vs Multiplicative Scales</vt:lpstr>
      <vt:lpstr>Additive vs Multiplicative Scales</vt:lpstr>
      <vt:lpstr>Smoking, Family History  and Cancer:  Additive vs Multiplicative Interaction</vt:lpstr>
      <vt:lpstr>Confounding  vs Interaction</vt:lpstr>
      <vt:lpstr>Smoking, Caffeine Use  and Delayed Conception</vt:lpstr>
      <vt:lpstr>Chance as a Cause of Interaction?</vt:lpstr>
      <vt:lpstr>Statistical Tests of Interaction:   Test of Homogeneity</vt:lpstr>
      <vt:lpstr>Interpreting Tests of Homogeneity</vt:lpstr>
      <vt:lpstr>Tests of Homogeneity with Stata</vt:lpstr>
      <vt:lpstr>Slide 33</vt:lpstr>
      <vt:lpstr>Declare vs Ignore Interaction?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John M. Colford, Jr.</dc:creator>
  <cp:keywords/>
  <dc:description/>
  <cp:lastModifiedBy>vhasfcdurazt</cp:lastModifiedBy>
  <cp:revision>192</cp:revision>
  <cp:lastPrinted>2000-11-20T23:19:22Z</cp:lastPrinted>
  <dcterms:created xsi:type="dcterms:W3CDTF">1995-06-17T23:31:02Z</dcterms:created>
  <dcterms:modified xsi:type="dcterms:W3CDTF">2011-06-02T23:58:34Z</dcterms:modified>
</cp:coreProperties>
</file>