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260" r:id="rId2"/>
    <p:sldId id="267" r:id="rId3"/>
    <p:sldId id="259" r:id="rId4"/>
    <p:sldId id="263" r:id="rId5"/>
    <p:sldId id="286" r:id="rId6"/>
    <p:sldId id="305" r:id="rId7"/>
    <p:sldId id="307" r:id="rId8"/>
    <p:sldId id="270" r:id="rId9"/>
    <p:sldId id="298" r:id="rId10"/>
    <p:sldId id="299" r:id="rId11"/>
    <p:sldId id="300" r:id="rId12"/>
    <p:sldId id="271" r:id="rId13"/>
    <p:sldId id="261" r:id="rId14"/>
    <p:sldId id="276" r:id="rId15"/>
    <p:sldId id="277" r:id="rId16"/>
    <p:sldId id="280" r:id="rId17"/>
    <p:sldId id="287" r:id="rId18"/>
    <p:sldId id="288" r:id="rId19"/>
    <p:sldId id="281" r:id="rId20"/>
    <p:sldId id="272" r:id="rId21"/>
    <p:sldId id="264" r:id="rId22"/>
    <p:sldId id="273" r:id="rId23"/>
    <p:sldId id="274" r:id="rId24"/>
    <p:sldId id="266" r:id="rId25"/>
    <p:sldId id="278" r:id="rId26"/>
    <p:sldId id="279" r:id="rId27"/>
    <p:sldId id="294" r:id="rId28"/>
    <p:sldId id="296" r:id="rId29"/>
    <p:sldId id="304" r:id="rId30"/>
    <p:sldId id="306" r:id="rId31"/>
    <p:sldId id="292" r:id="rId32"/>
    <p:sldId id="290" r:id="rId33"/>
    <p:sldId id="289" r:id="rId34"/>
    <p:sldId id="291" r:id="rId35"/>
    <p:sldId id="284" r:id="rId36"/>
    <p:sldId id="293" r:id="rId37"/>
    <p:sldId id="301" r:id="rId38"/>
    <p:sldId id="302" r:id="rId39"/>
    <p:sldId id="303" r:id="rId40"/>
  </p:sldIdLst>
  <p:sldSz cx="9144000" cy="6858000" type="screen4x3"/>
  <p:notesSz cx="7010400" cy="9296400"/>
  <p:defaultTextStyle>
    <a:defPPr>
      <a:defRPr lang="en-US"/>
    </a:defPPr>
    <a:lvl1pPr algn="l" rtl="0" fontAlgn="base">
      <a:spcBef>
        <a:spcPct val="50000"/>
      </a:spcBef>
      <a:spcAft>
        <a:spcPct val="0"/>
      </a:spcAft>
      <a:buClr>
        <a:srgbClr val="500050"/>
      </a:buClr>
      <a:defRPr kern="1200">
        <a:solidFill>
          <a:schemeClr val="tx1"/>
        </a:solidFill>
        <a:latin typeface="Arial" charset="0"/>
        <a:ea typeface="+mn-ea"/>
        <a:cs typeface="+mn-cs"/>
      </a:defRPr>
    </a:lvl1pPr>
    <a:lvl2pPr marL="457200" algn="l" rtl="0" fontAlgn="base">
      <a:spcBef>
        <a:spcPct val="50000"/>
      </a:spcBef>
      <a:spcAft>
        <a:spcPct val="0"/>
      </a:spcAft>
      <a:buClr>
        <a:srgbClr val="500050"/>
      </a:buClr>
      <a:defRPr kern="1200">
        <a:solidFill>
          <a:schemeClr val="tx1"/>
        </a:solidFill>
        <a:latin typeface="Arial" charset="0"/>
        <a:ea typeface="+mn-ea"/>
        <a:cs typeface="+mn-cs"/>
      </a:defRPr>
    </a:lvl2pPr>
    <a:lvl3pPr marL="914400" algn="l" rtl="0" fontAlgn="base">
      <a:spcBef>
        <a:spcPct val="50000"/>
      </a:spcBef>
      <a:spcAft>
        <a:spcPct val="0"/>
      </a:spcAft>
      <a:buClr>
        <a:srgbClr val="500050"/>
      </a:buClr>
      <a:defRPr kern="1200">
        <a:solidFill>
          <a:schemeClr val="tx1"/>
        </a:solidFill>
        <a:latin typeface="Arial" charset="0"/>
        <a:ea typeface="+mn-ea"/>
        <a:cs typeface="+mn-cs"/>
      </a:defRPr>
    </a:lvl3pPr>
    <a:lvl4pPr marL="1371600" algn="l" rtl="0" fontAlgn="base">
      <a:spcBef>
        <a:spcPct val="50000"/>
      </a:spcBef>
      <a:spcAft>
        <a:spcPct val="0"/>
      </a:spcAft>
      <a:buClr>
        <a:srgbClr val="500050"/>
      </a:buClr>
      <a:defRPr kern="1200">
        <a:solidFill>
          <a:schemeClr val="tx1"/>
        </a:solidFill>
        <a:latin typeface="Arial" charset="0"/>
        <a:ea typeface="+mn-ea"/>
        <a:cs typeface="+mn-cs"/>
      </a:defRPr>
    </a:lvl4pPr>
    <a:lvl5pPr marL="1828800" algn="l" rtl="0" fontAlgn="base">
      <a:spcBef>
        <a:spcPct val="50000"/>
      </a:spcBef>
      <a:spcAft>
        <a:spcPct val="0"/>
      </a:spcAft>
      <a:buClr>
        <a:srgbClr val="500050"/>
      </a:buClr>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126C"/>
    <a:srgbClr val="071477"/>
    <a:srgbClr val="050F5B"/>
    <a:srgbClr val="061478"/>
    <a:srgbClr val="051065"/>
    <a:srgbClr val="000066"/>
    <a:srgbClr val="FF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719" autoAdjust="0"/>
  </p:normalViewPr>
  <p:slideViewPr>
    <p:cSldViewPr snapToGrid="0">
      <p:cViewPr varScale="1">
        <p:scale>
          <a:sx n="85" d="100"/>
          <a:sy n="85" d="100"/>
        </p:scale>
        <p:origin x="-42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03" d="100"/>
          <a:sy n="103" d="100"/>
        </p:scale>
        <p:origin x="-2526" y="-84"/>
      </p:cViewPr>
      <p:guideLst>
        <p:guide orient="horz" pos="2927"/>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1026"/>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33" tIns="46666" rIns="93333" bIns="46666" numCol="1" anchor="t" anchorCtr="0" compatLnSpc="1">
            <a:prstTxWarp prst="textNoShape">
              <a:avLst/>
            </a:prstTxWarp>
          </a:bodyPr>
          <a:lstStyle>
            <a:lvl1pPr defTabSz="933450">
              <a:spcBef>
                <a:spcPct val="0"/>
              </a:spcBef>
              <a:buClrTx/>
              <a:defRPr sz="1200">
                <a:solidFill>
                  <a:schemeClr val="bg1"/>
                </a:solidFill>
              </a:defRPr>
            </a:lvl1pPr>
          </a:lstStyle>
          <a:p>
            <a:endParaRPr lang="en-US"/>
          </a:p>
        </p:txBody>
      </p:sp>
      <p:sp>
        <p:nvSpPr>
          <p:cNvPr id="31747" name="Rectangle 1027"/>
          <p:cNvSpPr>
            <a:spLocks noGrp="1" noChangeArrowheads="1"/>
          </p:cNvSpPr>
          <p:nvPr>
            <p:ph type="dt" sz="quarter" idx="1"/>
          </p:nvPr>
        </p:nvSpPr>
        <p:spPr bwMode="auto">
          <a:xfrm>
            <a:off x="3971925"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33" tIns="46666" rIns="93333" bIns="46666" numCol="1" anchor="t" anchorCtr="0" compatLnSpc="1">
            <a:prstTxWarp prst="textNoShape">
              <a:avLst/>
            </a:prstTxWarp>
          </a:bodyPr>
          <a:lstStyle>
            <a:lvl1pPr algn="r" defTabSz="933450">
              <a:spcBef>
                <a:spcPct val="0"/>
              </a:spcBef>
              <a:buClrTx/>
              <a:defRPr sz="1200">
                <a:solidFill>
                  <a:schemeClr val="bg1"/>
                </a:solidFill>
              </a:defRPr>
            </a:lvl1pPr>
          </a:lstStyle>
          <a:p>
            <a:endParaRPr lang="en-US"/>
          </a:p>
        </p:txBody>
      </p:sp>
      <p:sp>
        <p:nvSpPr>
          <p:cNvPr id="31748" name="Rectangle 1028"/>
          <p:cNvSpPr>
            <a:spLocks noGrp="1" noChangeArrowheads="1"/>
          </p:cNvSpPr>
          <p:nvPr>
            <p:ph type="ftr" sz="quarter" idx="2"/>
          </p:nvPr>
        </p:nvSpPr>
        <p:spPr bwMode="auto">
          <a:xfrm>
            <a:off x="0" y="8831263"/>
            <a:ext cx="3038475"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33" tIns="46666" rIns="93333" bIns="46666" numCol="1" anchor="b" anchorCtr="0" compatLnSpc="1">
            <a:prstTxWarp prst="textNoShape">
              <a:avLst/>
            </a:prstTxWarp>
          </a:bodyPr>
          <a:lstStyle>
            <a:lvl1pPr defTabSz="933450">
              <a:spcBef>
                <a:spcPct val="0"/>
              </a:spcBef>
              <a:buClrTx/>
              <a:defRPr sz="1200">
                <a:solidFill>
                  <a:schemeClr val="bg1"/>
                </a:solidFill>
              </a:defRPr>
            </a:lvl1pPr>
          </a:lstStyle>
          <a:p>
            <a:endParaRPr lang="en-US"/>
          </a:p>
        </p:txBody>
      </p:sp>
      <p:sp>
        <p:nvSpPr>
          <p:cNvPr id="31749" name="Rectangle 1029"/>
          <p:cNvSpPr>
            <a:spLocks noGrp="1" noChangeArrowheads="1"/>
          </p:cNvSpPr>
          <p:nvPr>
            <p:ph type="sldNum" sz="quarter" idx="3"/>
          </p:nvPr>
        </p:nvSpPr>
        <p:spPr bwMode="auto">
          <a:xfrm>
            <a:off x="3971925" y="8831263"/>
            <a:ext cx="3038475"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33" tIns="46666" rIns="93333" bIns="46666" numCol="1" anchor="b" anchorCtr="0" compatLnSpc="1">
            <a:prstTxWarp prst="textNoShape">
              <a:avLst/>
            </a:prstTxWarp>
          </a:bodyPr>
          <a:lstStyle>
            <a:lvl1pPr algn="r" defTabSz="933450">
              <a:spcBef>
                <a:spcPct val="0"/>
              </a:spcBef>
              <a:buClrTx/>
              <a:defRPr sz="1200">
                <a:solidFill>
                  <a:schemeClr val="bg1"/>
                </a:solidFill>
              </a:defRPr>
            </a:lvl1pPr>
          </a:lstStyle>
          <a:p>
            <a:fld id="{1D2EE0F6-CB5B-4D96-BCBF-373B7F07CD2D}" type="slidenum">
              <a:rPr lang="en-US"/>
              <a:pPr/>
              <a:t>‹#›</a:t>
            </a:fld>
            <a:endParaRPr lang="en-US"/>
          </a:p>
        </p:txBody>
      </p:sp>
    </p:spTree>
    <p:extLst>
      <p:ext uri="{BB962C8B-B14F-4D97-AF65-F5344CB8AC3E}">
        <p14:creationId xmlns:p14="http://schemas.microsoft.com/office/powerpoint/2010/main" val="19740109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303847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33" tIns="46666" rIns="93333" bIns="46666" numCol="1" anchor="t" anchorCtr="0" compatLnSpc="1">
            <a:prstTxWarp prst="textNoShape">
              <a:avLst/>
            </a:prstTxWarp>
          </a:bodyPr>
          <a:lstStyle>
            <a:lvl1pPr defTabSz="933450">
              <a:spcBef>
                <a:spcPct val="0"/>
              </a:spcBef>
              <a:buClrTx/>
              <a:defRPr sz="1200">
                <a:solidFill>
                  <a:schemeClr val="bg1"/>
                </a:solidFill>
              </a:defRPr>
            </a:lvl1pPr>
          </a:lstStyle>
          <a:p>
            <a:endParaRPr lang="en-US"/>
          </a:p>
        </p:txBody>
      </p:sp>
      <p:sp>
        <p:nvSpPr>
          <p:cNvPr id="44035" name="Rectangle 3"/>
          <p:cNvSpPr>
            <a:spLocks noGrp="1" noChangeArrowheads="1"/>
          </p:cNvSpPr>
          <p:nvPr>
            <p:ph type="dt" idx="1"/>
          </p:nvPr>
        </p:nvSpPr>
        <p:spPr bwMode="auto">
          <a:xfrm>
            <a:off x="3971925" y="0"/>
            <a:ext cx="303847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33" tIns="46666" rIns="93333" bIns="46666" numCol="1" anchor="t" anchorCtr="0" compatLnSpc="1">
            <a:prstTxWarp prst="textNoShape">
              <a:avLst/>
            </a:prstTxWarp>
          </a:bodyPr>
          <a:lstStyle>
            <a:lvl1pPr algn="r" defTabSz="933450">
              <a:spcBef>
                <a:spcPct val="0"/>
              </a:spcBef>
              <a:buClrTx/>
              <a:defRPr sz="1200">
                <a:solidFill>
                  <a:schemeClr val="bg1"/>
                </a:solidFill>
              </a:defRPr>
            </a:lvl1pPr>
          </a:lstStyle>
          <a:p>
            <a:endParaRPr lang="en-US"/>
          </a:p>
        </p:txBody>
      </p:sp>
      <p:sp>
        <p:nvSpPr>
          <p:cNvPr id="44036" name="Rectangle 4"/>
          <p:cNvSpPr>
            <a:spLocks noChangeArrowheads="1" noTextEdit="1"/>
          </p:cNvSpPr>
          <p:nvPr>
            <p:ph type="sldImg" idx="2"/>
          </p:nvPr>
        </p:nvSpPr>
        <p:spPr bwMode="auto">
          <a:xfrm>
            <a:off x="1174750" y="700088"/>
            <a:ext cx="4660900" cy="349567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4037" name="Rectangle 5"/>
          <p:cNvSpPr>
            <a:spLocks noGrp="1" noChangeArrowheads="1"/>
          </p:cNvSpPr>
          <p:nvPr>
            <p:ph type="body" sz="quarter" idx="3"/>
          </p:nvPr>
        </p:nvSpPr>
        <p:spPr bwMode="auto">
          <a:xfrm>
            <a:off x="935038" y="4429125"/>
            <a:ext cx="5140325" cy="419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33" tIns="46666" rIns="93333" bIns="4666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4038" name="Rectangle 6"/>
          <p:cNvSpPr>
            <a:spLocks noGrp="1" noChangeArrowheads="1"/>
          </p:cNvSpPr>
          <p:nvPr>
            <p:ph type="ftr" sz="quarter" idx="4"/>
          </p:nvPr>
        </p:nvSpPr>
        <p:spPr bwMode="auto">
          <a:xfrm>
            <a:off x="0" y="885825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33" tIns="46666" rIns="93333" bIns="46666" numCol="1" anchor="b" anchorCtr="0" compatLnSpc="1">
            <a:prstTxWarp prst="textNoShape">
              <a:avLst/>
            </a:prstTxWarp>
          </a:bodyPr>
          <a:lstStyle>
            <a:lvl1pPr defTabSz="933450">
              <a:spcBef>
                <a:spcPct val="0"/>
              </a:spcBef>
              <a:buClrTx/>
              <a:defRPr sz="1200">
                <a:solidFill>
                  <a:schemeClr val="bg1"/>
                </a:solidFill>
              </a:defRPr>
            </a:lvl1pPr>
          </a:lstStyle>
          <a:p>
            <a:endParaRPr lang="en-US"/>
          </a:p>
        </p:txBody>
      </p:sp>
      <p:sp>
        <p:nvSpPr>
          <p:cNvPr id="44039" name="Rectangle 7"/>
          <p:cNvSpPr>
            <a:spLocks noGrp="1" noChangeArrowheads="1"/>
          </p:cNvSpPr>
          <p:nvPr>
            <p:ph type="sldNum" sz="quarter" idx="5"/>
          </p:nvPr>
        </p:nvSpPr>
        <p:spPr bwMode="auto">
          <a:xfrm>
            <a:off x="3971925" y="885825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33" tIns="46666" rIns="93333" bIns="46666" numCol="1" anchor="b" anchorCtr="0" compatLnSpc="1">
            <a:prstTxWarp prst="textNoShape">
              <a:avLst/>
            </a:prstTxWarp>
          </a:bodyPr>
          <a:lstStyle>
            <a:lvl1pPr algn="r" defTabSz="933450">
              <a:spcBef>
                <a:spcPct val="0"/>
              </a:spcBef>
              <a:buClrTx/>
              <a:defRPr sz="1200">
                <a:solidFill>
                  <a:schemeClr val="bg1"/>
                </a:solidFill>
              </a:defRPr>
            </a:lvl1pPr>
          </a:lstStyle>
          <a:p>
            <a:fld id="{20073AA5-6D9C-400E-87DB-B1D4C4914664}" type="slidenum">
              <a:rPr lang="en-US"/>
              <a:pPr/>
              <a:t>‹#›</a:t>
            </a:fld>
            <a:endParaRPr lang="en-US"/>
          </a:p>
        </p:txBody>
      </p:sp>
    </p:spTree>
    <p:extLst>
      <p:ext uri="{BB962C8B-B14F-4D97-AF65-F5344CB8AC3E}">
        <p14:creationId xmlns:p14="http://schemas.microsoft.com/office/powerpoint/2010/main" val="419509566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9348" name="Rectangle 20"/>
          <p:cNvSpPr>
            <a:spLocks noChangeArrowheads="1"/>
          </p:cNvSpPr>
          <p:nvPr/>
        </p:nvSpPr>
        <p:spPr bwMode="auto">
          <a:xfrm>
            <a:off x="0" y="0"/>
            <a:ext cx="9144000" cy="6858000"/>
          </a:xfrm>
          <a:prstGeom prst="rect">
            <a:avLst/>
          </a:prstGeom>
          <a:solidFill>
            <a:srgbClr val="000066"/>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pic>
        <p:nvPicPr>
          <p:cNvPr id="99366" name="Picture 38" descr="ncrr_logo_blu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7163" y="6027738"/>
            <a:ext cx="757237" cy="749300"/>
          </a:xfrm>
          <a:prstGeom prst="rect">
            <a:avLst/>
          </a:prstGeom>
          <a:noFill/>
          <a:extLst>
            <a:ext uri="{909E8E84-426E-40DD-AFC4-6F175D3DCCD1}">
              <a14:hiddenFill xmlns:a14="http://schemas.microsoft.com/office/drawing/2010/main">
                <a:solidFill>
                  <a:srgbClr val="FFFFFF"/>
                </a:solidFill>
              </a14:hiddenFill>
            </a:ext>
          </a:extLst>
        </p:spPr>
      </p:pic>
      <p:sp>
        <p:nvSpPr>
          <p:cNvPr id="99336" name="Rectangle 8"/>
          <p:cNvSpPr>
            <a:spLocks noChangeArrowheads="1"/>
          </p:cNvSpPr>
          <p:nvPr userDrawn="1"/>
        </p:nvSpPr>
        <p:spPr bwMode="auto">
          <a:xfrm>
            <a:off x="0" y="5911850"/>
            <a:ext cx="9144000" cy="42863"/>
          </a:xfrm>
          <a:prstGeom prst="rect">
            <a:avLst/>
          </a:prstGeom>
          <a:solidFill>
            <a:srgbClr val="C0C0C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40" name="Rectangle 12"/>
          <p:cNvSpPr>
            <a:spLocks noChangeArrowheads="1"/>
          </p:cNvSpPr>
          <p:nvPr/>
        </p:nvSpPr>
        <p:spPr bwMode="auto">
          <a:xfrm>
            <a:off x="0" y="5761038"/>
            <a:ext cx="9144000" cy="142875"/>
          </a:xfrm>
          <a:prstGeom prst="rect">
            <a:avLst/>
          </a:prstGeom>
          <a:gradFill rotWithShape="1">
            <a:gsLst>
              <a:gs pos="0">
                <a:srgbClr val="000066"/>
              </a:gs>
              <a:gs pos="100000">
                <a:srgbClr val="333399"/>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99391" name="Picture 63" descr="dhhs_logo_white_txt"/>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952625" y="6024563"/>
            <a:ext cx="769938" cy="760412"/>
          </a:xfrm>
          <a:prstGeom prst="rect">
            <a:avLst/>
          </a:prstGeom>
          <a:noFill/>
          <a:extLst>
            <a:ext uri="{909E8E84-426E-40DD-AFC4-6F175D3DCCD1}">
              <a14:hiddenFill xmlns:a14="http://schemas.microsoft.com/office/drawing/2010/main">
                <a:solidFill>
                  <a:srgbClr val="FFFFFF"/>
                </a:solidFill>
              </a14:hiddenFill>
            </a:ext>
          </a:extLst>
        </p:spPr>
      </p:pic>
      <p:pic>
        <p:nvPicPr>
          <p:cNvPr id="99392" name="Picture 64" descr="NIH_Logo whitetxt"/>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949325" y="6080125"/>
            <a:ext cx="984250" cy="663575"/>
          </a:xfrm>
          <a:prstGeom prst="rect">
            <a:avLst/>
          </a:prstGeom>
          <a:noFill/>
          <a:extLst>
            <a:ext uri="{909E8E84-426E-40DD-AFC4-6F175D3DCCD1}">
              <a14:hiddenFill xmlns:a14="http://schemas.microsoft.com/office/drawing/2010/main">
                <a:solidFill>
                  <a:srgbClr val="FFFFFF"/>
                </a:solidFill>
              </a14:hiddenFill>
            </a:ext>
          </a:extLst>
        </p:spPr>
      </p:pic>
      <p:sp>
        <p:nvSpPr>
          <p:cNvPr id="99389" name="Text Box 61"/>
          <p:cNvSpPr txBox="1">
            <a:spLocks noChangeArrowheads="1"/>
          </p:cNvSpPr>
          <p:nvPr userDrawn="1"/>
        </p:nvSpPr>
        <p:spPr bwMode="auto">
          <a:xfrm>
            <a:off x="5478463" y="6237288"/>
            <a:ext cx="3444875"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en-US" sz="2400">
                <a:solidFill>
                  <a:srgbClr val="EAEAEA"/>
                </a:solidFill>
              </a:rPr>
              <a:t>2005 All Hands Meeting</a:t>
            </a:r>
          </a:p>
        </p:txBody>
      </p:sp>
      <p:pic>
        <p:nvPicPr>
          <p:cNvPr id="99365" name="Picture 37" descr="ppt_overlay_squares_blu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749300"/>
            <a:ext cx="5543550" cy="4851400"/>
          </a:xfrm>
          <a:prstGeom prst="rect">
            <a:avLst/>
          </a:prstGeom>
          <a:noFill/>
          <a:extLst>
            <a:ext uri="{909E8E84-426E-40DD-AFC4-6F175D3DCCD1}">
              <a14:hiddenFill xmlns:a14="http://schemas.microsoft.com/office/drawing/2010/main">
                <a:solidFill>
                  <a:srgbClr val="FFFFFF"/>
                </a:solidFill>
              </a14:hiddenFill>
            </a:ext>
          </a:extLst>
        </p:spPr>
      </p:pic>
      <p:sp>
        <p:nvSpPr>
          <p:cNvPr id="99332" name="Rectangle 4"/>
          <p:cNvSpPr>
            <a:spLocks noGrp="1" noChangeArrowheads="1"/>
          </p:cNvSpPr>
          <p:nvPr>
            <p:ph type="ctrTitle"/>
          </p:nvPr>
        </p:nvSpPr>
        <p:spPr>
          <a:xfrm>
            <a:off x="3756025" y="3678238"/>
            <a:ext cx="5172075" cy="1055687"/>
          </a:xfrm>
        </p:spPr>
        <p:txBody>
          <a:bodyPr/>
          <a:lstStyle>
            <a:lvl1pPr>
              <a:defRPr sz="2400"/>
            </a:lvl1pPr>
          </a:lstStyle>
          <a:p>
            <a:pPr lvl="0"/>
            <a:r>
              <a:rPr lang="en-US" noProof="0" smtClean="0"/>
              <a:t>Click to edit Master title style</a:t>
            </a:r>
          </a:p>
        </p:txBody>
      </p:sp>
      <p:sp>
        <p:nvSpPr>
          <p:cNvPr id="99331" name="Rectangle 3"/>
          <p:cNvSpPr>
            <a:spLocks noGrp="1" noChangeArrowheads="1"/>
          </p:cNvSpPr>
          <p:nvPr>
            <p:ph type="subTitle" idx="1"/>
          </p:nvPr>
        </p:nvSpPr>
        <p:spPr>
          <a:xfrm>
            <a:off x="3781425" y="4989513"/>
            <a:ext cx="5157788" cy="304800"/>
          </a:xfrm>
        </p:spPr>
        <p:txBody>
          <a:bodyPr/>
          <a:lstStyle>
            <a:lvl1pPr marL="0" indent="0">
              <a:buFont typeface="Wingdings" pitchFamily="2" charset="2"/>
              <a:buNone/>
              <a:defRPr sz="1400">
                <a:solidFill>
                  <a:srgbClr val="C0C0C0"/>
                </a:solidFill>
              </a:defRPr>
            </a:lvl1pPr>
          </a:lstStyle>
          <a:p>
            <a:pPr lvl="0"/>
            <a:r>
              <a:rPr lang="en-US" noProof="0" smtClean="0"/>
              <a:t>Click to edit Master subtitle style</a:t>
            </a:r>
          </a:p>
        </p:txBody>
      </p:sp>
      <p:sp>
        <p:nvSpPr>
          <p:cNvPr id="99396" name="Rectangle 68"/>
          <p:cNvSpPr>
            <a:spLocks noChangeArrowheads="1"/>
          </p:cNvSpPr>
          <p:nvPr userDrawn="1"/>
        </p:nvSpPr>
        <p:spPr bwMode="auto">
          <a:xfrm>
            <a:off x="4100513" y="1995488"/>
            <a:ext cx="1570037" cy="10334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9397" name="Rectangle 69"/>
          <p:cNvSpPr>
            <a:spLocks noChangeArrowheads="1"/>
          </p:cNvSpPr>
          <p:nvPr userDrawn="1"/>
        </p:nvSpPr>
        <p:spPr bwMode="auto">
          <a:xfrm>
            <a:off x="4240213" y="2503488"/>
            <a:ext cx="6000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9399" name="Rectangle 71"/>
          <p:cNvSpPr>
            <a:spLocks noChangeArrowheads="1"/>
          </p:cNvSpPr>
          <p:nvPr userDrawn="1"/>
        </p:nvSpPr>
        <p:spPr bwMode="auto">
          <a:xfrm>
            <a:off x="4117975" y="1939925"/>
            <a:ext cx="2716213" cy="1265238"/>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pic>
        <p:nvPicPr>
          <p:cNvPr id="99395" name="Picture 67" descr="2003 logo small white"/>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4705350" y="711200"/>
            <a:ext cx="3897313" cy="1811338"/>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64745521"/>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2997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705600" cy="2997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5154119"/>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34938" y="1050925"/>
            <a:ext cx="8872537" cy="1946275"/>
          </a:xfrm>
        </p:spPr>
        <p:txBody>
          <a:bodyPr/>
          <a:lstStyle/>
          <a:p>
            <a:endParaRPr lang="en-US"/>
          </a:p>
        </p:txBody>
      </p:sp>
    </p:spTree>
    <p:extLst>
      <p:ext uri="{BB962C8B-B14F-4D97-AF65-F5344CB8AC3E}">
        <p14:creationId xmlns:p14="http://schemas.microsoft.com/office/powerpoint/2010/main" val="794936559"/>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34938" y="1050925"/>
            <a:ext cx="4359275" cy="1946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050925"/>
            <a:ext cx="4360862" cy="1946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40438357"/>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0814774"/>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79706915"/>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4938" y="1050925"/>
            <a:ext cx="4359275" cy="1946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050925"/>
            <a:ext cx="4360862" cy="1946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99633972"/>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98226366"/>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87702905"/>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33048"/>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10650801"/>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03031780"/>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1" name="Rectangle 17"/>
          <p:cNvSpPr>
            <a:spLocks noChangeArrowheads="1"/>
          </p:cNvSpPr>
          <p:nvPr/>
        </p:nvSpPr>
        <p:spPr bwMode="auto">
          <a:xfrm>
            <a:off x="0" y="0"/>
            <a:ext cx="9144000" cy="6858000"/>
          </a:xfrm>
          <a:prstGeom prst="rect">
            <a:avLst/>
          </a:prstGeom>
          <a:solidFill>
            <a:srgbClr val="000066"/>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027" name="Rectangle 3"/>
          <p:cNvSpPr>
            <a:spLocks noGrp="1" noChangeArrowheads="1"/>
          </p:cNvSpPr>
          <p:nvPr>
            <p:ph type="body" idx="1"/>
          </p:nvPr>
        </p:nvSpPr>
        <p:spPr bwMode="auto">
          <a:xfrm>
            <a:off x="134938" y="1050925"/>
            <a:ext cx="8872537" cy="1946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6" name="Rectangle 2"/>
          <p:cNvSpPr>
            <a:spLocks noGrp="1" noChangeArrowheads="1"/>
          </p:cNvSpPr>
          <p:nvPr>
            <p:ph type="title"/>
          </p:nvPr>
        </p:nvSpPr>
        <p:spPr bwMode="auto">
          <a:xfrm>
            <a:off x="0" y="0"/>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1051" name="Picture 27" descr="2003 logo small white"/>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0" y="6219825"/>
            <a:ext cx="1352550" cy="62865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53" name="Rectangle 29"/>
          <p:cNvSpPr>
            <a:spLocks noChangeArrowheads="1"/>
          </p:cNvSpPr>
          <p:nvPr/>
        </p:nvSpPr>
        <p:spPr bwMode="auto">
          <a:xfrm>
            <a:off x="0" y="908050"/>
            <a:ext cx="9144000" cy="142875"/>
          </a:xfrm>
          <a:prstGeom prst="rect">
            <a:avLst/>
          </a:prstGeom>
          <a:gradFill rotWithShape="1">
            <a:gsLst>
              <a:gs pos="0">
                <a:srgbClr val="000066"/>
              </a:gs>
              <a:gs pos="100000">
                <a:srgbClr val="333399"/>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wipe dir="r"/>
  </p:transition>
  <p:txStyles>
    <p:titleStyle>
      <a:lvl1pPr algn="l" rtl="0" fontAlgn="base">
        <a:spcBef>
          <a:spcPct val="0"/>
        </a:spcBef>
        <a:spcAft>
          <a:spcPct val="0"/>
        </a:spcAft>
        <a:defRPr sz="36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charset="0"/>
        </a:defRPr>
      </a:lvl2pPr>
      <a:lvl3pPr algn="l" rtl="0" fontAlgn="base">
        <a:spcBef>
          <a:spcPct val="0"/>
        </a:spcBef>
        <a:spcAft>
          <a:spcPct val="0"/>
        </a:spcAft>
        <a:defRPr sz="3600">
          <a:solidFill>
            <a:schemeClr val="bg1"/>
          </a:solidFill>
          <a:latin typeface="Arial" charset="0"/>
        </a:defRPr>
      </a:lvl3pPr>
      <a:lvl4pPr algn="l" rtl="0" fontAlgn="base">
        <a:spcBef>
          <a:spcPct val="0"/>
        </a:spcBef>
        <a:spcAft>
          <a:spcPct val="0"/>
        </a:spcAft>
        <a:defRPr sz="3600">
          <a:solidFill>
            <a:schemeClr val="bg1"/>
          </a:solidFill>
          <a:latin typeface="Arial" charset="0"/>
        </a:defRPr>
      </a:lvl4pPr>
      <a:lvl5pPr algn="l" rtl="0" fontAlgn="base">
        <a:spcBef>
          <a:spcPct val="0"/>
        </a:spcBef>
        <a:spcAft>
          <a:spcPct val="0"/>
        </a:spcAft>
        <a:defRPr sz="3600">
          <a:solidFill>
            <a:schemeClr val="bg1"/>
          </a:solidFill>
          <a:latin typeface="Arial" charset="0"/>
        </a:defRPr>
      </a:lvl5pPr>
      <a:lvl6pPr marL="457200" algn="l" rtl="0" fontAlgn="base">
        <a:spcBef>
          <a:spcPct val="0"/>
        </a:spcBef>
        <a:spcAft>
          <a:spcPct val="0"/>
        </a:spcAft>
        <a:defRPr sz="3600">
          <a:solidFill>
            <a:schemeClr val="bg1"/>
          </a:solidFill>
          <a:latin typeface="Arial" charset="0"/>
        </a:defRPr>
      </a:lvl6pPr>
      <a:lvl7pPr marL="914400" algn="l" rtl="0" fontAlgn="base">
        <a:spcBef>
          <a:spcPct val="0"/>
        </a:spcBef>
        <a:spcAft>
          <a:spcPct val="0"/>
        </a:spcAft>
        <a:defRPr sz="3600">
          <a:solidFill>
            <a:schemeClr val="bg1"/>
          </a:solidFill>
          <a:latin typeface="Arial" charset="0"/>
        </a:defRPr>
      </a:lvl7pPr>
      <a:lvl8pPr marL="1371600" algn="l" rtl="0" fontAlgn="base">
        <a:spcBef>
          <a:spcPct val="0"/>
        </a:spcBef>
        <a:spcAft>
          <a:spcPct val="0"/>
        </a:spcAft>
        <a:defRPr sz="3600">
          <a:solidFill>
            <a:schemeClr val="bg1"/>
          </a:solidFill>
          <a:latin typeface="Arial" charset="0"/>
        </a:defRPr>
      </a:lvl8pPr>
      <a:lvl9pPr marL="1828800" algn="l" rtl="0" fontAlgn="base">
        <a:spcBef>
          <a:spcPct val="0"/>
        </a:spcBef>
        <a:spcAft>
          <a:spcPct val="0"/>
        </a:spcAft>
        <a:defRPr sz="3600">
          <a:solidFill>
            <a:schemeClr val="bg1"/>
          </a:solidFill>
          <a:latin typeface="Arial" charset="0"/>
        </a:defRPr>
      </a:lvl9pPr>
    </p:titleStyle>
    <p:bodyStyle>
      <a:lvl1pPr marL="342900" indent="-342900" algn="l" rtl="0" fontAlgn="base">
        <a:spcBef>
          <a:spcPct val="20000"/>
        </a:spcBef>
        <a:spcAft>
          <a:spcPct val="0"/>
        </a:spcAft>
        <a:buClr>
          <a:srgbClr val="009999"/>
        </a:buClr>
        <a:buFont typeface="Wingdings" pitchFamily="2" charset="2"/>
        <a:buChar char="§"/>
        <a:defRPr sz="2800">
          <a:solidFill>
            <a:srgbClr val="DDDDDD"/>
          </a:solidFill>
          <a:latin typeface="+mn-lt"/>
          <a:ea typeface="+mn-ea"/>
          <a:cs typeface="+mn-cs"/>
        </a:defRPr>
      </a:lvl1pPr>
      <a:lvl2pPr marL="742950" indent="-285750" algn="l" rtl="0" fontAlgn="base">
        <a:spcBef>
          <a:spcPct val="20000"/>
        </a:spcBef>
        <a:spcAft>
          <a:spcPct val="0"/>
        </a:spcAft>
        <a:buClr>
          <a:srgbClr val="009999"/>
        </a:buClr>
        <a:buChar char="•"/>
        <a:defRPr sz="2400">
          <a:solidFill>
            <a:srgbClr val="DDDDDD"/>
          </a:solidFill>
          <a:latin typeface="+mn-lt"/>
        </a:defRPr>
      </a:lvl2pPr>
      <a:lvl3pPr marL="1143000" indent="-228600" algn="l" rtl="0" fontAlgn="base">
        <a:spcBef>
          <a:spcPct val="20000"/>
        </a:spcBef>
        <a:spcAft>
          <a:spcPct val="0"/>
        </a:spcAft>
        <a:buClr>
          <a:srgbClr val="009999"/>
        </a:buClr>
        <a:buFont typeface="Wingdings" pitchFamily="2" charset="2"/>
        <a:buChar char="§"/>
        <a:defRPr sz="2000">
          <a:solidFill>
            <a:srgbClr val="DDDDDD"/>
          </a:solidFill>
          <a:latin typeface="+mn-lt"/>
        </a:defRPr>
      </a:lvl3pPr>
      <a:lvl4pPr marL="1600200" indent="-228600" algn="l" rtl="0" fontAlgn="base">
        <a:spcBef>
          <a:spcPct val="20000"/>
        </a:spcBef>
        <a:spcAft>
          <a:spcPct val="0"/>
        </a:spcAft>
        <a:buClr>
          <a:srgbClr val="009999"/>
        </a:buClr>
        <a:buChar char="•"/>
        <a:defRPr>
          <a:solidFill>
            <a:srgbClr val="DDDDDD"/>
          </a:solidFill>
          <a:latin typeface="+mn-lt"/>
        </a:defRPr>
      </a:lvl4pPr>
      <a:lvl5pPr marL="2057400" indent="-228600" algn="l" rtl="0" fontAlgn="base">
        <a:spcBef>
          <a:spcPct val="20000"/>
        </a:spcBef>
        <a:spcAft>
          <a:spcPct val="0"/>
        </a:spcAft>
        <a:buClr>
          <a:srgbClr val="009999"/>
        </a:buClr>
        <a:buFont typeface="Wingdings" pitchFamily="2" charset="2"/>
        <a:buChar char="§"/>
        <a:defRPr sz="1600">
          <a:solidFill>
            <a:srgbClr val="DDDDDD"/>
          </a:solidFill>
          <a:latin typeface="+mn-lt"/>
        </a:defRPr>
      </a:lvl5pPr>
      <a:lvl6pPr marL="2514600" indent="-228600" algn="l" rtl="0" fontAlgn="base">
        <a:spcBef>
          <a:spcPct val="20000"/>
        </a:spcBef>
        <a:spcAft>
          <a:spcPct val="0"/>
        </a:spcAft>
        <a:buClr>
          <a:srgbClr val="009999"/>
        </a:buClr>
        <a:buFont typeface="Wingdings" pitchFamily="2" charset="2"/>
        <a:buChar char="§"/>
        <a:defRPr sz="1600">
          <a:solidFill>
            <a:srgbClr val="DDDDDD"/>
          </a:solidFill>
          <a:latin typeface="+mn-lt"/>
        </a:defRPr>
      </a:lvl6pPr>
      <a:lvl7pPr marL="2971800" indent="-228600" algn="l" rtl="0" fontAlgn="base">
        <a:spcBef>
          <a:spcPct val="20000"/>
        </a:spcBef>
        <a:spcAft>
          <a:spcPct val="0"/>
        </a:spcAft>
        <a:buClr>
          <a:srgbClr val="009999"/>
        </a:buClr>
        <a:buFont typeface="Wingdings" pitchFamily="2" charset="2"/>
        <a:buChar char="§"/>
        <a:defRPr sz="1600">
          <a:solidFill>
            <a:srgbClr val="DDDDDD"/>
          </a:solidFill>
          <a:latin typeface="+mn-lt"/>
        </a:defRPr>
      </a:lvl7pPr>
      <a:lvl8pPr marL="3429000" indent="-228600" algn="l" rtl="0" fontAlgn="base">
        <a:spcBef>
          <a:spcPct val="20000"/>
        </a:spcBef>
        <a:spcAft>
          <a:spcPct val="0"/>
        </a:spcAft>
        <a:buClr>
          <a:srgbClr val="009999"/>
        </a:buClr>
        <a:buFont typeface="Wingdings" pitchFamily="2" charset="2"/>
        <a:buChar char="§"/>
        <a:defRPr sz="1600">
          <a:solidFill>
            <a:srgbClr val="DDDDDD"/>
          </a:solidFill>
          <a:latin typeface="+mn-lt"/>
        </a:defRPr>
      </a:lvl8pPr>
      <a:lvl9pPr marL="3886200" indent="-228600" algn="l" rtl="0" fontAlgn="base">
        <a:spcBef>
          <a:spcPct val="20000"/>
        </a:spcBef>
        <a:spcAft>
          <a:spcPct val="0"/>
        </a:spcAft>
        <a:buClr>
          <a:srgbClr val="009999"/>
        </a:buClr>
        <a:buFont typeface="Wingdings" pitchFamily="2" charset="2"/>
        <a:buChar char="§"/>
        <a:defRPr sz="1600">
          <a:solidFill>
            <a:srgbClr val="DDDDDD"/>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3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4" name="Rectangle 4"/>
          <p:cNvSpPr>
            <a:spLocks noGrp="1" noChangeArrowheads="1"/>
          </p:cNvSpPr>
          <p:nvPr>
            <p:ph type="ctrTitle"/>
          </p:nvPr>
        </p:nvSpPr>
        <p:spPr/>
        <p:txBody>
          <a:bodyPr/>
          <a:lstStyle/>
          <a:p>
            <a:r>
              <a:rPr lang="en-US" sz="2000"/>
              <a:t>Measuring Reliability: </a:t>
            </a:r>
            <a:br>
              <a:rPr lang="en-US" sz="2000"/>
            </a:br>
            <a:r>
              <a:rPr lang="en-US" sz="2000"/>
              <a:t>The Intraclass Correlation Coefficient</a:t>
            </a:r>
          </a:p>
        </p:txBody>
      </p:sp>
      <p:sp>
        <p:nvSpPr>
          <p:cNvPr id="102405" name="Rectangle 5"/>
          <p:cNvSpPr>
            <a:spLocks noGrp="1" noChangeArrowheads="1"/>
          </p:cNvSpPr>
          <p:nvPr>
            <p:ph type="subTitle" idx="1"/>
          </p:nvPr>
        </p:nvSpPr>
        <p:spPr>
          <a:xfrm>
            <a:off x="3781425" y="4989513"/>
            <a:ext cx="5157788" cy="560387"/>
          </a:xfrm>
        </p:spPr>
        <p:txBody>
          <a:bodyPr/>
          <a:lstStyle/>
          <a:p>
            <a:r>
              <a:rPr lang="en-US"/>
              <a:t>Lee Friedman, Ph.D.</a:t>
            </a:r>
          </a:p>
          <a:p>
            <a:endParaRPr lang="en-US"/>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5651" name="Group 3"/>
          <p:cNvGraphicFramePr>
            <a:graphicFrameLocks noGrp="1"/>
          </p:cNvGraphicFramePr>
          <p:nvPr>
            <p:ph idx="1"/>
          </p:nvPr>
        </p:nvGraphicFramePr>
        <p:xfrm>
          <a:off x="1674813" y="1111250"/>
          <a:ext cx="5959475" cy="3200400"/>
        </p:xfrm>
        <a:graphic>
          <a:graphicData uri="http://schemas.openxmlformats.org/drawingml/2006/table">
            <a:tbl>
              <a:tblPr/>
              <a:tblGrid>
                <a:gridCol w="1285875"/>
                <a:gridCol w="1168400"/>
                <a:gridCol w="1168400"/>
                <a:gridCol w="1168400"/>
                <a:gridCol w="1168400"/>
              </a:tblGrid>
              <a:tr h="323850">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Patients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Rater1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Rater2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Rater3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Rater4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25438">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25438">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sp>
        <p:nvSpPr>
          <p:cNvPr id="155702" name="Text Box 54"/>
          <p:cNvSpPr txBox="1">
            <a:spLocks noChangeArrowheads="1"/>
          </p:cNvSpPr>
          <p:nvPr/>
        </p:nvSpPr>
        <p:spPr bwMode="auto">
          <a:xfrm>
            <a:off x="1143000" y="4391025"/>
            <a:ext cx="7011988" cy="2225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000" b="1">
                <a:solidFill>
                  <a:srgbClr val="FF3300"/>
                </a:solidFill>
              </a:rPr>
              <a:t>When we have k patients chosen at random, and they are rated by n raters, and we don’t object if there are additive offsets as long as the raters are consistent, then we are interested in ICC(3,1).  This is also known as an ICC(CONSISTENCY).  I think this is a pretty unlikely situation for us, especially if we want to merge data from multiple sites.</a:t>
            </a:r>
          </a:p>
        </p:txBody>
      </p:sp>
      <p:sp>
        <p:nvSpPr>
          <p:cNvPr id="155703" name="Text Box 55"/>
          <p:cNvSpPr txBox="1">
            <a:spLocks noChangeArrowheads="1"/>
          </p:cNvSpPr>
          <p:nvPr/>
        </p:nvSpPr>
        <p:spPr bwMode="auto">
          <a:xfrm>
            <a:off x="1778000" y="344488"/>
            <a:ext cx="5357813"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b="1">
                <a:solidFill>
                  <a:schemeClr val="bg1"/>
                </a:solidFill>
              </a:rPr>
              <a:t>4 nurses rate 6 patients on a 10 point scale</a:t>
            </a:r>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6929" name="Group 257"/>
          <p:cNvGraphicFramePr>
            <a:graphicFrameLocks noGrp="1"/>
          </p:cNvGraphicFramePr>
          <p:nvPr>
            <p:ph idx="1"/>
          </p:nvPr>
        </p:nvGraphicFramePr>
        <p:xfrm>
          <a:off x="1633538" y="1112838"/>
          <a:ext cx="5959475" cy="3249612"/>
        </p:xfrm>
        <a:graphic>
          <a:graphicData uri="http://schemas.openxmlformats.org/drawingml/2006/table">
            <a:tbl>
              <a:tblPr/>
              <a:tblGrid>
                <a:gridCol w="1285875"/>
                <a:gridCol w="1168400"/>
                <a:gridCol w="1168400"/>
                <a:gridCol w="1168400"/>
                <a:gridCol w="1168400"/>
              </a:tblGrid>
              <a:tr h="323850">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Patients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endParaRPr kumimoji="0" lang="en-US" sz="2400" b="0" i="0" u="none" strike="noStrike" cap="none" normalizeH="0" baseline="0" smtClean="0">
                        <a:ln>
                          <a:noFill/>
                        </a:ln>
                        <a:solidFill>
                          <a:srgbClr val="DDDDDD"/>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endParaRPr kumimoji="0" lang="en-US" sz="2400" b="0" i="0" u="none" strike="noStrike" cap="none" normalizeH="0" baseline="0" smtClean="0">
                        <a:ln>
                          <a:noFill/>
                        </a:ln>
                        <a:solidFill>
                          <a:srgbClr val="DDDDDD"/>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endParaRPr kumimoji="0" lang="en-US" sz="2400" b="0" i="0" u="none" strike="noStrike" cap="none" normalizeH="0" baseline="0" smtClean="0">
                        <a:ln>
                          <a:noFill/>
                        </a:ln>
                        <a:solidFill>
                          <a:srgbClr val="DDDDDD"/>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endParaRPr kumimoji="0" lang="en-US" sz="2400" b="0" i="0" u="none" strike="noStrike" cap="none" normalizeH="0" baseline="0" smtClean="0">
                        <a:ln>
                          <a:noFill/>
                        </a:ln>
                        <a:solidFill>
                          <a:srgbClr val="DDDDDD"/>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25438">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1400" b="0" i="0" u="none" strike="noStrike" cap="none" normalizeH="0" baseline="0" smtClean="0">
                          <a:ln>
                            <a:noFill/>
                          </a:ln>
                          <a:solidFill>
                            <a:schemeClr val="bg1"/>
                          </a:solidFill>
                          <a:effectLst/>
                          <a:latin typeface="Arial" charset="0"/>
                        </a:rPr>
                        <a:t>Chicago</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1400" b="0" i="0" u="none" strike="noStrike" cap="none" normalizeH="0" baseline="0" smtClean="0">
                          <a:ln>
                            <a:noFill/>
                          </a:ln>
                          <a:solidFill>
                            <a:schemeClr val="bg1"/>
                          </a:solidFill>
                          <a:effectLst/>
                          <a:latin typeface="Arial" charset="0"/>
                        </a:rPr>
                        <a:t>Los Angles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1400" b="0" i="0" u="none" strike="noStrike" cap="none" normalizeH="0" baseline="0" smtClean="0">
                          <a:ln>
                            <a:noFill/>
                          </a:ln>
                          <a:solidFill>
                            <a:schemeClr val="bg1"/>
                          </a:solidFill>
                          <a:effectLst/>
                          <a:latin typeface="Arial" charset="0"/>
                        </a:rPr>
                        <a:t>San Fran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1400" b="0" i="0" u="none" strike="noStrike" cap="none" normalizeH="0" baseline="0" smtClean="0">
                          <a:ln>
                            <a:noFill/>
                          </a:ln>
                          <a:solidFill>
                            <a:schemeClr val="bg1"/>
                          </a:solidFill>
                          <a:effectLst/>
                          <a:latin typeface="Arial" charset="0"/>
                        </a:rPr>
                        <a:t>Miami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1400" b="0" i="0" u="none" strike="noStrike" cap="none" normalizeH="0" baseline="0" smtClean="0">
                          <a:ln>
                            <a:noFill/>
                          </a:ln>
                          <a:solidFill>
                            <a:schemeClr val="bg1"/>
                          </a:solidFill>
                          <a:effectLst/>
                          <a:latin typeface="Arial" charset="0"/>
                        </a:rPr>
                        <a:t>Boston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1400" b="0" i="0" u="none" strike="noStrike" cap="none" normalizeH="0" baseline="0" smtClean="0">
                          <a:ln>
                            <a:noFill/>
                          </a:ln>
                          <a:solidFill>
                            <a:schemeClr val="bg1"/>
                          </a:solidFill>
                          <a:effectLst/>
                          <a:latin typeface="Arial" charset="0"/>
                        </a:rPr>
                        <a:t>Atlanta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1400" b="0" i="0" u="none" strike="noStrike" cap="none" normalizeH="0" baseline="0" smtClean="0">
                          <a:ln>
                            <a:noFill/>
                          </a:ln>
                          <a:solidFill>
                            <a:schemeClr val="bg1"/>
                          </a:solidFill>
                          <a:effectLst/>
                          <a:latin typeface="Arial" charset="0"/>
                        </a:rPr>
                        <a:t>Montreal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1400" b="0" i="0" u="none" strike="noStrike" cap="none" normalizeH="0" baseline="0" smtClean="0">
                          <a:ln>
                            <a:noFill/>
                          </a:ln>
                          <a:solidFill>
                            <a:schemeClr val="bg1"/>
                          </a:solidFill>
                          <a:effectLst/>
                          <a:latin typeface="Arial" charset="0"/>
                        </a:rPr>
                        <a:t>Minneapolis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1400" b="0" i="0" u="none" strike="noStrike" cap="none" normalizeH="0" baseline="0" smtClean="0">
                          <a:ln>
                            <a:noFill/>
                          </a:ln>
                          <a:solidFill>
                            <a:schemeClr val="bg1"/>
                          </a:solidFill>
                          <a:effectLst/>
                          <a:latin typeface="Arial" charset="0"/>
                        </a:rPr>
                        <a:t>Seattle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1400" b="0" i="0" u="none" strike="noStrike" cap="none" normalizeH="0" baseline="0" smtClean="0">
                          <a:ln>
                            <a:noFill/>
                          </a:ln>
                          <a:solidFill>
                            <a:schemeClr val="bg1"/>
                          </a:solidFill>
                          <a:effectLst/>
                          <a:latin typeface="Arial" charset="0"/>
                        </a:rPr>
                        <a:t>Pittsburg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1400" b="0" i="0" u="none" strike="noStrike" cap="none" normalizeH="0" baseline="0" smtClean="0">
                          <a:ln>
                            <a:noFill/>
                          </a:ln>
                          <a:solidFill>
                            <a:schemeClr val="bg1"/>
                          </a:solidFill>
                          <a:effectLst/>
                          <a:latin typeface="Arial" charset="0"/>
                        </a:rPr>
                        <a:t>New Orleans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1400" b="0" i="0" u="none" strike="noStrike" cap="none" normalizeH="0" baseline="0" smtClean="0">
                          <a:ln>
                            <a:noFill/>
                          </a:ln>
                          <a:solidFill>
                            <a:schemeClr val="bg1"/>
                          </a:solidFill>
                          <a:effectLst/>
                          <a:latin typeface="Arial" charset="0"/>
                        </a:rPr>
                        <a:t>Houston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25438">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1400" b="0" i="0" u="none" strike="noStrike" cap="none" normalizeH="0" baseline="0" smtClean="0">
                          <a:ln>
                            <a:noFill/>
                          </a:ln>
                          <a:solidFill>
                            <a:schemeClr val="bg1"/>
                          </a:solidFill>
                          <a:effectLst/>
                          <a:latin typeface="Arial" charset="0"/>
                        </a:rPr>
                        <a:t>Tucson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1300" b="0" i="0" u="none" strike="noStrike" cap="none" normalizeH="0" baseline="0" smtClean="0">
                          <a:ln>
                            <a:noFill/>
                          </a:ln>
                          <a:solidFill>
                            <a:schemeClr val="bg1"/>
                          </a:solidFill>
                          <a:effectLst/>
                          <a:latin typeface="Arial" charset="0"/>
                        </a:rPr>
                        <a:t>Albuquerque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1400" b="0" i="0" u="none" strike="noStrike" cap="none" normalizeH="0" baseline="0" smtClean="0">
                          <a:ln>
                            <a:noFill/>
                          </a:ln>
                          <a:solidFill>
                            <a:schemeClr val="bg1"/>
                          </a:solidFill>
                          <a:effectLst/>
                          <a:latin typeface="Arial" charset="0"/>
                        </a:rPr>
                        <a:t>Philadelphia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1400" b="0" i="0" u="none" strike="noStrike" cap="none" normalizeH="0" baseline="0" smtClean="0">
                          <a:ln>
                            <a:noFill/>
                          </a:ln>
                          <a:solidFill>
                            <a:schemeClr val="bg1"/>
                          </a:solidFill>
                          <a:effectLst/>
                          <a:latin typeface="Arial" charset="0"/>
                        </a:rPr>
                        <a:t>Dallas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1400" b="0" i="0" u="none" strike="noStrike" cap="none" normalizeH="0" baseline="0" smtClean="0">
                          <a:ln>
                            <a:noFill/>
                          </a:ln>
                          <a:solidFill>
                            <a:schemeClr val="bg1"/>
                          </a:solidFill>
                          <a:effectLst/>
                          <a:latin typeface="Arial" charset="0"/>
                        </a:rPr>
                        <a:t>Burlington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1400" b="0" i="0" u="none" strike="noStrike" cap="none" normalizeH="0" baseline="0" smtClean="0">
                          <a:ln>
                            <a:noFill/>
                          </a:ln>
                          <a:solidFill>
                            <a:schemeClr val="bg1"/>
                          </a:solidFill>
                          <a:effectLst/>
                          <a:latin typeface="Arial" charset="0"/>
                        </a:rPr>
                        <a:t>New York</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1400" b="0" i="0" u="none" strike="noStrike" cap="none" normalizeH="0" baseline="0" smtClean="0">
                          <a:ln>
                            <a:noFill/>
                          </a:ln>
                          <a:solidFill>
                            <a:schemeClr val="bg1"/>
                          </a:solidFill>
                          <a:effectLst/>
                          <a:latin typeface="Arial" charset="0"/>
                        </a:rPr>
                        <a:t>Portland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1400" b="0" i="0" u="none" strike="noStrike" cap="none" normalizeH="0" baseline="0" smtClean="0">
                          <a:ln>
                            <a:noFill/>
                          </a:ln>
                          <a:solidFill>
                            <a:schemeClr val="bg1"/>
                          </a:solidFill>
                          <a:effectLst/>
                          <a:latin typeface="Arial" charset="0"/>
                        </a:rPr>
                        <a:t>Cleveland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1400" b="0" i="0" u="none" strike="noStrike" cap="none" normalizeH="0" baseline="0" smtClean="0">
                          <a:ln>
                            <a:noFill/>
                          </a:ln>
                          <a:solidFill>
                            <a:schemeClr val="bg1"/>
                          </a:solidFill>
                          <a:effectLst/>
                          <a:latin typeface="Arial" charset="0"/>
                        </a:rPr>
                        <a:t>Palo Alto</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1400" b="0" i="0" u="none" strike="noStrike" cap="none" normalizeH="0" baseline="0" smtClean="0">
                          <a:ln>
                            <a:noFill/>
                          </a:ln>
                          <a:solidFill>
                            <a:schemeClr val="bg1"/>
                          </a:solidFill>
                          <a:effectLst/>
                          <a:latin typeface="Arial" charset="0"/>
                        </a:rPr>
                        <a:t>Iowa City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1400" b="0" i="0" u="none" strike="noStrike" cap="none" normalizeH="0" baseline="0" smtClean="0">
                          <a:ln>
                            <a:noFill/>
                          </a:ln>
                          <a:solidFill>
                            <a:schemeClr val="bg1"/>
                          </a:solidFill>
                          <a:effectLst/>
                          <a:latin typeface="Arial" charset="0"/>
                        </a:rPr>
                        <a:t>San Diego</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1400" b="0" i="0" u="none" strike="noStrike" cap="none" normalizeH="0" baseline="0" smtClean="0">
                          <a:ln>
                            <a:noFill/>
                          </a:ln>
                          <a:solidFill>
                            <a:schemeClr val="bg1"/>
                          </a:solidFill>
                          <a:effectLst/>
                          <a:latin typeface="Arial" charset="0"/>
                        </a:rPr>
                        <a:t>Phoenix</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sp>
        <p:nvSpPr>
          <p:cNvPr id="156725" name="Text Box 53"/>
          <p:cNvSpPr txBox="1">
            <a:spLocks noChangeArrowheads="1"/>
          </p:cNvSpPr>
          <p:nvPr/>
        </p:nvSpPr>
        <p:spPr bwMode="auto">
          <a:xfrm>
            <a:off x="1239838" y="411163"/>
            <a:ext cx="748506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a:solidFill>
                  <a:schemeClr val="bg1"/>
                </a:solidFill>
              </a:rPr>
              <a:t>6 patients are rated 4 times by 4 of 100 possible MRI Centers</a:t>
            </a:r>
          </a:p>
        </p:txBody>
      </p:sp>
      <p:sp>
        <p:nvSpPr>
          <p:cNvPr id="156726" name="Text Box 54"/>
          <p:cNvSpPr txBox="1">
            <a:spLocks noChangeArrowheads="1"/>
          </p:cNvSpPr>
          <p:nvPr/>
        </p:nvSpPr>
        <p:spPr bwMode="auto">
          <a:xfrm>
            <a:off x="1087438" y="4438650"/>
            <a:ext cx="7011987" cy="1616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000" b="1">
                <a:solidFill>
                  <a:srgbClr val="FF3300"/>
                </a:solidFill>
              </a:rPr>
              <a:t>When we have k patients chosen at random, and they are rated by a random set of raters, and there is no requirement that the same rater rate all the subjects, then we have a completely random one way design.  Reliability is assessed with a ICC(1,1).  </a:t>
            </a:r>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3"/>
          <p:cNvSpPr>
            <a:spLocks noGrp="1" noChangeArrowheads="1"/>
          </p:cNvSpPr>
          <p:nvPr>
            <p:ph type="body" idx="1"/>
          </p:nvPr>
        </p:nvSpPr>
        <p:spPr>
          <a:xfrm>
            <a:off x="134938" y="1060450"/>
            <a:ext cx="8872537" cy="5106988"/>
          </a:xfrm>
          <a:noFill/>
        </p:spPr>
        <p:txBody>
          <a:bodyPr/>
          <a:lstStyle/>
          <a:p>
            <a:pPr>
              <a:buClr>
                <a:srgbClr val="CCFFFF"/>
              </a:buClr>
            </a:pPr>
            <a:r>
              <a:rPr lang="en-US"/>
              <a:t>ICC(1,n), ICC(2,n) and ICC(3,n) are ICCs for the mean of the raters.  </a:t>
            </a:r>
          </a:p>
          <a:p>
            <a:pPr>
              <a:buClr>
                <a:srgbClr val="CCFFFF"/>
              </a:buClr>
            </a:pPr>
            <a:r>
              <a:rPr lang="en-US"/>
              <a:t>This would apply if the ultimate goal was to rate every patient by a team of raters and take the final rating to be the mean of the set of raters. </a:t>
            </a:r>
          </a:p>
          <a:p>
            <a:pPr>
              <a:buClr>
                <a:srgbClr val="CCFFFF"/>
              </a:buClr>
            </a:pPr>
            <a:r>
              <a:rPr lang="en-US"/>
              <a:t> In my experience this never is the goal.  The goal is always to prove that each rater, taken as an individual, is reliable and can be used to subsequently rate patients on their own</a:t>
            </a:r>
            <a:r>
              <a:rPr lang="en-US" sz="3200"/>
              <a:t>.  </a:t>
            </a:r>
          </a:p>
          <a:p>
            <a:pPr>
              <a:buClr>
                <a:srgbClr val="CCFFFF"/>
              </a:buClr>
            </a:pPr>
            <a:r>
              <a:rPr lang="en-US"/>
              <a:t>Use of these ICC’s is usually the result of low single rater reliability. </a:t>
            </a:r>
          </a:p>
        </p:txBody>
      </p:sp>
      <p:sp>
        <p:nvSpPr>
          <p:cNvPr id="117764" name="Rectangle 4"/>
          <p:cNvSpPr>
            <a:spLocks noGrp="1" noChangeArrowheads="1"/>
          </p:cNvSpPr>
          <p:nvPr>
            <p:ph type="title"/>
          </p:nvPr>
        </p:nvSpPr>
        <p:spPr/>
        <p:txBody>
          <a:bodyPr/>
          <a:lstStyle/>
          <a:p>
            <a:pPr algn="ctr"/>
            <a:r>
              <a:rPr lang="en-US" sz="3200"/>
              <a:t>What about ICCs for the Mean of a Set of Raters?</a:t>
            </a:r>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algn="ctr"/>
            <a:r>
              <a:rPr lang="en-US" sz="3200"/>
              <a:t>Example 1:</a:t>
            </a:r>
            <a:br>
              <a:rPr lang="en-US" sz="3200"/>
            </a:br>
            <a:r>
              <a:rPr lang="en-US" sz="3200"/>
              <a:t> Rater 2 always rates 4 points higher than Rater 1</a:t>
            </a:r>
          </a:p>
        </p:txBody>
      </p:sp>
      <p:pic>
        <p:nvPicPr>
          <p:cNvPr id="105484" name="Picture 12" descr="interce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3413" y="1171575"/>
            <a:ext cx="5219700" cy="5457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algn="ctr"/>
            <a:r>
              <a:rPr lang="en-US" sz="3200"/>
              <a:t>Example 2:</a:t>
            </a:r>
            <a:br>
              <a:rPr lang="en-US" sz="3200"/>
            </a:br>
            <a:r>
              <a:rPr lang="en-US" sz="3200"/>
              <a:t> Rater 2 always rates 1.5 * Rater 1</a:t>
            </a:r>
          </a:p>
        </p:txBody>
      </p:sp>
      <p:pic>
        <p:nvPicPr>
          <p:cNvPr id="123908" name="Picture 4" descr="slop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2150" y="1185863"/>
            <a:ext cx="5219700" cy="5457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algn="ctr"/>
            <a:r>
              <a:rPr lang="en-US" sz="3200"/>
              <a:t>Example 3:</a:t>
            </a:r>
            <a:br>
              <a:rPr lang="en-US" sz="3200"/>
            </a:br>
            <a:r>
              <a:rPr lang="en-US" sz="3200"/>
              <a:t> Rater 2 always rates the same as Rater 1</a:t>
            </a:r>
          </a:p>
        </p:txBody>
      </p:sp>
      <p:pic>
        <p:nvPicPr>
          <p:cNvPr id="124932" name="Picture 4" descr="ident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1188" y="1190625"/>
            <a:ext cx="5381625" cy="5448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1366838" y="0"/>
            <a:ext cx="6391275" cy="914400"/>
          </a:xfrm>
        </p:spPr>
        <p:txBody>
          <a:bodyPr/>
          <a:lstStyle/>
          <a:p>
            <a:r>
              <a:rPr lang="en-US"/>
              <a:t>So, Once Again….</a:t>
            </a:r>
          </a:p>
        </p:txBody>
      </p:sp>
      <p:sp>
        <p:nvSpPr>
          <p:cNvPr id="128003" name="Rectangle 3"/>
          <p:cNvSpPr>
            <a:spLocks noGrp="1" noChangeArrowheads="1"/>
          </p:cNvSpPr>
          <p:nvPr>
            <p:ph type="body" idx="1"/>
          </p:nvPr>
        </p:nvSpPr>
        <p:spPr>
          <a:xfrm>
            <a:off x="134938" y="1060450"/>
            <a:ext cx="8872537" cy="3252788"/>
          </a:xfrm>
          <a:noFill/>
        </p:spPr>
        <p:txBody>
          <a:bodyPr/>
          <a:lstStyle/>
          <a:p>
            <a:pPr>
              <a:buClr>
                <a:srgbClr val="CCFFFF"/>
              </a:buClr>
              <a:buFont typeface="Wingdings" pitchFamily="2" charset="2"/>
              <a:buNone/>
            </a:pPr>
            <a:r>
              <a:rPr lang="en-US"/>
              <a:t>	In the S&amp;F nomenclature, there is only 1 ICC that measures the extent of absolute AGREEMENT or INTERCHANGEABILITY of the raters, and that is ICC(2,1) which is based on the two-way random-effects ANOVA.</a:t>
            </a:r>
          </a:p>
          <a:p>
            <a:pPr>
              <a:buClr>
                <a:srgbClr val="CCFFFF"/>
              </a:buClr>
              <a:buFont typeface="Wingdings" pitchFamily="2" charset="2"/>
              <a:buNone/>
            </a:pPr>
            <a:r>
              <a:rPr lang="en-US"/>
              <a:t>	</a:t>
            </a:r>
            <a:r>
              <a:rPr lang="en-US" b="1" i="1">
                <a:solidFill>
                  <a:srgbClr val="FF3300"/>
                </a:solidFill>
              </a:rPr>
              <a:t>This is the ICC we want</a:t>
            </a:r>
            <a:r>
              <a:rPr lang="en-US">
                <a:solidFill>
                  <a:srgbClr val="FF3300"/>
                </a:solidFill>
              </a:rPr>
              <a:t>.</a:t>
            </a:r>
          </a:p>
          <a:p>
            <a:pPr>
              <a:buClr>
                <a:srgbClr val="CCFFFF"/>
              </a:buClr>
              <a:buFont typeface="Wingdings" pitchFamily="2" charset="2"/>
              <a:buNone/>
            </a:pPr>
            <a:r>
              <a:rPr lang="en-US">
                <a:solidFill>
                  <a:srgbClr val="FF3300"/>
                </a:solidFill>
              </a:rPr>
              <a:t>	</a:t>
            </a:r>
            <a:endParaRPr lang="en-US">
              <a:solidFill>
                <a:schemeClr val="bg1"/>
              </a:solidFill>
            </a:endParaRPr>
          </a:p>
        </p:txBody>
      </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t> McGraw and Wong vs S&amp;F Nomenclature</a:t>
            </a:r>
          </a:p>
        </p:txBody>
      </p:sp>
      <p:sp>
        <p:nvSpPr>
          <p:cNvPr id="138243" name="Rectangle 3"/>
          <p:cNvSpPr>
            <a:spLocks noGrp="1" noChangeArrowheads="1"/>
          </p:cNvSpPr>
          <p:nvPr>
            <p:ph type="body" sz="half" idx="1"/>
          </p:nvPr>
        </p:nvSpPr>
        <p:spPr>
          <a:xfrm>
            <a:off x="134938" y="1050925"/>
            <a:ext cx="8154987" cy="1552575"/>
          </a:xfrm>
        </p:spPr>
        <p:txBody>
          <a:bodyPr/>
          <a:lstStyle/>
          <a:p>
            <a:r>
              <a:rPr lang="en-US" sz="2400"/>
              <a:t>SPSS provides easy to use tools to measure the S&amp;F ICCs, but the nomenclature employed by SPSS is based on McGraw and Wong (1996), Psychological Methods 1:30-46., not S&amp;F.</a:t>
            </a:r>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314" name="Rectangle 26"/>
          <p:cNvSpPr>
            <a:spLocks noGrp="1" noChangeArrowheads="1"/>
          </p:cNvSpPr>
          <p:nvPr>
            <p:ph type="title"/>
          </p:nvPr>
        </p:nvSpPr>
        <p:spPr/>
        <p:txBody>
          <a:bodyPr/>
          <a:lstStyle/>
          <a:p>
            <a:pPr algn="ctr"/>
            <a:r>
              <a:rPr lang="en-US" sz="3200"/>
              <a:t>Relationship between SPSS Nomenclature and S&amp;F Nomenclature</a:t>
            </a:r>
          </a:p>
        </p:txBody>
      </p:sp>
      <p:graphicFrame>
        <p:nvGraphicFramePr>
          <p:cNvPr id="140357" name="Group 69"/>
          <p:cNvGraphicFramePr>
            <a:graphicFrameLocks noGrp="1"/>
          </p:cNvGraphicFramePr>
          <p:nvPr>
            <p:ph idx="1"/>
          </p:nvPr>
        </p:nvGraphicFramePr>
        <p:xfrm>
          <a:off x="268288" y="2244725"/>
          <a:ext cx="8761412" cy="3903663"/>
        </p:xfrm>
        <a:graphic>
          <a:graphicData uri="http://schemas.openxmlformats.org/drawingml/2006/table">
            <a:tbl>
              <a:tblPr/>
              <a:tblGrid>
                <a:gridCol w="2921000"/>
                <a:gridCol w="2921000"/>
                <a:gridCol w="2919412"/>
              </a:tblGrid>
              <a:tr h="479425">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000" b="0" i="0" u="none" strike="noStrike" cap="none" normalizeH="0" baseline="0" smtClean="0">
                          <a:ln>
                            <a:noFill/>
                          </a:ln>
                          <a:solidFill>
                            <a:srgbClr val="DDDDDD"/>
                          </a:solidFill>
                          <a:effectLst/>
                          <a:latin typeface="Arial" charset="0"/>
                        </a:rPr>
                        <a:t>ANOVA Model</a:t>
                      </a:r>
                    </a:p>
                  </a:txBody>
                  <a:tcPr horzOverflow="overflow">
                    <a:lnL w="76200" cap="flat" cmpd="sng" algn="ctr">
                      <a:solidFill>
                        <a:srgbClr val="FFFF00"/>
                      </a:solidFill>
                      <a:prstDash val="solid"/>
                      <a:round/>
                      <a:headEnd type="none" w="med" len="med"/>
                      <a:tailEnd type="none" w="med" len="med"/>
                    </a:lnL>
                    <a:lnR w="76200" cap="flat" cmpd="sng" algn="ctr">
                      <a:solidFill>
                        <a:srgbClr val="FFFF00"/>
                      </a:solidFill>
                      <a:prstDash val="solid"/>
                      <a:round/>
                      <a:headEnd type="none" w="med" len="med"/>
                      <a:tailEnd type="none" w="med" len="med"/>
                    </a:lnR>
                    <a:lnT w="76200" cap="flat" cmpd="sng" algn="ctr">
                      <a:solidFill>
                        <a:srgbClr val="FFFF00"/>
                      </a:solidFill>
                      <a:prstDash val="solid"/>
                      <a:round/>
                      <a:headEnd type="none" w="med" len="med"/>
                      <a:tailEnd type="none" w="med" len="med"/>
                    </a:lnT>
                    <a:lnB w="76200" cap="flat" cmpd="sng" algn="ctr">
                      <a:solidFill>
                        <a:srgbClr val="FFFF00"/>
                      </a:solidFill>
                      <a:prstDash val="solid"/>
                      <a:round/>
                      <a:headEnd type="none" w="med" len="med"/>
                      <a:tailEnd type="none" w="med" len="med"/>
                    </a:lnB>
                    <a:lnTlToBr>
                      <a:noFill/>
                    </a:lnTlToBr>
                    <a:lnBlToTr>
                      <a:noFill/>
                    </a:lnBlToTr>
                    <a:solidFill>
                      <a:srgbClr val="000066"/>
                    </a:solidFill>
                  </a:tcPr>
                </a:tc>
                <a:tc rowSpan="2" gridSpan="2">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endParaRPr kumimoji="0" lang="en-US" sz="2000" b="0" i="0" u="none" strike="noStrike" cap="none" normalizeH="0" baseline="0" smtClean="0">
                        <a:ln>
                          <a:noFill/>
                        </a:ln>
                        <a:solidFill>
                          <a:srgbClr val="DDDDDD"/>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endParaRPr kumimoji="0" lang="en-US" sz="2000" b="0" i="0" u="none" strike="noStrike" cap="none" normalizeH="0" baseline="0" smtClean="0">
                        <a:ln>
                          <a:noFill/>
                        </a:ln>
                        <a:solidFill>
                          <a:srgbClr val="DDDDDD"/>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000" b="0" i="0" u="none" strike="noStrike" cap="none" normalizeH="0" baseline="0" smtClean="0">
                          <a:ln>
                            <a:noFill/>
                          </a:ln>
                          <a:solidFill>
                            <a:srgbClr val="DDDDDD"/>
                          </a:solidFill>
                          <a:effectLst/>
                          <a:latin typeface="Arial" charset="0"/>
                        </a:rPr>
                        <a:t>ICC(1,1)</a:t>
                      </a:r>
                    </a:p>
                  </a:txBody>
                  <a:tcPr horzOverflow="overflow">
                    <a:lnL w="76200" cap="flat" cmpd="sng" algn="ctr">
                      <a:solidFill>
                        <a:srgbClr val="FFFF00"/>
                      </a:solidFill>
                      <a:prstDash val="solid"/>
                      <a:round/>
                      <a:headEnd type="none" w="med" len="med"/>
                      <a:tailEnd type="none" w="med" len="med"/>
                    </a:lnL>
                    <a:lnR w="76200" cap="flat" cmpd="sng" algn="ctr">
                      <a:solidFill>
                        <a:srgbClr val="FFFF00"/>
                      </a:solidFill>
                      <a:prstDash val="solid"/>
                      <a:round/>
                      <a:headEnd type="none" w="med" len="med"/>
                      <a:tailEnd type="none" w="med" len="med"/>
                    </a:lnR>
                    <a:lnT w="76200" cap="flat" cmpd="sng" algn="ctr">
                      <a:solidFill>
                        <a:srgbClr val="FFFF00"/>
                      </a:solidFill>
                      <a:prstDash val="solid"/>
                      <a:round/>
                      <a:headEnd type="none" w="med" len="med"/>
                      <a:tailEnd type="none" w="med" len="med"/>
                    </a:lnT>
                    <a:lnB w="76200" cap="flat" cmpd="sng" algn="ctr">
                      <a:solidFill>
                        <a:srgbClr val="FFFF00"/>
                      </a:solidFill>
                      <a:prstDash val="solid"/>
                      <a:round/>
                      <a:headEnd type="none" w="med" len="med"/>
                      <a:tailEnd type="none" w="med" len="med"/>
                    </a:lnB>
                    <a:lnTlToBr>
                      <a:noFill/>
                    </a:lnTlToBr>
                    <a:lnBlToTr>
                      <a:noFill/>
                    </a:lnBlToTr>
                    <a:solidFill>
                      <a:srgbClr val="000066"/>
                    </a:solidFill>
                  </a:tcPr>
                </a:tc>
                <a:tc rowSpan="2" hMerge="1">
                  <a:txBody>
                    <a:bodyPr/>
                    <a:lstStyle/>
                    <a:p>
                      <a:endParaRPr lang="en-US"/>
                    </a:p>
                  </a:txBody>
                  <a:tcPr/>
                </a:tc>
              </a:tr>
              <a:tr h="412750">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000" b="0" i="0" u="none" strike="noStrike" cap="none" normalizeH="0" baseline="0" smtClean="0">
                          <a:ln>
                            <a:noFill/>
                          </a:ln>
                          <a:solidFill>
                            <a:srgbClr val="DDDDDD"/>
                          </a:solidFill>
                          <a:effectLst/>
                          <a:latin typeface="Arial" charset="0"/>
                        </a:rPr>
                        <a:t>One way</a:t>
                      </a:r>
                    </a:p>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000" b="0" i="0" u="none" strike="noStrike" cap="none" normalizeH="0" baseline="0" smtClean="0">
                          <a:ln>
                            <a:noFill/>
                          </a:ln>
                          <a:solidFill>
                            <a:srgbClr val="DDDDDD"/>
                          </a:solidFill>
                          <a:effectLst/>
                          <a:latin typeface="Arial" charset="0"/>
                        </a:rPr>
                        <a:t>Random Effects</a:t>
                      </a:r>
                    </a:p>
                  </a:txBody>
                  <a:tcPr horzOverflow="overflow">
                    <a:lnL w="76200" cap="flat" cmpd="sng" algn="ctr">
                      <a:solidFill>
                        <a:srgbClr val="FFFF00"/>
                      </a:solidFill>
                      <a:prstDash val="solid"/>
                      <a:round/>
                      <a:headEnd type="none" w="med" len="med"/>
                      <a:tailEnd type="none" w="med" len="med"/>
                    </a:lnL>
                    <a:lnR w="76200" cap="flat" cmpd="sng" algn="ctr">
                      <a:solidFill>
                        <a:srgbClr val="FFFF00"/>
                      </a:solidFill>
                      <a:prstDash val="solid"/>
                      <a:round/>
                      <a:headEnd type="none" w="med" len="med"/>
                      <a:tailEnd type="none" w="med" len="med"/>
                    </a:lnR>
                    <a:lnT w="76200" cap="flat" cmpd="sng" algn="ctr">
                      <a:solidFill>
                        <a:srgbClr val="FFFF00"/>
                      </a:solidFill>
                      <a:prstDash val="solid"/>
                      <a:round/>
                      <a:headEnd type="none" w="med" len="med"/>
                      <a:tailEnd type="none" w="med" len="med"/>
                    </a:lnT>
                    <a:lnB w="76200" cap="flat" cmpd="sng" algn="ctr">
                      <a:solidFill>
                        <a:srgbClr val="FFFF00"/>
                      </a:solidFill>
                      <a:prstDash val="solid"/>
                      <a:round/>
                      <a:headEnd type="none" w="med" len="med"/>
                      <a:tailEnd type="none" w="med" len="med"/>
                    </a:lnB>
                    <a:lnTlToBr>
                      <a:noFill/>
                    </a:lnTlToBr>
                    <a:lnBlToTr>
                      <a:noFill/>
                    </a:lnBlToTr>
                    <a:solidFill>
                      <a:srgbClr val="000066"/>
                    </a:solidFill>
                  </a:tcPr>
                </a:tc>
                <a:tc gridSpan="2" vMerge="1">
                  <a:txBody>
                    <a:bodyPr/>
                    <a:lstStyle/>
                    <a:p>
                      <a:endParaRPr lang="en-US"/>
                    </a:p>
                  </a:txBody>
                  <a:tcPr/>
                </a:tc>
                <a:tc hMerge="1" vMerge="1">
                  <a:txBody>
                    <a:bodyPr/>
                    <a:lstStyle/>
                    <a:p>
                      <a:endParaRPr lang="en-US"/>
                    </a:p>
                  </a:txBody>
                  <a:tcPr/>
                </a:tc>
              </a:tr>
              <a:tr h="412750">
                <a:tc>
                  <a:txBody>
                    <a:bodyPr/>
                    <a:lstStyle/>
                    <a:p>
                      <a:pPr marL="0" marR="0" lvl="0" indent="0" algn="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000" b="0" i="0" u="none" strike="noStrike" cap="none" normalizeH="0" baseline="0" smtClean="0">
                          <a:ln>
                            <a:noFill/>
                          </a:ln>
                          <a:solidFill>
                            <a:srgbClr val="DDDDDD"/>
                          </a:solidFill>
                          <a:effectLst/>
                          <a:latin typeface="Arial" charset="0"/>
                        </a:rPr>
                        <a:t>TYPE:</a:t>
                      </a:r>
                    </a:p>
                  </a:txBody>
                  <a:tcPr horzOverflow="overflow">
                    <a:lnL w="76200" cap="flat" cmpd="sng" algn="ctr">
                      <a:solidFill>
                        <a:srgbClr val="FFFF00"/>
                      </a:solidFill>
                      <a:prstDash val="solid"/>
                      <a:round/>
                      <a:headEnd type="none" w="med" len="med"/>
                      <a:tailEnd type="none" w="med" len="med"/>
                    </a:lnL>
                    <a:lnR w="76200" cap="flat" cmpd="sng" algn="ctr">
                      <a:solidFill>
                        <a:srgbClr val="FFFF00"/>
                      </a:solidFill>
                      <a:prstDash val="solid"/>
                      <a:round/>
                      <a:headEnd type="none" w="med" len="med"/>
                      <a:tailEnd type="none" w="med" len="med"/>
                    </a:lnR>
                    <a:lnT w="76200" cap="flat" cmpd="sng" algn="ctr">
                      <a:solidFill>
                        <a:srgbClr val="FFFF00"/>
                      </a:solidFill>
                      <a:prstDash val="solid"/>
                      <a:round/>
                      <a:headEnd type="none" w="med" len="med"/>
                      <a:tailEnd type="none" w="med" len="med"/>
                    </a:lnT>
                    <a:lnB w="76200" cap="flat" cmpd="sng" algn="ctr">
                      <a:solidFill>
                        <a:srgbClr val="FFFF00"/>
                      </a:solidFill>
                      <a:prstDash val="solid"/>
                      <a:round/>
                      <a:headEnd type="none" w="med" len="med"/>
                      <a:tailEnd type="none" w="med" len="med"/>
                    </a:lnB>
                    <a:lnTlToBr>
                      <a:noFill/>
                    </a:lnTlToBr>
                    <a:lnBlToTr>
                      <a:noFill/>
                    </a:lnBlToTr>
                    <a:solidFill>
                      <a:srgbClr val="000066"/>
                    </a:solid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000" b="0" i="0" u="none" strike="noStrike" cap="none" normalizeH="0" baseline="0" smtClean="0">
                          <a:ln>
                            <a:noFill/>
                          </a:ln>
                          <a:solidFill>
                            <a:srgbClr val="DDDDDD"/>
                          </a:solidFill>
                          <a:effectLst/>
                          <a:latin typeface="Arial" charset="0"/>
                        </a:rPr>
                        <a:t>Consistency</a:t>
                      </a:r>
                    </a:p>
                  </a:txBody>
                  <a:tcPr horzOverflow="overflow">
                    <a:lnL w="76200" cap="flat" cmpd="sng" algn="ctr">
                      <a:solidFill>
                        <a:srgbClr val="FFFF00"/>
                      </a:solidFill>
                      <a:prstDash val="solid"/>
                      <a:round/>
                      <a:headEnd type="none" w="med" len="med"/>
                      <a:tailEnd type="none" w="med" len="med"/>
                    </a:lnL>
                    <a:lnR w="76200" cap="flat" cmpd="sng" algn="ctr">
                      <a:solidFill>
                        <a:srgbClr val="FFFF00"/>
                      </a:solidFill>
                      <a:prstDash val="solid"/>
                      <a:round/>
                      <a:headEnd type="none" w="med" len="med"/>
                      <a:tailEnd type="none" w="med" len="med"/>
                    </a:lnR>
                    <a:lnT w="76200" cap="flat" cmpd="sng" algn="ctr">
                      <a:solidFill>
                        <a:srgbClr val="FFFF00"/>
                      </a:solidFill>
                      <a:prstDash val="solid"/>
                      <a:round/>
                      <a:headEnd type="none" w="med" len="med"/>
                      <a:tailEnd type="none" w="med" len="med"/>
                    </a:lnT>
                    <a:lnB w="76200" cap="flat" cmpd="sng" algn="ctr">
                      <a:solidFill>
                        <a:srgbClr val="FFFF00"/>
                      </a:solidFill>
                      <a:prstDash val="solid"/>
                      <a:round/>
                      <a:headEnd type="none" w="med" len="med"/>
                      <a:tailEnd type="none" w="med" len="med"/>
                    </a:lnB>
                    <a:lnTlToBr>
                      <a:noFill/>
                    </a:lnTlToBr>
                    <a:lnBlToTr>
                      <a:noFill/>
                    </a:lnBlToTr>
                    <a:solidFill>
                      <a:srgbClr val="000066"/>
                    </a:solid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000" b="0" i="0" u="none" strike="noStrike" cap="none" normalizeH="0" baseline="0" smtClean="0">
                          <a:ln>
                            <a:noFill/>
                          </a:ln>
                          <a:solidFill>
                            <a:srgbClr val="DDDDDD"/>
                          </a:solidFill>
                          <a:effectLst/>
                          <a:latin typeface="Arial" charset="0"/>
                        </a:rPr>
                        <a:t>Absolute Agreement</a:t>
                      </a:r>
                    </a:p>
                  </a:txBody>
                  <a:tcPr horzOverflow="overflow">
                    <a:lnL w="76200" cap="flat" cmpd="sng" algn="ctr">
                      <a:solidFill>
                        <a:srgbClr val="FFFF00"/>
                      </a:solidFill>
                      <a:prstDash val="solid"/>
                      <a:round/>
                      <a:headEnd type="none" w="med" len="med"/>
                      <a:tailEnd type="none" w="med" len="med"/>
                    </a:lnL>
                    <a:lnR w="76200" cap="flat" cmpd="sng" algn="ctr">
                      <a:solidFill>
                        <a:srgbClr val="FFFF00"/>
                      </a:solidFill>
                      <a:prstDash val="solid"/>
                      <a:round/>
                      <a:headEnd type="none" w="med" len="med"/>
                      <a:tailEnd type="none" w="med" len="med"/>
                    </a:lnR>
                    <a:lnT w="76200" cap="flat" cmpd="sng" algn="ctr">
                      <a:solidFill>
                        <a:srgbClr val="FFFF00"/>
                      </a:solidFill>
                      <a:prstDash val="solid"/>
                      <a:round/>
                      <a:headEnd type="none" w="med" len="med"/>
                      <a:tailEnd type="none" w="med" len="med"/>
                    </a:lnT>
                    <a:lnB w="76200" cap="flat" cmpd="sng" algn="ctr">
                      <a:solidFill>
                        <a:srgbClr val="FFFF00"/>
                      </a:solidFill>
                      <a:prstDash val="solid"/>
                      <a:round/>
                      <a:headEnd type="none" w="med" len="med"/>
                      <a:tailEnd type="none" w="med" len="med"/>
                    </a:lnB>
                    <a:lnTlToBr>
                      <a:noFill/>
                    </a:lnTlToBr>
                    <a:lnBlToTr>
                      <a:noFill/>
                    </a:lnBlToTr>
                    <a:solidFill>
                      <a:srgbClr val="000066"/>
                    </a:solidFill>
                  </a:tcPr>
                </a:tc>
              </a:tr>
              <a:tr h="412750">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000" b="0" i="0" u="none" strike="noStrike" cap="none" normalizeH="0" baseline="0" smtClean="0">
                          <a:ln>
                            <a:noFill/>
                          </a:ln>
                          <a:solidFill>
                            <a:srgbClr val="DDDDDD"/>
                          </a:solidFill>
                          <a:effectLst/>
                          <a:latin typeface="Arial" charset="0"/>
                        </a:rPr>
                        <a:t>Two way</a:t>
                      </a:r>
                    </a:p>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000" b="0" i="0" u="none" strike="noStrike" cap="none" normalizeH="0" baseline="0" smtClean="0">
                          <a:ln>
                            <a:noFill/>
                          </a:ln>
                          <a:solidFill>
                            <a:srgbClr val="DDDDDD"/>
                          </a:solidFill>
                          <a:effectLst/>
                          <a:latin typeface="Arial" charset="0"/>
                        </a:rPr>
                        <a:t>Random Effects</a:t>
                      </a:r>
                    </a:p>
                  </a:txBody>
                  <a:tcPr horzOverflow="overflow">
                    <a:lnL w="76200" cap="flat" cmpd="sng" algn="ctr">
                      <a:solidFill>
                        <a:srgbClr val="FFFF00"/>
                      </a:solidFill>
                      <a:prstDash val="solid"/>
                      <a:round/>
                      <a:headEnd type="none" w="med" len="med"/>
                      <a:tailEnd type="none" w="med" len="med"/>
                    </a:lnL>
                    <a:lnR w="76200" cap="flat" cmpd="sng" algn="ctr">
                      <a:solidFill>
                        <a:srgbClr val="FFFF00"/>
                      </a:solidFill>
                      <a:prstDash val="solid"/>
                      <a:round/>
                      <a:headEnd type="none" w="med" len="med"/>
                      <a:tailEnd type="none" w="med" len="med"/>
                    </a:lnR>
                    <a:lnT w="76200" cap="flat" cmpd="sng" algn="ctr">
                      <a:solidFill>
                        <a:srgbClr val="FFFF00"/>
                      </a:solidFill>
                      <a:prstDash val="solid"/>
                      <a:round/>
                      <a:headEnd type="none" w="med" len="med"/>
                      <a:tailEnd type="none" w="med" len="med"/>
                    </a:lnT>
                    <a:lnB w="76200" cap="flat" cmpd="sng" algn="ctr">
                      <a:solidFill>
                        <a:srgbClr val="FFFF00"/>
                      </a:solidFill>
                      <a:prstDash val="solid"/>
                      <a:round/>
                      <a:headEnd type="none" w="med" len="med"/>
                      <a:tailEnd type="none" w="med" len="med"/>
                    </a:lnB>
                    <a:lnTlToBr>
                      <a:noFill/>
                    </a:lnTlToBr>
                    <a:lnBlToTr>
                      <a:noFill/>
                    </a:lnBlToTr>
                    <a:solidFill>
                      <a:srgbClr val="000066"/>
                    </a:solid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Tx/>
                        <a:buFont typeface="Wingdings" pitchFamily="2" charset="2"/>
                        <a:buNone/>
                        <a:tabLst/>
                      </a:pPr>
                      <a:endParaRPr kumimoji="0" lang="en-US" sz="2000" b="0" i="0" u="none" strike="noStrike" cap="none" normalizeH="0" baseline="0" smtClean="0">
                        <a:ln>
                          <a:noFill/>
                        </a:ln>
                        <a:solidFill>
                          <a:srgbClr val="DDDDDD"/>
                        </a:solidFill>
                        <a:effectLst/>
                        <a:latin typeface="Arial" charset="0"/>
                      </a:endParaRPr>
                    </a:p>
                  </a:txBody>
                  <a:tcPr horzOverflow="overflow">
                    <a:lnL w="76200" cap="flat" cmpd="sng" algn="ctr">
                      <a:solidFill>
                        <a:srgbClr val="FFFF00"/>
                      </a:solidFill>
                      <a:prstDash val="solid"/>
                      <a:round/>
                      <a:headEnd type="none" w="med" len="med"/>
                      <a:tailEnd type="none" w="med" len="med"/>
                    </a:lnL>
                    <a:lnR w="76200" cap="flat" cmpd="sng" algn="ctr">
                      <a:solidFill>
                        <a:srgbClr val="FFFF00"/>
                      </a:solidFill>
                      <a:prstDash val="solid"/>
                      <a:round/>
                      <a:headEnd type="none" w="med" len="med"/>
                      <a:tailEnd type="none" w="med" len="med"/>
                    </a:lnR>
                    <a:lnT w="76200" cap="flat" cmpd="sng" algn="ctr">
                      <a:solidFill>
                        <a:srgbClr val="FFFF00"/>
                      </a:solidFill>
                      <a:prstDash val="solid"/>
                      <a:round/>
                      <a:headEnd type="none" w="med" len="med"/>
                      <a:tailEnd type="none" w="med" len="med"/>
                    </a:lnT>
                    <a:lnB w="76200" cap="flat" cmpd="sng" algn="ctr">
                      <a:solidFill>
                        <a:srgbClr val="FFFF00"/>
                      </a:solidFill>
                      <a:prstDash val="solid"/>
                      <a:round/>
                      <a:headEnd type="none" w="med" len="med"/>
                      <a:tailEnd type="none" w="med" len="med"/>
                    </a:lnB>
                    <a:lnTlToBr>
                      <a:noFill/>
                    </a:lnTlToBr>
                    <a:lnBlToTr>
                      <a:noFill/>
                    </a:lnBlToTr>
                    <a:solidFill>
                      <a:srgbClr val="000066"/>
                    </a:solid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000" b="1" i="0" u="none" strike="noStrike" cap="none" normalizeH="0" baseline="0" smtClean="0">
                          <a:ln>
                            <a:noFill/>
                          </a:ln>
                          <a:solidFill>
                            <a:srgbClr val="FF3300"/>
                          </a:solidFill>
                          <a:effectLst/>
                          <a:latin typeface="Arial" charset="0"/>
                        </a:rPr>
                        <a:t>ICC(2,1)</a:t>
                      </a:r>
                    </a:p>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000" b="1" i="0" u="none" strike="noStrike" cap="none" normalizeH="0" baseline="0" smtClean="0">
                          <a:ln>
                            <a:noFill/>
                          </a:ln>
                          <a:solidFill>
                            <a:srgbClr val="FF3300"/>
                          </a:solidFill>
                          <a:effectLst/>
                          <a:latin typeface="Arial" charset="0"/>
                        </a:rPr>
                        <a:t>“ICC(AGREEMENT)”</a:t>
                      </a:r>
                    </a:p>
                  </a:txBody>
                  <a:tcPr horzOverflow="overflow">
                    <a:lnL w="76200" cap="flat" cmpd="sng" algn="ctr">
                      <a:solidFill>
                        <a:srgbClr val="FFFF00"/>
                      </a:solidFill>
                      <a:prstDash val="solid"/>
                      <a:round/>
                      <a:headEnd type="none" w="med" len="med"/>
                      <a:tailEnd type="none" w="med" len="med"/>
                    </a:lnL>
                    <a:lnR w="76200" cap="flat" cmpd="sng" algn="ctr">
                      <a:solidFill>
                        <a:srgbClr val="FFFF00"/>
                      </a:solidFill>
                      <a:prstDash val="solid"/>
                      <a:round/>
                      <a:headEnd type="none" w="med" len="med"/>
                      <a:tailEnd type="none" w="med" len="med"/>
                    </a:lnR>
                    <a:lnT w="76200" cap="flat" cmpd="sng" algn="ctr">
                      <a:solidFill>
                        <a:srgbClr val="FFFF00"/>
                      </a:solidFill>
                      <a:prstDash val="solid"/>
                      <a:round/>
                      <a:headEnd type="none" w="med" len="med"/>
                      <a:tailEnd type="none" w="med" len="med"/>
                    </a:lnT>
                    <a:lnB w="76200" cap="flat" cmpd="sng" algn="ctr">
                      <a:solidFill>
                        <a:srgbClr val="FFFF00"/>
                      </a:solidFill>
                      <a:prstDash val="solid"/>
                      <a:round/>
                      <a:headEnd type="none" w="med" len="med"/>
                      <a:tailEnd type="none" w="med" len="med"/>
                    </a:lnB>
                    <a:lnTlToBr>
                      <a:noFill/>
                    </a:lnTlToBr>
                    <a:lnBlToTr>
                      <a:noFill/>
                    </a:lnBlToTr>
                    <a:solidFill>
                      <a:srgbClr val="000066"/>
                    </a:solidFill>
                  </a:tcPr>
                </a:tc>
              </a:tr>
              <a:tr h="708025">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000" b="0" i="0" u="none" strike="noStrike" cap="none" normalizeH="0" baseline="0" smtClean="0">
                          <a:ln>
                            <a:noFill/>
                          </a:ln>
                          <a:solidFill>
                            <a:srgbClr val="DDDDDD"/>
                          </a:solidFill>
                          <a:effectLst/>
                          <a:latin typeface="Arial" charset="0"/>
                        </a:rPr>
                        <a:t>Two way</a:t>
                      </a:r>
                    </a:p>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000" b="0" i="0" u="none" strike="noStrike" cap="none" normalizeH="0" baseline="0" smtClean="0">
                          <a:ln>
                            <a:noFill/>
                          </a:ln>
                          <a:solidFill>
                            <a:srgbClr val="DDDDDD"/>
                          </a:solidFill>
                          <a:effectLst/>
                          <a:latin typeface="Arial" charset="0"/>
                        </a:rPr>
                        <a:t>Mixed Model :</a:t>
                      </a:r>
                    </a:p>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000" b="0" i="0" u="none" strike="noStrike" cap="none" normalizeH="0" baseline="0" smtClean="0">
                          <a:ln>
                            <a:noFill/>
                          </a:ln>
                          <a:solidFill>
                            <a:srgbClr val="DDDDDD"/>
                          </a:solidFill>
                          <a:effectLst/>
                          <a:latin typeface="Arial" charset="0"/>
                        </a:rPr>
                        <a:t>Raters Fixed</a:t>
                      </a:r>
                    </a:p>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000" b="0" i="0" u="none" strike="noStrike" cap="none" normalizeH="0" baseline="0" smtClean="0">
                          <a:ln>
                            <a:noFill/>
                          </a:ln>
                          <a:solidFill>
                            <a:srgbClr val="DDDDDD"/>
                          </a:solidFill>
                          <a:effectLst/>
                          <a:latin typeface="Arial" charset="0"/>
                        </a:rPr>
                        <a:t>Patients Random</a:t>
                      </a:r>
                    </a:p>
                  </a:txBody>
                  <a:tcPr horzOverflow="overflow">
                    <a:lnL w="76200" cap="flat" cmpd="sng" algn="ctr">
                      <a:solidFill>
                        <a:srgbClr val="FFFF00"/>
                      </a:solidFill>
                      <a:prstDash val="solid"/>
                      <a:round/>
                      <a:headEnd type="none" w="med" len="med"/>
                      <a:tailEnd type="none" w="med" len="med"/>
                    </a:lnL>
                    <a:lnR w="76200" cap="flat" cmpd="sng" algn="ctr">
                      <a:solidFill>
                        <a:srgbClr val="FFFF00"/>
                      </a:solidFill>
                      <a:prstDash val="solid"/>
                      <a:round/>
                      <a:headEnd type="none" w="med" len="med"/>
                      <a:tailEnd type="none" w="med" len="med"/>
                    </a:lnR>
                    <a:lnT w="76200" cap="flat" cmpd="sng" algn="ctr">
                      <a:solidFill>
                        <a:srgbClr val="FFFF00"/>
                      </a:solidFill>
                      <a:prstDash val="solid"/>
                      <a:round/>
                      <a:headEnd type="none" w="med" len="med"/>
                      <a:tailEnd type="none" w="med" len="med"/>
                    </a:lnT>
                    <a:lnB w="76200" cap="flat" cmpd="sng" algn="ctr">
                      <a:solidFill>
                        <a:srgbClr val="FFFF00"/>
                      </a:solidFill>
                      <a:prstDash val="solid"/>
                      <a:round/>
                      <a:headEnd type="none" w="med" len="med"/>
                      <a:tailEnd type="none" w="med" len="med"/>
                    </a:lnB>
                    <a:lnTlToBr>
                      <a:noFill/>
                    </a:lnTlToBr>
                    <a:lnBlToTr>
                      <a:noFill/>
                    </a:lnBlToTr>
                    <a:solidFill>
                      <a:srgbClr val="000066"/>
                    </a:solid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endParaRPr kumimoji="0" lang="en-US" sz="2000" b="0" i="0" u="none" strike="noStrike" cap="none" normalizeH="0" baseline="0" smtClean="0">
                        <a:ln>
                          <a:noFill/>
                        </a:ln>
                        <a:solidFill>
                          <a:srgbClr val="DDDDDD"/>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000" b="0" i="0" u="none" strike="noStrike" cap="none" normalizeH="0" baseline="0" smtClean="0">
                          <a:ln>
                            <a:noFill/>
                          </a:ln>
                          <a:solidFill>
                            <a:srgbClr val="DDDDDD"/>
                          </a:solidFill>
                          <a:effectLst/>
                          <a:latin typeface="Arial" charset="0"/>
                        </a:rPr>
                        <a:t>ICC(3,1) </a:t>
                      </a:r>
                    </a:p>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000" b="0" i="0" u="none" strike="noStrike" cap="none" normalizeH="0" baseline="0" smtClean="0">
                          <a:ln>
                            <a:noFill/>
                          </a:ln>
                          <a:solidFill>
                            <a:srgbClr val="DDDDDD"/>
                          </a:solidFill>
                          <a:effectLst/>
                          <a:latin typeface="Arial" charset="0"/>
                        </a:rPr>
                        <a:t>“ICC(CONSISTENCY)”</a:t>
                      </a:r>
                    </a:p>
                  </a:txBody>
                  <a:tcPr horzOverflow="overflow">
                    <a:lnL w="76200" cap="flat" cmpd="sng" algn="ctr">
                      <a:solidFill>
                        <a:srgbClr val="FFFF00"/>
                      </a:solidFill>
                      <a:prstDash val="solid"/>
                      <a:round/>
                      <a:headEnd type="none" w="med" len="med"/>
                      <a:tailEnd type="none" w="med" len="med"/>
                    </a:lnL>
                    <a:lnR w="76200" cap="flat" cmpd="sng" algn="ctr">
                      <a:solidFill>
                        <a:srgbClr val="FFFF00"/>
                      </a:solidFill>
                      <a:prstDash val="solid"/>
                      <a:round/>
                      <a:headEnd type="none" w="med" len="med"/>
                      <a:tailEnd type="none" w="med" len="med"/>
                    </a:lnR>
                    <a:lnT w="76200" cap="flat" cmpd="sng" algn="ctr">
                      <a:solidFill>
                        <a:srgbClr val="FFFF00"/>
                      </a:solidFill>
                      <a:prstDash val="solid"/>
                      <a:round/>
                      <a:headEnd type="none" w="med" len="med"/>
                      <a:tailEnd type="none" w="med" len="med"/>
                    </a:lnT>
                    <a:lnB w="76200" cap="flat" cmpd="sng" algn="ctr">
                      <a:solidFill>
                        <a:srgbClr val="FFFF00"/>
                      </a:solidFill>
                      <a:prstDash val="solid"/>
                      <a:round/>
                      <a:headEnd type="none" w="med" len="med"/>
                      <a:tailEnd type="none" w="med" len="med"/>
                    </a:lnB>
                    <a:lnTlToBr>
                      <a:noFill/>
                    </a:lnTlToBr>
                    <a:lnBlToTr>
                      <a:noFill/>
                    </a:lnBlToTr>
                    <a:solidFill>
                      <a:srgbClr val="000066"/>
                    </a:solid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Tx/>
                        <a:buFont typeface="Wingdings" pitchFamily="2" charset="2"/>
                        <a:buNone/>
                        <a:tabLst/>
                      </a:pPr>
                      <a:endParaRPr kumimoji="0" lang="en-US" sz="2000" b="0" i="0" u="none" strike="noStrike" cap="none" normalizeH="0" baseline="0" smtClean="0">
                        <a:ln>
                          <a:noFill/>
                        </a:ln>
                        <a:solidFill>
                          <a:srgbClr val="DDDDDD"/>
                        </a:solidFill>
                        <a:effectLst/>
                        <a:latin typeface="Arial" charset="0"/>
                      </a:endParaRPr>
                    </a:p>
                  </a:txBody>
                  <a:tcPr horzOverflow="overflow">
                    <a:lnL w="76200" cap="flat" cmpd="sng" algn="ctr">
                      <a:solidFill>
                        <a:srgbClr val="FFFF00"/>
                      </a:solidFill>
                      <a:prstDash val="solid"/>
                      <a:round/>
                      <a:headEnd type="none" w="med" len="med"/>
                      <a:tailEnd type="none" w="med" len="med"/>
                    </a:lnL>
                    <a:lnR w="76200" cap="flat" cmpd="sng" algn="ctr">
                      <a:solidFill>
                        <a:srgbClr val="FFFF00"/>
                      </a:solidFill>
                      <a:prstDash val="solid"/>
                      <a:round/>
                      <a:headEnd type="none" w="med" len="med"/>
                      <a:tailEnd type="none" w="med" len="med"/>
                    </a:lnR>
                    <a:lnT w="76200" cap="flat" cmpd="sng" algn="ctr">
                      <a:solidFill>
                        <a:srgbClr val="FFFF00"/>
                      </a:solidFill>
                      <a:prstDash val="solid"/>
                      <a:round/>
                      <a:headEnd type="none" w="med" len="med"/>
                      <a:tailEnd type="none" w="med" len="med"/>
                    </a:lnT>
                    <a:lnB w="76200" cap="flat" cmpd="sng" algn="ctr">
                      <a:solidFill>
                        <a:srgbClr val="FFFF00"/>
                      </a:solidFill>
                      <a:prstDash val="solid"/>
                      <a:round/>
                      <a:headEnd type="none" w="med" len="med"/>
                      <a:tailEnd type="none" w="med" len="med"/>
                    </a:lnB>
                    <a:lnTlToBr>
                      <a:noFill/>
                    </a:lnTlToBr>
                    <a:lnBlToTr>
                      <a:noFill/>
                    </a:lnBlToTr>
                    <a:solidFill>
                      <a:srgbClr val="000066"/>
                    </a:solidFill>
                  </a:tcPr>
                </a:tc>
              </a:tr>
            </a:tbl>
          </a:graphicData>
        </a:graphic>
      </p:graphicFrame>
      <p:sp>
        <p:nvSpPr>
          <p:cNvPr id="140358" name="Text Box 70"/>
          <p:cNvSpPr txBox="1">
            <a:spLocks noChangeArrowheads="1"/>
          </p:cNvSpPr>
          <p:nvPr/>
        </p:nvSpPr>
        <p:spPr bwMode="auto">
          <a:xfrm>
            <a:off x="184150" y="936625"/>
            <a:ext cx="3416300" cy="1249363"/>
          </a:xfrm>
          <a:prstGeom prst="rect">
            <a:avLst/>
          </a:prstGeom>
          <a:noFill/>
          <a:ln w="57150" algn="ctr">
            <a:solidFill>
              <a:schemeClr val="bg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chemeClr val="bg1"/>
                </a:solidFill>
              </a:rPr>
              <a:t>For SPSS, you must choose:</a:t>
            </a:r>
          </a:p>
          <a:p>
            <a:r>
              <a:rPr lang="en-US" b="1">
                <a:solidFill>
                  <a:schemeClr val="bg1"/>
                </a:solidFill>
              </a:rPr>
              <a:t>	(1) An ANOVA Model</a:t>
            </a:r>
          </a:p>
          <a:p>
            <a:r>
              <a:rPr lang="en-US" b="1">
                <a:solidFill>
                  <a:schemeClr val="bg1"/>
                </a:solidFill>
              </a:rPr>
              <a:t>	(2) A Type of ICC</a:t>
            </a:r>
          </a:p>
        </p:txBody>
      </p:sp>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273050" y="0"/>
            <a:ext cx="8677275" cy="914400"/>
          </a:xfrm>
        </p:spPr>
        <p:txBody>
          <a:bodyPr/>
          <a:lstStyle/>
          <a:p>
            <a:pPr algn="ctr"/>
            <a:r>
              <a:rPr lang="en-US"/>
              <a:t>Is Your ICC Statistically Significant?</a:t>
            </a:r>
          </a:p>
        </p:txBody>
      </p:sp>
      <p:sp>
        <p:nvSpPr>
          <p:cNvPr id="129027" name="Rectangle 3"/>
          <p:cNvSpPr>
            <a:spLocks noGrp="1" noChangeArrowheads="1"/>
          </p:cNvSpPr>
          <p:nvPr>
            <p:ph type="body" idx="1"/>
          </p:nvPr>
        </p:nvSpPr>
        <p:spPr>
          <a:xfrm>
            <a:off x="134938" y="1060450"/>
            <a:ext cx="8872537" cy="4611688"/>
          </a:xfrm>
          <a:noFill/>
        </p:spPr>
        <p:txBody>
          <a:bodyPr/>
          <a:lstStyle/>
          <a:p>
            <a:pPr>
              <a:buClr>
                <a:srgbClr val="CCFFFF"/>
              </a:buClr>
            </a:pPr>
            <a:r>
              <a:rPr lang="en-US"/>
              <a:t>If the question is: </a:t>
            </a:r>
          </a:p>
          <a:p>
            <a:pPr lvl="1">
              <a:buClr>
                <a:srgbClr val="CCFFFF"/>
              </a:buClr>
            </a:pPr>
            <a:r>
              <a:rPr lang="en-US">
                <a:solidFill>
                  <a:srgbClr val="FF3300"/>
                </a:solidFill>
              </a:rPr>
              <a:t>Is your ICC statistically significantly different from 0.0? </a:t>
            </a:r>
            <a:r>
              <a:rPr lang="en-US"/>
              <a:t> then the F test for the patient effect (the row effect) will give you your answer. SPSS provides this.</a:t>
            </a:r>
          </a:p>
          <a:p>
            <a:pPr>
              <a:buClr>
                <a:srgbClr val="CCFFFF"/>
              </a:buClr>
            </a:pPr>
            <a:r>
              <a:rPr lang="en-US"/>
              <a:t>If the question is: </a:t>
            </a:r>
          </a:p>
          <a:p>
            <a:pPr lvl="1">
              <a:buClr>
                <a:srgbClr val="CCFFFF"/>
              </a:buClr>
            </a:pPr>
            <a:r>
              <a:rPr lang="en-US">
                <a:solidFill>
                  <a:srgbClr val="FF3300"/>
                </a:solidFill>
              </a:rPr>
              <a:t>Is your ICC statistically significantly different from some other value, say 0.6? </a:t>
            </a:r>
            <a:r>
              <a:rPr lang="en-US"/>
              <a:t> then confidence limits around the ICC estimate are provided by S&amp;F, M&amp;W and SPSS. In addition, significance tests are provided by M&amp;W and SPSS.</a:t>
            </a:r>
          </a:p>
          <a:p>
            <a:pPr>
              <a:buFont typeface="Wingdings" pitchFamily="2" charset="2"/>
              <a:buNone/>
            </a:pPr>
            <a:endParaRPr lang="en-US"/>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2752725" y="0"/>
            <a:ext cx="6391275" cy="914400"/>
          </a:xfrm>
        </p:spPr>
        <p:txBody>
          <a:bodyPr/>
          <a:lstStyle/>
          <a:p>
            <a:r>
              <a:rPr lang="en-US"/>
              <a:t>What is Reliability? Validity?</a:t>
            </a:r>
          </a:p>
        </p:txBody>
      </p:sp>
      <p:sp>
        <p:nvSpPr>
          <p:cNvPr id="111619" name="Rectangle 3"/>
          <p:cNvSpPr>
            <a:spLocks noGrp="1" noChangeArrowheads="1"/>
          </p:cNvSpPr>
          <p:nvPr>
            <p:ph type="body" idx="1"/>
          </p:nvPr>
        </p:nvSpPr>
        <p:spPr>
          <a:xfrm>
            <a:off x="134938" y="1060450"/>
            <a:ext cx="8872537" cy="5443538"/>
          </a:xfrm>
          <a:noFill/>
        </p:spPr>
        <p:txBody>
          <a:bodyPr/>
          <a:lstStyle/>
          <a:p>
            <a:pPr>
              <a:buClr>
                <a:srgbClr val="CCFFFF"/>
              </a:buClr>
            </a:pPr>
            <a:r>
              <a:rPr lang="en-US">
                <a:solidFill>
                  <a:srgbClr val="FF3300"/>
                </a:solidFill>
              </a:rPr>
              <a:t>Reliability</a:t>
            </a:r>
            <a:r>
              <a:rPr lang="en-US"/>
              <a:t> is the CONSISTENCY with which a measure assesses a given trait.</a:t>
            </a:r>
          </a:p>
          <a:p>
            <a:pPr>
              <a:buClr>
                <a:srgbClr val="CCFFFF"/>
              </a:buClr>
            </a:pPr>
            <a:r>
              <a:rPr lang="en-US">
                <a:solidFill>
                  <a:schemeClr val="folHlink"/>
                </a:solidFill>
              </a:rPr>
              <a:t>Validity</a:t>
            </a:r>
            <a:r>
              <a:rPr lang="en-US"/>
              <a:t> is the extent to which a measure actually measures a trait.</a:t>
            </a:r>
          </a:p>
          <a:p>
            <a:pPr>
              <a:buClr>
                <a:srgbClr val="CCFFFF"/>
              </a:buClr>
            </a:pPr>
            <a:r>
              <a:rPr lang="en-US"/>
              <a:t>The issue of reliability surfaces when 2 or more raters have all rated N subjects on variable that is either  </a:t>
            </a:r>
          </a:p>
          <a:p>
            <a:pPr lvl="1">
              <a:buClr>
                <a:srgbClr val="CCFFFF"/>
              </a:buClr>
            </a:pPr>
            <a:r>
              <a:rPr lang="en-US"/>
              <a:t>d	ichotomous</a:t>
            </a:r>
          </a:p>
          <a:p>
            <a:pPr lvl="1">
              <a:buClr>
                <a:srgbClr val="CCFFFF"/>
              </a:buClr>
            </a:pPr>
            <a:r>
              <a:rPr lang="en-US"/>
              <a:t>nominal</a:t>
            </a:r>
          </a:p>
          <a:p>
            <a:pPr lvl="1">
              <a:buClr>
                <a:srgbClr val="CCFFFF"/>
              </a:buClr>
            </a:pPr>
            <a:r>
              <a:rPr lang="en-US"/>
              <a:t>ordinal</a:t>
            </a:r>
          </a:p>
          <a:p>
            <a:pPr lvl="1">
              <a:buClr>
                <a:srgbClr val="CCFFFF"/>
              </a:buClr>
            </a:pPr>
            <a:r>
              <a:rPr lang="en-US"/>
              <a:t>interval </a:t>
            </a:r>
          </a:p>
          <a:p>
            <a:pPr lvl="1">
              <a:buClr>
                <a:srgbClr val="CCFFFF"/>
              </a:buClr>
            </a:pPr>
            <a:r>
              <a:rPr lang="en-US"/>
              <a:t>ratio scale</a:t>
            </a:r>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244475" y="0"/>
            <a:ext cx="8899525" cy="914400"/>
          </a:xfrm>
        </p:spPr>
        <p:txBody>
          <a:bodyPr/>
          <a:lstStyle/>
          <a:p>
            <a:r>
              <a:rPr lang="en-US" sz="3200"/>
              <a:t>ICC(AGREEMENT) is what we typically want.</a:t>
            </a:r>
          </a:p>
        </p:txBody>
      </p:sp>
      <p:sp>
        <p:nvSpPr>
          <p:cNvPr id="118787" name="Rectangle 3"/>
          <p:cNvSpPr>
            <a:spLocks noGrp="1" noChangeArrowheads="1"/>
          </p:cNvSpPr>
          <p:nvPr>
            <p:ph type="body" idx="1"/>
          </p:nvPr>
        </p:nvSpPr>
        <p:spPr>
          <a:xfrm>
            <a:off x="134938" y="1060450"/>
            <a:ext cx="8872537" cy="1031875"/>
          </a:xfrm>
          <a:noFill/>
        </p:spPr>
        <p:txBody>
          <a:bodyPr/>
          <a:lstStyle/>
          <a:p>
            <a:pPr>
              <a:buClr>
                <a:srgbClr val="CCFFFF"/>
              </a:buClr>
            </a:pPr>
            <a:r>
              <a:rPr lang="en-US"/>
              <a:t>How to measure it the easy way using SPSS.</a:t>
            </a:r>
          </a:p>
          <a:p>
            <a:pPr>
              <a:buClr>
                <a:srgbClr val="CCFFFF"/>
              </a:buClr>
            </a:pPr>
            <a:r>
              <a:rPr lang="en-US"/>
              <a:t>Start with sample data presented in S&amp;F (1979).</a:t>
            </a:r>
          </a:p>
        </p:txBody>
      </p:sp>
    </p:spTree>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t>Example 1:  Depression Ratings</a:t>
            </a:r>
          </a:p>
        </p:txBody>
      </p:sp>
      <p:graphicFrame>
        <p:nvGraphicFramePr>
          <p:cNvPr id="108671" name="Group 127"/>
          <p:cNvGraphicFramePr>
            <a:graphicFrameLocks noGrp="1"/>
          </p:cNvGraphicFramePr>
          <p:nvPr>
            <p:ph idx="1"/>
          </p:nvPr>
        </p:nvGraphicFramePr>
        <p:xfrm>
          <a:off x="1646238" y="2165350"/>
          <a:ext cx="5959475" cy="3189288"/>
        </p:xfrm>
        <a:graphic>
          <a:graphicData uri="http://schemas.openxmlformats.org/drawingml/2006/table">
            <a:tbl>
              <a:tblPr/>
              <a:tblGrid>
                <a:gridCol w="1285875"/>
                <a:gridCol w="1168400"/>
                <a:gridCol w="1168400"/>
                <a:gridCol w="1168400"/>
                <a:gridCol w="1168400"/>
              </a:tblGrid>
              <a:tr h="323850">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Patients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Nurse1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Nurse2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Nurse3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Nurse4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25438">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25438">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sp>
        <p:nvSpPr>
          <p:cNvPr id="108640" name="Text Box 96"/>
          <p:cNvSpPr txBox="1">
            <a:spLocks noChangeArrowheads="1"/>
          </p:cNvSpPr>
          <p:nvPr/>
        </p:nvSpPr>
        <p:spPr bwMode="auto">
          <a:xfrm>
            <a:off x="1778000" y="1547813"/>
            <a:ext cx="5357813"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a:solidFill>
                  <a:schemeClr val="bg1"/>
                </a:solidFill>
              </a:rPr>
              <a:t>4 nurses rate 6 patients on a 10 point scale</a:t>
            </a:r>
          </a:p>
        </p:txBody>
      </p:sp>
    </p:spTree>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2752725" y="0"/>
            <a:ext cx="6391275" cy="914400"/>
          </a:xfrm>
        </p:spPr>
        <p:txBody>
          <a:bodyPr/>
          <a:lstStyle/>
          <a:p>
            <a:r>
              <a:rPr lang="en-US"/>
              <a:t>Enter data into SPSS</a:t>
            </a:r>
          </a:p>
        </p:txBody>
      </p:sp>
      <p:pic>
        <p:nvPicPr>
          <p:cNvPr id="119812" name="Picture 4" descr="SPSS_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1963" y="1497013"/>
            <a:ext cx="5980112" cy="40973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2752725" y="0"/>
            <a:ext cx="6391275" cy="914400"/>
          </a:xfrm>
        </p:spPr>
        <p:txBody>
          <a:bodyPr/>
          <a:lstStyle/>
          <a:p>
            <a:r>
              <a:rPr lang="en-US"/>
              <a:t>Find the Reliability Analysis</a:t>
            </a:r>
          </a:p>
        </p:txBody>
      </p:sp>
      <p:pic>
        <p:nvPicPr>
          <p:cNvPr id="120837" name="Picture 5" descr="SPSS_FIND_ANALY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050" y="1168400"/>
            <a:ext cx="7207250" cy="51228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2752725" y="0"/>
            <a:ext cx="6391275" cy="914400"/>
          </a:xfrm>
        </p:spPr>
        <p:txBody>
          <a:bodyPr/>
          <a:lstStyle/>
          <a:p>
            <a:r>
              <a:rPr lang="en-US"/>
              <a:t>Select Raters</a:t>
            </a:r>
          </a:p>
        </p:txBody>
      </p:sp>
      <p:pic>
        <p:nvPicPr>
          <p:cNvPr id="110597" name="Picture 5" descr="SPSS_SELECT_RAT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5563" y="1476375"/>
            <a:ext cx="6886575" cy="41417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2752725" y="0"/>
            <a:ext cx="6391275" cy="914400"/>
          </a:xfrm>
        </p:spPr>
        <p:txBody>
          <a:bodyPr/>
          <a:lstStyle/>
          <a:p>
            <a:r>
              <a:rPr lang="en-US"/>
              <a:t>Choose Analysis</a:t>
            </a:r>
          </a:p>
        </p:txBody>
      </p:sp>
      <p:pic>
        <p:nvPicPr>
          <p:cNvPr id="125957" name="Picture 5" descr="SPSS_SELECT_ANALY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7150" y="1127125"/>
            <a:ext cx="5930900" cy="55673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2752725" y="0"/>
            <a:ext cx="6391275" cy="914400"/>
          </a:xfrm>
        </p:spPr>
        <p:txBody>
          <a:bodyPr/>
          <a:lstStyle/>
          <a:p>
            <a:r>
              <a:rPr lang="en-US"/>
              <a:t>Slide Title</a:t>
            </a:r>
          </a:p>
        </p:txBody>
      </p:sp>
      <p:sp>
        <p:nvSpPr>
          <p:cNvPr id="126979" name="Rectangle 3"/>
          <p:cNvSpPr>
            <a:spLocks noGrp="1" noChangeArrowheads="1"/>
          </p:cNvSpPr>
          <p:nvPr>
            <p:ph type="body" idx="1"/>
          </p:nvPr>
        </p:nvSpPr>
        <p:spPr>
          <a:xfrm>
            <a:off x="206375" y="1060450"/>
            <a:ext cx="8872538" cy="5740400"/>
          </a:xfrm>
          <a:noFill/>
        </p:spPr>
        <p:txBody>
          <a:bodyPr/>
          <a:lstStyle/>
          <a:p>
            <a:pPr algn="ctr">
              <a:buFont typeface="Wingdings" pitchFamily="2" charset="2"/>
              <a:buNone/>
            </a:pPr>
            <a:r>
              <a:rPr lang="en-US" sz="2400"/>
              <a:t> </a:t>
            </a:r>
            <a:r>
              <a:rPr lang="en-US" sz="1800">
                <a:latin typeface="Courier" pitchFamily="49" charset="0"/>
              </a:rPr>
              <a:t>R E L I A B I L I T Y   A N A L Y S I S </a:t>
            </a:r>
          </a:p>
          <a:p>
            <a:pPr algn="ctr">
              <a:buFont typeface="Wingdings" pitchFamily="2" charset="2"/>
              <a:buNone/>
            </a:pPr>
            <a:r>
              <a:rPr lang="en-US" sz="1800">
                <a:latin typeface="Courier" pitchFamily="49" charset="0"/>
              </a:rPr>
              <a:t>Intraclass Correlation Coefficient</a:t>
            </a:r>
          </a:p>
          <a:p>
            <a:r>
              <a:rPr lang="en-US" sz="1800">
                <a:latin typeface="Courier" pitchFamily="49" charset="0"/>
              </a:rPr>
              <a:t>Two-way Random Effect Model (Absolute Agreement Definition):</a:t>
            </a:r>
          </a:p>
          <a:p>
            <a:r>
              <a:rPr lang="en-US" sz="1800">
                <a:latin typeface="Courier" pitchFamily="49" charset="0"/>
              </a:rPr>
              <a:t>People and Measure Effect Random</a:t>
            </a:r>
          </a:p>
          <a:p>
            <a:r>
              <a:rPr lang="en-US" sz="1800">
                <a:latin typeface="Courier" pitchFamily="49" charset="0"/>
              </a:rPr>
              <a:t> Single Measure Intraclass Correlation =    .2898*</a:t>
            </a:r>
          </a:p>
          <a:p>
            <a:r>
              <a:rPr lang="en-US" sz="1800">
                <a:latin typeface="Courier" pitchFamily="49" charset="0"/>
              </a:rPr>
              <a:t> 95.00% C.I.:      Lower =    .0188          Upper =    .7611</a:t>
            </a:r>
          </a:p>
          <a:p>
            <a:r>
              <a:rPr lang="en-US" sz="1800">
                <a:latin typeface="Courier" pitchFamily="49" charset="0"/>
              </a:rPr>
              <a:t> F = 11.02 DF = (5,15.0)   Sig. = .0001  (Test Value = .00)</a:t>
            </a:r>
          </a:p>
          <a:p>
            <a:r>
              <a:rPr lang="en-US" sz="1800">
                <a:latin typeface="Courier" pitchFamily="49" charset="0"/>
              </a:rPr>
              <a:t> Average Measure Intraclass Correlation =    .6201</a:t>
            </a:r>
          </a:p>
          <a:p>
            <a:r>
              <a:rPr lang="en-US" sz="1800">
                <a:latin typeface="Courier" pitchFamily="49" charset="0"/>
              </a:rPr>
              <a:t> 95.00% C.I.:      Lower =    .0394          Upper =    .9286</a:t>
            </a:r>
          </a:p>
          <a:p>
            <a:r>
              <a:rPr lang="en-US" sz="1800">
                <a:latin typeface="Courier" pitchFamily="49" charset="0"/>
              </a:rPr>
              <a:t> F = 11.0272 DF = (5,15.0) Sig. = .0001  (Test Value = .00)</a:t>
            </a:r>
          </a:p>
          <a:p>
            <a:endParaRPr lang="en-US" sz="1800">
              <a:latin typeface="Courier" pitchFamily="49" charset="0"/>
            </a:endParaRPr>
          </a:p>
          <a:p>
            <a:r>
              <a:rPr lang="en-US" sz="1800">
                <a:latin typeface="Courier" pitchFamily="49" charset="0"/>
              </a:rPr>
              <a:t>Reliability Coefficients</a:t>
            </a:r>
          </a:p>
          <a:p>
            <a:r>
              <a:rPr lang="en-US" sz="1800">
                <a:latin typeface="Courier" pitchFamily="49" charset="0"/>
              </a:rPr>
              <a:t>N of Cases =      6.0                    N of Items =  4</a:t>
            </a:r>
          </a:p>
          <a:p>
            <a:endParaRPr lang="en-US" sz="1800">
              <a:latin typeface="Courier" pitchFamily="49" charset="0"/>
            </a:endParaRPr>
          </a:p>
          <a:p>
            <a:pPr>
              <a:buFont typeface="Wingdings" pitchFamily="2" charset="2"/>
              <a:buNone/>
            </a:pPr>
            <a:endParaRPr lang="en-US" sz="1800">
              <a:latin typeface="Courier" pitchFamily="49" charset="0"/>
            </a:endParaRPr>
          </a:p>
          <a:p>
            <a:endParaRPr lang="en-US" sz="1800">
              <a:latin typeface="Courier" pitchFamily="49" charset="0"/>
            </a:endParaRPr>
          </a:p>
          <a:p>
            <a:endParaRPr lang="en-US" sz="1800">
              <a:latin typeface="Courier" pitchFamily="49" charset="0"/>
            </a:endParaRPr>
          </a:p>
        </p:txBody>
      </p:sp>
    </p:spTree>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algn="ctr"/>
            <a:r>
              <a:rPr lang="en-US" sz="3200">
                <a:solidFill>
                  <a:srgbClr val="FF3300"/>
                </a:solidFill>
              </a:rPr>
              <a:t>A KEY POINT!!!! </a:t>
            </a:r>
            <a:br>
              <a:rPr lang="en-US" sz="3200">
                <a:solidFill>
                  <a:srgbClr val="FF3300"/>
                </a:solidFill>
              </a:rPr>
            </a:br>
            <a:r>
              <a:rPr lang="en-US" sz="3200"/>
              <a:t>VARIABILITY IN THE PATIENTS (SUBJECTS)</a:t>
            </a:r>
          </a:p>
        </p:txBody>
      </p:sp>
      <p:sp>
        <p:nvSpPr>
          <p:cNvPr id="148483" name="Rectangle 3"/>
          <p:cNvSpPr>
            <a:spLocks noGrp="1" noChangeArrowheads="1"/>
          </p:cNvSpPr>
          <p:nvPr>
            <p:ph type="body" idx="1"/>
          </p:nvPr>
        </p:nvSpPr>
        <p:spPr>
          <a:xfrm>
            <a:off x="134938" y="1050925"/>
            <a:ext cx="8872537" cy="5048250"/>
          </a:xfrm>
        </p:spPr>
        <p:txBody>
          <a:bodyPr/>
          <a:lstStyle/>
          <a:p>
            <a:r>
              <a:rPr lang="en-US" sz="2200"/>
              <a:t>WHEN YOU DESIGN A RELIABILITY STUDY, YOU MUST ATTEMPT TO HAVE THE VARIABILITY AMONG PATIENTS (OR SUBJECTS) MATCH THE VARIABILITY OF THE PATIENTS TO BE RATED IN THE SUBSTANTIVE STUDY.</a:t>
            </a:r>
          </a:p>
          <a:p>
            <a:endParaRPr lang="en-US" sz="2200"/>
          </a:p>
          <a:p>
            <a:r>
              <a:rPr lang="en-US" sz="2200"/>
              <a:t>IF THE VARIABILITY OF THE SUBJECTS IN THE RELIABILITY STUDY IS SUBSTANTIALLY LESS THAN THAT OF THE SUBSTANTIVE STUDY, YOU WILL UNDERESTIMATE THE RELEVANT RELIABILITY.</a:t>
            </a:r>
          </a:p>
          <a:p>
            <a:endParaRPr lang="en-US" sz="2200"/>
          </a:p>
          <a:p>
            <a:r>
              <a:rPr lang="en-US" sz="2200"/>
              <a:t>IF THE VARIABILITY OF THE SUBJECTS IN THE RELIABILITY STUDY IS SUBSTANTIALLY GREATER  THAN THAT OF THE SUBSTANTIVE STUDY, YOU WILL OVERESTIMATE THE RELEVANT RELIABILITY</a:t>
            </a:r>
          </a:p>
        </p:txBody>
      </p:sp>
    </p:spTree>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pPr algn="ctr"/>
            <a:r>
              <a:rPr lang="en-US"/>
              <a:t>Sample Size for Reliability Studies</a:t>
            </a:r>
          </a:p>
        </p:txBody>
      </p:sp>
      <p:sp>
        <p:nvSpPr>
          <p:cNvPr id="151555" name="Rectangle 3"/>
          <p:cNvSpPr>
            <a:spLocks noGrp="1" noChangeArrowheads="1"/>
          </p:cNvSpPr>
          <p:nvPr>
            <p:ph type="body" idx="1"/>
          </p:nvPr>
        </p:nvSpPr>
        <p:spPr>
          <a:xfrm>
            <a:off x="134938" y="1050925"/>
            <a:ext cx="8872537" cy="1811338"/>
          </a:xfrm>
        </p:spPr>
        <p:txBody>
          <a:bodyPr/>
          <a:lstStyle/>
          <a:p>
            <a:r>
              <a:rPr lang="en-US"/>
              <a:t>There are methods for determining sample size for ICC-based reliability studies, based on a power, predicted ICC and a lower confidence limit. See:</a:t>
            </a:r>
          </a:p>
          <a:p>
            <a:pPr lvl="1"/>
            <a:endParaRPr lang="en-US"/>
          </a:p>
        </p:txBody>
      </p:sp>
      <p:pic>
        <p:nvPicPr>
          <p:cNvPr id="151556" name="Picture 4" descr="Walter_Eliasziw_Donn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313" y="2360613"/>
            <a:ext cx="7162800" cy="42291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t>Sample from Table II of Walter et al 1998</a:t>
            </a:r>
          </a:p>
        </p:txBody>
      </p:sp>
      <p:sp>
        <p:nvSpPr>
          <p:cNvPr id="160773" name="Line 5"/>
          <p:cNvSpPr>
            <a:spLocks noChangeShapeType="1"/>
          </p:cNvSpPr>
          <p:nvPr/>
        </p:nvSpPr>
        <p:spPr bwMode="auto">
          <a:xfrm>
            <a:off x="554038" y="2851150"/>
            <a:ext cx="815975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nvGrpSpPr>
          <p:cNvPr id="160784" name="Group 16"/>
          <p:cNvGrpSpPr>
            <a:grpSpLocks/>
          </p:cNvGrpSpPr>
          <p:nvPr/>
        </p:nvGrpSpPr>
        <p:grpSpPr bwMode="auto">
          <a:xfrm>
            <a:off x="317500" y="3059113"/>
            <a:ext cx="8612188" cy="3101975"/>
            <a:chOff x="200" y="955"/>
            <a:chExt cx="5425" cy="1954"/>
          </a:xfrm>
        </p:grpSpPr>
        <p:pic>
          <p:nvPicPr>
            <p:cNvPr id="160772" name="Picture 4" descr="Walter_Eliasziw_Donner_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 y="955"/>
              <a:ext cx="5425" cy="1954"/>
            </a:xfrm>
            <a:prstGeom prst="rect">
              <a:avLst/>
            </a:prstGeom>
            <a:noFill/>
            <a:extLst>
              <a:ext uri="{909E8E84-426E-40DD-AFC4-6F175D3DCCD1}">
                <a14:hiddenFill xmlns:a14="http://schemas.microsoft.com/office/drawing/2010/main">
                  <a:solidFill>
                    <a:srgbClr val="FFFFFF"/>
                  </a:solidFill>
                </a14:hiddenFill>
              </a:ext>
            </a:extLst>
          </p:spPr>
        </p:pic>
        <p:grpSp>
          <p:nvGrpSpPr>
            <p:cNvPr id="160783" name="Group 15"/>
            <p:cNvGrpSpPr>
              <a:grpSpLocks/>
            </p:cNvGrpSpPr>
            <p:nvPr/>
          </p:nvGrpSpPr>
          <p:grpSpPr bwMode="auto">
            <a:xfrm>
              <a:off x="328" y="1799"/>
              <a:ext cx="5213" cy="1014"/>
              <a:chOff x="328" y="1799"/>
              <a:chExt cx="5213" cy="1014"/>
            </a:xfrm>
          </p:grpSpPr>
          <p:sp>
            <p:nvSpPr>
              <p:cNvPr id="160774" name="Line 6"/>
              <p:cNvSpPr>
                <a:spLocks noChangeShapeType="1"/>
              </p:cNvSpPr>
              <p:nvPr/>
            </p:nvSpPr>
            <p:spPr bwMode="auto">
              <a:xfrm>
                <a:off x="343" y="1799"/>
                <a:ext cx="519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60775" name="Line 7"/>
              <p:cNvSpPr>
                <a:spLocks noChangeShapeType="1"/>
              </p:cNvSpPr>
              <p:nvPr/>
            </p:nvSpPr>
            <p:spPr bwMode="auto">
              <a:xfrm>
                <a:off x="349" y="2453"/>
                <a:ext cx="519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60776" name="Line 8"/>
              <p:cNvSpPr>
                <a:spLocks noChangeShapeType="1"/>
              </p:cNvSpPr>
              <p:nvPr/>
            </p:nvSpPr>
            <p:spPr bwMode="auto">
              <a:xfrm>
                <a:off x="328" y="2567"/>
                <a:ext cx="519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60777" name="Line 9"/>
              <p:cNvSpPr>
                <a:spLocks noChangeShapeType="1"/>
              </p:cNvSpPr>
              <p:nvPr/>
            </p:nvSpPr>
            <p:spPr bwMode="auto">
              <a:xfrm>
                <a:off x="334" y="2690"/>
                <a:ext cx="519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60778" name="Line 10"/>
              <p:cNvSpPr>
                <a:spLocks noChangeShapeType="1"/>
              </p:cNvSpPr>
              <p:nvPr/>
            </p:nvSpPr>
            <p:spPr bwMode="auto">
              <a:xfrm>
                <a:off x="349" y="2813"/>
                <a:ext cx="519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60779" name="Line 11"/>
              <p:cNvSpPr>
                <a:spLocks noChangeShapeType="1"/>
              </p:cNvSpPr>
              <p:nvPr/>
            </p:nvSpPr>
            <p:spPr bwMode="auto">
              <a:xfrm>
                <a:off x="340" y="2066"/>
                <a:ext cx="519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60780" name="Line 12"/>
              <p:cNvSpPr>
                <a:spLocks noChangeShapeType="1"/>
              </p:cNvSpPr>
              <p:nvPr/>
            </p:nvSpPr>
            <p:spPr bwMode="auto">
              <a:xfrm>
                <a:off x="328" y="2180"/>
                <a:ext cx="519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60781" name="Line 13"/>
              <p:cNvSpPr>
                <a:spLocks noChangeShapeType="1"/>
              </p:cNvSpPr>
              <p:nvPr/>
            </p:nvSpPr>
            <p:spPr bwMode="auto">
              <a:xfrm>
                <a:off x="334" y="2321"/>
                <a:ext cx="519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60782" name="Line 14"/>
              <p:cNvSpPr>
                <a:spLocks noChangeShapeType="1"/>
              </p:cNvSpPr>
              <p:nvPr/>
            </p:nvSpPr>
            <p:spPr bwMode="auto">
              <a:xfrm>
                <a:off x="349" y="1940"/>
                <a:ext cx="519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pic>
        <p:nvPicPr>
          <p:cNvPr id="160785" name="Picture 17" descr="Walter_Eliasziw_Donner_Table_Hea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163" y="1047750"/>
            <a:ext cx="8485187" cy="477838"/>
          </a:xfrm>
          <a:prstGeom prst="rect">
            <a:avLst/>
          </a:prstGeom>
          <a:noFill/>
          <a:extLst>
            <a:ext uri="{909E8E84-426E-40DD-AFC4-6F175D3DCCD1}">
              <a14:hiddenFill xmlns:a14="http://schemas.microsoft.com/office/drawing/2010/main">
                <a:solidFill>
                  <a:srgbClr val="FFFFFF"/>
                </a:solidFill>
              </a14:hiddenFill>
            </a:ext>
          </a:extLst>
        </p:spPr>
      </p:pic>
      <p:sp>
        <p:nvSpPr>
          <p:cNvPr id="160786" name="Text Box 18"/>
          <p:cNvSpPr txBox="1">
            <a:spLocks noChangeArrowheads="1"/>
          </p:cNvSpPr>
          <p:nvPr/>
        </p:nvSpPr>
        <p:spPr bwMode="auto">
          <a:xfrm>
            <a:off x="808038" y="1657350"/>
            <a:ext cx="4708525" cy="11922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l-GR" b="1">
                <a:solidFill>
                  <a:schemeClr val="bg1"/>
                </a:solidFill>
                <a:cs typeface="Arial" charset="0"/>
              </a:rPr>
              <a:t>ρ</a:t>
            </a:r>
            <a:r>
              <a:rPr lang="en-US" b="1" baseline="-25000">
                <a:solidFill>
                  <a:schemeClr val="bg1"/>
                </a:solidFill>
                <a:cs typeface="Arial" charset="0"/>
              </a:rPr>
              <a:t>1</a:t>
            </a:r>
            <a:r>
              <a:rPr lang="en-US" b="1">
                <a:solidFill>
                  <a:schemeClr val="bg1"/>
                </a:solidFill>
                <a:cs typeface="Arial" charset="0"/>
              </a:rPr>
              <a:t> = the ICC that you expect    </a:t>
            </a:r>
          </a:p>
          <a:p>
            <a:r>
              <a:rPr lang="el-GR" b="1">
                <a:solidFill>
                  <a:schemeClr val="bg1"/>
                </a:solidFill>
              </a:rPr>
              <a:t>ρ</a:t>
            </a:r>
            <a:r>
              <a:rPr lang="en-US" b="1" baseline="-25000">
                <a:solidFill>
                  <a:schemeClr val="bg1"/>
                </a:solidFill>
                <a:cs typeface="Arial" charset="0"/>
              </a:rPr>
              <a:t>0</a:t>
            </a:r>
            <a:r>
              <a:rPr lang="en-US" b="1">
                <a:solidFill>
                  <a:schemeClr val="bg1"/>
                </a:solidFill>
                <a:cs typeface="Arial" charset="0"/>
              </a:rPr>
              <a:t> = the lowest ICC that you would accept</a:t>
            </a:r>
          </a:p>
          <a:p>
            <a:r>
              <a:rPr lang="en-US" b="1">
                <a:solidFill>
                  <a:schemeClr val="bg1"/>
                </a:solidFill>
                <a:cs typeface="Arial" charset="0"/>
              </a:rPr>
              <a:t>n = the number of raters</a:t>
            </a:r>
            <a:endParaRPr lang="el-GR" b="1">
              <a:solidFill>
                <a:schemeClr val="bg1"/>
              </a:solidFill>
              <a:cs typeface="Arial" charset="0"/>
            </a:endParaRPr>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2752725" y="0"/>
            <a:ext cx="6391275" cy="914400"/>
          </a:xfrm>
        </p:spPr>
        <p:txBody>
          <a:bodyPr/>
          <a:lstStyle/>
          <a:p>
            <a:r>
              <a:rPr lang="en-US" sz="3200"/>
              <a:t>How does this all relate to Multicenter fMRI Research?</a:t>
            </a:r>
          </a:p>
        </p:txBody>
      </p:sp>
      <p:sp>
        <p:nvSpPr>
          <p:cNvPr id="5125" name="Rectangle 5"/>
          <p:cNvSpPr>
            <a:spLocks noGrp="1" noChangeArrowheads="1"/>
          </p:cNvSpPr>
          <p:nvPr>
            <p:ph type="body" idx="1"/>
          </p:nvPr>
        </p:nvSpPr>
        <p:spPr>
          <a:xfrm>
            <a:off x="134938" y="1060450"/>
            <a:ext cx="8872537" cy="5132388"/>
          </a:xfrm>
          <a:noFill/>
        </p:spPr>
        <p:txBody>
          <a:bodyPr/>
          <a:lstStyle/>
          <a:p>
            <a:pPr>
              <a:buClr>
                <a:srgbClr val="CCFFFF"/>
              </a:buClr>
            </a:pPr>
            <a:r>
              <a:rPr lang="en-US"/>
              <a:t>If one thinks of </a:t>
            </a:r>
            <a:r>
              <a:rPr lang="en-US">
                <a:solidFill>
                  <a:srgbClr val="FF3300"/>
                </a:solidFill>
              </a:rPr>
              <a:t>MRI scanners</a:t>
            </a:r>
            <a:r>
              <a:rPr lang="en-US"/>
              <a:t> as </a:t>
            </a:r>
            <a:r>
              <a:rPr lang="en-US">
                <a:solidFill>
                  <a:srgbClr val="FF3300"/>
                </a:solidFill>
              </a:rPr>
              <a:t>Raters</a:t>
            </a:r>
            <a:r>
              <a:rPr lang="en-US"/>
              <a:t> the parallel becomes obvious.</a:t>
            </a:r>
          </a:p>
          <a:p>
            <a:pPr>
              <a:buClr>
                <a:srgbClr val="CCFFFF"/>
              </a:buClr>
            </a:pPr>
            <a:r>
              <a:rPr lang="en-US"/>
              <a:t>We want to know if the different MRI scanners measure activation in the same subjects CONSISTENTLY.</a:t>
            </a:r>
          </a:p>
          <a:p>
            <a:pPr>
              <a:buClr>
                <a:srgbClr val="CCFFFF"/>
              </a:buClr>
            </a:pPr>
            <a:r>
              <a:rPr lang="en-US"/>
              <a:t>Without such consistency multicenter fMRI research will not make much sense.</a:t>
            </a:r>
          </a:p>
          <a:p>
            <a:pPr>
              <a:buClr>
                <a:srgbClr val="CCFFFF"/>
              </a:buClr>
            </a:pPr>
            <a:r>
              <a:rPr lang="en-US"/>
              <a:t>Therefore we need to know what the reliability among scanners (as raters) is.</a:t>
            </a:r>
          </a:p>
          <a:p>
            <a:pPr>
              <a:buClr>
                <a:srgbClr val="CCFFFF"/>
              </a:buClr>
            </a:pPr>
            <a:r>
              <a:rPr lang="en-US"/>
              <a:t>Perhaps we need to think of MRI-centers, not MRI scanners as raters.</a:t>
            </a:r>
          </a:p>
        </p:txBody>
      </p:sp>
    </p:spTree>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pPr algn="ctr"/>
            <a:r>
              <a:rPr lang="en-US"/>
              <a:t>Application to fBIRN Phase 1 fMRI Data</a:t>
            </a:r>
          </a:p>
        </p:txBody>
      </p:sp>
      <p:sp>
        <p:nvSpPr>
          <p:cNvPr id="162819" name="Rectangle 3"/>
          <p:cNvSpPr>
            <a:spLocks noGrp="1" noChangeArrowheads="1"/>
          </p:cNvSpPr>
          <p:nvPr>
            <p:ph type="body" idx="1"/>
          </p:nvPr>
        </p:nvSpPr>
        <p:spPr>
          <a:xfrm>
            <a:off x="0" y="1050925"/>
            <a:ext cx="8872538" cy="4975225"/>
          </a:xfrm>
        </p:spPr>
        <p:txBody>
          <a:bodyPr/>
          <a:lstStyle/>
          <a:p>
            <a:pPr algn="ctr"/>
            <a:r>
              <a:rPr lang="en-US"/>
              <a:t>SITES ARE RATERS !!!!! </a:t>
            </a:r>
          </a:p>
          <a:p>
            <a:pPr algn="ctr"/>
            <a:r>
              <a:rPr lang="en-US"/>
              <a:t>8 sites included:</a:t>
            </a:r>
          </a:p>
          <a:p>
            <a:pPr lvl="1" algn="ctr"/>
            <a:r>
              <a:rPr lang="en-US"/>
              <a:t>BWHM</a:t>
            </a:r>
          </a:p>
          <a:p>
            <a:pPr lvl="1" algn="ctr"/>
            <a:r>
              <a:rPr lang="en-US"/>
              <a:t>D15T</a:t>
            </a:r>
          </a:p>
          <a:p>
            <a:pPr lvl="1" algn="ctr"/>
            <a:r>
              <a:rPr lang="en-US"/>
              <a:t>IOWA</a:t>
            </a:r>
          </a:p>
          <a:p>
            <a:pPr lvl="1" algn="ctr"/>
            <a:r>
              <a:rPr lang="en-US"/>
              <a:t>MAGH</a:t>
            </a:r>
          </a:p>
          <a:p>
            <a:pPr lvl="1" algn="ctr"/>
            <a:r>
              <a:rPr lang="en-US"/>
              <a:t>MINN</a:t>
            </a:r>
          </a:p>
          <a:p>
            <a:pPr lvl="1" algn="ctr"/>
            <a:r>
              <a:rPr lang="en-US"/>
              <a:t>NMEX</a:t>
            </a:r>
          </a:p>
          <a:p>
            <a:pPr lvl="1" algn="ctr"/>
            <a:r>
              <a:rPr lang="en-US"/>
              <a:t>STAN</a:t>
            </a:r>
          </a:p>
          <a:p>
            <a:pPr lvl="1" algn="ctr"/>
            <a:r>
              <a:rPr lang="en-US"/>
              <a:t>UCSD</a:t>
            </a:r>
          </a:p>
          <a:p>
            <a:pPr lvl="1" algn="ctr"/>
            <a:endParaRPr lang="en-US"/>
          </a:p>
        </p:txBody>
      </p:sp>
    </p:spTree>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algn="ctr"/>
            <a:r>
              <a:rPr lang="en-US" sz="3200"/>
              <a:t>Looked at ICC(AGREEMENT) in the Phase I Study – Sensorimotor Paradigm</a:t>
            </a:r>
          </a:p>
        </p:txBody>
      </p:sp>
      <p:sp>
        <p:nvSpPr>
          <p:cNvPr id="146435" name="Rectangle 3"/>
          <p:cNvSpPr>
            <a:spLocks noGrp="1" noChangeArrowheads="1"/>
          </p:cNvSpPr>
          <p:nvPr>
            <p:ph type="body" idx="1"/>
          </p:nvPr>
        </p:nvSpPr>
        <p:spPr>
          <a:xfrm>
            <a:off x="547688" y="1203325"/>
            <a:ext cx="8221662" cy="3076575"/>
          </a:xfrm>
        </p:spPr>
        <p:txBody>
          <a:bodyPr/>
          <a:lstStyle/>
          <a:p>
            <a:r>
              <a:rPr lang="en-US"/>
              <a:t>4 runs of the SM</a:t>
            </a:r>
          </a:p>
          <a:p>
            <a:r>
              <a:rPr lang="en-US"/>
              <a:t>Question:</a:t>
            </a:r>
          </a:p>
          <a:p>
            <a:pPr lvl="1"/>
            <a:r>
              <a:rPr lang="en-US"/>
              <a:t>Is reliability greater for measures of signal only or for measures of SNR or CNR?</a:t>
            </a:r>
          </a:p>
          <a:p>
            <a:pPr lvl="1"/>
            <a:r>
              <a:rPr lang="en-US">
                <a:solidFill>
                  <a:srgbClr val="FF3300"/>
                </a:solidFill>
              </a:rPr>
              <a:t>Signal Only:</a:t>
            </a:r>
            <a:r>
              <a:rPr lang="en-US"/>
              <a:t> measured percent change.</a:t>
            </a:r>
          </a:p>
          <a:p>
            <a:pPr lvl="1"/>
            <a:r>
              <a:rPr lang="en-US">
                <a:solidFill>
                  <a:srgbClr val="FF3300"/>
                </a:solidFill>
              </a:rPr>
              <a:t>CNR:</a:t>
            </a:r>
            <a:r>
              <a:rPr lang="en-US"/>
              <a:t> proportion of total variance accounted for by the reference vector.</a:t>
            </a:r>
          </a:p>
        </p:txBody>
      </p:sp>
    </p:spTree>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1173163" y="0"/>
            <a:ext cx="6391275" cy="914400"/>
          </a:xfrm>
        </p:spPr>
        <p:txBody>
          <a:bodyPr/>
          <a:lstStyle/>
          <a:p>
            <a:r>
              <a:rPr lang="en-US" sz="3200"/>
              <a:t>3 ROIs Used for Phase I SM Data</a:t>
            </a:r>
          </a:p>
        </p:txBody>
      </p:sp>
      <p:pic>
        <p:nvPicPr>
          <p:cNvPr id="143363" name="Picture 3" descr="BA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719263"/>
            <a:ext cx="2227263" cy="2673350"/>
          </a:xfrm>
          <a:prstGeom prst="rect">
            <a:avLst/>
          </a:prstGeom>
          <a:noFill/>
          <a:extLst>
            <a:ext uri="{909E8E84-426E-40DD-AFC4-6F175D3DCCD1}">
              <a14:hiddenFill xmlns:a14="http://schemas.microsoft.com/office/drawing/2010/main">
                <a:solidFill>
                  <a:srgbClr val="FFFFFF"/>
                </a:solidFill>
              </a14:hiddenFill>
            </a:ext>
          </a:extLst>
        </p:spPr>
      </p:pic>
      <p:pic>
        <p:nvPicPr>
          <p:cNvPr id="143364" name="Picture 4" descr="BA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188" y="1693863"/>
            <a:ext cx="2227262" cy="2673350"/>
          </a:xfrm>
          <a:prstGeom prst="rect">
            <a:avLst/>
          </a:prstGeom>
          <a:noFill/>
          <a:extLst>
            <a:ext uri="{909E8E84-426E-40DD-AFC4-6F175D3DCCD1}">
              <a14:hiddenFill xmlns:a14="http://schemas.microsoft.com/office/drawing/2010/main">
                <a:solidFill>
                  <a:srgbClr val="FFFFFF"/>
                </a:solidFill>
              </a14:hiddenFill>
            </a:ext>
          </a:extLst>
        </p:spPr>
      </p:pic>
      <p:pic>
        <p:nvPicPr>
          <p:cNvPr id="143365" name="Picture 5" descr="BA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9025" y="1724025"/>
            <a:ext cx="2227263" cy="2673350"/>
          </a:xfrm>
          <a:prstGeom prst="rect">
            <a:avLst/>
          </a:prstGeom>
          <a:noFill/>
          <a:extLst>
            <a:ext uri="{909E8E84-426E-40DD-AFC4-6F175D3DCCD1}">
              <a14:hiddenFill xmlns:a14="http://schemas.microsoft.com/office/drawing/2010/main">
                <a:solidFill>
                  <a:srgbClr val="FFFFFF"/>
                </a:solidFill>
              </a14:hiddenFill>
            </a:ext>
          </a:extLst>
        </p:spPr>
      </p:pic>
      <p:sp>
        <p:nvSpPr>
          <p:cNvPr id="143366" name="Text Box 6"/>
          <p:cNvSpPr txBox="1">
            <a:spLocks noChangeArrowheads="1"/>
          </p:cNvSpPr>
          <p:nvPr/>
        </p:nvSpPr>
        <p:spPr bwMode="auto">
          <a:xfrm>
            <a:off x="1141413" y="4410075"/>
            <a:ext cx="9652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chemeClr val="bg1"/>
                </a:solidFill>
              </a:rPr>
              <a:t>BA04</a:t>
            </a:r>
          </a:p>
        </p:txBody>
      </p:sp>
      <p:sp>
        <p:nvSpPr>
          <p:cNvPr id="143367" name="Text Box 7"/>
          <p:cNvSpPr txBox="1">
            <a:spLocks noChangeArrowheads="1"/>
          </p:cNvSpPr>
          <p:nvPr/>
        </p:nvSpPr>
        <p:spPr bwMode="auto">
          <a:xfrm>
            <a:off x="4022725" y="4411663"/>
            <a:ext cx="9652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chemeClr val="bg1"/>
                </a:solidFill>
              </a:rPr>
              <a:t>BA41</a:t>
            </a:r>
          </a:p>
        </p:txBody>
      </p:sp>
      <p:sp>
        <p:nvSpPr>
          <p:cNvPr id="143368" name="Text Box 8"/>
          <p:cNvSpPr txBox="1">
            <a:spLocks noChangeArrowheads="1"/>
          </p:cNvSpPr>
          <p:nvPr/>
        </p:nvSpPr>
        <p:spPr bwMode="auto">
          <a:xfrm>
            <a:off x="6765925" y="4410075"/>
            <a:ext cx="9652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chemeClr val="bg1"/>
                </a:solidFill>
              </a:rPr>
              <a:t>BA17</a:t>
            </a:r>
          </a:p>
        </p:txBody>
      </p:sp>
    </p:spTree>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342900" y="0"/>
            <a:ext cx="8801100" cy="914400"/>
          </a:xfrm>
        </p:spPr>
        <p:txBody>
          <a:bodyPr/>
          <a:lstStyle/>
          <a:p>
            <a:pPr algn="ctr"/>
            <a:r>
              <a:rPr lang="en-US"/>
              <a:t>Signal vs CNR across Brodmann Areas</a:t>
            </a:r>
          </a:p>
        </p:txBody>
      </p:sp>
      <p:pic>
        <p:nvPicPr>
          <p:cNvPr id="142339" name="Picture 3" descr="COMPARING_TYPES_RO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8713" y="1103313"/>
            <a:ext cx="7666037" cy="5260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algn="ctr"/>
            <a:r>
              <a:rPr lang="en-US"/>
              <a:t>In summary:</a:t>
            </a:r>
          </a:p>
        </p:txBody>
      </p:sp>
      <p:sp>
        <p:nvSpPr>
          <p:cNvPr id="145411" name="Rectangle 3"/>
          <p:cNvSpPr>
            <a:spLocks noGrp="1" noChangeArrowheads="1"/>
          </p:cNvSpPr>
          <p:nvPr>
            <p:ph type="body" idx="1"/>
          </p:nvPr>
        </p:nvSpPr>
        <p:spPr>
          <a:xfrm>
            <a:off x="134938" y="1050925"/>
            <a:ext cx="8872537" cy="2312988"/>
          </a:xfrm>
        </p:spPr>
        <p:txBody>
          <a:bodyPr/>
          <a:lstStyle/>
          <a:p>
            <a:r>
              <a:rPr lang="en-US"/>
              <a:t>Reliability is highest in motor cortex, very low in auditory cortex</a:t>
            </a:r>
          </a:p>
          <a:p>
            <a:r>
              <a:rPr lang="en-US"/>
              <a:t>Reliability is highest when using a measure of signal only (percent change), not SNR or CNR (proportion of variance accounted for)</a:t>
            </a:r>
          </a:p>
        </p:txBody>
      </p:sp>
    </p:spTree>
  </p:cSld>
  <p:clrMapOvr>
    <a:masterClrMapping/>
  </p:clrMapOvr>
  <p:transition>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438150" y="0"/>
            <a:ext cx="8705850" cy="914400"/>
          </a:xfrm>
        </p:spPr>
        <p:txBody>
          <a:bodyPr/>
          <a:lstStyle/>
          <a:p>
            <a:pPr algn="ctr"/>
            <a:r>
              <a:rPr lang="en-US" sz="3200"/>
              <a:t>EFFECT OF DROPING ONE SITE</a:t>
            </a:r>
            <a:br>
              <a:rPr lang="en-US" sz="3200"/>
            </a:br>
            <a:r>
              <a:rPr lang="en-US" sz="3200"/>
              <a:t>ICC(AGREEMENT) %CHANGE BA04 </a:t>
            </a:r>
          </a:p>
        </p:txBody>
      </p:sp>
      <p:pic>
        <p:nvPicPr>
          <p:cNvPr id="133126" name="Picture 6" descr="DROP_ONE_S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5700" y="1222375"/>
            <a:ext cx="7767638" cy="5175250"/>
          </a:xfrm>
          <a:prstGeom prst="rect">
            <a:avLst/>
          </a:prstGeom>
          <a:noFill/>
          <a:extLst>
            <a:ext uri="{909E8E84-426E-40DD-AFC4-6F175D3DCCD1}">
              <a14:hiddenFill xmlns:a14="http://schemas.microsoft.com/office/drawing/2010/main">
                <a:solidFill>
                  <a:srgbClr val="FFFFFF"/>
                </a:solidFill>
              </a14:hiddenFill>
            </a:ext>
          </a:extLst>
        </p:spPr>
      </p:pic>
      <p:sp>
        <p:nvSpPr>
          <p:cNvPr id="133127" name="Text Box 7"/>
          <p:cNvSpPr txBox="1">
            <a:spLocks noChangeArrowheads="1"/>
          </p:cNvSpPr>
          <p:nvPr/>
        </p:nvSpPr>
        <p:spPr bwMode="auto">
          <a:xfrm>
            <a:off x="2373313" y="2087563"/>
            <a:ext cx="393700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IF WE DROPPED ALL 3, ICC = 0.64</a:t>
            </a:r>
          </a:p>
        </p:txBody>
      </p:sp>
      <p:sp>
        <p:nvSpPr>
          <p:cNvPr id="133128" name="Text Box 8"/>
          <p:cNvSpPr txBox="1">
            <a:spLocks noChangeArrowheads="1"/>
          </p:cNvSpPr>
          <p:nvPr/>
        </p:nvSpPr>
        <p:spPr bwMode="auto">
          <a:xfrm rot="-5400000">
            <a:off x="-1353343" y="3571081"/>
            <a:ext cx="41719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chemeClr val="bg1"/>
                </a:solidFill>
              </a:rPr>
              <a:t>ICC FOR BA04 – PERCENT CHANGE</a:t>
            </a:r>
          </a:p>
        </p:txBody>
      </p:sp>
    </p:spTree>
  </p:cSld>
  <p:clrMapOvr>
    <a:masterClrMapping/>
  </p:clrMapOvr>
  <p:transition>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a:t>Interesting Questions Yet To Be Addressed</a:t>
            </a:r>
          </a:p>
        </p:txBody>
      </p:sp>
      <p:sp>
        <p:nvSpPr>
          <p:cNvPr id="147459" name="Rectangle 3"/>
          <p:cNvSpPr>
            <a:spLocks noGrp="1" noChangeArrowheads="1"/>
          </p:cNvSpPr>
          <p:nvPr>
            <p:ph type="body" idx="1"/>
          </p:nvPr>
        </p:nvSpPr>
        <p:spPr>
          <a:xfrm>
            <a:off x="134938" y="1050925"/>
            <a:ext cx="8872537" cy="3724275"/>
          </a:xfrm>
        </p:spPr>
        <p:txBody>
          <a:bodyPr/>
          <a:lstStyle/>
          <a:p>
            <a:r>
              <a:rPr lang="en-US"/>
              <a:t>What is the role of increasing the number of runs on reliablity? </a:t>
            </a:r>
          </a:p>
          <a:p>
            <a:pPr lvl="1"/>
            <a:r>
              <a:rPr lang="en-US"/>
              <a:t>could be very substantial</a:t>
            </a:r>
          </a:p>
          <a:p>
            <a:r>
              <a:rPr lang="en-US"/>
              <a:t>What about reliability of ICA vs GLM? </a:t>
            </a:r>
          </a:p>
          <a:p>
            <a:pPr lvl="1"/>
            <a:r>
              <a:rPr lang="en-US"/>
              <a:t>Might ICA have elevated reliability?</a:t>
            </a:r>
          </a:p>
          <a:p>
            <a:pPr lvl="1"/>
            <a:endParaRPr lang="en-US"/>
          </a:p>
          <a:p>
            <a:pPr lvl="1"/>
            <a:endParaRPr lang="en-US"/>
          </a:p>
          <a:p>
            <a:pPr algn="ctr"/>
            <a:r>
              <a:rPr lang="en-US"/>
              <a:t>THE END</a:t>
            </a:r>
          </a:p>
        </p:txBody>
      </p:sp>
    </p:spTree>
  </p:cSld>
  <p:clrMapOvr>
    <a:masterClrMapping/>
  </p:clrMapOvr>
  <p:transition>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466725" y="0"/>
            <a:ext cx="8677275" cy="914400"/>
          </a:xfrm>
        </p:spPr>
        <p:txBody>
          <a:bodyPr/>
          <a:lstStyle/>
          <a:p>
            <a:r>
              <a:rPr lang="en-US" sz="3200"/>
              <a:t>What is the difference between ICC(2,1) and ICC(3,1)?</a:t>
            </a:r>
          </a:p>
        </p:txBody>
      </p:sp>
      <p:sp>
        <p:nvSpPr>
          <p:cNvPr id="157699" name="Rectangle 3"/>
          <p:cNvSpPr>
            <a:spLocks noGrp="1" noChangeArrowheads="1"/>
          </p:cNvSpPr>
          <p:nvPr>
            <p:ph type="body" idx="1"/>
          </p:nvPr>
        </p:nvSpPr>
        <p:spPr>
          <a:xfrm>
            <a:off x="134938" y="1060450"/>
            <a:ext cx="8872537" cy="6237288"/>
          </a:xfrm>
          <a:noFill/>
        </p:spPr>
        <p:txBody>
          <a:bodyPr/>
          <a:lstStyle/>
          <a:p>
            <a:pPr>
              <a:buClr>
                <a:srgbClr val="CCFFFF"/>
              </a:buClr>
            </a:pPr>
            <a:r>
              <a:rPr lang="en-US"/>
              <a:t>The distinction between these two ICCs is often thought of in terms of the design of the ANOVA that each is based on.</a:t>
            </a:r>
          </a:p>
          <a:p>
            <a:pPr>
              <a:buClr>
                <a:srgbClr val="CCFFFF"/>
              </a:buClr>
            </a:pPr>
            <a:r>
              <a:rPr lang="en-US"/>
              <a:t>ICC(2,1) is based on a two-way random effects model, with raters and patients considered as random variables.  In other words:</a:t>
            </a:r>
          </a:p>
          <a:p>
            <a:pPr lvl="1">
              <a:buClr>
                <a:srgbClr val="CCFFFF"/>
              </a:buClr>
            </a:pPr>
            <a:r>
              <a:rPr lang="en-US"/>
              <a:t>a finite set of raters are drawn from a larger (infinite) population of potential raters. This finite set of raters rate: </a:t>
            </a:r>
          </a:p>
          <a:p>
            <a:pPr lvl="1">
              <a:buClr>
                <a:srgbClr val="CCFFFF"/>
              </a:buClr>
            </a:pPr>
            <a:r>
              <a:rPr lang="en-US"/>
              <a:t>a finite set of patients drawn from a potentially infinite set of such patients</a:t>
            </a:r>
          </a:p>
          <a:p>
            <a:pPr>
              <a:buClr>
                <a:srgbClr val="CCFFFF"/>
              </a:buClr>
            </a:pPr>
            <a:r>
              <a:rPr lang="en-US"/>
              <a:t>As such, ICC(2,1) would apply to all such raters rating all such patients.</a:t>
            </a:r>
          </a:p>
          <a:p>
            <a:pPr lvl="1">
              <a:buClr>
                <a:srgbClr val="CCFFFF"/>
              </a:buClr>
            </a:pPr>
            <a:endParaRPr lang="en-US"/>
          </a:p>
          <a:p>
            <a:pPr>
              <a:buClr>
                <a:srgbClr val="CCFFFF"/>
              </a:buClr>
            </a:pPr>
            <a:endParaRPr lang="en-US"/>
          </a:p>
        </p:txBody>
      </p:sp>
    </p:spTree>
  </p:cSld>
  <p:clrMapOvr>
    <a:masterClrMapping/>
  </p:clrMapOvr>
  <p:transition>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466725" y="0"/>
            <a:ext cx="8677275" cy="914400"/>
          </a:xfrm>
        </p:spPr>
        <p:txBody>
          <a:bodyPr/>
          <a:lstStyle/>
          <a:p>
            <a:r>
              <a:rPr lang="en-US" sz="3200"/>
              <a:t>What is the difference between ICC(2,1) and ICC(3,1)?</a:t>
            </a:r>
          </a:p>
        </p:txBody>
      </p:sp>
      <p:sp>
        <p:nvSpPr>
          <p:cNvPr id="158723" name="Rectangle 3"/>
          <p:cNvSpPr>
            <a:spLocks noGrp="1" noChangeArrowheads="1"/>
          </p:cNvSpPr>
          <p:nvPr>
            <p:ph type="body" idx="1"/>
          </p:nvPr>
        </p:nvSpPr>
        <p:spPr>
          <a:xfrm>
            <a:off x="134938" y="1060450"/>
            <a:ext cx="8872537" cy="5600700"/>
          </a:xfrm>
          <a:noFill/>
        </p:spPr>
        <p:txBody>
          <a:bodyPr/>
          <a:lstStyle/>
          <a:p>
            <a:pPr>
              <a:buClr>
                <a:srgbClr val="CCFFFF"/>
              </a:buClr>
            </a:pPr>
            <a:r>
              <a:rPr lang="en-US"/>
              <a:t>ICC(3,1) is based on a Mixed Model ANOVA model, with raters treated as a fixed effect and patients considered as a random effect.  In other words:</a:t>
            </a:r>
          </a:p>
          <a:p>
            <a:pPr lvl="1">
              <a:buClr>
                <a:srgbClr val="CCFFFF"/>
              </a:buClr>
            </a:pPr>
            <a:r>
              <a:rPr lang="en-US"/>
              <a:t>a finite set of raters are the only raters you are interested in evaluating.  This is reasonable if you just want the ICC of certain raters (scanners) in your study and do not need to generalize beyond them.  These raters rate:</a:t>
            </a:r>
          </a:p>
          <a:p>
            <a:pPr lvl="1">
              <a:buClr>
                <a:srgbClr val="CCFFFF"/>
              </a:buClr>
            </a:pPr>
            <a:r>
              <a:rPr lang="en-US"/>
              <a:t>a finite set of patients drawn from a potentially infinite set of such patients</a:t>
            </a:r>
          </a:p>
          <a:p>
            <a:pPr>
              <a:buClr>
                <a:srgbClr val="CCFFFF"/>
              </a:buClr>
            </a:pPr>
            <a:r>
              <a:rPr lang="en-US"/>
              <a:t>As such, ICC(3,1) would assess the reliability of just these raters, as if they were rating all such patients.</a:t>
            </a:r>
          </a:p>
          <a:p>
            <a:pPr lvl="1">
              <a:buClr>
                <a:srgbClr val="CCFFFF"/>
              </a:buClr>
            </a:pPr>
            <a:endParaRPr lang="en-US"/>
          </a:p>
          <a:p>
            <a:pPr>
              <a:buClr>
                <a:srgbClr val="CCFFFF"/>
              </a:buClr>
            </a:pPr>
            <a:endParaRPr lang="en-US"/>
          </a:p>
        </p:txBody>
      </p:sp>
    </p:spTree>
  </p:cSld>
  <p:clrMapOvr>
    <a:masterClrMapping/>
  </p:clrMapOvr>
  <p:transition>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258763" y="0"/>
            <a:ext cx="8677275" cy="914400"/>
          </a:xfrm>
        </p:spPr>
        <p:txBody>
          <a:bodyPr/>
          <a:lstStyle/>
          <a:p>
            <a:pPr algn="ctr"/>
            <a:r>
              <a:rPr lang="en-US" sz="2400"/>
              <a:t>What is the difference between ICC(2,1) and ICC(3,1)?</a:t>
            </a:r>
            <a:br>
              <a:rPr lang="en-US" sz="2400"/>
            </a:br>
            <a:r>
              <a:rPr lang="en-US" sz="2400"/>
              <a:t>First, we must discuss CONSISTENCY vs AGREEMENT</a:t>
            </a:r>
          </a:p>
        </p:txBody>
      </p:sp>
      <p:sp>
        <p:nvSpPr>
          <p:cNvPr id="159747" name="Rectangle 3"/>
          <p:cNvSpPr>
            <a:spLocks noGrp="1" noChangeArrowheads="1"/>
          </p:cNvSpPr>
          <p:nvPr>
            <p:ph type="body" idx="1"/>
          </p:nvPr>
        </p:nvSpPr>
        <p:spPr>
          <a:xfrm>
            <a:off x="134938" y="1060450"/>
            <a:ext cx="8872537" cy="5770563"/>
          </a:xfrm>
          <a:noFill/>
        </p:spPr>
        <p:txBody>
          <a:bodyPr/>
          <a:lstStyle/>
          <a:p>
            <a:pPr>
              <a:buClr>
                <a:srgbClr val="CCFFFF"/>
              </a:buClr>
            </a:pPr>
            <a:r>
              <a:rPr lang="en-US"/>
              <a:t>Shrout and Fleiss (1979) make a distinction between  an ICC that measures CONSISTENCY and an ICC that measures AGREEMENT.</a:t>
            </a:r>
          </a:p>
          <a:p>
            <a:pPr lvl="1">
              <a:buClr>
                <a:srgbClr val="CCFFFF"/>
              </a:buClr>
            </a:pPr>
            <a:r>
              <a:rPr lang="en-US"/>
              <a:t>An ICC that measures consistency emphasizes the association between raters scores</a:t>
            </a:r>
          </a:p>
          <a:p>
            <a:pPr lvl="2">
              <a:buClr>
                <a:srgbClr val="CCFFFF"/>
              </a:buClr>
            </a:pPr>
            <a:r>
              <a:rPr lang="en-US"/>
              <a:t>Not typically what one wants for an interrater reliability study.</a:t>
            </a:r>
          </a:p>
          <a:p>
            <a:pPr lvl="2">
              <a:buClr>
                <a:srgbClr val="CCFFFF"/>
              </a:buClr>
            </a:pPr>
            <a:r>
              <a:rPr lang="en-US"/>
              <a:t>ICC(3,1), as presented by S&amp;F, is an ICC(CONSISTENCY)</a:t>
            </a:r>
          </a:p>
          <a:p>
            <a:pPr lvl="1">
              <a:buClr>
                <a:srgbClr val="CCFFFF"/>
              </a:buClr>
            </a:pPr>
            <a:r>
              <a:rPr lang="en-US"/>
              <a:t>An ICCs that measures agreement emphasizes the INTERCHANGEABILITY of the raters</a:t>
            </a:r>
          </a:p>
          <a:p>
            <a:pPr lvl="2">
              <a:buClr>
                <a:srgbClr val="CCFFFF"/>
              </a:buClr>
            </a:pPr>
            <a:r>
              <a:rPr lang="en-US"/>
              <a:t>This is typically what one wants when one measures interrater reliability.</a:t>
            </a:r>
          </a:p>
          <a:p>
            <a:pPr lvl="2">
              <a:buClr>
                <a:srgbClr val="CCFFFF"/>
              </a:buClr>
            </a:pPr>
            <a:r>
              <a:rPr lang="en-US"/>
              <a:t>Only ICC(2,1) in the S&amp;F nomenclature is an ICC(AGREEMENT).</a:t>
            </a:r>
          </a:p>
          <a:p>
            <a:pPr>
              <a:buFont typeface="Wingdings" pitchFamily="2" charset="2"/>
              <a:buNone/>
            </a:pPr>
            <a:endParaRPr lang="en-US"/>
          </a:p>
          <a:p>
            <a:pPr>
              <a:buClr>
                <a:srgbClr val="CCFFFF"/>
              </a:buClr>
            </a:pPr>
            <a:endParaRPr lang="en-US"/>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2752725" y="0"/>
            <a:ext cx="6391275" cy="914400"/>
          </a:xfrm>
        </p:spPr>
        <p:txBody>
          <a:bodyPr/>
          <a:lstStyle/>
          <a:p>
            <a:r>
              <a:rPr lang="en-US" sz="3200"/>
              <a:t>What are the main measures of reliability? </a:t>
            </a:r>
          </a:p>
        </p:txBody>
      </p:sp>
      <p:sp>
        <p:nvSpPr>
          <p:cNvPr id="107523" name="Rectangle 3"/>
          <p:cNvSpPr>
            <a:spLocks noGrp="1" noChangeArrowheads="1"/>
          </p:cNvSpPr>
          <p:nvPr>
            <p:ph type="body" idx="1"/>
          </p:nvPr>
        </p:nvSpPr>
        <p:spPr>
          <a:xfrm>
            <a:off x="134938" y="1060450"/>
            <a:ext cx="8872537" cy="4894263"/>
          </a:xfrm>
          <a:noFill/>
        </p:spPr>
        <p:txBody>
          <a:bodyPr/>
          <a:lstStyle/>
          <a:p>
            <a:pPr>
              <a:buClr>
                <a:srgbClr val="CCFFFF"/>
              </a:buClr>
            </a:pPr>
            <a:r>
              <a:rPr lang="en-US"/>
              <a:t>What if the data are dichotomous or polychotomous?</a:t>
            </a:r>
          </a:p>
          <a:p>
            <a:pPr lvl="1">
              <a:buClr>
                <a:srgbClr val="CCFFFF"/>
              </a:buClr>
            </a:pPr>
            <a:r>
              <a:rPr lang="en-US"/>
              <a:t>Reliability should be assessed with some type of </a:t>
            </a:r>
            <a:r>
              <a:rPr lang="en-US">
                <a:solidFill>
                  <a:srgbClr val="FF3300"/>
                </a:solidFill>
              </a:rPr>
              <a:t>Kappa coefficient</a:t>
            </a:r>
          </a:p>
          <a:p>
            <a:pPr>
              <a:buClr>
                <a:srgbClr val="CCFFFF"/>
              </a:buClr>
            </a:pPr>
            <a:r>
              <a:rPr lang="en-US"/>
              <a:t>What if the data are quantitative (interval or ratio scale?</a:t>
            </a:r>
          </a:p>
          <a:p>
            <a:pPr lvl="1">
              <a:buClr>
                <a:srgbClr val="CCFFFF"/>
              </a:buClr>
            </a:pPr>
            <a:r>
              <a:rPr lang="en-US"/>
              <a:t>Reliability should be measured with the </a:t>
            </a:r>
            <a:r>
              <a:rPr lang="en-US">
                <a:solidFill>
                  <a:srgbClr val="FF3300"/>
                </a:solidFill>
              </a:rPr>
              <a:t>Intraclass Correlation Coefficient (ICC)</a:t>
            </a:r>
          </a:p>
          <a:p>
            <a:pPr lvl="1">
              <a:buClr>
                <a:srgbClr val="CCFFFF"/>
              </a:buClr>
            </a:pPr>
            <a:r>
              <a:rPr lang="en-US">
                <a:solidFill>
                  <a:schemeClr val="bg1"/>
                </a:solidFill>
              </a:rPr>
              <a:t>The various types of ICC and their use is what we will talk about here.</a:t>
            </a:r>
          </a:p>
          <a:p>
            <a:endParaRPr lang="en-US">
              <a:solidFill>
                <a:srgbClr val="FF3300"/>
              </a:solidFill>
            </a:endParaRPr>
          </a:p>
          <a:p>
            <a:endParaRPr lang="en-US"/>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pPr algn="ctr"/>
            <a:r>
              <a:rPr lang="en-US" sz="3200"/>
              <a:t>Interclass vs Intraclass Correlation Coefficients:</a:t>
            </a:r>
            <a:br>
              <a:rPr lang="en-US" sz="3200"/>
            </a:br>
            <a:r>
              <a:rPr lang="en-US" sz="3200"/>
              <a:t>What is a class?</a:t>
            </a:r>
          </a:p>
        </p:txBody>
      </p:sp>
      <p:sp>
        <p:nvSpPr>
          <p:cNvPr id="135171" name="Rectangle 3"/>
          <p:cNvSpPr>
            <a:spLocks noGrp="1" noChangeArrowheads="1"/>
          </p:cNvSpPr>
          <p:nvPr>
            <p:ph type="body" idx="1"/>
          </p:nvPr>
        </p:nvSpPr>
        <p:spPr>
          <a:xfrm>
            <a:off x="134938" y="1050925"/>
            <a:ext cx="8872537" cy="4214813"/>
          </a:xfrm>
        </p:spPr>
        <p:txBody>
          <a:bodyPr/>
          <a:lstStyle/>
          <a:p>
            <a:r>
              <a:rPr lang="en-US"/>
              <a:t>What is a class of variables? Variables that share a:</a:t>
            </a:r>
          </a:p>
          <a:p>
            <a:pPr lvl="1"/>
            <a:r>
              <a:rPr lang="en-US"/>
              <a:t>metric (scale), and </a:t>
            </a:r>
          </a:p>
          <a:p>
            <a:pPr lvl="1"/>
            <a:r>
              <a:rPr lang="en-US"/>
              <a:t>variance</a:t>
            </a:r>
          </a:p>
          <a:p>
            <a:r>
              <a:rPr lang="en-US"/>
              <a:t>Height and Weight are different classes of variables.</a:t>
            </a:r>
          </a:p>
          <a:p>
            <a:r>
              <a:rPr lang="en-US"/>
              <a:t>There is only 1 </a:t>
            </a:r>
            <a:r>
              <a:rPr lang="en-US">
                <a:solidFill>
                  <a:srgbClr val="FF3300"/>
                </a:solidFill>
              </a:rPr>
              <a:t>Inter</a:t>
            </a:r>
            <a:r>
              <a:rPr lang="en-US"/>
              <a:t>class correlation coefficient – Pearson’s r.</a:t>
            </a:r>
          </a:p>
          <a:p>
            <a:r>
              <a:rPr lang="en-US"/>
              <a:t>When one is interested in the relationship between variables of a common class, one uses an </a:t>
            </a:r>
            <a:r>
              <a:rPr lang="en-US">
                <a:solidFill>
                  <a:srgbClr val="FF3300"/>
                </a:solidFill>
              </a:rPr>
              <a:t>Intra</a:t>
            </a:r>
            <a:r>
              <a:rPr lang="en-US"/>
              <a:t>class Correlation Coefficient.</a:t>
            </a:r>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1796" name="Picture 4" descr="Shrout_and_Fleiss7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562100"/>
            <a:ext cx="8405813" cy="4092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pPr algn="ctr"/>
            <a:r>
              <a:rPr lang="en-US" sz="3200"/>
              <a:t>Big Picture: </a:t>
            </a:r>
            <a:br>
              <a:rPr lang="en-US" sz="3200"/>
            </a:br>
            <a:r>
              <a:rPr lang="en-US" sz="3200"/>
              <a:t>What is the Intraclass Correlation Coefficient?</a:t>
            </a:r>
          </a:p>
        </p:txBody>
      </p:sp>
      <p:sp>
        <p:nvSpPr>
          <p:cNvPr id="163843" name="Rectangle 3"/>
          <p:cNvSpPr>
            <a:spLocks noGrp="1" noChangeArrowheads="1"/>
          </p:cNvSpPr>
          <p:nvPr>
            <p:ph type="body" idx="1"/>
          </p:nvPr>
        </p:nvSpPr>
        <p:spPr>
          <a:xfrm>
            <a:off x="134938" y="1050925"/>
            <a:ext cx="8872537" cy="3513138"/>
          </a:xfrm>
        </p:spPr>
        <p:txBody>
          <a:bodyPr/>
          <a:lstStyle/>
          <a:p>
            <a:r>
              <a:rPr lang="en-US"/>
              <a:t>It is, as a general matter, the ratio of two variances:</a:t>
            </a:r>
          </a:p>
          <a:p>
            <a:pPr lvl="1">
              <a:buFontTx/>
              <a:buNone/>
            </a:pPr>
            <a:endParaRPr lang="en-US"/>
          </a:p>
          <a:p>
            <a:pPr lvl="1">
              <a:buFontTx/>
              <a:buNone/>
            </a:pPr>
            <a:endParaRPr lang="en-US"/>
          </a:p>
          <a:p>
            <a:pPr lvl="1" algn="ctr">
              <a:buFontTx/>
              <a:buNone/>
            </a:pPr>
            <a:r>
              <a:rPr lang="en-US"/>
              <a:t>Variance due to rated subjects (patients)</a:t>
            </a:r>
          </a:p>
          <a:p>
            <a:pPr lvl="1">
              <a:buFontTx/>
              <a:buNone/>
            </a:pPr>
            <a:r>
              <a:rPr lang="en-US"/>
              <a:t>ICC = --------------------------------------------------------------------</a:t>
            </a:r>
          </a:p>
          <a:p>
            <a:pPr lvl="1" algn="ctr">
              <a:buFontTx/>
              <a:buNone/>
            </a:pPr>
            <a:r>
              <a:rPr lang="en-US"/>
              <a:t>(Variance due to subjects + Variance due to Judges + Residual Variance)</a:t>
            </a:r>
          </a:p>
          <a:p>
            <a:pPr lvl="1"/>
            <a:endParaRPr lang="en-US"/>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3"/>
          <p:cNvSpPr>
            <a:spLocks noGrp="1" noChangeArrowheads="1"/>
          </p:cNvSpPr>
          <p:nvPr>
            <p:ph type="body" idx="1"/>
          </p:nvPr>
        </p:nvSpPr>
        <p:spPr>
          <a:xfrm>
            <a:off x="271463" y="1241425"/>
            <a:ext cx="8872537" cy="4765675"/>
          </a:xfrm>
          <a:noFill/>
        </p:spPr>
        <p:txBody>
          <a:bodyPr/>
          <a:lstStyle/>
          <a:p>
            <a:pPr>
              <a:buClr>
                <a:srgbClr val="CCFFFF"/>
              </a:buClr>
            </a:pPr>
            <a:r>
              <a:rPr lang="en-US" sz="2400"/>
              <a:t>A seminal paper</a:t>
            </a:r>
          </a:p>
          <a:p>
            <a:pPr>
              <a:buClr>
                <a:srgbClr val="CCFFFF"/>
              </a:buClr>
            </a:pPr>
            <a:r>
              <a:rPr lang="en-US" sz="2400"/>
              <a:t>Psychological Bulletin 1979 86:420-428</a:t>
            </a:r>
          </a:p>
          <a:p>
            <a:pPr>
              <a:buClr>
                <a:srgbClr val="CCFFFF"/>
              </a:buClr>
            </a:pPr>
            <a:r>
              <a:rPr lang="en-US" sz="2400"/>
              <a:t>Propose 6 ICC types:</a:t>
            </a:r>
          </a:p>
          <a:p>
            <a:pPr lvl="1">
              <a:buClr>
                <a:srgbClr val="CCFFFF"/>
              </a:buClr>
            </a:pPr>
            <a:r>
              <a:rPr lang="en-US"/>
              <a:t>ICC(1,1)</a:t>
            </a:r>
          </a:p>
          <a:p>
            <a:pPr lvl="1">
              <a:buClr>
                <a:srgbClr val="CCFFFF"/>
              </a:buClr>
            </a:pPr>
            <a:r>
              <a:rPr lang="en-US"/>
              <a:t>ICC(2,1)</a:t>
            </a:r>
          </a:p>
          <a:p>
            <a:pPr lvl="1">
              <a:buClr>
                <a:srgbClr val="CCFFFF"/>
              </a:buClr>
            </a:pPr>
            <a:r>
              <a:rPr lang="en-US"/>
              <a:t>ICC(3,1)</a:t>
            </a:r>
          </a:p>
          <a:p>
            <a:pPr lvl="1">
              <a:buClr>
                <a:srgbClr val="CCFFFF"/>
              </a:buClr>
            </a:pPr>
            <a:r>
              <a:rPr lang="en-US"/>
              <a:t>ICC(1,n)</a:t>
            </a:r>
          </a:p>
          <a:p>
            <a:pPr lvl="1">
              <a:buClr>
                <a:srgbClr val="CCFFFF"/>
              </a:buClr>
            </a:pPr>
            <a:r>
              <a:rPr lang="en-US"/>
              <a:t>ICC(2,n)</a:t>
            </a:r>
          </a:p>
          <a:p>
            <a:pPr lvl="1">
              <a:buClr>
                <a:srgbClr val="CCFFFF"/>
              </a:buClr>
            </a:pPr>
            <a:r>
              <a:rPr lang="en-US"/>
              <a:t>ICC(3,n)</a:t>
            </a:r>
          </a:p>
          <a:p>
            <a:pPr>
              <a:buClr>
                <a:srgbClr val="CCFFFF"/>
              </a:buClr>
            </a:pPr>
            <a:r>
              <a:rPr lang="en-US" sz="2400"/>
              <a:t>As a general rule, for the vast majority of applications, only 1 of S&amp;F’s ICCs [ICC(2,1)] is needed.</a:t>
            </a:r>
          </a:p>
        </p:txBody>
      </p:sp>
      <p:sp>
        <p:nvSpPr>
          <p:cNvPr id="116738" name="Rectangle 2"/>
          <p:cNvSpPr>
            <a:spLocks noGrp="1" noChangeArrowheads="1"/>
          </p:cNvSpPr>
          <p:nvPr>
            <p:ph type="title"/>
          </p:nvPr>
        </p:nvSpPr>
        <p:spPr>
          <a:xfrm>
            <a:off x="2752725" y="0"/>
            <a:ext cx="6391275" cy="914400"/>
          </a:xfrm>
        </p:spPr>
        <p:txBody>
          <a:bodyPr/>
          <a:lstStyle/>
          <a:p>
            <a:r>
              <a:rPr lang="en-US"/>
              <a:t>Shrout and Fleiss, 1979</a:t>
            </a:r>
          </a:p>
        </p:txBody>
      </p:sp>
      <p:sp>
        <p:nvSpPr>
          <p:cNvPr id="116740" name="WordArt 4"/>
          <p:cNvSpPr>
            <a:spLocks noChangeArrowheads="1" noChangeShapeType="1" noTextEdit="1"/>
          </p:cNvSpPr>
          <p:nvPr/>
        </p:nvSpPr>
        <p:spPr bwMode="auto">
          <a:xfrm>
            <a:off x="2355850" y="2767013"/>
            <a:ext cx="939800" cy="981075"/>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scene3d>
              <a:camera prst="legacyPerspectiveTopLeft"/>
              <a:lightRig rig="legacyNormal3" dir="r"/>
            </a:scene3d>
            <a:sp3d extrusionH="201600" prstMaterial="legacyMetal">
              <a:extrusionClr>
                <a:srgbClr val="FFFFFF"/>
              </a:extrusionClr>
            </a:sp3d>
          </a:bodyPr>
          <a:lstStyle/>
          <a:p>
            <a:pPr algn="ctr"/>
            <a:r>
              <a:rPr lang="en-US" sz="3600" kern="10">
                <a:ln w="9525">
                  <a:round/>
                  <a:headEnd/>
                  <a:tailEnd/>
                </a:ln>
                <a:gradFill rotWithShape="0">
                  <a:gsLst>
                    <a:gs pos="0">
                      <a:srgbClr val="CBCBCB"/>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1"/>
                </a:gradFill>
                <a:latin typeface="Times New Roman"/>
                <a:cs typeface="Times New Roman"/>
              </a:rPr>
              <a:t>}</a:t>
            </a:r>
          </a:p>
        </p:txBody>
      </p:sp>
      <p:sp>
        <p:nvSpPr>
          <p:cNvPr id="116741" name="WordArt 5"/>
          <p:cNvSpPr>
            <a:spLocks noChangeArrowheads="1" noChangeShapeType="1" noTextEdit="1"/>
          </p:cNvSpPr>
          <p:nvPr/>
        </p:nvSpPr>
        <p:spPr bwMode="auto">
          <a:xfrm>
            <a:off x="2365375" y="4105275"/>
            <a:ext cx="939800" cy="981075"/>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scene3d>
              <a:camera prst="legacyPerspectiveTopLeft"/>
              <a:lightRig rig="legacyNormal3" dir="r"/>
            </a:scene3d>
            <a:sp3d extrusionH="201600" prstMaterial="legacyMetal">
              <a:extrusionClr>
                <a:srgbClr val="FFFFFF"/>
              </a:extrusionClr>
            </a:sp3d>
          </a:bodyPr>
          <a:lstStyle/>
          <a:p>
            <a:pPr algn="ctr"/>
            <a:r>
              <a:rPr lang="en-US" sz="3600" kern="10">
                <a:ln w="9525">
                  <a:round/>
                  <a:headEnd/>
                  <a:tailEnd/>
                </a:ln>
                <a:gradFill rotWithShape="0">
                  <a:gsLst>
                    <a:gs pos="0">
                      <a:srgbClr val="CBCBCB"/>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1"/>
                </a:gradFill>
                <a:latin typeface="Times New Roman"/>
                <a:cs typeface="Times New Roman"/>
              </a:rPr>
              <a:t>}</a:t>
            </a:r>
          </a:p>
        </p:txBody>
      </p:sp>
      <p:sp>
        <p:nvSpPr>
          <p:cNvPr id="116742" name="Text Box 6"/>
          <p:cNvSpPr txBox="1">
            <a:spLocks noChangeArrowheads="1"/>
          </p:cNvSpPr>
          <p:nvPr/>
        </p:nvSpPr>
        <p:spPr bwMode="auto">
          <a:xfrm>
            <a:off x="3454400" y="3043238"/>
            <a:ext cx="51752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chemeClr val="bg1"/>
                </a:solidFill>
              </a:rPr>
              <a:t>Expected Reliability of a Single Rater’s Rating</a:t>
            </a:r>
          </a:p>
        </p:txBody>
      </p:sp>
      <p:sp>
        <p:nvSpPr>
          <p:cNvPr id="116743" name="Text Box 7"/>
          <p:cNvSpPr txBox="1">
            <a:spLocks noChangeArrowheads="1"/>
          </p:cNvSpPr>
          <p:nvPr/>
        </p:nvSpPr>
        <p:spPr bwMode="auto">
          <a:xfrm>
            <a:off x="3449638" y="4210050"/>
            <a:ext cx="4819650" cy="7794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b="1">
                <a:solidFill>
                  <a:schemeClr val="bg1"/>
                </a:solidFill>
              </a:rPr>
              <a:t>Expected Reliability of the Mean of a set of</a:t>
            </a:r>
          </a:p>
          <a:p>
            <a:pPr algn="ctr"/>
            <a:r>
              <a:rPr lang="en-US" b="1">
                <a:solidFill>
                  <a:schemeClr val="bg1"/>
                </a:solidFill>
              </a:rPr>
              <a:t>n Raters</a:t>
            </a:r>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4627" name="Group 3"/>
          <p:cNvGraphicFramePr>
            <a:graphicFrameLocks noGrp="1"/>
          </p:cNvGraphicFramePr>
          <p:nvPr>
            <p:ph idx="1"/>
          </p:nvPr>
        </p:nvGraphicFramePr>
        <p:xfrm>
          <a:off x="1560513" y="1111250"/>
          <a:ext cx="5959475" cy="3200400"/>
        </p:xfrm>
        <a:graphic>
          <a:graphicData uri="http://schemas.openxmlformats.org/drawingml/2006/table">
            <a:tbl>
              <a:tblPr/>
              <a:tblGrid>
                <a:gridCol w="1285875"/>
                <a:gridCol w="1168400"/>
                <a:gridCol w="1168400"/>
                <a:gridCol w="1168400"/>
                <a:gridCol w="1168400"/>
              </a:tblGrid>
              <a:tr h="323850">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Patients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Rater1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Rater2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Rater3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Rater4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25438">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25438">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9999"/>
                        </a:buClr>
                        <a:buSzTx/>
                        <a:buFont typeface="Wingdings" pitchFamily="2" charset="2"/>
                        <a:buNone/>
                        <a:tabLst/>
                      </a:pPr>
                      <a:r>
                        <a:rPr kumimoji="0" lang="en-US" sz="2400" b="0" i="0" u="none" strike="noStrike" cap="none" normalizeH="0" baseline="0" smtClean="0">
                          <a:ln>
                            <a:noFill/>
                          </a:ln>
                          <a:solidFill>
                            <a:srgbClr val="DDDDDD"/>
                          </a:solidFill>
                          <a:effectLst/>
                          <a:latin typeface="Arial" charset="0"/>
                        </a:rPr>
                        <a:t>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sp>
        <p:nvSpPr>
          <p:cNvPr id="154677" name="Text Box 53"/>
          <p:cNvSpPr txBox="1">
            <a:spLocks noChangeArrowheads="1"/>
          </p:cNvSpPr>
          <p:nvPr/>
        </p:nvSpPr>
        <p:spPr bwMode="auto">
          <a:xfrm>
            <a:off x="1778000" y="25400"/>
            <a:ext cx="5357813" cy="10366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3200" b="1">
                <a:solidFill>
                  <a:schemeClr val="bg1"/>
                </a:solidFill>
              </a:rPr>
              <a:t>A Typical Case:</a:t>
            </a:r>
          </a:p>
          <a:p>
            <a:pPr algn="ctr"/>
            <a:r>
              <a:rPr lang="en-US" sz="2000" b="1">
                <a:solidFill>
                  <a:schemeClr val="bg1"/>
                </a:solidFill>
              </a:rPr>
              <a:t>4 nurses rate 6 patients on a 10 point scale</a:t>
            </a:r>
          </a:p>
        </p:txBody>
      </p:sp>
      <p:sp>
        <p:nvSpPr>
          <p:cNvPr id="154678" name="Text Box 54"/>
          <p:cNvSpPr txBox="1">
            <a:spLocks noChangeArrowheads="1"/>
          </p:cNvSpPr>
          <p:nvPr/>
        </p:nvSpPr>
        <p:spPr bwMode="auto">
          <a:xfrm>
            <a:off x="1184275" y="4637088"/>
            <a:ext cx="7011988" cy="1616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000" b="1">
                <a:solidFill>
                  <a:srgbClr val="FF3300"/>
                </a:solidFill>
              </a:rPr>
              <a:t>When we have k patients chosen at random, and they are rated by n raters, and we want to be sure that AGREE (i.e., are INTERCHANGEABLE) on the ratings, then there is only one Shrout and Fleiss ICC, ICC(2,1). This is also know as an ICC(AGREEMENT).</a:t>
            </a:r>
          </a:p>
        </p:txBody>
      </p:sp>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
            <a:srgbClr val="500050"/>
          </a:buClr>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
            <a:srgbClr val="500050"/>
          </a:buClr>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3693</TotalTime>
  <Words>1930</Words>
  <Application>Microsoft Office PowerPoint</Application>
  <PresentationFormat>On-screen Show (4:3)</PresentationFormat>
  <Paragraphs>331</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Wingdings</vt:lpstr>
      <vt:lpstr>Courier</vt:lpstr>
      <vt:lpstr>Default Design</vt:lpstr>
      <vt:lpstr>Measuring Reliability:  The Intraclass Correlation Coefficient</vt:lpstr>
      <vt:lpstr>What is Reliability? Validity?</vt:lpstr>
      <vt:lpstr>How does this all relate to Multicenter fMRI Research?</vt:lpstr>
      <vt:lpstr>What are the main measures of reliability? </vt:lpstr>
      <vt:lpstr>Interclass vs Intraclass Correlation Coefficients: What is a class?</vt:lpstr>
      <vt:lpstr>PowerPoint Presentation</vt:lpstr>
      <vt:lpstr>Big Picture:  What is the Intraclass Correlation Coefficient?</vt:lpstr>
      <vt:lpstr>Shrout and Fleiss, 1979</vt:lpstr>
      <vt:lpstr>PowerPoint Presentation</vt:lpstr>
      <vt:lpstr>PowerPoint Presentation</vt:lpstr>
      <vt:lpstr>PowerPoint Presentation</vt:lpstr>
      <vt:lpstr>What about ICCs for the Mean of a Set of Raters?</vt:lpstr>
      <vt:lpstr>Example 1:  Rater 2 always rates 4 points higher than Rater 1</vt:lpstr>
      <vt:lpstr>Example 2:  Rater 2 always rates 1.5 * Rater 1</vt:lpstr>
      <vt:lpstr>Example 3:  Rater 2 always rates the same as Rater 1</vt:lpstr>
      <vt:lpstr>So, Once Again….</vt:lpstr>
      <vt:lpstr> McGraw and Wong vs S&amp;F Nomenclature</vt:lpstr>
      <vt:lpstr>Relationship between SPSS Nomenclature and S&amp;F Nomenclature</vt:lpstr>
      <vt:lpstr>Is Your ICC Statistically Significant?</vt:lpstr>
      <vt:lpstr>ICC(AGREEMENT) is what we typically want.</vt:lpstr>
      <vt:lpstr>Example 1:  Depression Ratings</vt:lpstr>
      <vt:lpstr>Enter data into SPSS</vt:lpstr>
      <vt:lpstr>Find the Reliability Analysis</vt:lpstr>
      <vt:lpstr>Select Raters</vt:lpstr>
      <vt:lpstr>Choose Analysis</vt:lpstr>
      <vt:lpstr>Slide Title</vt:lpstr>
      <vt:lpstr>A KEY POINT!!!!  VARIABILITY IN THE PATIENTS (SUBJECTS)</vt:lpstr>
      <vt:lpstr>Sample Size for Reliability Studies</vt:lpstr>
      <vt:lpstr>Sample from Table II of Walter et al 1998</vt:lpstr>
      <vt:lpstr>Application to fBIRN Phase 1 fMRI Data</vt:lpstr>
      <vt:lpstr>Looked at ICC(AGREEMENT) in the Phase I Study – Sensorimotor Paradigm</vt:lpstr>
      <vt:lpstr>3 ROIs Used for Phase I SM Data</vt:lpstr>
      <vt:lpstr>Signal vs CNR across Brodmann Areas</vt:lpstr>
      <vt:lpstr>In summary:</vt:lpstr>
      <vt:lpstr>EFFECT OF DROPING ONE SITE ICC(AGREEMENT) %CHANGE BA04 </vt:lpstr>
      <vt:lpstr>Interesting Questions Yet To Be Addressed</vt:lpstr>
      <vt:lpstr>What is the difference between ICC(2,1) and ICC(3,1)?</vt:lpstr>
      <vt:lpstr>What is the difference between ICC(2,1) and ICC(3,1)?</vt:lpstr>
      <vt:lpstr>What is the difference between ICC(2,1) and ICC(3,1)? First, we must discuss CONSISTENCY vs AGREEMENT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Durazzo, Timothy C.</dc:creator>
  <cp:lastModifiedBy>vhasfcdurazt</cp:lastModifiedBy>
  <cp:revision>45</cp:revision>
  <dcterms:modified xsi:type="dcterms:W3CDTF">2014-02-12T16:55:38Z</dcterms:modified>
</cp:coreProperties>
</file>