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74"/>
  </p:notesMasterIdLst>
  <p:handoutMasterIdLst>
    <p:handoutMasterId r:id="rId75"/>
  </p:handoutMasterIdLst>
  <p:sldIdLst>
    <p:sldId id="256" r:id="rId2"/>
    <p:sldId id="631" r:id="rId3"/>
    <p:sldId id="831" r:id="rId4"/>
    <p:sldId id="832" r:id="rId5"/>
    <p:sldId id="833" r:id="rId6"/>
    <p:sldId id="834" r:id="rId7"/>
    <p:sldId id="885" r:id="rId8"/>
    <p:sldId id="455" r:id="rId9"/>
    <p:sldId id="760" r:id="rId10"/>
    <p:sldId id="761" r:id="rId11"/>
    <p:sldId id="764" r:id="rId12"/>
    <p:sldId id="762" r:id="rId13"/>
    <p:sldId id="566" r:id="rId14"/>
    <p:sldId id="567" r:id="rId15"/>
    <p:sldId id="479" r:id="rId16"/>
    <p:sldId id="568" r:id="rId17"/>
    <p:sldId id="571" r:id="rId18"/>
    <p:sldId id="638" r:id="rId19"/>
    <p:sldId id="836" r:id="rId20"/>
    <p:sldId id="837" r:id="rId21"/>
    <p:sldId id="577" r:id="rId22"/>
    <p:sldId id="460" r:id="rId23"/>
    <p:sldId id="839" r:id="rId24"/>
    <p:sldId id="840" r:id="rId25"/>
    <p:sldId id="845" r:id="rId26"/>
    <p:sldId id="846" r:id="rId27"/>
    <p:sldId id="847" r:id="rId28"/>
    <p:sldId id="848" r:id="rId29"/>
    <p:sldId id="849" r:id="rId30"/>
    <p:sldId id="851" r:id="rId31"/>
    <p:sldId id="852" r:id="rId32"/>
    <p:sldId id="853" r:id="rId33"/>
    <p:sldId id="856" r:id="rId34"/>
    <p:sldId id="843" r:id="rId35"/>
    <p:sldId id="844" r:id="rId36"/>
    <p:sldId id="887" r:id="rId37"/>
    <p:sldId id="886" r:id="rId38"/>
    <p:sldId id="888" r:id="rId39"/>
    <p:sldId id="892" r:id="rId40"/>
    <p:sldId id="838" r:id="rId41"/>
    <p:sldId id="503" r:id="rId42"/>
    <p:sldId id="767" r:id="rId43"/>
    <p:sldId id="614" r:id="rId44"/>
    <p:sldId id="765" r:id="rId45"/>
    <p:sldId id="766" r:id="rId46"/>
    <p:sldId id="618" r:id="rId47"/>
    <p:sldId id="619" r:id="rId48"/>
    <p:sldId id="857" r:id="rId49"/>
    <p:sldId id="858" r:id="rId50"/>
    <p:sldId id="859" r:id="rId51"/>
    <p:sldId id="860" r:id="rId52"/>
    <p:sldId id="880" r:id="rId53"/>
    <p:sldId id="881" r:id="rId54"/>
    <p:sldId id="863" r:id="rId55"/>
    <p:sldId id="864" r:id="rId56"/>
    <p:sldId id="869" r:id="rId57"/>
    <p:sldId id="870" r:id="rId58"/>
    <p:sldId id="871" r:id="rId59"/>
    <p:sldId id="872" r:id="rId60"/>
    <p:sldId id="894" r:id="rId61"/>
    <p:sldId id="893" r:id="rId62"/>
    <p:sldId id="882" r:id="rId63"/>
    <p:sldId id="768" r:id="rId64"/>
    <p:sldId id="769" r:id="rId65"/>
    <p:sldId id="623" r:id="rId66"/>
    <p:sldId id="895" r:id="rId67"/>
    <p:sldId id="896" r:id="rId68"/>
    <p:sldId id="451" r:id="rId69"/>
    <p:sldId id="743" r:id="rId70"/>
    <p:sldId id="901" r:id="rId71"/>
    <p:sldId id="452" r:id="rId72"/>
    <p:sldId id="897" r:id="rId73"/>
  </p:sldIdLst>
  <p:sldSz cx="9144000" cy="6858000" type="screen4x3"/>
  <p:notesSz cx="6858000" cy="9144000"/>
  <p:defaultTextStyle>
    <a:defPPr>
      <a:defRPr lang="en-US"/>
    </a:defPPr>
    <a:lvl1pPr algn="ctr" rtl="0" fontAlgn="base">
      <a:lnSpc>
        <a:spcPct val="85000"/>
      </a:lnSpc>
      <a:spcBef>
        <a:spcPct val="0"/>
      </a:spcBef>
      <a:spcAft>
        <a:spcPct val="0"/>
      </a:spcAft>
      <a:defRPr sz="2400" kern="1200">
        <a:solidFill>
          <a:schemeClr val="tx1"/>
        </a:solidFill>
        <a:latin typeface="Trebuchet MS" pitchFamily="34" charset="0"/>
        <a:ea typeface="+mn-ea"/>
        <a:cs typeface="+mn-cs"/>
      </a:defRPr>
    </a:lvl1pPr>
    <a:lvl2pPr marL="457200" algn="ctr" rtl="0" fontAlgn="base">
      <a:lnSpc>
        <a:spcPct val="85000"/>
      </a:lnSpc>
      <a:spcBef>
        <a:spcPct val="0"/>
      </a:spcBef>
      <a:spcAft>
        <a:spcPct val="0"/>
      </a:spcAft>
      <a:defRPr sz="2400" kern="1200">
        <a:solidFill>
          <a:schemeClr val="tx1"/>
        </a:solidFill>
        <a:latin typeface="Trebuchet MS" pitchFamily="34" charset="0"/>
        <a:ea typeface="+mn-ea"/>
        <a:cs typeface="+mn-cs"/>
      </a:defRPr>
    </a:lvl2pPr>
    <a:lvl3pPr marL="914400" algn="ctr" rtl="0" fontAlgn="base">
      <a:lnSpc>
        <a:spcPct val="85000"/>
      </a:lnSpc>
      <a:spcBef>
        <a:spcPct val="0"/>
      </a:spcBef>
      <a:spcAft>
        <a:spcPct val="0"/>
      </a:spcAft>
      <a:defRPr sz="2400" kern="1200">
        <a:solidFill>
          <a:schemeClr val="tx1"/>
        </a:solidFill>
        <a:latin typeface="Trebuchet MS" pitchFamily="34" charset="0"/>
        <a:ea typeface="+mn-ea"/>
        <a:cs typeface="+mn-cs"/>
      </a:defRPr>
    </a:lvl3pPr>
    <a:lvl4pPr marL="1371600" algn="ctr" rtl="0" fontAlgn="base">
      <a:lnSpc>
        <a:spcPct val="85000"/>
      </a:lnSpc>
      <a:spcBef>
        <a:spcPct val="0"/>
      </a:spcBef>
      <a:spcAft>
        <a:spcPct val="0"/>
      </a:spcAft>
      <a:defRPr sz="2400" kern="1200">
        <a:solidFill>
          <a:schemeClr val="tx1"/>
        </a:solidFill>
        <a:latin typeface="Trebuchet MS" pitchFamily="34" charset="0"/>
        <a:ea typeface="+mn-ea"/>
        <a:cs typeface="+mn-cs"/>
      </a:defRPr>
    </a:lvl4pPr>
    <a:lvl5pPr marL="1828800" algn="ctr" rtl="0" fontAlgn="base">
      <a:lnSpc>
        <a:spcPct val="85000"/>
      </a:lnSpc>
      <a:spcBef>
        <a:spcPct val="0"/>
      </a:spcBef>
      <a:spcAft>
        <a:spcPct val="0"/>
      </a:spcAft>
      <a:defRPr sz="2400" kern="1200">
        <a:solidFill>
          <a:schemeClr val="tx1"/>
        </a:solidFill>
        <a:latin typeface="Trebuchet MS" pitchFamily="34" charset="0"/>
        <a:ea typeface="+mn-ea"/>
        <a:cs typeface="+mn-cs"/>
      </a:defRPr>
    </a:lvl5pPr>
    <a:lvl6pPr marL="2286000" algn="l" defTabSz="914400" rtl="0" eaLnBrk="1" latinLnBrk="0" hangingPunct="1">
      <a:defRPr sz="2400" kern="1200">
        <a:solidFill>
          <a:schemeClr val="tx1"/>
        </a:solidFill>
        <a:latin typeface="Trebuchet MS" pitchFamily="34" charset="0"/>
        <a:ea typeface="+mn-ea"/>
        <a:cs typeface="+mn-cs"/>
      </a:defRPr>
    </a:lvl6pPr>
    <a:lvl7pPr marL="2743200" algn="l" defTabSz="914400" rtl="0" eaLnBrk="1" latinLnBrk="0" hangingPunct="1">
      <a:defRPr sz="2400" kern="1200">
        <a:solidFill>
          <a:schemeClr val="tx1"/>
        </a:solidFill>
        <a:latin typeface="Trebuchet MS" pitchFamily="34" charset="0"/>
        <a:ea typeface="+mn-ea"/>
        <a:cs typeface="+mn-cs"/>
      </a:defRPr>
    </a:lvl7pPr>
    <a:lvl8pPr marL="3200400" algn="l" defTabSz="914400" rtl="0" eaLnBrk="1" latinLnBrk="0" hangingPunct="1">
      <a:defRPr sz="2400" kern="1200">
        <a:solidFill>
          <a:schemeClr val="tx1"/>
        </a:solidFill>
        <a:latin typeface="Trebuchet MS" pitchFamily="34" charset="0"/>
        <a:ea typeface="+mn-ea"/>
        <a:cs typeface="+mn-cs"/>
      </a:defRPr>
    </a:lvl8pPr>
    <a:lvl9pPr marL="3657600" algn="l" defTabSz="914400" rtl="0" eaLnBrk="1" latinLnBrk="0" hangingPunct="1">
      <a:defRPr sz="2400"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CC"/>
    <a:srgbClr val="000000"/>
    <a:srgbClr val="FFFF66"/>
    <a:srgbClr val="FFCC00"/>
    <a:srgbClr val="00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p:cViewPr>
        <p:scale>
          <a:sx n="85" d="100"/>
          <a:sy n="85" d="100"/>
        </p:scale>
        <p:origin x="-1008" y="-7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8.xml"/><Relationship Id="rId7"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64.xml"/><Relationship Id="rId5" Type="http://schemas.openxmlformats.org/officeDocument/2006/relationships/slide" Target="slides/slide10.xml"/><Relationship Id="rId10" Type="http://schemas.openxmlformats.org/officeDocument/2006/relationships/slide" Target="slides/slide63.xml"/><Relationship Id="rId4" Type="http://schemas.openxmlformats.org/officeDocument/2006/relationships/slide" Target="slides/slide9.xml"/><Relationship Id="rId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0" hangingPunct="0">
              <a:lnSpc>
                <a:spcPct val="100000"/>
              </a:lnSpc>
              <a:defRPr sz="1200">
                <a:latin typeface="Times New Roman" pitchFamily="18" charset="0"/>
              </a:defRPr>
            </a:lvl1pPr>
          </a:lstStyle>
          <a:p>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lnSpc>
                <a:spcPct val="100000"/>
              </a:lnSpc>
              <a:defRPr sz="1200">
                <a:latin typeface="Times New Roman" pitchFamily="18" charset="0"/>
              </a:defRPr>
            </a:lvl1pPr>
          </a:lstStyle>
          <a:p>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0" hangingPunct="0">
              <a:lnSpc>
                <a:spcPct val="100000"/>
              </a:lnSpc>
              <a:defRPr sz="1200">
                <a:latin typeface="Times New Roman" pitchFamily="18" charset="0"/>
              </a:defRPr>
            </a:lvl1pPr>
          </a:lstStyle>
          <a:p>
            <a:r>
              <a:rPr lang="en-US"/>
              <a:t>Class 2</a:t>
            </a:r>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lnSpc>
                <a:spcPct val="100000"/>
              </a:lnSpc>
              <a:defRPr sz="1200">
                <a:latin typeface="Times New Roman" pitchFamily="18" charset="0"/>
              </a:defRPr>
            </a:lvl1pPr>
          </a:lstStyle>
          <a:p>
            <a:fld id="{1AD2B264-4EA7-4D9E-9D21-62AACC4E4EB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0" hangingPunct="0">
              <a:lnSpc>
                <a:spcPct val="100000"/>
              </a:lnSpc>
              <a:defRPr sz="1200">
                <a:latin typeface="Times New Roman" pitchFamily="18" charset="0"/>
              </a:defRPr>
            </a:lvl1pPr>
          </a:lstStyle>
          <a:p>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lnSpc>
                <a:spcPct val="100000"/>
              </a:lnSpc>
              <a:defRPr sz="1200">
                <a:latin typeface="Times New Roman" pitchFamily="18" charset="0"/>
              </a:defRPr>
            </a:lvl1pPr>
          </a:lstStyle>
          <a:p>
            <a:endParaRPr lang="en-US"/>
          </a:p>
        </p:txBody>
      </p:sp>
      <p:sp>
        <p:nvSpPr>
          <p:cNvPr id="1741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0" hangingPunct="0">
              <a:lnSpc>
                <a:spcPct val="100000"/>
              </a:lnSpc>
              <a:defRPr sz="1200">
                <a:latin typeface="Times New Roman" pitchFamily="18" charset="0"/>
              </a:defRPr>
            </a:lvl1pPr>
          </a:lstStyle>
          <a:p>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lnSpc>
                <a:spcPct val="100000"/>
              </a:lnSpc>
              <a:defRPr sz="1200">
                <a:latin typeface="Times New Roman" pitchFamily="18" charset="0"/>
              </a:defRPr>
            </a:lvl1pPr>
          </a:lstStyle>
          <a:p>
            <a:fld id="{739607EE-4BD4-4AC6-AD5A-53D809E5583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9E7B4-4EE0-4080-ABEC-A6359D9B433E}" type="slidenum">
              <a:rPr lang="en-US"/>
              <a:pPr/>
              <a:t>1</a:t>
            </a:fld>
            <a:endParaRPr lang="en-US"/>
          </a:p>
        </p:txBody>
      </p:sp>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srcRect/>
          <a:stretch>
            <a:fillRect/>
          </a:stretch>
        </p:blipFill>
        <p:spPr bwMode="auto">
          <a:xfrm>
            <a:off x="114300" y="0"/>
            <a:ext cx="9029700" cy="6753225"/>
          </a:xfrm>
          <a:prstGeom prst="rect">
            <a:avLst/>
          </a:prstGeom>
          <a:noFill/>
          <a:ln w="9525">
            <a:noFill/>
            <a:miter lim="800000"/>
            <a:headEnd/>
            <a:tailEnd/>
          </a:ln>
          <a:effectLst/>
        </p:spPr>
      </p:pic>
      <p:sp>
        <p:nvSpPr>
          <p:cNvPr id="80899" name="Rectangle 3"/>
          <p:cNvSpPr>
            <a:spLocks noGrp="1" noChangeArrowheads="1"/>
          </p:cNvSpPr>
          <p:nvPr>
            <p:ph type="ctrTitle"/>
          </p:nvPr>
        </p:nvSpPr>
        <p:spPr>
          <a:xfrm>
            <a:off x="1143000" y="304800"/>
            <a:ext cx="7543800" cy="1012825"/>
          </a:xfrm>
        </p:spPr>
        <p:txBody>
          <a:bodyPr/>
          <a:lstStyle>
            <a:lvl1pPr>
              <a:defRPr/>
            </a:lvl1pPr>
          </a:lstStyle>
          <a:p>
            <a:r>
              <a:rPr lang="en-US"/>
              <a:t>Click to edit Master title</a:t>
            </a:r>
          </a:p>
        </p:txBody>
      </p:sp>
      <p:sp>
        <p:nvSpPr>
          <p:cNvPr id="80900" name="Rectangle 4"/>
          <p:cNvSpPr>
            <a:spLocks noGrp="1" noChangeArrowheads="1"/>
          </p:cNvSpPr>
          <p:nvPr>
            <p:ph type="subTitle" idx="1"/>
          </p:nvPr>
        </p:nvSpPr>
        <p:spPr>
          <a:xfrm>
            <a:off x="1219200" y="1600200"/>
            <a:ext cx="7391400" cy="5029200"/>
          </a:xfrm>
        </p:spPr>
        <p:txBody>
          <a:bodyPr/>
          <a:lstStyle>
            <a:lvl1pPr marL="0" indent="0" algn="ctr">
              <a:buFont typeface="Wingdings" pitchFamily="2" charset="2"/>
              <a:buNone/>
              <a:defRPr sz="1800"/>
            </a:lvl1pPr>
          </a:lstStyle>
          <a:p>
            <a:r>
              <a:rPr lang="en-US"/>
              <a:t>Click to edit Master subtitle style</a:t>
            </a:r>
          </a:p>
        </p:txBody>
      </p:sp>
      <p:sp>
        <p:nvSpPr>
          <p:cNvPr id="80913" name="Rectangle 17"/>
          <p:cNvSpPr>
            <a:spLocks noGrp="1" noChangeArrowheads="1"/>
          </p:cNvSpPr>
          <p:nvPr>
            <p:ph type="sldNum" sz="quarter" idx="4"/>
          </p:nvPr>
        </p:nvSpPr>
        <p:spPr/>
        <p:txBody>
          <a:bodyPr/>
          <a:lstStyle>
            <a:lvl1pPr>
              <a:defRPr/>
            </a:lvl1pPr>
          </a:lstStyle>
          <a:p>
            <a:r>
              <a:rPr lang="en-US"/>
              <a:t>SW388R7</a:t>
            </a:r>
          </a:p>
          <a:p>
            <a:r>
              <a:rPr lang="en-US"/>
              <a:t>Data Analysis &amp; Computers II</a:t>
            </a:r>
          </a:p>
          <a:p>
            <a:endParaRPr lang="en-US"/>
          </a:p>
          <a:p>
            <a:r>
              <a:rPr lang="en-US"/>
              <a:t>Slide </a:t>
            </a:r>
            <a:fld id="{805DF901-8230-455C-B091-5FF412DCBA05}"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A762AD7C-BC9D-4676-BAD6-0F6746D6ECBB}"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304800"/>
            <a:ext cx="1970088"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04800"/>
            <a:ext cx="57594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8F6A7C83-6C49-4D4D-AA5D-CC8386610BA0}"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DD965FAC-1CEC-45E2-A67A-564E3D12AD85}"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D52A0752-91B4-4539-9A40-55403D4F9F1C}"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76400"/>
            <a:ext cx="386397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3175" y="1676400"/>
            <a:ext cx="3865563"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02B003CD-238A-456C-93A9-569CD80DAB2F}"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AE59A583-F8C6-42C6-B06D-9B99CC3C916B}"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F46B95A7-6233-4B2A-84FD-693837298B34}"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C8D7BC8B-5CB7-463C-A39B-B80A2CE146AC}"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943CD8D7-3E0F-454B-8637-85D829B47F02}"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SW388R7</a:t>
            </a:r>
          </a:p>
          <a:p>
            <a:r>
              <a:rPr lang="en-US"/>
              <a:t>Data Analysis &amp; Computers II</a:t>
            </a:r>
          </a:p>
          <a:p>
            <a:endParaRPr lang="en-US"/>
          </a:p>
          <a:p>
            <a:r>
              <a:rPr lang="en-US"/>
              <a:t>Slide </a:t>
            </a:r>
            <a:fld id="{8DB2FE9A-AD83-4EBE-A99F-D803D2074F16}"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13" cstate="print"/>
          <a:srcRect/>
          <a:stretch>
            <a:fillRect/>
          </a:stretch>
        </p:blipFill>
        <p:spPr bwMode="auto">
          <a:xfrm>
            <a:off x="114300" y="0"/>
            <a:ext cx="9029700" cy="6753225"/>
          </a:xfrm>
          <a:prstGeom prst="rect">
            <a:avLst/>
          </a:prstGeom>
          <a:noFill/>
          <a:ln w="9525">
            <a:noFill/>
            <a:miter lim="800000"/>
            <a:headEnd/>
            <a:tailEnd/>
          </a:ln>
          <a:effectLst/>
        </p:spPr>
      </p:pic>
      <p:sp>
        <p:nvSpPr>
          <p:cNvPr id="79875" name="Rectangle 3"/>
          <p:cNvSpPr>
            <a:spLocks noGrp="1" noChangeArrowheads="1"/>
          </p:cNvSpPr>
          <p:nvPr>
            <p:ph type="body" idx="1"/>
          </p:nvPr>
        </p:nvSpPr>
        <p:spPr bwMode="auto">
          <a:xfrm>
            <a:off x="1066800" y="1676400"/>
            <a:ext cx="7881938"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9876" name="Rectangle 4"/>
          <p:cNvSpPr>
            <a:spLocks noGrp="1" noChangeArrowheads="1"/>
          </p:cNvSpPr>
          <p:nvPr>
            <p:ph type="title"/>
          </p:nvPr>
        </p:nvSpPr>
        <p:spPr bwMode="auto">
          <a:xfrm>
            <a:off x="1143000" y="304800"/>
            <a:ext cx="7543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slide title</a:t>
            </a:r>
          </a:p>
        </p:txBody>
      </p:sp>
      <p:sp>
        <p:nvSpPr>
          <p:cNvPr id="79882" name="Rectangle 10"/>
          <p:cNvSpPr>
            <a:spLocks noGrp="1" noChangeArrowheads="1"/>
          </p:cNvSpPr>
          <p:nvPr>
            <p:ph type="sldNum" sz="quarter" idx="4"/>
          </p:nvPr>
        </p:nvSpPr>
        <p:spPr bwMode="auto">
          <a:xfrm>
            <a:off x="0" y="304800"/>
            <a:ext cx="11430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000"/>
            </a:lvl1pPr>
          </a:lstStyle>
          <a:p>
            <a:r>
              <a:rPr lang="en-US"/>
              <a:t>SW388R7</a:t>
            </a:r>
          </a:p>
          <a:p>
            <a:r>
              <a:rPr lang="en-US"/>
              <a:t>Data Analysis &amp; Computers II</a:t>
            </a:r>
          </a:p>
          <a:p>
            <a:endParaRPr lang="en-US"/>
          </a:p>
          <a:p>
            <a:r>
              <a:rPr lang="en-US"/>
              <a:t>Slide </a:t>
            </a:r>
            <a:fld id="{EF455AC2-B1F8-4CC3-A303-6D0AEDDFE66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hf hdr="0" ftr="0" dt="0"/>
  <p:txStyles>
    <p:titleStyle>
      <a:lvl1pPr algn="ctr" rtl="0" fontAlgn="base">
        <a:lnSpc>
          <a:spcPct val="85000"/>
        </a:lnSpc>
        <a:spcBef>
          <a:spcPct val="0"/>
        </a:spcBef>
        <a:spcAft>
          <a:spcPct val="0"/>
        </a:spcAft>
        <a:defRPr sz="2800">
          <a:solidFill>
            <a:schemeClr val="tx2"/>
          </a:solidFill>
          <a:latin typeface="+mj-lt"/>
          <a:ea typeface="+mj-ea"/>
          <a:cs typeface="+mj-cs"/>
        </a:defRPr>
      </a:lvl1pPr>
      <a:lvl2pPr algn="ctr" rtl="0" fontAlgn="base">
        <a:lnSpc>
          <a:spcPct val="85000"/>
        </a:lnSpc>
        <a:spcBef>
          <a:spcPct val="0"/>
        </a:spcBef>
        <a:spcAft>
          <a:spcPct val="0"/>
        </a:spcAft>
        <a:defRPr sz="2800">
          <a:solidFill>
            <a:schemeClr val="tx2"/>
          </a:solidFill>
          <a:latin typeface="Trebuchet MS" pitchFamily="34" charset="0"/>
        </a:defRPr>
      </a:lvl2pPr>
      <a:lvl3pPr algn="ctr" rtl="0" fontAlgn="base">
        <a:lnSpc>
          <a:spcPct val="85000"/>
        </a:lnSpc>
        <a:spcBef>
          <a:spcPct val="0"/>
        </a:spcBef>
        <a:spcAft>
          <a:spcPct val="0"/>
        </a:spcAft>
        <a:defRPr sz="2800">
          <a:solidFill>
            <a:schemeClr val="tx2"/>
          </a:solidFill>
          <a:latin typeface="Trebuchet MS" pitchFamily="34" charset="0"/>
        </a:defRPr>
      </a:lvl3pPr>
      <a:lvl4pPr algn="ctr" rtl="0" fontAlgn="base">
        <a:lnSpc>
          <a:spcPct val="85000"/>
        </a:lnSpc>
        <a:spcBef>
          <a:spcPct val="0"/>
        </a:spcBef>
        <a:spcAft>
          <a:spcPct val="0"/>
        </a:spcAft>
        <a:defRPr sz="2800">
          <a:solidFill>
            <a:schemeClr val="tx2"/>
          </a:solidFill>
          <a:latin typeface="Trebuchet MS" pitchFamily="34" charset="0"/>
        </a:defRPr>
      </a:lvl4pPr>
      <a:lvl5pPr algn="ctr" rtl="0" fontAlgn="base">
        <a:lnSpc>
          <a:spcPct val="85000"/>
        </a:lnSpc>
        <a:spcBef>
          <a:spcPct val="0"/>
        </a:spcBef>
        <a:spcAft>
          <a:spcPct val="0"/>
        </a:spcAft>
        <a:defRPr sz="2800">
          <a:solidFill>
            <a:schemeClr val="tx2"/>
          </a:solidFill>
          <a:latin typeface="Trebuchet MS" pitchFamily="34" charset="0"/>
        </a:defRPr>
      </a:lvl5pPr>
      <a:lvl6pPr marL="457200" algn="ctr" rtl="0" fontAlgn="base">
        <a:lnSpc>
          <a:spcPct val="85000"/>
        </a:lnSpc>
        <a:spcBef>
          <a:spcPct val="0"/>
        </a:spcBef>
        <a:spcAft>
          <a:spcPct val="0"/>
        </a:spcAft>
        <a:defRPr sz="2800">
          <a:solidFill>
            <a:schemeClr val="tx2"/>
          </a:solidFill>
          <a:latin typeface="Trebuchet MS" pitchFamily="34" charset="0"/>
        </a:defRPr>
      </a:lvl6pPr>
      <a:lvl7pPr marL="914400" algn="ctr" rtl="0" fontAlgn="base">
        <a:lnSpc>
          <a:spcPct val="85000"/>
        </a:lnSpc>
        <a:spcBef>
          <a:spcPct val="0"/>
        </a:spcBef>
        <a:spcAft>
          <a:spcPct val="0"/>
        </a:spcAft>
        <a:defRPr sz="2800">
          <a:solidFill>
            <a:schemeClr val="tx2"/>
          </a:solidFill>
          <a:latin typeface="Trebuchet MS" pitchFamily="34" charset="0"/>
        </a:defRPr>
      </a:lvl7pPr>
      <a:lvl8pPr marL="1371600" algn="ctr" rtl="0" fontAlgn="base">
        <a:lnSpc>
          <a:spcPct val="85000"/>
        </a:lnSpc>
        <a:spcBef>
          <a:spcPct val="0"/>
        </a:spcBef>
        <a:spcAft>
          <a:spcPct val="0"/>
        </a:spcAft>
        <a:defRPr sz="2800">
          <a:solidFill>
            <a:schemeClr val="tx2"/>
          </a:solidFill>
          <a:latin typeface="Trebuchet MS" pitchFamily="34" charset="0"/>
        </a:defRPr>
      </a:lvl8pPr>
      <a:lvl9pPr marL="1828800" algn="ctr" rtl="0" fontAlgn="base">
        <a:lnSpc>
          <a:spcPct val="85000"/>
        </a:lnSpc>
        <a:spcBef>
          <a:spcPct val="0"/>
        </a:spcBef>
        <a:spcAft>
          <a:spcPct val="0"/>
        </a:spcAft>
        <a:defRPr sz="2800">
          <a:solidFill>
            <a:schemeClr val="tx2"/>
          </a:solidFill>
          <a:latin typeface="Trebuchet MS" pitchFamily="34" charset="0"/>
        </a:defRPr>
      </a:lvl9pPr>
    </p:titleStyle>
    <p:bodyStyle>
      <a:lvl1pPr marL="342900" indent="-342900" algn="l" rtl="0" fontAlgn="base">
        <a:spcBef>
          <a:spcPct val="20000"/>
        </a:spcBef>
        <a:spcAft>
          <a:spcPct val="0"/>
        </a:spcAft>
        <a:buClr>
          <a:schemeClr val="tx1"/>
        </a:buClr>
        <a:buSzPct val="65000"/>
        <a:buFont typeface="Wingdings" pitchFamily="2" charset="2"/>
        <a:buChar char="Ø"/>
        <a:defRPr sz="2000">
          <a:solidFill>
            <a:schemeClr val="tx1"/>
          </a:solidFill>
          <a:latin typeface="+mn-lt"/>
          <a:ea typeface="+mn-ea"/>
          <a:cs typeface="+mn-cs"/>
        </a:defRPr>
      </a:lvl1pPr>
      <a:lvl2pPr marL="742950" indent="-285750" algn="l" rtl="0" fontAlgn="base">
        <a:spcBef>
          <a:spcPct val="20000"/>
        </a:spcBef>
        <a:spcAft>
          <a:spcPct val="0"/>
        </a:spcAft>
        <a:buClr>
          <a:schemeClr val="tx1"/>
        </a:buClr>
        <a:buSzPct val="65000"/>
        <a:buFont typeface="Wingdings" pitchFamily="2" charset="2"/>
        <a:buChar char="Ø"/>
        <a:defRPr>
          <a:solidFill>
            <a:schemeClr val="tx1"/>
          </a:solidFill>
          <a:latin typeface="+mn-lt"/>
        </a:defRPr>
      </a:lvl2pPr>
      <a:lvl3pPr marL="1085850" indent="-228600" algn="l" rtl="0" fontAlgn="base">
        <a:spcBef>
          <a:spcPct val="20000"/>
        </a:spcBef>
        <a:spcAft>
          <a:spcPct val="0"/>
        </a:spcAft>
        <a:buClr>
          <a:schemeClr val="tx1"/>
        </a:buClr>
        <a:buSzPct val="65000"/>
        <a:buFont typeface="Wingdings" pitchFamily="2" charset="2"/>
        <a:buChar char="Ø"/>
        <a:defRPr sz="1600">
          <a:solidFill>
            <a:schemeClr val="tx1"/>
          </a:solidFill>
          <a:latin typeface="+mn-lt"/>
        </a:defRPr>
      </a:lvl3pPr>
      <a:lvl4pPr marL="1428750" indent="-228600" algn="l" rtl="0" fontAlgn="base">
        <a:spcBef>
          <a:spcPct val="20000"/>
        </a:spcBef>
        <a:spcAft>
          <a:spcPct val="0"/>
        </a:spcAft>
        <a:buClr>
          <a:schemeClr val="tx1"/>
        </a:buClr>
        <a:buSzPct val="65000"/>
        <a:buFont typeface="Wingdings" pitchFamily="2" charset="2"/>
        <a:buChar char="Ø"/>
        <a:defRPr sz="1400">
          <a:solidFill>
            <a:schemeClr val="tx1"/>
          </a:solidFill>
          <a:latin typeface="+mn-lt"/>
        </a:defRPr>
      </a:lvl4pPr>
      <a:lvl5pPr marL="1771650" indent="-228600" algn="l" rtl="0" fontAlgn="base">
        <a:spcBef>
          <a:spcPct val="20000"/>
        </a:spcBef>
        <a:spcAft>
          <a:spcPct val="0"/>
        </a:spcAft>
        <a:buClr>
          <a:schemeClr val="tx1"/>
        </a:buClr>
        <a:buSzPct val="65000"/>
        <a:buFont typeface="Wingdings" pitchFamily="2" charset="2"/>
        <a:buChar char="Ø"/>
        <a:defRPr sz="1200">
          <a:solidFill>
            <a:schemeClr val="tx1"/>
          </a:solidFill>
          <a:latin typeface="+mn-lt"/>
        </a:defRPr>
      </a:lvl5pPr>
      <a:lvl6pPr marL="2228850" indent="-228600" algn="l" rtl="0" fontAlgn="base">
        <a:spcBef>
          <a:spcPct val="20000"/>
        </a:spcBef>
        <a:spcAft>
          <a:spcPct val="0"/>
        </a:spcAft>
        <a:buClr>
          <a:schemeClr val="tx1"/>
        </a:buClr>
        <a:buSzPct val="65000"/>
        <a:buFont typeface="Wingdings" pitchFamily="2" charset="2"/>
        <a:buChar char="Ø"/>
        <a:defRPr sz="1200">
          <a:solidFill>
            <a:schemeClr val="tx1"/>
          </a:solidFill>
          <a:latin typeface="+mn-lt"/>
        </a:defRPr>
      </a:lvl6pPr>
      <a:lvl7pPr marL="2686050" indent="-228600" algn="l" rtl="0" fontAlgn="base">
        <a:spcBef>
          <a:spcPct val="20000"/>
        </a:spcBef>
        <a:spcAft>
          <a:spcPct val="0"/>
        </a:spcAft>
        <a:buClr>
          <a:schemeClr val="tx1"/>
        </a:buClr>
        <a:buSzPct val="65000"/>
        <a:buFont typeface="Wingdings" pitchFamily="2" charset="2"/>
        <a:buChar char="Ø"/>
        <a:defRPr sz="1200">
          <a:solidFill>
            <a:schemeClr val="tx1"/>
          </a:solidFill>
          <a:latin typeface="+mn-lt"/>
        </a:defRPr>
      </a:lvl7pPr>
      <a:lvl8pPr marL="3143250" indent="-228600" algn="l" rtl="0" fontAlgn="base">
        <a:spcBef>
          <a:spcPct val="20000"/>
        </a:spcBef>
        <a:spcAft>
          <a:spcPct val="0"/>
        </a:spcAft>
        <a:buClr>
          <a:schemeClr val="tx1"/>
        </a:buClr>
        <a:buSzPct val="65000"/>
        <a:buFont typeface="Wingdings" pitchFamily="2" charset="2"/>
        <a:buChar char="Ø"/>
        <a:defRPr sz="1200">
          <a:solidFill>
            <a:schemeClr val="tx1"/>
          </a:solidFill>
          <a:latin typeface="+mn-lt"/>
        </a:defRPr>
      </a:lvl8pPr>
      <a:lvl9pPr marL="3600450" indent="-228600" algn="l" rtl="0" fontAlgn="base">
        <a:spcBef>
          <a:spcPct val="20000"/>
        </a:spcBef>
        <a:spcAft>
          <a:spcPct val="0"/>
        </a:spcAft>
        <a:buClr>
          <a:schemeClr val="tx1"/>
        </a:buClr>
        <a:buSzPct val="65000"/>
        <a:buFont typeface="Wingdings" pitchFamily="2" charset="2"/>
        <a:buChar char="Ø"/>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sldNum" sz="quarter" idx="4"/>
          </p:nvPr>
        </p:nvSpPr>
        <p:spPr/>
        <p:txBody>
          <a:bodyPr/>
          <a:lstStyle/>
          <a:p>
            <a:r>
              <a:rPr lang="en-US"/>
              <a:t>SW388R7</a:t>
            </a:r>
          </a:p>
          <a:p>
            <a:r>
              <a:rPr lang="en-US"/>
              <a:t>Data Analysis &amp; Computers II</a:t>
            </a:r>
          </a:p>
          <a:p>
            <a:endParaRPr lang="en-US"/>
          </a:p>
          <a:p>
            <a:r>
              <a:rPr lang="en-US"/>
              <a:t>Slide </a:t>
            </a:r>
            <a:fld id="{AAEB4A31-806A-445D-B823-94C4020BA5A5}" type="slidenum">
              <a:rPr lang="en-US"/>
              <a:pPr/>
              <a:t>1</a:t>
            </a:fld>
            <a:endParaRPr lang="en-US"/>
          </a:p>
        </p:txBody>
      </p:sp>
      <p:sp>
        <p:nvSpPr>
          <p:cNvPr id="4100" name="Rectangle 4"/>
          <p:cNvSpPr>
            <a:spLocks noGrp="1" noChangeArrowheads="1"/>
          </p:cNvSpPr>
          <p:nvPr>
            <p:ph type="ctrTitle"/>
          </p:nvPr>
        </p:nvSpPr>
        <p:spPr>
          <a:xfrm>
            <a:off x="1219200" y="304800"/>
            <a:ext cx="7467600" cy="914400"/>
          </a:xfrm>
        </p:spPr>
        <p:txBody>
          <a:bodyPr/>
          <a:lstStyle/>
          <a:p>
            <a:r>
              <a:rPr lang="en-US"/>
              <a:t>Logistic Regression – Complete Problems</a:t>
            </a:r>
          </a:p>
        </p:txBody>
      </p:sp>
      <p:sp>
        <p:nvSpPr>
          <p:cNvPr id="4101" name="Rectangle 5"/>
          <p:cNvSpPr>
            <a:spLocks noGrp="1" noChangeArrowheads="1"/>
          </p:cNvSpPr>
          <p:nvPr>
            <p:ph type="subTitle" idx="1"/>
          </p:nvPr>
        </p:nvSpPr>
        <p:spPr/>
        <p:txBody>
          <a:bodyPr/>
          <a:lstStyle/>
          <a:p>
            <a:endParaRPr lang="en-US" sz="2000"/>
          </a:p>
          <a:p>
            <a:r>
              <a:rPr lang="en-US" sz="2400"/>
              <a:t>Outliers and Influential Cases</a:t>
            </a:r>
          </a:p>
          <a:p>
            <a:endParaRPr lang="en-US" sz="2400"/>
          </a:p>
          <a:p>
            <a:r>
              <a:rPr lang="en-US" sz="2400"/>
              <a:t>Split-sample Validation</a:t>
            </a:r>
          </a:p>
          <a:p>
            <a:endParaRPr lang="en-US" sz="2400"/>
          </a:p>
          <a:p>
            <a:r>
              <a:rPr lang="en-US" sz="2400"/>
              <a:t>Sample Problems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91432FFE-547F-4323-A134-70A6BDE29233}" type="slidenum">
              <a:rPr lang="en-US"/>
              <a:pPr/>
              <a:t>10</a:t>
            </a:fld>
            <a:endParaRPr lang="en-US"/>
          </a:p>
        </p:txBody>
      </p:sp>
      <p:sp>
        <p:nvSpPr>
          <p:cNvPr id="705538" name="Rectangle 2"/>
          <p:cNvSpPr>
            <a:spLocks noGrp="1" noChangeArrowheads="1"/>
          </p:cNvSpPr>
          <p:nvPr>
            <p:ph type="title"/>
          </p:nvPr>
        </p:nvSpPr>
        <p:spPr/>
        <p:txBody>
          <a:bodyPr/>
          <a:lstStyle/>
          <a:p>
            <a:r>
              <a:rPr lang="en-US"/>
              <a:t>Dissecting problem 1 - 2</a:t>
            </a:r>
          </a:p>
        </p:txBody>
      </p:sp>
      <p:sp>
        <p:nvSpPr>
          <p:cNvPr id="705539" name="Rectangle 3"/>
          <p:cNvSpPr>
            <a:spLocks noGrp="1" noChangeArrowheads="1"/>
          </p:cNvSpPr>
          <p:nvPr>
            <p:ph type="body" idx="1"/>
          </p:nvPr>
        </p:nvSpPr>
        <p:spPr>
          <a:xfrm>
            <a:off x="1066800" y="1828800"/>
            <a:ext cx="7881938" cy="4572000"/>
          </a:xfrm>
        </p:spPr>
        <p:txBody>
          <a:bodyPr/>
          <a:lstStyle/>
          <a:p>
            <a:pPr marL="0" indent="0">
              <a:lnSpc>
                <a:spcPct val="80000"/>
              </a:lnSpc>
              <a:buFont typeface="Wingdings" pitchFamily="2" charset="2"/>
              <a:buNone/>
            </a:pPr>
            <a:r>
              <a:rPr lang="en-US" sz="1400"/>
              <a:t>In the dataset GSS2000.sav, is the following statement true, false, or an incorrect application of a statistic? Assume that there is no problem with missing data. Use a level of significance of 0.05 for evaluating the statistical relationship. Test the generalizability of the logistic regression model with a cross-validation analysis using a 80% random sample of the data set as a training sample. Use 423317 as the random number seed.</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b="1"/>
              <a:t>The variables "age" [age], "sex" [sex], and "liberal or conservative political views" [polviews] were useful predictors for distinguishing between groups based on responses to "seen x-rated movie in last year" [xmovie]. These predictors differentiate survey respondents who have not seen an x-rated movie from survey respondents who have seen an x-rated movie. </a:t>
            </a:r>
          </a:p>
          <a:p>
            <a:pPr marL="0" indent="0">
              <a:lnSpc>
                <a:spcPct val="80000"/>
              </a:lnSpc>
              <a:buFont typeface="Wingdings" pitchFamily="2" charset="2"/>
              <a:buNone/>
            </a:pPr>
            <a:endParaRPr lang="en-US" sz="1400" b="1"/>
          </a:p>
          <a:p>
            <a:pPr marL="0" indent="0">
              <a:lnSpc>
                <a:spcPct val="80000"/>
              </a:lnSpc>
              <a:buFont typeface="Wingdings" pitchFamily="2" charset="2"/>
              <a:buNone/>
            </a:pPr>
            <a:r>
              <a:rPr lang="en-US" sz="1400"/>
              <a:t>Survey respondents who were older were more likely to have not seen an x-rated movie. A one unit increase in age increased the odds that survey respondents have not seen an x-rated movie by 3.9%. Survey respondents who were female were approximately six and three quarters times more likely to have not seen an x-rated movie. Survey respondents who were more conservative were more likely to have not seen an x-rated movie. A one unit increase in liberal or conservative political views increased the odds that survey respondents have not seen an x-rated movie by approximately one and a quarter times.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   1.  True</a:t>
            </a:r>
          </a:p>
          <a:p>
            <a:pPr marL="0" indent="0">
              <a:lnSpc>
                <a:spcPct val="80000"/>
              </a:lnSpc>
              <a:buFont typeface="Wingdings" pitchFamily="2" charset="2"/>
              <a:buNone/>
            </a:pPr>
            <a:r>
              <a:rPr lang="en-US" sz="1400"/>
              <a:t>   2.  True with caution</a:t>
            </a:r>
          </a:p>
          <a:p>
            <a:pPr marL="0" indent="0">
              <a:lnSpc>
                <a:spcPct val="80000"/>
              </a:lnSpc>
              <a:buFont typeface="Wingdings" pitchFamily="2" charset="2"/>
              <a:buNone/>
            </a:pPr>
            <a:r>
              <a:rPr lang="en-US" sz="1400"/>
              <a:t>   3.  False</a:t>
            </a:r>
          </a:p>
          <a:p>
            <a:pPr marL="0" indent="0">
              <a:lnSpc>
                <a:spcPct val="80000"/>
              </a:lnSpc>
              <a:buFont typeface="Wingdings" pitchFamily="2" charset="2"/>
              <a:buNone/>
            </a:pPr>
            <a:r>
              <a:rPr lang="en-US" sz="1400"/>
              <a:t>   4.  Inappropriate application of a statistic</a:t>
            </a:r>
          </a:p>
          <a:p>
            <a:pPr marL="0" indent="0">
              <a:lnSpc>
                <a:spcPct val="80000"/>
              </a:lnSpc>
              <a:buFont typeface="Wingdings" pitchFamily="2" charset="2"/>
              <a:buNone/>
            </a:pPr>
            <a:endParaRPr lang="en-US" sz="900"/>
          </a:p>
        </p:txBody>
      </p:sp>
      <p:sp>
        <p:nvSpPr>
          <p:cNvPr id="705540" name="AutoShape 4"/>
          <p:cNvSpPr>
            <a:spLocks noChangeArrowheads="1"/>
          </p:cNvSpPr>
          <p:nvPr/>
        </p:nvSpPr>
        <p:spPr bwMode="auto">
          <a:xfrm>
            <a:off x="4572000" y="4614863"/>
            <a:ext cx="4341813" cy="1938337"/>
          </a:xfrm>
          <a:prstGeom prst="wedgeEllipseCallout">
            <a:avLst>
              <a:gd name="adj1" fmla="val 14315"/>
              <a:gd name="adj2" fmla="val 19005"/>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When a problem states that a list of independent variables can distinguish among groups and does not identify control variable or an order of importance for the variables, we do a logistic regression entering all of the variables simultaneously.</a:t>
            </a:r>
          </a:p>
        </p:txBody>
      </p:sp>
      <p:sp>
        <p:nvSpPr>
          <p:cNvPr id="705541" name="AutoShape 5"/>
          <p:cNvSpPr>
            <a:spLocks noChangeArrowheads="1"/>
          </p:cNvSpPr>
          <p:nvPr/>
        </p:nvSpPr>
        <p:spPr bwMode="auto">
          <a:xfrm>
            <a:off x="685800" y="1524000"/>
            <a:ext cx="5029200" cy="1165225"/>
          </a:xfrm>
          <a:prstGeom prst="wedgeEllipseCallout">
            <a:avLst>
              <a:gd name="adj1" fmla="val 18718"/>
              <a:gd name="adj2" fmla="val 68528"/>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The variables listed first in the problem statement are the independent variables (IVs): "age" [age], "sex" [sex], and "liberal or conservative political views" [polviews].</a:t>
            </a:r>
          </a:p>
        </p:txBody>
      </p:sp>
      <p:sp>
        <p:nvSpPr>
          <p:cNvPr id="705542" name="AutoShape 6"/>
          <p:cNvSpPr>
            <a:spLocks noChangeArrowheads="1"/>
          </p:cNvSpPr>
          <p:nvPr/>
        </p:nvSpPr>
        <p:spPr bwMode="auto">
          <a:xfrm>
            <a:off x="685800" y="3962400"/>
            <a:ext cx="3657600" cy="1165225"/>
          </a:xfrm>
          <a:prstGeom prst="wedgeEllipseCallout">
            <a:avLst>
              <a:gd name="adj1" fmla="val 14236"/>
              <a:gd name="adj2" fmla="val -74389"/>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The variable used to define groups is the dependent variable (DV): "seen x-rated movie in last year" [xmovie].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E5311928-5A10-4A3F-BD2A-2151D6B22E62}" type="slidenum">
              <a:rPr lang="en-US"/>
              <a:pPr/>
              <a:t>11</a:t>
            </a:fld>
            <a:endParaRPr lang="en-US"/>
          </a:p>
        </p:txBody>
      </p:sp>
      <p:sp>
        <p:nvSpPr>
          <p:cNvPr id="709634" name="Rectangle 2"/>
          <p:cNvSpPr>
            <a:spLocks noGrp="1" noChangeArrowheads="1"/>
          </p:cNvSpPr>
          <p:nvPr>
            <p:ph type="title"/>
          </p:nvPr>
        </p:nvSpPr>
        <p:spPr/>
        <p:txBody>
          <a:bodyPr/>
          <a:lstStyle/>
          <a:p>
            <a:r>
              <a:rPr lang="en-US"/>
              <a:t>Dissecting problem 1 - 3</a:t>
            </a:r>
          </a:p>
        </p:txBody>
      </p:sp>
      <p:sp>
        <p:nvSpPr>
          <p:cNvPr id="709635" name="Rectangle 3"/>
          <p:cNvSpPr>
            <a:spLocks noGrp="1" noChangeArrowheads="1"/>
          </p:cNvSpPr>
          <p:nvPr>
            <p:ph type="body" idx="1"/>
          </p:nvPr>
        </p:nvSpPr>
        <p:spPr>
          <a:xfrm>
            <a:off x="1066800" y="1905000"/>
            <a:ext cx="7881938" cy="4572000"/>
          </a:xfrm>
        </p:spPr>
        <p:txBody>
          <a:bodyPr/>
          <a:lstStyle/>
          <a:p>
            <a:pPr marL="0" indent="0">
              <a:lnSpc>
                <a:spcPct val="80000"/>
              </a:lnSpc>
              <a:buFont typeface="Wingdings" pitchFamily="2" charset="2"/>
              <a:buNone/>
            </a:pPr>
            <a:r>
              <a:rPr lang="en-US" sz="1400"/>
              <a:t>In the dataset GSS2000.sav, is the following statement true, false, or an incorrect application of a statistic? Assume that there is no problem with missing data. Use a level of significance of 0.05 for evaluating the statistical relationship. Test the generalizability of the logistic regression model with a cross-validation analysis using a 80% random sample of the data set as a training sample. Use 423317 as the random number seed.</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The variables "age" [age], "sex" [sex], and "liberal or conservative political views" [polviews] were useful predictors for distinguishing between groups based on responses to "seen x-rated movie in last year" [xmovie]. These predictors differentiate survey respondents who have not seen an x-rated movie from survey respondents who have seen an x-rated movie.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b="1"/>
              <a:t>Survey respondents who were older were more likely to have not seen an x-rated movie. A one unit increase in age increased the odds that survey respondents have not seen an x-rated movie by 3.9%. Survey respondents who were female were approximately six and three quarters times more likely to have not seen an x-rated movie. Survey respondents who were more conservative were more likely to have not seen an x-rated movie. A one unit increase in liberal or conservative political views increased the odds that survey respondents have not seen an x-rated movie by approximately one and a quarter times.</a:t>
            </a:r>
            <a:r>
              <a:rPr lang="en-US" sz="1400"/>
              <a:t>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   1.  True</a:t>
            </a:r>
          </a:p>
          <a:p>
            <a:pPr marL="0" indent="0">
              <a:lnSpc>
                <a:spcPct val="80000"/>
              </a:lnSpc>
              <a:buFont typeface="Wingdings" pitchFamily="2" charset="2"/>
              <a:buNone/>
            </a:pPr>
            <a:r>
              <a:rPr lang="en-US" sz="1400"/>
              <a:t>   2.  True with caution</a:t>
            </a:r>
          </a:p>
          <a:p>
            <a:pPr marL="0" indent="0">
              <a:lnSpc>
                <a:spcPct val="80000"/>
              </a:lnSpc>
              <a:buFont typeface="Wingdings" pitchFamily="2" charset="2"/>
              <a:buNone/>
            </a:pPr>
            <a:r>
              <a:rPr lang="en-US" sz="1400"/>
              <a:t>   3.  False</a:t>
            </a:r>
          </a:p>
          <a:p>
            <a:pPr marL="0" indent="0">
              <a:lnSpc>
                <a:spcPct val="80000"/>
              </a:lnSpc>
              <a:buFont typeface="Wingdings" pitchFamily="2" charset="2"/>
              <a:buNone/>
            </a:pPr>
            <a:r>
              <a:rPr lang="en-US" sz="1400"/>
              <a:t>   4.  Inappropriate application of a statistic</a:t>
            </a:r>
          </a:p>
          <a:p>
            <a:pPr marL="0" indent="0">
              <a:lnSpc>
                <a:spcPct val="80000"/>
              </a:lnSpc>
              <a:buFont typeface="Wingdings" pitchFamily="2" charset="2"/>
              <a:buNone/>
            </a:pPr>
            <a:endParaRPr lang="en-US" sz="900"/>
          </a:p>
        </p:txBody>
      </p:sp>
      <p:sp>
        <p:nvSpPr>
          <p:cNvPr id="709638" name="AutoShape 6"/>
          <p:cNvSpPr>
            <a:spLocks noChangeArrowheads="1"/>
          </p:cNvSpPr>
          <p:nvPr/>
        </p:nvSpPr>
        <p:spPr bwMode="auto">
          <a:xfrm>
            <a:off x="1068388" y="1354138"/>
            <a:ext cx="7083425" cy="2455862"/>
          </a:xfrm>
          <a:prstGeom prst="wedgeEllipseCallout">
            <a:avLst>
              <a:gd name="adj1" fmla="val 28417"/>
              <a:gd name="adj2" fmla="val 55949"/>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SPSS logistic regression models the relationship by computing the changes in the likelihood of falling in the category of the dependent variable which had the highest numerical code.</a:t>
            </a:r>
          </a:p>
          <a:p>
            <a:pPr algn="l">
              <a:lnSpc>
                <a:spcPct val="100000"/>
              </a:lnSpc>
            </a:pPr>
            <a:endParaRPr lang="en-US" sz="1200">
              <a:latin typeface="Verdana" pitchFamily="34" charset="0"/>
            </a:endParaRPr>
          </a:p>
          <a:p>
            <a:pPr algn="l">
              <a:lnSpc>
                <a:spcPct val="100000"/>
              </a:lnSpc>
            </a:pPr>
            <a:r>
              <a:rPr lang="en-US" sz="1200">
                <a:latin typeface="Verdana" pitchFamily="34" charset="0"/>
              </a:rPr>
              <a:t>The responses to seeing an x-rated movie were coded:  </a:t>
            </a:r>
          </a:p>
          <a:p>
            <a:pPr algn="l">
              <a:lnSpc>
                <a:spcPct val="100000"/>
              </a:lnSpc>
            </a:pPr>
            <a:r>
              <a:rPr lang="en-US" sz="1200">
                <a:latin typeface="Verdana" pitchFamily="34" charset="0"/>
              </a:rPr>
              <a:t>1= Yes and 2 = No.</a:t>
            </a:r>
          </a:p>
          <a:p>
            <a:pPr algn="l">
              <a:lnSpc>
                <a:spcPct val="100000"/>
              </a:lnSpc>
            </a:pPr>
            <a:endParaRPr lang="en-US" sz="1200">
              <a:latin typeface="Verdana" pitchFamily="34" charset="0"/>
            </a:endParaRPr>
          </a:p>
          <a:p>
            <a:pPr algn="l">
              <a:lnSpc>
                <a:spcPct val="100000"/>
              </a:lnSpc>
            </a:pPr>
            <a:r>
              <a:rPr lang="en-US" sz="1200">
                <a:latin typeface="Verdana" pitchFamily="34" charset="0"/>
              </a:rPr>
              <a:t>The SPSS output will model the changes in the likelihood of </a:t>
            </a:r>
            <a:r>
              <a:rPr lang="en-US" sz="1200" b="1" u="sng">
                <a:latin typeface="Verdana" pitchFamily="34" charset="0"/>
              </a:rPr>
              <a:t>not</a:t>
            </a:r>
            <a:r>
              <a:rPr lang="en-US" sz="1200">
                <a:latin typeface="Verdana" pitchFamily="34" charset="0"/>
              </a:rPr>
              <a:t> seeing an x-rated movie because the code for No is 2.</a:t>
            </a:r>
          </a:p>
        </p:txBody>
      </p:sp>
      <p:sp>
        <p:nvSpPr>
          <p:cNvPr id="709639" name="AutoShape 7"/>
          <p:cNvSpPr>
            <a:spLocks noChangeArrowheads="1"/>
          </p:cNvSpPr>
          <p:nvPr/>
        </p:nvSpPr>
        <p:spPr bwMode="auto">
          <a:xfrm>
            <a:off x="2514600" y="5334000"/>
            <a:ext cx="5100638" cy="1165225"/>
          </a:xfrm>
          <a:prstGeom prst="wedgeEllipseCallout">
            <a:avLst>
              <a:gd name="adj1" fmla="val -42875"/>
              <a:gd name="adj2" fmla="val -60898"/>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The statements of the specific relationships between independent variables and the dependent variable are all phrased in terms of impact on </a:t>
            </a:r>
            <a:r>
              <a:rPr lang="en-US" sz="1200" b="1" u="sng">
                <a:latin typeface="Verdana" pitchFamily="34" charset="0"/>
              </a:rPr>
              <a:t>not</a:t>
            </a:r>
            <a:r>
              <a:rPr lang="en-US" sz="1200">
                <a:latin typeface="Verdana" pitchFamily="34" charset="0"/>
              </a:rPr>
              <a:t> seeing an x-rated movie.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7144C4C9-C567-4194-AF1B-E797BFA184FB}" type="slidenum">
              <a:rPr lang="en-US"/>
              <a:pPr/>
              <a:t>12</a:t>
            </a:fld>
            <a:endParaRPr lang="en-US"/>
          </a:p>
        </p:txBody>
      </p:sp>
      <p:sp>
        <p:nvSpPr>
          <p:cNvPr id="706562" name="Rectangle 2"/>
          <p:cNvSpPr>
            <a:spLocks noGrp="1" noChangeArrowheads="1"/>
          </p:cNvSpPr>
          <p:nvPr>
            <p:ph type="title"/>
          </p:nvPr>
        </p:nvSpPr>
        <p:spPr/>
        <p:txBody>
          <a:bodyPr/>
          <a:lstStyle/>
          <a:p>
            <a:r>
              <a:rPr lang="en-US"/>
              <a:t>Dissecting problem 1 - 4</a:t>
            </a:r>
          </a:p>
        </p:txBody>
      </p:sp>
      <p:sp>
        <p:nvSpPr>
          <p:cNvPr id="706563" name="Rectangle 3"/>
          <p:cNvSpPr>
            <a:spLocks noGrp="1" noChangeArrowheads="1"/>
          </p:cNvSpPr>
          <p:nvPr>
            <p:ph type="body" idx="1"/>
          </p:nvPr>
        </p:nvSpPr>
        <p:spPr>
          <a:xfrm>
            <a:off x="1066800" y="1371600"/>
            <a:ext cx="7881938" cy="5257800"/>
          </a:xfrm>
        </p:spPr>
        <p:txBody>
          <a:bodyPr/>
          <a:lstStyle/>
          <a:p>
            <a:pPr marL="0" indent="0">
              <a:lnSpc>
                <a:spcPct val="80000"/>
              </a:lnSpc>
              <a:buFont typeface="Wingdings" pitchFamily="2" charset="2"/>
              <a:buNone/>
            </a:pPr>
            <a:r>
              <a:rPr lang="en-US" sz="1400"/>
              <a:t>In the dataset GSS2000.sav, is the following statement true, false, or an incorrect application of a statistic? Assume that there is no problem with missing data. Use a level of significance of 0.05 for evaluating the statistical relationship. Test the generalizability of the logistic regression model with a cross-validation analysis using a 80% random sample of the data set as a training sample. Use 423317 as the random number seed.</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The variables "age" [age], "sex" [sex], and "liberal or conservative political views" [polviews] were useful predictors for distinguishing between groups based on responses to "seen x-rated movie in last year" [xmovie]. These predictors differentiate survey respondents who have not seen an x-rated movie from survey respondents who have seen an x-rated movie.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b="1"/>
              <a:t>Survey respondents who were older were more likely to have not seen an x-rated movie. A one unit increase in age increased the odds that survey respondents have not seen an x-rated movie by 3.9%. Survey respondents who were female were approximately six and three quarters times more likely to have not seen an x-rated movie. Survey respondents who were more conservative were more likely to have not seen an x-rated movie. A one unit increase in liberal or conservative political views increased the odds that survey respondents have not seen an x-rated movie by approximately one and a quarter times.</a:t>
            </a:r>
            <a:r>
              <a:rPr lang="en-US" sz="1400"/>
              <a:t>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   1.  True</a:t>
            </a:r>
          </a:p>
          <a:p>
            <a:pPr marL="0" indent="0">
              <a:lnSpc>
                <a:spcPct val="80000"/>
              </a:lnSpc>
              <a:buFont typeface="Wingdings" pitchFamily="2" charset="2"/>
              <a:buNone/>
            </a:pPr>
            <a:r>
              <a:rPr lang="en-US" sz="1400"/>
              <a:t>   2.  True with caution</a:t>
            </a:r>
          </a:p>
          <a:p>
            <a:pPr marL="0" indent="0">
              <a:lnSpc>
                <a:spcPct val="80000"/>
              </a:lnSpc>
              <a:buFont typeface="Wingdings" pitchFamily="2" charset="2"/>
              <a:buNone/>
            </a:pPr>
            <a:r>
              <a:rPr lang="en-US" sz="1400"/>
              <a:t>   3.  False</a:t>
            </a:r>
          </a:p>
          <a:p>
            <a:pPr marL="0" indent="0">
              <a:lnSpc>
                <a:spcPct val="80000"/>
              </a:lnSpc>
              <a:buFont typeface="Wingdings" pitchFamily="2" charset="2"/>
              <a:buNone/>
            </a:pPr>
            <a:r>
              <a:rPr lang="en-US" sz="1400"/>
              <a:t>   4.  Inappropriate application of a statistic</a:t>
            </a:r>
          </a:p>
          <a:p>
            <a:pPr marL="0" indent="0">
              <a:lnSpc>
                <a:spcPct val="80000"/>
              </a:lnSpc>
              <a:buFont typeface="Wingdings" pitchFamily="2" charset="2"/>
              <a:buNone/>
            </a:pPr>
            <a:endParaRPr lang="en-US" sz="900"/>
          </a:p>
        </p:txBody>
      </p:sp>
      <p:sp>
        <p:nvSpPr>
          <p:cNvPr id="706564" name="AutoShape 4"/>
          <p:cNvSpPr>
            <a:spLocks noChangeArrowheads="1"/>
          </p:cNvSpPr>
          <p:nvPr/>
        </p:nvSpPr>
        <p:spPr bwMode="auto">
          <a:xfrm>
            <a:off x="2820988" y="1447800"/>
            <a:ext cx="5932487" cy="1679575"/>
          </a:xfrm>
          <a:prstGeom prst="wedgeEllipseCallout">
            <a:avLst>
              <a:gd name="adj1" fmla="val -6731"/>
              <a:gd name="adj2" fmla="val 65028"/>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The specific relationships for the independent variables listed in the problem indicate the direction of the relationship, increasing or decreasing the likelihood of falling in the modeled group, and the amount of change in the odds associated with a one-unit change in the independent variable.</a:t>
            </a:r>
          </a:p>
        </p:txBody>
      </p:sp>
      <p:sp>
        <p:nvSpPr>
          <p:cNvPr id="706565" name="AutoShape 5"/>
          <p:cNvSpPr>
            <a:spLocks noChangeArrowheads="1"/>
          </p:cNvSpPr>
          <p:nvPr/>
        </p:nvSpPr>
        <p:spPr bwMode="auto">
          <a:xfrm>
            <a:off x="1830388" y="4800600"/>
            <a:ext cx="7159625" cy="1938338"/>
          </a:xfrm>
          <a:prstGeom prst="wedgeEllipseCallout">
            <a:avLst>
              <a:gd name="adj1" fmla="val 12324"/>
              <a:gd name="adj2" fmla="val -37426"/>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In order for the logistic regression question to be true, the overall relationship must be statistically significant, there must be no evidence of a flawed numerical analysis, the classification accuracy rate must be substantially better than could be obtained by chance alone, each significant relationship must be interpreted correctly, and the validation analysis must support the findings of the analysis using the full data set.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BD3031B0-B913-462F-B94F-58E120165776}" type="slidenum">
              <a:rPr lang="en-US"/>
              <a:pPr/>
              <a:t>13</a:t>
            </a:fld>
            <a:endParaRPr lang="en-US"/>
          </a:p>
        </p:txBody>
      </p:sp>
      <p:sp>
        <p:nvSpPr>
          <p:cNvPr id="477186" name="Rectangle 2"/>
          <p:cNvSpPr>
            <a:spLocks noGrp="1" noChangeArrowheads="1"/>
          </p:cNvSpPr>
          <p:nvPr>
            <p:ph type="title"/>
          </p:nvPr>
        </p:nvSpPr>
        <p:spPr/>
        <p:txBody>
          <a:bodyPr/>
          <a:lstStyle/>
          <a:p>
            <a:r>
              <a:rPr lang="en-US"/>
              <a:t>LEVEL OF MEASUREMENT - 1</a:t>
            </a:r>
          </a:p>
        </p:txBody>
      </p:sp>
      <p:sp>
        <p:nvSpPr>
          <p:cNvPr id="477187" name="Rectangle 3"/>
          <p:cNvSpPr>
            <a:spLocks noGrp="1" noChangeArrowheads="1"/>
          </p:cNvSpPr>
          <p:nvPr>
            <p:ph type="body" idx="1"/>
          </p:nvPr>
        </p:nvSpPr>
        <p:spPr>
          <a:xfrm>
            <a:off x="1066800" y="1447800"/>
            <a:ext cx="7881938" cy="5181600"/>
          </a:xfrm>
        </p:spPr>
        <p:txBody>
          <a:bodyPr/>
          <a:lstStyle/>
          <a:p>
            <a:pPr marL="0" indent="0">
              <a:lnSpc>
                <a:spcPct val="80000"/>
              </a:lnSpc>
              <a:buFont typeface="Wingdings" pitchFamily="2" charset="2"/>
              <a:buNone/>
            </a:pPr>
            <a:r>
              <a:rPr lang="en-US" sz="1400"/>
              <a:t>In the dataset GSS2000.sav, is the following statement true, false, or an incorrect application of a statistic? Assume that there is no problem with missing data. Use a level of significance of 0.05 for evaluating the statistical relationship. Test the generalizability of the logistic regression model with a cross-validation analysis using a 80% random sample of the data set as a training sample. Use 423317 as the random number seed.</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The variables "age" [age], "sex" [sex], and "liberal or conservative political views" [polviews] were useful predictors for distinguishing between </a:t>
            </a:r>
            <a:r>
              <a:rPr lang="en-US" sz="1400" b="1"/>
              <a:t>groups based on responses to "seen x-rated movie in last year" [xmovie]. These predictors differentiate survey respondents who have not seen an x-rated movie from survey respondents who have seen an x-rated movie.</a:t>
            </a:r>
            <a:r>
              <a:rPr lang="en-US" sz="1400"/>
              <a:t>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Survey respondents who were older were more likely to have not seen an x-rated movie. A one unit increase in age increased the odds that survey respondents have not seen an x-rated movie by 3.9%. Survey respondents who were female were approximately six and three quarters times more likely to have not seen an x-rated movie. Survey respondents who were more conservative were more likely to have not seen an x-rated movie. A one unit increase in liberal or conservative political views increased the odds that survey respondents have not seen an x-rated movie by approximately one and a quarter times.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   1.  True</a:t>
            </a:r>
          </a:p>
          <a:p>
            <a:pPr marL="0" indent="0">
              <a:lnSpc>
                <a:spcPct val="80000"/>
              </a:lnSpc>
              <a:buFont typeface="Wingdings" pitchFamily="2" charset="2"/>
              <a:buNone/>
            </a:pPr>
            <a:r>
              <a:rPr lang="en-US" sz="1400"/>
              <a:t>   2.  True with caution</a:t>
            </a:r>
          </a:p>
          <a:p>
            <a:pPr marL="0" indent="0">
              <a:lnSpc>
                <a:spcPct val="80000"/>
              </a:lnSpc>
              <a:buFont typeface="Wingdings" pitchFamily="2" charset="2"/>
              <a:buNone/>
            </a:pPr>
            <a:r>
              <a:rPr lang="en-US" sz="1400"/>
              <a:t>   3.  False</a:t>
            </a:r>
          </a:p>
          <a:p>
            <a:pPr marL="0" indent="0">
              <a:lnSpc>
                <a:spcPct val="80000"/>
              </a:lnSpc>
              <a:buFont typeface="Wingdings" pitchFamily="2" charset="2"/>
              <a:buNone/>
            </a:pPr>
            <a:r>
              <a:rPr lang="en-US" sz="1400"/>
              <a:t>   4.  Inappropriate application of a statistic</a:t>
            </a:r>
          </a:p>
          <a:p>
            <a:pPr marL="0" indent="0">
              <a:lnSpc>
                <a:spcPct val="80000"/>
              </a:lnSpc>
              <a:buFont typeface="Wingdings" pitchFamily="2" charset="2"/>
              <a:buNone/>
            </a:pPr>
            <a:endParaRPr lang="en-US" sz="900"/>
          </a:p>
        </p:txBody>
      </p:sp>
      <p:sp>
        <p:nvSpPr>
          <p:cNvPr id="477189" name="AutoShape 5"/>
          <p:cNvSpPr>
            <a:spLocks noChangeArrowheads="1"/>
          </p:cNvSpPr>
          <p:nvPr/>
        </p:nvSpPr>
        <p:spPr bwMode="auto">
          <a:xfrm>
            <a:off x="1752600" y="3429000"/>
            <a:ext cx="5638800" cy="2552700"/>
          </a:xfrm>
          <a:prstGeom prst="wedgeEllipseCallout">
            <a:avLst>
              <a:gd name="adj1" fmla="val 21648"/>
              <a:gd name="adj2" fmla="val -35384"/>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Logistic regression requires that the dependent variable be non-metric and the independent variables be metric or dichotomous. "seen x-rated movie in last year" [xmovie] is an dichotomous variable, which satisfies the level of measurement requirement. </a:t>
            </a:r>
          </a:p>
          <a:p>
            <a:pPr algn="l"/>
            <a:endParaRPr lang="en-US" sz="1200">
              <a:latin typeface="Verdana" pitchFamily="34" charset="0"/>
            </a:endParaRPr>
          </a:p>
          <a:p>
            <a:pPr algn="l"/>
            <a:r>
              <a:rPr lang="en-US" sz="1200">
                <a:latin typeface="Verdana" pitchFamily="34" charset="0"/>
              </a:rPr>
              <a:t>It contains two categories: survey respondents who had seen an x-rated movie in the last year and survey respondents who had not seen an x-rated movie in the last year.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9388AF76-6465-4439-A9A4-3DAFC027530C}" type="slidenum">
              <a:rPr lang="en-US"/>
              <a:pPr/>
              <a:t>14</a:t>
            </a:fld>
            <a:endParaRPr lang="en-US"/>
          </a:p>
        </p:txBody>
      </p:sp>
      <p:sp>
        <p:nvSpPr>
          <p:cNvPr id="478210" name="Rectangle 2"/>
          <p:cNvSpPr>
            <a:spLocks noGrp="1" noChangeArrowheads="1"/>
          </p:cNvSpPr>
          <p:nvPr>
            <p:ph type="title"/>
          </p:nvPr>
        </p:nvSpPr>
        <p:spPr/>
        <p:txBody>
          <a:bodyPr/>
          <a:lstStyle/>
          <a:p>
            <a:r>
              <a:rPr lang="en-US"/>
              <a:t>LEVEL OF MEASUREMENT - 2</a:t>
            </a:r>
          </a:p>
        </p:txBody>
      </p:sp>
      <p:sp>
        <p:nvSpPr>
          <p:cNvPr id="478211" name="Rectangle 3"/>
          <p:cNvSpPr>
            <a:spLocks noGrp="1" noChangeArrowheads="1"/>
          </p:cNvSpPr>
          <p:nvPr>
            <p:ph type="body" idx="1"/>
          </p:nvPr>
        </p:nvSpPr>
        <p:spPr>
          <a:xfrm>
            <a:off x="1066800" y="1676400"/>
            <a:ext cx="7881938" cy="4495800"/>
          </a:xfrm>
        </p:spPr>
        <p:txBody>
          <a:bodyPr/>
          <a:lstStyle/>
          <a:p>
            <a:pPr marL="0" indent="0">
              <a:lnSpc>
                <a:spcPct val="80000"/>
              </a:lnSpc>
              <a:buFont typeface="Wingdings" pitchFamily="2" charset="2"/>
              <a:buNone/>
            </a:pPr>
            <a:r>
              <a:rPr lang="en-US" sz="1400"/>
              <a:t>In the dataset GSS2000.sav, is the following statement true, false, or an incorrect application of a statistic? Assume that there is no problem with missing data. Use a level of significance of 0.05 for evaluating the statistical relationship. Test the generalizability of the logistic regression model with a cross-validation analysis using a 80% random sample of the data set as a training sample. Use 423317 as the random number seed.</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b="1"/>
              <a:t>The variables "age" [age], "sex" [sex], and "liberal or conservative political views" [polviews] were useful predictors</a:t>
            </a:r>
            <a:r>
              <a:rPr lang="en-US" sz="1400"/>
              <a:t> for distinguishing between groups based on responses to "seen x-rated movie in last year" [xmovie]. These predictors differentiate survey respondents who have not seen an x-rated movie from survey respondents who have seen an x-rated movie.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Survey respondents who were older were more likely to have not seen an x-rated movie. A one unit increase in age increased the odds that survey respondents have not seen an x-rated movie by 3.9%. Survey respondents who were female were approximately six and three quarters times more likely to have not seen an x-rated movie. Survey respondents who were more conservative were more likely to have not seen an x-rated movie. A one unit increase in liberal or conservative political views increased the odds that survey respondents have not seen an x-rated movie by approximately one and a quarter times.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   1.  True</a:t>
            </a:r>
          </a:p>
          <a:p>
            <a:pPr marL="0" indent="0">
              <a:lnSpc>
                <a:spcPct val="80000"/>
              </a:lnSpc>
              <a:buFont typeface="Wingdings" pitchFamily="2" charset="2"/>
              <a:buNone/>
            </a:pPr>
            <a:r>
              <a:rPr lang="en-US" sz="1400"/>
              <a:t>   2.  True with caution</a:t>
            </a:r>
          </a:p>
          <a:p>
            <a:pPr marL="0" indent="0">
              <a:lnSpc>
                <a:spcPct val="80000"/>
              </a:lnSpc>
              <a:buFont typeface="Wingdings" pitchFamily="2" charset="2"/>
              <a:buNone/>
            </a:pPr>
            <a:r>
              <a:rPr lang="en-US" sz="1400"/>
              <a:t>   3.  False</a:t>
            </a:r>
          </a:p>
          <a:p>
            <a:pPr marL="0" indent="0">
              <a:lnSpc>
                <a:spcPct val="80000"/>
              </a:lnSpc>
              <a:buFont typeface="Wingdings" pitchFamily="2" charset="2"/>
              <a:buNone/>
            </a:pPr>
            <a:r>
              <a:rPr lang="en-US" sz="1400"/>
              <a:t>   4.  Inappropriate application of a statistic</a:t>
            </a:r>
          </a:p>
          <a:p>
            <a:pPr marL="0" indent="0">
              <a:lnSpc>
                <a:spcPct val="80000"/>
              </a:lnSpc>
              <a:buFont typeface="Wingdings" pitchFamily="2" charset="2"/>
              <a:buNone/>
            </a:pPr>
            <a:endParaRPr lang="en-US" sz="900"/>
          </a:p>
        </p:txBody>
      </p:sp>
      <p:sp>
        <p:nvSpPr>
          <p:cNvPr id="478212" name="AutoShape 4"/>
          <p:cNvSpPr>
            <a:spLocks noChangeArrowheads="1"/>
          </p:cNvSpPr>
          <p:nvPr/>
        </p:nvSpPr>
        <p:spPr bwMode="auto">
          <a:xfrm>
            <a:off x="2249488" y="3810000"/>
            <a:ext cx="4645025" cy="2330450"/>
          </a:xfrm>
          <a:prstGeom prst="wedgeEllipseCallout">
            <a:avLst>
              <a:gd name="adj1" fmla="val -58102"/>
              <a:gd name="adj2" fmla="val -76431"/>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"Liberal or conservative political views" [polviews] is an ordinal level variable. If we follow the convention of treating ordinal level variables as metric variables, the level of measurement requirement for logistic regression analysis is satisfied. Since some data analysts do not agree with this convention, a note of caution should be included in our interpretation.</a:t>
            </a:r>
          </a:p>
        </p:txBody>
      </p:sp>
      <p:sp>
        <p:nvSpPr>
          <p:cNvPr id="478214" name="AutoShape 6"/>
          <p:cNvSpPr>
            <a:spLocks noChangeArrowheads="1"/>
          </p:cNvSpPr>
          <p:nvPr/>
        </p:nvSpPr>
        <p:spPr bwMode="auto">
          <a:xfrm>
            <a:off x="304800" y="1501775"/>
            <a:ext cx="4037013" cy="1012825"/>
          </a:xfrm>
          <a:prstGeom prst="wedgeEllipseCallout">
            <a:avLst>
              <a:gd name="adj1" fmla="val 12644"/>
              <a:gd name="adj2" fmla="val 76958"/>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"Age" [age] is an interval level variable, which satisfies the level of measurement requirements for logistic regression analysis. </a:t>
            </a:r>
          </a:p>
        </p:txBody>
      </p:sp>
      <p:sp>
        <p:nvSpPr>
          <p:cNvPr id="478215" name="AutoShape 7"/>
          <p:cNvSpPr>
            <a:spLocks noChangeArrowheads="1"/>
          </p:cNvSpPr>
          <p:nvPr/>
        </p:nvSpPr>
        <p:spPr bwMode="auto">
          <a:xfrm>
            <a:off x="4953000" y="1524000"/>
            <a:ext cx="3578225" cy="1012825"/>
          </a:xfrm>
          <a:prstGeom prst="wedgeEllipseCallout">
            <a:avLst>
              <a:gd name="adj1" fmla="val -72537"/>
              <a:gd name="adj2" fmla="val 77273"/>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"Sex" [sex] is a dichotomous or dummy-coded nominal variable which may be included in logistic regression.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AF1CC966-4EDB-4A34-96EA-9DFFCB2F0304}" type="slidenum">
              <a:rPr lang="en-US"/>
              <a:pPr/>
              <a:t>15</a:t>
            </a:fld>
            <a:endParaRPr lang="en-US"/>
          </a:p>
        </p:txBody>
      </p:sp>
      <p:pic>
        <p:nvPicPr>
          <p:cNvPr id="358410" name="Picture 10"/>
          <p:cNvPicPr>
            <a:picLocks noChangeAspect="1" noChangeArrowheads="1"/>
          </p:cNvPicPr>
          <p:nvPr>
            <p:ph idx="1"/>
          </p:nvPr>
        </p:nvPicPr>
        <p:blipFill>
          <a:blip r:embed="rId2" cstate="print"/>
          <a:srcRect/>
          <a:stretch>
            <a:fillRect/>
          </a:stretch>
        </p:blipFill>
        <p:spPr>
          <a:xfrm>
            <a:off x="1524000" y="1524000"/>
            <a:ext cx="7024688" cy="5110163"/>
          </a:xfrm>
          <a:noFill/>
          <a:ln/>
        </p:spPr>
      </p:pic>
      <p:sp>
        <p:nvSpPr>
          <p:cNvPr id="358403" name="Rectangle 3"/>
          <p:cNvSpPr>
            <a:spLocks noGrp="1" noChangeArrowheads="1"/>
          </p:cNvSpPr>
          <p:nvPr>
            <p:ph type="title"/>
          </p:nvPr>
        </p:nvSpPr>
        <p:spPr>
          <a:xfrm>
            <a:off x="1143000" y="304800"/>
            <a:ext cx="7772400" cy="914400"/>
          </a:xfrm>
        </p:spPr>
        <p:txBody>
          <a:bodyPr/>
          <a:lstStyle/>
          <a:p>
            <a:r>
              <a:rPr lang="en-US"/>
              <a:t>Request simultaneous logistic regression</a:t>
            </a:r>
          </a:p>
        </p:txBody>
      </p:sp>
      <p:sp>
        <p:nvSpPr>
          <p:cNvPr id="358405" name="AutoShape 5"/>
          <p:cNvSpPr>
            <a:spLocks noChangeArrowheads="1"/>
          </p:cNvSpPr>
          <p:nvPr/>
        </p:nvSpPr>
        <p:spPr bwMode="auto">
          <a:xfrm>
            <a:off x="5867400" y="4267200"/>
            <a:ext cx="3124200" cy="906463"/>
          </a:xfrm>
          <a:prstGeom prst="wedgeEllipseCallout">
            <a:avLst>
              <a:gd name="adj1" fmla="val -27898"/>
              <a:gd name="adj2" fmla="val -83926"/>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Select the</a:t>
            </a:r>
            <a:r>
              <a:rPr lang="en-US" sz="1200" i="1">
                <a:latin typeface="Verdana" pitchFamily="34" charset="0"/>
              </a:rPr>
              <a:t> Regression | Binary Logistic… </a:t>
            </a:r>
            <a:r>
              <a:rPr lang="en-US" sz="1200">
                <a:latin typeface="Verdana" pitchFamily="34" charset="0"/>
              </a:rPr>
              <a:t>command from the</a:t>
            </a:r>
            <a:r>
              <a:rPr lang="en-US" sz="1200" i="1">
                <a:latin typeface="Verdana" pitchFamily="34" charset="0"/>
              </a:rPr>
              <a:t> Analyze </a:t>
            </a:r>
            <a:r>
              <a:rPr lang="en-US" sz="1200">
                <a:latin typeface="Verdana" pitchFamily="34" charset="0"/>
              </a:rPr>
              <a:t>menu</a:t>
            </a:r>
            <a:r>
              <a:rPr lang="en-US" sz="1200" i="1">
                <a:latin typeface="Verdana" pitchFamily="34" charset="0"/>
              </a:rPr>
              <a:t>.</a:t>
            </a:r>
            <a:endParaRPr lang="en-US" sz="1200">
              <a:latin typeface="Verdana"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77B4FDCA-FF70-4132-BC9B-9589C43D051F}" type="slidenum">
              <a:rPr lang="en-US"/>
              <a:pPr/>
              <a:t>16</a:t>
            </a:fld>
            <a:endParaRPr lang="en-US"/>
          </a:p>
        </p:txBody>
      </p:sp>
      <p:pic>
        <p:nvPicPr>
          <p:cNvPr id="479244" name="Picture 12"/>
          <p:cNvPicPr>
            <a:picLocks noChangeAspect="1" noChangeArrowheads="1"/>
          </p:cNvPicPr>
          <p:nvPr>
            <p:ph idx="1"/>
          </p:nvPr>
        </p:nvPicPr>
        <p:blipFill>
          <a:blip r:embed="rId2" cstate="print"/>
          <a:srcRect/>
          <a:stretch>
            <a:fillRect/>
          </a:stretch>
        </p:blipFill>
        <p:spPr>
          <a:xfrm>
            <a:off x="2808288" y="1824038"/>
            <a:ext cx="5845175" cy="3281362"/>
          </a:xfrm>
          <a:noFill/>
          <a:ln/>
        </p:spPr>
      </p:pic>
      <p:sp>
        <p:nvSpPr>
          <p:cNvPr id="479235" name="Rectangle 3"/>
          <p:cNvSpPr>
            <a:spLocks noGrp="1" noChangeArrowheads="1"/>
          </p:cNvSpPr>
          <p:nvPr>
            <p:ph type="title"/>
          </p:nvPr>
        </p:nvSpPr>
        <p:spPr>
          <a:xfrm>
            <a:off x="1143000" y="304800"/>
            <a:ext cx="7772400" cy="914400"/>
          </a:xfrm>
        </p:spPr>
        <p:txBody>
          <a:bodyPr/>
          <a:lstStyle/>
          <a:p>
            <a:r>
              <a:rPr lang="en-US"/>
              <a:t>Selecting the dependent variable</a:t>
            </a:r>
          </a:p>
        </p:txBody>
      </p:sp>
      <p:sp>
        <p:nvSpPr>
          <p:cNvPr id="479237" name="AutoShape 5"/>
          <p:cNvSpPr>
            <a:spLocks noChangeArrowheads="1"/>
          </p:cNvSpPr>
          <p:nvPr/>
        </p:nvSpPr>
        <p:spPr bwMode="auto">
          <a:xfrm>
            <a:off x="4495800" y="3048000"/>
            <a:ext cx="3276600" cy="1165225"/>
          </a:xfrm>
          <a:prstGeom prst="wedgeEllipseCallout">
            <a:avLst>
              <a:gd name="adj1" fmla="val -33574"/>
              <a:gd name="adj2" fmla="val -84000"/>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Second</a:t>
            </a:r>
            <a:r>
              <a:rPr lang="en-US" sz="1200">
                <a:latin typeface="Verdana" pitchFamily="34" charset="0"/>
              </a:rPr>
              <a:t>, click on the right arrow button to move the dependent variable to the </a:t>
            </a:r>
            <a:r>
              <a:rPr lang="en-US" sz="1200" i="1">
                <a:latin typeface="Verdana" pitchFamily="34" charset="0"/>
              </a:rPr>
              <a:t>Dependent</a:t>
            </a:r>
            <a:r>
              <a:rPr lang="en-US" sz="1200">
                <a:latin typeface="Verdana" pitchFamily="34" charset="0"/>
              </a:rPr>
              <a:t> text box.</a:t>
            </a:r>
          </a:p>
        </p:txBody>
      </p:sp>
      <p:sp>
        <p:nvSpPr>
          <p:cNvPr id="479238" name="AutoShape 6"/>
          <p:cNvSpPr>
            <a:spLocks noChangeArrowheads="1"/>
          </p:cNvSpPr>
          <p:nvPr/>
        </p:nvSpPr>
        <p:spPr bwMode="auto">
          <a:xfrm>
            <a:off x="533400" y="2492375"/>
            <a:ext cx="2362200" cy="1165225"/>
          </a:xfrm>
          <a:prstGeom prst="wedgeEllipseCallout">
            <a:avLst>
              <a:gd name="adj1" fmla="val 56519"/>
              <a:gd name="adj2" fmla="val 53120"/>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First</a:t>
            </a:r>
            <a:r>
              <a:rPr lang="en-US" sz="1200">
                <a:latin typeface="Verdana" pitchFamily="34" charset="0"/>
              </a:rPr>
              <a:t>, highlight the dependent variable </a:t>
            </a:r>
            <a:r>
              <a:rPr lang="en-US" sz="1200" i="1">
                <a:latin typeface="Verdana" pitchFamily="34" charset="0"/>
              </a:rPr>
              <a:t>xmovie</a:t>
            </a:r>
            <a:r>
              <a:rPr lang="en-US" sz="1200">
                <a:latin typeface="Verdana" pitchFamily="34" charset="0"/>
              </a:rPr>
              <a:t> in the list of variables.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DDA462D0-EDDF-48CF-AB1F-797EE77FEB66}" type="slidenum">
              <a:rPr lang="en-US"/>
              <a:pPr/>
              <a:t>17</a:t>
            </a:fld>
            <a:endParaRPr lang="en-US"/>
          </a:p>
        </p:txBody>
      </p:sp>
      <p:pic>
        <p:nvPicPr>
          <p:cNvPr id="482318" name="Picture 14"/>
          <p:cNvPicPr>
            <a:picLocks noChangeAspect="1" noChangeArrowheads="1"/>
          </p:cNvPicPr>
          <p:nvPr>
            <p:ph idx="1"/>
          </p:nvPr>
        </p:nvPicPr>
        <p:blipFill>
          <a:blip r:embed="rId2" cstate="print"/>
          <a:srcRect/>
          <a:stretch>
            <a:fillRect/>
          </a:stretch>
        </p:blipFill>
        <p:spPr>
          <a:xfrm>
            <a:off x="1905000" y="1730375"/>
            <a:ext cx="5845175" cy="3281363"/>
          </a:xfrm>
          <a:noFill/>
          <a:ln/>
        </p:spPr>
      </p:pic>
      <p:sp>
        <p:nvSpPr>
          <p:cNvPr id="482307" name="Rectangle 3"/>
          <p:cNvSpPr>
            <a:spLocks noGrp="1" noChangeArrowheads="1"/>
          </p:cNvSpPr>
          <p:nvPr>
            <p:ph type="title"/>
          </p:nvPr>
        </p:nvSpPr>
        <p:spPr>
          <a:xfrm>
            <a:off x="1143000" y="304800"/>
            <a:ext cx="7772400" cy="914400"/>
          </a:xfrm>
        </p:spPr>
        <p:txBody>
          <a:bodyPr/>
          <a:lstStyle/>
          <a:p>
            <a:r>
              <a:rPr lang="en-US"/>
              <a:t>Selecting the independent variables</a:t>
            </a:r>
          </a:p>
        </p:txBody>
      </p:sp>
      <p:sp>
        <p:nvSpPr>
          <p:cNvPr id="482309" name="AutoShape 5"/>
          <p:cNvSpPr>
            <a:spLocks noChangeArrowheads="1"/>
          </p:cNvSpPr>
          <p:nvPr/>
        </p:nvSpPr>
        <p:spPr bwMode="auto">
          <a:xfrm>
            <a:off x="5257800" y="3863975"/>
            <a:ext cx="2895600" cy="1165225"/>
          </a:xfrm>
          <a:prstGeom prst="wedgeEllipseCallout">
            <a:avLst>
              <a:gd name="adj1" fmla="val -53949"/>
              <a:gd name="adj2" fmla="val -58856"/>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Move the independent variables listed in the problem to the </a:t>
            </a:r>
            <a:r>
              <a:rPr lang="en-US" sz="1200" i="1">
                <a:latin typeface="Verdana" pitchFamily="34" charset="0"/>
              </a:rPr>
              <a:t>Covariates</a:t>
            </a:r>
            <a:r>
              <a:rPr lang="en-US" sz="1200">
                <a:latin typeface="Verdana" pitchFamily="34" charset="0"/>
              </a:rPr>
              <a:t> list box.</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569B3CE2-FFA7-4894-B381-5D804018398B}" type="slidenum">
              <a:rPr lang="en-US"/>
              <a:pPr/>
              <a:t>18</a:t>
            </a:fld>
            <a:endParaRPr lang="en-US"/>
          </a:p>
        </p:txBody>
      </p:sp>
      <p:pic>
        <p:nvPicPr>
          <p:cNvPr id="576519" name="Picture 7"/>
          <p:cNvPicPr>
            <a:picLocks noChangeAspect="1" noChangeArrowheads="1"/>
          </p:cNvPicPr>
          <p:nvPr>
            <p:ph idx="1"/>
          </p:nvPr>
        </p:nvPicPr>
        <p:blipFill>
          <a:blip r:embed="rId2" cstate="print"/>
          <a:srcRect/>
          <a:stretch>
            <a:fillRect/>
          </a:stretch>
        </p:blipFill>
        <p:spPr>
          <a:xfrm>
            <a:off x="1851025" y="3500438"/>
            <a:ext cx="5845175" cy="3281362"/>
          </a:xfrm>
          <a:noFill/>
          <a:ln/>
        </p:spPr>
      </p:pic>
      <p:sp>
        <p:nvSpPr>
          <p:cNvPr id="576515" name="Rectangle 3"/>
          <p:cNvSpPr>
            <a:spLocks noGrp="1" noChangeArrowheads="1"/>
          </p:cNvSpPr>
          <p:nvPr>
            <p:ph type="title"/>
          </p:nvPr>
        </p:nvSpPr>
        <p:spPr>
          <a:xfrm>
            <a:off x="1143000" y="304800"/>
            <a:ext cx="7772400" cy="914400"/>
          </a:xfrm>
        </p:spPr>
        <p:txBody>
          <a:bodyPr/>
          <a:lstStyle/>
          <a:p>
            <a:r>
              <a:rPr lang="en-US"/>
              <a:t>Specifying the method for including variables</a:t>
            </a:r>
          </a:p>
        </p:txBody>
      </p:sp>
      <p:sp>
        <p:nvSpPr>
          <p:cNvPr id="576516" name="AutoShape 4"/>
          <p:cNvSpPr>
            <a:spLocks noChangeArrowheads="1"/>
          </p:cNvSpPr>
          <p:nvPr/>
        </p:nvSpPr>
        <p:spPr bwMode="auto">
          <a:xfrm>
            <a:off x="1905000" y="1447800"/>
            <a:ext cx="5865813" cy="2197100"/>
          </a:xfrm>
          <a:prstGeom prst="wedgeEllipseCallout">
            <a:avLst>
              <a:gd name="adj1" fmla="val 18551"/>
              <a:gd name="adj2" fmla="val -23440"/>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SPSS provides us with two methods for  including variables: to enter all of the independent variables at one time, and a stepwise method for selecting variables using a statistical test to determine the order in which variables are included. </a:t>
            </a:r>
          </a:p>
          <a:p>
            <a:pPr algn="l">
              <a:lnSpc>
                <a:spcPct val="100000"/>
              </a:lnSpc>
            </a:pPr>
            <a:endParaRPr lang="en-US" sz="1200">
              <a:latin typeface="Verdana" pitchFamily="34" charset="0"/>
            </a:endParaRPr>
          </a:p>
          <a:p>
            <a:pPr algn="l">
              <a:lnSpc>
                <a:spcPct val="100000"/>
              </a:lnSpc>
            </a:pPr>
            <a:r>
              <a:rPr lang="en-US" sz="1200">
                <a:latin typeface="Verdana" pitchFamily="34" charset="0"/>
              </a:rPr>
              <a:t>SPSS also supports the specification of "Blocks" of variables for testing hierarchical models.</a:t>
            </a:r>
          </a:p>
        </p:txBody>
      </p:sp>
      <p:sp>
        <p:nvSpPr>
          <p:cNvPr id="576517" name="AutoShape 5"/>
          <p:cNvSpPr>
            <a:spLocks noChangeArrowheads="1"/>
          </p:cNvSpPr>
          <p:nvPr/>
        </p:nvSpPr>
        <p:spPr bwMode="auto">
          <a:xfrm>
            <a:off x="5943600" y="4648200"/>
            <a:ext cx="2895600" cy="1938338"/>
          </a:xfrm>
          <a:prstGeom prst="wedgeEllipseCallout">
            <a:avLst>
              <a:gd name="adj1" fmla="val -68532"/>
              <a:gd name="adj2" fmla="val 27806"/>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Since the problem states that there is a relationship without requesting the best predictors, we specify </a:t>
            </a:r>
            <a:r>
              <a:rPr lang="en-US" sz="1200" i="1">
                <a:latin typeface="Verdana" pitchFamily="34" charset="0"/>
              </a:rPr>
              <a:t>Enter </a:t>
            </a:r>
            <a:r>
              <a:rPr lang="en-US" sz="1200">
                <a:latin typeface="Verdana" pitchFamily="34" charset="0"/>
              </a:rPr>
              <a:t>as the method for including variables</a:t>
            </a:r>
            <a:r>
              <a:rPr lang="en-US" sz="1200" i="1">
                <a:latin typeface="Verdana" pitchFamily="34" charset="0"/>
              </a:rPr>
              <a:t>.</a:t>
            </a:r>
            <a:endParaRPr lang="en-US" sz="1200">
              <a:latin typeface="Verdana"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DF6AE02E-9F37-4FCC-8514-AC8778235EAC}" type="slidenum">
              <a:rPr lang="en-US"/>
              <a:pPr/>
              <a:t>19</a:t>
            </a:fld>
            <a:endParaRPr lang="en-US"/>
          </a:p>
        </p:txBody>
      </p:sp>
      <p:pic>
        <p:nvPicPr>
          <p:cNvPr id="794628" name="Picture 4"/>
          <p:cNvPicPr>
            <a:picLocks noChangeAspect="1" noChangeArrowheads="1"/>
          </p:cNvPicPr>
          <p:nvPr>
            <p:ph idx="1"/>
          </p:nvPr>
        </p:nvPicPr>
        <p:blipFill>
          <a:blip r:embed="rId2" cstate="print"/>
          <a:srcRect/>
          <a:stretch>
            <a:fillRect/>
          </a:stretch>
        </p:blipFill>
        <p:spPr>
          <a:xfrm>
            <a:off x="1905000" y="1600200"/>
            <a:ext cx="5845175" cy="3281363"/>
          </a:xfrm>
          <a:noFill/>
          <a:ln/>
        </p:spPr>
      </p:pic>
      <p:sp>
        <p:nvSpPr>
          <p:cNvPr id="794629" name="Rectangle 5"/>
          <p:cNvSpPr>
            <a:spLocks noGrp="1" noChangeArrowheads="1"/>
          </p:cNvSpPr>
          <p:nvPr>
            <p:ph type="title"/>
          </p:nvPr>
        </p:nvSpPr>
        <p:spPr/>
        <p:txBody>
          <a:bodyPr/>
          <a:lstStyle/>
          <a:p>
            <a:r>
              <a:rPr lang="en-US"/>
              <a:t>Requesting statistics needed for identifying </a:t>
            </a:r>
            <a:br>
              <a:rPr lang="en-US"/>
            </a:br>
            <a:r>
              <a:rPr lang="en-US"/>
              <a:t>outliers and influential cases</a:t>
            </a:r>
          </a:p>
        </p:txBody>
      </p:sp>
      <p:sp>
        <p:nvSpPr>
          <p:cNvPr id="794631" name="AutoShape 7"/>
          <p:cNvSpPr>
            <a:spLocks noChangeArrowheads="1"/>
          </p:cNvSpPr>
          <p:nvPr/>
        </p:nvSpPr>
        <p:spPr bwMode="auto">
          <a:xfrm>
            <a:off x="4038600" y="4953000"/>
            <a:ext cx="4721225" cy="1679575"/>
          </a:xfrm>
          <a:prstGeom prst="wedgeEllipseCallout">
            <a:avLst>
              <a:gd name="adj1" fmla="val -22227"/>
              <a:gd name="adj2" fmla="val -64935"/>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SPSS will calculate the values for standardized residuals and Cook's distance, and save them to the data set.</a:t>
            </a:r>
          </a:p>
          <a:p>
            <a:pPr algn="l">
              <a:lnSpc>
                <a:spcPct val="100000"/>
              </a:lnSpc>
            </a:pPr>
            <a:endParaRPr lang="en-US" sz="1200">
              <a:latin typeface="Verdana" pitchFamily="34" charset="0"/>
            </a:endParaRPr>
          </a:p>
          <a:p>
            <a:pPr algn="l">
              <a:lnSpc>
                <a:spcPct val="100000"/>
              </a:lnSpc>
            </a:pPr>
            <a:r>
              <a:rPr lang="en-US" sz="1200">
                <a:latin typeface="Verdana" pitchFamily="34" charset="0"/>
              </a:rPr>
              <a:t>Click on the </a:t>
            </a:r>
            <a:r>
              <a:rPr lang="en-US" sz="1200" i="1">
                <a:latin typeface="Verdana" pitchFamily="34" charset="0"/>
              </a:rPr>
              <a:t>Save</a:t>
            </a:r>
            <a:r>
              <a:rPr lang="en-US" sz="1200">
                <a:latin typeface="Verdana" pitchFamily="34" charset="0"/>
              </a:rPr>
              <a:t>… button to request the statistics what we want to save.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72654AC2-3F73-416C-AD41-0A5978BCC09A}" type="slidenum">
              <a:rPr lang="en-US"/>
              <a:pPr/>
              <a:t>2</a:t>
            </a:fld>
            <a:endParaRPr lang="en-US"/>
          </a:p>
        </p:txBody>
      </p:sp>
      <p:sp>
        <p:nvSpPr>
          <p:cNvPr id="569346" name="Rectangle 2"/>
          <p:cNvSpPr>
            <a:spLocks noGrp="1" noChangeArrowheads="1"/>
          </p:cNvSpPr>
          <p:nvPr>
            <p:ph type="title"/>
          </p:nvPr>
        </p:nvSpPr>
        <p:spPr/>
        <p:txBody>
          <a:bodyPr/>
          <a:lstStyle/>
          <a:p>
            <a:r>
              <a:rPr lang="en-US"/>
              <a:t>Outliers and Influential Cases</a:t>
            </a:r>
          </a:p>
        </p:txBody>
      </p:sp>
      <p:sp>
        <p:nvSpPr>
          <p:cNvPr id="569347" name="Rectangle 3"/>
          <p:cNvSpPr>
            <a:spLocks noGrp="1" noChangeArrowheads="1"/>
          </p:cNvSpPr>
          <p:nvPr>
            <p:ph type="body" idx="1"/>
          </p:nvPr>
        </p:nvSpPr>
        <p:spPr>
          <a:xfrm>
            <a:off x="1066800" y="1371600"/>
            <a:ext cx="7881938" cy="5410200"/>
          </a:xfrm>
        </p:spPr>
        <p:txBody>
          <a:bodyPr/>
          <a:lstStyle/>
          <a:p>
            <a:r>
              <a:rPr lang="en-US"/>
              <a:t>Logistic regression models the relationship between a set of independent variables and the probability that a case is a member of one of the categories of the dependent variable (In SPSS, the modeled category is the one with the higher numeric code.)  If the probability is greater than 0.5, the case is classified in the modeled category.  If the probability is less than 0.50, the case is classified in the other category. </a:t>
            </a:r>
          </a:p>
          <a:p>
            <a:endParaRPr lang="en-US"/>
          </a:p>
          <a:p>
            <a:r>
              <a:rPr lang="en-US"/>
              <a:t>The actual probability of the modeled event for any case is either 1.0 or 0.0, i.e. a case is in the modeled category or it is not.</a:t>
            </a:r>
          </a:p>
          <a:p>
            <a:endParaRPr lang="en-US"/>
          </a:p>
          <a:p>
            <a:r>
              <a:rPr lang="en-US"/>
              <a:t>The residual is the difference between the actual probability and the predicted probability for a case.  If the predicted probability for a case that actually belonged to the modeled category was 0.80, the residual would be 1.00 – 0.80 = 0.20.</a:t>
            </a:r>
            <a:endParaRPr lang="en-US" sz="12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F8B72F4A-9DCC-47CB-BE42-BD81A4FA4BFC}" type="slidenum">
              <a:rPr lang="en-US"/>
              <a:pPr/>
              <a:t>20</a:t>
            </a:fld>
            <a:endParaRPr lang="en-US"/>
          </a:p>
        </p:txBody>
      </p:sp>
      <p:pic>
        <p:nvPicPr>
          <p:cNvPr id="796676" name="Picture 4"/>
          <p:cNvPicPr>
            <a:picLocks noChangeAspect="1" noChangeArrowheads="1"/>
          </p:cNvPicPr>
          <p:nvPr>
            <p:ph idx="1"/>
          </p:nvPr>
        </p:nvPicPr>
        <p:blipFill>
          <a:blip r:embed="rId2" cstate="print"/>
          <a:srcRect/>
          <a:stretch>
            <a:fillRect/>
          </a:stretch>
        </p:blipFill>
        <p:spPr>
          <a:xfrm>
            <a:off x="2433638" y="2514600"/>
            <a:ext cx="4429125" cy="2266950"/>
          </a:xfrm>
          <a:noFill/>
          <a:ln/>
        </p:spPr>
      </p:pic>
      <p:sp>
        <p:nvSpPr>
          <p:cNvPr id="796677" name="Rectangle 5"/>
          <p:cNvSpPr>
            <a:spLocks noGrp="1" noChangeArrowheads="1"/>
          </p:cNvSpPr>
          <p:nvPr>
            <p:ph type="title"/>
          </p:nvPr>
        </p:nvSpPr>
        <p:spPr/>
        <p:txBody>
          <a:bodyPr/>
          <a:lstStyle/>
          <a:p>
            <a:r>
              <a:rPr lang="en-US"/>
              <a:t>Saving statistics needed for identifying </a:t>
            </a:r>
            <a:br>
              <a:rPr lang="en-US"/>
            </a:br>
            <a:r>
              <a:rPr lang="en-US"/>
              <a:t>outliers and influential cases</a:t>
            </a:r>
          </a:p>
        </p:txBody>
      </p:sp>
      <p:sp>
        <p:nvSpPr>
          <p:cNvPr id="796682" name="AutoShape 10"/>
          <p:cNvSpPr>
            <a:spLocks noChangeArrowheads="1"/>
          </p:cNvSpPr>
          <p:nvPr/>
        </p:nvSpPr>
        <p:spPr bwMode="auto">
          <a:xfrm>
            <a:off x="5715000" y="3581400"/>
            <a:ext cx="2362200" cy="1165225"/>
          </a:xfrm>
          <a:prstGeom prst="wedgeEllipseCallout">
            <a:avLst>
              <a:gd name="adj1" fmla="val -24125"/>
              <a:gd name="adj2" fmla="val -91361"/>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Third</a:t>
            </a:r>
            <a:r>
              <a:rPr lang="en-US" sz="1200">
                <a:latin typeface="Verdana" pitchFamily="34" charset="0"/>
              </a:rPr>
              <a:t>, click on the </a:t>
            </a:r>
            <a:r>
              <a:rPr lang="en-US" sz="1200" i="1">
                <a:latin typeface="Verdana" pitchFamily="34" charset="0"/>
              </a:rPr>
              <a:t>Continue</a:t>
            </a:r>
            <a:r>
              <a:rPr lang="en-US" sz="1200">
                <a:latin typeface="Verdana" pitchFamily="34" charset="0"/>
              </a:rPr>
              <a:t> button to complete the specifications.</a:t>
            </a:r>
          </a:p>
        </p:txBody>
      </p:sp>
      <p:sp>
        <p:nvSpPr>
          <p:cNvPr id="796683" name="AutoShape 11"/>
          <p:cNvSpPr>
            <a:spLocks noChangeArrowheads="1"/>
          </p:cNvSpPr>
          <p:nvPr/>
        </p:nvSpPr>
        <p:spPr bwMode="auto">
          <a:xfrm>
            <a:off x="4343400" y="1676400"/>
            <a:ext cx="3124200" cy="906463"/>
          </a:xfrm>
          <a:prstGeom prst="wedgeEllipseCallout">
            <a:avLst>
              <a:gd name="adj1" fmla="val -41667"/>
              <a:gd name="adj2" fmla="val 182750"/>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First</a:t>
            </a:r>
            <a:r>
              <a:rPr lang="en-US" sz="1200">
                <a:latin typeface="Verdana" pitchFamily="34" charset="0"/>
              </a:rPr>
              <a:t>, mark the checkbox for </a:t>
            </a:r>
            <a:r>
              <a:rPr lang="en-US" sz="1200" i="1">
                <a:latin typeface="Verdana" pitchFamily="34" charset="0"/>
              </a:rPr>
              <a:t>Standardized</a:t>
            </a:r>
            <a:r>
              <a:rPr lang="en-US" sz="1200">
                <a:latin typeface="Verdana" pitchFamily="34" charset="0"/>
              </a:rPr>
              <a:t> residuals in the </a:t>
            </a:r>
            <a:r>
              <a:rPr lang="en-US" sz="1200" i="1">
                <a:latin typeface="Verdana" pitchFamily="34" charset="0"/>
              </a:rPr>
              <a:t>Residuals</a:t>
            </a:r>
            <a:r>
              <a:rPr lang="en-US" sz="1200">
                <a:latin typeface="Verdana" pitchFamily="34" charset="0"/>
              </a:rPr>
              <a:t> panel.  </a:t>
            </a:r>
          </a:p>
        </p:txBody>
      </p:sp>
      <p:sp>
        <p:nvSpPr>
          <p:cNvPr id="796684" name="AutoShape 12"/>
          <p:cNvSpPr>
            <a:spLocks noChangeArrowheads="1"/>
          </p:cNvSpPr>
          <p:nvPr/>
        </p:nvSpPr>
        <p:spPr bwMode="auto">
          <a:xfrm>
            <a:off x="3124200" y="4343400"/>
            <a:ext cx="2971800" cy="1679575"/>
          </a:xfrm>
          <a:prstGeom prst="wedgeEllipseCallout">
            <a:avLst>
              <a:gd name="adj1" fmla="val -60097"/>
              <a:gd name="adj2" fmla="val -66259"/>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Second</a:t>
            </a:r>
            <a:r>
              <a:rPr lang="en-US" sz="1200">
                <a:latin typeface="Verdana" pitchFamily="34" charset="0"/>
              </a:rPr>
              <a:t>, mark the checkbox for </a:t>
            </a:r>
            <a:r>
              <a:rPr lang="en-US" sz="1200" i="1">
                <a:latin typeface="Verdana" pitchFamily="34" charset="0"/>
              </a:rPr>
              <a:t>Cook’s</a:t>
            </a:r>
            <a:r>
              <a:rPr lang="en-US" sz="1200">
                <a:latin typeface="Verdana" pitchFamily="34" charset="0"/>
              </a:rPr>
              <a:t> in the </a:t>
            </a:r>
            <a:r>
              <a:rPr lang="en-US" sz="1200" i="1">
                <a:latin typeface="Verdana" pitchFamily="34" charset="0"/>
              </a:rPr>
              <a:t>Influence</a:t>
            </a:r>
            <a:r>
              <a:rPr lang="en-US" sz="1200">
                <a:latin typeface="Verdana" pitchFamily="34" charset="0"/>
              </a:rPr>
              <a:t> panel.  This will compute Cook’s distances to identify influential cases.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E28EDC1A-BD4D-4691-BB58-E08E0BBFA36F}" type="slidenum">
              <a:rPr lang="en-US"/>
              <a:pPr/>
              <a:t>21</a:t>
            </a:fld>
            <a:endParaRPr lang="en-US"/>
          </a:p>
        </p:txBody>
      </p:sp>
      <p:pic>
        <p:nvPicPr>
          <p:cNvPr id="488461" name="Picture 13"/>
          <p:cNvPicPr>
            <a:picLocks noChangeAspect="1" noChangeArrowheads="1"/>
          </p:cNvPicPr>
          <p:nvPr>
            <p:ph idx="1"/>
          </p:nvPr>
        </p:nvPicPr>
        <p:blipFill>
          <a:blip r:embed="rId2" cstate="print"/>
          <a:srcRect/>
          <a:stretch>
            <a:fillRect/>
          </a:stretch>
        </p:blipFill>
        <p:spPr>
          <a:xfrm>
            <a:off x="2057400" y="1524000"/>
            <a:ext cx="5845175" cy="3281363"/>
          </a:xfrm>
          <a:noFill/>
          <a:ln/>
        </p:spPr>
      </p:pic>
      <p:sp>
        <p:nvSpPr>
          <p:cNvPr id="488450" name="Rectangle 2"/>
          <p:cNvSpPr>
            <a:spLocks noGrp="1" noChangeArrowheads="1"/>
          </p:cNvSpPr>
          <p:nvPr>
            <p:ph type="title"/>
          </p:nvPr>
        </p:nvSpPr>
        <p:spPr>
          <a:xfrm>
            <a:off x="1143000" y="304800"/>
            <a:ext cx="7772400" cy="914400"/>
          </a:xfrm>
        </p:spPr>
        <p:txBody>
          <a:bodyPr/>
          <a:lstStyle/>
          <a:p>
            <a:r>
              <a:rPr lang="en-US"/>
              <a:t>Completing the logistic regression request</a:t>
            </a:r>
          </a:p>
        </p:txBody>
      </p:sp>
      <p:sp>
        <p:nvSpPr>
          <p:cNvPr id="488452" name="AutoShape 4"/>
          <p:cNvSpPr>
            <a:spLocks noChangeArrowheads="1"/>
          </p:cNvSpPr>
          <p:nvPr/>
        </p:nvSpPr>
        <p:spPr bwMode="auto">
          <a:xfrm>
            <a:off x="6324600" y="2667000"/>
            <a:ext cx="2443163" cy="1165225"/>
          </a:xfrm>
          <a:prstGeom prst="wedgeEllipseCallout">
            <a:avLst>
              <a:gd name="adj1" fmla="val -1333"/>
              <a:gd name="adj2" fmla="val -93731"/>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Click on the </a:t>
            </a:r>
            <a:r>
              <a:rPr lang="en-US" sz="1200" i="1">
                <a:latin typeface="Verdana" pitchFamily="34" charset="0"/>
              </a:rPr>
              <a:t>OK</a:t>
            </a:r>
            <a:r>
              <a:rPr lang="en-US" sz="1200">
                <a:latin typeface="Verdana" pitchFamily="34" charset="0"/>
              </a:rPr>
              <a:t> button to request the output for the logistic regression.</a:t>
            </a:r>
          </a:p>
        </p:txBody>
      </p:sp>
      <p:sp>
        <p:nvSpPr>
          <p:cNvPr id="488462" name="AutoShape 14"/>
          <p:cNvSpPr>
            <a:spLocks noChangeArrowheads="1"/>
          </p:cNvSpPr>
          <p:nvPr/>
        </p:nvSpPr>
        <p:spPr bwMode="auto">
          <a:xfrm>
            <a:off x="1677988" y="5205413"/>
            <a:ext cx="6626225" cy="1423987"/>
          </a:xfrm>
          <a:prstGeom prst="wedgeEllipseCallout">
            <a:avLst>
              <a:gd name="adj1" fmla="val -12745"/>
              <a:gd name="adj2" fmla="val -83222"/>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The logistic procedure supports the selection of subsets of cases, automatic recoding of nominal variables, saving diagnostic statistics like standardized residuals and Cook's distance, and options for additional statistics. However, none of these are needed for this analysis.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367EC44D-3822-4AA7-82BF-168CF95AB189}" type="slidenum">
              <a:rPr lang="en-US"/>
              <a:pPr/>
              <a:t>22</a:t>
            </a:fld>
            <a:endParaRPr lang="en-US"/>
          </a:p>
        </p:txBody>
      </p:sp>
      <p:pic>
        <p:nvPicPr>
          <p:cNvPr id="338963" name="Picture 19"/>
          <p:cNvPicPr>
            <a:picLocks noChangeAspect="1" noChangeArrowheads="1"/>
          </p:cNvPicPr>
          <p:nvPr>
            <p:ph idx="1"/>
          </p:nvPr>
        </p:nvPicPr>
        <p:blipFill>
          <a:blip r:embed="rId2" cstate="print"/>
          <a:srcRect/>
          <a:stretch>
            <a:fillRect/>
          </a:stretch>
        </p:blipFill>
        <p:spPr>
          <a:xfrm>
            <a:off x="2568575" y="1524000"/>
            <a:ext cx="4746625" cy="2189163"/>
          </a:xfrm>
          <a:noFill/>
          <a:ln/>
        </p:spPr>
      </p:pic>
      <p:sp>
        <p:nvSpPr>
          <p:cNvPr id="338947" name="Rectangle 3"/>
          <p:cNvSpPr>
            <a:spLocks noGrp="1" noChangeArrowheads="1"/>
          </p:cNvSpPr>
          <p:nvPr>
            <p:ph type="title"/>
          </p:nvPr>
        </p:nvSpPr>
        <p:spPr/>
        <p:txBody>
          <a:bodyPr/>
          <a:lstStyle/>
          <a:p>
            <a:r>
              <a:rPr lang="en-US"/>
              <a:t>Number of cases including </a:t>
            </a:r>
            <a:br>
              <a:rPr lang="en-US"/>
            </a:br>
            <a:r>
              <a:rPr lang="en-US"/>
              <a:t>outliers and influential cases</a:t>
            </a:r>
          </a:p>
        </p:txBody>
      </p:sp>
      <p:sp>
        <p:nvSpPr>
          <p:cNvPr id="338948" name="AutoShape 4"/>
          <p:cNvSpPr>
            <a:spLocks noChangeArrowheads="1"/>
          </p:cNvSpPr>
          <p:nvPr/>
        </p:nvSpPr>
        <p:spPr bwMode="auto">
          <a:xfrm>
            <a:off x="2514600" y="3300413"/>
            <a:ext cx="3756025" cy="1165225"/>
          </a:xfrm>
          <a:prstGeom prst="wedgeEllipseCallout">
            <a:avLst>
              <a:gd name="adj1" fmla="val 37829"/>
              <a:gd name="adj2" fmla="val -138963"/>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There are 177 cases included cases, including those that might later be identified as outliers or influential cases.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21E61CB3-4DBE-45BD-BE54-0608074BFB37}" type="slidenum">
              <a:rPr lang="en-US"/>
              <a:pPr/>
              <a:t>23</a:t>
            </a:fld>
            <a:endParaRPr lang="en-US"/>
          </a:p>
        </p:txBody>
      </p:sp>
      <p:pic>
        <p:nvPicPr>
          <p:cNvPr id="799750" name="Picture 6"/>
          <p:cNvPicPr>
            <a:picLocks noChangeAspect="1" noChangeArrowheads="1"/>
          </p:cNvPicPr>
          <p:nvPr>
            <p:ph idx="1"/>
          </p:nvPr>
        </p:nvPicPr>
        <p:blipFill>
          <a:blip r:embed="rId2" cstate="print"/>
          <a:srcRect/>
          <a:stretch>
            <a:fillRect/>
          </a:stretch>
        </p:blipFill>
        <p:spPr>
          <a:xfrm>
            <a:off x="1601788" y="1619250"/>
            <a:ext cx="6627812" cy="2190750"/>
          </a:xfrm>
          <a:noFill/>
          <a:ln/>
        </p:spPr>
      </p:pic>
      <p:sp>
        <p:nvSpPr>
          <p:cNvPr id="799747" name="Rectangle 3"/>
          <p:cNvSpPr>
            <a:spLocks noGrp="1" noChangeArrowheads="1"/>
          </p:cNvSpPr>
          <p:nvPr>
            <p:ph type="title"/>
          </p:nvPr>
        </p:nvSpPr>
        <p:spPr/>
        <p:txBody>
          <a:bodyPr/>
          <a:lstStyle/>
          <a:p>
            <a:r>
              <a:rPr lang="en-US"/>
              <a:t>Classification accuracy for all cases</a:t>
            </a:r>
          </a:p>
        </p:txBody>
      </p:sp>
      <p:sp>
        <p:nvSpPr>
          <p:cNvPr id="799748" name="AutoShape 4"/>
          <p:cNvSpPr>
            <a:spLocks noChangeArrowheads="1"/>
          </p:cNvSpPr>
          <p:nvPr/>
        </p:nvSpPr>
        <p:spPr bwMode="auto">
          <a:xfrm>
            <a:off x="3657600" y="3581400"/>
            <a:ext cx="3756025" cy="1165225"/>
          </a:xfrm>
          <a:prstGeom prst="wedgeEllipseCallout">
            <a:avLst>
              <a:gd name="adj1" fmla="val 48227"/>
              <a:gd name="adj2" fmla="val -71116"/>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With all cases, including those that might be identified as outliers or influential cases, the accuracy rate was 80.2%.</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3330B8EF-3210-4956-9D13-FB0F96C332FA}" type="slidenum">
              <a:rPr lang="en-US"/>
              <a:pPr/>
              <a:t>24</a:t>
            </a:fld>
            <a:endParaRPr lang="en-US"/>
          </a:p>
        </p:txBody>
      </p:sp>
      <p:pic>
        <p:nvPicPr>
          <p:cNvPr id="800772" name="Picture 4"/>
          <p:cNvPicPr>
            <a:picLocks noChangeAspect="1" noChangeArrowheads="1"/>
          </p:cNvPicPr>
          <p:nvPr>
            <p:ph idx="1"/>
          </p:nvPr>
        </p:nvPicPr>
        <p:blipFill>
          <a:blip r:embed="rId2" cstate="print"/>
          <a:srcRect/>
          <a:stretch>
            <a:fillRect/>
          </a:stretch>
        </p:blipFill>
        <p:spPr>
          <a:xfrm>
            <a:off x="1066800" y="1658938"/>
            <a:ext cx="7024688" cy="5122862"/>
          </a:xfrm>
          <a:noFill/>
          <a:ln/>
        </p:spPr>
      </p:pic>
      <p:sp>
        <p:nvSpPr>
          <p:cNvPr id="800773" name="Rectangle 5"/>
          <p:cNvSpPr>
            <a:spLocks noGrp="1" noChangeArrowheads="1"/>
          </p:cNvSpPr>
          <p:nvPr>
            <p:ph type="title"/>
          </p:nvPr>
        </p:nvSpPr>
        <p:spPr/>
        <p:txBody>
          <a:bodyPr/>
          <a:lstStyle/>
          <a:p>
            <a:r>
              <a:rPr lang="en-US"/>
              <a:t>The variables for identifying </a:t>
            </a:r>
            <a:br>
              <a:rPr lang="en-US"/>
            </a:br>
            <a:r>
              <a:rPr lang="en-US"/>
              <a:t>outliers and influential cases</a:t>
            </a:r>
          </a:p>
        </p:txBody>
      </p:sp>
      <p:sp>
        <p:nvSpPr>
          <p:cNvPr id="800775" name="AutoShape 7"/>
          <p:cNvSpPr>
            <a:spLocks noChangeArrowheads="1"/>
          </p:cNvSpPr>
          <p:nvPr/>
        </p:nvSpPr>
        <p:spPr bwMode="auto">
          <a:xfrm>
            <a:off x="4876800" y="1371600"/>
            <a:ext cx="4111625" cy="1423988"/>
          </a:xfrm>
          <a:prstGeom prst="wedgeEllipseCallout">
            <a:avLst>
              <a:gd name="adj1" fmla="val -25134"/>
              <a:gd name="adj2" fmla="val 57806"/>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The variable for identifying outliers for the logistic regression are in a column which SPSS has named zre_1. These are the standardized residuals for dependent variable.</a:t>
            </a:r>
          </a:p>
        </p:txBody>
      </p:sp>
      <p:sp>
        <p:nvSpPr>
          <p:cNvPr id="800776" name="AutoShape 8"/>
          <p:cNvSpPr>
            <a:spLocks noChangeArrowheads="1"/>
          </p:cNvSpPr>
          <p:nvPr/>
        </p:nvSpPr>
        <p:spPr bwMode="auto">
          <a:xfrm>
            <a:off x="1143000" y="1600200"/>
            <a:ext cx="3657600" cy="1165225"/>
          </a:xfrm>
          <a:prstGeom prst="wedgeEllipseCallout">
            <a:avLst>
              <a:gd name="adj1" fmla="val 45745"/>
              <a:gd name="adj2" fmla="val 65940"/>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The variable containing Cook’s distances for identifying influential cases has been named coo_1 by SPSS.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8B331337-11D1-47BF-8D71-780FE5AE5439}" type="slidenum">
              <a:rPr lang="en-US"/>
              <a:pPr/>
              <a:t>25</a:t>
            </a:fld>
            <a:endParaRPr lang="en-US"/>
          </a:p>
        </p:txBody>
      </p:sp>
      <p:pic>
        <p:nvPicPr>
          <p:cNvPr id="806914" name="Picture 2"/>
          <p:cNvPicPr>
            <a:picLocks noChangeAspect="1" noChangeArrowheads="1"/>
          </p:cNvPicPr>
          <p:nvPr>
            <p:ph idx="1"/>
          </p:nvPr>
        </p:nvPicPr>
        <p:blipFill>
          <a:blip r:embed="rId2" cstate="print"/>
          <a:srcRect/>
          <a:stretch>
            <a:fillRect/>
          </a:stretch>
        </p:blipFill>
        <p:spPr>
          <a:xfrm>
            <a:off x="1524000" y="1524000"/>
            <a:ext cx="7070725" cy="5087938"/>
          </a:xfrm>
          <a:noFill/>
          <a:ln/>
        </p:spPr>
      </p:pic>
      <p:sp>
        <p:nvSpPr>
          <p:cNvPr id="806915" name="Rectangle 3"/>
          <p:cNvSpPr>
            <a:spLocks noGrp="1" noChangeArrowheads="1"/>
          </p:cNvSpPr>
          <p:nvPr>
            <p:ph type="title"/>
          </p:nvPr>
        </p:nvSpPr>
        <p:spPr/>
        <p:txBody>
          <a:bodyPr/>
          <a:lstStyle/>
          <a:p>
            <a:r>
              <a:rPr lang="en-US"/>
              <a:t>Omitting the outliers and influential cases</a:t>
            </a:r>
          </a:p>
        </p:txBody>
      </p:sp>
      <p:sp>
        <p:nvSpPr>
          <p:cNvPr id="806916" name="AutoShape 4"/>
          <p:cNvSpPr>
            <a:spLocks noChangeArrowheads="1"/>
          </p:cNvSpPr>
          <p:nvPr/>
        </p:nvSpPr>
        <p:spPr bwMode="auto">
          <a:xfrm>
            <a:off x="5105400" y="1524000"/>
            <a:ext cx="3429000" cy="1371600"/>
          </a:xfrm>
          <a:prstGeom prst="wedgeEllipseCallout">
            <a:avLst>
              <a:gd name="adj1" fmla="val -18657"/>
              <a:gd name="adj2" fmla="val -26736"/>
            </a:avLst>
          </a:prstGeom>
          <a:solidFill>
            <a:srgbClr val="FFFFCC"/>
          </a:solidFill>
          <a:ln w="38100">
            <a:solidFill>
              <a:srgbClr val="FF0000"/>
            </a:solidFill>
            <a:miter lim="800000"/>
            <a:headEnd type="none" w="sm" len="sm"/>
            <a:tailEnd type="none" w="sm" len="sm"/>
          </a:ln>
          <a:effectLst/>
        </p:spPr>
        <p:txBody>
          <a:bodyPr anchor="ctr"/>
          <a:lstStyle/>
          <a:p>
            <a:pPr algn="l">
              <a:lnSpc>
                <a:spcPct val="100000"/>
              </a:lnSpc>
            </a:pPr>
            <a:r>
              <a:rPr lang="en-US" sz="1200">
                <a:latin typeface="Verdana" pitchFamily="34" charset="0"/>
              </a:rPr>
              <a:t>To omit the outliers and influential cases from the analysis, we select in the cases that are not outliers and are not influential cases.</a:t>
            </a:r>
          </a:p>
        </p:txBody>
      </p:sp>
      <p:sp>
        <p:nvSpPr>
          <p:cNvPr id="806917" name="AutoShape 5"/>
          <p:cNvSpPr>
            <a:spLocks noChangeArrowheads="1"/>
          </p:cNvSpPr>
          <p:nvPr/>
        </p:nvSpPr>
        <p:spPr bwMode="auto">
          <a:xfrm>
            <a:off x="5105400" y="3429000"/>
            <a:ext cx="2667000" cy="1371600"/>
          </a:xfrm>
          <a:prstGeom prst="wedgeEllipseCallout">
            <a:avLst>
              <a:gd name="adj1" fmla="val -83569"/>
              <a:gd name="adj2" fmla="val 44676"/>
            </a:avLst>
          </a:prstGeom>
          <a:solidFill>
            <a:srgbClr val="FFFFCC"/>
          </a:solidFill>
          <a:ln w="38100">
            <a:solidFill>
              <a:srgbClr val="FF0000"/>
            </a:solidFill>
            <a:miter lim="800000"/>
            <a:headEnd type="none" w="sm" len="sm"/>
            <a:tailEnd type="none" w="sm" len="sm"/>
          </a:ln>
          <a:effectLst/>
        </p:spPr>
        <p:txBody>
          <a:bodyPr anchor="ctr"/>
          <a:lstStyle/>
          <a:p>
            <a:pPr algn="l">
              <a:lnSpc>
                <a:spcPct val="100000"/>
              </a:lnSpc>
            </a:pPr>
            <a:r>
              <a:rPr lang="en-US" sz="1200" b="1">
                <a:latin typeface="Verdana" pitchFamily="34" charset="0"/>
              </a:rPr>
              <a:t>First</a:t>
            </a:r>
            <a:r>
              <a:rPr lang="en-US" sz="1200">
                <a:latin typeface="Verdana" pitchFamily="34" charset="0"/>
              </a:rPr>
              <a:t>, select the </a:t>
            </a:r>
            <a:r>
              <a:rPr lang="en-US" sz="1200" i="1">
                <a:latin typeface="Verdana" pitchFamily="34" charset="0"/>
              </a:rPr>
              <a:t>Select Cases</a:t>
            </a:r>
            <a:r>
              <a:rPr lang="en-US" sz="1200">
                <a:latin typeface="Verdana" pitchFamily="34" charset="0"/>
              </a:rPr>
              <a:t>… command from the </a:t>
            </a:r>
            <a:r>
              <a:rPr lang="en-US" sz="1200" i="1">
                <a:latin typeface="Verdana" pitchFamily="34" charset="0"/>
              </a:rPr>
              <a:t>Transform</a:t>
            </a:r>
            <a:r>
              <a:rPr lang="en-US" sz="1200">
                <a:latin typeface="Verdana" pitchFamily="34" charset="0"/>
              </a:rPr>
              <a:t> menu.</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F7CACE3B-9E2B-4912-8B74-7EFB9B8E25AC}" type="slidenum">
              <a:rPr lang="en-US"/>
              <a:pPr/>
              <a:t>26</a:t>
            </a:fld>
            <a:endParaRPr lang="en-US"/>
          </a:p>
        </p:txBody>
      </p:sp>
      <p:pic>
        <p:nvPicPr>
          <p:cNvPr id="807938" name="Picture 2"/>
          <p:cNvPicPr>
            <a:picLocks noChangeAspect="1" noChangeArrowheads="1"/>
          </p:cNvPicPr>
          <p:nvPr>
            <p:ph idx="1"/>
          </p:nvPr>
        </p:nvPicPr>
        <p:blipFill>
          <a:blip r:embed="rId2" cstate="print"/>
          <a:srcRect/>
          <a:stretch>
            <a:fillRect/>
          </a:stretch>
        </p:blipFill>
        <p:spPr>
          <a:xfrm>
            <a:off x="2362200" y="1828800"/>
            <a:ext cx="5441950" cy="4367213"/>
          </a:xfrm>
          <a:noFill/>
          <a:ln/>
        </p:spPr>
      </p:pic>
      <p:sp>
        <p:nvSpPr>
          <p:cNvPr id="807939" name="Rectangle 3"/>
          <p:cNvSpPr>
            <a:spLocks noGrp="1" noChangeArrowheads="1"/>
          </p:cNvSpPr>
          <p:nvPr>
            <p:ph type="title"/>
          </p:nvPr>
        </p:nvSpPr>
        <p:spPr/>
        <p:txBody>
          <a:bodyPr/>
          <a:lstStyle/>
          <a:p>
            <a:r>
              <a:rPr lang="en-US"/>
              <a:t>Specifying the condition to omit outliers</a:t>
            </a:r>
          </a:p>
        </p:txBody>
      </p:sp>
      <p:sp>
        <p:nvSpPr>
          <p:cNvPr id="807940" name="AutoShape 4"/>
          <p:cNvSpPr>
            <a:spLocks noChangeArrowheads="1"/>
          </p:cNvSpPr>
          <p:nvPr/>
        </p:nvSpPr>
        <p:spPr bwMode="auto">
          <a:xfrm>
            <a:off x="1524000" y="2919413"/>
            <a:ext cx="2590800" cy="1752600"/>
          </a:xfrm>
          <a:prstGeom prst="wedgeEllipseCallout">
            <a:avLst>
              <a:gd name="adj1" fmla="val 54843"/>
              <a:gd name="adj2" fmla="val -58514"/>
            </a:avLst>
          </a:prstGeom>
          <a:solidFill>
            <a:srgbClr val="FFFFCC"/>
          </a:solidFill>
          <a:ln w="38100">
            <a:solidFill>
              <a:srgbClr val="FF0000"/>
            </a:solidFill>
            <a:miter lim="800000"/>
            <a:headEnd type="none" w="sm" len="sm"/>
            <a:tailEnd type="none" w="sm" len="sm"/>
          </a:ln>
          <a:effectLst/>
        </p:spPr>
        <p:txBody>
          <a:bodyPr anchor="ctr"/>
          <a:lstStyle/>
          <a:p>
            <a:pPr algn="l">
              <a:lnSpc>
                <a:spcPct val="100000"/>
              </a:lnSpc>
            </a:pPr>
            <a:r>
              <a:rPr lang="en-US" sz="1200" b="1">
                <a:latin typeface="Verdana" pitchFamily="34" charset="0"/>
              </a:rPr>
              <a:t>First</a:t>
            </a:r>
            <a:r>
              <a:rPr lang="en-US" sz="1200">
                <a:latin typeface="Verdana" pitchFamily="34" charset="0"/>
              </a:rPr>
              <a:t>, mark the If condition is satisfied option button to indicate that we will enter a specific condition for including cases.</a:t>
            </a:r>
          </a:p>
        </p:txBody>
      </p:sp>
      <p:sp>
        <p:nvSpPr>
          <p:cNvPr id="807941" name="AutoShape 5"/>
          <p:cNvSpPr>
            <a:spLocks noChangeArrowheads="1"/>
          </p:cNvSpPr>
          <p:nvPr/>
        </p:nvSpPr>
        <p:spPr bwMode="auto">
          <a:xfrm>
            <a:off x="5486400" y="3429000"/>
            <a:ext cx="2895600" cy="1371600"/>
          </a:xfrm>
          <a:prstGeom prst="wedgeEllipseCallout">
            <a:avLst>
              <a:gd name="adj1" fmla="val -65514"/>
              <a:gd name="adj2" fmla="val -81250"/>
            </a:avLst>
          </a:prstGeom>
          <a:solidFill>
            <a:srgbClr val="FFFFCC"/>
          </a:solidFill>
          <a:ln w="38100">
            <a:solidFill>
              <a:srgbClr val="FF0000"/>
            </a:solidFill>
            <a:miter lim="800000"/>
            <a:headEnd type="none" w="sm" len="sm"/>
            <a:tailEnd type="none" w="sm" len="sm"/>
          </a:ln>
          <a:effectLst/>
        </p:spPr>
        <p:txBody>
          <a:bodyPr anchor="ctr"/>
          <a:lstStyle/>
          <a:p>
            <a:pPr algn="l">
              <a:lnSpc>
                <a:spcPct val="100000"/>
              </a:lnSpc>
            </a:pPr>
            <a:r>
              <a:rPr lang="en-US" sz="1200" b="1">
                <a:latin typeface="Verdana" pitchFamily="34" charset="0"/>
              </a:rPr>
              <a:t>Second</a:t>
            </a:r>
            <a:r>
              <a:rPr lang="en-US" sz="1200">
                <a:latin typeface="Verdana" pitchFamily="34" charset="0"/>
              </a:rPr>
              <a:t>, click on the </a:t>
            </a:r>
            <a:r>
              <a:rPr lang="en-US" sz="1200" i="1">
                <a:latin typeface="Verdana" pitchFamily="34" charset="0"/>
              </a:rPr>
              <a:t>If</a:t>
            </a:r>
            <a:r>
              <a:rPr lang="en-US" sz="1200">
                <a:latin typeface="Verdana" pitchFamily="34" charset="0"/>
              </a:rPr>
              <a:t>… button to specify the criteria for inclusion in the analysis.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6AC2F653-1805-471F-97E0-DDAACD25D2C4}" type="slidenum">
              <a:rPr lang="en-US"/>
              <a:pPr/>
              <a:t>27</a:t>
            </a:fld>
            <a:endParaRPr lang="en-US"/>
          </a:p>
        </p:txBody>
      </p:sp>
      <p:pic>
        <p:nvPicPr>
          <p:cNvPr id="808967" name="Picture 7"/>
          <p:cNvPicPr>
            <a:picLocks noChangeAspect="1" noChangeArrowheads="1"/>
          </p:cNvPicPr>
          <p:nvPr>
            <p:ph idx="1"/>
          </p:nvPr>
        </p:nvPicPr>
        <p:blipFill>
          <a:blip r:embed="rId2" cstate="print"/>
          <a:srcRect/>
          <a:stretch>
            <a:fillRect/>
          </a:stretch>
        </p:blipFill>
        <p:spPr>
          <a:xfrm>
            <a:off x="1752600" y="1676400"/>
            <a:ext cx="6113463" cy="3079750"/>
          </a:xfrm>
          <a:noFill/>
          <a:ln/>
        </p:spPr>
      </p:pic>
      <p:sp>
        <p:nvSpPr>
          <p:cNvPr id="808963" name="Rectangle 3"/>
          <p:cNvSpPr>
            <a:spLocks noGrp="1" noChangeArrowheads="1"/>
          </p:cNvSpPr>
          <p:nvPr>
            <p:ph type="title"/>
          </p:nvPr>
        </p:nvSpPr>
        <p:spPr/>
        <p:txBody>
          <a:bodyPr/>
          <a:lstStyle/>
          <a:p>
            <a:r>
              <a:rPr lang="en-US"/>
              <a:t>The formula for omitting outliers</a:t>
            </a:r>
          </a:p>
        </p:txBody>
      </p:sp>
      <p:sp>
        <p:nvSpPr>
          <p:cNvPr id="808964" name="AutoShape 4"/>
          <p:cNvSpPr>
            <a:spLocks noChangeArrowheads="1"/>
          </p:cNvSpPr>
          <p:nvPr/>
        </p:nvSpPr>
        <p:spPr bwMode="auto">
          <a:xfrm>
            <a:off x="4649788" y="2362200"/>
            <a:ext cx="4189412" cy="2714625"/>
          </a:xfrm>
          <a:prstGeom prst="wedgeEllipseCallout">
            <a:avLst>
              <a:gd name="adj1" fmla="val -39995"/>
              <a:gd name="adj2" fmla="val -53741"/>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To eliminate the outliers and influential cases, we request the cases that are not outliers or influential cases.  </a:t>
            </a:r>
          </a:p>
          <a:p>
            <a:pPr algn="l">
              <a:lnSpc>
                <a:spcPct val="100000"/>
              </a:lnSpc>
            </a:pPr>
            <a:endParaRPr lang="en-US" sz="1200">
              <a:latin typeface="Verdana" pitchFamily="34" charset="0"/>
            </a:endParaRPr>
          </a:p>
          <a:p>
            <a:pPr algn="l">
              <a:lnSpc>
                <a:spcPct val="100000"/>
              </a:lnSpc>
            </a:pPr>
            <a:r>
              <a:rPr lang="en-US" sz="1200">
                <a:latin typeface="Verdana" pitchFamily="34" charset="0"/>
              </a:rPr>
              <a:t>The formula specifies that we should include cases if the standardized residual (regardless of sign) is less than 3 and the Cook’s distance value is less than 1.0.</a:t>
            </a:r>
          </a:p>
        </p:txBody>
      </p:sp>
      <p:sp>
        <p:nvSpPr>
          <p:cNvPr id="808965" name="AutoShape 5"/>
          <p:cNvSpPr>
            <a:spLocks noChangeArrowheads="1"/>
          </p:cNvSpPr>
          <p:nvPr/>
        </p:nvSpPr>
        <p:spPr bwMode="auto">
          <a:xfrm>
            <a:off x="1600200" y="4884738"/>
            <a:ext cx="3429000" cy="906462"/>
          </a:xfrm>
          <a:prstGeom prst="wedgeEllipseCallout">
            <a:avLst>
              <a:gd name="adj1" fmla="val 28981"/>
              <a:gd name="adj2" fmla="val -90806"/>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After typing in the formula, click on the </a:t>
            </a:r>
            <a:r>
              <a:rPr lang="en-US" sz="1200" i="1">
                <a:latin typeface="Verdana" pitchFamily="34" charset="0"/>
              </a:rPr>
              <a:t>Continue</a:t>
            </a:r>
            <a:r>
              <a:rPr lang="en-US" sz="1200">
                <a:latin typeface="Verdana" pitchFamily="34" charset="0"/>
              </a:rPr>
              <a:t> button to close the dialog box,</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0C3C4634-AA75-4C9F-B985-520C53F1FE0B}" type="slidenum">
              <a:rPr lang="en-US"/>
              <a:pPr/>
              <a:t>28</a:t>
            </a:fld>
            <a:endParaRPr lang="en-US"/>
          </a:p>
        </p:txBody>
      </p:sp>
      <p:pic>
        <p:nvPicPr>
          <p:cNvPr id="809990" name="Picture 6"/>
          <p:cNvPicPr>
            <a:picLocks noChangeAspect="1" noChangeArrowheads="1"/>
          </p:cNvPicPr>
          <p:nvPr>
            <p:ph idx="1"/>
          </p:nvPr>
        </p:nvPicPr>
        <p:blipFill>
          <a:blip r:embed="rId2" cstate="print"/>
          <a:srcRect/>
          <a:stretch>
            <a:fillRect/>
          </a:stretch>
        </p:blipFill>
        <p:spPr>
          <a:xfrm>
            <a:off x="2286000" y="1423988"/>
            <a:ext cx="5441950" cy="4367212"/>
          </a:xfrm>
          <a:noFill/>
          <a:ln/>
        </p:spPr>
      </p:pic>
      <p:sp>
        <p:nvSpPr>
          <p:cNvPr id="809987" name="Rectangle 3"/>
          <p:cNvSpPr>
            <a:spLocks noGrp="1" noChangeArrowheads="1"/>
          </p:cNvSpPr>
          <p:nvPr>
            <p:ph type="title"/>
          </p:nvPr>
        </p:nvSpPr>
        <p:spPr/>
        <p:txBody>
          <a:bodyPr/>
          <a:lstStyle/>
          <a:p>
            <a:r>
              <a:rPr lang="en-US"/>
              <a:t>Completing the request for the selection</a:t>
            </a:r>
          </a:p>
        </p:txBody>
      </p:sp>
      <p:sp>
        <p:nvSpPr>
          <p:cNvPr id="809988" name="AutoShape 4"/>
          <p:cNvSpPr>
            <a:spLocks noChangeArrowheads="1"/>
          </p:cNvSpPr>
          <p:nvPr/>
        </p:nvSpPr>
        <p:spPr bwMode="auto">
          <a:xfrm>
            <a:off x="1905000" y="5715000"/>
            <a:ext cx="2514600" cy="906463"/>
          </a:xfrm>
          <a:prstGeom prst="wedgeEllipseCallout">
            <a:avLst>
              <a:gd name="adj1" fmla="val 56440"/>
              <a:gd name="adj2" fmla="val -58407"/>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To complete the request, we click on the </a:t>
            </a:r>
            <a:r>
              <a:rPr lang="en-US" sz="1200" i="1">
                <a:latin typeface="Verdana" pitchFamily="34" charset="0"/>
              </a:rPr>
              <a:t>OK</a:t>
            </a:r>
            <a:r>
              <a:rPr lang="en-US" sz="1200">
                <a:latin typeface="Verdana" pitchFamily="34" charset="0"/>
              </a:rPr>
              <a:t> button.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3ADD3034-098A-4A0E-B30E-6B506EF8FD0F}" type="slidenum">
              <a:rPr lang="en-US"/>
              <a:pPr/>
              <a:t>29</a:t>
            </a:fld>
            <a:endParaRPr lang="en-US"/>
          </a:p>
        </p:txBody>
      </p:sp>
      <p:pic>
        <p:nvPicPr>
          <p:cNvPr id="811014" name="Picture 6"/>
          <p:cNvPicPr>
            <a:picLocks noChangeAspect="1" noChangeArrowheads="1"/>
          </p:cNvPicPr>
          <p:nvPr>
            <p:ph idx="1"/>
          </p:nvPr>
        </p:nvPicPr>
        <p:blipFill>
          <a:blip r:embed="rId2" cstate="print"/>
          <a:srcRect/>
          <a:stretch>
            <a:fillRect/>
          </a:stretch>
        </p:blipFill>
        <p:spPr>
          <a:xfrm>
            <a:off x="1524000" y="1524000"/>
            <a:ext cx="7024688" cy="5122863"/>
          </a:xfrm>
          <a:noFill/>
          <a:ln/>
        </p:spPr>
      </p:pic>
      <p:sp>
        <p:nvSpPr>
          <p:cNvPr id="811011" name="Rectangle 3"/>
          <p:cNvSpPr>
            <a:spLocks noGrp="1" noChangeArrowheads="1"/>
          </p:cNvSpPr>
          <p:nvPr>
            <p:ph type="title"/>
          </p:nvPr>
        </p:nvSpPr>
        <p:spPr/>
        <p:txBody>
          <a:bodyPr/>
          <a:lstStyle/>
          <a:p>
            <a:r>
              <a:rPr lang="en-US"/>
              <a:t>An omitted outlier and influential case</a:t>
            </a:r>
          </a:p>
        </p:txBody>
      </p:sp>
      <p:sp>
        <p:nvSpPr>
          <p:cNvPr id="811012" name="AutoShape 4"/>
          <p:cNvSpPr>
            <a:spLocks noChangeArrowheads="1"/>
          </p:cNvSpPr>
          <p:nvPr/>
        </p:nvSpPr>
        <p:spPr bwMode="auto">
          <a:xfrm>
            <a:off x="1905000" y="3713163"/>
            <a:ext cx="6324600" cy="2857500"/>
          </a:xfrm>
          <a:prstGeom prst="wedgeEllipseCallout">
            <a:avLst>
              <a:gd name="adj1" fmla="val 25352"/>
              <a:gd name="adj2" fmla="val -58125"/>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While SPSS identifies the excluded cases by drawing a slash mark through the case number.  </a:t>
            </a:r>
          </a:p>
          <a:p>
            <a:pPr algn="l"/>
            <a:endParaRPr lang="en-US" sz="1200">
              <a:latin typeface="Verdana" pitchFamily="34" charset="0"/>
            </a:endParaRPr>
          </a:p>
          <a:p>
            <a:pPr algn="l"/>
            <a:r>
              <a:rPr lang="en-US" sz="1200">
                <a:latin typeface="Verdana" pitchFamily="34" charset="0"/>
              </a:rPr>
              <a:t>This omitted case  has a large standardized residual greater than 3.0.</a:t>
            </a:r>
          </a:p>
          <a:p>
            <a:pPr algn="l">
              <a:lnSpc>
                <a:spcPct val="100000"/>
              </a:lnSpc>
            </a:pPr>
            <a:endParaRPr lang="en-US" sz="1200">
              <a:latin typeface="Verdana" pitchFamily="34" charset="0"/>
            </a:endParaRPr>
          </a:p>
          <a:p>
            <a:pPr algn="l">
              <a:lnSpc>
                <a:spcPct val="100000"/>
              </a:lnSpc>
            </a:pPr>
            <a:r>
              <a:rPr lang="en-US" sz="1200">
                <a:latin typeface="Verdana" pitchFamily="34" charset="0"/>
              </a:rPr>
              <a:t>While most of the omitted cases were due to missing data, there were three cases with large standardized residuals: case 20001088, standardized residual=-3.12; case 20001804, standardized residual=-3.94; and case 20002479 standardized residual=-3.10.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677A1129-FFCB-439F-8E77-F2D1C506108A}" type="slidenum">
              <a:rPr lang="en-US"/>
              <a:pPr/>
              <a:t>3</a:t>
            </a:fld>
            <a:endParaRPr lang="en-US"/>
          </a:p>
        </p:txBody>
      </p:sp>
      <p:sp>
        <p:nvSpPr>
          <p:cNvPr id="788482" name="Rectangle 2"/>
          <p:cNvSpPr>
            <a:spLocks noGrp="1" noChangeArrowheads="1"/>
          </p:cNvSpPr>
          <p:nvPr>
            <p:ph type="title"/>
          </p:nvPr>
        </p:nvSpPr>
        <p:spPr/>
        <p:txBody>
          <a:bodyPr/>
          <a:lstStyle/>
          <a:p>
            <a:r>
              <a:rPr lang="en-US"/>
              <a:t>Standardized residuals</a:t>
            </a:r>
          </a:p>
        </p:txBody>
      </p:sp>
      <p:sp>
        <p:nvSpPr>
          <p:cNvPr id="788483" name="Rectangle 3"/>
          <p:cNvSpPr>
            <a:spLocks noGrp="1" noChangeArrowheads="1"/>
          </p:cNvSpPr>
          <p:nvPr>
            <p:ph type="body" idx="1"/>
          </p:nvPr>
        </p:nvSpPr>
        <p:spPr/>
        <p:txBody>
          <a:bodyPr/>
          <a:lstStyle/>
          <a:p>
            <a:r>
              <a:rPr lang="en-US"/>
              <a:t>The residual can be standardized by dividing it by an estimate of its standard deviation.  Since the dependent variable is dichotomous or binary, the standard deviation for proportions is used.</a:t>
            </a:r>
          </a:p>
          <a:p>
            <a:endParaRPr lang="en-US"/>
          </a:p>
          <a:p>
            <a:r>
              <a:rPr lang="en-US"/>
              <a:t>If a case has a standardized residual larger than 3.0 or smaller than -3.0, it is considered an outlier, and a candidate for exclusion from the analysis.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001E180C-F91C-488B-B784-FB5A9521684E}" type="slidenum">
              <a:rPr lang="en-US"/>
              <a:pPr/>
              <a:t>30</a:t>
            </a:fld>
            <a:endParaRPr lang="en-US"/>
          </a:p>
        </p:txBody>
      </p:sp>
      <p:pic>
        <p:nvPicPr>
          <p:cNvPr id="813064" name="Picture 8"/>
          <p:cNvPicPr>
            <a:picLocks noChangeAspect="1" noChangeArrowheads="1"/>
          </p:cNvPicPr>
          <p:nvPr>
            <p:ph idx="1"/>
          </p:nvPr>
        </p:nvPicPr>
        <p:blipFill>
          <a:blip r:embed="rId2" cstate="print"/>
          <a:srcRect/>
          <a:stretch>
            <a:fillRect/>
          </a:stretch>
        </p:blipFill>
        <p:spPr>
          <a:xfrm>
            <a:off x="1524000" y="1524000"/>
            <a:ext cx="6999288" cy="5111750"/>
          </a:xfrm>
          <a:noFill/>
          <a:ln/>
        </p:spPr>
      </p:pic>
      <p:sp>
        <p:nvSpPr>
          <p:cNvPr id="813059" name="Rectangle 3"/>
          <p:cNvSpPr>
            <a:spLocks noGrp="1" noChangeArrowheads="1"/>
          </p:cNvSpPr>
          <p:nvPr>
            <p:ph type="title"/>
          </p:nvPr>
        </p:nvSpPr>
        <p:spPr/>
        <p:txBody>
          <a:bodyPr/>
          <a:lstStyle/>
          <a:p>
            <a:r>
              <a:rPr lang="en-US"/>
              <a:t>Running the logistic regression </a:t>
            </a:r>
            <a:br>
              <a:rPr lang="en-US"/>
            </a:br>
            <a:r>
              <a:rPr lang="en-US"/>
              <a:t>omitting outliers</a:t>
            </a:r>
          </a:p>
        </p:txBody>
      </p:sp>
      <p:sp>
        <p:nvSpPr>
          <p:cNvPr id="813060" name="AutoShape 4"/>
          <p:cNvSpPr>
            <a:spLocks noChangeArrowheads="1"/>
          </p:cNvSpPr>
          <p:nvPr/>
        </p:nvSpPr>
        <p:spPr bwMode="auto">
          <a:xfrm>
            <a:off x="4572000" y="3200400"/>
            <a:ext cx="3429000" cy="2455863"/>
          </a:xfrm>
          <a:prstGeom prst="wedgeEllipseCallout">
            <a:avLst>
              <a:gd name="adj1" fmla="val -59028"/>
              <a:gd name="adj2" fmla="val -68102"/>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We run the regression again, without the outliers which we selected out with the </a:t>
            </a:r>
            <a:r>
              <a:rPr lang="en-US" sz="1200" i="1">
                <a:latin typeface="Verdana" pitchFamily="34" charset="0"/>
              </a:rPr>
              <a:t>Select If</a:t>
            </a:r>
            <a:r>
              <a:rPr lang="en-US" sz="1200">
                <a:latin typeface="Verdana" pitchFamily="34" charset="0"/>
              </a:rPr>
              <a:t> command.  </a:t>
            </a:r>
          </a:p>
          <a:p>
            <a:pPr algn="l">
              <a:lnSpc>
                <a:spcPct val="100000"/>
              </a:lnSpc>
            </a:pPr>
            <a:endParaRPr lang="en-US" sz="1200">
              <a:latin typeface="Verdana" pitchFamily="34" charset="0"/>
            </a:endParaRPr>
          </a:p>
          <a:p>
            <a:pPr algn="l">
              <a:lnSpc>
                <a:spcPct val="100000"/>
              </a:lnSpc>
            </a:pPr>
            <a:r>
              <a:rPr lang="en-US" sz="1200">
                <a:latin typeface="Verdana" pitchFamily="34" charset="0"/>
              </a:rPr>
              <a:t>Click on the </a:t>
            </a:r>
            <a:r>
              <a:rPr lang="en-US" sz="1200" i="1">
                <a:latin typeface="Verdana" pitchFamily="34" charset="0"/>
              </a:rPr>
              <a:t>Dialog Recall</a:t>
            </a:r>
            <a:r>
              <a:rPr lang="en-US" sz="1200">
                <a:latin typeface="Verdana" pitchFamily="34" charset="0"/>
              </a:rPr>
              <a:t> tool button and select </a:t>
            </a:r>
            <a:r>
              <a:rPr lang="en-US" sz="1200" i="1">
                <a:latin typeface="Verdana" pitchFamily="34" charset="0"/>
              </a:rPr>
              <a:t>Logistic Regression</a:t>
            </a:r>
            <a:r>
              <a:rPr lang="en-US" sz="1200">
                <a:latin typeface="Verdana" pitchFamily="34" charset="0"/>
              </a:rPr>
              <a:t> from the drop-down menu.</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C0BBBE0B-492F-4037-8295-C620AAF766E7}" type="slidenum">
              <a:rPr lang="en-US"/>
              <a:pPr/>
              <a:t>31</a:t>
            </a:fld>
            <a:endParaRPr lang="en-US"/>
          </a:p>
        </p:txBody>
      </p:sp>
      <p:pic>
        <p:nvPicPr>
          <p:cNvPr id="814087" name="Picture 7"/>
          <p:cNvPicPr>
            <a:picLocks noChangeAspect="1" noChangeArrowheads="1"/>
          </p:cNvPicPr>
          <p:nvPr>
            <p:ph idx="1"/>
          </p:nvPr>
        </p:nvPicPr>
        <p:blipFill>
          <a:blip r:embed="rId2" cstate="print"/>
          <a:srcRect/>
          <a:stretch>
            <a:fillRect/>
          </a:stretch>
        </p:blipFill>
        <p:spPr>
          <a:xfrm>
            <a:off x="1600200" y="2209800"/>
            <a:ext cx="5845175" cy="3281363"/>
          </a:xfrm>
          <a:noFill/>
          <a:ln/>
        </p:spPr>
      </p:pic>
      <p:sp>
        <p:nvSpPr>
          <p:cNvPr id="814083" name="Rectangle 3"/>
          <p:cNvSpPr>
            <a:spLocks noGrp="1" noChangeArrowheads="1"/>
          </p:cNvSpPr>
          <p:nvPr>
            <p:ph type="title"/>
          </p:nvPr>
        </p:nvSpPr>
        <p:spPr/>
        <p:txBody>
          <a:bodyPr/>
          <a:lstStyle/>
          <a:p>
            <a:r>
              <a:rPr lang="en-US"/>
              <a:t>Opening the save options dialog</a:t>
            </a:r>
          </a:p>
        </p:txBody>
      </p:sp>
      <p:sp>
        <p:nvSpPr>
          <p:cNvPr id="814084" name="AutoShape 4"/>
          <p:cNvSpPr>
            <a:spLocks noChangeArrowheads="1"/>
          </p:cNvSpPr>
          <p:nvPr/>
        </p:nvSpPr>
        <p:spPr bwMode="auto">
          <a:xfrm>
            <a:off x="4040188" y="1427163"/>
            <a:ext cx="4265612" cy="1165225"/>
          </a:xfrm>
          <a:prstGeom prst="wedgeEllipseCallout">
            <a:avLst>
              <a:gd name="adj1" fmla="val -37792"/>
              <a:gd name="adj2" fmla="val -34505"/>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We will keep all of the specifications from the previous analysis except for the request to save standardized residuals and Cook's distance.</a:t>
            </a:r>
          </a:p>
        </p:txBody>
      </p:sp>
      <p:sp>
        <p:nvSpPr>
          <p:cNvPr id="814085" name="AutoShape 5"/>
          <p:cNvSpPr>
            <a:spLocks noChangeArrowheads="1"/>
          </p:cNvSpPr>
          <p:nvPr/>
        </p:nvSpPr>
        <p:spPr bwMode="auto">
          <a:xfrm>
            <a:off x="5257800" y="4691063"/>
            <a:ext cx="3427413" cy="1938337"/>
          </a:xfrm>
          <a:prstGeom prst="wedgeEllipseCallout">
            <a:avLst>
              <a:gd name="adj1" fmla="val -55097"/>
              <a:gd name="adj2" fmla="val -22727"/>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On our last run, we instructed SPSS to save standardized residuals, and Cook’s distance.  To prevent these values from being calculated again, click on the </a:t>
            </a:r>
            <a:r>
              <a:rPr lang="en-US" sz="1200" i="1">
                <a:latin typeface="Verdana" pitchFamily="34" charset="0"/>
              </a:rPr>
              <a:t>Save</a:t>
            </a:r>
            <a:r>
              <a:rPr lang="en-US" sz="1200">
                <a:latin typeface="Verdana" pitchFamily="34" charset="0"/>
              </a:rPr>
              <a:t>… button.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05559FFE-8CF0-4ECA-B784-88C687BBF850}" type="slidenum">
              <a:rPr lang="en-US"/>
              <a:pPr/>
              <a:t>32</a:t>
            </a:fld>
            <a:endParaRPr lang="en-US"/>
          </a:p>
        </p:txBody>
      </p:sp>
      <p:pic>
        <p:nvPicPr>
          <p:cNvPr id="815113" name="Picture 9"/>
          <p:cNvPicPr>
            <a:picLocks noChangeAspect="1" noChangeArrowheads="1"/>
          </p:cNvPicPr>
          <p:nvPr>
            <p:ph idx="1"/>
          </p:nvPr>
        </p:nvPicPr>
        <p:blipFill>
          <a:blip r:embed="rId2" cstate="print"/>
          <a:srcRect/>
          <a:stretch>
            <a:fillRect/>
          </a:stretch>
        </p:blipFill>
        <p:spPr>
          <a:xfrm>
            <a:off x="2667000" y="2514600"/>
            <a:ext cx="4429125" cy="2266950"/>
          </a:xfrm>
          <a:noFill/>
          <a:ln/>
        </p:spPr>
      </p:pic>
      <p:sp>
        <p:nvSpPr>
          <p:cNvPr id="815107" name="Rectangle 3"/>
          <p:cNvSpPr>
            <a:spLocks noGrp="1" noChangeArrowheads="1"/>
          </p:cNvSpPr>
          <p:nvPr>
            <p:ph type="title"/>
          </p:nvPr>
        </p:nvSpPr>
        <p:spPr/>
        <p:txBody>
          <a:bodyPr/>
          <a:lstStyle/>
          <a:p>
            <a:r>
              <a:rPr lang="en-US"/>
              <a:t>Clearing the request to save diagnostic data</a:t>
            </a:r>
          </a:p>
        </p:txBody>
      </p:sp>
      <p:sp>
        <p:nvSpPr>
          <p:cNvPr id="815108" name="AutoShape 4"/>
          <p:cNvSpPr>
            <a:spLocks noChangeArrowheads="1"/>
          </p:cNvSpPr>
          <p:nvPr/>
        </p:nvSpPr>
        <p:spPr bwMode="auto">
          <a:xfrm>
            <a:off x="2362200" y="1905000"/>
            <a:ext cx="3195638" cy="647700"/>
          </a:xfrm>
          <a:prstGeom prst="wedgeEllipseCallout">
            <a:avLst>
              <a:gd name="adj1" fmla="val 20343"/>
              <a:gd name="adj2" fmla="val 248037"/>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First</a:t>
            </a:r>
            <a:r>
              <a:rPr lang="en-US" sz="1200">
                <a:latin typeface="Verdana" pitchFamily="34" charset="0"/>
              </a:rPr>
              <a:t>, clear the checkbox for </a:t>
            </a:r>
            <a:r>
              <a:rPr lang="en-US" sz="1200" i="1">
                <a:latin typeface="Verdana" pitchFamily="34" charset="0"/>
              </a:rPr>
              <a:t>Standardized</a:t>
            </a:r>
            <a:r>
              <a:rPr lang="en-US" sz="1200">
                <a:latin typeface="Verdana" pitchFamily="34" charset="0"/>
              </a:rPr>
              <a:t> residuals.</a:t>
            </a:r>
          </a:p>
        </p:txBody>
      </p:sp>
      <p:sp>
        <p:nvSpPr>
          <p:cNvPr id="815109" name="AutoShape 5"/>
          <p:cNvSpPr>
            <a:spLocks noChangeArrowheads="1"/>
          </p:cNvSpPr>
          <p:nvPr/>
        </p:nvSpPr>
        <p:spPr bwMode="auto">
          <a:xfrm>
            <a:off x="6096000" y="3657600"/>
            <a:ext cx="2286000" cy="1165225"/>
          </a:xfrm>
          <a:prstGeom prst="wedgeEllipseCallout">
            <a:avLst>
              <a:gd name="adj1" fmla="val -24583"/>
              <a:gd name="adj2" fmla="val -92477"/>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Third</a:t>
            </a:r>
            <a:r>
              <a:rPr lang="en-US" sz="1200">
                <a:latin typeface="Verdana" pitchFamily="34" charset="0"/>
              </a:rPr>
              <a:t>, click on the </a:t>
            </a:r>
            <a:r>
              <a:rPr lang="en-US" sz="1200" i="1">
                <a:latin typeface="Verdana" pitchFamily="34" charset="0"/>
              </a:rPr>
              <a:t>Continue</a:t>
            </a:r>
            <a:r>
              <a:rPr lang="en-US" sz="1200">
                <a:latin typeface="Verdana" pitchFamily="34" charset="0"/>
              </a:rPr>
              <a:t> button to complete the specifications.</a:t>
            </a:r>
          </a:p>
        </p:txBody>
      </p:sp>
      <p:sp>
        <p:nvSpPr>
          <p:cNvPr id="815111" name="AutoShape 7"/>
          <p:cNvSpPr>
            <a:spLocks noChangeArrowheads="1"/>
          </p:cNvSpPr>
          <p:nvPr/>
        </p:nvSpPr>
        <p:spPr bwMode="auto">
          <a:xfrm>
            <a:off x="3544888" y="4343400"/>
            <a:ext cx="2054225" cy="1165225"/>
          </a:xfrm>
          <a:prstGeom prst="wedgeEllipseCallout">
            <a:avLst>
              <a:gd name="adj1" fmla="val -75116"/>
              <a:gd name="adj2" fmla="val -77657"/>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Second</a:t>
            </a:r>
            <a:r>
              <a:rPr lang="en-US" sz="1200">
                <a:latin typeface="Verdana" pitchFamily="34" charset="0"/>
              </a:rPr>
              <a:t>, clear the checkbox form </a:t>
            </a:r>
            <a:r>
              <a:rPr lang="en-US" sz="1200" i="1">
                <a:latin typeface="Verdana" pitchFamily="34" charset="0"/>
              </a:rPr>
              <a:t>Cook’s</a:t>
            </a:r>
            <a:r>
              <a:rPr lang="en-US" sz="1200">
                <a:latin typeface="Verdana" pitchFamily="34" charset="0"/>
              </a:rPr>
              <a:t> distance.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89862A01-A719-4FFE-9D7F-4FEFC1968845}" type="slidenum">
              <a:rPr lang="en-US"/>
              <a:pPr/>
              <a:t>33</a:t>
            </a:fld>
            <a:endParaRPr lang="en-US"/>
          </a:p>
        </p:txBody>
      </p:sp>
      <p:pic>
        <p:nvPicPr>
          <p:cNvPr id="818182" name="Picture 6"/>
          <p:cNvPicPr>
            <a:picLocks noChangeAspect="1" noChangeArrowheads="1"/>
          </p:cNvPicPr>
          <p:nvPr>
            <p:ph idx="1"/>
          </p:nvPr>
        </p:nvPicPr>
        <p:blipFill>
          <a:blip r:embed="rId2" cstate="print"/>
          <a:srcRect/>
          <a:stretch>
            <a:fillRect/>
          </a:stretch>
        </p:blipFill>
        <p:spPr>
          <a:xfrm>
            <a:off x="1774825" y="1671638"/>
            <a:ext cx="5845175" cy="3281362"/>
          </a:xfrm>
          <a:noFill/>
          <a:ln/>
        </p:spPr>
      </p:pic>
      <p:sp>
        <p:nvSpPr>
          <p:cNvPr id="818179" name="Rectangle 3"/>
          <p:cNvSpPr>
            <a:spLocks noGrp="1" noChangeArrowheads="1"/>
          </p:cNvSpPr>
          <p:nvPr>
            <p:ph type="title"/>
          </p:nvPr>
        </p:nvSpPr>
        <p:spPr/>
        <p:txBody>
          <a:bodyPr/>
          <a:lstStyle/>
          <a:p>
            <a:r>
              <a:rPr lang="en-US"/>
              <a:t>Requesting the output</a:t>
            </a:r>
          </a:p>
        </p:txBody>
      </p:sp>
      <p:sp>
        <p:nvSpPr>
          <p:cNvPr id="818180" name="AutoShape 4"/>
          <p:cNvSpPr>
            <a:spLocks noChangeArrowheads="1"/>
          </p:cNvSpPr>
          <p:nvPr/>
        </p:nvSpPr>
        <p:spPr bwMode="auto">
          <a:xfrm>
            <a:off x="5791200" y="2768600"/>
            <a:ext cx="2819400" cy="1679575"/>
          </a:xfrm>
          <a:prstGeom prst="wedgeEllipseCallout">
            <a:avLst>
              <a:gd name="adj1" fmla="val 1069"/>
              <a:gd name="adj2" fmla="val -94329"/>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Having specified the output needed for the analysis, we click on the </a:t>
            </a:r>
            <a:r>
              <a:rPr lang="en-US" sz="1200" i="1">
                <a:latin typeface="Verdana" pitchFamily="34" charset="0"/>
              </a:rPr>
              <a:t>OK</a:t>
            </a:r>
            <a:r>
              <a:rPr lang="en-US" sz="1200">
                <a:latin typeface="Verdana" pitchFamily="34" charset="0"/>
              </a:rPr>
              <a:t> button to obtain the logistic regression output.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0EC949B9-0B03-47E7-8CE2-17F1286B9C3E}" type="slidenum">
              <a:rPr lang="en-US"/>
              <a:pPr/>
              <a:t>34</a:t>
            </a:fld>
            <a:endParaRPr lang="en-US"/>
          </a:p>
        </p:txBody>
      </p:sp>
      <p:pic>
        <p:nvPicPr>
          <p:cNvPr id="804873" name="Picture 9"/>
          <p:cNvPicPr>
            <a:picLocks noChangeAspect="1" noChangeArrowheads="1"/>
          </p:cNvPicPr>
          <p:nvPr>
            <p:ph idx="1"/>
          </p:nvPr>
        </p:nvPicPr>
        <p:blipFill>
          <a:blip r:embed="rId2" cstate="print"/>
          <a:srcRect/>
          <a:stretch>
            <a:fillRect/>
          </a:stretch>
        </p:blipFill>
        <p:spPr>
          <a:xfrm>
            <a:off x="1524000" y="1524000"/>
            <a:ext cx="6627813" cy="2190750"/>
          </a:xfrm>
          <a:noFill/>
          <a:ln/>
        </p:spPr>
      </p:pic>
      <p:sp>
        <p:nvSpPr>
          <p:cNvPr id="804869" name="Rectangle 5"/>
          <p:cNvSpPr>
            <a:spLocks noGrp="1" noChangeArrowheads="1"/>
          </p:cNvSpPr>
          <p:nvPr>
            <p:ph type="title"/>
          </p:nvPr>
        </p:nvSpPr>
        <p:spPr/>
        <p:txBody>
          <a:bodyPr/>
          <a:lstStyle/>
          <a:p>
            <a:r>
              <a:rPr lang="en-US"/>
              <a:t>Classification accuracy after omitting outliers</a:t>
            </a:r>
          </a:p>
        </p:txBody>
      </p:sp>
      <p:sp>
        <p:nvSpPr>
          <p:cNvPr id="804871" name="AutoShape 7"/>
          <p:cNvSpPr>
            <a:spLocks noChangeArrowheads="1"/>
          </p:cNvSpPr>
          <p:nvPr/>
        </p:nvSpPr>
        <p:spPr bwMode="auto">
          <a:xfrm>
            <a:off x="4800600" y="3429000"/>
            <a:ext cx="3048000" cy="906463"/>
          </a:xfrm>
          <a:prstGeom prst="wedgeEllipseCallout">
            <a:avLst>
              <a:gd name="adj1" fmla="val 32241"/>
              <a:gd name="adj2" fmla="val -71718"/>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After omitting three outliers, the classification accuracy rate is 81.0%.</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9F3E1B52-B5B7-4055-9887-0CF9CA5D03F5}" type="slidenum">
              <a:rPr lang="en-US"/>
              <a:pPr/>
              <a:t>35</a:t>
            </a:fld>
            <a:endParaRPr lang="en-US"/>
          </a:p>
        </p:txBody>
      </p:sp>
      <p:sp>
        <p:nvSpPr>
          <p:cNvPr id="805890" name="Rectangle 2"/>
          <p:cNvSpPr>
            <a:spLocks noGrp="1" noChangeArrowheads="1"/>
          </p:cNvSpPr>
          <p:nvPr>
            <p:ph type="title"/>
          </p:nvPr>
        </p:nvSpPr>
        <p:spPr/>
        <p:txBody>
          <a:bodyPr/>
          <a:lstStyle/>
          <a:p>
            <a:r>
              <a:rPr lang="en-US"/>
              <a:t>SELECTION OF MODEL FOR INTERPRETATION</a:t>
            </a:r>
          </a:p>
        </p:txBody>
      </p:sp>
      <p:sp>
        <p:nvSpPr>
          <p:cNvPr id="805891" name="Rectangle 3"/>
          <p:cNvSpPr>
            <a:spLocks noGrp="1" noChangeArrowheads="1"/>
          </p:cNvSpPr>
          <p:nvPr>
            <p:ph type="body" idx="1"/>
          </p:nvPr>
        </p:nvSpPr>
        <p:spPr/>
        <p:txBody>
          <a:bodyPr/>
          <a:lstStyle/>
          <a:p>
            <a:r>
              <a:rPr lang="en-US"/>
              <a:t>Prior to the removal of outliers and influential cases, the accuracy rate of the logistic regression model was  80.2%. After removing outliers and influential cases, the accuracy rate of the logistic regression model was 81.0%. </a:t>
            </a:r>
          </a:p>
          <a:p>
            <a:endParaRPr lang="en-US"/>
          </a:p>
          <a:p>
            <a:r>
              <a:rPr lang="en-US"/>
              <a:t>Since the logistic regression omitting outliers  and influential cases was less than two percent more accurate in classifying cases than the logistic regression with all cases, the logistic regression model with all cases was interpreted.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E74E25F0-C79D-4DEC-A149-C51FE89D76A6}" type="slidenum">
              <a:rPr lang="en-US"/>
              <a:pPr/>
              <a:t>36</a:t>
            </a:fld>
            <a:endParaRPr lang="en-US"/>
          </a:p>
        </p:txBody>
      </p:sp>
      <p:pic>
        <p:nvPicPr>
          <p:cNvPr id="859140" name="Picture 4"/>
          <p:cNvPicPr>
            <a:picLocks noChangeAspect="1" noChangeArrowheads="1"/>
          </p:cNvPicPr>
          <p:nvPr>
            <p:ph idx="1"/>
          </p:nvPr>
        </p:nvPicPr>
        <p:blipFill>
          <a:blip r:embed="rId2" cstate="print"/>
          <a:srcRect/>
          <a:stretch>
            <a:fillRect/>
          </a:stretch>
        </p:blipFill>
        <p:spPr>
          <a:xfrm>
            <a:off x="1524000" y="1524000"/>
            <a:ext cx="7024688" cy="5122863"/>
          </a:xfrm>
          <a:noFill/>
          <a:ln/>
        </p:spPr>
      </p:pic>
      <p:sp>
        <p:nvSpPr>
          <p:cNvPr id="859141" name="Rectangle 5"/>
          <p:cNvSpPr>
            <a:spLocks noGrp="1" noChangeArrowheads="1"/>
          </p:cNvSpPr>
          <p:nvPr>
            <p:ph type="title"/>
          </p:nvPr>
        </p:nvSpPr>
        <p:spPr/>
        <p:txBody>
          <a:bodyPr/>
          <a:lstStyle/>
          <a:p>
            <a:r>
              <a:rPr lang="en-US"/>
              <a:t>Restoring all cases to the data set</a:t>
            </a:r>
          </a:p>
        </p:txBody>
      </p:sp>
      <p:sp>
        <p:nvSpPr>
          <p:cNvPr id="859143" name="AutoShape 7"/>
          <p:cNvSpPr>
            <a:spLocks noChangeArrowheads="1"/>
          </p:cNvSpPr>
          <p:nvPr/>
        </p:nvSpPr>
        <p:spPr bwMode="auto">
          <a:xfrm>
            <a:off x="4953000" y="4572000"/>
            <a:ext cx="3352800" cy="1938338"/>
          </a:xfrm>
          <a:prstGeom prst="wedgeEllipseCallout">
            <a:avLst>
              <a:gd name="adj1" fmla="val -70644"/>
              <a:gd name="adj2" fmla="val -40907"/>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To run the model with all cases in it, we must first restore all of the cases to the data set.</a:t>
            </a:r>
          </a:p>
          <a:p>
            <a:pPr algn="l">
              <a:lnSpc>
                <a:spcPct val="100000"/>
              </a:lnSpc>
            </a:pPr>
            <a:endParaRPr lang="en-US" sz="1200">
              <a:latin typeface="Verdana" pitchFamily="34" charset="0"/>
            </a:endParaRPr>
          </a:p>
          <a:p>
            <a:pPr algn="l">
              <a:lnSpc>
                <a:spcPct val="100000"/>
              </a:lnSpc>
            </a:pPr>
            <a:r>
              <a:rPr lang="en-US" sz="1200">
                <a:latin typeface="Verdana" pitchFamily="34" charset="0"/>
              </a:rPr>
              <a:t>Click on the </a:t>
            </a:r>
            <a:r>
              <a:rPr lang="en-US" sz="1200" i="1">
                <a:latin typeface="Verdana" pitchFamily="34" charset="0"/>
              </a:rPr>
              <a:t>Select Cases…</a:t>
            </a:r>
            <a:r>
              <a:rPr lang="en-US" sz="1200">
                <a:latin typeface="Verdana" pitchFamily="34" charset="0"/>
              </a:rPr>
              <a:t> command in the </a:t>
            </a:r>
            <a:r>
              <a:rPr lang="en-US" sz="1200" i="1">
                <a:latin typeface="Verdana" pitchFamily="34" charset="0"/>
              </a:rPr>
              <a:t>Data</a:t>
            </a:r>
            <a:r>
              <a:rPr lang="en-US" sz="1200">
                <a:latin typeface="Verdana" pitchFamily="34" charset="0"/>
              </a:rPr>
              <a:t> menu.</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0B7CD317-EA3E-4A3E-8F6E-5F5A350D9FB9}" type="slidenum">
              <a:rPr lang="en-US"/>
              <a:pPr/>
              <a:t>37</a:t>
            </a:fld>
            <a:endParaRPr lang="en-US"/>
          </a:p>
        </p:txBody>
      </p:sp>
      <p:pic>
        <p:nvPicPr>
          <p:cNvPr id="858116" name="Picture 4"/>
          <p:cNvPicPr>
            <a:picLocks noChangeAspect="1" noChangeArrowheads="1"/>
          </p:cNvPicPr>
          <p:nvPr>
            <p:ph idx="1"/>
          </p:nvPr>
        </p:nvPicPr>
        <p:blipFill>
          <a:blip r:embed="rId2" cstate="print"/>
          <a:srcRect/>
          <a:stretch>
            <a:fillRect/>
          </a:stretch>
        </p:blipFill>
        <p:spPr>
          <a:xfrm>
            <a:off x="2133600" y="1524000"/>
            <a:ext cx="5441950" cy="4367213"/>
          </a:xfrm>
          <a:noFill/>
          <a:ln/>
        </p:spPr>
      </p:pic>
      <p:sp>
        <p:nvSpPr>
          <p:cNvPr id="858117" name="Rectangle 5"/>
          <p:cNvSpPr>
            <a:spLocks noGrp="1" noChangeArrowheads="1"/>
          </p:cNvSpPr>
          <p:nvPr>
            <p:ph type="title"/>
          </p:nvPr>
        </p:nvSpPr>
        <p:spPr/>
        <p:txBody>
          <a:bodyPr/>
          <a:lstStyle/>
          <a:p>
            <a:r>
              <a:rPr lang="en-US"/>
              <a:t>Selecting all cases</a:t>
            </a:r>
          </a:p>
        </p:txBody>
      </p:sp>
      <p:sp>
        <p:nvSpPr>
          <p:cNvPr id="858119" name="AutoShape 7"/>
          <p:cNvSpPr>
            <a:spLocks noChangeArrowheads="1"/>
          </p:cNvSpPr>
          <p:nvPr/>
        </p:nvSpPr>
        <p:spPr bwMode="auto">
          <a:xfrm>
            <a:off x="4572000" y="2263775"/>
            <a:ext cx="3192463" cy="1165225"/>
          </a:xfrm>
          <a:prstGeom prst="wedgeEllipseCallout">
            <a:avLst>
              <a:gd name="adj1" fmla="val -62681"/>
              <a:gd name="adj2" fmla="val -50407"/>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First</a:t>
            </a:r>
            <a:r>
              <a:rPr lang="en-US" sz="1200">
                <a:latin typeface="Verdana" pitchFamily="34" charset="0"/>
              </a:rPr>
              <a:t>, click on the </a:t>
            </a:r>
            <a:r>
              <a:rPr lang="en-US" sz="1200" i="1">
                <a:latin typeface="Verdana" pitchFamily="34" charset="0"/>
              </a:rPr>
              <a:t>All cases</a:t>
            </a:r>
            <a:r>
              <a:rPr lang="en-US" sz="1200">
                <a:latin typeface="Verdana" pitchFamily="34" charset="0"/>
              </a:rPr>
              <a:t> option button to undo the select if command issued to remove outliers.</a:t>
            </a:r>
          </a:p>
        </p:txBody>
      </p:sp>
      <p:sp>
        <p:nvSpPr>
          <p:cNvPr id="858120" name="AutoShape 8"/>
          <p:cNvSpPr>
            <a:spLocks noChangeArrowheads="1"/>
          </p:cNvSpPr>
          <p:nvPr/>
        </p:nvSpPr>
        <p:spPr bwMode="auto">
          <a:xfrm>
            <a:off x="4572000" y="5791200"/>
            <a:ext cx="2779713" cy="906463"/>
          </a:xfrm>
          <a:prstGeom prst="wedgeEllipseCallout">
            <a:avLst>
              <a:gd name="adj1" fmla="val -54111"/>
              <a:gd name="adj2" fmla="val -59282"/>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Second</a:t>
            </a:r>
            <a:r>
              <a:rPr lang="en-US" sz="1200">
                <a:latin typeface="Verdana" pitchFamily="34" charset="0"/>
              </a:rPr>
              <a:t>, click on the </a:t>
            </a:r>
            <a:r>
              <a:rPr lang="en-US" sz="1200" i="1">
                <a:latin typeface="Verdana" pitchFamily="34" charset="0"/>
              </a:rPr>
              <a:t>OK</a:t>
            </a:r>
            <a:r>
              <a:rPr lang="en-US" sz="1200">
                <a:latin typeface="Verdana" pitchFamily="34" charset="0"/>
              </a:rPr>
              <a:t> button to complete the command.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FEE7164B-FF07-486B-A887-6901AA0D0867}" type="slidenum">
              <a:rPr lang="en-US"/>
              <a:pPr/>
              <a:t>38</a:t>
            </a:fld>
            <a:endParaRPr lang="en-US"/>
          </a:p>
        </p:txBody>
      </p:sp>
      <p:pic>
        <p:nvPicPr>
          <p:cNvPr id="860164" name="Picture 4"/>
          <p:cNvPicPr>
            <a:picLocks noChangeAspect="1" noChangeArrowheads="1"/>
          </p:cNvPicPr>
          <p:nvPr>
            <p:ph idx="1"/>
          </p:nvPr>
        </p:nvPicPr>
        <p:blipFill>
          <a:blip r:embed="rId2" cstate="print"/>
          <a:srcRect/>
          <a:stretch>
            <a:fillRect/>
          </a:stretch>
        </p:blipFill>
        <p:spPr>
          <a:xfrm>
            <a:off x="1524000" y="1524000"/>
            <a:ext cx="7037388" cy="5122863"/>
          </a:xfrm>
          <a:noFill/>
          <a:ln/>
        </p:spPr>
      </p:pic>
      <p:sp>
        <p:nvSpPr>
          <p:cNvPr id="860165" name="Rectangle 5"/>
          <p:cNvSpPr>
            <a:spLocks noGrp="1" noChangeArrowheads="1"/>
          </p:cNvSpPr>
          <p:nvPr>
            <p:ph type="title"/>
          </p:nvPr>
        </p:nvSpPr>
        <p:spPr/>
        <p:txBody>
          <a:bodyPr/>
          <a:lstStyle/>
          <a:p>
            <a:r>
              <a:rPr lang="en-US"/>
              <a:t>Running the logistic regression again </a:t>
            </a:r>
            <a:br>
              <a:rPr lang="en-US"/>
            </a:br>
            <a:r>
              <a:rPr lang="en-US"/>
              <a:t>with all cases included</a:t>
            </a:r>
          </a:p>
        </p:txBody>
      </p:sp>
      <p:sp>
        <p:nvSpPr>
          <p:cNvPr id="860167" name="AutoShape 7"/>
          <p:cNvSpPr>
            <a:spLocks noChangeArrowheads="1"/>
          </p:cNvSpPr>
          <p:nvPr/>
        </p:nvSpPr>
        <p:spPr bwMode="auto">
          <a:xfrm>
            <a:off x="4419600" y="2687638"/>
            <a:ext cx="3886200" cy="2455862"/>
          </a:xfrm>
          <a:prstGeom prst="wedgeEllipseCallout">
            <a:avLst>
              <a:gd name="adj1" fmla="val -53634"/>
              <a:gd name="adj2" fmla="val -50389"/>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We run the regression again after restoring all cases to the data set, included those that we could designate as outliers.</a:t>
            </a:r>
          </a:p>
          <a:p>
            <a:pPr algn="l">
              <a:lnSpc>
                <a:spcPct val="100000"/>
              </a:lnSpc>
            </a:pPr>
            <a:endParaRPr lang="en-US" sz="1200">
              <a:latin typeface="Verdana" pitchFamily="34" charset="0"/>
            </a:endParaRPr>
          </a:p>
          <a:p>
            <a:pPr algn="l">
              <a:lnSpc>
                <a:spcPct val="100000"/>
              </a:lnSpc>
            </a:pPr>
            <a:r>
              <a:rPr lang="en-US" sz="1200">
                <a:latin typeface="Verdana" pitchFamily="34" charset="0"/>
              </a:rPr>
              <a:t>Click on the </a:t>
            </a:r>
            <a:r>
              <a:rPr lang="en-US" sz="1200" i="1">
                <a:latin typeface="Verdana" pitchFamily="34" charset="0"/>
              </a:rPr>
              <a:t>Dialog Recall</a:t>
            </a:r>
            <a:r>
              <a:rPr lang="en-US" sz="1200">
                <a:latin typeface="Verdana" pitchFamily="34" charset="0"/>
              </a:rPr>
              <a:t> tool button and select the </a:t>
            </a:r>
            <a:r>
              <a:rPr lang="en-US" sz="1200" i="1">
                <a:latin typeface="Verdana" pitchFamily="34" charset="0"/>
              </a:rPr>
              <a:t>Logistic Regression</a:t>
            </a:r>
            <a:r>
              <a:rPr lang="en-US" sz="1200">
                <a:latin typeface="Verdana" pitchFamily="34" charset="0"/>
              </a:rPr>
              <a:t> command from the drop down menu.</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4CF81559-50CE-4C18-A1BF-4AD2E36FD6A3}" type="slidenum">
              <a:rPr lang="en-US"/>
              <a:pPr/>
              <a:t>39</a:t>
            </a:fld>
            <a:endParaRPr lang="en-US"/>
          </a:p>
        </p:txBody>
      </p:sp>
      <p:pic>
        <p:nvPicPr>
          <p:cNvPr id="866308" name="Picture 4"/>
          <p:cNvPicPr>
            <a:picLocks noChangeAspect="1" noChangeArrowheads="1"/>
          </p:cNvPicPr>
          <p:nvPr>
            <p:ph idx="1"/>
          </p:nvPr>
        </p:nvPicPr>
        <p:blipFill>
          <a:blip r:embed="rId2" cstate="print"/>
          <a:srcRect/>
          <a:stretch>
            <a:fillRect/>
          </a:stretch>
        </p:blipFill>
        <p:spPr>
          <a:xfrm>
            <a:off x="2155825" y="3348038"/>
            <a:ext cx="5845175" cy="3281362"/>
          </a:xfrm>
          <a:noFill/>
          <a:ln/>
        </p:spPr>
      </p:pic>
      <p:sp>
        <p:nvSpPr>
          <p:cNvPr id="866309" name="Rectangle 5"/>
          <p:cNvSpPr>
            <a:spLocks noGrp="1" noChangeArrowheads="1"/>
          </p:cNvSpPr>
          <p:nvPr>
            <p:ph type="title"/>
          </p:nvPr>
        </p:nvSpPr>
        <p:spPr/>
        <p:txBody>
          <a:bodyPr/>
          <a:lstStyle/>
          <a:p>
            <a:r>
              <a:rPr lang="en-US"/>
              <a:t>Completing the request for logistic regression</a:t>
            </a:r>
          </a:p>
        </p:txBody>
      </p:sp>
      <p:sp>
        <p:nvSpPr>
          <p:cNvPr id="866311" name="AutoShape 7"/>
          <p:cNvSpPr>
            <a:spLocks noChangeArrowheads="1"/>
          </p:cNvSpPr>
          <p:nvPr/>
        </p:nvSpPr>
        <p:spPr bwMode="auto">
          <a:xfrm>
            <a:off x="3603625" y="1506538"/>
            <a:ext cx="3886200" cy="2197100"/>
          </a:xfrm>
          <a:prstGeom prst="wedgeEllipseCallout">
            <a:avLst>
              <a:gd name="adj1" fmla="val 49671"/>
              <a:gd name="adj2" fmla="val 57806"/>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All of the specifications for the analysis have been entered in previous analyses, so we do not need to make any changes.</a:t>
            </a:r>
          </a:p>
          <a:p>
            <a:pPr algn="l">
              <a:lnSpc>
                <a:spcPct val="100000"/>
              </a:lnSpc>
            </a:pPr>
            <a:endParaRPr lang="en-US" sz="1200">
              <a:latin typeface="Verdana" pitchFamily="34" charset="0"/>
            </a:endParaRPr>
          </a:p>
          <a:p>
            <a:pPr algn="l">
              <a:lnSpc>
                <a:spcPct val="100000"/>
              </a:lnSpc>
            </a:pPr>
            <a:r>
              <a:rPr lang="en-US" sz="1200">
                <a:latin typeface="Verdana" pitchFamily="34" charset="0"/>
              </a:rPr>
              <a:t>To run the regression again after restoring all cases to the data set, click on the </a:t>
            </a:r>
            <a:r>
              <a:rPr lang="en-US" sz="1200" i="1">
                <a:latin typeface="Verdana" pitchFamily="34" charset="0"/>
              </a:rPr>
              <a:t>OK</a:t>
            </a:r>
            <a:r>
              <a:rPr lang="en-US" sz="1200">
                <a:latin typeface="Verdana" pitchFamily="34" charset="0"/>
              </a:rPr>
              <a:t> button.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23E066D3-AD9F-46A7-9FBC-10064696FF63}" type="slidenum">
              <a:rPr lang="en-US"/>
              <a:pPr/>
              <a:t>4</a:t>
            </a:fld>
            <a:endParaRPr lang="en-US"/>
          </a:p>
        </p:txBody>
      </p:sp>
      <p:sp>
        <p:nvSpPr>
          <p:cNvPr id="789506" name="Rectangle 2"/>
          <p:cNvSpPr>
            <a:spLocks noGrp="1" noChangeArrowheads="1"/>
          </p:cNvSpPr>
          <p:nvPr>
            <p:ph type="title"/>
          </p:nvPr>
        </p:nvSpPr>
        <p:spPr/>
        <p:txBody>
          <a:bodyPr/>
          <a:lstStyle/>
          <a:p>
            <a:r>
              <a:rPr lang="en-US"/>
              <a:t>Influential cases</a:t>
            </a:r>
          </a:p>
        </p:txBody>
      </p:sp>
      <p:sp>
        <p:nvSpPr>
          <p:cNvPr id="789507" name="Rectangle 3"/>
          <p:cNvSpPr>
            <a:spLocks noGrp="1" noChangeArrowheads="1"/>
          </p:cNvSpPr>
          <p:nvPr>
            <p:ph type="body" idx="1"/>
          </p:nvPr>
        </p:nvSpPr>
        <p:spPr/>
        <p:txBody>
          <a:bodyPr/>
          <a:lstStyle/>
          <a:p>
            <a:r>
              <a:rPr lang="en-US"/>
              <a:t>Cook's distance is computed by SPSS as a measure of the influence which a case has on the solution.  This is the same statistic use used as measure of influence in multiple regression.</a:t>
            </a:r>
          </a:p>
          <a:p>
            <a:endParaRPr lang="en-US"/>
          </a:p>
          <a:p>
            <a:r>
              <a:rPr lang="en-US"/>
              <a:t>However, the criteria for determining that a case is an influential case in logistic regression differs from the criteria in multiple regression.</a:t>
            </a:r>
          </a:p>
          <a:p>
            <a:endParaRPr lang="en-US"/>
          </a:p>
          <a:p>
            <a:r>
              <a:rPr lang="en-US"/>
              <a:t>In logistic regression, a case is identified as influential if its Cook's distance is greater than 1.0.  This is based on a statement in Hosmer and Lemeshow, </a:t>
            </a:r>
            <a:r>
              <a:rPr lang="en-US" i="1"/>
              <a:t>Applied Logistic</a:t>
            </a:r>
            <a:r>
              <a:rPr lang="en-US"/>
              <a:t> </a:t>
            </a:r>
            <a:r>
              <a:rPr lang="en-US" i="1"/>
              <a:t>Regression</a:t>
            </a:r>
            <a:r>
              <a:rPr lang="en-US"/>
              <a:t>: "In our experience the influence diagnostic must be larger than 1.0 for an individual covariate pattern to have an effected on the estimated coefficients." page 180.</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86C05B6B-F0FE-46C5-AFBA-D7F963D1F3D1}" type="slidenum">
              <a:rPr lang="en-US"/>
              <a:pPr/>
              <a:t>40</a:t>
            </a:fld>
            <a:endParaRPr lang="en-US"/>
          </a:p>
        </p:txBody>
      </p:sp>
      <p:pic>
        <p:nvPicPr>
          <p:cNvPr id="798722" name="Picture 2"/>
          <p:cNvPicPr>
            <a:picLocks noChangeAspect="1" noChangeArrowheads="1"/>
          </p:cNvPicPr>
          <p:nvPr>
            <p:ph idx="1"/>
          </p:nvPr>
        </p:nvPicPr>
        <p:blipFill>
          <a:blip r:embed="rId2" cstate="print"/>
          <a:srcRect/>
          <a:stretch>
            <a:fillRect/>
          </a:stretch>
        </p:blipFill>
        <p:spPr>
          <a:xfrm>
            <a:off x="2568575" y="1524000"/>
            <a:ext cx="4746625" cy="2189163"/>
          </a:xfrm>
          <a:noFill/>
          <a:ln/>
        </p:spPr>
      </p:pic>
      <p:sp>
        <p:nvSpPr>
          <p:cNvPr id="798723" name="Rectangle 3"/>
          <p:cNvSpPr>
            <a:spLocks noGrp="1" noChangeArrowheads="1"/>
          </p:cNvSpPr>
          <p:nvPr>
            <p:ph type="title"/>
          </p:nvPr>
        </p:nvSpPr>
        <p:spPr/>
        <p:txBody>
          <a:bodyPr/>
          <a:lstStyle/>
          <a:p>
            <a:r>
              <a:rPr lang="en-US"/>
              <a:t>Sample size – ratio of cases to variables</a:t>
            </a:r>
          </a:p>
        </p:txBody>
      </p:sp>
      <p:sp>
        <p:nvSpPr>
          <p:cNvPr id="798724" name="AutoShape 4"/>
          <p:cNvSpPr>
            <a:spLocks noChangeArrowheads="1"/>
          </p:cNvSpPr>
          <p:nvPr/>
        </p:nvSpPr>
        <p:spPr bwMode="auto">
          <a:xfrm>
            <a:off x="1577975" y="3505200"/>
            <a:ext cx="5562600" cy="2197100"/>
          </a:xfrm>
          <a:prstGeom prst="wedgeEllipseCallout">
            <a:avLst>
              <a:gd name="adj1" fmla="val 26741"/>
              <a:gd name="adj2" fmla="val -105565"/>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The minimum ratio of valid cases to independent variables for logistic regression is 10 to 1, with a preferred ratio of 20 to 1. In this analysis, there are 177 valid cases and 3 independent variables. The ratio of cases to independent variables is 59.0 to 1, which satisfies the minimum requirement. In addition, the ratio of 59.0 to 1 satisfies the preferred ratio of 20 to 1.</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4DC34E76-0926-419E-985E-C785911EC8AF}" type="slidenum">
              <a:rPr lang="en-US"/>
              <a:pPr/>
              <a:t>41</a:t>
            </a:fld>
            <a:endParaRPr lang="en-US"/>
          </a:p>
        </p:txBody>
      </p:sp>
      <p:pic>
        <p:nvPicPr>
          <p:cNvPr id="404498" name="Picture 18"/>
          <p:cNvPicPr>
            <a:picLocks noChangeAspect="1" noChangeArrowheads="1"/>
          </p:cNvPicPr>
          <p:nvPr>
            <p:ph idx="1"/>
          </p:nvPr>
        </p:nvPicPr>
        <p:blipFill>
          <a:blip r:embed="rId2" cstate="print"/>
          <a:srcRect/>
          <a:stretch>
            <a:fillRect/>
          </a:stretch>
        </p:blipFill>
        <p:spPr>
          <a:xfrm>
            <a:off x="2601913" y="1828800"/>
            <a:ext cx="4027487" cy="1349375"/>
          </a:xfrm>
          <a:noFill/>
          <a:ln/>
        </p:spPr>
      </p:pic>
      <p:sp>
        <p:nvSpPr>
          <p:cNvPr id="404483" name="Rectangle 3"/>
          <p:cNvSpPr>
            <a:spLocks noGrp="1" noChangeArrowheads="1"/>
          </p:cNvSpPr>
          <p:nvPr>
            <p:ph type="title"/>
          </p:nvPr>
        </p:nvSpPr>
        <p:spPr/>
        <p:txBody>
          <a:bodyPr/>
          <a:lstStyle/>
          <a:p>
            <a:r>
              <a:rPr lang="en-US"/>
              <a:t>OVERALL RELATIONSHIP BETWEEN INDEPENDENT AND DEPENDENT VARIABLES</a:t>
            </a:r>
          </a:p>
        </p:txBody>
      </p:sp>
      <p:sp>
        <p:nvSpPr>
          <p:cNvPr id="404500" name="Rectangle 20"/>
          <p:cNvSpPr>
            <a:spLocks noChangeArrowheads="1"/>
          </p:cNvSpPr>
          <p:nvPr/>
        </p:nvSpPr>
        <p:spPr bwMode="auto">
          <a:xfrm>
            <a:off x="2667000" y="2819400"/>
            <a:ext cx="3733800" cy="228600"/>
          </a:xfrm>
          <a:prstGeom prst="rect">
            <a:avLst/>
          </a:prstGeom>
          <a:noFill/>
          <a:ln w="31750">
            <a:solidFill>
              <a:srgbClr val="FF0000"/>
            </a:solidFill>
            <a:miter lim="800000"/>
            <a:headEnd/>
            <a:tailEnd/>
          </a:ln>
          <a:effectLst/>
        </p:spPr>
        <p:txBody>
          <a:bodyPr wrap="none" anchor="ctr"/>
          <a:lstStyle/>
          <a:p>
            <a:endParaRPr lang="en-US"/>
          </a:p>
        </p:txBody>
      </p:sp>
      <p:sp>
        <p:nvSpPr>
          <p:cNvPr id="404484" name="AutoShape 4"/>
          <p:cNvSpPr>
            <a:spLocks noChangeArrowheads="1"/>
          </p:cNvSpPr>
          <p:nvPr/>
        </p:nvSpPr>
        <p:spPr bwMode="auto">
          <a:xfrm>
            <a:off x="1390650" y="3276600"/>
            <a:ext cx="6362700" cy="2990850"/>
          </a:xfrm>
          <a:prstGeom prst="wedgeEllipseCallout">
            <a:avLst>
              <a:gd name="adj1" fmla="val 20782"/>
              <a:gd name="adj2" fmla="val -59343"/>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presence of a relationship between the dependent variable and combination of independent variables is based on the statistical significance of the model chi-square at step 1 after the independent variables have been added to the analysis.</a:t>
            </a:r>
          </a:p>
          <a:p>
            <a:pPr algn="l"/>
            <a:endParaRPr lang="en-US" sz="1200">
              <a:latin typeface="Verdana" pitchFamily="34" charset="0"/>
            </a:endParaRPr>
          </a:p>
          <a:p>
            <a:pPr algn="l"/>
            <a:r>
              <a:rPr lang="en-US" sz="1200">
                <a:latin typeface="Verdana" pitchFamily="34" charset="0"/>
              </a:rPr>
              <a:t>In this analysis, the probability of the model chi-square (39.668) was &lt;0.001, less than or equal to the level of significance of 0.05. The null hypothesis that there is no difference between the model with only a constant and the model with independent variables was rejected. The existence of a relationship between the independent variables and the dependent variable was supported.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D8D62327-A28E-4957-A80B-274A5A8FF3D8}" type="slidenum">
              <a:rPr lang="en-US"/>
              <a:pPr/>
              <a:t>42</a:t>
            </a:fld>
            <a:endParaRPr lang="en-US"/>
          </a:p>
        </p:txBody>
      </p:sp>
      <p:sp>
        <p:nvSpPr>
          <p:cNvPr id="714755" name="Rectangle 3"/>
          <p:cNvSpPr>
            <a:spLocks noGrp="1" noChangeArrowheads="1"/>
          </p:cNvSpPr>
          <p:nvPr>
            <p:ph type="title"/>
          </p:nvPr>
        </p:nvSpPr>
        <p:spPr/>
        <p:txBody>
          <a:bodyPr/>
          <a:lstStyle/>
          <a:p>
            <a:r>
              <a:rPr lang="en-US"/>
              <a:t>NUMERICAL PROBLEMS</a:t>
            </a:r>
          </a:p>
        </p:txBody>
      </p:sp>
      <p:pic>
        <p:nvPicPr>
          <p:cNvPr id="714757" name="Picture 5"/>
          <p:cNvPicPr>
            <a:picLocks noChangeAspect="1" noChangeArrowheads="1"/>
          </p:cNvPicPr>
          <p:nvPr>
            <p:ph sz="half" idx="2"/>
          </p:nvPr>
        </p:nvPicPr>
        <p:blipFill>
          <a:blip r:embed="rId2" cstate="print"/>
          <a:srcRect/>
          <a:stretch>
            <a:fillRect/>
          </a:stretch>
        </p:blipFill>
        <p:spPr>
          <a:xfrm>
            <a:off x="914400" y="1619250"/>
            <a:ext cx="6618288" cy="1809750"/>
          </a:xfrm>
          <a:noFill/>
          <a:ln/>
        </p:spPr>
      </p:pic>
      <p:sp>
        <p:nvSpPr>
          <p:cNvPr id="714756" name="AutoShape 4"/>
          <p:cNvSpPr>
            <a:spLocks noChangeArrowheads="1"/>
          </p:cNvSpPr>
          <p:nvPr/>
        </p:nvSpPr>
        <p:spPr bwMode="auto">
          <a:xfrm>
            <a:off x="2076450" y="3197225"/>
            <a:ext cx="6915150" cy="3432175"/>
          </a:xfrm>
          <a:prstGeom prst="wedgeEllipseCallout">
            <a:avLst>
              <a:gd name="adj1" fmla="val -23231"/>
              <a:gd name="adj2" fmla="val -62903"/>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Multicollinearity in the logistic regression solution is detected by examining the standard errors for the b coefficients. A standard error larger than 2.0 indicates numerical problems, such as multicollinearity among the independent variables, zero cells for a dummy-coded independent variable because all of the subjects have the same value for the variable, and 'complete separation' whereby the two groups in the dependent event variable can be perfectly separated by scores on one of the independent variables. Analyses that indicate numerical problems should not be interpreted. </a:t>
            </a:r>
          </a:p>
          <a:p>
            <a:pPr algn="l"/>
            <a:endParaRPr lang="en-US" sz="1200">
              <a:latin typeface="Verdana" pitchFamily="34" charset="0"/>
            </a:endParaRPr>
          </a:p>
          <a:p>
            <a:pPr algn="l"/>
            <a:r>
              <a:rPr lang="en-US" sz="1200">
                <a:latin typeface="Verdana" pitchFamily="34" charset="0"/>
              </a:rPr>
              <a:t>None of the independent variables in this analysis had a standard error larger than 2.0. (The check for standard errors larger than 2.0 </a:t>
            </a:r>
            <a:r>
              <a:rPr lang="en-US" sz="1200" u="sng">
                <a:latin typeface="Verdana" pitchFamily="34" charset="0"/>
              </a:rPr>
              <a:t>does not include</a:t>
            </a:r>
            <a:r>
              <a:rPr lang="en-US" sz="1200">
                <a:latin typeface="Verdana" pitchFamily="34" charset="0"/>
              </a:rPr>
              <a:t> the standard error for the Constant.)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17BE9929-102A-416D-99F5-BCC7C9BF9729}" type="slidenum">
              <a:rPr lang="en-US"/>
              <a:pPr/>
              <a:t>43</a:t>
            </a:fld>
            <a:endParaRPr lang="en-US"/>
          </a:p>
        </p:txBody>
      </p:sp>
      <p:pic>
        <p:nvPicPr>
          <p:cNvPr id="544782" name="Picture 14"/>
          <p:cNvPicPr>
            <a:picLocks noChangeAspect="1" noChangeArrowheads="1"/>
          </p:cNvPicPr>
          <p:nvPr>
            <p:ph idx="1"/>
          </p:nvPr>
        </p:nvPicPr>
        <p:blipFill>
          <a:blip r:embed="rId2" cstate="print"/>
          <a:srcRect/>
          <a:stretch>
            <a:fillRect/>
          </a:stretch>
        </p:blipFill>
        <p:spPr>
          <a:xfrm>
            <a:off x="1558925" y="3048000"/>
            <a:ext cx="6670675" cy="1825625"/>
          </a:xfrm>
          <a:noFill/>
          <a:ln/>
        </p:spPr>
      </p:pic>
      <p:sp>
        <p:nvSpPr>
          <p:cNvPr id="544771" name="Rectangle 3"/>
          <p:cNvSpPr>
            <a:spLocks noGrp="1" noChangeArrowheads="1"/>
          </p:cNvSpPr>
          <p:nvPr>
            <p:ph type="title"/>
          </p:nvPr>
        </p:nvSpPr>
        <p:spPr>
          <a:xfrm>
            <a:off x="1143000" y="304800"/>
            <a:ext cx="7848600" cy="914400"/>
          </a:xfrm>
        </p:spPr>
        <p:txBody>
          <a:bodyPr/>
          <a:lstStyle/>
          <a:p>
            <a:r>
              <a:rPr lang="en-US"/>
              <a:t>RELATIONSHIP OF INDIVIDUAL INDEPENDENT VARIABLES TO DEPENDENT VARIABLE - 1</a:t>
            </a:r>
          </a:p>
        </p:txBody>
      </p:sp>
      <p:sp>
        <p:nvSpPr>
          <p:cNvPr id="544773" name="AutoShape 5"/>
          <p:cNvSpPr>
            <a:spLocks noChangeArrowheads="1"/>
          </p:cNvSpPr>
          <p:nvPr/>
        </p:nvSpPr>
        <p:spPr bwMode="auto">
          <a:xfrm>
            <a:off x="1295400" y="1600200"/>
            <a:ext cx="6551613" cy="1450975"/>
          </a:xfrm>
          <a:prstGeom prst="wedgeEllipseCallout">
            <a:avLst>
              <a:gd name="adj1" fmla="val 30639"/>
              <a:gd name="adj2" fmla="val 94528"/>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probability of the Wald statistic for the variable age was 0.006, less than or equal to the level of significance of 0.05. The null hypothesis that the b coefficient for age was equal to zero was rejected.  This supports the relationship that "survey respondents who were older were more likely to have not seen an x-rated movie."</a:t>
            </a:r>
          </a:p>
        </p:txBody>
      </p:sp>
      <p:sp>
        <p:nvSpPr>
          <p:cNvPr id="544783" name="AutoShape 15"/>
          <p:cNvSpPr>
            <a:spLocks noChangeArrowheads="1"/>
          </p:cNvSpPr>
          <p:nvPr/>
        </p:nvSpPr>
        <p:spPr bwMode="auto">
          <a:xfrm>
            <a:off x="2209800" y="4648200"/>
            <a:ext cx="6248400" cy="1673225"/>
          </a:xfrm>
          <a:prstGeom prst="wedgeEllipseCallout">
            <a:avLst>
              <a:gd name="adj1" fmla="val 31810"/>
              <a:gd name="adj2" fmla="val -101519"/>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value of Exp(B) was 1.039 which implies that a one unit increase in age increased the odds that survey respondents have not seen an x-rated movie by 3.9%.  This confirms the statement of the amount of change in the likelihood of belonging to the modeled group of the dependent variable associated with a one unit change in the independent variable, age.</a:t>
            </a:r>
          </a:p>
        </p:txBody>
      </p:sp>
      <p:sp>
        <p:nvSpPr>
          <p:cNvPr id="544784" name="Rectangle 16"/>
          <p:cNvSpPr>
            <a:spLocks noChangeArrowheads="1"/>
          </p:cNvSpPr>
          <p:nvPr/>
        </p:nvSpPr>
        <p:spPr bwMode="auto">
          <a:xfrm>
            <a:off x="1676400" y="3603625"/>
            <a:ext cx="6172200" cy="228600"/>
          </a:xfrm>
          <a:prstGeom prst="rect">
            <a:avLst/>
          </a:prstGeom>
          <a:noFill/>
          <a:ln w="31750">
            <a:solidFill>
              <a:srgbClr val="FF0000"/>
            </a:solidFill>
            <a:miter lim="800000"/>
            <a:headEnd/>
            <a:tailEnd/>
          </a:ln>
          <a:effectLst/>
        </p:spPr>
        <p:txBody>
          <a:bodyPr wrap="none" anchor="ct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E5E88CF9-681E-417F-8056-E44B4DB99255}" type="slidenum">
              <a:rPr lang="en-US"/>
              <a:pPr/>
              <a:t>44</a:t>
            </a:fld>
            <a:endParaRPr lang="en-US"/>
          </a:p>
        </p:txBody>
      </p:sp>
      <p:pic>
        <p:nvPicPr>
          <p:cNvPr id="711682" name="Picture 2"/>
          <p:cNvPicPr>
            <a:picLocks noChangeAspect="1" noChangeArrowheads="1"/>
          </p:cNvPicPr>
          <p:nvPr>
            <p:ph idx="1"/>
          </p:nvPr>
        </p:nvPicPr>
        <p:blipFill>
          <a:blip r:embed="rId2" cstate="print"/>
          <a:srcRect/>
          <a:stretch>
            <a:fillRect/>
          </a:stretch>
        </p:blipFill>
        <p:spPr>
          <a:xfrm>
            <a:off x="1558925" y="3276600"/>
            <a:ext cx="6670675" cy="1825625"/>
          </a:xfrm>
          <a:noFill/>
          <a:ln/>
        </p:spPr>
      </p:pic>
      <p:sp>
        <p:nvSpPr>
          <p:cNvPr id="711683" name="Rectangle 3"/>
          <p:cNvSpPr>
            <a:spLocks noGrp="1" noChangeArrowheads="1"/>
          </p:cNvSpPr>
          <p:nvPr>
            <p:ph type="title"/>
          </p:nvPr>
        </p:nvSpPr>
        <p:spPr>
          <a:xfrm>
            <a:off x="1143000" y="304800"/>
            <a:ext cx="7848600" cy="914400"/>
          </a:xfrm>
        </p:spPr>
        <p:txBody>
          <a:bodyPr/>
          <a:lstStyle/>
          <a:p>
            <a:r>
              <a:rPr lang="en-US"/>
              <a:t>RELATIONSHIP OF INDIVIDUAL INDEPENDENT VARIABLES TO DEPENDENT VARIABLE - 2</a:t>
            </a:r>
          </a:p>
        </p:txBody>
      </p:sp>
      <p:sp>
        <p:nvSpPr>
          <p:cNvPr id="711684" name="AutoShape 4"/>
          <p:cNvSpPr>
            <a:spLocks noChangeArrowheads="1"/>
          </p:cNvSpPr>
          <p:nvPr/>
        </p:nvSpPr>
        <p:spPr bwMode="auto">
          <a:xfrm>
            <a:off x="1295400" y="1489075"/>
            <a:ext cx="6551613" cy="1673225"/>
          </a:xfrm>
          <a:prstGeom prst="wedgeEllipseCallout">
            <a:avLst>
              <a:gd name="adj1" fmla="val 30810"/>
              <a:gd name="adj2" fmla="val 105125"/>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probability of the Wald statistic for the variable sex was &lt;0.001, less than or equal to the level of significance of 0.05. The null hypothesis that the b coefficient for sex was equal to zero was rejected.  This supports the relationship that "survey respondents who were female were approximately six and three quarters times more likely to have not seen an x-rated movie." </a:t>
            </a:r>
          </a:p>
        </p:txBody>
      </p:sp>
      <p:sp>
        <p:nvSpPr>
          <p:cNvPr id="711685" name="AutoShape 5"/>
          <p:cNvSpPr>
            <a:spLocks noChangeArrowheads="1"/>
          </p:cNvSpPr>
          <p:nvPr/>
        </p:nvSpPr>
        <p:spPr bwMode="auto">
          <a:xfrm>
            <a:off x="2667000" y="4868863"/>
            <a:ext cx="5181600" cy="1231900"/>
          </a:xfrm>
          <a:prstGeom prst="wedgeEllipseCallout">
            <a:avLst>
              <a:gd name="adj1" fmla="val 38755"/>
              <a:gd name="adj2" fmla="val -100644"/>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value of Exp(B) was 6.689 which implies that a one unit increase in sex increased the odds by approximately six and three quarters times  that survey respondents have not seen an x-rated movie. </a:t>
            </a:r>
          </a:p>
        </p:txBody>
      </p:sp>
      <p:sp>
        <p:nvSpPr>
          <p:cNvPr id="711686" name="Rectangle 6"/>
          <p:cNvSpPr>
            <a:spLocks noChangeArrowheads="1"/>
          </p:cNvSpPr>
          <p:nvPr/>
        </p:nvSpPr>
        <p:spPr bwMode="auto">
          <a:xfrm>
            <a:off x="1676400" y="4038600"/>
            <a:ext cx="6172200" cy="228600"/>
          </a:xfrm>
          <a:prstGeom prst="rect">
            <a:avLst/>
          </a:prstGeom>
          <a:noFill/>
          <a:ln w="31750">
            <a:solidFill>
              <a:srgbClr val="FF0000"/>
            </a:solidFill>
            <a:miter lim="800000"/>
            <a:headEnd/>
            <a:tailEnd/>
          </a:ln>
          <a:effectLst/>
        </p:spPr>
        <p:txBody>
          <a:bodyPr wrap="none" anchor="ct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3CC37CB4-A5DA-4A34-80EF-ADC49FE56E9D}" type="slidenum">
              <a:rPr lang="en-US"/>
              <a:pPr/>
              <a:t>45</a:t>
            </a:fld>
            <a:endParaRPr lang="en-US"/>
          </a:p>
        </p:txBody>
      </p:sp>
      <p:pic>
        <p:nvPicPr>
          <p:cNvPr id="712706" name="Picture 2"/>
          <p:cNvPicPr>
            <a:picLocks noChangeAspect="1" noChangeArrowheads="1"/>
          </p:cNvPicPr>
          <p:nvPr>
            <p:ph idx="1"/>
          </p:nvPr>
        </p:nvPicPr>
        <p:blipFill>
          <a:blip r:embed="rId2" cstate="print"/>
          <a:srcRect/>
          <a:stretch>
            <a:fillRect/>
          </a:stretch>
        </p:blipFill>
        <p:spPr>
          <a:xfrm>
            <a:off x="1558925" y="3508375"/>
            <a:ext cx="6670675" cy="1825625"/>
          </a:xfrm>
          <a:noFill/>
          <a:ln/>
        </p:spPr>
      </p:pic>
      <p:sp>
        <p:nvSpPr>
          <p:cNvPr id="712707" name="Rectangle 3"/>
          <p:cNvSpPr>
            <a:spLocks noGrp="1" noChangeArrowheads="1"/>
          </p:cNvSpPr>
          <p:nvPr>
            <p:ph type="title"/>
          </p:nvPr>
        </p:nvSpPr>
        <p:spPr>
          <a:xfrm>
            <a:off x="1143000" y="304800"/>
            <a:ext cx="7848600" cy="914400"/>
          </a:xfrm>
        </p:spPr>
        <p:txBody>
          <a:bodyPr/>
          <a:lstStyle/>
          <a:p>
            <a:r>
              <a:rPr lang="en-US"/>
              <a:t>RELATIONSHIP OF INDIVIDUAL INDEPENDENT VARIABLES TO DEPENDENT VARIABLE - 3</a:t>
            </a:r>
          </a:p>
        </p:txBody>
      </p:sp>
      <p:sp>
        <p:nvSpPr>
          <p:cNvPr id="712710" name="Rectangle 6"/>
          <p:cNvSpPr>
            <a:spLocks noChangeArrowheads="1"/>
          </p:cNvSpPr>
          <p:nvPr/>
        </p:nvSpPr>
        <p:spPr bwMode="auto">
          <a:xfrm>
            <a:off x="1676400" y="4473575"/>
            <a:ext cx="6172200" cy="228600"/>
          </a:xfrm>
          <a:prstGeom prst="rect">
            <a:avLst/>
          </a:prstGeom>
          <a:noFill/>
          <a:ln w="31750">
            <a:solidFill>
              <a:srgbClr val="FF0000"/>
            </a:solidFill>
            <a:miter lim="800000"/>
            <a:headEnd/>
            <a:tailEnd/>
          </a:ln>
          <a:effectLst/>
        </p:spPr>
        <p:txBody>
          <a:bodyPr wrap="none" anchor="ctr"/>
          <a:lstStyle/>
          <a:p>
            <a:endParaRPr lang="en-US"/>
          </a:p>
        </p:txBody>
      </p:sp>
      <p:sp>
        <p:nvSpPr>
          <p:cNvPr id="712708" name="AutoShape 4"/>
          <p:cNvSpPr>
            <a:spLocks noChangeArrowheads="1"/>
          </p:cNvSpPr>
          <p:nvPr/>
        </p:nvSpPr>
        <p:spPr bwMode="auto">
          <a:xfrm>
            <a:off x="990600" y="1393825"/>
            <a:ext cx="7696200" cy="2111375"/>
          </a:xfrm>
          <a:prstGeom prst="wedgeEllipseCallout">
            <a:avLst>
              <a:gd name="adj1" fmla="val 23042"/>
              <a:gd name="adj2" fmla="val 98796"/>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probability of the Wald statistic for the variable liberal or conservative political views was 0.024, less than or equal to the level of significance of 0.05. The null hypothesis that the b coefficient for liberal or conservative political views was equal to zero was rejected.  This supports the relationship that "survey respondents who were more conservative were more likely to have not seen an x-rated movie." Liberal or conservative political views is an ordinal variable that is coded so that higher numeric values are associated with survey respondents who were more conservative.</a:t>
            </a:r>
          </a:p>
        </p:txBody>
      </p:sp>
      <p:sp>
        <p:nvSpPr>
          <p:cNvPr id="712709" name="AutoShape 5"/>
          <p:cNvSpPr>
            <a:spLocks noChangeArrowheads="1"/>
          </p:cNvSpPr>
          <p:nvPr/>
        </p:nvSpPr>
        <p:spPr bwMode="auto">
          <a:xfrm>
            <a:off x="2286000" y="5321300"/>
            <a:ext cx="5715000" cy="1231900"/>
          </a:xfrm>
          <a:prstGeom prst="wedgeEllipseCallout">
            <a:avLst>
              <a:gd name="adj1" fmla="val 38667"/>
              <a:gd name="adj2" fmla="val -102579"/>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value of Exp(B) was 1.358 which implies that a one unit increase in liberal or conservative political views increased the odds that survey respondents have not seen an x-rated movie by approximately one and a quarter times.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8BA78AB6-AE0A-4970-9641-4D327DF1423F}" type="slidenum">
              <a:rPr lang="en-US"/>
              <a:pPr/>
              <a:t>46</a:t>
            </a:fld>
            <a:endParaRPr lang="en-US"/>
          </a:p>
        </p:txBody>
      </p:sp>
      <p:pic>
        <p:nvPicPr>
          <p:cNvPr id="555021" name="Picture 13"/>
          <p:cNvPicPr>
            <a:picLocks noChangeAspect="1" noChangeArrowheads="1"/>
          </p:cNvPicPr>
          <p:nvPr>
            <p:ph idx="1"/>
          </p:nvPr>
        </p:nvPicPr>
        <p:blipFill>
          <a:blip r:embed="rId2" cstate="print"/>
          <a:srcRect/>
          <a:stretch>
            <a:fillRect/>
          </a:stretch>
        </p:blipFill>
        <p:spPr>
          <a:xfrm>
            <a:off x="1524000" y="3203575"/>
            <a:ext cx="6629400" cy="2435225"/>
          </a:xfrm>
          <a:noFill/>
          <a:ln/>
        </p:spPr>
      </p:pic>
      <p:sp>
        <p:nvSpPr>
          <p:cNvPr id="555011" name="Rectangle 3"/>
          <p:cNvSpPr>
            <a:spLocks noGrp="1" noChangeArrowheads="1"/>
          </p:cNvSpPr>
          <p:nvPr>
            <p:ph type="title"/>
          </p:nvPr>
        </p:nvSpPr>
        <p:spPr>
          <a:xfrm>
            <a:off x="838200" y="304800"/>
            <a:ext cx="8229600" cy="914400"/>
          </a:xfrm>
        </p:spPr>
        <p:txBody>
          <a:bodyPr/>
          <a:lstStyle/>
          <a:p>
            <a:r>
              <a:rPr lang="en-US" sz="2400"/>
              <a:t>CLASSIFICATION USING THE LOGISTIC REGRESSION MODEL:</a:t>
            </a:r>
            <a:br>
              <a:rPr lang="en-US" sz="2400"/>
            </a:br>
            <a:r>
              <a:rPr lang="en-US" sz="2400"/>
              <a:t>by chance accuracy rate</a:t>
            </a:r>
          </a:p>
        </p:txBody>
      </p:sp>
      <p:sp>
        <p:nvSpPr>
          <p:cNvPr id="555012" name="AutoShape 4"/>
          <p:cNvSpPr>
            <a:spLocks noChangeArrowheads="1"/>
          </p:cNvSpPr>
          <p:nvPr/>
        </p:nvSpPr>
        <p:spPr bwMode="auto">
          <a:xfrm>
            <a:off x="762000" y="4889500"/>
            <a:ext cx="8229600" cy="1892300"/>
          </a:xfrm>
          <a:prstGeom prst="wedgeEllipseCallout">
            <a:avLst>
              <a:gd name="adj1" fmla="val 13657"/>
              <a:gd name="adj2" fmla="val -40449"/>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proportional by chance accuracy rate was computed by first calculating the proportion of cases for each group based on the number of cases in each group in the classification table at Step 0.  The proportion in the "YES" group is 45/177 = 0.254. The proportion in the "No" group is 132/177 = 0.746.</a:t>
            </a:r>
          </a:p>
          <a:p>
            <a:pPr algn="l"/>
            <a:endParaRPr lang="en-US" sz="1200">
              <a:latin typeface="Verdana" pitchFamily="34" charset="0"/>
            </a:endParaRPr>
          </a:p>
          <a:p>
            <a:pPr algn="l"/>
            <a:r>
              <a:rPr lang="en-US" sz="1200">
                <a:latin typeface="Verdana" pitchFamily="34" charset="0"/>
              </a:rPr>
              <a:t>Then, we square and sum the proportion of cases in each group  (0.254² + 0.746² = 0.621).  0.621 is the proportional by chance accuracy rate.</a:t>
            </a:r>
          </a:p>
        </p:txBody>
      </p:sp>
      <p:sp>
        <p:nvSpPr>
          <p:cNvPr id="555023" name="AutoShape 15"/>
          <p:cNvSpPr>
            <a:spLocks noChangeArrowheads="1"/>
          </p:cNvSpPr>
          <p:nvPr/>
        </p:nvSpPr>
        <p:spPr bwMode="auto">
          <a:xfrm>
            <a:off x="1068388" y="1371600"/>
            <a:ext cx="7007225" cy="1892300"/>
          </a:xfrm>
          <a:prstGeom prst="wedgeEllipseCallout">
            <a:avLst>
              <a:gd name="adj1" fmla="val 18231"/>
              <a:gd name="adj2" fmla="val -40463"/>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independent variables could be characterized as useful predictors distinguishing survey respondents who have not seen an x-rated movie from survey respondents who have seen an x-rated movie if the classification accuracy rate was substantially higher than the accuracy attainable by chance alone. Operationally, the classification accuracy rate should be 25% or more higher than the proportional by chance accuracy rate.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2CB8EA37-DB1D-4080-8DF8-68AAAB0B2BCA}" type="slidenum">
              <a:rPr lang="en-US"/>
              <a:pPr/>
              <a:t>47</a:t>
            </a:fld>
            <a:endParaRPr lang="en-US"/>
          </a:p>
        </p:txBody>
      </p:sp>
      <p:pic>
        <p:nvPicPr>
          <p:cNvPr id="556043" name="Picture 11"/>
          <p:cNvPicPr>
            <a:picLocks noChangeAspect="1" noChangeArrowheads="1"/>
          </p:cNvPicPr>
          <p:nvPr>
            <p:ph idx="1"/>
          </p:nvPr>
        </p:nvPicPr>
        <p:blipFill>
          <a:blip r:embed="rId2" cstate="print"/>
          <a:srcRect/>
          <a:stretch>
            <a:fillRect/>
          </a:stretch>
        </p:blipFill>
        <p:spPr>
          <a:xfrm>
            <a:off x="1524000" y="1524000"/>
            <a:ext cx="6627813" cy="2190750"/>
          </a:xfrm>
          <a:noFill/>
          <a:ln/>
        </p:spPr>
      </p:pic>
      <p:sp>
        <p:nvSpPr>
          <p:cNvPr id="556035" name="Rectangle 3"/>
          <p:cNvSpPr>
            <a:spLocks noGrp="1" noChangeArrowheads="1"/>
          </p:cNvSpPr>
          <p:nvPr>
            <p:ph type="title"/>
          </p:nvPr>
        </p:nvSpPr>
        <p:spPr>
          <a:xfrm>
            <a:off x="838200" y="304800"/>
            <a:ext cx="8229600" cy="914400"/>
          </a:xfrm>
        </p:spPr>
        <p:txBody>
          <a:bodyPr/>
          <a:lstStyle/>
          <a:p>
            <a:r>
              <a:rPr lang="en-US" sz="2400"/>
              <a:t>CLASSIFICATION USING THE LOGISTIC REGRESSION MODEL:</a:t>
            </a:r>
            <a:br>
              <a:rPr lang="en-US" sz="2400"/>
            </a:br>
            <a:r>
              <a:rPr lang="en-US" sz="2400"/>
              <a:t>criteria for classification accuracy</a:t>
            </a:r>
          </a:p>
        </p:txBody>
      </p:sp>
      <p:sp>
        <p:nvSpPr>
          <p:cNvPr id="556036" name="AutoShape 4"/>
          <p:cNvSpPr>
            <a:spLocks noChangeArrowheads="1"/>
          </p:cNvSpPr>
          <p:nvPr/>
        </p:nvSpPr>
        <p:spPr bwMode="auto">
          <a:xfrm>
            <a:off x="1981200" y="3894138"/>
            <a:ext cx="5638800" cy="1673225"/>
          </a:xfrm>
          <a:prstGeom prst="wedgeEllipseCallout">
            <a:avLst>
              <a:gd name="adj1" fmla="val 43273"/>
              <a:gd name="adj2" fmla="val -88236"/>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accuracy rate computed by SPSS was 80.2% which was greater than or equal to the proportional by chance accuracy criteria of 77.6% (1.25 x 62.1% = 77.6%). </a:t>
            </a:r>
          </a:p>
          <a:p>
            <a:pPr algn="l"/>
            <a:endParaRPr lang="en-US" sz="1200">
              <a:latin typeface="Verdana" pitchFamily="34" charset="0"/>
            </a:endParaRPr>
          </a:p>
          <a:p>
            <a:pPr algn="l"/>
            <a:r>
              <a:rPr lang="en-US" sz="1200">
                <a:latin typeface="Verdana" pitchFamily="34" charset="0"/>
              </a:rPr>
              <a:t>The criteria for classification accuracy is  satisfied.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09CA54DE-7E8E-4733-A0A8-5CFBD6FB15EC}" type="slidenum">
              <a:rPr lang="en-US"/>
              <a:pPr/>
              <a:t>48</a:t>
            </a:fld>
            <a:endParaRPr lang="en-US"/>
          </a:p>
        </p:txBody>
      </p:sp>
      <p:pic>
        <p:nvPicPr>
          <p:cNvPr id="821256" name="Picture 8"/>
          <p:cNvPicPr>
            <a:picLocks noChangeAspect="1" noChangeArrowheads="1"/>
          </p:cNvPicPr>
          <p:nvPr>
            <p:ph idx="1"/>
          </p:nvPr>
        </p:nvPicPr>
        <p:blipFill>
          <a:blip r:embed="rId2" cstate="print"/>
          <a:srcRect/>
          <a:stretch>
            <a:fillRect/>
          </a:stretch>
        </p:blipFill>
        <p:spPr>
          <a:xfrm>
            <a:off x="1524000" y="1524000"/>
            <a:ext cx="7024688" cy="5122863"/>
          </a:xfrm>
          <a:noFill/>
          <a:ln/>
        </p:spPr>
      </p:pic>
      <p:sp>
        <p:nvSpPr>
          <p:cNvPr id="821251" name="Rectangle 3"/>
          <p:cNvSpPr>
            <a:spLocks noGrp="1" noChangeArrowheads="1"/>
          </p:cNvSpPr>
          <p:nvPr>
            <p:ph type="title"/>
          </p:nvPr>
        </p:nvSpPr>
        <p:spPr/>
        <p:txBody>
          <a:bodyPr/>
          <a:lstStyle/>
          <a:p>
            <a:r>
              <a:rPr lang="en-US"/>
              <a:t>Validation analysis:</a:t>
            </a:r>
            <a:br>
              <a:rPr lang="en-US"/>
            </a:br>
            <a:r>
              <a:rPr lang="en-US"/>
              <a:t>set the random number seed</a:t>
            </a:r>
          </a:p>
        </p:txBody>
      </p:sp>
      <p:sp>
        <p:nvSpPr>
          <p:cNvPr id="821252" name="AutoShape 4"/>
          <p:cNvSpPr>
            <a:spLocks noChangeArrowheads="1"/>
          </p:cNvSpPr>
          <p:nvPr/>
        </p:nvSpPr>
        <p:spPr bwMode="auto">
          <a:xfrm>
            <a:off x="4114800" y="2971800"/>
            <a:ext cx="3352800" cy="1165225"/>
          </a:xfrm>
          <a:prstGeom prst="wedgeEllipseCallout">
            <a:avLst>
              <a:gd name="adj1" fmla="val -28597"/>
              <a:gd name="adj2" fmla="val -99454"/>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To set the random number seed, select the </a:t>
            </a:r>
            <a:r>
              <a:rPr lang="en-US" sz="1200" i="1">
                <a:latin typeface="Verdana" pitchFamily="34" charset="0"/>
              </a:rPr>
              <a:t>Random Number Seed…</a:t>
            </a:r>
            <a:r>
              <a:rPr lang="en-US" sz="1200">
                <a:latin typeface="Verdana" pitchFamily="34" charset="0"/>
              </a:rPr>
              <a:t> command from the </a:t>
            </a:r>
            <a:r>
              <a:rPr lang="en-US" sz="1200" i="1">
                <a:latin typeface="Verdana" pitchFamily="34" charset="0"/>
              </a:rPr>
              <a:t>Transform</a:t>
            </a:r>
            <a:r>
              <a:rPr lang="en-US" sz="1200">
                <a:latin typeface="Verdana" pitchFamily="34" charset="0"/>
              </a:rPr>
              <a:t> menu.</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519A20B4-D853-498C-9F87-25C9C067CC7E}" type="slidenum">
              <a:rPr lang="en-US"/>
              <a:pPr/>
              <a:t>49</a:t>
            </a:fld>
            <a:endParaRPr lang="en-US"/>
          </a:p>
        </p:txBody>
      </p:sp>
      <p:pic>
        <p:nvPicPr>
          <p:cNvPr id="822280" name="Picture 8"/>
          <p:cNvPicPr>
            <a:picLocks noChangeAspect="1" noChangeArrowheads="1"/>
          </p:cNvPicPr>
          <p:nvPr>
            <p:ph sz="half" idx="2"/>
          </p:nvPr>
        </p:nvPicPr>
        <p:blipFill>
          <a:blip r:embed="rId2" cstate="print"/>
          <a:srcRect/>
          <a:stretch>
            <a:fillRect/>
          </a:stretch>
        </p:blipFill>
        <p:spPr>
          <a:xfrm>
            <a:off x="3711575" y="2738438"/>
            <a:ext cx="2613025" cy="1452562"/>
          </a:xfrm>
          <a:noFill/>
          <a:ln/>
        </p:spPr>
      </p:pic>
      <p:sp>
        <p:nvSpPr>
          <p:cNvPr id="822275" name="Rectangle 3"/>
          <p:cNvSpPr>
            <a:spLocks noGrp="1" noChangeArrowheads="1"/>
          </p:cNvSpPr>
          <p:nvPr>
            <p:ph type="title"/>
          </p:nvPr>
        </p:nvSpPr>
        <p:spPr/>
        <p:txBody>
          <a:bodyPr/>
          <a:lstStyle/>
          <a:p>
            <a:r>
              <a:rPr lang="en-US"/>
              <a:t>Set the random number seed</a:t>
            </a:r>
          </a:p>
        </p:txBody>
      </p:sp>
      <p:sp>
        <p:nvSpPr>
          <p:cNvPr id="822276" name="AutoShape 4"/>
          <p:cNvSpPr>
            <a:spLocks noChangeArrowheads="1"/>
          </p:cNvSpPr>
          <p:nvPr/>
        </p:nvSpPr>
        <p:spPr bwMode="auto">
          <a:xfrm>
            <a:off x="1066800" y="1958975"/>
            <a:ext cx="2514600" cy="1165225"/>
          </a:xfrm>
          <a:prstGeom prst="wedgeEllipseCallout">
            <a:avLst>
              <a:gd name="adj1" fmla="val 61931"/>
              <a:gd name="adj2" fmla="val 55755"/>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First</a:t>
            </a:r>
            <a:r>
              <a:rPr lang="en-US" sz="1200">
                <a:latin typeface="Verdana" pitchFamily="34" charset="0"/>
              </a:rPr>
              <a:t>, click on the </a:t>
            </a:r>
            <a:r>
              <a:rPr lang="en-US" sz="1200" i="1">
                <a:latin typeface="Verdana" pitchFamily="34" charset="0"/>
              </a:rPr>
              <a:t>Set seed to</a:t>
            </a:r>
            <a:r>
              <a:rPr lang="en-US" sz="1200">
                <a:latin typeface="Verdana" pitchFamily="34" charset="0"/>
              </a:rPr>
              <a:t> option button to activate the text box.</a:t>
            </a:r>
          </a:p>
        </p:txBody>
      </p:sp>
      <p:sp>
        <p:nvSpPr>
          <p:cNvPr id="822277" name="AutoShape 5"/>
          <p:cNvSpPr>
            <a:spLocks noChangeArrowheads="1"/>
          </p:cNvSpPr>
          <p:nvPr/>
        </p:nvSpPr>
        <p:spPr bwMode="auto">
          <a:xfrm>
            <a:off x="5638800" y="3429000"/>
            <a:ext cx="2895600" cy="906463"/>
          </a:xfrm>
          <a:prstGeom prst="wedgeEllipseCallout">
            <a:avLst>
              <a:gd name="adj1" fmla="val -57676"/>
              <a:gd name="adj2" fmla="val -56861"/>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Second</a:t>
            </a:r>
            <a:r>
              <a:rPr lang="en-US" sz="1200">
                <a:latin typeface="Verdana" pitchFamily="34" charset="0"/>
              </a:rPr>
              <a:t>, type in the random seed stated in the problem.</a:t>
            </a:r>
          </a:p>
        </p:txBody>
      </p:sp>
      <p:sp>
        <p:nvSpPr>
          <p:cNvPr id="822278" name="AutoShape 6"/>
          <p:cNvSpPr>
            <a:spLocks noChangeArrowheads="1"/>
          </p:cNvSpPr>
          <p:nvPr/>
        </p:nvSpPr>
        <p:spPr bwMode="auto">
          <a:xfrm>
            <a:off x="2209800" y="4386263"/>
            <a:ext cx="3352800" cy="1938337"/>
          </a:xfrm>
          <a:prstGeom prst="wedgeEllipseCallout">
            <a:avLst>
              <a:gd name="adj1" fmla="val 4593"/>
              <a:gd name="adj2" fmla="val -70292"/>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Third</a:t>
            </a:r>
            <a:r>
              <a:rPr lang="en-US" sz="1200">
                <a:latin typeface="Verdana" pitchFamily="34" charset="0"/>
              </a:rPr>
              <a:t>, click on the OK button to complete the dialog box.  </a:t>
            </a:r>
          </a:p>
          <a:p>
            <a:pPr algn="l">
              <a:lnSpc>
                <a:spcPct val="100000"/>
              </a:lnSpc>
            </a:pPr>
            <a:endParaRPr lang="en-US" sz="1200">
              <a:latin typeface="Verdana" pitchFamily="34" charset="0"/>
            </a:endParaRPr>
          </a:p>
          <a:p>
            <a:pPr algn="l">
              <a:lnSpc>
                <a:spcPct val="100000"/>
              </a:lnSpc>
            </a:pPr>
            <a:r>
              <a:rPr lang="en-US" sz="1200">
                <a:latin typeface="Verdana" pitchFamily="34" charset="0"/>
              </a:rPr>
              <a:t>Note that SPSS does not provide you with any feedback about the change.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5EDB83C1-4D73-47B2-A97D-1D417344805C}" type="slidenum">
              <a:rPr lang="en-US"/>
              <a:pPr/>
              <a:t>5</a:t>
            </a:fld>
            <a:endParaRPr lang="en-US"/>
          </a:p>
        </p:txBody>
      </p:sp>
      <p:sp>
        <p:nvSpPr>
          <p:cNvPr id="790530" name="Rectangle 2"/>
          <p:cNvSpPr>
            <a:spLocks noGrp="1" noChangeArrowheads="1"/>
          </p:cNvSpPr>
          <p:nvPr>
            <p:ph type="title"/>
          </p:nvPr>
        </p:nvSpPr>
        <p:spPr/>
        <p:txBody>
          <a:bodyPr/>
          <a:lstStyle/>
          <a:p>
            <a:r>
              <a:rPr lang="en-US"/>
              <a:t>Strategy for Outliers and Influential Cases</a:t>
            </a:r>
          </a:p>
        </p:txBody>
      </p:sp>
      <p:sp>
        <p:nvSpPr>
          <p:cNvPr id="790531" name="Rectangle 3"/>
          <p:cNvSpPr>
            <a:spLocks noGrp="1" noChangeArrowheads="1"/>
          </p:cNvSpPr>
          <p:nvPr>
            <p:ph type="body" idx="1"/>
          </p:nvPr>
        </p:nvSpPr>
        <p:spPr/>
        <p:txBody>
          <a:bodyPr/>
          <a:lstStyle/>
          <a:p>
            <a:r>
              <a:rPr lang="en-US"/>
              <a:t>Our strategy for evaluating the impact of outliers and influential cases on our logistic regression model will parallel what we have done for multiple regression and discriminant analysis:</a:t>
            </a:r>
          </a:p>
          <a:p>
            <a:pPr lvl="1"/>
            <a:r>
              <a:rPr lang="en-US" sz="2000"/>
              <a:t>First, we run a baseline model including all cases</a:t>
            </a:r>
          </a:p>
          <a:p>
            <a:pPr lvl="1"/>
            <a:r>
              <a:rPr lang="en-US" sz="2000"/>
              <a:t>Second, we run a model excluding outliers (whose standardized residual is greater than 3.0 or less than 3.0) and influential cases (whose Cook's distance is greater than 1.0).</a:t>
            </a:r>
          </a:p>
          <a:p>
            <a:pPr lvl="1"/>
            <a:r>
              <a:rPr lang="en-US" sz="2000"/>
              <a:t>If the model excluding outliers and influential cases has a classification accuracy rate that is better than the baseline model, we will interpret the revised model.  If the accuracy rate of the revised model without outliers and influential cases is less than 2% more accurate, we will interpret the baseline model.</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EDC74183-3C85-4D7F-8C1E-9A5FD2316E76}" type="slidenum">
              <a:rPr lang="en-US"/>
              <a:pPr/>
              <a:t>50</a:t>
            </a:fld>
            <a:endParaRPr lang="en-US"/>
          </a:p>
        </p:txBody>
      </p:sp>
      <p:pic>
        <p:nvPicPr>
          <p:cNvPr id="823304" name="Picture 8"/>
          <p:cNvPicPr>
            <a:picLocks noChangeAspect="1" noChangeArrowheads="1"/>
          </p:cNvPicPr>
          <p:nvPr>
            <p:ph idx="1"/>
          </p:nvPr>
        </p:nvPicPr>
        <p:blipFill>
          <a:blip r:embed="rId2" cstate="print"/>
          <a:srcRect/>
          <a:stretch>
            <a:fillRect/>
          </a:stretch>
        </p:blipFill>
        <p:spPr>
          <a:xfrm>
            <a:off x="1524000" y="1524000"/>
            <a:ext cx="7024688" cy="5122863"/>
          </a:xfrm>
          <a:noFill/>
          <a:ln/>
        </p:spPr>
      </p:pic>
      <p:sp>
        <p:nvSpPr>
          <p:cNvPr id="823299" name="Rectangle 3"/>
          <p:cNvSpPr>
            <a:spLocks noGrp="1" noChangeArrowheads="1"/>
          </p:cNvSpPr>
          <p:nvPr>
            <p:ph type="title"/>
          </p:nvPr>
        </p:nvSpPr>
        <p:spPr/>
        <p:txBody>
          <a:bodyPr/>
          <a:lstStyle/>
          <a:p>
            <a:r>
              <a:rPr lang="en-US"/>
              <a:t>Validation analysis:</a:t>
            </a:r>
            <a:br>
              <a:rPr lang="en-US"/>
            </a:br>
            <a:r>
              <a:rPr lang="en-US"/>
              <a:t>compute the split variable</a:t>
            </a:r>
          </a:p>
        </p:txBody>
      </p:sp>
      <p:sp>
        <p:nvSpPr>
          <p:cNvPr id="823300" name="AutoShape 4"/>
          <p:cNvSpPr>
            <a:spLocks noChangeArrowheads="1"/>
          </p:cNvSpPr>
          <p:nvPr/>
        </p:nvSpPr>
        <p:spPr bwMode="auto">
          <a:xfrm>
            <a:off x="4267200" y="2667000"/>
            <a:ext cx="3352800" cy="1165225"/>
          </a:xfrm>
          <a:prstGeom prst="wedgeEllipseCallout">
            <a:avLst>
              <a:gd name="adj1" fmla="val -51375"/>
              <a:gd name="adj2" fmla="val -86241"/>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To enter the formula for the variable that will split the sample in two parts, click on the </a:t>
            </a:r>
            <a:r>
              <a:rPr lang="en-US" sz="1200" i="1">
                <a:latin typeface="Verdana" pitchFamily="34" charset="0"/>
              </a:rPr>
              <a:t>Compute…</a:t>
            </a:r>
            <a:r>
              <a:rPr lang="en-US" sz="1200">
                <a:latin typeface="Verdana" pitchFamily="34" charset="0"/>
              </a:rPr>
              <a:t> command.</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E3DECDC5-A77E-4D24-9261-0EE2EF0CF243}" type="slidenum">
              <a:rPr lang="en-US"/>
              <a:pPr/>
              <a:t>51</a:t>
            </a:fld>
            <a:endParaRPr lang="en-US"/>
          </a:p>
        </p:txBody>
      </p:sp>
      <p:pic>
        <p:nvPicPr>
          <p:cNvPr id="824330" name="Picture 10"/>
          <p:cNvPicPr>
            <a:picLocks noChangeAspect="1" noChangeArrowheads="1"/>
          </p:cNvPicPr>
          <p:nvPr>
            <p:ph idx="1"/>
          </p:nvPr>
        </p:nvPicPr>
        <p:blipFill>
          <a:blip r:embed="rId2" cstate="print"/>
          <a:srcRect/>
          <a:stretch>
            <a:fillRect/>
          </a:stretch>
        </p:blipFill>
        <p:spPr>
          <a:xfrm>
            <a:off x="1689100" y="2233613"/>
            <a:ext cx="6007100" cy="3481387"/>
          </a:xfrm>
          <a:noFill/>
          <a:ln/>
        </p:spPr>
      </p:pic>
      <p:sp>
        <p:nvSpPr>
          <p:cNvPr id="824323" name="Rectangle 3"/>
          <p:cNvSpPr>
            <a:spLocks noGrp="1" noChangeArrowheads="1"/>
          </p:cNvSpPr>
          <p:nvPr>
            <p:ph type="title"/>
          </p:nvPr>
        </p:nvSpPr>
        <p:spPr/>
        <p:txBody>
          <a:bodyPr/>
          <a:lstStyle/>
          <a:p>
            <a:r>
              <a:rPr lang="en-US"/>
              <a:t>The formula for the split variable</a:t>
            </a:r>
          </a:p>
        </p:txBody>
      </p:sp>
      <p:sp>
        <p:nvSpPr>
          <p:cNvPr id="824324" name="AutoShape 4"/>
          <p:cNvSpPr>
            <a:spLocks noChangeArrowheads="1"/>
          </p:cNvSpPr>
          <p:nvPr/>
        </p:nvSpPr>
        <p:spPr bwMode="auto">
          <a:xfrm>
            <a:off x="2501900" y="1363663"/>
            <a:ext cx="3351213" cy="906462"/>
          </a:xfrm>
          <a:prstGeom prst="wedgeEllipseCallout">
            <a:avLst>
              <a:gd name="adj1" fmla="val -47347"/>
              <a:gd name="adj2" fmla="val 101491"/>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First</a:t>
            </a:r>
            <a:r>
              <a:rPr lang="en-US" sz="1200">
                <a:latin typeface="Verdana" pitchFamily="34" charset="0"/>
              </a:rPr>
              <a:t>, type the name for the new variable, split, into the </a:t>
            </a:r>
            <a:r>
              <a:rPr lang="en-US" sz="1200" i="1">
                <a:latin typeface="Verdana" pitchFamily="34" charset="0"/>
              </a:rPr>
              <a:t>Target Variable</a:t>
            </a:r>
            <a:r>
              <a:rPr lang="en-US" sz="1200">
                <a:latin typeface="Verdana" pitchFamily="34" charset="0"/>
              </a:rPr>
              <a:t> text box.</a:t>
            </a:r>
          </a:p>
        </p:txBody>
      </p:sp>
      <p:sp>
        <p:nvSpPr>
          <p:cNvPr id="824325" name="AutoShape 5"/>
          <p:cNvSpPr>
            <a:spLocks noChangeArrowheads="1"/>
          </p:cNvSpPr>
          <p:nvPr/>
        </p:nvSpPr>
        <p:spPr bwMode="auto">
          <a:xfrm>
            <a:off x="5321300" y="1668463"/>
            <a:ext cx="3581400" cy="5037137"/>
          </a:xfrm>
          <a:prstGeom prst="wedgeEllipseCallout">
            <a:avLst>
              <a:gd name="adj1" fmla="val -59310"/>
              <a:gd name="adj2" fmla="val -28505"/>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Second</a:t>
            </a:r>
            <a:r>
              <a:rPr lang="en-US" sz="1200">
                <a:latin typeface="Verdana" pitchFamily="34" charset="0"/>
              </a:rPr>
              <a:t>, the formula for the value of split is shown in the text box. </a:t>
            </a:r>
          </a:p>
          <a:p>
            <a:pPr algn="l">
              <a:lnSpc>
                <a:spcPct val="100000"/>
              </a:lnSpc>
            </a:pPr>
            <a:endParaRPr lang="en-US" sz="1200">
              <a:latin typeface="Verdana" pitchFamily="34" charset="0"/>
            </a:endParaRPr>
          </a:p>
          <a:p>
            <a:pPr algn="l">
              <a:lnSpc>
                <a:spcPct val="100000"/>
              </a:lnSpc>
            </a:pPr>
            <a:r>
              <a:rPr lang="en-US" sz="1200">
                <a:latin typeface="Verdana" pitchFamily="34" charset="0"/>
              </a:rPr>
              <a:t>The uniform(1) function generates a random decimal number between 0 and 1.  The random number is compared to the value 0.80. </a:t>
            </a:r>
          </a:p>
          <a:p>
            <a:pPr algn="l">
              <a:lnSpc>
                <a:spcPct val="100000"/>
              </a:lnSpc>
            </a:pPr>
            <a:endParaRPr lang="en-US" sz="1200">
              <a:latin typeface="Verdana" pitchFamily="34" charset="0"/>
            </a:endParaRPr>
          </a:p>
          <a:p>
            <a:pPr algn="l">
              <a:lnSpc>
                <a:spcPct val="100000"/>
              </a:lnSpc>
            </a:pPr>
            <a:r>
              <a:rPr lang="en-US" sz="1200">
                <a:latin typeface="Verdana" pitchFamily="34" charset="0"/>
              </a:rPr>
              <a:t>If the random number is less than or equal to 0.80, the value of the formula will be 1, the SPSS numeric equivalent to true.  If the random number is larger than 0.80, the formula will return a 0, the SPSS numeric equivalent to false.</a:t>
            </a:r>
          </a:p>
        </p:txBody>
      </p:sp>
      <p:sp>
        <p:nvSpPr>
          <p:cNvPr id="824326" name="AutoShape 6"/>
          <p:cNvSpPr>
            <a:spLocks noChangeArrowheads="1"/>
          </p:cNvSpPr>
          <p:nvPr/>
        </p:nvSpPr>
        <p:spPr bwMode="auto">
          <a:xfrm>
            <a:off x="2057400" y="5630863"/>
            <a:ext cx="2667000" cy="906462"/>
          </a:xfrm>
          <a:prstGeom prst="wedgeEllipseCallout">
            <a:avLst>
              <a:gd name="adj1" fmla="val 31606"/>
              <a:gd name="adj2" fmla="val -70315"/>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Third</a:t>
            </a:r>
            <a:r>
              <a:rPr lang="en-US" sz="1200">
                <a:latin typeface="Verdana" pitchFamily="34" charset="0"/>
              </a:rPr>
              <a:t>, click on the OK button to complete the dialog box.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2E9323B7-8462-445F-A153-3CE179763F58}" type="slidenum">
              <a:rPr lang="en-US"/>
              <a:pPr/>
              <a:t>52</a:t>
            </a:fld>
            <a:endParaRPr lang="en-US"/>
          </a:p>
        </p:txBody>
      </p:sp>
      <p:pic>
        <p:nvPicPr>
          <p:cNvPr id="844806" name="Picture 6"/>
          <p:cNvPicPr>
            <a:picLocks noChangeAspect="1" noChangeArrowheads="1"/>
          </p:cNvPicPr>
          <p:nvPr>
            <p:ph idx="1"/>
          </p:nvPr>
        </p:nvPicPr>
        <p:blipFill>
          <a:blip r:embed="rId2" cstate="print"/>
          <a:srcRect/>
          <a:stretch>
            <a:fillRect/>
          </a:stretch>
        </p:blipFill>
        <p:spPr>
          <a:xfrm>
            <a:off x="1524000" y="1524000"/>
            <a:ext cx="7024688" cy="5122863"/>
          </a:xfrm>
          <a:noFill/>
          <a:ln/>
        </p:spPr>
      </p:pic>
      <p:sp>
        <p:nvSpPr>
          <p:cNvPr id="844803" name="Rectangle 3"/>
          <p:cNvSpPr>
            <a:spLocks noGrp="1" noChangeArrowheads="1"/>
          </p:cNvSpPr>
          <p:nvPr>
            <p:ph type="title"/>
          </p:nvPr>
        </p:nvSpPr>
        <p:spPr/>
        <p:txBody>
          <a:bodyPr/>
          <a:lstStyle/>
          <a:p>
            <a:r>
              <a:rPr lang="en-US"/>
              <a:t>Repeat the regression with </a:t>
            </a:r>
            <a:br>
              <a:rPr lang="en-US"/>
            </a:br>
            <a:r>
              <a:rPr lang="en-US"/>
              <a:t>validation sample</a:t>
            </a:r>
          </a:p>
        </p:txBody>
      </p:sp>
      <p:sp>
        <p:nvSpPr>
          <p:cNvPr id="844804" name="AutoShape 4"/>
          <p:cNvSpPr>
            <a:spLocks noChangeArrowheads="1"/>
          </p:cNvSpPr>
          <p:nvPr/>
        </p:nvSpPr>
        <p:spPr bwMode="auto">
          <a:xfrm>
            <a:off x="4114800" y="3300413"/>
            <a:ext cx="3657600" cy="1423987"/>
          </a:xfrm>
          <a:prstGeom prst="wedgeEllipseCallout">
            <a:avLst>
              <a:gd name="adj1" fmla="val -52995"/>
              <a:gd name="adj2" fmla="val -79653"/>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To repeat the logistic regression analysis for the first validation sample, select </a:t>
            </a:r>
            <a:r>
              <a:rPr lang="en-US" sz="1200" i="1">
                <a:latin typeface="Verdana" pitchFamily="34" charset="0"/>
              </a:rPr>
              <a:t>Logistic Regression</a:t>
            </a:r>
            <a:r>
              <a:rPr lang="en-US" sz="1200">
                <a:latin typeface="Verdana" pitchFamily="34" charset="0"/>
              </a:rPr>
              <a:t> from the </a:t>
            </a:r>
            <a:r>
              <a:rPr lang="en-US" sz="1200" i="1">
                <a:latin typeface="Verdana" pitchFamily="34" charset="0"/>
              </a:rPr>
              <a:t>Dialog Recall</a:t>
            </a:r>
            <a:r>
              <a:rPr lang="en-US" sz="1200">
                <a:latin typeface="Verdana" pitchFamily="34" charset="0"/>
              </a:rPr>
              <a:t> tool button.</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092FE701-2393-480F-9954-B41F38517169}" type="slidenum">
              <a:rPr lang="en-US"/>
              <a:pPr/>
              <a:t>53</a:t>
            </a:fld>
            <a:endParaRPr lang="en-US"/>
          </a:p>
        </p:txBody>
      </p:sp>
      <p:pic>
        <p:nvPicPr>
          <p:cNvPr id="845828" name="Picture 4"/>
          <p:cNvPicPr>
            <a:picLocks noChangeAspect="1" noChangeArrowheads="1"/>
          </p:cNvPicPr>
          <p:nvPr>
            <p:ph idx="1"/>
          </p:nvPr>
        </p:nvPicPr>
        <p:blipFill>
          <a:blip r:embed="rId2" cstate="print"/>
          <a:srcRect/>
          <a:stretch>
            <a:fillRect/>
          </a:stretch>
        </p:blipFill>
        <p:spPr>
          <a:xfrm>
            <a:off x="1774825" y="1912938"/>
            <a:ext cx="5845175" cy="3281362"/>
          </a:xfrm>
          <a:noFill/>
          <a:ln/>
        </p:spPr>
      </p:pic>
      <p:sp>
        <p:nvSpPr>
          <p:cNvPr id="845829" name="Rectangle 5"/>
          <p:cNvSpPr>
            <a:spLocks noGrp="1" noChangeArrowheads="1"/>
          </p:cNvSpPr>
          <p:nvPr>
            <p:ph type="title"/>
          </p:nvPr>
        </p:nvSpPr>
        <p:spPr/>
        <p:txBody>
          <a:bodyPr/>
          <a:lstStyle/>
          <a:p>
            <a:r>
              <a:rPr lang="en-US"/>
              <a:t>Activating the command for subsets of cases </a:t>
            </a:r>
          </a:p>
        </p:txBody>
      </p:sp>
      <p:sp>
        <p:nvSpPr>
          <p:cNvPr id="845831" name="AutoShape 7"/>
          <p:cNvSpPr>
            <a:spLocks noChangeArrowheads="1"/>
          </p:cNvSpPr>
          <p:nvPr/>
        </p:nvSpPr>
        <p:spPr bwMode="auto">
          <a:xfrm>
            <a:off x="1470025" y="5265738"/>
            <a:ext cx="3352800" cy="906462"/>
          </a:xfrm>
          <a:prstGeom prst="wedgeEllipseCallout">
            <a:avLst>
              <a:gd name="adj1" fmla="val -15153"/>
              <a:gd name="adj2" fmla="val -74519"/>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First</a:t>
            </a:r>
            <a:r>
              <a:rPr lang="en-US" sz="1200">
                <a:latin typeface="Verdana" pitchFamily="34" charset="0"/>
              </a:rPr>
              <a:t>, click on the </a:t>
            </a:r>
            <a:r>
              <a:rPr lang="en-US" sz="1200" i="1">
                <a:latin typeface="Verdana" pitchFamily="34" charset="0"/>
              </a:rPr>
              <a:t>Select</a:t>
            </a:r>
            <a:r>
              <a:rPr lang="en-US" sz="1200">
                <a:latin typeface="Verdana" pitchFamily="34" charset="0"/>
              </a:rPr>
              <a:t> button to open the panel for selecting a subset of cases.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6A357B17-F1A5-4962-BA2F-17F2961E3A6B}" type="slidenum">
              <a:rPr lang="en-US"/>
              <a:pPr/>
              <a:t>54</a:t>
            </a:fld>
            <a:endParaRPr lang="en-US"/>
          </a:p>
        </p:txBody>
      </p:sp>
      <p:pic>
        <p:nvPicPr>
          <p:cNvPr id="827399" name="Picture 7"/>
          <p:cNvPicPr>
            <a:picLocks noChangeAspect="1" noChangeArrowheads="1"/>
          </p:cNvPicPr>
          <p:nvPr>
            <p:ph idx="1"/>
          </p:nvPr>
        </p:nvPicPr>
        <p:blipFill>
          <a:blip r:embed="rId2" cstate="print"/>
          <a:srcRect/>
          <a:stretch>
            <a:fillRect/>
          </a:stretch>
        </p:blipFill>
        <p:spPr>
          <a:xfrm>
            <a:off x="2460625" y="1524000"/>
            <a:ext cx="5845175" cy="3967163"/>
          </a:xfrm>
          <a:noFill/>
          <a:ln/>
        </p:spPr>
      </p:pic>
      <p:sp>
        <p:nvSpPr>
          <p:cNvPr id="827395" name="Rectangle 3"/>
          <p:cNvSpPr>
            <a:spLocks noGrp="1" noChangeArrowheads="1"/>
          </p:cNvSpPr>
          <p:nvPr>
            <p:ph type="title"/>
          </p:nvPr>
        </p:nvSpPr>
        <p:spPr/>
        <p:txBody>
          <a:bodyPr/>
          <a:lstStyle/>
          <a:p>
            <a:r>
              <a:rPr lang="en-US"/>
              <a:t>Using "split" as the selection variable</a:t>
            </a:r>
          </a:p>
        </p:txBody>
      </p:sp>
      <p:sp>
        <p:nvSpPr>
          <p:cNvPr id="827396" name="AutoShape 4"/>
          <p:cNvSpPr>
            <a:spLocks noChangeArrowheads="1"/>
          </p:cNvSpPr>
          <p:nvPr/>
        </p:nvSpPr>
        <p:spPr bwMode="auto">
          <a:xfrm>
            <a:off x="1219200" y="4343400"/>
            <a:ext cx="1976438" cy="1423988"/>
          </a:xfrm>
          <a:prstGeom prst="wedgeEllipseCallout">
            <a:avLst>
              <a:gd name="adj1" fmla="val 31125"/>
              <a:gd name="adj2" fmla="val -77315"/>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b="1">
                <a:latin typeface="Verdana" pitchFamily="34" charset="0"/>
              </a:rPr>
              <a:t>First</a:t>
            </a:r>
            <a:r>
              <a:rPr lang="en-US" sz="1200">
                <a:latin typeface="Verdana" pitchFamily="34" charset="0"/>
              </a:rPr>
              <a:t>, scroll down the list of variables and highlight the variable </a:t>
            </a:r>
            <a:r>
              <a:rPr lang="en-US" sz="1200" i="1">
                <a:latin typeface="Verdana" pitchFamily="34" charset="0"/>
              </a:rPr>
              <a:t>split</a:t>
            </a:r>
            <a:r>
              <a:rPr lang="en-US" sz="1200">
                <a:latin typeface="Verdana" pitchFamily="34" charset="0"/>
              </a:rPr>
              <a:t>.</a:t>
            </a:r>
          </a:p>
        </p:txBody>
      </p:sp>
      <p:sp>
        <p:nvSpPr>
          <p:cNvPr id="827397" name="AutoShape 5"/>
          <p:cNvSpPr>
            <a:spLocks noChangeArrowheads="1"/>
          </p:cNvSpPr>
          <p:nvPr/>
        </p:nvSpPr>
        <p:spPr bwMode="auto">
          <a:xfrm>
            <a:off x="4495800" y="5257800"/>
            <a:ext cx="3352800" cy="1447800"/>
          </a:xfrm>
          <a:prstGeom prst="wedgeEllipseCallout">
            <a:avLst>
              <a:gd name="adj1" fmla="val -45977"/>
              <a:gd name="adj2" fmla="val -48463"/>
            </a:avLst>
          </a:prstGeom>
          <a:solidFill>
            <a:srgbClr val="FFFFCC"/>
          </a:solidFill>
          <a:ln w="38100">
            <a:solidFill>
              <a:srgbClr val="FF0000"/>
            </a:solidFill>
            <a:miter lim="800000"/>
            <a:headEnd type="none" w="sm" len="sm"/>
            <a:tailEnd type="none" w="sm" len="sm"/>
          </a:ln>
          <a:effectLst/>
        </p:spPr>
        <p:txBody>
          <a:bodyPr anchor="ctr"/>
          <a:lstStyle/>
          <a:p>
            <a:pPr algn="l">
              <a:lnSpc>
                <a:spcPct val="100000"/>
              </a:lnSpc>
            </a:pPr>
            <a:r>
              <a:rPr lang="en-US" sz="1200" b="1">
                <a:latin typeface="Verdana" pitchFamily="34" charset="0"/>
              </a:rPr>
              <a:t>Second</a:t>
            </a:r>
            <a:r>
              <a:rPr lang="en-US" sz="1200">
                <a:latin typeface="Verdana" pitchFamily="34" charset="0"/>
              </a:rPr>
              <a:t>, click on the right arrow button to move the split variable to the </a:t>
            </a:r>
            <a:r>
              <a:rPr lang="en-US" sz="1200" i="1">
                <a:latin typeface="Verdana" pitchFamily="34" charset="0"/>
              </a:rPr>
              <a:t>Selection Variable</a:t>
            </a:r>
            <a:r>
              <a:rPr lang="en-US" sz="1200">
                <a:latin typeface="Verdana" pitchFamily="34" charset="0"/>
              </a:rPr>
              <a:t> text box.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632235C5-1279-4848-9B3E-6E099369F30C}" type="slidenum">
              <a:rPr lang="en-US"/>
              <a:pPr/>
              <a:t>55</a:t>
            </a:fld>
            <a:endParaRPr lang="en-US"/>
          </a:p>
        </p:txBody>
      </p:sp>
      <p:pic>
        <p:nvPicPr>
          <p:cNvPr id="828423" name="Picture 7"/>
          <p:cNvPicPr>
            <a:picLocks noChangeAspect="1" noChangeArrowheads="1"/>
          </p:cNvPicPr>
          <p:nvPr>
            <p:ph idx="1"/>
          </p:nvPr>
        </p:nvPicPr>
        <p:blipFill>
          <a:blip r:embed="rId2" cstate="print"/>
          <a:srcRect/>
          <a:stretch>
            <a:fillRect/>
          </a:stretch>
        </p:blipFill>
        <p:spPr>
          <a:xfrm>
            <a:off x="2232025" y="1671638"/>
            <a:ext cx="5845175" cy="3967162"/>
          </a:xfrm>
          <a:noFill/>
          <a:ln/>
        </p:spPr>
      </p:pic>
      <p:sp>
        <p:nvSpPr>
          <p:cNvPr id="828419" name="Rectangle 3"/>
          <p:cNvSpPr>
            <a:spLocks noGrp="1" noChangeArrowheads="1"/>
          </p:cNvSpPr>
          <p:nvPr>
            <p:ph type="title"/>
          </p:nvPr>
        </p:nvSpPr>
        <p:spPr/>
        <p:txBody>
          <a:bodyPr/>
          <a:lstStyle/>
          <a:p>
            <a:r>
              <a:rPr lang="en-US"/>
              <a:t>Setting the value of split to select cases</a:t>
            </a:r>
          </a:p>
        </p:txBody>
      </p:sp>
      <p:sp>
        <p:nvSpPr>
          <p:cNvPr id="828420" name="AutoShape 4"/>
          <p:cNvSpPr>
            <a:spLocks noChangeArrowheads="1"/>
          </p:cNvSpPr>
          <p:nvPr/>
        </p:nvSpPr>
        <p:spPr bwMode="auto">
          <a:xfrm>
            <a:off x="1295400" y="3429000"/>
            <a:ext cx="3200400" cy="1673225"/>
          </a:xfrm>
          <a:prstGeom prst="wedgeEllipseCallout">
            <a:avLst>
              <a:gd name="adj1" fmla="val 54514"/>
              <a:gd name="adj2" fmla="val 54097"/>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When the variable named </a:t>
            </a:r>
            <a:r>
              <a:rPr lang="en-US" sz="1200" i="1">
                <a:latin typeface="Verdana" pitchFamily="34" charset="0"/>
              </a:rPr>
              <a:t>split</a:t>
            </a:r>
            <a:r>
              <a:rPr lang="en-US" sz="1200">
                <a:latin typeface="Verdana" pitchFamily="34" charset="0"/>
              </a:rPr>
              <a:t> is moved to the Selection Variable text box, SPSS adds "=?" after the name to prompt up to enter a specific value for split.</a:t>
            </a:r>
            <a:endParaRPr lang="en-US"/>
          </a:p>
        </p:txBody>
      </p:sp>
      <p:sp>
        <p:nvSpPr>
          <p:cNvPr id="828421" name="AutoShape 5"/>
          <p:cNvSpPr>
            <a:spLocks noChangeArrowheads="1"/>
          </p:cNvSpPr>
          <p:nvPr/>
        </p:nvSpPr>
        <p:spPr bwMode="auto">
          <a:xfrm>
            <a:off x="6919913" y="4397375"/>
            <a:ext cx="1976437" cy="1012825"/>
          </a:xfrm>
          <a:prstGeom prst="wedgeEllipseCallout">
            <a:avLst>
              <a:gd name="adj1" fmla="val -61648"/>
              <a:gd name="adj2" fmla="val 35287"/>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Click on the </a:t>
            </a:r>
            <a:r>
              <a:rPr lang="en-US" sz="1200" i="1">
                <a:latin typeface="Verdana" pitchFamily="34" charset="0"/>
              </a:rPr>
              <a:t>Rule</a:t>
            </a:r>
            <a:r>
              <a:rPr lang="en-US" sz="1200">
                <a:latin typeface="Verdana" pitchFamily="34" charset="0"/>
              </a:rPr>
              <a:t>… button to enter a value for </a:t>
            </a:r>
            <a:r>
              <a:rPr lang="en-US" sz="1200" i="1">
                <a:latin typeface="Verdana" pitchFamily="34" charset="0"/>
              </a:rPr>
              <a:t>split</a:t>
            </a:r>
            <a:r>
              <a:rPr lang="en-US" sz="1200">
                <a:latin typeface="Verdana" pitchFamily="34" charset="0"/>
              </a:rPr>
              <a:t>.</a:t>
            </a:r>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E7086904-4FDD-455C-9154-499849F3366D}" type="slidenum">
              <a:rPr lang="en-US"/>
              <a:pPr/>
              <a:t>56</a:t>
            </a:fld>
            <a:endParaRPr lang="en-US"/>
          </a:p>
        </p:txBody>
      </p:sp>
      <p:pic>
        <p:nvPicPr>
          <p:cNvPr id="833543" name="Picture 7"/>
          <p:cNvPicPr>
            <a:picLocks noChangeAspect="1" noChangeArrowheads="1"/>
          </p:cNvPicPr>
          <p:nvPr>
            <p:ph idx="1"/>
          </p:nvPr>
        </p:nvPicPr>
        <p:blipFill>
          <a:blip r:embed="rId2" cstate="print"/>
          <a:srcRect/>
          <a:stretch>
            <a:fillRect/>
          </a:stretch>
        </p:blipFill>
        <p:spPr>
          <a:xfrm>
            <a:off x="3502025" y="2692400"/>
            <a:ext cx="2974975" cy="1498600"/>
          </a:xfrm>
          <a:noFill/>
          <a:ln/>
        </p:spPr>
      </p:pic>
      <p:sp>
        <p:nvSpPr>
          <p:cNvPr id="833539" name="Rectangle 3"/>
          <p:cNvSpPr>
            <a:spLocks noGrp="1" noChangeArrowheads="1"/>
          </p:cNvSpPr>
          <p:nvPr>
            <p:ph type="title"/>
          </p:nvPr>
        </p:nvSpPr>
        <p:spPr/>
        <p:txBody>
          <a:bodyPr/>
          <a:lstStyle/>
          <a:p>
            <a:r>
              <a:rPr lang="en-US"/>
              <a:t>Completing the value selection</a:t>
            </a:r>
          </a:p>
        </p:txBody>
      </p:sp>
      <p:sp>
        <p:nvSpPr>
          <p:cNvPr id="833540" name="AutoShape 4"/>
          <p:cNvSpPr>
            <a:spLocks noChangeArrowheads="1"/>
          </p:cNvSpPr>
          <p:nvPr/>
        </p:nvSpPr>
        <p:spPr bwMode="auto">
          <a:xfrm>
            <a:off x="5867400" y="2111375"/>
            <a:ext cx="2743200" cy="1012825"/>
          </a:xfrm>
          <a:prstGeom prst="wedgeEllipseCallout">
            <a:avLst>
              <a:gd name="adj1" fmla="val -41259"/>
              <a:gd name="adj2" fmla="val 86468"/>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b="1">
                <a:latin typeface="Verdana" pitchFamily="34" charset="0"/>
              </a:rPr>
              <a:t>First</a:t>
            </a:r>
            <a:r>
              <a:rPr lang="en-US" sz="1200">
                <a:latin typeface="Verdana" pitchFamily="34" charset="0"/>
              </a:rPr>
              <a:t>, type the value for the first half of the sample, 1, into the </a:t>
            </a:r>
            <a:r>
              <a:rPr lang="en-US" sz="1200" i="1">
                <a:latin typeface="Verdana" pitchFamily="34" charset="0"/>
              </a:rPr>
              <a:t>Value </a:t>
            </a:r>
            <a:r>
              <a:rPr lang="en-US" sz="1200">
                <a:latin typeface="Verdana" pitchFamily="34" charset="0"/>
              </a:rPr>
              <a:t>text box.</a:t>
            </a:r>
            <a:endParaRPr lang="en-US"/>
          </a:p>
        </p:txBody>
      </p:sp>
      <p:sp>
        <p:nvSpPr>
          <p:cNvPr id="833541" name="AutoShape 5"/>
          <p:cNvSpPr>
            <a:spLocks noChangeArrowheads="1"/>
          </p:cNvSpPr>
          <p:nvPr/>
        </p:nvSpPr>
        <p:spPr bwMode="auto">
          <a:xfrm>
            <a:off x="2133600" y="4213225"/>
            <a:ext cx="3124200" cy="1143000"/>
          </a:xfrm>
          <a:prstGeom prst="wedgeEllipseCallout">
            <a:avLst>
              <a:gd name="adj1" fmla="val 29931"/>
              <a:gd name="adj2" fmla="val -68056"/>
            </a:avLst>
          </a:prstGeom>
          <a:solidFill>
            <a:srgbClr val="FFFFCC"/>
          </a:solidFill>
          <a:ln w="38100">
            <a:solidFill>
              <a:srgbClr val="FF0000"/>
            </a:solidFill>
            <a:miter lim="800000"/>
            <a:headEnd type="none" w="sm" len="sm"/>
            <a:tailEnd type="none" w="sm" len="sm"/>
          </a:ln>
          <a:effectLst/>
        </p:spPr>
        <p:txBody>
          <a:bodyPr anchor="ctr"/>
          <a:lstStyle/>
          <a:p>
            <a:pPr algn="l"/>
            <a:r>
              <a:rPr lang="en-US" sz="1200" b="1">
                <a:latin typeface="Verdana" pitchFamily="34" charset="0"/>
              </a:rPr>
              <a:t>Second</a:t>
            </a:r>
            <a:r>
              <a:rPr lang="en-US" sz="1200">
                <a:latin typeface="Verdana" pitchFamily="34" charset="0"/>
              </a:rPr>
              <a:t>, click on the </a:t>
            </a:r>
            <a:r>
              <a:rPr lang="en-US" sz="1200" i="1">
                <a:latin typeface="Verdana" pitchFamily="34" charset="0"/>
              </a:rPr>
              <a:t>Continue</a:t>
            </a:r>
            <a:r>
              <a:rPr lang="en-US" sz="1200">
                <a:latin typeface="Verdana" pitchFamily="34" charset="0"/>
              </a:rPr>
              <a:t> button to complete the value entry.</a:t>
            </a:r>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7CF6F431-80F3-4CA3-BF52-6B9DCBF2DC62}" type="slidenum">
              <a:rPr lang="en-US"/>
              <a:pPr/>
              <a:t>57</a:t>
            </a:fld>
            <a:endParaRPr lang="en-US"/>
          </a:p>
        </p:txBody>
      </p:sp>
      <p:pic>
        <p:nvPicPr>
          <p:cNvPr id="834567" name="Picture 7"/>
          <p:cNvPicPr>
            <a:picLocks noChangeAspect="1" noChangeArrowheads="1"/>
          </p:cNvPicPr>
          <p:nvPr>
            <p:ph idx="1"/>
          </p:nvPr>
        </p:nvPicPr>
        <p:blipFill>
          <a:blip r:embed="rId2" cstate="print"/>
          <a:srcRect/>
          <a:stretch>
            <a:fillRect/>
          </a:stretch>
        </p:blipFill>
        <p:spPr>
          <a:xfrm>
            <a:off x="1676400" y="1447800"/>
            <a:ext cx="5845175" cy="3967163"/>
          </a:xfrm>
          <a:noFill/>
          <a:ln/>
        </p:spPr>
      </p:pic>
      <p:sp>
        <p:nvSpPr>
          <p:cNvPr id="834563" name="Rectangle 3"/>
          <p:cNvSpPr>
            <a:spLocks noGrp="1" noChangeArrowheads="1"/>
          </p:cNvSpPr>
          <p:nvPr>
            <p:ph type="title"/>
          </p:nvPr>
        </p:nvSpPr>
        <p:spPr/>
        <p:txBody>
          <a:bodyPr/>
          <a:lstStyle/>
          <a:p>
            <a:r>
              <a:rPr lang="en-US"/>
              <a:t>Requesting output for the </a:t>
            </a:r>
            <a:br>
              <a:rPr lang="en-US"/>
            </a:br>
            <a:r>
              <a:rPr lang="en-US"/>
              <a:t>validation sample</a:t>
            </a:r>
          </a:p>
        </p:txBody>
      </p:sp>
      <p:sp>
        <p:nvSpPr>
          <p:cNvPr id="834564" name="AutoShape 4"/>
          <p:cNvSpPr>
            <a:spLocks noChangeArrowheads="1"/>
          </p:cNvSpPr>
          <p:nvPr/>
        </p:nvSpPr>
        <p:spPr bwMode="auto">
          <a:xfrm>
            <a:off x="765175" y="5254625"/>
            <a:ext cx="4568825" cy="1450975"/>
          </a:xfrm>
          <a:prstGeom prst="wedgeEllipseCallout">
            <a:avLst>
              <a:gd name="adj1" fmla="val 26407"/>
              <a:gd name="adj2" fmla="val -54815"/>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When the value entry dialog box is closed, SPSS adds the value we entered after the equal sign.  This specification now tells SPSS to include in the analysis only those cases that have a value of 1 for the split variable.</a:t>
            </a:r>
            <a:endParaRPr lang="en-US"/>
          </a:p>
        </p:txBody>
      </p:sp>
      <p:sp>
        <p:nvSpPr>
          <p:cNvPr id="834565" name="AutoShape 5"/>
          <p:cNvSpPr>
            <a:spLocks noChangeArrowheads="1"/>
          </p:cNvSpPr>
          <p:nvPr/>
        </p:nvSpPr>
        <p:spPr bwMode="auto">
          <a:xfrm>
            <a:off x="6629400" y="2514600"/>
            <a:ext cx="2133600" cy="790575"/>
          </a:xfrm>
          <a:prstGeom prst="wedgeEllipseCallout">
            <a:avLst>
              <a:gd name="adj1" fmla="val -24032"/>
              <a:gd name="adj2" fmla="val -106023"/>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Click on the </a:t>
            </a:r>
            <a:r>
              <a:rPr lang="en-US" sz="1200" i="1">
                <a:latin typeface="Verdana" pitchFamily="34" charset="0"/>
              </a:rPr>
              <a:t>OK</a:t>
            </a:r>
            <a:r>
              <a:rPr lang="en-US" sz="1200">
                <a:latin typeface="Verdana" pitchFamily="34" charset="0"/>
              </a:rPr>
              <a:t> button to request the output.</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161178EC-193A-48D8-860C-EB00B21FD447}" type="slidenum">
              <a:rPr lang="en-US"/>
              <a:pPr/>
              <a:t>58</a:t>
            </a:fld>
            <a:endParaRPr lang="en-US"/>
          </a:p>
        </p:txBody>
      </p:sp>
      <p:pic>
        <p:nvPicPr>
          <p:cNvPr id="835604" name="Picture 20"/>
          <p:cNvPicPr>
            <a:picLocks noChangeAspect="1" noChangeArrowheads="1"/>
          </p:cNvPicPr>
          <p:nvPr>
            <p:ph sz="half" idx="1"/>
          </p:nvPr>
        </p:nvPicPr>
        <p:blipFill>
          <a:blip r:embed="rId2" cstate="print"/>
          <a:srcRect/>
          <a:stretch>
            <a:fillRect/>
          </a:stretch>
        </p:blipFill>
        <p:spPr>
          <a:xfrm>
            <a:off x="2557463" y="1828800"/>
            <a:ext cx="4027487" cy="1349375"/>
          </a:xfrm>
          <a:noFill/>
          <a:ln/>
        </p:spPr>
      </p:pic>
      <p:sp>
        <p:nvSpPr>
          <p:cNvPr id="835586" name="Rectangle 2"/>
          <p:cNvSpPr>
            <a:spLocks noGrp="1" noChangeArrowheads="1"/>
          </p:cNvSpPr>
          <p:nvPr>
            <p:ph type="title"/>
          </p:nvPr>
        </p:nvSpPr>
        <p:spPr/>
        <p:txBody>
          <a:bodyPr/>
          <a:lstStyle/>
          <a:p>
            <a:r>
              <a:rPr lang="en-US"/>
              <a:t>SPLIT-SAMPLE VALIDATION - 1</a:t>
            </a:r>
          </a:p>
        </p:txBody>
      </p:sp>
      <p:sp>
        <p:nvSpPr>
          <p:cNvPr id="835590" name="AutoShape 6"/>
          <p:cNvSpPr>
            <a:spLocks noChangeArrowheads="1"/>
          </p:cNvSpPr>
          <p:nvPr/>
        </p:nvSpPr>
        <p:spPr bwMode="auto">
          <a:xfrm>
            <a:off x="1981200" y="3200400"/>
            <a:ext cx="4187825" cy="2111375"/>
          </a:xfrm>
          <a:prstGeom prst="wedgeEllipseCallout">
            <a:avLst>
              <a:gd name="adj1" fmla="val 40940"/>
              <a:gd name="adj2" fmla="val -59250"/>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In the cross-validation analysis, the relationship between the independent variables and the dependent variable was statistically significant. </a:t>
            </a:r>
          </a:p>
          <a:p>
            <a:pPr algn="l"/>
            <a:endParaRPr lang="en-US" sz="1200">
              <a:latin typeface="Verdana" pitchFamily="34" charset="0"/>
            </a:endParaRPr>
          </a:p>
          <a:p>
            <a:pPr algn="l"/>
            <a:r>
              <a:rPr lang="en-US" sz="1200">
                <a:latin typeface="Verdana" pitchFamily="34" charset="0"/>
              </a:rPr>
              <a:t>The probability for the model chi-square (33.498) testing overall relationship was &lt;0.001.</a:t>
            </a:r>
          </a:p>
        </p:txBody>
      </p:sp>
      <p:sp>
        <p:nvSpPr>
          <p:cNvPr id="835601" name="Rectangle 17"/>
          <p:cNvSpPr>
            <a:spLocks noChangeArrowheads="1"/>
          </p:cNvSpPr>
          <p:nvPr/>
        </p:nvSpPr>
        <p:spPr bwMode="auto">
          <a:xfrm>
            <a:off x="2622550" y="2792413"/>
            <a:ext cx="3657600" cy="250825"/>
          </a:xfrm>
          <a:prstGeom prst="rect">
            <a:avLst/>
          </a:prstGeom>
          <a:noFill/>
          <a:ln w="31750">
            <a:solidFill>
              <a:srgbClr val="FF0000"/>
            </a:solidFill>
            <a:miter lim="800000"/>
            <a:headEnd/>
            <a:tailEnd/>
          </a:ln>
          <a:effectLst/>
        </p:spPr>
        <p:txBody>
          <a:bodyPr wrap="none" anchor="ctr"/>
          <a:lstStyle/>
          <a:p>
            <a:endParaRPr lang="en-US"/>
          </a:p>
        </p:txBody>
      </p:sp>
      <p:sp>
        <p:nvSpPr>
          <p:cNvPr id="835607" name="AutoShape 23"/>
          <p:cNvSpPr>
            <a:spLocks noChangeArrowheads="1"/>
          </p:cNvSpPr>
          <p:nvPr/>
        </p:nvSpPr>
        <p:spPr bwMode="auto">
          <a:xfrm>
            <a:off x="4191000" y="5486400"/>
            <a:ext cx="4800600" cy="1231900"/>
          </a:xfrm>
          <a:prstGeom prst="wedgeEllipseCallout">
            <a:avLst>
              <a:gd name="adj1" fmla="val 20699"/>
              <a:gd name="adj2" fmla="val -26676"/>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significance of the overall relationship between the individual independent variables and the dependent variable supports the interpretation of the model using the full data set.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DE5E5779-8FB3-4BA2-B0DF-BAFB79FE6561}" type="slidenum">
              <a:rPr lang="en-US"/>
              <a:pPr/>
              <a:t>59</a:t>
            </a:fld>
            <a:endParaRPr lang="en-US"/>
          </a:p>
        </p:txBody>
      </p:sp>
      <p:pic>
        <p:nvPicPr>
          <p:cNvPr id="836628" name="Picture 20"/>
          <p:cNvPicPr>
            <a:picLocks noChangeAspect="1" noChangeArrowheads="1"/>
          </p:cNvPicPr>
          <p:nvPr>
            <p:ph sz="half" idx="1"/>
          </p:nvPr>
        </p:nvPicPr>
        <p:blipFill>
          <a:blip r:embed="rId2" cstate="print"/>
          <a:srcRect/>
          <a:stretch>
            <a:fillRect/>
          </a:stretch>
        </p:blipFill>
        <p:spPr>
          <a:xfrm>
            <a:off x="1524000" y="1524000"/>
            <a:ext cx="6599238" cy="1782763"/>
          </a:xfrm>
          <a:noFill/>
          <a:ln/>
        </p:spPr>
      </p:pic>
      <p:sp>
        <p:nvSpPr>
          <p:cNvPr id="836612" name="Rectangle 4"/>
          <p:cNvSpPr>
            <a:spLocks noGrp="1" noChangeArrowheads="1"/>
          </p:cNvSpPr>
          <p:nvPr>
            <p:ph type="title"/>
          </p:nvPr>
        </p:nvSpPr>
        <p:spPr/>
        <p:txBody>
          <a:bodyPr/>
          <a:lstStyle/>
          <a:p>
            <a:r>
              <a:rPr lang="en-US"/>
              <a:t>SPLIT-SAMPLE VALIDATION - 2</a:t>
            </a:r>
          </a:p>
        </p:txBody>
      </p:sp>
      <p:sp>
        <p:nvSpPr>
          <p:cNvPr id="836613" name="AutoShape 5"/>
          <p:cNvSpPr>
            <a:spLocks noChangeArrowheads="1"/>
          </p:cNvSpPr>
          <p:nvPr/>
        </p:nvSpPr>
        <p:spPr bwMode="auto">
          <a:xfrm>
            <a:off x="1447800" y="3429000"/>
            <a:ext cx="6626225" cy="2552700"/>
          </a:xfrm>
          <a:prstGeom prst="wedgeEllipseCallout">
            <a:avLst>
              <a:gd name="adj1" fmla="val 26208"/>
              <a:gd name="adj2" fmla="val -94343"/>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relationship between "age" [age] and "seen x-rated movie in last year" [xmovie] was statistically significant for the model using the full data set (p=0.006). Similarly, the relationship in the cross-validation analysis was  statistically significant. </a:t>
            </a:r>
          </a:p>
          <a:p>
            <a:pPr algn="l"/>
            <a:endParaRPr lang="en-US" sz="1200">
              <a:latin typeface="Verdana" pitchFamily="34" charset="0"/>
            </a:endParaRPr>
          </a:p>
          <a:p>
            <a:pPr algn="l"/>
            <a:r>
              <a:rPr lang="en-US" sz="1200">
                <a:latin typeface="Verdana" pitchFamily="34" charset="0"/>
              </a:rPr>
              <a:t>In the cross-validation analysis, the probability for the test of relationship between "age" [age] and "seen x-rated movie in last year" [xmovie] was 0.013, which was less than or equal to the level of significance of 0.05 and  statistically significant.</a:t>
            </a:r>
          </a:p>
        </p:txBody>
      </p:sp>
      <p:sp>
        <p:nvSpPr>
          <p:cNvPr id="836625" name="Rectangle 17"/>
          <p:cNvSpPr>
            <a:spLocks noChangeArrowheads="1"/>
          </p:cNvSpPr>
          <p:nvPr/>
        </p:nvSpPr>
        <p:spPr bwMode="auto">
          <a:xfrm>
            <a:off x="2057400" y="2079625"/>
            <a:ext cx="5715000" cy="228600"/>
          </a:xfrm>
          <a:prstGeom prst="rect">
            <a:avLst/>
          </a:prstGeom>
          <a:noFill/>
          <a:ln w="31750">
            <a:solidFill>
              <a:srgbClr val="FF0000"/>
            </a:solidFill>
            <a:miter lim="800000"/>
            <a:headEnd/>
            <a:tailEnd/>
          </a:ln>
          <a:effectLst/>
        </p:spPr>
        <p:txBody>
          <a:bodyPr wrap="none" anchor="ct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5E1619C6-D8AA-4DCD-88FC-234053939BD2}" type="slidenum">
              <a:rPr lang="en-US"/>
              <a:pPr/>
              <a:t>6</a:t>
            </a:fld>
            <a:endParaRPr lang="en-US"/>
          </a:p>
        </p:txBody>
      </p:sp>
      <p:sp>
        <p:nvSpPr>
          <p:cNvPr id="791554" name="Rectangle 2"/>
          <p:cNvSpPr>
            <a:spLocks noGrp="1" noChangeArrowheads="1"/>
          </p:cNvSpPr>
          <p:nvPr>
            <p:ph type="title"/>
          </p:nvPr>
        </p:nvSpPr>
        <p:spPr/>
        <p:txBody>
          <a:bodyPr/>
          <a:lstStyle/>
          <a:p>
            <a:r>
              <a:rPr lang="en-US"/>
              <a:t>Split-sample Validation</a:t>
            </a:r>
          </a:p>
        </p:txBody>
      </p:sp>
      <p:sp>
        <p:nvSpPr>
          <p:cNvPr id="791555" name="Rectangle 3"/>
          <p:cNvSpPr>
            <a:spLocks noGrp="1" noChangeArrowheads="1"/>
          </p:cNvSpPr>
          <p:nvPr>
            <p:ph type="body" idx="1"/>
          </p:nvPr>
        </p:nvSpPr>
        <p:spPr/>
        <p:txBody>
          <a:bodyPr/>
          <a:lstStyle/>
          <a:p>
            <a:pPr>
              <a:lnSpc>
                <a:spcPct val="90000"/>
              </a:lnSpc>
            </a:pPr>
            <a:r>
              <a:rPr lang="en-US"/>
              <a:t>SPSS does not calculate a leave-one-out cross validation since this would require repeating the entire logistic regression computations for each case in the sample. </a:t>
            </a:r>
          </a:p>
          <a:p>
            <a:pPr>
              <a:lnSpc>
                <a:spcPct val="90000"/>
              </a:lnSpc>
            </a:pPr>
            <a:endParaRPr lang="en-US"/>
          </a:p>
          <a:p>
            <a:pPr>
              <a:lnSpc>
                <a:spcPct val="90000"/>
              </a:lnSpc>
            </a:pPr>
            <a:r>
              <a:rPr lang="en-US"/>
              <a:t>Moreover, when I computed the split-half validation for all of the logistic regression problems in the homework, everyone failed the validation analysis, primarily for the statistical tests of significance for individual predictors.  This lead to a suspicion that this procedure was too conservative for general use.</a:t>
            </a:r>
          </a:p>
          <a:p>
            <a:pPr>
              <a:lnSpc>
                <a:spcPct val="90000"/>
              </a:lnSpc>
            </a:pPr>
            <a:endParaRPr lang="en-US"/>
          </a:p>
          <a:p>
            <a:pPr>
              <a:lnSpc>
                <a:spcPct val="90000"/>
              </a:lnSpc>
            </a:pPr>
            <a:r>
              <a:rPr lang="en-US"/>
              <a:t>A alternative recommended by a number of statistical textbooks is a 75-25 or 80-20 cross-validation, in which 75% or 80% of the cases were used to derive the model, and its accuracy was evaluated on the remaining 20% or 25% of the cases.  We will use the 80-20 version.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EC5C3367-43A8-4E84-B58E-51A12D2C07A9}" type="slidenum">
              <a:rPr lang="en-US"/>
              <a:pPr/>
              <a:t>60</a:t>
            </a:fld>
            <a:endParaRPr lang="en-US"/>
          </a:p>
        </p:txBody>
      </p:sp>
      <p:pic>
        <p:nvPicPr>
          <p:cNvPr id="874498" name="Picture 2"/>
          <p:cNvPicPr>
            <a:picLocks noChangeAspect="1" noChangeArrowheads="1"/>
          </p:cNvPicPr>
          <p:nvPr>
            <p:ph sz="half" idx="1"/>
          </p:nvPr>
        </p:nvPicPr>
        <p:blipFill>
          <a:blip r:embed="rId2" cstate="print"/>
          <a:srcRect/>
          <a:stretch>
            <a:fillRect/>
          </a:stretch>
        </p:blipFill>
        <p:spPr>
          <a:xfrm>
            <a:off x="1524000" y="1371600"/>
            <a:ext cx="6599238" cy="1782763"/>
          </a:xfrm>
          <a:noFill/>
          <a:ln/>
        </p:spPr>
      </p:pic>
      <p:sp>
        <p:nvSpPr>
          <p:cNvPr id="874499" name="Rectangle 3"/>
          <p:cNvSpPr>
            <a:spLocks noGrp="1" noChangeArrowheads="1"/>
          </p:cNvSpPr>
          <p:nvPr>
            <p:ph type="title"/>
          </p:nvPr>
        </p:nvSpPr>
        <p:spPr/>
        <p:txBody>
          <a:bodyPr/>
          <a:lstStyle/>
          <a:p>
            <a:r>
              <a:rPr lang="en-US"/>
              <a:t>SPLIT-SAMPLE VALIDATION - 3</a:t>
            </a:r>
          </a:p>
        </p:txBody>
      </p:sp>
      <p:sp>
        <p:nvSpPr>
          <p:cNvPr id="874501" name="Rectangle 5"/>
          <p:cNvSpPr>
            <a:spLocks noChangeArrowheads="1"/>
          </p:cNvSpPr>
          <p:nvPr/>
        </p:nvSpPr>
        <p:spPr bwMode="auto">
          <a:xfrm>
            <a:off x="2057400" y="2133600"/>
            <a:ext cx="5715000" cy="228600"/>
          </a:xfrm>
          <a:prstGeom prst="rect">
            <a:avLst/>
          </a:prstGeom>
          <a:noFill/>
          <a:ln w="31750">
            <a:solidFill>
              <a:srgbClr val="FF0000"/>
            </a:solidFill>
            <a:miter lim="800000"/>
            <a:headEnd/>
            <a:tailEnd/>
          </a:ln>
          <a:effectLst/>
        </p:spPr>
        <p:txBody>
          <a:bodyPr wrap="none" anchor="ctr"/>
          <a:lstStyle/>
          <a:p>
            <a:endParaRPr lang="en-US"/>
          </a:p>
        </p:txBody>
      </p:sp>
      <p:sp>
        <p:nvSpPr>
          <p:cNvPr id="874500" name="AutoShape 4"/>
          <p:cNvSpPr>
            <a:spLocks noChangeArrowheads="1"/>
          </p:cNvSpPr>
          <p:nvPr/>
        </p:nvSpPr>
        <p:spPr bwMode="auto">
          <a:xfrm>
            <a:off x="914400" y="3048000"/>
            <a:ext cx="6626225" cy="2552700"/>
          </a:xfrm>
          <a:prstGeom prst="wedgeEllipseCallout">
            <a:avLst>
              <a:gd name="adj1" fmla="val 34259"/>
              <a:gd name="adj2" fmla="val -78856"/>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relationship between "sex" [sex] and "seen x-rated movie in last year" [xmovie] was statistically significant for the model using the full data set (p&lt;0.001). Similarly, the relationship in the cross-validation analysis was  statistically significant. </a:t>
            </a:r>
          </a:p>
          <a:p>
            <a:pPr algn="l"/>
            <a:endParaRPr lang="en-US" sz="1200">
              <a:latin typeface="Verdana" pitchFamily="34" charset="0"/>
            </a:endParaRPr>
          </a:p>
          <a:p>
            <a:pPr algn="l"/>
            <a:r>
              <a:rPr lang="en-US" sz="1200">
                <a:latin typeface="Verdana" pitchFamily="34" charset="0"/>
              </a:rPr>
              <a:t>In the cross-validation analysis, the probability for the test of relationship between "sex" [sex] and "seen x-rated movie in last year" [xmovie] was &lt;0.001, which was less than or equal to the level of significance of 0.05 and  statistically significant.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1CBF4FA3-8C33-4C44-8D18-FA643E7713E6}" type="slidenum">
              <a:rPr lang="en-US"/>
              <a:pPr/>
              <a:t>61</a:t>
            </a:fld>
            <a:endParaRPr lang="en-US"/>
          </a:p>
        </p:txBody>
      </p:sp>
      <p:pic>
        <p:nvPicPr>
          <p:cNvPr id="873474" name="Picture 2"/>
          <p:cNvPicPr>
            <a:picLocks noChangeAspect="1" noChangeArrowheads="1"/>
          </p:cNvPicPr>
          <p:nvPr>
            <p:ph sz="half" idx="1"/>
          </p:nvPr>
        </p:nvPicPr>
        <p:blipFill>
          <a:blip r:embed="rId2" cstate="print"/>
          <a:srcRect/>
          <a:stretch>
            <a:fillRect/>
          </a:stretch>
        </p:blipFill>
        <p:spPr>
          <a:xfrm>
            <a:off x="1524000" y="1371600"/>
            <a:ext cx="6599238" cy="1782763"/>
          </a:xfrm>
          <a:noFill/>
          <a:ln/>
        </p:spPr>
      </p:pic>
      <p:sp>
        <p:nvSpPr>
          <p:cNvPr id="873475" name="Rectangle 3"/>
          <p:cNvSpPr>
            <a:spLocks noGrp="1" noChangeArrowheads="1"/>
          </p:cNvSpPr>
          <p:nvPr>
            <p:ph type="title"/>
          </p:nvPr>
        </p:nvSpPr>
        <p:spPr/>
        <p:txBody>
          <a:bodyPr/>
          <a:lstStyle/>
          <a:p>
            <a:r>
              <a:rPr lang="en-US"/>
              <a:t>SPLIT-SAMPLE VALIDATION - 4</a:t>
            </a:r>
          </a:p>
        </p:txBody>
      </p:sp>
      <p:sp>
        <p:nvSpPr>
          <p:cNvPr id="873476" name="AutoShape 4"/>
          <p:cNvSpPr>
            <a:spLocks noChangeArrowheads="1"/>
          </p:cNvSpPr>
          <p:nvPr/>
        </p:nvSpPr>
        <p:spPr bwMode="auto">
          <a:xfrm>
            <a:off x="838200" y="2971800"/>
            <a:ext cx="6626225" cy="2552700"/>
          </a:xfrm>
          <a:prstGeom prst="wedgeEllipseCallout">
            <a:avLst>
              <a:gd name="adj1" fmla="val 35579"/>
              <a:gd name="adj2" fmla="val -66231"/>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relationship between "liberal or conservative political views" [polviews] and "seen x-rated movie in last year" [xmovie] was statistically significant for the model using the full data set (p=0.024). Similarly, the relationship in the cross-validation analysis was  statistically significant. </a:t>
            </a:r>
          </a:p>
          <a:p>
            <a:pPr algn="l"/>
            <a:endParaRPr lang="en-US" sz="1200">
              <a:latin typeface="Verdana" pitchFamily="34" charset="0"/>
            </a:endParaRPr>
          </a:p>
          <a:p>
            <a:pPr algn="l"/>
            <a:r>
              <a:rPr lang="en-US" sz="1200">
                <a:latin typeface="Verdana" pitchFamily="34" charset="0"/>
              </a:rPr>
              <a:t>In the cross-validation analysis, the probability for the test of relationship between "liberal or conservative political views" [polviews] and "seen x-rated movie in last year" [xmovie] was 0.027, which was less than or equal to the level of significance of 0.05 and  statistically significant.</a:t>
            </a:r>
          </a:p>
        </p:txBody>
      </p:sp>
      <p:sp>
        <p:nvSpPr>
          <p:cNvPr id="873477" name="Rectangle 5"/>
          <p:cNvSpPr>
            <a:spLocks noChangeArrowheads="1"/>
          </p:cNvSpPr>
          <p:nvPr/>
        </p:nvSpPr>
        <p:spPr bwMode="auto">
          <a:xfrm>
            <a:off x="2057400" y="2339975"/>
            <a:ext cx="5715000" cy="228600"/>
          </a:xfrm>
          <a:prstGeom prst="rect">
            <a:avLst/>
          </a:prstGeom>
          <a:noFill/>
          <a:ln w="31750">
            <a:solidFill>
              <a:srgbClr val="FF0000"/>
            </a:solidFill>
            <a:miter lim="800000"/>
            <a:headEnd/>
            <a:tailEnd/>
          </a:ln>
          <a:effectLst/>
        </p:spPr>
        <p:txBody>
          <a:bodyPr wrap="none" anchor="ctr"/>
          <a:lstStyle/>
          <a:p>
            <a:endParaRPr lang="en-US"/>
          </a:p>
        </p:txBody>
      </p:sp>
      <p:sp>
        <p:nvSpPr>
          <p:cNvPr id="873478" name="AutoShape 6"/>
          <p:cNvSpPr>
            <a:spLocks noChangeArrowheads="1"/>
          </p:cNvSpPr>
          <p:nvPr/>
        </p:nvSpPr>
        <p:spPr bwMode="auto">
          <a:xfrm>
            <a:off x="4191000" y="5486400"/>
            <a:ext cx="4800600" cy="1231900"/>
          </a:xfrm>
          <a:prstGeom prst="wedgeEllipseCallout">
            <a:avLst>
              <a:gd name="adj1" fmla="val 20699"/>
              <a:gd name="adj2" fmla="val -26676"/>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pattern of significance of the relationships between the individual independent variables and the dependent variable supports the interpretation of the model using the full data set.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CE1B78D1-C455-4490-9D9F-F1FE75085890}" type="slidenum">
              <a:rPr lang="en-US"/>
              <a:pPr/>
              <a:t>62</a:t>
            </a:fld>
            <a:endParaRPr lang="en-US"/>
          </a:p>
        </p:txBody>
      </p:sp>
      <p:sp>
        <p:nvSpPr>
          <p:cNvPr id="851971" name="Rectangle 3"/>
          <p:cNvSpPr>
            <a:spLocks noGrp="1" noChangeArrowheads="1"/>
          </p:cNvSpPr>
          <p:nvPr>
            <p:ph type="title"/>
          </p:nvPr>
        </p:nvSpPr>
        <p:spPr/>
        <p:txBody>
          <a:bodyPr/>
          <a:lstStyle/>
          <a:p>
            <a:r>
              <a:rPr lang="en-US"/>
              <a:t>SPLIT-SAMPLE VALIDATION - 5</a:t>
            </a:r>
          </a:p>
        </p:txBody>
      </p:sp>
      <p:pic>
        <p:nvPicPr>
          <p:cNvPr id="851977" name="Picture 9"/>
          <p:cNvPicPr>
            <a:picLocks noChangeAspect="1" noChangeArrowheads="1"/>
          </p:cNvPicPr>
          <p:nvPr>
            <p:ph idx="1"/>
          </p:nvPr>
        </p:nvPicPr>
        <p:blipFill>
          <a:blip r:embed="rId2" cstate="print"/>
          <a:srcRect r="4659"/>
          <a:stretch>
            <a:fillRect/>
          </a:stretch>
        </p:blipFill>
        <p:spPr>
          <a:xfrm>
            <a:off x="762000" y="2209800"/>
            <a:ext cx="7797800" cy="3008313"/>
          </a:xfrm>
          <a:noFill/>
          <a:ln/>
        </p:spPr>
      </p:pic>
      <p:sp>
        <p:nvSpPr>
          <p:cNvPr id="851972" name="AutoShape 4"/>
          <p:cNvSpPr>
            <a:spLocks noChangeArrowheads="1"/>
          </p:cNvSpPr>
          <p:nvPr/>
        </p:nvSpPr>
        <p:spPr bwMode="auto">
          <a:xfrm>
            <a:off x="1600200" y="1447800"/>
            <a:ext cx="5867400" cy="1012825"/>
          </a:xfrm>
          <a:prstGeom prst="wedgeEllipseCallout">
            <a:avLst>
              <a:gd name="adj1" fmla="val 10148"/>
              <a:gd name="adj2" fmla="val -6125"/>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criteria to support the classification accuracy of the model is an accuracy rate for the holdout sample that is no more than 10% lower than the accuracy rate for the training sample. </a:t>
            </a:r>
          </a:p>
        </p:txBody>
      </p:sp>
      <p:sp>
        <p:nvSpPr>
          <p:cNvPr id="851978" name="AutoShape 10"/>
          <p:cNvSpPr>
            <a:spLocks noChangeArrowheads="1"/>
          </p:cNvSpPr>
          <p:nvPr/>
        </p:nvSpPr>
        <p:spPr bwMode="auto">
          <a:xfrm>
            <a:off x="5791200" y="4419600"/>
            <a:ext cx="3200400" cy="1012825"/>
          </a:xfrm>
          <a:prstGeom prst="wedgeEllipseCallout">
            <a:avLst>
              <a:gd name="adj1" fmla="val 22125"/>
              <a:gd name="adj2" fmla="val -97153"/>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accuracy rate for the holdout sample was 90.0%,  which satisfied the minimum requirement. </a:t>
            </a:r>
          </a:p>
        </p:txBody>
      </p:sp>
      <p:sp>
        <p:nvSpPr>
          <p:cNvPr id="851979" name="AutoShape 11"/>
          <p:cNvSpPr>
            <a:spLocks noChangeArrowheads="1"/>
          </p:cNvSpPr>
          <p:nvPr/>
        </p:nvSpPr>
        <p:spPr bwMode="auto">
          <a:xfrm>
            <a:off x="2590800" y="4419600"/>
            <a:ext cx="3124200" cy="1450975"/>
          </a:xfrm>
          <a:prstGeom prst="wedgeEllipseCallout">
            <a:avLst>
              <a:gd name="adj1" fmla="val 52796"/>
              <a:gd name="adj2" fmla="val -78227"/>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accuracy rate for the training sample was 77.6%, making the minimum requirement for the holdout sample equal to 69.8% (0.90 x 77.6%). </a:t>
            </a:r>
          </a:p>
        </p:txBody>
      </p:sp>
      <p:sp>
        <p:nvSpPr>
          <p:cNvPr id="851980" name="AutoShape 12"/>
          <p:cNvSpPr>
            <a:spLocks noChangeArrowheads="1"/>
          </p:cNvSpPr>
          <p:nvPr/>
        </p:nvSpPr>
        <p:spPr bwMode="auto">
          <a:xfrm>
            <a:off x="5257800" y="5791200"/>
            <a:ext cx="3200400" cy="790575"/>
          </a:xfrm>
          <a:prstGeom prst="wedgeEllipseCallout">
            <a:avLst>
              <a:gd name="adj1" fmla="val 6051"/>
              <a:gd name="adj2" fmla="val -26708"/>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classification accuracy for the analysis of the full data set was  supported.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AC6AB228-7C00-43B1-9C90-9C85FE982CE4}" type="slidenum">
              <a:rPr lang="en-US"/>
              <a:pPr/>
              <a:t>63</a:t>
            </a:fld>
            <a:endParaRPr lang="en-US"/>
          </a:p>
        </p:txBody>
      </p:sp>
      <p:sp>
        <p:nvSpPr>
          <p:cNvPr id="717826" name="Rectangle 2"/>
          <p:cNvSpPr>
            <a:spLocks noGrp="1" noChangeArrowheads="1"/>
          </p:cNvSpPr>
          <p:nvPr>
            <p:ph type="title"/>
          </p:nvPr>
        </p:nvSpPr>
        <p:spPr/>
        <p:txBody>
          <a:bodyPr/>
          <a:lstStyle/>
          <a:p>
            <a:r>
              <a:rPr lang="en-US"/>
              <a:t>Answering the question in problem 1 - 1</a:t>
            </a:r>
          </a:p>
        </p:txBody>
      </p:sp>
      <p:sp>
        <p:nvSpPr>
          <p:cNvPr id="717827" name="Rectangle 3"/>
          <p:cNvSpPr>
            <a:spLocks noGrp="1" noChangeArrowheads="1"/>
          </p:cNvSpPr>
          <p:nvPr>
            <p:ph type="body" idx="1"/>
          </p:nvPr>
        </p:nvSpPr>
        <p:spPr>
          <a:xfrm>
            <a:off x="1066800" y="1524000"/>
            <a:ext cx="7881938" cy="4953000"/>
          </a:xfrm>
        </p:spPr>
        <p:txBody>
          <a:bodyPr/>
          <a:lstStyle/>
          <a:p>
            <a:pPr marL="0" indent="0">
              <a:lnSpc>
                <a:spcPct val="80000"/>
              </a:lnSpc>
              <a:buFont typeface="Wingdings" pitchFamily="2" charset="2"/>
              <a:buNone/>
            </a:pPr>
            <a:r>
              <a:rPr lang="en-US" sz="1400"/>
              <a:t>In the dataset GSS2000.sav, is the following statement true, false, or an incorrect application of a statistic? Assume that there is no problem with missing data. Use a level of significance of 0.05 for evaluating the statistical relationship. Test the generalizability of the logistic regression model with a cross-validation analysis using a 80% random sample of the data set as a training sample. Use 423317 as the random number seed.</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The variables "age" [age], "sex" [sex], and "liberal or conservative political views" [polviews] were useful predictors for distinguishing between groups based on responses to "seen x-rated movie in last year" [xmovie]. These predictors differentiate survey respondents who have not seen an x-rated movie from survey respondents who have seen an x-rated movie.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Survey respondents who were older were more likely to have not seen an x-rated movie. A one unit increase in age increased the odds that survey respondents have not seen an x-rated movie by 3.9%. Survey respondents who were female were approximately six and three quarters times more likely to have not seen an x-rated movie. Survey respondents who were more conservative were more likely to have not seen an x-rated movie. A one unit increase in liberal or conservative political views increased the odds that survey respondents have not seen an x-rated movie by approximately one and a quarter times.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   1.  True</a:t>
            </a:r>
          </a:p>
          <a:p>
            <a:pPr marL="0" indent="0">
              <a:lnSpc>
                <a:spcPct val="80000"/>
              </a:lnSpc>
              <a:buFont typeface="Wingdings" pitchFamily="2" charset="2"/>
              <a:buNone/>
            </a:pPr>
            <a:r>
              <a:rPr lang="en-US" sz="1400"/>
              <a:t>   2.  True with caution</a:t>
            </a:r>
          </a:p>
          <a:p>
            <a:pPr marL="0" indent="0">
              <a:lnSpc>
                <a:spcPct val="80000"/>
              </a:lnSpc>
              <a:buFont typeface="Wingdings" pitchFamily="2" charset="2"/>
              <a:buNone/>
            </a:pPr>
            <a:r>
              <a:rPr lang="en-US" sz="1400"/>
              <a:t>   3.  False</a:t>
            </a:r>
          </a:p>
          <a:p>
            <a:pPr marL="0" indent="0">
              <a:lnSpc>
                <a:spcPct val="80000"/>
              </a:lnSpc>
              <a:buFont typeface="Wingdings" pitchFamily="2" charset="2"/>
              <a:buNone/>
            </a:pPr>
            <a:r>
              <a:rPr lang="en-US" sz="1400"/>
              <a:t>   4.  Inappropriate application of a statistic</a:t>
            </a:r>
          </a:p>
          <a:p>
            <a:pPr marL="0" indent="0">
              <a:lnSpc>
                <a:spcPct val="80000"/>
              </a:lnSpc>
              <a:buFont typeface="Wingdings" pitchFamily="2" charset="2"/>
              <a:buNone/>
            </a:pPr>
            <a:endParaRPr lang="en-US" sz="1400"/>
          </a:p>
        </p:txBody>
      </p:sp>
      <p:sp>
        <p:nvSpPr>
          <p:cNvPr id="717831" name="AutoShape 7"/>
          <p:cNvSpPr>
            <a:spLocks noChangeArrowheads="1"/>
          </p:cNvSpPr>
          <p:nvPr/>
        </p:nvSpPr>
        <p:spPr bwMode="auto">
          <a:xfrm>
            <a:off x="2971800" y="3657600"/>
            <a:ext cx="5638800" cy="2970213"/>
          </a:xfrm>
          <a:prstGeom prst="wedgeEllipseCallout">
            <a:avLst>
              <a:gd name="adj1" fmla="val -20944"/>
              <a:gd name="adj2" fmla="val -33806"/>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tabLst>
                <a:tab pos="234950" algn="l"/>
              </a:tabLst>
            </a:pPr>
            <a:r>
              <a:rPr lang="en-US" sz="1200">
                <a:latin typeface="Verdana" pitchFamily="34" charset="0"/>
              </a:rPr>
              <a:t>We found a statistically significant overall relationship between the combination of independent variables and the dependent variable.</a:t>
            </a:r>
          </a:p>
          <a:p>
            <a:pPr algn="l">
              <a:lnSpc>
                <a:spcPct val="100000"/>
              </a:lnSpc>
              <a:tabLst>
                <a:tab pos="234950" algn="l"/>
              </a:tabLst>
            </a:pPr>
            <a:endParaRPr lang="en-US" sz="1200">
              <a:latin typeface="Verdana" pitchFamily="34" charset="0"/>
            </a:endParaRPr>
          </a:p>
          <a:p>
            <a:pPr algn="l">
              <a:lnSpc>
                <a:spcPct val="100000"/>
              </a:lnSpc>
              <a:tabLst>
                <a:tab pos="234950" algn="l"/>
              </a:tabLst>
            </a:pPr>
            <a:r>
              <a:rPr lang="en-US" sz="1200">
                <a:latin typeface="Verdana" pitchFamily="34" charset="0"/>
              </a:rPr>
              <a:t>There was no evidence of numerical problems in the solution.</a:t>
            </a:r>
          </a:p>
          <a:p>
            <a:pPr algn="l">
              <a:lnSpc>
                <a:spcPct val="100000"/>
              </a:lnSpc>
              <a:tabLst>
                <a:tab pos="234950" algn="l"/>
              </a:tabLst>
            </a:pPr>
            <a:endParaRPr lang="en-US" sz="1200">
              <a:latin typeface="Verdana" pitchFamily="34" charset="0"/>
            </a:endParaRPr>
          </a:p>
          <a:p>
            <a:pPr algn="l">
              <a:lnSpc>
                <a:spcPct val="100000"/>
              </a:lnSpc>
              <a:tabLst>
                <a:tab pos="234950" algn="l"/>
              </a:tabLst>
            </a:pPr>
            <a:r>
              <a:rPr lang="en-US" sz="1200">
                <a:latin typeface="Verdana" pitchFamily="34" charset="0"/>
              </a:rPr>
              <a:t>Moreover, the classification accuracy surpassed the proportional by chance accuracy criteria, supporting the utility of the model.</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226CBB07-6E4D-419F-ADA6-17E8B856E00E}" type="slidenum">
              <a:rPr lang="en-US"/>
              <a:pPr/>
              <a:t>64</a:t>
            </a:fld>
            <a:endParaRPr lang="en-US"/>
          </a:p>
        </p:txBody>
      </p:sp>
      <p:sp>
        <p:nvSpPr>
          <p:cNvPr id="718850" name="Rectangle 2"/>
          <p:cNvSpPr>
            <a:spLocks noGrp="1" noChangeArrowheads="1"/>
          </p:cNvSpPr>
          <p:nvPr>
            <p:ph type="title"/>
          </p:nvPr>
        </p:nvSpPr>
        <p:spPr/>
        <p:txBody>
          <a:bodyPr/>
          <a:lstStyle/>
          <a:p>
            <a:r>
              <a:rPr lang="en-US"/>
              <a:t>Answering the question in problem 1 - 2</a:t>
            </a:r>
          </a:p>
        </p:txBody>
      </p:sp>
      <p:sp>
        <p:nvSpPr>
          <p:cNvPr id="718851" name="Rectangle 3"/>
          <p:cNvSpPr>
            <a:spLocks noGrp="1" noChangeArrowheads="1"/>
          </p:cNvSpPr>
          <p:nvPr>
            <p:ph type="body" idx="1"/>
          </p:nvPr>
        </p:nvSpPr>
        <p:spPr>
          <a:xfrm>
            <a:off x="1066800" y="1371600"/>
            <a:ext cx="7881938" cy="5257800"/>
          </a:xfrm>
        </p:spPr>
        <p:txBody>
          <a:bodyPr/>
          <a:lstStyle/>
          <a:p>
            <a:pPr marL="0" indent="0">
              <a:lnSpc>
                <a:spcPct val="80000"/>
              </a:lnSpc>
              <a:buFont typeface="Wingdings" pitchFamily="2" charset="2"/>
              <a:buNone/>
            </a:pPr>
            <a:r>
              <a:rPr lang="en-US" sz="1400"/>
              <a:t>In the dataset GSS2000.sav, is the following statement true, false, or an incorrect application of a statistic? Assume that there is no problem with missing data. Use a level of significance of 0.05 for evaluating the statistical relationship. Test the generalizability of the logistic regression model with a cross-validation analysis using a 80% random sample of the data set as a training sample. Use 423317 as the random number seed.</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The variables "age" [age], "sex" [sex], and "liberal or conservative political views" [polviews] were useful predictors for distinguishing between groups based on responses to "seen x-rated movie in last year" [xmovie]. These predictors differentiate survey respondents who have not seen an x-rated movie from survey respondents who have seen an x-rated movie.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Survey respondents who were older were more likely to have not seen an x-rated movie. A one unit increase in age increased the odds that survey respondents have not seen an x-rated movie by 3.9%. Survey respondents who were female were approximately six and three quarters times more likely to have not seen an x-rated movie. Survey respondents who were more conservative were more likely to have not seen an x-rated movie. A one unit increase in liberal or conservative political views increased the odds that survey respondents have not seen an x-rated movie by approximately one and a quarter times.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   1.  True</a:t>
            </a:r>
          </a:p>
          <a:p>
            <a:pPr marL="0" indent="0">
              <a:lnSpc>
                <a:spcPct val="80000"/>
              </a:lnSpc>
              <a:buFont typeface="Wingdings" pitchFamily="2" charset="2"/>
              <a:buNone/>
            </a:pPr>
            <a:r>
              <a:rPr lang="en-US" sz="1400"/>
              <a:t>   2.  True with caution</a:t>
            </a:r>
          </a:p>
          <a:p>
            <a:pPr marL="0" indent="0">
              <a:lnSpc>
                <a:spcPct val="80000"/>
              </a:lnSpc>
              <a:buFont typeface="Wingdings" pitchFamily="2" charset="2"/>
              <a:buNone/>
            </a:pPr>
            <a:r>
              <a:rPr lang="en-US" sz="1400"/>
              <a:t>   3.  False</a:t>
            </a:r>
          </a:p>
          <a:p>
            <a:pPr marL="0" indent="0">
              <a:lnSpc>
                <a:spcPct val="80000"/>
              </a:lnSpc>
              <a:buFont typeface="Wingdings" pitchFamily="2" charset="2"/>
              <a:buNone/>
            </a:pPr>
            <a:r>
              <a:rPr lang="en-US" sz="1400"/>
              <a:t>   4.  Inappropriate application of a statistic</a:t>
            </a:r>
          </a:p>
          <a:p>
            <a:pPr marL="0" indent="0">
              <a:lnSpc>
                <a:spcPct val="80000"/>
              </a:lnSpc>
              <a:buFont typeface="Wingdings" pitchFamily="2" charset="2"/>
              <a:buNone/>
            </a:pPr>
            <a:endParaRPr lang="en-US" sz="1400"/>
          </a:p>
        </p:txBody>
      </p:sp>
      <p:sp>
        <p:nvSpPr>
          <p:cNvPr id="718854" name="AutoShape 6"/>
          <p:cNvSpPr>
            <a:spLocks noChangeArrowheads="1"/>
          </p:cNvSpPr>
          <p:nvPr/>
        </p:nvSpPr>
        <p:spPr bwMode="auto">
          <a:xfrm>
            <a:off x="1143000" y="1371600"/>
            <a:ext cx="5791200" cy="1679575"/>
          </a:xfrm>
          <a:prstGeom prst="wedgeEllipseCallout">
            <a:avLst>
              <a:gd name="adj1" fmla="val -26560"/>
              <a:gd name="adj2" fmla="val 27222"/>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tabLst>
                <a:tab pos="234950" algn="l"/>
              </a:tabLst>
            </a:pPr>
            <a:r>
              <a:rPr lang="en-US" sz="1200">
                <a:latin typeface="Verdana" pitchFamily="34" charset="0"/>
              </a:rPr>
              <a:t>We verified that each statement about the relationship between an independent variable and the dependent variable was correct in both direction of the relationship and the change in likelihood associated with a one-unit change of the independent variable.</a:t>
            </a:r>
          </a:p>
        </p:txBody>
      </p:sp>
      <p:sp>
        <p:nvSpPr>
          <p:cNvPr id="718855" name="AutoShape 7"/>
          <p:cNvSpPr>
            <a:spLocks noChangeArrowheads="1"/>
          </p:cNvSpPr>
          <p:nvPr/>
        </p:nvSpPr>
        <p:spPr bwMode="auto">
          <a:xfrm>
            <a:off x="4572000" y="5029200"/>
            <a:ext cx="4033838" cy="1231900"/>
          </a:xfrm>
          <a:prstGeom prst="wedgeEllipseCallout">
            <a:avLst>
              <a:gd name="adj1" fmla="val 5685"/>
              <a:gd name="adj2" fmla="val -41468"/>
            </a:avLst>
          </a:prstGeom>
          <a:solidFill>
            <a:srgbClr val="FFFFCC"/>
          </a:solidFill>
          <a:ln w="38100">
            <a:solidFill>
              <a:srgbClr val="FF0000"/>
            </a:solidFill>
            <a:miter lim="800000"/>
            <a:headEnd type="none" w="sm" len="sm"/>
            <a:tailEnd type="none" w="sm" len="sm"/>
          </a:ln>
          <a:effectLst/>
        </p:spPr>
        <p:txBody>
          <a:bodyPr anchor="ctr">
            <a:spAutoFit/>
          </a:bodyPr>
          <a:lstStyle/>
          <a:p>
            <a:pPr algn="l"/>
            <a:r>
              <a:rPr lang="en-US" sz="1200">
                <a:latin typeface="Verdana" pitchFamily="34" charset="0"/>
              </a:rPr>
              <a:t>The answer to the question is true with caution. </a:t>
            </a:r>
          </a:p>
          <a:p>
            <a:pPr algn="l"/>
            <a:endParaRPr lang="en-US" sz="1200">
              <a:latin typeface="Verdana" pitchFamily="34" charset="0"/>
            </a:endParaRPr>
          </a:p>
          <a:p>
            <a:pPr algn="l"/>
            <a:r>
              <a:rPr lang="en-US" sz="1200">
                <a:latin typeface="Verdana" pitchFamily="34" charset="0"/>
              </a:rPr>
              <a:t>A caution is added because of the inclusion of ordinal level variables.</a:t>
            </a:r>
          </a:p>
        </p:txBody>
      </p:sp>
      <p:sp>
        <p:nvSpPr>
          <p:cNvPr id="718856" name="AutoShape 8"/>
          <p:cNvSpPr>
            <a:spLocks noChangeArrowheads="1"/>
          </p:cNvSpPr>
          <p:nvPr/>
        </p:nvSpPr>
        <p:spPr bwMode="auto">
          <a:xfrm>
            <a:off x="4038600" y="3429000"/>
            <a:ext cx="4724400" cy="1165225"/>
          </a:xfrm>
          <a:prstGeom prst="wedgeEllipseCallout">
            <a:avLst>
              <a:gd name="adj1" fmla="val -21269"/>
              <a:gd name="adj2" fmla="val 27250"/>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tabLst>
                <a:tab pos="234950" algn="l"/>
              </a:tabLst>
            </a:pPr>
            <a:r>
              <a:rPr lang="en-US" sz="1200">
                <a:latin typeface="Verdana" pitchFamily="34" charset="0"/>
              </a:rPr>
              <a:t>The 80-20 split-sample validation supported the interpretation of overall relationship, individual relationships, and classification accuracy of the model.</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C0B6F7F6-85CF-4793-BA43-AFD1ECA381D5}" type="slidenum">
              <a:rPr lang="en-US"/>
              <a:pPr/>
              <a:t>65</a:t>
            </a:fld>
            <a:endParaRPr lang="en-US"/>
          </a:p>
        </p:txBody>
      </p:sp>
      <p:sp>
        <p:nvSpPr>
          <p:cNvPr id="560130" name="Rectangle 2"/>
          <p:cNvSpPr>
            <a:spLocks noGrp="1" noChangeArrowheads="1"/>
          </p:cNvSpPr>
          <p:nvPr>
            <p:ph type="title"/>
          </p:nvPr>
        </p:nvSpPr>
        <p:spPr>
          <a:xfrm>
            <a:off x="1143000" y="304800"/>
            <a:ext cx="7772400" cy="914400"/>
          </a:xfrm>
        </p:spPr>
        <p:txBody>
          <a:bodyPr/>
          <a:lstStyle/>
          <a:p>
            <a:r>
              <a:rPr lang="en-US"/>
              <a:t>Steps in binary logistic regression: </a:t>
            </a:r>
            <a:br>
              <a:rPr lang="en-US"/>
            </a:br>
            <a:r>
              <a:rPr lang="en-US"/>
              <a:t>level of measurement and initial sample size</a:t>
            </a:r>
          </a:p>
        </p:txBody>
      </p:sp>
      <p:sp>
        <p:nvSpPr>
          <p:cNvPr id="560131" name="Rectangle 3"/>
          <p:cNvSpPr>
            <a:spLocks noChangeArrowheads="1"/>
          </p:cNvSpPr>
          <p:nvPr/>
        </p:nvSpPr>
        <p:spPr bwMode="auto">
          <a:xfrm>
            <a:off x="762000" y="1516063"/>
            <a:ext cx="8196263" cy="695325"/>
          </a:xfrm>
          <a:prstGeom prst="rect">
            <a:avLst/>
          </a:prstGeom>
          <a:solidFill>
            <a:schemeClr val="bg1"/>
          </a:solidFill>
          <a:ln w="9525">
            <a:noFill/>
            <a:miter lim="800000"/>
            <a:headEnd/>
            <a:tailEnd/>
          </a:ln>
          <a:effectLst/>
        </p:spPr>
        <p:txBody>
          <a:bodyPr/>
          <a:lstStyle/>
          <a:p>
            <a:pPr marL="50800" indent="4763" algn="l">
              <a:lnSpc>
                <a:spcPct val="100000"/>
              </a:lnSpc>
            </a:pPr>
            <a:r>
              <a:rPr lang="en-US" sz="1800">
                <a:latin typeface="Verdana" pitchFamily="34" charset="0"/>
              </a:rPr>
              <a:t>The following is a guide to the decision process for answering </a:t>
            </a:r>
          </a:p>
          <a:p>
            <a:pPr marL="50800" indent="4763" algn="l">
              <a:lnSpc>
                <a:spcPct val="100000"/>
              </a:lnSpc>
            </a:pPr>
            <a:r>
              <a:rPr lang="en-US" sz="1800">
                <a:latin typeface="Verdana" pitchFamily="34" charset="0"/>
              </a:rPr>
              <a:t>problems about the basic relationships in logistic regression:</a:t>
            </a:r>
            <a:r>
              <a:rPr lang="en-US" sz="2000">
                <a:latin typeface="Verdana" pitchFamily="34" charset="0"/>
              </a:rPr>
              <a:t> </a:t>
            </a:r>
          </a:p>
        </p:txBody>
      </p:sp>
      <p:sp>
        <p:nvSpPr>
          <p:cNvPr id="560132" name="Line 4"/>
          <p:cNvSpPr>
            <a:spLocks noChangeShapeType="1"/>
          </p:cNvSpPr>
          <p:nvPr/>
        </p:nvSpPr>
        <p:spPr bwMode="auto">
          <a:xfrm flipH="1">
            <a:off x="4549775" y="3395663"/>
            <a:ext cx="0" cy="423862"/>
          </a:xfrm>
          <a:prstGeom prst="line">
            <a:avLst/>
          </a:prstGeom>
          <a:noFill/>
          <a:ln w="12700">
            <a:solidFill>
              <a:schemeClr val="tx1"/>
            </a:solidFill>
            <a:round/>
            <a:headEnd type="none" w="sm" len="sm"/>
            <a:tailEnd type="triangle" w="lg" len="med"/>
          </a:ln>
          <a:effectLst/>
        </p:spPr>
        <p:txBody>
          <a:bodyPr>
            <a:spAutoFit/>
          </a:bodyPr>
          <a:lstStyle/>
          <a:p>
            <a:endParaRPr lang="en-US"/>
          </a:p>
        </p:txBody>
      </p:sp>
      <p:sp>
        <p:nvSpPr>
          <p:cNvPr id="560133" name="Line 5"/>
          <p:cNvSpPr>
            <a:spLocks noChangeShapeType="1"/>
          </p:cNvSpPr>
          <p:nvPr/>
        </p:nvSpPr>
        <p:spPr bwMode="auto">
          <a:xfrm>
            <a:off x="6383338" y="2879725"/>
            <a:ext cx="679450" cy="0"/>
          </a:xfrm>
          <a:prstGeom prst="line">
            <a:avLst/>
          </a:prstGeom>
          <a:noFill/>
          <a:ln w="12700">
            <a:solidFill>
              <a:schemeClr val="tx1"/>
            </a:solidFill>
            <a:round/>
            <a:headEnd type="none" w="sm" len="sm"/>
            <a:tailEnd type="triangle" w="lg" len="med"/>
          </a:ln>
          <a:effectLst/>
        </p:spPr>
        <p:txBody>
          <a:bodyPr>
            <a:spAutoFit/>
          </a:bodyPr>
          <a:lstStyle/>
          <a:p>
            <a:endParaRPr lang="en-US"/>
          </a:p>
        </p:txBody>
      </p:sp>
      <p:sp>
        <p:nvSpPr>
          <p:cNvPr id="560134" name="Text Box 6"/>
          <p:cNvSpPr txBox="1">
            <a:spLocks noChangeArrowheads="1"/>
          </p:cNvSpPr>
          <p:nvPr/>
        </p:nvSpPr>
        <p:spPr bwMode="auto">
          <a:xfrm>
            <a:off x="7142163" y="2560638"/>
            <a:ext cx="1239837" cy="639762"/>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t>Inappropriate </a:t>
            </a:r>
            <a:r>
              <a:rPr lang="en-US" sz="1200">
                <a:latin typeface="Verdana" pitchFamily="34" charset="0"/>
              </a:rPr>
              <a:t>application of a statistic</a:t>
            </a:r>
          </a:p>
        </p:txBody>
      </p:sp>
      <p:sp>
        <p:nvSpPr>
          <p:cNvPr id="560135" name="Text Box 7"/>
          <p:cNvSpPr txBox="1">
            <a:spLocks noChangeArrowheads="1"/>
          </p:cNvSpPr>
          <p:nvPr/>
        </p:nvSpPr>
        <p:spPr bwMode="auto">
          <a:xfrm>
            <a:off x="4648200" y="3429000"/>
            <a:ext cx="466725" cy="274638"/>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sp>
        <p:nvSpPr>
          <p:cNvPr id="560136" name="Text Box 8"/>
          <p:cNvSpPr txBox="1">
            <a:spLocks noChangeArrowheads="1"/>
          </p:cNvSpPr>
          <p:nvPr/>
        </p:nvSpPr>
        <p:spPr bwMode="auto">
          <a:xfrm>
            <a:off x="6450013" y="2593975"/>
            <a:ext cx="466725" cy="274638"/>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sp>
        <p:nvSpPr>
          <p:cNvPr id="560137" name="AutoShape 9"/>
          <p:cNvSpPr>
            <a:spLocks noChangeArrowheads="1"/>
          </p:cNvSpPr>
          <p:nvPr/>
        </p:nvSpPr>
        <p:spPr bwMode="auto">
          <a:xfrm>
            <a:off x="2590800" y="2362200"/>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Dependent dichotomous?</a:t>
            </a:r>
          </a:p>
          <a:p>
            <a:pPr algn="l">
              <a:lnSpc>
                <a:spcPct val="100000"/>
              </a:lnSpc>
            </a:pPr>
            <a:r>
              <a:rPr lang="en-US" sz="1000">
                <a:latin typeface="Verdana" pitchFamily="34" charset="0"/>
              </a:rPr>
              <a:t>Independent variables metric or dichotomous?</a:t>
            </a:r>
          </a:p>
        </p:txBody>
      </p:sp>
      <p:grpSp>
        <p:nvGrpSpPr>
          <p:cNvPr id="560140" name="Group 12"/>
          <p:cNvGrpSpPr>
            <a:grpSpLocks/>
          </p:cNvGrpSpPr>
          <p:nvPr/>
        </p:nvGrpSpPr>
        <p:grpSpPr bwMode="auto">
          <a:xfrm>
            <a:off x="4538663" y="4889500"/>
            <a:ext cx="466725" cy="423863"/>
            <a:chOff x="4464" y="3456"/>
            <a:chExt cx="294" cy="267"/>
          </a:xfrm>
        </p:grpSpPr>
        <p:sp>
          <p:nvSpPr>
            <p:cNvPr id="560141" name="Line 13"/>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560142" name="Text Box 14"/>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560143" name="AutoShape 15"/>
          <p:cNvSpPr>
            <a:spLocks noChangeArrowheads="1"/>
          </p:cNvSpPr>
          <p:nvPr/>
        </p:nvSpPr>
        <p:spPr bwMode="auto">
          <a:xfrm>
            <a:off x="2590800" y="3868738"/>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Ratio of cases to independent variables at least 10 to 1?</a:t>
            </a:r>
          </a:p>
        </p:txBody>
      </p:sp>
      <p:grpSp>
        <p:nvGrpSpPr>
          <p:cNvPr id="560144" name="Group 16"/>
          <p:cNvGrpSpPr>
            <a:grpSpLocks/>
          </p:cNvGrpSpPr>
          <p:nvPr/>
        </p:nvGrpSpPr>
        <p:grpSpPr bwMode="auto">
          <a:xfrm>
            <a:off x="4538663" y="4889500"/>
            <a:ext cx="466725" cy="423863"/>
            <a:chOff x="4464" y="3456"/>
            <a:chExt cx="294" cy="267"/>
          </a:xfrm>
        </p:grpSpPr>
        <p:sp>
          <p:nvSpPr>
            <p:cNvPr id="560145" name="Line 17"/>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560146" name="Text Box 18"/>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560147" name="Group 19"/>
          <p:cNvGrpSpPr>
            <a:grpSpLocks/>
          </p:cNvGrpSpPr>
          <p:nvPr/>
        </p:nvGrpSpPr>
        <p:grpSpPr bwMode="auto">
          <a:xfrm>
            <a:off x="6443663" y="4071938"/>
            <a:ext cx="679450" cy="304800"/>
            <a:chOff x="3792" y="2832"/>
            <a:chExt cx="428" cy="192"/>
          </a:xfrm>
        </p:grpSpPr>
        <p:sp>
          <p:nvSpPr>
            <p:cNvPr id="560148" name="Line 20"/>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560149" name="Text Box 21"/>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560150" name="Text Box 22"/>
          <p:cNvSpPr txBox="1">
            <a:spLocks noChangeArrowheads="1"/>
          </p:cNvSpPr>
          <p:nvPr/>
        </p:nvSpPr>
        <p:spPr bwMode="auto">
          <a:xfrm>
            <a:off x="7162800" y="4097338"/>
            <a:ext cx="1295400" cy="639762"/>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Inappropriate application of a statistic</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2"/>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59974594-3192-443B-86E7-ECABBCF1DE76}" type="slidenum">
              <a:rPr lang="en-US"/>
              <a:pPr/>
              <a:t>66</a:t>
            </a:fld>
            <a:endParaRPr lang="en-US"/>
          </a:p>
        </p:txBody>
      </p:sp>
      <p:sp>
        <p:nvSpPr>
          <p:cNvPr id="875522" name="Rectangle 2"/>
          <p:cNvSpPr>
            <a:spLocks noGrp="1" noChangeArrowheads="1"/>
          </p:cNvSpPr>
          <p:nvPr>
            <p:ph type="title"/>
          </p:nvPr>
        </p:nvSpPr>
        <p:spPr>
          <a:xfrm>
            <a:off x="1143000" y="304800"/>
            <a:ext cx="7772400" cy="914400"/>
          </a:xfrm>
        </p:spPr>
        <p:txBody>
          <a:bodyPr/>
          <a:lstStyle/>
          <a:p>
            <a:r>
              <a:rPr lang="en-US"/>
              <a:t>Steps in binary logistic regression: </a:t>
            </a:r>
            <a:br>
              <a:rPr lang="en-US"/>
            </a:br>
            <a:r>
              <a:rPr lang="en-US"/>
              <a:t>level of measurement and initial sample size</a:t>
            </a:r>
          </a:p>
        </p:txBody>
      </p:sp>
      <p:grpSp>
        <p:nvGrpSpPr>
          <p:cNvPr id="875530" name="Group 10"/>
          <p:cNvGrpSpPr>
            <a:grpSpLocks/>
          </p:cNvGrpSpPr>
          <p:nvPr/>
        </p:nvGrpSpPr>
        <p:grpSpPr bwMode="auto">
          <a:xfrm>
            <a:off x="4538663" y="1447800"/>
            <a:ext cx="466725" cy="423863"/>
            <a:chOff x="4464" y="3456"/>
            <a:chExt cx="294" cy="267"/>
          </a:xfrm>
        </p:grpSpPr>
        <p:sp>
          <p:nvSpPr>
            <p:cNvPr id="875531" name="Line 11"/>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5532" name="Text Box 12"/>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875534" name="Group 14"/>
          <p:cNvGrpSpPr>
            <a:grpSpLocks/>
          </p:cNvGrpSpPr>
          <p:nvPr/>
        </p:nvGrpSpPr>
        <p:grpSpPr bwMode="auto">
          <a:xfrm>
            <a:off x="4538663" y="1447800"/>
            <a:ext cx="466725" cy="423863"/>
            <a:chOff x="4464" y="3456"/>
            <a:chExt cx="294" cy="267"/>
          </a:xfrm>
        </p:grpSpPr>
        <p:sp>
          <p:nvSpPr>
            <p:cNvPr id="875535" name="Line 15"/>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5536" name="Text Box 16"/>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
        <p:nvSpPr>
          <p:cNvPr id="875541" name="Rectangle 21"/>
          <p:cNvSpPr>
            <a:spLocks noChangeArrowheads="1"/>
          </p:cNvSpPr>
          <p:nvPr/>
        </p:nvSpPr>
        <p:spPr bwMode="auto">
          <a:xfrm>
            <a:off x="2743200" y="1871663"/>
            <a:ext cx="3657600" cy="882650"/>
          </a:xfrm>
          <a:prstGeom prst="rect">
            <a:avLst/>
          </a:prstGeom>
          <a:solidFill>
            <a:srgbClr val="EAEAEA"/>
          </a:solidFill>
          <a:ln w="9525">
            <a:solidFill>
              <a:schemeClr val="tx1"/>
            </a:solidFill>
            <a:miter lim="800000"/>
            <a:headEnd/>
            <a:tailEnd/>
          </a:ln>
          <a:effectLst/>
        </p:spPr>
        <p:txBody>
          <a:bodyPr anchor="ctr">
            <a:spAutoFit/>
          </a:bodyPr>
          <a:lstStyle/>
          <a:p>
            <a:pPr algn="l"/>
            <a:r>
              <a:rPr lang="en-US" sz="1000">
                <a:latin typeface="Verdana" pitchFamily="34" charset="0"/>
              </a:rPr>
              <a:t>Run baseline logistic regression, using method for including variables identified in the research question.</a:t>
            </a:r>
          </a:p>
          <a:p>
            <a:pPr algn="l"/>
            <a:endParaRPr lang="en-US" sz="1000">
              <a:latin typeface="Verdana" pitchFamily="34" charset="0"/>
            </a:endParaRPr>
          </a:p>
          <a:p>
            <a:pPr algn="l"/>
            <a:r>
              <a:rPr lang="en-US" sz="1000">
                <a:latin typeface="Verdana" pitchFamily="34" charset="0"/>
              </a:rPr>
              <a:t>Record classification accuracy for evaluation of the effect of removing outliers and influential cases.</a:t>
            </a:r>
          </a:p>
        </p:txBody>
      </p:sp>
      <p:sp>
        <p:nvSpPr>
          <p:cNvPr id="875542" name="Line 22"/>
          <p:cNvSpPr>
            <a:spLocks noChangeShapeType="1"/>
          </p:cNvSpPr>
          <p:nvPr/>
        </p:nvSpPr>
        <p:spPr bwMode="auto">
          <a:xfrm flipH="1">
            <a:off x="4572000" y="2763838"/>
            <a:ext cx="0" cy="423862"/>
          </a:xfrm>
          <a:prstGeom prst="line">
            <a:avLst/>
          </a:prstGeom>
          <a:noFill/>
          <a:ln w="12700">
            <a:solidFill>
              <a:schemeClr val="tx1"/>
            </a:solidFill>
            <a:round/>
            <a:headEnd type="none" w="sm" len="sm"/>
            <a:tailEnd type="triangle" w="lg" len="med"/>
          </a:ln>
          <a:effectLst/>
        </p:spPr>
        <p:txBody>
          <a:bodyPr>
            <a:spAutoFit/>
          </a:bodyPr>
          <a:lstStyle/>
          <a:p>
            <a:endParaRPr lang="en-US"/>
          </a:p>
        </p:txBody>
      </p:sp>
      <p:sp>
        <p:nvSpPr>
          <p:cNvPr id="875543" name="AutoShape 23"/>
          <p:cNvSpPr>
            <a:spLocks noChangeArrowheads="1"/>
          </p:cNvSpPr>
          <p:nvPr/>
        </p:nvSpPr>
        <p:spPr bwMode="auto">
          <a:xfrm>
            <a:off x="2743200" y="3200400"/>
            <a:ext cx="37338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Outliers/influential cases by standardized residuals or Cook's distance?</a:t>
            </a:r>
          </a:p>
        </p:txBody>
      </p:sp>
      <p:grpSp>
        <p:nvGrpSpPr>
          <p:cNvPr id="875544" name="Group 24"/>
          <p:cNvGrpSpPr>
            <a:grpSpLocks/>
          </p:cNvGrpSpPr>
          <p:nvPr/>
        </p:nvGrpSpPr>
        <p:grpSpPr bwMode="auto">
          <a:xfrm>
            <a:off x="4648200" y="4200525"/>
            <a:ext cx="466725" cy="533400"/>
            <a:chOff x="4464" y="3456"/>
            <a:chExt cx="294" cy="267"/>
          </a:xfrm>
        </p:grpSpPr>
        <p:sp>
          <p:nvSpPr>
            <p:cNvPr id="875545" name="Line 25"/>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5546" name="Text Box 26"/>
            <p:cNvSpPr txBox="1">
              <a:spLocks noChangeArrowheads="1"/>
            </p:cNvSpPr>
            <p:nvPr/>
          </p:nvSpPr>
          <p:spPr bwMode="auto">
            <a:xfrm>
              <a:off x="4464" y="3504"/>
              <a:ext cx="294" cy="1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grpSp>
        <p:nvGrpSpPr>
          <p:cNvPr id="875547" name="Group 27"/>
          <p:cNvGrpSpPr>
            <a:grpSpLocks/>
          </p:cNvGrpSpPr>
          <p:nvPr/>
        </p:nvGrpSpPr>
        <p:grpSpPr bwMode="auto">
          <a:xfrm>
            <a:off x="6477000" y="3362325"/>
            <a:ext cx="679450" cy="304800"/>
            <a:chOff x="3792" y="2832"/>
            <a:chExt cx="428" cy="192"/>
          </a:xfrm>
        </p:grpSpPr>
        <p:sp>
          <p:nvSpPr>
            <p:cNvPr id="875548" name="Line 28"/>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5549" name="Text Box 29"/>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875550" name="Line 30"/>
          <p:cNvSpPr>
            <a:spLocks noChangeShapeType="1"/>
          </p:cNvSpPr>
          <p:nvPr/>
        </p:nvSpPr>
        <p:spPr bwMode="auto">
          <a:xfrm>
            <a:off x="4648200" y="4581525"/>
            <a:ext cx="3505200" cy="0"/>
          </a:xfrm>
          <a:prstGeom prst="line">
            <a:avLst/>
          </a:prstGeom>
          <a:noFill/>
          <a:ln w="12700">
            <a:solidFill>
              <a:schemeClr val="tx1"/>
            </a:solidFill>
            <a:round/>
            <a:headEnd type="triangle" w="lg" len="med"/>
            <a:tailEnd/>
          </a:ln>
          <a:effectLst/>
        </p:spPr>
        <p:txBody>
          <a:bodyPr anchor="ctr"/>
          <a:lstStyle/>
          <a:p>
            <a:endParaRPr lang="en-US"/>
          </a:p>
        </p:txBody>
      </p:sp>
      <p:sp>
        <p:nvSpPr>
          <p:cNvPr id="875551" name="AutoShape 31"/>
          <p:cNvSpPr>
            <a:spLocks noChangeArrowheads="1"/>
          </p:cNvSpPr>
          <p:nvPr/>
        </p:nvSpPr>
        <p:spPr bwMode="auto">
          <a:xfrm>
            <a:off x="2667000" y="4733925"/>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Ratio of cases to independent variables at least 10 to 1?</a:t>
            </a:r>
          </a:p>
        </p:txBody>
      </p:sp>
      <p:grpSp>
        <p:nvGrpSpPr>
          <p:cNvPr id="875552" name="Group 32"/>
          <p:cNvGrpSpPr>
            <a:grpSpLocks/>
          </p:cNvGrpSpPr>
          <p:nvPr/>
        </p:nvGrpSpPr>
        <p:grpSpPr bwMode="auto">
          <a:xfrm>
            <a:off x="6553200" y="4962525"/>
            <a:ext cx="679450" cy="304800"/>
            <a:chOff x="3792" y="2832"/>
            <a:chExt cx="428" cy="192"/>
          </a:xfrm>
        </p:grpSpPr>
        <p:sp>
          <p:nvSpPr>
            <p:cNvPr id="875553" name="Line 33"/>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5554" name="Text Box 34"/>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875555" name="Line 35"/>
          <p:cNvSpPr>
            <a:spLocks noChangeShapeType="1"/>
          </p:cNvSpPr>
          <p:nvPr/>
        </p:nvSpPr>
        <p:spPr bwMode="auto">
          <a:xfrm flipH="1">
            <a:off x="4572000" y="5724525"/>
            <a:ext cx="0" cy="76200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5556" name="Text Box 36"/>
          <p:cNvSpPr txBox="1">
            <a:spLocks noChangeArrowheads="1"/>
          </p:cNvSpPr>
          <p:nvPr/>
        </p:nvSpPr>
        <p:spPr bwMode="auto">
          <a:xfrm>
            <a:off x="4562475" y="5754688"/>
            <a:ext cx="466725" cy="2746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sp>
        <p:nvSpPr>
          <p:cNvPr id="875557" name="Rectangle 37"/>
          <p:cNvSpPr>
            <a:spLocks noChangeArrowheads="1"/>
          </p:cNvSpPr>
          <p:nvPr/>
        </p:nvSpPr>
        <p:spPr bwMode="auto">
          <a:xfrm>
            <a:off x="7239000" y="3384550"/>
            <a:ext cx="1676400" cy="752475"/>
          </a:xfrm>
          <a:prstGeom prst="rect">
            <a:avLst/>
          </a:prstGeom>
          <a:solidFill>
            <a:srgbClr val="EAEAEA"/>
          </a:solidFill>
          <a:ln w="9525">
            <a:solidFill>
              <a:schemeClr val="tx1"/>
            </a:solidFill>
            <a:miter lim="800000"/>
            <a:headEnd/>
            <a:tailEnd/>
          </a:ln>
          <a:effectLst/>
        </p:spPr>
        <p:txBody>
          <a:bodyPr anchor="ctr">
            <a:spAutoFit/>
          </a:bodyPr>
          <a:lstStyle/>
          <a:p>
            <a:pPr algn="l"/>
            <a:endParaRPr lang="en-US" sz="1000">
              <a:latin typeface="Verdana" pitchFamily="34" charset="0"/>
            </a:endParaRPr>
          </a:p>
          <a:p>
            <a:pPr algn="l"/>
            <a:r>
              <a:rPr lang="en-US" sz="1000">
                <a:latin typeface="Verdana" pitchFamily="34" charset="0"/>
              </a:rPr>
              <a:t>Remove outliers and influential cases from data set</a:t>
            </a:r>
          </a:p>
          <a:p>
            <a:pPr algn="l"/>
            <a:endParaRPr lang="en-US" sz="1000">
              <a:latin typeface="Verdana" pitchFamily="34" charset="0"/>
            </a:endParaRPr>
          </a:p>
        </p:txBody>
      </p:sp>
      <p:grpSp>
        <p:nvGrpSpPr>
          <p:cNvPr id="875558" name="Group 38"/>
          <p:cNvGrpSpPr>
            <a:grpSpLocks/>
          </p:cNvGrpSpPr>
          <p:nvPr/>
        </p:nvGrpSpPr>
        <p:grpSpPr bwMode="auto">
          <a:xfrm>
            <a:off x="8153400" y="4124325"/>
            <a:ext cx="466725" cy="423863"/>
            <a:chOff x="4464" y="3456"/>
            <a:chExt cx="294" cy="267"/>
          </a:xfrm>
        </p:grpSpPr>
        <p:sp>
          <p:nvSpPr>
            <p:cNvPr id="875559" name="Line 39"/>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5560" name="Text Box 40"/>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
        <p:nvSpPr>
          <p:cNvPr id="875561" name="Rectangle 41"/>
          <p:cNvSpPr>
            <a:spLocks noChangeArrowheads="1"/>
          </p:cNvSpPr>
          <p:nvPr/>
        </p:nvSpPr>
        <p:spPr bwMode="auto">
          <a:xfrm>
            <a:off x="7315200" y="4960938"/>
            <a:ext cx="1676400" cy="622300"/>
          </a:xfrm>
          <a:prstGeom prst="rect">
            <a:avLst/>
          </a:prstGeom>
          <a:solidFill>
            <a:srgbClr val="EAEAEA"/>
          </a:solidFill>
          <a:ln w="9525">
            <a:solidFill>
              <a:schemeClr val="tx1"/>
            </a:solidFill>
            <a:miter lim="800000"/>
            <a:headEnd/>
            <a:tailEnd/>
          </a:ln>
          <a:effectLst/>
        </p:spPr>
        <p:txBody>
          <a:bodyPr anchor="ctr">
            <a:spAutoFit/>
          </a:bodyPr>
          <a:lstStyle/>
          <a:p>
            <a:pPr algn="l"/>
            <a:r>
              <a:rPr lang="en-US" sz="1000">
                <a:latin typeface="Verdana" pitchFamily="34" charset="0"/>
              </a:rPr>
              <a:t>Restore outliers and influential cases to data set, add caution to findings</a:t>
            </a:r>
          </a:p>
        </p:txBody>
      </p:sp>
      <p:sp>
        <p:nvSpPr>
          <p:cNvPr id="875562" name="Line 42"/>
          <p:cNvSpPr>
            <a:spLocks noChangeShapeType="1"/>
          </p:cNvSpPr>
          <p:nvPr/>
        </p:nvSpPr>
        <p:spPr bwMode="auto">
          <a:xfrm>
            <a:off x="4572000" y="6029325"/>
            <a:ext cx="3581400" cy="0"/>
          </a:xfrm>
          <a:prstGeom prst="line">
            <a:avLst/>
          </a:prstGeom>
          <a:noFill/>
          <a:ln w="12700">
            <a:solidFill>
              <a:schemeClr val="tx1"/>
            </a:solidFill>
            <a:round/>
            <a:headEnd type="triangle" w="lg" len="med"/>
            <a:tailEnd/>
          </a:ln>
          <a:effectLst/>
        </p:spPr>
        <p:txBody>
          <a:bodyPr anchor="ctr"/>
          <a:lstStyle/>
          <a:p>
            <a:endParaRPr lang="en-US"/>
          </a:p>
        </p:txBody>
      </p:sp>
      <p:grpSp>
        <p:nvGrpSpPr>
          <p:cNvPr id="875563" name="Group 43"/>
          <p:cNvGrpSpPr>
            <a:grpSpLocks/>
          </p:cNvGrpSpPr>
          <p:nvPr/>
        </p:nvGrpSpPr>
        <p:grpSpPr bwMode="auto">
          <a:xfrm>
            <a:off x="8153400" y="5572125"/>
            <a:ext cx="466725" cy="423863"/>
            <a:chOff x="4464" y="3456"/>
            <a:chExt cx="294" cy="267"/>
          </a:xfrm>
        </p:grpSpPr>
        <p:sp>
          <p:nvSpPr>
            <p:cNvPr id="875564" name="Line 44"/>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5565" name="Text Box 45"/>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2"/>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D421E794-1F7B-4AF5-BCD1-CD8F32F69108}" type="slidenum">
              <a:rPr lang="en-US"/>
              <a:pPr/>
              <a:t>67</a:t>
            </a:fld>
            <a:endParaRPr lang="en-US"/>
          </a:p>
        </p:txBody>
      </p:sp>
      <p:sp>
        <p:nvSpPr>
          <p:cNvPr id="876546" name="Rectangle 2"/>
          <p:cNvSpPr>
            <a:spLocks noGrp="1" noChangeArrowheads="1"/>
          </p:cNvSpPr>
          <p:nvPr>
            <p:ph type="title"/>
          </p:nvPr>
        </p:nvSpPr>
        <p:spPr>
          <a:xfrm>
            <a:off x="1143000" y="304800"/>
            <a:ext cx="7772400" cy="914400"/>
          </a:xfrm>
        </p:spPr>
        <p:txBody>
          <a:bodyPr/>
          <a:lstStyle/>
          <a:p>
            <a:r>
              <a:rPr lang="en-US"/>
              <a:t>Steps in binary logistic regression: </a:t>
            </a:r>
            <a:br>
              <a:rPr lang="en-US"/>
            </a:br>
            <a:r>
              <a:rPr lang="en-US"/>
              <a:t>picking model for interpretation</a:t>
            </a:r>
          </a:p>
        </p:txBody>
      </p:sp>
      <p:sp>
        <p:nvSpPr>
          <p:cNvPr id="876547" name="AutoShape 3"/>
          <p:cNvSpPr>
            <a:spLocks noChangeArrowheads="1"/>
          </p:cNvSpPr>
          <p:nvPr/>
        </p:nvSpPr>
        <p:spPr bwMode="auto">
          <a:xfrm>
            <a:off x="2657475" y="4162425"/>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Classification accuracy omitting outliers better than baseline by 2% or more?</a:t>
            </a:r>
          </a:p>
        </p:txBody>
      </p:sp>
      <p:grpSp>
        <p:nvGrpSpPr>
          <p:cNvPr id="876548" name="Group 4"/>
          <p:cNvGrpSpPr>
            <a:grpSpLocks/>
          </p:cNvGrpSpPr>
          <p:nvPr/>
        </p:nvGrpSpPr>
        <p:grpSpPr bwMode="auto">
          <a:xfrm>
            <a:off x="4572000" y="1447800"/>
            <a:ext cx="533400" cy="311150"/>
            <a:chOff x="4464" y="3456"/>
            <a:chExt cx="294" cy="401"/>
          </a:xfrm>
        </p:grpSpPr>
        <p:sp>
          <p:nvSpPr>
            <p:cNvPr id="876549" name="Line 5"/>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50" name="Text Box 6"/>
            <p:cNvSpPr txBox="1">
              <a:spLocks noChangeArrowheads="1"/>
            </p:cNvSpPr>
            <p:nvPr/>
          </p:nvSpPr>
          <p:spPr bwMode="auto">
            <a:xfrm>
              <a:off x="4464" y="3503"/>
              <a:ext cx="294" cy="354"/>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
        <p:nvSpPr>
          <p:cNvPr id="876551" name="Rectangle 7"/>
          <p:cNvSpPr>
            <a:spLocks noChangeArrowheads="1"/>
          </p:cNvSpPr>
          <p:nvPr/>
        </p:nvSpPr>
        <p:spPr bwMode="auto">
          <a:xfrm>
            <a:off x="5562600" y="5105400"/>
            <a:ext cx="2286000" cy="752475"/>
          </a:xfrm>
          <a:prstGeom prst="rect">
            <a:avLst/>
          </a:prstGeom>
          <a:solidFill>
            <a:srgbClr val="EAEAEA"/>
          </a:solidFill>
          <a:ln w="9525">
            <a:solidFill>
              <a:schemeClr val="tx1"/>
            </a:solidFill>
            <a:miter lim="800000"/>
            <a:headEnd/>
            <a:tailEnd/>
          </a:ln>
          <a:effectLst/>
        </p:spPr>
        <p:txBody>
          <a:bodyPr anchor="ctr">
            <a:spAutoFit/>
          </a:bodyPr>
          <a:lstStyle/>
          <a:p>
            <a:pPr algn="l"/>
            <a:endParaRPr lang="en-US" sz="1000">
              <a:latin typeface="Verdana" pitchFamily="34" charset="0"/>
            </a:endParaRPr>
          </a:p>
          <a:p>
            <a:pPr algn="l"/>
            <a:r>
              <a:rPr lang="en-US" sz="1000">
                <a:latin typeface="Verdana" pitchFamily="34" charset="0"/>
              </a:rPr>
              <a:t>Pick baseline logistic regression </a:t>
            </a:r>
          </a:p>
          <a:p>
            <a:pPr algn="l"/>
            <a:r>
              <a:rPr lang="en-US" sz="1000">
                <a:latin typeface="Verdana" pitchFamily="34" charset="0"/>
              </a:rPr>
              <a:t>for interpretation</a:t>
            </a:r>
          </a:p>
          <a:p>
            <a:pPr algn="l"/>
            <a:endParaRPr lang="en-US" sz="1000">
              <a:latin typeface="Verdana" pitchFamily="34" charset="0"/>
            </a:endParaRPr>
          </a:p>
          <a:p>
            <a:pPr algn="l"/>
            <a:endParaRPr lang="en-US" sz="1000">
              <a:latin typeface="Verdana" pitchFamily="34" charset="0"/>
            </a:endParaRPr>
          </a:p>
        </p:txBody>
      </p:sp>
      <p:grpSp>
        <p:nvGrpSpPr>
          <p:cNvPr id="876552" name="Group 8"/>
          <p:cNvGrpSpPr>
            <a:grpSpLocks/>
          </p:cNvGrpSpPr>
          <p:nvPr/>
        </p:nvGrpSpPr>
        <p:grpSpPr bwMode="auto">
          <a:xfrm>
            <a:off x="7305675" y="2133600"/>
            <a:ext cx="466725" cy="2971800"/>
            <a:chOff x="4464" y="3456"/>
            <a:chExt cx="294" cy="267"/>
          </a:xfrm>
        </p:grpSpPr>
        <p:sp>
          <p:nvSpPr>
            <p:cNvPr id="876553" name="Line 9"/>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54" name="Text Box 10"/>
            <p:cNvSpPr txBox="1">
              <a:spLocks noChangeArrowheads="1"/>
            </p:cNvSpPr>
            <p:nvPr/>
          </p:nvSpPr>
          <p:spPr bwMode="auto">
            <a:xfrm>
              <a:off x="4464" y="3504"/>
              <a:ext cx="294" cy="25"/>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
        <p:nvSpPr>
          <p:cNvPr id="876555" name="AutoShape 11"/>
          <p:cNvSpPr>
            <a:spLocks noChangeArrowheads="1"/>
          </p:cNvSpPr>
          <p:nvPr/>
        </p:nvSpPr>
        <p:spPr bwMode="auto">
          <a:xfrm>
            <a:off x="2581275" y="1647825"/>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Were outliers and influential cases omitted from the analysis?</a:t>
            </a:r>
          </a:p>
        </p:txBody>
      </p:sp>
      <p:sp>
        <p:nvSpPr>
          <p:cNvPr id="876556" name="Rectangle 12"/>
          <p:cNvSpPr>
            <a:spLocks noChangeArrowheads="1"/>
          </p:cNvSpPr>
          <p:nvPr/>
        </p:nvSpPr>
        <p:spPr bwMode="auto">
          <a:xfrm>
            <a:off x="3114675" y="3111500"/>
            <a:ext cx="2971800" cy="622300"/>
          </a:xfrm>
          <a:prstGeom prst="rect">
            <a:avLst/>
          </a:prstGeom>
          <a:solidFill>
            <a:srgbClr val="EAEAEA"/>
          </a:solidFill>
          <a:ln w="9525">
            <a:solidFill>
              <a:schemeClr val="tx1"/>
            </a:solidFill>
            <a:miter lim="800000"/>
            <a:headEnd/>
            <a:tailEnd/>
          </a:ln>
          <a:effectLst/>
        </p:spPr>
        <p:txBody>
          <a:bodyPr anchor="ctr">
            <a:spAutoFit/>
          </a:bodyPr>
          <a:lstStyle/>
          <a:p>
            <a:pPr algn="l"/>
            <a:r>
              <a:rPr lang="en-US" sz="1000">
                <a:latin typeface="Verdana" pitchFamily="34" charset="0"/>
              </a:rPr>
              <a:t>Evaluate impact of removal of outliers by running logistic regression again, using method for including variables identified in the research question.</a:t>
            </a:r>
          </a:p>
        </p:txBody>
      </p:sp>
      <p:grpSp>
        <p:nvGrpSpPr>
          <p:cNvPr id="876557" name="Group 13"/>
          <p:cNvGrpSpPr>
            <a:grpSpLocks/>
          </p:cNvGrpSpPr>
          <p:nvPr/>
        </p:nvGrpSpPr>
        <p:grpSpPr bwMode="auto">
          <a:xfrm>
            <a:off x="4562475" y="3733800"/>
            <a:ext cx="466725" cy="423863"/>
            <a:chOff x="4464" y="3456"/>
            <a:chExt cx="294" cy="267"/>
          </a:xfrm>
        </p:grpSpPr>
        <p:sp>
          <p:nvSpPr>
            <p:cNvPr id="876558" name="Line 14"/>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59" name="Text Box 15"/>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grpSp>
        <p:nvGrpSpPr>
          <p:cNvPr id="876560" name="Group 16"/>
          <p:cNvGrpSpPr>
            <a:grpSpLocks/>
          </p:cNvGrpSpPr>
          <p:nvPr/>
        </p:nvGrpSpPr>
        <p:grpSpPr bwMode="auto">
          <a:xfrm>
            <a:off x="4552950" y="2667000"/>
            <a:ext cx="466725" cy="423863"/>
            <a:chOff x="4464" y="3456"/>
            <a:chExt cx="294" cy="267"/>
          </a:xfrm>
        </p:grpSpPr>
        <p:sp>
          <p:nvSpPr>
            <p:cNvPr id="876561" name="Line 17"/>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62" name="Text Box 18"/>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876563" name="Rectangle 19"/>
          <p:cNvSpPr>
            <a:spLocks noChangeArrowheads="1"/>
          </p:cNvSpPr>
          <p:nvPr/>
        </p:nvSpPr>
        <p:spPr bwMode="auto">
          <a:xfrm>
            <a:off x="1295400" y="5170488"/>
            <a:ext cx="2286000" cy="622300"/>
          </a:xfrm>
          <a:prstGeom prst="rect">
            <a:avLst/>
          </a:prstGeom>
          <a:solidFill>
            <a:srgbClr val="EAEAEA"/>
          </a:solidFill>
          <a:ln w="9525">
            <a:solidFill>
              <a:schemeClr val="tx1"/>
            </a:solidFill>
            <a:miter lim="800000"/>
            <a:headEnd/>
            <a:tailEnd/>
          </a:ln>
          <a:effectLst/>
        </p:spPr>
        <p:txBody>
          <a:bodyPr anchor="ctr">
            <a:spAutoFit/>
          </a:bodyPr>
          <a:lstStyle/>
          <a:p>
            <a:pPr algn="l"/>
            <a:endParaRPr lang="en-US" sz="1000">
              <a:latin typeface="Verdana" pitchFamily="34" charset="0"/>
            </a:endParaRPr>
          </a:p>
          <a:p>
            <a:pPr algn="l"/>
            <a:r>
              <a:rPr lang="en-US" sz="1000">
                <a:latin typeface="Verdana" pitchFamily="34" charset="0"/>
              </a:rPr>
              <a:t>Pick logistic regression that omits outliers for interpretation</a:t>
            </a:r>
          </a:p>
          <a:p>
            <a:pPr algn="l"/>
            <a:endParaRPr lang="en-US" sz="1000">
              <a:latin typeface="Verdana" pitchFamily="34" charset="0"/>
            </a:endParaRPr>
          </a:p>
        </p:txBody>
      </p:sp>
      <p:grpSp>
        <p:nvGrpSpPr>
          <p:cNvPr id="876564" name="Group 20"/>
          <p:cNvGrpSpPr>
            <a:grpSpLocks/>
          </p:cNvGrpSpPr>
          <p:nvPr/>
        </p:nvGrpSpPr>
        <p:grpSpPr bwMode="auto">
          <a:xfrm>
            <a:off x="2657475" y="4681538"/>
            <a:ext cx="542925" cy="423862"/>
            <a:chOff x="4464" y="3456"/>
            <a:chExt cx="294" cy="267"/>
          </a:xfrm>
        </p:grpSpPr>
        <p:sp>
          <p:nvSpPr>
            <p:cNvPr id="876565" name="Line 21"/>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66" name="Text Box 22"/>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876567" name="Group 23"/>
          <p:cNvGrpSpPr>
            <a:grpSpLocks/>
          </p:cNvGrpSpPr>
          <p:nvPr/>
        </p:nvGrpSpPr>
        <p:grpSpPr bwMode="auto">
          <a:xfrm>
            <a:off x="6467475" y="1828800"/>
            <a:ext cx="838200" cy="304800"/>
            <a:chOff x="3792" y="2832"/>
            <a:chExt cx="428" cy="192"/>
          </a:xfrm>
        </p:grpSpPr>
        <p:sp>
          <p:nvSpPr>
            <p:cNvPr id="876568" name="Line 24"/>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69" name="Text Box 25"/>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grpSp>
        <p:nvGrpSpPr>
          <p:cNvPr id="876570" name="Group 26"/>
          <p:cNvGrpSpPr>
            <a:grpSpLocks/>
          </p:cNvGrpSpPr>
          <p:nvPr/>
        </p:nvGrpSpPr>
        <p:grpSpPr bwMode="auto">
          <a:xfrm>
            <a:off x="6534150" y="4681538"/>
            <a:ext cx="466725" cy="423862"/>
            <a:chOff x="4464" y="3456"/>
            <a:chExt cx="294" cy="267"/>
          </a:xfrm>
        </p:grpSpPr>
        <p:sp>
          <p:nvSpPr>
            <p:cNvPr id="876571" name="Line 27"/>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72" name="Text Box 28"/>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876573" name="Line 29"/>
          <p:cNvSpPr>
            <a:spLocks noChangeShapeType="1"/>
          </p:cNvSpPr>
          <p:nvPr/>
        </p:nvSpPr>
        <p:spPr bwMode="auto">
          <a:xfrm flipH="1">
            <a:off x="2514600" y="5856288"/>
            <a:ext cx="0" cy="423862"/>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74" name="Line 30"/>
          <p:cNvSpPr>
            <a:spLocks noChangeShapeType="1"/>
          </p:cNvSpPr>
          <p:nvPr/>
        </p:nvSpPr>
        <p:spPr bwMode="auto">
          <a:xfrm flipH="1">
            <a:off x="6410325" y="5856288"/>
            <a:ext cx="0" cy="423862"/>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75" name="Line 31"/>
          <p:cNvSpPr>
            <a:spLocks noChangeShapeType="1"/>
          </p:cNvSpPr>
          <p:nvPr/>
        </p:nvSpPr>
        <p:spPr bwMode="auto">
          <a:xfrm flipV="1">
            <a:off x="2524125" y="6291263"/>
            <a:ext cx="3886200" cy="0"/>
          </a:xfrm>
          <a:prstGeom prst="line">
            <a:avLst/>
          </a:prstGeom>
          <a:noFill/>
          <a:ln w="12700">
            <a:solidFill>
              <a:schemeClr val="tx1"/>
            </a:solidFill>
            <a:round/>
            <a:headEnd type="none" w="lg" len="med"/>
            <a:tailEnd/>
          </a:ln>
          <a:effectLst/>
        </p:spPr>
        <p:txBody>
          <a:bodyPr anchor="ctr"/>
          <a:lstStyle/>
          <a:p>
            <a:endParaRPr lang="en-US"/>
          </a:p>
        </p:txBody>
      </p:sp>
      <p:grpSp>
        <p:nvGrpSpPr>
          <p:cNvPr id="876576" name="Group 32"/>
          <p:cNvGrpSpPr>
            <a:grpSpLocks/>
          </p:cNvGrpSpPr>
          <p:nvPr/>
        </p:nvGrpSpPr>
        <p:grpSpPr bwMode="auto">
          <a:xfrm>
            <a:off x="4562475" y="6281738"/>
            <a:ext cx="466725" cy="423862"/>
            <a:chOff x="4464" y="3456"/>
            <a:chExt cx="294" cy="267"/>
          </a:xfrm>
        </p:grpSpPr>
        <p:sp>
          <p:nvSpPr>
            <p:cNvPr id="876577" name="Line 33"/>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6578" name="Text Box 34"/>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2"/>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DCF886C8-A81F-4A8F-9530-5E4BECB5A23B}" type="slidenum">
              <a:rPr lang="en-US"/>
              <a:pPr/>
              <a:t>68</a:t>
            </a:fld>
            <a:endParaRPr lang="en-US"/>
          </a:p>
        </p:txBody>
      </p:sp>
      <p:sp>
        <p:nvSpPr>
          <p:cNvPr id="329730" name="Rectangle 2"/>
          <p:cNvSpPr>
            <a:spLocks noGrp="1" noChangeArrowheads="1"/>
          </p:cNvSpPr>
          <p:nvPr>
            <p:ph type="title"/>
          </p:nvPr>
        </p:nvSpPr>
        <p:spPr>
          <a:xfrm>
            <a:off x="1143000" y="304800"/>
            <a:ext cx="7772400" cy="914400"/>
          </a:xfrm>
        </p:spPr>
        <p:txBody>
          <a:bodyPr/>
          <a:lstStyle/>
          <a:p>
            <a:r>
              <a:rPr lang="en-US"/>
              <a:t>Steps in logistic regression: </a:t>
            </a:r>
            <a:br>
              <a:rPr lang="en-US"/>
            </a:br>
            <a:r>
              <a:rPr lang="en-US"/>
              <a:t>overall relationship and numerical problems</a:t>
            </a:r>
          </a:p>
        </p:txBody>
      </p:sp>
      <p:grpSp>
        <p:nvGrpSpPr>
          <p:cNvPr id="329732" name="Group 4"/>
          <p:cNvGrpSpPr>
            <a:grpSpLocks/>
          </p:cNvGrpSpPr>
          <p:nvPr/>
        </p:nvGrpSpPr>
        <p:grpSpPr bwMode="auto">
          <a:xfrm>
            <a:off x="2657475" y="3919538"/>
            <a:ext cx="466725" cy="423862"/>
            <a:chOff x="4464" y="3456"/>
            <a:chExt cx="294" cy="267"/>
          </a:xfrm>
        </p:grpSpPr>
        <p:sp>
          <p:nvSpPr>
            <p:cNvPr id="329733" name="Line 5"/>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734" name="Text Box 6"/>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329764" name="AutoShape 36"/>
          <p:cNvSpPr>
            <a:spLocks noChangeArrowheads="1"/>
          </p:cNvSpPr>
          <p:nvPr/>
        </p:nvSpPr>
        <p:spPr bwMode="auto">
          <a:xfrm>
            <a:off x="4800600" y="2895600"/>
            <a:ext cx="34290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Presence of relationship confirmed by test of block chi-square?</a:t>
            </a:r>
          </a:p>
        </p:txBody>
      </p:sp>
      <p:grpSp>
        <p:nvGrpSpPr>
          <p:cNvPr id="329765" name="Group 37"/>
          <p:cNvGrpSpPr>
            <a:grpSpLocks/>
          </p:cNvGrpSpPr>
          <p:nvPr/>
        </p:nvGrpSpPr>
        <p:grpSpPr bwMode="auto">
          <a:xfrm>
            <a:off x="4572000" y="4343400"/>
            <a:ext cx="466725" cy="423863"/>
            <a:chOff x="4464" y="3456"/>
            <a:chExt cx="294" cy="267"/>
          </a:xfrm>
        </p:grpSpPr>
        <p:sp>
          <p:nvSpPr>
            <p:cNvPr id="329766" name="Line 38"/>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767" name="Text Box 39"/>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
        <p:nvSpPr>
          <p:cNvPr id="329771" name="Text Box 43"/>
          <p:cNvSpPr txBox="1">
            <a:spLocks noChangeArrowheads="1"/>
          </p:cNvSpPr>
          <p:nvPr/>
        </p:nvSpPr>
        <p:spPr bwMode="auto">
          <a:xfrm>
            <a:off x="7924800" y="3886200"/>
            <a:ext cx="638175" cy="274638"/>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grpSp>
        <p:nvGrpSpPr>
          <p:cNvPr id="329785" name="Group 57"/>
          <p:cNvGrpSpPr>
            <a:grpSpLocks/>
          </p:cNvGrpSpPr>
          <p:nvPr/>
        </p:nvGrpSpPr>
        <p:grpSpPr bwMode="auto">
          <a:xfrm>
            <a:off x="4572000" y="6129338"/>
            <a:ext cx="466725" cy="423862"/>
            <a:chOff x="4464" y="3456"/>
            <a:chExt cx="294" cy="267"/>
          </a:xfrm>
        </p:grpSpPr>
        <p:sp>
          <p:nvSpPr>
            <p:cNvPr id="329786" name="Line 58"/>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787" name="Text Box 59"/>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329788" name="AutoShape 60"/>
          <p:cNvSpPr>
            <a:spLocks noChangeArrowheads="1"/>
          </p:cNvSpPr>
          <p:nvPr/>
        </p:nvSpPr>
        <p:spPr bwMode="auto">
          <a:xfrm>
            <a:off x="2590800" y="4772025"/>
            <a:ext cx="3886200" cy="13239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Standard errors of coefficients indicate presence of numerical problems (s.e. &gt; 2.0)?</a:t>
            </a:r>
          </a:p>
        </p:txBody>
      </p:sp>
      <p:grpSp>
        <p:nvGrpSpPr>
          <p:cNvPr id="329789" name="Group 61"/>
          <p:cNvGrpSpPr>
            <a:grpSpLocks/>
          </p:cNvGrpSpPr>
          <p:nvPr/>
        </p:nvGrpSpPr>
        <p:grpSpPr bwMode="auto">
          <a:xfrm>
            <a:off x="6443663" y="5127625"/>
            <a:ext cx="679450" cy="304800"/>
            <a:chOff x="3792" y="2832"/>
            <a:chExt cx="428" cy="192"/>
          </a:xfrm>
        </p:grpSpPr>
        <p:sp>
          <p:nvSpPr>
            <p:cNvPr id="329790" name="Line 62"/>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791" name="Text Box 63"/>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329792" name="Text Box 64"/>
          <p:cNvSpPr txBox="1">
            <a:spLocks noChangeArrowheads="1"/>
          </p:cNvSpPr>
          <p:nvPr/>
        </p:nvSpPr>
        <p:spPr bwMode="auto">
          <a:xfrm>
            <a:off x="7205663" y="5280025"/>
            <a:ext cx="638175" cy="274638"/>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grpSp>
        <p:nvGrpSpPr>
          <p:cNvPr id="329811" name="Group 83"/>
          <p:cNvGrpSpPr>
            <a:grpSpLocks/>
          </p:cNvGrpSpPr>
          <p:nvPr/>
        </p:nvGrpSpPr>
        <p:grpSpPr bwMode="auto">
          <a:xfrm>
            <a:off x="4572000" y="1447800"/>
            <a:ext cx="466725" cy="423863"/>
            <a:chOff x="4464" y="3456"/>
            <a:chExt cx="294" cy="267"/>
          </a:xfrm>
        </p:grpSpPr>
        <p:sp>
          <p:nvSpPr>
            <p:cNvPr id="329812" name="Line 84"/>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813" name="Text Box 85"/>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
        <p:nvSpPr>
          <p:cNvPr id="329814" name="AutoShape 86"/>
          <p:cNvSpPr>
            <a:spLocks noChangeArrowheads="1"/>
          </p:cNvSpPr>
          <p:nvPr/>
        </p:nvSpPr>
        <p:spPr bwMode="auto">
          <a:xfrm>
            <a:off x="2638425" y="1919288"/>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Hierarchical method of entry used to include independent variables? </a:t>
            </a:r>
          </a:p>
        </p:txBody>
      </p:sp>
      <p:grpSp>
        <p:nvGrpSpPr>
          <p:cNvPr id="329815" name="Group 87"/>
          <p:cNvGrpSpPr>
            <a:grpSpLocks/>
          </p:cNvGrpSpPr>
          <p:nvPr/>
        </p:nvGrpSpPr>
        <p:grpSpPr bwMode="auto">
          <a:xfrm>
            <a:off x="6553200" y="2447925"/>
            <a:ext cx="466725" cy="423863"/>
            <a:chOff x="4464" y="3456"/>
            <a:chExt cx="294" cy="267"/>
          </a:xfrm>
        </p:grpSpPr>
        <p:sp>
          <p:nvSpPr>
            <p:cNvPr id="329816" name="Line 88"/>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817" name="Text Box 89"/>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329818" name="Group 90"/>
          <p:cNvGrpSpPr>
            <a:grpSpLocks/>
          </p:cNvGrpSpPr>
          <p:nvPr/>
        </p:nvGrpSpPr>
        <p:grpSpPr bwMode="auto">
          <a:xfrm>
            <a:off x="2667000" y="2438400"/>
            <a:ext cx="466725" cy="423863"/>
            <a:chOff x="4464" y="3456"/>
            <a:chExt cx="294" cy="267"/>
          </a:xfrm>
        </p:grpSpPr>
        <p:sp>
          <p:nvSpPr>
            <p:cNvPr id="329819" name="Line 91"/>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820" name="Text Box 92"/>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329821" name="AutoShape 93"/>
          <p:cNvSpPr>
            <a:spLocks noChangeArrowheads="1"/>
          </p:cNvSpPr>
          <p:nvPr/>
        </p:nvSpPr>
        <p:spPr bwMode="auto">
          <a:xfrm>
            <a:off x="914400" y="2895600"/>
            <a:ext cx="34290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Presence of relationship confirmed by test of model chi-square?</a:t>
            </a:r>
          </a:p>
        </p:txBody>
      </p:sp>
      <p:grpSp>
        <p:nvGrpSpPr>
          <p:cNvPr id="329826" name="Group 98"/>
          <p:cNvGrpSpPr>
            <a:grpSpLocks/>
          </p:cNvGrpSpPr>
          <p:nvPr/>
        </p:nvGrpSpPr>
        <p:grpSpPr bwMode="auto">
          <a:xfrm>
            <a:off x="904875" y="3429000"/>
            <a:ext cx="466725" cy="423863"/>
            <a:chOff x="4464" y="3456"/>
            <a:chExt cx="294" cy="267"/>
          </a:xfrm>
        </p:grpSpPr>
        <p:sp>
          <p:nvSpPr>
            <p:cNvPr id="329827" name="Line 99"/>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828" name="Text Box 100"/>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329829" name="Text Box 101"/>
          <p:cNvSpPr txBox="1">
            <a:spLocks noChangeArrowheads="1"/>
          </p:cNvSpPr>
          <p:nvPr/>
        </p:nvSpPr>
        <p:spPr bwMode="auto">
          <a:xfrm>
            <a:off x="609600" y="3886200"/>
            <a:ext cx="638175" cy="274638"/>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grpSp>
        <p:nvGrpSpPr>
          <p:cNvPr id="329830" name="Group 102"/>
          <p:cNvGrpSpPr>
            <a:grpSpLocks/>
          </p:cNvGrpSpPr>
          <p:nvPr/>
        </p:nvGrpSpPr>
        <p:grpSpPr bwMode="auto">
          <a:xfrm>
            <a:off x="8220075" y="3429000"/>
            <a:ext cx="466725" cy="423863"/>
            <a:chOff x="4464" y="3456"/>
            <a:chExt cx="294" cy="267"/>
          </a:xfrm>
        </p:grpSpPr>
        <p:sp>
          <p:nvSpPr>
            <p:cNvPr id="329831" name="Line 103"/>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832" name="Text Box 104"/>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grpSp>
        <p:nvGrpSpPr>
          <p:cNvPr id="329833" name="Group 105"/>
          <p:cNvGrpSpPr>
            <a:grpSpLocks/>
          </p:cNvGrpSpPr>
          <p:nvPr/>
        </p:nvGrpSpPr>
        <p:grpSpPr bwMode="auto">
          <a:xfrm>
            <a:off x="6543675" y="3886200"/>
            <a:ext cx="466725" cy="423863"/>
            <a:chOff x="4464" y="3456"/>
            <a:chExt cx="294" cy="267"/>
          </a:xfrm>
        </p:grpSpPr>
        <p:sp>
          <p:nvSpPr>
            <p:cNvPr id="329834" name="Line 106"/>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29835" name="Text Box 107"/>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329836" name="Line 108"/>
          <p:cNvSpPr>
            <a:spLocks noChangeShapeType="1"/>
          </p:cNvSpPr>
          <p:nvPr/>
        </p:nvSpPr>
        <p:spPr bwMode="auto">
          <a:xfrm>
            <a:off x="2667000" y="4343400"/>
            <a:ext cx="3886200" cy="0"/>
          </a:xfrm>
          <a:prstGeom prst="line">
            <a:avLst/>
          </a:prstGeom>
          <a:noFill/>
          <a:ln w="9525">
            <a:solidFill>
              <a:schemeClr val="tx1"/>
            </a:solidFill>
            <a:round/>
            <a:headEnd/>
            <a:tailEnd/>
          </a:ln>
          <a:effectLst/>
        </p:spPr>
        <p:txBody>
          <a:bodyPr anchor="ct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2"/>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6A04F962-6DB5-431A-B8EE-5C6B84B8E3DF}" type="slidenum">
              <a:rPr lang="en-US"/>
              <a:pPr/>
              <a:t>69</a:t>
            </a:fld>
            <a:endParaRPr lang="en-US"/>
          </a:p>
        </p:txBody>
      </p:sp>
      <p:sp>
        <p:nvSpPr>
          <p:cNvPr id="687106" name="Rectangle 2"/>
          <p:cNvSpPr>
            <a:spLocks noGrp="1" noChangeArrowheads="1"/>
          </p:cNvSpPr>
          <p:nvPr>
            <p:ph type="title"/>
          </p:nvPr>
        </p:nvSpPr>
        <p:spPr>
          <a:xfrm>
            <a:off x="1143000" y="304800"/>
            <a:ext cx="7772400" cy="914400"/>
          </a:xfrm>
        </p:spPr>
        <p:txBody>
          <a:bodyPr/>
          <a:lstStyle/>
          <a:p>
            <a:r>
              <a:rPr lang="en-US"/>
              <a:t>Steps in logistic regression: </a:t>
            </a:r>
            <a:br>
              <a:rPr lang="en-US"/>
            </a:br>
            <a:r>
              <a:rPr lang="en-US"/>
              <a:t>relationships between IV's and DV</a:t>
            </a:r>
          </a:p>
        </p:txBody>
      </p:sp>
      <p:grpSp>
        <p:nvGrpSpPr>
          <p:cNvPr id="687107" name="Group 3"/>
          <p:cNvGrpSpPr>
            <a:grpSpLocks/>
          </p:cNvGrpSpPr>
          <p:nvPr/>
        </p:nvGrpSpPr>
        <p:grpSpPr bwMode="auto">
          <a:xfrm>
            <a:off x="4572000" y="1447800"/>
            <a:ext cx="466725" cy="423863"/>
            <a:chOff x="4464" y="3456"/>
            <a:chExt cx="294" cy="267"/>
          </a:xfrm>
        </p:grpSpPr>
        <p:sp>
          <p:nvSpPr>
            <p:cNvPr id="687108" name="Line 4"/>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687109" name="Text Box 5"/>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
        <p:nvSpPr>
          <p:cNvPr id="687118" name="AutoShape 14"/>
          <p:cNvSpPr>
            <a:spLocks noChangeArrowheads="1"/>
          </p:cNvSpPr>
          <p:nvPr/>
        </p:nvSpPr>
        <p:spPr bwMode="auto">
          <a:xfrm>
            <a:off x="2638425" y="1919288"/>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Stepwise method of entry used to include independent variables? </a:t>
            </a:r>
          </a:p>
        </p:txBody>
      </p:sp>
      <p:grpSp>
        <p:nvGrpSpPr>
          <p:cNvPr id="687122" name="Group 18"/>
          <p:cNvGrpSpPr>
            <a:grpSpLocks/>
          </p:cNvGrpSpPr>
          <p:nvPr/>
        </p:nvGrpSpPr>
        <p:grpSpPr bwMode="auto">
          <a:xfrm>
            <a:off x="6553200" y="2447925"/>
            <a:ext cx="466725" cy="423863"/>
            <a:chOff x="4464" y="3456"/>
            <a:chExt cx="294" cy="267"/>
          </a:xfrm>
        </p:grpSpPr>
        <p:sp>
          <p:nvSpPr>
            <p:cNvPr id="687123" name="Line 19"/>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687124" name="Text Box 20"/>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687128" name="Group 24"/>
          <p:cNvGrpSpPr>
            <a:grpSpLocks/>
          </p:cNvGrpSpPr>
          <p:nvPr/>
        </p:nvGrpSpPr>
        <p:grpSpPr bwMode="auto">
          <a:xfrm>
            <a:off x="2667000" y="2438400"/>
            <a:ext cx="466725" cy="2362200"/>
            <a:chOff x="4464" y="3456"/>
            <a:chExt cx="294" cy="267"/>
          </a:xfrm>
        </p:grpSpPr>
        <p:sp>
          <p:nvSpPr>
            <p:cNvPr id="687129" name="Line 25"/>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687130" name="Text Box 26"/>
            <p:cNvSpPr txBox="1">
              <a:spLocks noChangeArrowheads="1"/>
            </p:cNvSpPr>
            <p:nvPr/>
          </p:nvSpPr>
          <p:spPr bwMode="auto">
            <a:xfrm>
              <a:off x="4464" y="3504"/>
              <a:ext cx="294" cy="31"/>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687131" name="AutoShape 27"/>
          <p:cNvSpPr>
            <a:spLocks noChangeArrowheads="1"/>
          </p:cNvSpPr>
          <p:nvPr/>
        </p:nvSpPr>
        <p:spPr bwMode="auto">
          <a:xfrm>
            <a:off x="4572000" y="2919413"/>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Entry order of variables interpreted correctly?</a:t>
            </a:r>
          </a:p>
          <a:p>
            <a:pPr algn="l">
              <a:lnSpc>
                <a:spcPct val="100000"/>
              </a:lnSpc>
            </a:pPr>
            <a:r>
              <a:rPr lang="en-US" sz="1000">
                <a:latin typeface="Verdana" pitchFamily="34" charset="0"/>
              </a:rPr>
              <a:t> </a:t>
            </a:r>
          </a:p>
        </p:txBody>
      </p:sp>
      <p:grpSp>
        <p:nvGrpSpPr>
          <p:cNvPr id="687135" name="Group 31"/>
          <p:cNvGrpSpPr>
            <a:grpSpLocks/>
          </p:cNvGrpSpPr>
          <p:nvPr/>
        </p:nvGrpSpPr>
        <p:grpSpPr bwMode="auto">
          <a:xfrm>
            <a:off x="6553200" y="3938588"/>
            <a:ext cx="466725" cy="423862"/>
            <a:chOff x="4464" y="3456"/>
            <a:chExt cx="294" cy="267"/>
          </a:xfrm>
        </p:grpSpPr>
        <p:sp>
          <p:nvSpPr>
            <p:cNvPr id="687136" name="Line 32"/>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687137" name="Text Box 33"/>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687138" name="Text Box 34"/>
          <p:cNvSpPr txBox="1">
            <a:spLocks noChangeArrowheads="1"/>
          </p:cNvSpPr>
          <p:nvPr/>
        </p:nvSpPr>
        <p:spPr bwMode="auto">
          <a:xfrm>
            <a:off x="8153400" y="3886200"/>
            <a:ext cx="638175" cy="274638"/>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grpSp>
        <p:nvGrpSpPr>
          <p:cNvPr id="687139" name="Group 35"/>
          <p:cNvGrpSpPr>
            <a:grpSpLocks/>
          </p:cNvGrpSpPr>
          <p:nvPr/>
        </p:nvGrpSpPr>
        <p:grpSpPr bwMode="auto">
          <a:xfrm>
            <a:off x="2667000" y="3962400"/>
            <a:ext cx="3886200" cy="381000"/>
            <a:chOff x="3792" y="2832"/>
            <a:chExt cx="428" cy="192"/>
          </a:xfrm>
        </p:grpSpPr>
        <p:sp>
          <p:nvSpPr>
            <p:cNvPr id="687140" name="Line 36"/>
            <p:cNvSpPr>
              <a:spLocks noChangeShapeType="1"/>
            </p:cNvSpPr>
            <p:nvPr/>
          </p:nvSpPr>
          <p:spPr bwMode="auto">
            <a:xfrm>
              <a:off x="3792" y="3024"/>
              <a:ext cx="428" cy="0"/>
            </a:xfrm>
            <a:prstGeom prst="line">
              <a:avLst/>
            </a:prstGeom>
            <a:noFill/>
            <a:ln w="12700">
              <a:solidFill>
                <a:schemeClr val="tx1"/>
              </a:solidFill>
              <a:round/>
              <a:headEnd type="triangle" w="lg" len="med"/>
              <a:tailEnd type="none" w="lg" len="med"/>
            </a:ln>
            <a:effectLst/>
          </p:spPr>
          <p:txBody>
            <a:bodyPr wrap="none"/>
            <a:lstStyle/>
            <a:p>
              <a:endParaRPr lang="en-US"/>
            </a:p>
          </p:txBody>
        </p:sp>
        <p:sp>
          <p:nvSpPr>
            <p:cNvPr id="687141" name="Text Box 37"/>
            <p:cNvSpPr txBox="1">
              <a:spLocks noChangeArrowheads="1"/>
            </p:cNvSpPr>
            <p:nvPr/>
          </p:nvSpPr>
          <p:spPr bwMode="auto">
            <a:xfrm>
              <a:off x="3840" y="2832"/>
              <a:ext cx="294" cy="138"/>
            </a:xfrm>
            <a:prstGeom prst="rect">
              <a:avLst/>
            </a:prstGeom>
            <a:noFill/>
            <a:ln w="12700">
              <a:noFill/>
              <a:miter lim="800000"/>
              <a:headEnd type="none" w="sm" len="sm"/>
              <a:tailEnd type="none" w="sm" len="sm"/>
            </a:ln>
            <a:effectLst/>
          </p:spPr>
          <p:txBody>
            <a:bodyPr>
              <a:spAutoFit/>
            </a:bodyPr>
            <a:lstStyle/>
            <a:p>
              <a:pPr algn="r">
                <a:lnSpc>
                  <a:spcPct val="100000"/>
                </a:lnSpc>
              </a:pPr>
              <a:endParaRPr lang="en-US" sz="1200">
                <a:latin typeface="Verdana" pitchFamily="34" charset="0"/>
              </a:endParaRPr>
            </a:p>
          </p:txBody>
        </p:sp>
      </p:grpSp>
      <p:sp>
        <p:nvSpPr>
          <p:cNvPr id="687142" name="AutoShape 38"/>
          <p:cNvSpPr>
            <a:spLocks noChangeArrowheads="1"/>
          </p:cNvSpPr>
          <p:nvPr/>
        </p:nvSpPr>
        <p:spPr bwMode="auto">
          <a:xfrm>
            <a:off x="609600" y="4800600"/>
            <a:ext cx="415925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Relationships between individual IVs and DV groups interpreted correctly?</a:t>
            </a:r>
          </a:p>
        </p:txBody>
      </p:sp>
      <p:grpSp>
        <p:nvGrpSpPr>
          <p:cNvPr id="687143" name="Group 39"/>
          <p:cNvGrpSpPr>
            <a:grpSpLocks/>
          </p:cNvGrpSpPr>
          <p:nvPr/>
        </p:nvGrpSpPr>
        <p:grpSpPr bwMode="auto">
          <a:xfrm>
            <a:off x="4737100" y="5024438"/>
            <a:ext cx="679450" cy="304800"/>
            <a:chOff x="3792" y="2832"/>
            <a:chExt cx="428" cy="192"/>
          </a:xfrm>
        </p:grpSpPr>
        <p:sp>
          <p:nvSpPr>
            <p:cNvPr id="687144" name="Line 40"/>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687145" name="Text Box 41"/>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grpSp>
        <p:nvGrpSpPr>
          <p:cNvPr id="687146" name="Group 42"/>
          <p:cNvGrpSpPr>
            <a:grpSpLocks/>
          </p:cNvGrpSpPr>
          <p:nvPr/>
        </p:nvGrpSpPr>
        <p:grpSpPr bwMode="auto">
          <a:xfrm>
            <a:off x="2665413" y="5824538"/>
            <a:ext cx="466725" cy="423862"/>
            <a:chOff x="4464" y="3456"/>
            <a:chExt cx="294" cy="267"/>
          </a:xfrm>
        </p:grpSpPr>
        <p:sp>
          <p:nvSpPr>
            <p:cNvPr id="687147" name="Line 43"/>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687148" name="Text Box 44"/>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687149" name="Text Box 45"/>
          <p:cNvSpPr txBox="1">
            <a:spLocks noChangeArrowheads="1"/>
          </p:cNvSpPr>
          <p:nvPr/>
        </p:nvSpPr>
        <p:spPr bwMode="auto">
          <a:xfrm>
            <a:off x="5532438" y="5207000"/>
            <a:ext cx="638175" cy="274638"/>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grpSp>
        <p:nvGrpSpPr>
          <p:cNvPr id="687150" name="Group 46"/>
          <p:cNvGrpSpPr>
            <a:grpSpLocks/>
          </p:cNvGrpSpPr>
          <p:nvPr/>
        </p:nvGrpSpPr>
        <p:grpSpPr bwMode="auto">
          <a:xfrm>
            <a:off x="8448675" y="3429000"/>
            <a:ext cx="466725" cy="423863"/>
            <a:chOff x="4464" y="3456"/>
            <a:chExt cx="294" cy="267"/>
          </a:xfrm>
        </p:grpSpPr>
        <p:sp>
          <p:nvSpPr>
            <p:cNvPr id="687151" name="Line 47"/>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687152" name="Text Box 48"/>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31DBBBBA-810E-4D97-ADB1-4D6EB69931B9}" type="slidenum">
              <a:rPr lang="en-US"/>
              <a:pPr/>
              <a:t>7</a:t>
            </a:fld>
            <a:endParaRPr lang="en-US"/>
          </a:p>
        </p:txBody>
      </p:sp>
      <p:sp>
        <p:nvSpPr>
          <p:cNvPr id="857090" name="Rectangle 2"/>
          <p:cNvSpPr>
            <a:spLocks noGrp="1" noChangeArrowheads="1"/>
          </p:cNvSpPr>
          <p:nvPr>
            <p:ph type="title"/>
          </p:nvPr>
        </p:nvSpPr>
        <p:spPr/>
        <p:txBody>
          <a:bodyPr/>
          <a:lstStyle/>
          <a:p>
            <a:r>
              <a:rPr lang="en-US"/>
              <a:t>80-20 Cross-validation</a:t>
            </a:r>
          </a:p>
        </p:txBody>
      </p:sp>
      <p:sp>
        <p:nvSpPr>
          <p:cNvPr id="857091" name="Rectangle 3"/>
          <p:cNvSpPr>
            <a:spLocks noGrp="1" noChangeArrowheads="1"/>
          </p:cNvSpPr>
          <p:nvPr>
            <p:ph type="body" idx="1"/>
          </p:nvPr>
        </p:nvSpPr>
        <p:spPr/>
        <p:txBody>
          <a:bodyPr/>
          <a:lstStyle/>
          <a:p>
            <a:pPr>
              <a:lnSpc>
                <a:spcPct val="80000"/>
              </a:lnSpc>
            </a:pPr>
            <a:r>
              <a:rPr lang="en-US" sz="1800"/>
              <a:t>In this validation strategy, the cases are randomly divided into two subsets:  a training sample containing 80% of the cases and a holdout sample containing the remaining 20% of the cases.</a:t>
            </a:r>
          </a:p>
          <a:p>
            <a:pPr>
              <a:lnSpc>
                <a:spcPct val="80000"/>
              </a:lnSpc>
            </a:pPr>
            <a:endParaRPr lang="en-US" sz="1800"/>
          </a:p>
          <a:p>
            <a:pPr>
              <a:lnSpc>
                <a:spcPct val="80000"/>
              </a:lnSpc>
            </a:pPr>
            <a:r>
              <a:rPr lang="en-US" sz="1800"/>
              <a:t>The training sample is used to derive the logistic regression model.  The holdout sample is classified using the coefficients based on the training sample.  The classification accuracy for the holdout sample is used to estimate how well the model based on the training sample will perform for the population represented by the data set. </a:t>
            </a:r>
          </a:p>
          <a:p>
            <a:pPr>
              <a:lnSpc>
                <a:spcPct val="80000"/>
              </a:lnSpc>
            </a:pPr>
            <a:endParaRPr lang="en-US" sz="1800"/>
          </a:p>
          <a:p>
            <a:pPr>
              <a:lnSpc>
                <a:spcPct val="80000"/>
              </a:lnSpc>
            </a:pPr>
            <a:r>
              <a:rPr lang="en-US" sz="1800"/>
              <a:t>If the classification accuracy rate of the holdout sample is within 10% of the training sample, it is deemed sufficient evidence of the utility of the logistic regression model.</a:t>
            </a:r>
          </a:p>
          <a:p>
            <a:pPr>
              <a:lnSpc>
                <a:spcPct val="80000"/>
              </a:lnSpc>
            </a:pPr>
            <a:endParaRPr lang="en-US" sz="1800"/>
          </a:p>
          <a:p>
            <a:pPr>
              <a:lnSpc>
                <a:spcPct val="80000"/>
              </a:lnSpc>
            </a:pPr>
            <a:r>
              <a:rPr lang="en-US" sz="1800"/>
              <a:t>In addition to satisfying the classification accuracy, we will require that the significance of the overall relationship and the relationships with individual predictors for the training sample match the significance results for the model using the full data set.  If the stepwise method of variable inclusion is used, we do not require that the variables enter into the analysis in the same order.</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9BF735C2-4B53-467D-B606-785975A2DEBA}" type="slidenum">
              <a:rPr lang="en-US"/>
              <a:pPr/>
              <a:t>70</a:t>
            </a:fld>
            <a:endParaRPr lang="en-US"/>
          </a:p>
        </p:txBody>
      </p:sp>
      <p:sp>
        <p:nvSpPr>
          <p:cNvPr id="881666" name="Rectangle 2"/>
          <p:cNvSpPr>
            <a:spLocks noGrp="1" noChangeArrowheads="1"/>
          </p:cNvSpPr>
          <p:nvPr>
            <p:ph type="title"/>
          </p:nvPr>
        </p:nvSpPr>
        <p:spPr>
          <a:xfrm>
            <a:off x="1143000" y="304800"/>
            <a:ext cx="7772400" cy="914400"/>
          </a:xfrm>
        </p:spPr>
        <p:txBody>
          <a:bodyPr/>
          <a:lstStyle/>
          <a:p>
            <a:r>
              <a:rPr lang="en-US"/>
              <a:t>Steps in logistic regression: </a:t>
            </a:r>
            <a:br>
              <a:rPr lang="en-US"/>
            </a:br>
            <a:r>
              <a:rPr lang="en-US"/>
              <a:t>classification accuracy and validation</a:t>
            </a:r>
          </a:p>
        </p:txBody>
      </p:sp>
      <p:grpSp>
        <p:nvGrpSpPr>
          <p:cNvPr id="881667" name="Group 3"/>
          <p:cNvGrpSpPr>
            <a:grpSpLocks/>
          </p:cNvGrpSpPr>
          <p:nvPr/>
        </p:nvGrpSpPr>
        <p:grpSpPr bwMode="auto">
          <a:xfrm>
            <a:off x="4538663" y="1477963"/>
            <a:ext cx="466725" cy="423862"/>
            <a:chOff x="4464" y="3456"/>
            <a:chExt cx="294" cy="267"/>
          </a:xfrm>
        </p:grpSpPr>
        <p:sp>
          <p:nvSpPr>
            <p:cNvPr id="881668" name="Line 4"/>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81669" name="Text Box 5"/>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grpSp>
        <p:nvGrpSpPr>
          <p:cNvPr id="881670" name="Group 6"/>
          <p:cNvGrpSpPr>
            <a:grpSpLocks/>
          </p:cNvGrpSpPr>
          <p:nvPr/>
        </p:nvGrpSpPr>
        <p:grpSpPr bwMode="auto">
          <a:xfrm>
            <a:off x="4581525" y="2955925"/>
            <a:ext cx="466725" cy="423863"/>
            <a:chOff x="4464" y="3456"/>
            <a:chExt cx="294" cy="267"/>
          </a:xfrm>
        </p:grpSpPr>
        <p:sp>
          <p:nvSpPr>
            <p:cNvPr id="881671" name="Line 7"/>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81672" name="Text Box 8"/>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881673" name="AutoShape 9"/>
          <p:cNvSpPr>
            <a:spLocks noChangeArrowheads="1"/>
          </p:cNvSpPr>
          <p:nvPr/>
        </p:nvSpPr>
        <p:spPr bwMode="auto">
          <a:xfrm>
            <a:off x="2633663" y="1935163"/>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Overall  accuracy rate  is 25% &gt; than proportional by chance accuracy rate?</a:t>
            </a:r>
          </a:p>
        </p:txBody>
      </p:sp>
      <p:grpSp>
        <p:nvGrpSpPr>
          <p:cNvPr id="881674" name="Group 10"/>
          <p:cNvGrpSpPr>
            <a:grpSpLocks/>
          </p:cNvGrpSpPr>
          <p:nvPr/>
        </p:nvGrpSpPr>
        <p:grpSpPr bwMode="auto">
          <a:xfrm>
            <a:off x="4581525" y="2955925"/>
            <a:ext cx="466725" cy="423863"/>
            <a:chOff x="4464" y="3456"/>
            <a:chExt cx="294" cy="267"/>
          </a:xfrm>
        </p:grpSpPr>
        <p:sp>
          <p:nvSpPr>
            <p:cNvPr id="881675" name="Line 11"/>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81676" name="Text Box 12"/>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881677" name="Group 13"/>
          <p:cNvGrpSpPr>
            <a:grpSpLocks/>
          </p:cNvGrpSpPr>
          <p:nvPr/>
        </p:nvGrpSpPr>
        <p:grpSpPr bwMode="auto">
          <a:xfrm>
            <a:off x="6486525" y="2138363"/>
            <a:ext cx="679450" cy="304800"/>
            <a:chOff x="3792" y="2832"/>
            <a:chExt cx="428" cy="192"/>
          </a:xfrm>
        </p:grpSpPr>
        <p:sp>
          <p:nvSpPr>
            <p:cNvPr id="881678" name="Line 14"/>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81679" name="Text Box 15"/>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881680" name="Text Box 16"/>
          <p:cNvSpPr txBox="1">
            <a:spLocks noChangeArrowheads="1"/>
          </p:cNvSpPr>
          <p:nvPr/>
        </p:nvSpPr>
        <p:spPr bwMode="auto">
          <a:xfrm>
            <a:off x="7205663" y="2270125"/>
            <a:ext cx="719137" cy="274638"/>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sp>
        <p:nvSpPr>
          <p:cNvPr id="881681" name="Rectangle 17"/>
          <p:cNvSpPr>
            <a:spLocks noChangeArrowheads="1"/>
          </p:cNvSpPr>
          <p:nvPr/>
        </p:nvSpPr>
        <p:spPr bwMode="auto">
          <a:xfrm>
            <a:off x="2743200" y="3429000"/>
            <a:ext cx="3657600" cy="752475"/>
          </a:xfrm>
          <a:prstGeom prst="rect">
            <a:avLst/>
          </a:prstGeom>
          <a:solidFill>
            <a:srgbClr val="EAEAEA"/>
          </a:solidFill>
          <a:ln w="9525">
            <a:solidFill>
              <a:schemeClr val="tx1"/>
            </a:solidFill>
            <a:miter lim="800000"/>
            <a:headEnd/>
            <a:tailEnd/>
          </a:ln>
          <a:effectLst/>
        </p:spPr>
        <p:txBody>
          <a:bodyPr anchor="ctr">
            <a:spAutoFit/>
          </a:bodyPr>
          <a:lstStyle/>
          <a:p>
            <a:pPr algn="l"/>
            <a:r>
              <a:rPr lang="en-US" sz="1000">
                <a:latin typeface="Verdana" pitchFamily="34" charset="0"/>
              </a:rPr>
              <a:t>Compute 80-20 split variable.</a:t>
            </a:r>
          </a:p>
          <a:p>
            <a:pPr algn="l"/>
            <a:endParaRPr lang="en-US" sz="1000">
              <a:latin typeface="Verdana" pitchFamily="34" charset="0"/>
            </a:endParaRPr>
          </a:p>
          <a:p>
            <a:pPr algn="l"/>
            <a:r>
              <a:rPr lang="en-US" sz="1000">
                <a:latin typeface="Verdana" pitchFamily="34" charset="0"/>
              </a:rPr>
              <a:t>Re-run baseline logistic regression, using method for including variables identified in the research question.</a:t>
            </a:r>
          </a:p>
        </p:txBody>
      </p:sp>
      <p:sp>
        <p:nvSpPr>
          <p:cNvPr id="881682" name="Line 18"/>
          <p:cNvSpPr>
            <a:spLocks noChangeShapeType="1"/>
          </p:cNvSpPr>
          <p:nvPr/>
        </p:nvSpPr>
        <p:spPr bwMode="auto">
          <a:xfrm flipH="1">
            <a:off x="4572000" y="4256088"/>
            <a:ext cx="0" cy="423862"/>
          </a:xfrm>
          <a:prstGeom prst="line">
            <a:avLst/>
          </a:prstGeom>
          <a:noFill/>
          <a:ln w="12700">
            <a:solidFill>
              <a:schemeClr val="tx1"/>
            </a:solidFill>
            <a:round/>
            <a:headEnd type="none" w="sm" len="sm"/>
            <a:tailEnd type="triangle" w="lg" len="med"/>
          </a:ln>
          <a:effectLst/>
        </p:spPr>
        <p:txBody>
          <a:bodyPr>
            <a:spAutoFit/>
          </a:bodyPr>
          <a:lstStyle/>
          <a:p>
            <a:endParaRPr lang="en-US"/>
          </a:p>
        </p:txBody>
      </p:sp>
      <p:sp>
        <p:nvSpPr>
          <p:cNvPr id="881683" name="AutoShape 19"/>
          <p:cNvSpPr>
            <a:spLocks noChangeArrowheads="1"/>
          </p:cNvSpPr>
          <p:nvPr/>
        </p:nvSpPr>
        <p:spPr bwMode="auto">
          <a:xfrm>
            <a:off x="2743200" y="4692650"/>
            <a:ext cx="37338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Overall relationship in teaching sample supports full model?</a:t>
            </a:r>
          </a:p>
        </p:txBody>
      </p:sp>
      <p:grpSp>
        <p:nvGrpSpPr>
          <p:cNvPr id="881684" name="Group 20"/>
          <p:cNvGrpSpPr>
            <a:grpSpLocks/>
          </p:cNvGrpSpPr>
          <p:nvPr/>
        </p:nvGrpSpPr>
        <p:grpSpPr bwMode="auto">
          <a:xfrm>
            <a:off x="4648200" y="5692775"/>
            <a:ext cx="466725" cy="533400"/>
            <a:chOff x="4464" y="3456"/>
            <a:chExt cx="294" cy="267"/>
          </a:xfrm>
        </p:grpSpPr>
        <p:sp>
          <p:nvSpPr>
            <p:cNvPr id="881685" name="Line 21"/>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81686" name="Text Box 22"/>
            <p:cNvSpPr txBox="1">
              <a:spLocks noChangeArrowheads="1"/>
            </p:cNvSpPr>
            <p:nvPr/>
          </p:nvSpPr>
          <p:spPr bwMode="auto">
            <a:xfrm>
              <a:off x="4464" y="3504"/>
              <a:ext cx="294" cy="1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881687" name="Group 23"/>
          <p:cNvGrpSpPr>
            <a:grpSpLocks/>
          </p:cNvGrpSpPr>
          <p:nvPr/>
        </p:nvGrpSpPr>
        <p:grpSpPr bwMode="auto">
          <a:xfrm>
            <a:off x="6477000" y="4876800"/>
            <a:ext cx="679450" cy="304800"/>
            <a:chOff x="3792" y="2832"/>
            <a:chExt cx="428" cy="192"/>
          </a:xfrm>
        </p:grpSpPr>
        <p:sp>
          <p:nvSpPr>
            <p:cNvPr id="881688" name="Line 24"/>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81689" name="Text Box 25"/>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881690" name="Text Box 26"/>
          <p:cNvSpPr txBox="1">
            <a:spLocks noChangeArrowheads="1"/>
          </p:cNvSpPr>
          <p:nvPr/>
        </p:nvSpPr>
        <p:spPr bwMode="auto">
          <a:xfrm>
            <a:off x="7239000" y="4983163"/>
            <a:ext cx="719138" cy="2746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B1F180DA-CA90-4E72-96A3-010AB9185002}" type="slidenum">
              <a:rPr lang="en-US"/>
              <a:pPr/>
              <a:t>71</a:t>
            </a:fld>
            <a:endParaRPr lang="en-US"/>
          </a:p>
        </p:txBody>
      </p:sp>
      <p:sp>
        <p:nvSpPr>
          <p:cNvPr id="330754" name="Rectangle 2"/>
          <p:cNvSpPr>
            <a:spLocks noGrp="1" noChangeArrowheads="1"/>
          </p:cNvSpPr>
          <p:nvPr>
            <p:ph type="title"/>
          </p:nvPr>
        </p:nvSpPr>
        <p:spPr>
          <a:xfrm>
            <a:off x="1143000" y="304800"/>
            <a:ext cx="7772400" cy="914400"/>
          </a:xfrm>
        </p:spPr>
        <p:txBody>
          <a:bodyPr/>
          <a:lstStyle/>
          <a:p>
            <a:r>
              <a:rPr lang="en-US"/>
              <a:t>Steps in logistic regression: </a:t>
            </a:r>
            <a:br>
              <a:rPr lang="en-US"/>
            </a:br>
            <a:r>
              <a:rPr lang="en-US"/>
              <a:t> validation supports generalizability</a:t>
            </a:r>
          </a:p>
        </p:txBody>
      </p:sp>
      <p:sp>
        <p:nvSpPr>
          <p:cNvPr id="330835" name="AutoShape 83"/>
          <p:cNvSpPr>
            <a:spLocks noChangeArrowheads="1"/>
          </p:cNvSpPr>
          <p:nvPr/>
        </p:nvSpPr>
        <p:spPr bwMode="auto">
          <a:xfrm>
            <a:off x="2667000" y="3276600"/>
            <a:ext cx="3733800" cy="13239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Significance of predictors in teaching sample matches pattern for model using full data set?</a:t>
            </a:r>
          </a:p>
        </p:txBody>
      </p:sp>
      <p:grpSp>
        <p:nvGrpSpPr>
          <p:cNvPr id="330836" name="Group 84"/>
          <p:cNvGrpSpPr>
            <a:grpSpLocks/>
          </p:cNvGrpSpPr>
          <p:nvPr/>
        </p:nvGrpSpPr>
        <p:grpSpPr bwMode="auto">
          <a:xfrm>
            <a:off x="4562475" y="4581525"/>
            <a:ext cx="466725" cy="533400"/>
            <a:chOff x="4464" y="3456"/>
            <a:chExt cx="294" cy="267"/>
          </a:xfrm>
        </p:grpSpPr>
        <p:sp>
          <p:nvSpPr>
            <p:cNvPr id="330837" name="Line 85"/>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30838" name="Text Box 86"/>
            <p:cNvSpPr txBox="1">
              <a:spLocks noChangeArrowheads="1"/>
            </p:cNvSpPr>
            <p:nvPr/>
          </p:nvSpPr>
          <p:spPr bwMode="auto">
            <a:xfrm>
              <a:off x="4464" y="3504"/>
              <a:ext cx="294" cy="1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330839" name="Group 87"/>
          <p:cNvGrpSpPr>
            <a:grpSpLocks/>
          </p:cNvGrpSpPr>
          <p:nvPr/>
        </p:nvGrpSpPr>
        <p:grpSpPr bwMode="auto">
          <a:xfrm>
            <a:off x="6400800" y="3613150"/>
            <a:ext cx="679450" cy="304800"/>
            <a:chOff x="3792" y="2832"/>
            <a:chExt cx="428" cy="192"/>
          </a:xfrm>
        </p:grpSpPr>
        <p:sp>
          <p:nvSpPr>
            <p:cNvPr id="330840" name="Line 88"/>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30841" name="Text Box 89"/>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330847" name="Text Box 95"/>
          <p:cNvSpPr txBox="1">
            <a:spLocks noChangeArrowheads="1"/>
          </p:cNvSpPr>
          <p:nvPr/>
        </p:nvSpPr>
        <p:spPr bwMode="auto">
          <a:xfrm>
            <a:off x="7162800" y="3719513"/>
            <a:ext cx="719138" cy="2746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sp>
        <p:nvSpPr>
          <p:cNvPr id="330848" name="Line 96"/>
          <p:cNvSpPr>
            <a:spLocks noChangeShapeType="1"/>
          </p:cNvSpPr>
          <p:nvPr/>
        </p:nvSpPr>
        <p:spPr bwMode="auto">
          <a:xfrm flipH="1">
            <a:off x="4572000" y="1295400"/>
            <a:ext cx="0" cy="423863"/>
          </a:xfrm>
          <a:prstGeom prst="line">
            <a:avLst/>
          </a:prstGeom>
          <a:noFill/>
          <a:ln w="12700">
            <a:solidFill>
              <a:schemeClr val="tx1"/>
            </a:solidFill>
            <a:round/>
            <a:headEnd type="none" w="sm" len="sm"/>
            <a:tailEnd type="triangle" w="lg" len="med"/>
          </a:ln>
          <a:effectLst/>
        </p:spPr>
        <p:txBody>
          <a:bodyPr>
            <a:spAutoFit/>
          </a:bodyPr>
          <a:lstStyle/>
          <a:p>
            <a:endParaRPr lang="en-US"/>
          </a:p>
        </p:txBody>
      </p:sp>
      <p:sp>
        <p:nvSpPr>
          <p:cNvPr id="330849" name="AutoShape 97"/>
          <p:cNvSpPr>
            <a:spLocks noChangeArrowheads="1"/>
          </p:cNvSpPr>
          <p:nvPr/>
        </p:nvSpPr>
        <p:spPr bwMode="auto">
          <a:xfrm>
            <a:off x="2709863" y="5181600"/>
            <a:ext cx="37338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Classification accuracy for holdout sample close enough to training sample?</a:t>
            </a:r>
          </a:p>
        </p:txBody>
      </p:sp>
      <p:grpSp>
        <p:nvGrpSpPr>
          <p:cNvPr id="330850" name="Group 98"/>
          <p:cNvGrpSpPr>
            <a:grpSpLocks/>
          </p:cNvGrpSpPr>
          <p:nvPr/>
        </p:nvGrpSpPr>
        <p:grpSpPr bwMode="auto">
          <a:xfrm>
            <a:off x="4614863" y="6181725"/>
            <a:ext cx="466725" cy="533400"/>
            <a:chOff x="4464" y="3456"/>
            <a:chExt cx="294" cy="267"/>
          </a:xfrm>
        </p:grpSpPr>
        <p:sp>
          <p:nvSpPr>
            <p:cNvPr id="330851" name="Line 99"/>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30852" name="Text Box 100"/>
            <p:cNvSpPr txBox="1">
              <a:spLocks noChangeArrowheads="1"/>
            </p:cNvSpPr>
            <p:nvPr/>
          </p:nvSpPr>
          <p:spPr bwMode="auto">
            <a:xfrm>
              <a:off x="4464" y="3504"/>
              <a:ext cx="294" cy="1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330853" name="Group 101"/>
          <p:cNvGrpSpPr>
            <a:grpSpLocks/>
          </p:cNvGrpSpPr>
          <p:nvPr/>
        </p:nvGrpSpPr>
        <p:grpSpPr bwMode="auto">
          <a:xfrm>
            <a:off x="6443663" y="5365750"/>
            <a:ext cx="679450" cy="304800"/>
            <a:chOff x="3792" y="2832"/>
            <a:chExt cx="428" cy="192"/>
          </a:xfrm>
        </p:grpSpPr>
        <p:sp>
          <p:nvSpPr>
            <p:cNvPr id="330854" name="Line 102"/>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30855" name="Text Box 103"/>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330856" name="Text Box 104"/>
          <p:cNvSpPr txBox="1">
            <a:spLocks noChangeArrowheads="1"/>
          </p:cNvSpPr>
          <p:nvPr/>
        </p:nvSpPr>
        <p:spPr bwMode="auto">
          <a:xfrm>
            <a:off x="7205663" y="5472113"/>
            <a:ext cx="719137" cy="2746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sp>
        <p:nvSpPr>
          <p:cNvPr id="330858" name="AutoShape 106"/>
          <p:cNvSpPr>
            <a:spLocks noChangeArrowheads="1"/>
          </p:cNvSpPr>
          <p:nvPr/>
        </p:nvSpPr>
        <p:spPr bwMode="auto">
          <a:xfrm>
            <a:off x="2667000" y="1752600"/>
            <a:ext cx="37338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If hierarchical model, block chi-square for predictors &lt;= level of significance?</a:t>
            </a:r>
          </a:p>
        </p:txBody>
      </p:sp>
      <p:grpSp>
        <p:nvGrpSpPr>
          <p:cNvPr id="330859" name="Group 107"/>
          <p:cNvGrpSpPr>
            <a:grpSpLocks/>
          </p:cNvGrpSpPr>
          <p:nvPr/>
        </p:nvGrpSpPr>
        <p:grpSpPr bwMode="auto">
          <a:xfrm>
            <a:off x="4572000" y="2752725"/>
            <a:ext cx="466725" cy="533400"/>
            <a:chOff x="4464" y="3456"/>
            <a:chExt cx="294" cy="267"/>
          </a:xfrm>
        </p:grpSpPr>
        <p:sp>
          <p:nvSpPr>
            <p:cNvPr id="330860" name="Line 108"/>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30861" name="Text Box 109"/>
            <p:cNvSpPr txBox="1">
              <a:spLocks noChangeArrowheads="1"/>
            </p:cNvSpPr>
            <p:nvPr/>
          </p:nvSpPr>
          <p:spPr bwMode="auto">
            <a:xfrm>
              <a:off x="4464" y="3504"/>
              <a:ext cx="294" cy="1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330862" name="Group 110"/>
          <p:cNvGrpSpPr>
            <a:grpSpLocks/>
          </p:cNvGrpSpPr>
          <p:nvPr/>
        </p:nvGrpSpPr>
        <p:grpSpPr bwMode="auto">
          <a:xfrm>
            <a:off x="6400800" y="1936750"/>
            <a:ext cx="679450" cy="304800"/>
            <a:chOff x="3792" y="2832"/>
            <a:chExt cx="428" cy="192"/>
          </a:xfrm>
        </p:grpSpPr>
        <p:sp>
          <p:nvSpPr>
            <p:cNvPr id="330863" name="Line 111"/>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330864" name="Text Box 112"/>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sp>
        <p:nvSpPr>
          <p:cNvPr id="330865" name="Text Box 113"/>
          <p:cNvSpPr txBox="1">
            <a:spLocks noChangeArrowheads="1"/>
          </p:cNvSpPr>
          <p:nvPr/>
        </p:nvSpPr>
        <p:spPr bwMode="auto">
          <a:xfrm>
            <a:off x="7162800" y="2043113"/>
            <a:ext cx="719138" cy="2746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False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7B075D30-EEAE-4C89-94A4-E7CD16F51E4E}" type="slidenum">
              <a:rPr lang="en-US"/>
              <a:pPr/>
              <a:t>72</a:t>
            </a:fld>
            <a:endParaRPr lang="en-US"/>
          </a:p>
        </p:txBody>
      </p:sp>
      <p:sp>
        <p:nvSpPr>
          <p:cNvPr id="877570" name="Rectangle 2"/>
          <p:cNvSpPr>
            <a:spLocks noGrp="1" noChangeArrowheads="1"/>
          </p:cNvSpPr>
          <p:nvPr>
            <p:ph type="title"/>
          </p:nvPr>
        </p:nvSpPr>
        <p:spPr>
          <a:xfrm>
            <a:off x="1143000" y="304800"/>
            <a:ext cx="7772400" cy="914400"/>
          </a:xfrm>
        </p:spPr>
        <p:txBody>
          <a:bodyPr/>
          <a:lstStyle/>
          <a:p>
            <a:r>
              <a:rPr lang="en-US"/>
              <a:t>Steps in logistic regression: </a:t>
            </a:r>
            <a:br>
              <a:rPr lang="en-US"/>
            </a:br>
            <a:r>
              <a:rPr lang="en-US"/>
              <a:t>adding cautions</a:t>
            </a:r>
          </a:p>
        </p:txBody>
      </p:sp>
      <p:grpSp>
        <p:nvGrpSpPr>
          <p:cNvPr id="877571" name="Group 3"/>
          <p:cNvGrpSpPr>
            <a:grpSpLocks/>
          </p:cNvGrpSpPr>
          <p:nvPr/>
        </p:nvGrpSpPr>
        <p:grpSpPr bwMode="auto">
          <a:xfrm>
            <a:off x="4538663" y="1477963"/>
            <a:ext cx="466725" cy="423862"/>
            <a:chOff x="4464" y="3456"/>
            <a:chExt cx="294" cy="267"/>
          </a:xfrm>
        </p:grpSpPr>
        <p:sp>
          <p:nvSpPr>
            <p:cNvPr id="877572" name="Line 4"/>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7573" name="Text Box 5"/>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endParaRPr lang="en-US" sz="1200">
                <a:latin typeface="Verdana" pitchFamily="34" charset="0"/>
              </a:endParaRPr>
            </a:p>
          </p:txBody>
        </p:sp>
      </p:grpSp>
      <p:sp>
        <p:nvSpPr>
          <p:cNvPr id="877585" name="AutoShape 17"/>
          <p:cNvSpPr>
            <a:spLocks noChangeArrowheads="1"/>
          </p:cNvSpPr>
          <p:nvPr/>
        </p:nvSpPr>
        <p:spPr bwMode="auto">
          <a:xfrm>
            <a:off x="2590800" y="3448050"/>
            <a:ext cx="3886200" cy="88582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r>
              <a:rPr lang="en-US" sz="1000">
                <a:latin typeface="Verdana" pitchFamily="34" charset="0"/>
              </a:rPr>
              <a:t>One or more IV's are ordinal level variables?</a:t>
            </a:r>
          </a:p>
          <a:p>
            <a:pPr algn="l"/>
            <a:endParaRPr lang="en-US" sz="1000">
              <a:latin typeface="Verdana" pitchFamily="34" charset="0"/>
            </a:endParaRPr>
          </a:p>
        </p:txBody>
      </p:sp>
      <p:grpSp>
        <p:nvGrpSpPr>
          <p:cNvPr id="877586" name="Group 18"/>
          <p:cNvGrpSpPr>
            <a:grpSpLocks/>
          </p:cNvGrpSpPr>
          <p:nvPr/>
        </p:nvGrpSpPr>
        <p:grpSpPr bwMode="auto">
          <a:xfrm>
            <a:off x="4562475" y="4373563"/>
            <a:ext cx="466725" cy="423862"/>
            <a:chOff x="4464" y="3456"/>
            <a:chExt cx="294" cy="267"/>
          </a:xfrm>
        </p:grpSpPr>
        <p:sp>
          <p:nvSpPr>
            <p:cNvPr id="877587" name="Line 19"/>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7588" name="Text Box 20"/>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grpSp>
        <p:nvGrpSpPr>
          <p:cNvPr id="877589" name="Group 21"/>
          <p:cNvGrpSpPr>
            <a:grpSpLocks/>
          </p:cNvGrpSpPr>
          <p:nvPr/>
        </p:nvGrpSpPr>
        <p:grpSpPr bwMode="auto">
          <a:xfrm>
            <a:off x="6477000" y="3589338"/>
            <a:ext cx="679450" cy="304800"/>
            <a:chOff x="3792" y="2832"/>
            <a:chExt cx="428" cy="192"/>
          </a:xfrm>
        </p:grpSpPr>
        <p:sp>
          <p:nvSpPr>
            <p:cNvPr id="877590" name="Line 22"/>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7591" name="Text Box 23"/>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877592" name="Text Box 24"/>
          <p:cNvSpPr txBox="1">
            <a:spLocks noChangeArrowheads="1"/>
          </p:cNvSpPr>
          <p:nvPr/>
        </p:nvSpPr>
        <p:spPr bwMode="auto">
          <a:xfrm>
            <a:off x="4267200" y="4906963"/>
            <a:ext cx="685800" cy="274637"/>
          </a:xfrm>
          <a:prstGeom prst="rect">
            <a:avLst/>
          </a:prstGeom>
          <a:noFill/>
          <a:ln w="12700">
            <a:noFill/>
            <a:miter lim="800000"/>
            <a:headEnd type="none" w="sm" len="sm"/>
            <a:tailEnd type="none" w="sm" len="sm"/>
          </a:ln>
          <a:effectLst/>
        </p:spPr>
        <p:txBody>
          <a:bodyPr>
            <a:spAutoFit/>
          </a:bodyPr>
          <a:lstStyle/>
          <a:p>
            <a:pPr>
              <a:lnSpc>
                <a:spcPct val="100000"/>
              </a:lnSpc>
            </a:pPr>
            <a:r>
              <a:rPr lang="en-US" sz="1200">
                <a:latin typeface="Verdana" pitchFamily="34" charset="0"/>
              </a:rPr>
              <a:t>True</a:t>
            </a:r>
          </a:p>
        </p:txBody>
      </p:sp>
      <p:sp>
        <p:nvSpPr>
          <p:cNvPr id="877593" name="AutoShape 25"/>
          <p:cNvSpPr>
            <a:spLocks noChangeArrowheads="1"/>
          </p:cNvSpPr>
          <p:nvPr/>
        </p:nvSpPr>
        <p:spPr bwMode="auto">
          <a:xfrm>
            <a:off x="2590800" y="1935163"/>
            <a:ext cx="3886200" cy="1019175"/>
          </a:xfrm>
          <a:prstGeom prst="flowChartDecision">
            <a:avLst/>
          </a:prstGeom>
          <a:solidFill>
            <a:schemeClr val="accent1"/>
          </a:solidFill>
          <a:ln w="12700">
            <a:solidFill>
              <a:schemeClr val="tx1"/>
            </a:solidFill>
            <a:miter lim="800000"/>
            <a:headEnd type="none" w="sm" len="sm"/>
            <a:tailEnd type="none" w="sm" len="sm"/>
          </a:ln>
          <a:effectLst/>
        </p:spPr>
        <p:txBody>
          <a:bodyPr anchor="ctr">
            <a:spAutoFit/>
          </a:bodyPr>
          <a:lstStyle/>
          <a:p>
            <a:pPr algn="l">
              <a:lnSpc>
                <a:spcPct val="100000"/>
              </a:lnSpc>
            </a:pPr>
            <a:r>
              <a:rPr lang="en-US" sz="1000">
                <a:latin typeface="Verdana" pitchFamily="34" charset="0"/>
              </a:rPr>
              <a:t>Satisfies preferred ratio of cases to IV's of 20 to 1 </a:t>
            </a:r>
          </a:p>
          <a:p>
            <a:pPr algn="l">
              <a:lnSpc>
                <a:spcPct val="100000"/>
              </a:lnSpc>
            </a:pPr>
            <a:r>
              <a:rPr lang="en-US" sz="1000">
                <a:latin typeface="Verdana" pitchFamily="34" charset="0"/>
              </a:rPr>
              <a:t>(50 to 1 for stepwise)</a:t>
            </a:r>
          </a:p>
        </p:txBody>
      </p:sp>
      <p:grpSp>
        <p:nvGrpSpPr>
          <p:cNvPr id="877594" name="Group 26"/>
          <p:cNvGrpSpPr>
            <a:grpSpLocks/>
          </p:cNvGrpSpPr>
          <p:nvPr/>
        </p:nvGrpSpPr>
        <p:grpSpPr bwMode="auto">
          <a:xfrm>
            <a:off x="6443663" y="2138363"/>
            <a:ext cx="679450" cy="304800"/>
            <a:chOff x="3792" y="2832"/>
            <a:chExt cx="428" cy="192"/>
          </a:xfrm>
        </p:grpSpPr>
        <p:sp>
          <p:nvSpPr>
            <p:cNvPr id="877595" name="Line 27"/>
            <p:cNvSpPr>
              <a:spLocks noChangeShapeType="1"/>
            </p:cNvSpPr>
            <p:nvPr/>
          </p:nvSpPr>
          <p:spPr bwMode="auto">
            <a:xfrm>
              <a:off x="3792" y="3024"/>
              <a:ext cx="428" cy="0"/>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7596" name="Text Box 28"/>
            <p:cNvSpPr txBox="1">
              <a:spLocks noChangeArrowheads="1"/>
            </p:cNvSpPr>
            <p:nvPr/>
          </p:nvSpPr>
          <p:spPr bwMode="auto">
            <a:xfrm>
              <a:off x="3840" y="2832"/>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No</a:t>
              </a:r>
            </a:p>
          </p:txBody>
        </p:sp>
      </p:grpSp>
      <p:grpSp>
        <p:nvGrpSpPr>
          <p:cNvPr id="877597" name="Group 29"/>
          <p:cNvGrpSpPr>
            <a:grpSpLocks/>
          </p:cNvGrpSpPr>
          <p:nvPr/>
        </p:nvGrpSpPr>
        <p:grpSpPr bwMode="auto">
          <a:xfrm>
            <a:off x="4538663" y="2959100"/>
            <a:ext cx="466725" cy="423863"/>
            <a:chOff x="4464" y="3456"/>
            <a:chExt cx="294" cy="267"/>
          </a:xfrm>
        </p:grpSpPr>
        <p:sp>
          <p:nvSpPr>
            <p:cNvPr id="877598" name="Line 30"/>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7599" name="Text Box 31"/>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grpSp>
        <p:nvGrpSpPr>
          <p:cNvPr id="877600" name="Group 32"/>
          <p:cNvGrpSpPr>
            <a:grpSpLocks/>
          </p:cNvGrpSpPr>
          <p:nvPr/>
        </p:nvGrpSpPr>
        <p:grpSpPr bwMode="auto">
          <a:xfrm>
            <a:off x="4538663" y="2959100"/>
            <a:ext cx="466725" cy="423863"/>
            <a:chOff x="4464" y="3456"/>
            <a:chExt cx="294" cy="267"/>
          </a:xfrm>
        </p:grpSpPr>
        <p:sp>
          <p:nvSpPr>
            <p:cNvPr id="877601" name="Line 33"/>
            <p:cNvSpPr>
              <a:spLocks noChangeShapeType="1"/>
            </p:cNvSpPr>
            <p:nvPr/>
          </p:nvSpPr>
          <p:spPr bwMode="auto">
            <a:xfrm flipH="1">
              <a:off x="4464" y="3456"/>
              <a:ext cx="0" cy="267"/>
            </a:xfrm>
            <a:prstGeom prst="line">
              <a:avLst/>
            </a:prstGeom>
            <a:noFill/>
            <a:ln w="12700">
              <a:solidFill>
                <a:schemeClr val="tx1"/>
              </a:solidFill>
              <a:round/>
              <a:headEnd type="none" w="sm" len="sm"/>
              <a:tailEnd type="triangle" w="lg" len="med"/>
            </a:ln>
            <a:effectLst/>
          </p:spPr>
          <p:txBody>
            <a:bodyPr wrap="none"/>
            <a:lstStyle/>
            <a:p>
              <a:endParaRPr lang="en-US"/>
            </a:p>
          </p:txBody>
        </p:sp>
        <p:sp>
          <p:nvSpPr>
            <p:cNvPr id="877602" name="Text Box 34"/>
            <p:cNvSpPr txBox="1">
              <a:spLocks noChangeArrowheads="1"/>
            </p:cNvSpPr>
            <p:nvPr/>
          </p:nvSpPr>
          <p:spPr bwMode="auto">
            <a:xfrm>
              <a:off x="4464" y="3504"/>
              <a:ext cx="294" cy="173"/>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Yes</a:t>
              </a:r>
            </a:p>
          </p:txBody>
        </p:sp>
      </p:grpSp>
      <p:sp>
        <p:nvSpPr>
          <p:cNvPr id="877603" name="Text Box 35"/>
          <p:cNvSpPr txBox="1">
            <a:spLocks noChangeArrowheads="1"/>
          </p:cNvSpPr>
          <p:nvPr/>
        </p:nvSpPr>
        <p:spPr bwMode="auto">
          <a:xfrm>
            <a:off x="7053263" y="2316163"/>
            <a:ext cx="1828800" cy="2746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True with caution</a:t>
            </a:r>
          </a:p>
        </p:txBody>
      </p:sp>
      <p:sp>
        <p:nvSpPr>
          <p:cNvPr id="877604" name="Text Box 36"/>
          <p:cNvSpPr txBox="1">
            <a:spLocks noChangeArrowheads="1"/>
          </p:cNvSpPr>
          <p:nvPr/>
        </p:nvSpPr>
        <p:spPr bwMode="auto">
          <a:xfrm>
            <a:off x="7086600" y="3763963"/>
            <a:ext cx="1828800" cy="274637"/>
          </a:xfrm>
          <a:prstGeom prst="rect">
            <a:avLst/>
          </a:prstGeom>
          <a:noFill/>
          <a:ln w="12700">
            <a:noFill/>
            <a:miter lim="800000"/>
            <a:headEnd type="none" w="sm" len="sm"/>
            <a:tailEnd type="none" w="sm" len="sm"/>
          </a:ln>
          <a:effectLst/>
        </p:spPr>
        <p:txBody>
          <a:bodyPr>
            <a:spAutoFit/>
          </a:bodyPr>
          <a:lstStyle/>
          <a:p>
            <a:pPr algn="l">
              <a:lnSpc>
                <a:spcPct val="100000"/>
              </a:lnSpc>
            </a:pPr>
            <a:r>
              <a:rPr lang="en-US" sz="1200">
                <a:latin typeface="Verdana" pitchFamily="34" charset="0"/>
              </a:rPr>
              <a:t>True with caution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350B07C5-93B6-4101-AC98-5EC8C839AC16}" type="slidenum">
              <a:rPr lang="en-US"/>
              <a:pPr/>
              <a:t>8</a:t>
            </a:fld>
            <a:endParaRPr lang="en-US"/>
          </a:p>
        </p:txBody>
      </p:sp>
      <p:sp>
        <p:nvSpPr>
          <p:cNvPr id="333826" name="Rectangle 2"/>
          <p:cNvSpPr>
            <a:spLocks noGrp="1" noChangeArrowheads="1"/>
          </p:cNvSpPr>
          <p:nvPr>
            <p:ph type="title"/>
          </p:nvPr>
        </p:nvSpPr>
        <p:spPr/>
        <p:txBody>
          <a:bodyPr/>
          <a:lstStyle/>
          <a:p>
            <a:r>
              <a:rPr lang="en-US"/>
              <a:t>Problem 1</a:t>
            </a:r>
          </a:p>
        </p:txBody>
      </p:sp>
      <p:sp>
        <p:nvSpPr>
          <p:cNvPr id="333827" name="Rectangle 3"/>
          <p:cNvSpPr>
            <a:spLocks noGrp="1" noChangeArrowheads="1"/>
          </p:cNvSpPr>
          <p:nvPr>
            <p:ph type="body" idx="1"/>
          </p:nvPr>
        </p:nvSpPr>
        <p:spPr>
          <a:xfrm>
            <a:off x="1066800" y="1371600"/>
            <a:ext cx="7881938" cy="5257800"/>
          </a:xfrm>
        </p:spPr>
        <p:txBody>
          <a:bodyPr/>
          <a:lstStyle/>
          <a:p>
            <a:pPr marL="0" indent="0">
              <a:lnSpc>
                <a:spcPct val="80000"/>
              </a:lnSpc>
              <a:buFont typeface="Wingdings" pitchFamily="2" charset="2"/>
              <a:buNone/>
            </a:pPr>
            <a:r>
              <a:rPr lang="en-US" sz="1400"/>
              <a:t>In the dataset GSS2000.sav, is the following statement true, false, or an incorrect application of a statistic? Assume that there is no problem with missing data. Use a level of significance of 0.05 for evaluating the statistical relationship. Test the generalizability of the logistic regression model with a cross-validation analysis using a 80% random sample of the data set as a training sample. Use 423317 as the random number seed.</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The variables "age" [age], "sex" [sex], and "liberal or conservative political views" [polviews] were useful predictors for distinguishing between groups based on responses to "seen x-rated movie in last year" [xmovie]. These predictors differentiate survey respondents who have not seen an x-rated movie from survey respondents who have seen an x-rated movie.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Survey respondents who were older were more likely to have not seen an x-rated movie. A one unit increase in age increased the odds that survey respondents have not seen an x-rated movie by 3.9%. Survey respondents who were female were approximately six and three quarters times more likely to have not seen an x-rated movie. Survey respondents who were more conservative were more likely to have not seen an x-rated movie. A one unit increase in liberal or conservative political views increased the odds that survey respondents have not seen an x-rated movie by approximately one and a quarter times.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   1.  True</a:t>
            </a:r>
          </a:p>
          <a:p>
            <a:pPr marL="0" indent="0">
              <a:lnSpc>
                <a:spcPct val="80000"/>
              </a:lnSpc>
              <a:buFont typeface="Wingdings" pitchFamily="2" charset="2"/>
              <a:buNone/>
            </a:pPr>
            <a:r>
              <a:rPr lang="en-US" sz="1400"/>
              <a:t>   2.  True with caution</a:t>
            </a:r>
          </a:p>
          <a:p>
            <a:pPr marL="0" indent="0">
              <a:lnSpc>
                <a:spcPct val="80000"/>
              </a:lnSpc>
              <a:buFont typeface="Wingdings" pitchFamily="2" charset="2"/>
              <a:buNone/>
            </a:pPr>
            <a:r>
              <a:rPr lang="en-US" sz="1400"/>
              <a:t>   3.  False</a:t>
            </a:r>
          </a:p>
          <a:p>
            <a:pPr marL="0" indent="0">
              <a:lnSpc>
                <a:spcPct val="80000"/>
              </a:lnSpc>
              <a:buFont typeface="Wingdings" pitchFamily="2" charset="2"/>
              <a:buNone/>
            </a:pPr>
            <a:r>
              <a:rPr lang="en-US" sz="1400"/>
              <a:t>   4.  Inappropriate application of a statistic</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SW388R7</a:t>
            </a:r>
          </a:p>
          <a:p>
            <a:r>
              <a:rPr lang="en-US"/>
              <a:t>Data Analysis &amp; Computers II</a:t>
            </a:r>
          </a:p>
          <a:p>
            <a:endParaRPr lang="en-US"/>
          </a:p>
          <a:p>
            <a:r>
              <a:rPr lang="en-US"/>
              <a:t>Slide </a:t>
            </a:r>
            <a:fld id="{029C7893-C98A-429A-B91D-41E61A7DC3A9}" type="slidenum">
              <a:rPr lang="en-US"/>
              <a:pPr/>
              <a:t>9</a:t>
            </a:fld>
            <a:endParaRPr lang="en-US"/>
          </a:p>
        </p:txBody>
      </p:sp>
      <p:sp>
        <p:nvSpPr>
          <p:cNvPr id="704514" name="Rectangle 2"/>
          <p:cNvSpPr>
            <a:spLocks noGrp="1" noChangeArrowheads="1"/>
          </p:cNvSpPr>
          <p:nvPr>
            <p:ph type="title"/>
          </p:nvPr>
        </p:nvSpPr>
        <p:spPr/>
        <p:txBody>
          <a:bodyPr/>
          <a:lstStyle/>
          <a:p>
            <a:r>
              <a:rPr lang="en-US"/>
              <a:t>Dissecting problem 1 - 1</a:t>
            </a:r>
          </a:p>
        </p:txBody>
      </p:sp>
      <p:sp>
        <p:nvSpPr>
          <p:cNvPr id="704515" name="Rectangle 3"/>
          <p:cNvSpPr>
            <a:spLocks noGrp="1" noChangeArrowheads="1"/>
          </p:cNvSpPr>
          <p:nvPr>
            <p:ph type="body" idx="1"/>
          </p:nvPr>
        </p:nvSpPr>
        <p:spPr>
          <a:xfrm>
            <a:off x="1066800" y="1371600"/>
            <a:ext cx="7881938" cy="5257800"/>
          </a:xfrm>
        </p:spPr>
        <p:txBody>
          <a:bodyPr/>
          <a:lstStyle/>
          <a:p>
            <a:pPr marL="0" indent="0">
              <a:lnSpc>
                <a:spcPct val="80000"/>
              </a:lnSpc>
              <a:buFont typeface="Wingdings" pitchFamily="2" charset="2"/>
              <a:buNone/>
            </a:pPr>
            <a:r>
              <a:rPr lang="en-US" sz="1400"/>
              <a:t>In the dataset GSS2000.sav, is the following statement true, false, or an incorrect application of a statistic? </a:t>
            </a:r>
            <a:r>
              <a:rPr lang="en-US" sz="1400" b="1"/>
              <a:t>Assume that there is no problem with missing data. Use a level of significance of 0.05 for evaluating the statistical relationship. Test the generalizability of the logistic regression model with a cross-validation analysis using a 80% random sample of the data set as a training sample. Use 423317 as the random number seed.</a:t>
            </a:r>
          </a:p>
          <a:p>
            <a:pPr marL="0" indent="0">
              <a:lnSpc>
                <a:spcPct val="80000"/>
              </a:lnSpc>
              <a:buFont typeface="Wingdings" pitchFamily="2" charset="2"/>
              <a:buNone/>
            </a:pPr>
            <a:endParaRPr lang="en-US" sz="1400" b="1"/>
          </a:p>
          <a:p>
            <a:pPr marL="0" indent="0">
              <a:lnSpc>
                <a:spcPct val="80000"/>
              </a:lnSpc>
              <a:buFont typeface="Wingdings" pitchFamily="2" charset="2"/>
              <a:buNone/>
            </a:pPr>
            <a:r>
              <a:rPr lang="en-US" sz="1400"/>
              <a:t>The variables "age" [age], "sex" [sex], and "liberal or conservative political views" [polviews] were useful predictors for distinguishing between groups based on responses to "seen x-rated movie in last year" [xmovie]. These predictors differentiate survey respondents who have not seen an x-rated movie from survey respondents who have seen an x-rated movie.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Survey respondents who were older were more likely to have not seen an x-rated movie. A one unit increase in age increased the odds that survey respondents have not seen an x-rated movie by 3.9%. Survey respondents who were female were approximately six and three quarters times more likely to have not seen an x-rated movie. Survey respondents who were more conservative were more likely to have not seen an x-rated movie. A one unit increase in liberal or conservative political views increased the odds that survey respondents have not seen an x-rated movie by approximately one and a quarter times. </a:t>
            </a:r>
          </a:p>
          <a:p>
            <a:pPr marL="0" indent="0">
              <a:lnSpc>
                <a:spcPct val="80000"/>
              </a:lnSpc>
              <a:buFont typeface="Wingdings" pitchFamily="2" charset="2"/>
              <a:buNone/>
            </a:pPr>
            <a:endParaRPr lang="en-US" sz="1400"/>
          </a:p>
          <a:p>
            <a:pPr marL="0" indent="0">
              <a:lnSpc>
                <a:spcPct val="80000"/>
              </a:lnSpc>
              <a:buFont typeface="Wingdings" pitchFamily="2" charset="2"/>
              <a:buNone/>
            </a:pPr>
            <a:r>
              <a:rPr lang="en-US" sz="1400"/>
              <a:t>   1.  True</a:t>
            </a:r>
          </a:p>
          <a:p>
            <a:pPr marL="0" indent="0">
              <a:lnSpc>
                <a:spcPct val="80000"/>
              </a:lnSpc>
              <a:buFont typeface="Wingdings" pitchFamily="2" charset="2"/>
              <a:buNone/>
            </a:pPr>
            <a:r>
              <a:rPr lang="en-US" sz="1400"/>
              <a:t>   2.  True with caution</a:t>
            </a:r>
          </a:p>
          <a:p>
            <a:pPr marL="0" indent="0">
              <a:lnSpc>
                <a:spcPct val="80000"/>
              </a:lnSpc>
              <a:buFont typeface="Wingdings" pitchFamily="2" charset="2"/>
              <a:buNone/>
            </a:pPr>
            <a:r>
              <a:rPr lang="en-US" sz="1400"/>
              <a:t>   3.  False</a:t>
            </a:r>
          </a:p>
          <a:p>
            <a:pPr marL="0" indent="0">
              <a:lnSpc>
                <a:spcPct val="80000"/>
              </a:lnSpc>
              <a:buFont typeface="Wingdings" pitchFamily="2" charset="2"/>
              <a:buNone/>
            </a:pPr>
            <a:r>
              <a:rPr lang="en-US" sz="1400"/>
              <a:t>   4.  Inappropriate application of a statistic</a:t>
            </a:r>
          </a:p>
          <a:p>
            <a:pPr marL="0" indent="0">
              <a:lnSpc>
                <a:spcPct val="80000"/>
              </a:lnSpc>
              <a:buFont typeface="Wingdings" pitchFamily="2" charset="2"/>
              <a:buNone/>
            </a:pPr>
            <a:endParaRPr lang="en-US" sz="900"/>
          </a:p>
        </p:txBody>
      </p:sp>
      <p:sp>
        <p:nvSpPr>
          <p:cNvPr id="704516" name="AutoShape 4"/>
          <p:cNvSpPr>
            <a:spLocks noChangeArrowheads="1"/>
          </p:cNvSpPr>
          <p:nvPr/>
        </p:nvSpPr>
        <p:spPr bwMode="auto">
          <a:xfrm>
            <a:off x="2286000" y="2362200"/>
            <a:ext cx="3808413" cy="2970213"/>
          </a:xfrm>
          <a:prstGeom prst="wedgeEllipseCallout">
            <a:avLst>
              <a:gd name="adj1" fmla="val 27532"/>
              <a:gd name="adj2" fmla="val -59032"/>
            </a:avLst>
          </a:prstGeom>
          <a:solidFill>
            <a:srgbClr val="FFFFCC"/>
          </a:solidFill>
          <a:ln w="38100">
            <a:solidFill>
              <a:srgbClr val="FF0000"/>
            </a:solidFill>
            <a:miter lim="800000"/>
            <a:headEnd type="none" w="sm" len="sm"/>
            <a:tailEnd type="none" w="sm" len="sm"/>
          </a:ln>
          <a:effectLst/>
        </p:spPr>
        <p:txBody>
          <a:bodyPr anchor="ctr">
            <a:spAutoFit/>
          </a:bodyPr>
          <a:lstStyle/>
          <a:p>
            <a:pPr algn="l">
              <a:lnSpc>
                <a:spcPct val="100000"/>
              </a:lnSpc>
            </a:pPr>
            <a:r>
              <a:rPr lang="en-US" sz="1200">
                <a:latin typeface="Verdana" pitchFamily="34" charset="0"/>
              </a:rPr>
              <a:t>For these problems, we will assume that there is no problem with missing data.</a:t>
            </a:r>
          </a:p>
          <a:p>
            <a:pPr algn="l">
              <a:lnSpc>
                <a:spcPct val="100000"/>
              </a:lnSpc>
            </a:pPr>
            <a:endParaRPr lang="en-US" sz="1200">
              <a:latin typeface="Verdana" pitchFamily="34" charset="0"/>
            </a:endParaRPr>
          </a:p>
          <a:p>
            <a:pPr algn="l">
              <a:lnSpc>
                <a:spcPct val="100000"/>
              </a:lnSpc>
            </a:pPr>
            <a:r>
              <a:rPr lang="en-US" sz="1200">
                <a:latin typeface="Verdana" pitchFamily="34" charset="0"/>
              </a:rPr>
              <a:t>In this problem, we are told to use 0.05 as alpha for the logistic regression.</a:t>
            </a:r>
          </a:p>
          <a:p>
            <a:pPr algn="l">
              <a:lnSpc>
                <a:spcPct val="100000"/>
              </a:lnSpc>
            </a:pPr>
            <a:endParaRPr lang="en-US" sz="1200">
              <a:latin typeface="Verdana" pitchFamily="34" charset="0"/>
            </a:endParaRPr>
          </a:p>
          <a:p>
            <a:pPr algn="l">
              <a:lnSpc>
                <a:spcPct val="100000"/>
              </a:lnSpc>
            </a:pPr>
            <a:r>
              <a:rPr lang="en-US" sz="1200">
                <a:latin typeface="Verdana" pitchFamily="34" charset="0"/>
              </a:rPr>
              <a:t>We are also told to do an 80-20 cross-validation, using 423317 as the random number seed.</a:t>
            </a:r>
          </a:p>
        </p:txBody>
      </p:sp>
    </p:spTree>
  </p:cSld>
  <p:clrMapOvr>
    <a:masterClrMapping/>
  </p:clrMapOvr>
  <p:transition/>
</p:sld>
</file>

<file path=ppt/theme/theme1.xml><?xml version="1.0" encoding="utf-8"?>
<a:theme xmlns:a="http://schemas.openxmlformats.org/drawingml/2006/main" name="_statTemplate">
  <a:themeElements>
    <a:clrScheme name="">
      <a:dk1>
        <a:srgbClr val="000000"/>
      </a:dk1>
      <a:lt1>
        <a:srgbClr val="FFFFFF"/>
      </a:lt1>
      <a:dk2>
        <a:srgbClr val="000000"/>
      </a:dk2>
      <a:lt2>
        <a:srgbClr val="E3E2C7"/>
      </a:lt2>
      <a:accent1>
        <a:srgbClr val="EAEAEA"/>
      </a:accent1>
      <a:accent2>
        <a:srgbClr val="003366"/>
      </a:accent2>
      <a:accent3>
        <a:srgbClr val="FFFFFF"/>
      </a:accent3>
      <a:accent4>
        <a:srgbClr val="000000"/>
      </a:accent4>
      <a:accent5>
        <a:srgbClr val="F3F3F3"/>
      </a:accent5>
      <a:accent6>
        <a:srgbClr val="002D5C"/>
      </a:accent6>
      <a:hlink>
        <a:srgbClr val="003366"/>
      </a:hlink>
      <a:folHlink>
        <a:srgbClr val="800000"/>
      </a:folHlink>
    </a:clrScheme>
    <a:fontScheme name="_stat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_statTemplat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_statTemplat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_statTemplat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_statTemplat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Settings\js\Application Data\Microsoft\Templates\_statTemplate.pot</Template>
  <TotalTime>10995</TotalTime>
  <Words>8124</Words>
  <Application>Microsoft Office PowerPoint</Application>
  <PresentationFormat>On-screen Show (4:3)</PresentationFormat>
  <Paragraphs>738</Paragraphs>
  <Slides>72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Times New Roman</vt:lpstr>
      <vt:lpstr>Trebuchet MS</vt:lpstr>
      <vt:lpstr>Wingdings</vt:lpstr>
      <vt:lpstr>Verdana</vt:lpstr>
      <vt:lpstr>Arial</vt:lpstr>
      <vt:lpstr>_statTemplate</vt:lpstr>
      <vt:lpstr>Logistic Regression – Complete Problems</vt:lpstr>
      <vt:lpstr>Outliers and Influential Cases</vt:lpstr>
      <vt:lpstr>Standardized residuals</vt:lpstr>
      <vt:lpstr>Influential cases</vt:lpstr>
      <vt:lpstr>Strategy for Outliers and Influential Cases</vt:lpstr>
      <vt:lpstr>Split-sample Validation</vt:lpstr>
      <vt:lpstr>80-20 Cross-validation</vt:lpstr>
      <vt:lpstr>Problem 1</vt:lpstr>
      <vt:lpstr>Dissecting problem 1 - 1</vt:lpstr>
      <vt:lpstr>Dissecting problem 1 - 2</vt:lpstr>
      <vt:lpstr>Dissecting problem 1 - 3</vt:lpstr>
      <vt:lpstr>Dissecting problem 1 - 4</vt:lpstr>
      <vt:lpstr>LEVEL OF MEASUREMENT - 1</vt:lpstr>
      <vt:lpstr>LEVEL OF MEASUREMENT - 2</vt:lpstr>
      <vt:lpstr>Request simultaneous logistic regression</vt:lpstr>
      <vt:lpstr>Selecting the dependent variable</vt:lpstr>
      <vt:lpstr>Selecting the independent variables</vt:lpstr>
      <vt:lpstr>Specifying the method for including variables</vt:lpstr>
      <vt:lpstr>Requesting statistics needed for identifying  outliers and influential cases</vt:lpstr>
      <vt:lpstr>Saving statistics needed for identifying  outliers and influential cases</vt:lpstr>
      <vt:lpstr>Completing the logistic regression request</vt:lpstr>
      <vt:lpstr>Number of cases including  outliers and influential cases</vt:lpstr>
      <vt:lpstr>Classification accuracy for all cases</vt:lpstr>
      <vt:lpstr>The variables for identifying  outliers and influential cases</vt:lpstr>
      <vt:lpstr>Omitting the outliers and influential cases</vt:lpstr>
      <vt:lpstr>Specifying the condition to omit outliers</vt:lpstr>
      <vt:lpstr>The formula for omitting outliers</vt:lpstr>
      <vt:lpstr>Completing the request for the selection</vt:lpstr>
      <vt:lpstr>An omitted outlier and influential case</vt:lpstr>
      <vt:lpstr>Running the logistic regression  omitting outliers</vt:lpstr>
      <vt:lpstr>Opening the save options dialog</vt:lpstr>
      <vt:lpstr>Clearing the request to save diagnostic data</vt:lpstr>
      <vt:lpstr>Requesting the output</vt:lpstr>
      <vt:lpstr>Classification accuracy after omitting outliers</vt:lpstr>
      <vt:lpstr>SELECTION OF MODEL FOR INTERPRETATION</vt:lpstr>
      <vt:lpstr>Restoring all cases to the data set</vt:lpstr>
      <vt:lpstr>Selecting all cases</vt:lpstr>
      <vt:lpstr>Running the logistic regression again  with all cases included</vt:lpstr>
      <vt:lpstr>Completing the request for logistic regression</vt:lpstr>
      <vt:lpstr>Sample size – ratio of cases to variables</vt:lpstr>
      <vt:lpstr>OVERALL RELATIONSHIP BETWEEN INDEPENDENT AND DEPENDENT VARIABLES</vt:lpstr>
      <vt:lpstr>NUMERICAL PROBLEMS</vt:lpstr>
      <vt:lpstr>RELATIONSHIP OF INDIVIDUAL INDEPENDENT VARIABLES TO DEPENDENT VARIABLE - 1</vt:lpstr>
      <vt:lpstr>RELATIONSHIP OF INDIVIDUAL INDEPENDENT VARIABLES TO DEPENDENT VARIABLE - 2</vt:lpstr>
      <vt:lpstr>RELATIONSHIP OF INDIVIDUAL INDEPENDENT VARIABLES TO DEPENDENT VARIABLE - 3</vt:lpstr>
      <vt:lpstr>CLASSIFICATION USING THE LOGISTIC REGRESSION MODEL: by chance accuracy rate</vt:lpstr>
      <vt:lpstr>CLASSIFICATION USING THE LOGISTIC REGRESSION MODEL: criteria for classification accuracy</vt:lpstr>
      <vt:lpstr>Validation analysis: set the random number seed</vt:lpstr>
      <vt:lpstr>Set the random number seed</vt:lpstr>
      <vt:lpstr>Validation analysis: compute the split variable</vt:lpstr>
      <vt:lpstr>The formula for the split variable</vt:lpstr>
      <vt:lpstr>Repeat the regression with  validation sample</vt:lpstr>
      <vt:lpstr>Activating the command for subsets of cases </vt:lpstr>
      <vt:lpstr>Using "split" as the selection variable</vt:lpstr>
      <vt:lpstr>Setting the value of split to select cases</vt:lpstr>
      <vt:lpstr>Completing the value selection</vt:lpstr>
      <vt:lpstr>Requesting output for the  validation sample</vt:lpstr>
      <vt:lpstr>SPLIT-SAMPLE VALIDATION - 1</vt:lpstr>
      <vt:lpstr>SPLIT-SAMPLE VALIDATION - 2</vt:lpstr>
      <vt:lpstr>SPLIT-SAMPLE VALIDATION - 3</vt:lpstr>
      <vt:lpstr>SPLIT-SAMPLE VALIDATION - 4</vt:lpstr>
      <vt:lpstr>SPLIT-SAMPLE VALIDATION - 5</vt:lpstr>
      <vt:lpstr>Answering the question in problem 1 - 1</vt:lpstr>
      <vt:lpstr>Answering the question in problem 1 - 2</vt:lpstr>
      <vt:lpstr>Steps in binary logistic regression:  level of measurement and initial sample size</vt:lpstr>
      <vt:lpstr>Steps in binary logistic regression:  level of measurement and initial sample size</vt:lpstr>
      <vt:lpstr>Steps in binary logistic regression:  picking model for interpretation</vt:lpstr>
      <vt:lpstr>Steps in logistic regression:  overall relationship and numerical problems</vt:lpstr>
      <vt:lpstr>Steps in logistic regression:  relationships between IV's and DV</vt:lpstr>
      <vt:lpstr>Steps in logistic regression:  classification accuracy and validation</vt:lpstr>
      <vt:lpstr>Steps in logistic regression:   validation supports generalizability</vt:lpstr>
      <vt:lpstr>Steps in logistic regression:  adding cautions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Distributions</dc:title>
  <dc:creator/>
  <cp:lastModifiedBy>vhasfcdurazt</cp:lastModifiedBy>
  <cp:revision>507</cp:revision>
  <cp:lastPrinted>2000-09-01T15:46:21Z</cp:lastPrinted>
  <dcterms:created xsi:type="dcterms:W3CDTF">2000-09-01T15:46:21Z</dcterms:created>
  <dcterms:modified xsi:type="dcterms:W3CDTF">2011-03-23T21:05:57Z</dcterms:modified>
</cp:coreProperties>
</file>