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handoutMasterIdLst>
    <p:handoutMasterId r:id="rId76"/>
  </p:handoutMasterIdLst>
  <p:sldIdLst>
    <p:sldId id="256" r:id="rId2"/>
    <p:sldId id="257" r:id="rId3"/>
    <p:sldId id="258" r:id="rId4"/>
    <p:sldId id="260" r:id="rId5"/>
    <p:sldId id="262" r:id="rId6"/>
    <p:sldId id="264" r:id="rId7"/>
    <p:sldId id="265" r:id="rId8"/>
    <p:sldId id="271" r:id="rId9"/>
    <p:sldId id="317" r:id="rId10"/>
    <p:sldId id="319" r:id="rId11"/>
    <p:sldId id="318" r:id="rId12"/>
    <p:sldId id="272" r:id="rId13"/>
    <p:sldId id="273" r:id="rId14"/>
    <p:sldId id="274" r:id="rId15"/>
    <p:sldId id="280" r:id="rId16"/>
    <p:sldId id="281" r:id="rId17"/>
    <p:sldId id="282" r:id="rId18"/>
    <p:sldId id="283" r:id="rId19"/>
    <p:sldId id="275" r:id="rId20"/>
    <p:sldId id="276" r:id="rId21"/>
    <p:sldId id="277" r:id="rId22"/>
    <p:sldId id="278" r:id="rId23"/>
    <p:sldId id="308" r:id="rId24"/>
    <p:sldId id="314" r:id="rId25"/>
    <p:sldId id="315" r:id="rId26"/>
    <p:sldId id="284"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7" r:id="rId45"/>
    <p:sldId id="320" r:id="rId46"/>
    <p:sldId id="310" r:id="rId47"/>
    <p:sldId id="312" r:id="rId48"/>
    <p:sldId id="309" r:id="rId49"/>
    <p:sldId id="316" r:id="rId50"/>
    <p:sldId id="321" r:id="rId51"/>
    <p:sldId id="322" r:id="rId52"/>
    <p:sldId id="323" r:id="rId53"/>
    <p:sldId id="324" r:id="rId54"/>
    <p:sldId id="325" r:id="rId55"/>
    <p:sldId id="326" r:id="rId56"/>
    <p:sldId id="327" r:id="rId57"/>
    <p:sldId id="328" r:id="rId58"/>
    <p:sldId id="329" r:id="rId59"/>
    <p:sldId id="330" r:id="rId60"/>
    <p:sldId id="331" r:id="rId61"/>
    <p:sldId id="332" r:id="rId62"/>
    <p:sldId id="333" r:id="rId63"/>
    <p:sldId id="334" r:id="rId64"/>
    <p:sldId id="335" r:id="rId65"/>
    <p:sldId id="336" r:id="rId66"/>
    <p:sldId id="337" r:id="rId67"/>
    <p:sldId id="338" r:id="rId68"/>
    <p:sldId id="339" r:id="rId69"/>
    <p:sldId id="340" r:id="rId70"/>
    <p:sldId id="341" r:id="rId71"/>
    <p:sldId id="342" r:id="rId72"/>
    <p:sldId id="343" r:id="rId73"/>
    <p:sldId id="344" r:id="rId74"/>
    <p:sldId id="345" r:id="rId7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1" d="100"/>
          <a:sy n="121" d="100"/>
        </p:scale>
        <p:origin x="-1218"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862"/>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7168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7168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168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C2C52F8-6616-4DC2-920C-D06EA4E7A5BB}" type="slidenum">
              <a:rPr lang="en-US"/>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74" name="Group 2"/>
          <p:cNvGrpSpPr>
            <a:grpSpLocks/>
          </p:cNvGrpSpPr>
          <p:nvPr/>
        </p:nvGrpSpPr>
        <p:grpSpPr bwMode="auto">
          <a:xfrm>
            <a:off x="0" y="0"/>
            <a:ext cx="9144000" cy="6858000"/>
            <a:chOff x="0" y="0"/>
            <a:chExt cx="5760" cy="4320"/>
          </a:xfrm>
        </p:grpSpPr>
        <p:sp>
          <p:nvSpPr>
            <p:cNvPr id="3075" name="Rectangle 3"/>
            <p:cNvSpPr>
              <a:spLocks noChangeArrowheads="1"/>
            </p:cNvSpPr>
            <p:nvPr/>
          </p:nvSpPr>
          <p:spPr bwMode="black">
            <a:xfrm>
              <a:off x="1008" y="0"/>
              <a:ext cx="4752" cy="4320"/>
            </a:xfrm>
            <a:prstGeom prst="rect">
              <a:avLst/>
            </a:prstGeom>
            <a:solidFill>
              <a:schemeClr val="bg1"/>
            </a:solidFill>
            <a:ln w="9525">
              <a:noFill/>
              <a:miter lim="800000"/>
              <a:headEnd/>
              <a:tailEnd/>
            </a:ln>
            <a:effectLst/>
          </p:spPr>
          <p:txBody>
            <a:bodyPr wrap="none" anchor="ctr"/>
            <a:lstStyle/>
            <a:p>
              <a:endParaRPr lang="en-US"/>
            </a:p>
          </p:txBody>
        </p:sp>
        <p:sp>
          <p:nvSpPr>
            <p:cNvPr id="3076" name="Rectangle 4"/>
            <p:cNvSpPr>
              <a:spLocks noChangeArrowheads="1"/>
            </p:cNvSpPr>
            <p:nvPr/>
          </p:nvSpPr>
          <p:spPr bwMode="ltGray">
            <a:xfrm>
              <a:off x="0" y="0"/>
              <a:ext cx="1008" cy="4320"/>
            </a:xfrm>
            <a:prstGeom prst="rect">
              <a:avLst/>
            </a:prstGeom>
            <a:solidFill>
              <a:schemeClr val="accent1"/>
            </a:solidFill>
            <a:ln w="9525">
              <a:noFill/>
              <a:miter lim="800000"/>
              <a:headEnd/>
              <a:tailEnd/>
            </a:ln>
          </p:spPr>
          <p:txBody>
            <a:bodyPr wrap="none" anchor="ctr"/>
            <a:lstStyle/>
            <a:p>
              <a:pPr algn="ctr"/>
              <a:endParaRPr lang="en-US">
                <a:solidFill>
                  <a:schemeClr val="tx2"/>
                </a:solidFill>
              </a:endParaRPr>
            </a:p>
          </p:txBody>
        </p:sp>
        <p:sp>
          <p:nvSpPr>
            <p:cNvPr id="3077" name="Freeform 5"/>
            <p:cNvSpPr>
              <a:spLocks/>
            </p:cNvSpPr>
            <p:nvPr/>
          </p:nvSpPr>
          <p:spPr bwMode="ltGray">
            <a:xfrm>
              <a:off x="0" y="0"/>
              <a:ext cx="5760" cy="2400"/>
            </a:xfrm>
            <a:custGeom>
              <a:avLst/>
              <a:gdLst/>
              <a:ahLst/>
              <a:cxnLst>
                <a:cxn ang="0">
                  <a:pos x="0" y="1200"/>
                </a:cxn>
                <a:cxn ang="0">
                  <a:pos x="1008" y="2400"/>
                </a:cxn>
                <a:cxn ang="0">
                  <a:pos x="5760" y="1536"/>
                </a:cxn>
                <a:cxn ang="0">
                  <a:pos x="5760" y="0"/>
                </a:cxn>
                <a:cxn ang="0">
                  <a:pos x="0" y="0"/>
                </a:cxn>
                <a:cxn ang="0">
                  <a:pos x="0" y="1200"/>
                </a:cxn>
              </a:cxnLst>
              <a:rect l="0" t="0" r="r" b="b"/>
              <a:pathLst>
                <a:path w="5760" h="2400">
                  <a:moveTo>
                    <a:pt x="0" y="1200"/>
                  </a:moveTo>
                  <a:lnTo>
                    <a:pt x="1008" y="2400"/>
                  </a:lnTo>
                  <a:lnTo>
                    <a:pt x="5760" y="1536"/>
                  </a:lnTo>
                  <a:lnTo>
                    <a:pt x="5760" y="0"/>
                  </a:lnTo>
                  <a:lnTo>
                    <a:pt x="0" y="0"/>
                  </a:lnTo>
                  <a:lnTo>
                    <a:pt x="0" y="1200"/>
                  </a:lnTo>
                  <a:close/>
                </a:path>
              </a:pathLst>
            </a:custGeom>
            <a:solidFill>
              <a:schemeClr val="bg2"/>
            </a:solidFill>
            <a:ln w="9525">
              <a:noFill/>
              <a:round/>
              <a:headEnd/>
              <a:tailEnd/>
            </a:ln>
          </p:spPr>
          <p:txBody>
            <a:bodyPr wrap="none" anchor="ctr"/>
            <a:lstStyle/>
            <a:p>
              <a:endParaRPr lang="en-US"/>
            </a:p>
          </p:txBody>
        </p:sp>
      </p:grpSp>
      <p:sp>
        <p:nvSpPr>
          <p:cNvPr id="3078" name="Rectangle 6"/>
          <p:cNvSpPr>
            <a:spLocks noGrp="1" noChangeArrowheads="1"/>
          </p:cNvSpPr>
          <p:nvPr>
            <p:ph type="ctrTitle"/>
          </p:nvPr>
        </p:nvSpPr>
        <p:spPr>
          <a:xfrm>
            <a:off x="685800" y="1447800"/>
            <a:ext cx="7772400" cy="1143000"/>
          </a:xfrm>
        </p:spPr>
        <p:txBody>
          <a:bodyPr/>
          <a:lstStyle>
            <a:lvl1pPr>
              <a:defRPr/>
            </a:lvl1pPr>
          </a:lstStyle>
          <a:p>
            <a:r>
              <a:rPr lang="en-US"/>
              <a:t>Click to edit Master title style</a:t>
            </a:r>
          </a:p>
        </p:txBody>
      </p:sp>
      <p:sp>
        <p:nvSpPr>
          <p:cNvPr id="3079" name="Rectangle 7"/>
          <p:cNvSpPr>
            <a:spLocks noGrp="1" noChangeArrowheads="1"/>
          </p:cNvSpPr>
          <p:nvPr>
            <p:ph type="subTitle" idx="1"/>
          </p:nvPr>
        </p:nvSpPr>
        <p:spPr>
          <a:xfrm>
            <a:off x="2057400" y="3886200"/>
            <a:ext cx="6400800" cy="1752600"/>
          </a:xfrm>
        </p:spPr>
        <p:txBody>
          <a:bodyPr/>
          <a:lstStyle>
            <a:lvl1pPr marL="0" indent="0">
              <a:buFontTx/>
              <a:buNone/>
              <a:defRPr/>
            </a:lvl1pPr>
          </a:lstStyle>
          <a:p>
            <a:r>
              <a:rPr lang="en-US"/>
              <a:t>Click to edit Master subtitle style</a:t>
            </a:r>
          </a:p>
        </p:txBody>
      </p:sp>
      <p:sp>
        <p:nvSpPr>
          <p:cNvPr id="3080" name="Rectangle 8"/>
          <p:cNvSpPr>
            <a:spLocks noGrp="1" noChangeArrowheads="1"/>
          </p:cNvSpPr>
          <p:nvPr>
            <p:ph type="dt" sz="half" idx="2"/>
          </p:nvPr>
        </p:nvSpPr>
        <p:spPr>
          <a:xfrm>
            <a:off x="1676400" y="6400800"/>
            <a:ext cx="1905000" cy="457200"/>
          </a:xfrm>
        </p:spPr>
        <p:txBody>
          <a:bodyPr/>
          <a:lstStyle>
            <a:lvl1pPr>
              <a:defRPr>
                <a:solidFill>
                  <a:srgbClr val="808080"/>
                </a:solidFill>
              </a:defRPr>
            </a:lvl1pPr>
          </a:lstStyle>
          <a:p>
            <a:endParaRPr lang="en-US"/>
          </a:p>
        </p:txBody>
      </p:sp>
      <p:sp>
        <p:nvSpPr>
          <p:cNvPr id="3081" name="Rectangle 9"/>
          <p:cNvSpPr>
            <a:spLocks noGrp="1" noChangeArrowheads="1"/>
          </p:cNvSpPr>
          <p:nvPr>
            <p:ph type="ftr" sz="quarter" idx="3"/>
          </p:nvPr>
        </p:nvSpPr>
        <p:spPr>
          <a:xfrm>
            <a:off x="3962400" y="6400800"/>
            <a:ext cx="2895600" cy="457200"/>
          </a:xfrm>
        </p:spPr>
        <p:txBody>
          <a:bodyPr/>
          <a:lstStyle>
            <a:lvl1pPr>
              <a:defRPr>
                <a:solidFill>
                  <a:srgbClr val="808080"/>
                </a:solidFill>
              </a:defRPr>
            </a:lvl1pPr>
          </a:lstStyle>
          <a:p>
            <a:endParaRPr lang="en-US"/>
          </a:p>
        </p:txBody>
      </p:sp>
      <p:sp>
        <p:nvSpPr>
          <p:cNvPr id="3082" name="Rectangle 10"/>
          <p:cNvSpPr>
            <a:spLocks noGrp="1" noChangeArrowheads="1"/>
          </p:cNvSpPr>
          <p:nvPr>
            <p:ph type="sldNum" sz="quarter" idx="4"/>
          </p:nvPr>
        </p:nvSpPr>
        <p:spPr>
          <a:xfrm>
            <a:off x="7239000" y="6400800"/>
            <a:ext cx="1905000" cy="457200"/>
          </a:xfrm>
        </p:spPr>
        <p:txBody>
          <a:bodyPr/>
          <a:lstStyle>
            <a:lvl1pPr>
              <a:defRPr>
                <a:solidFill>
                  <a:srgbClr val="808080"/>
                </a:solidFill>
              </a:defRPr>
            </a:lvl1pPr>
          </a:lstStyle>
          <a:p>
            <a:fld id="{6F0E221A-4FED-4964-91E4-A238D59E8B4A}"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1F0209D-BE8D-43AF-B2D7-A6866A289DAD}"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1663" y="152400"/>
            <a:ext cx="2087562"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6113463"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6689EF5-F02D-43C0-B519-A38BF9E8D64F}"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1266825" y="1981200"/>
            <a:ext cx="7772400" cy="4114800"/>
          </a:xfrm>
        </p:spPr>
        <p:txBody>
          <a:bodyPr/>
          <a:lstStyle/>
          <a:p>
            <a:endParaRPr lang="en-US"/>
          </a:p>
        </p:txBody>
      </p:sp>
      <p:sp>
        <p:nvSpPr>
          <p:cNvPr id="4" name="Date Placeholder 3"/>
          <p:cNvSpPr>
            <a:spLocks noGrp="1"/>
          </p:cNvSpPr>
          <p:nvPr>
            <p:ph type="dt" sz="half" idx="10"/>
          </p:nvPr>
        </p:nvSpPr>
        <p:spPr>
          <a:xfrm>
            <a:off x="1600200" y="6400800"/>
            <a:ext cx="1905000" cy="457200"/>
          </a:xfrm>
        </p:spPr>
        <p:txBody>
          <a:bodyPr/>
          <a:lstStyle>
            <a:lvl1pPr>
              <a:defRPr/>
            </a:lvl1pPr>
          </a:lstStyle>
          <a:p>
            <a:endParaRPr lang="en-US"/>
          </a:p>
        </p:txBody>
      </p:sp>
      <p:sp>
        <p:nvSpPr>
          <p:cNvPr id="5" name="Footer Placeholder 4"/>
          <p:cNvSpPr>
            <a:spLocks noGrp="1"/>
          </p:cNvSpPr>
          <p:nvPr>
            <p:ph type="ftr" sz="quarter" idx="11"/>
          </p:nvPr>
        </p:nvSpPr>
        <p:spPr>
          <a:xfrm>
            <a:off x="3886200" y="6400800"/>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7162800" y="6400800"/>
            <a:ext cx="1905000" cy="457200"/>
          </a:xfrm>
        </p:spPr>
        <p:txBody>
          <a:bodyPr/>
          <a:lstStyle>
            <a:lvl1pPr>
              <a:defRPr/>
            </a:lvl1pPr>
          </a:lstStyle>
          <a:p>
            <a:fld id="{3BA54FF5-B399-4E5C-B135-7603EB288BA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32FCE02-6F53-46F3-A5C4-CBB26B6D176D}"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8E93EDC-E4E0-4525-BE15-09ACBE53C242}"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66825"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29225"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59319FE-7AD6-439D-85D1-FEE8781330C2}"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6949125-3B8A-4A05-9355-180F537DA3B2}"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336C171-C845-4EAE-9905-BC931C38549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573862B4-7306-4485-A51A-D836D7D9248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0548D55-F880-40A8-AE97-63CA4C291B9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72D124F-875E-4E33-8C43-9C92BA82D30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folHlink"/>
        </a:solidFill>
        <a:effectLst>
          <a:outerShdw dist="107763" dir="2700000" algn="ctr" rotWithShape="0">
            <a:srgbClr val="000000"/>
          </a:outerShdw>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0" y="0"/>
            <a:ext cx="9144000" cy="6858000"/>
            <a:chOff x="0" y="0"/>
            <a:chExt cx="5760" cy="4320"/>
          </a:xfrm>
        </p:grpSpPr>
        <p:sp>
          <p:nvSpPr>
            <p:cNvPr id="2051" name="Rectangle 3"/>
            <p:cNvSpPr>
              <a:spLocks noChangeArrowheads="1"/>
            </p:cNvSpPr>
            <p:nvPr/>
          </p:nvSpPr>
          <p:spPr bwMode="blackGray">
            <a:xfrm>
              <a:off x="1008" y="0"/>
              <a:ext cx="4752" cy="4320"/>
            </a:xfrm>
            <a:prstGeom prst="rect">
              <a:avLst/>
            </a:prstGeom>
            <a:solidFill>
              <a:schemeClr val="bg1"/>
            </a:solidFill>
            <a:ln w="9525">
              <a:noFill/>
              <a:miter lim="800000"/>
              <a:headEnd/>
              <a:tailEnd/>
            </a:ln>
            <a:effectLst/>
          </p:spPr>
          <p:txBody>
            <a:bodyPr wrap="none" anchor="ctr"/>
            <a:lstStyle/>
            <a:p>
              <a:endParaRPr lang="en-US"/>
            </a:p>
          </p:txBody>
        </p:sp>
        <p:sp>
          <p:nvSpPr>
            <p:cNvPr id="2052" name="Rectangle 4"/>
            <p:cNvSpPr>
              <a:spLocks noChangeArrowheads="1"/>
            </p:cNvSpPr>
            <p:nvPr/>
          </p:nvSpPr>
          <p:spPr bwMode="ltGray">
            <a:xfrm>
              <a:off x="0" y="0"/>
              <a:ext cx="1008" cy="4320"/>
            </a:xfrm>
            <a:prstGeom prst="rect">
              <a:avLst/>
            </a:prstGeom>
            <a:solidFill>
              <a:schemeClr val="accent1"/>
            </a:solidFill>
            <a:ln w="9525">
              <a:noFill/>
              <a:miter lim="800000"/>
              <a:headEnd/>
              <a:tailEnd/>
            </a:ln>
          </p:spPr>
          <p:txBody>
            <a:bodyPr wrap="none" anchor="ctr"/>
            <a:lstStyle/>
            <a:p>
              <a:pPr algn="ctr"/>
              <a:endParaRPr lang="en-US">
                <a:solidFill>
                  <a:schemeClr val="tx2"/>
                </a:solidFill>
              </a:endParaRPr>
            </a:p>
          </p:txBody>
        </p:sp>
        <p:sp>
          <p:nvSpPr>
            <p:cNvPr id="2053" name="Freeform 5"/>
            <p:cNvSpPr>
              <a:spLocks/>
            </p:cNvSpPr>
            <p:nvPr/>
          </p:nvSpPr>
          <p:spPr bwMode="ltGray">
            <a:xfrm>
              <a:off x="0" y="0"/>
              <a:ext cx="5760" cy="1200"/>
            </a:xfrm>
            <a:custGeom>
              <a:avLst/>
              <a:gdLst/>
              <a:ahLst/>
              <a:cxnLst>
                <a:cxn ang="0">
                  <a:pos x="0" y="0"/>
                </a:cxn>
                <a:cxn ang="0">
                  <a:pos x="1008" y="1200"/>
                </a:cxn>
                <a:cxn ang="0">
                  <a:pos x="5760" y="336"/>
                </a:cxn>
                <a:cxn ang="0">
                  <a:pos x="5760" y="0"/>
                </a:cxn>
                <a:cxn ang="0">
                  <a:pos x="0" y="0"/>
                </a:cxn>
              </a:cxnLst>
              <a:rect l="0" t="0" r="r" b="b"/>
              <a:pathLst>
                <a:path w="5760" h="1200">
                  <a:moveTo>
                    <a:pt x="0" y="0"/>
                  </a:moveTo>
                  <a:lnTo>
                    <a:pt x="1008" y="1200"/>
                  </a:lnTo>
                  <a:lnTo>
                    <a:pt x="5760" y="336"/>
                  </a:lnTo>
                  <a:lnTo>
                    <a:pt x="5760" y="0"/>
                  </a:lnTo>
                  <a:lnTo>
                    <a:pt x="0" y="0"/>
                  </a:lnTo>
                  <a:close/>
                </a:path>
              </a:pathLst>
            </a:custGeom>
            <a:solidFill>
              <a:schemeClr val="bg2"/>
            </a:solidFill>
            <a:ln w="9525">
              <a:noFill/>
              <a:round/>
              <a:headEnd/>
              <a:tailEnd/>
            </a:ln>
          </p:spPr>
          <p:txBody>
            <a:bodyPr wrap="none" anchor="ctr"/>
            <a:lstStyle/>
            <a:p>
              <a:endParaRPr lang="en-US"/>
            </a:p>
          </p:txBody>
        </p:sp>
      </p:grpSp>
      <p:sp>
        <p:nvSpPr>
          <p:cNvPr id="2054" name="Rectangle 6"/>
          <p:cNvSpPr>
            <a:spLocks noGrp="1" noChangeArrowheads="1"/>
          </p:cNvSpPr>
          <p:nvPr>
            <p:ph type="title"/>
          </p:nvPr>
        </p:nvSpPr>
        <p:spPr bwMode="auto">
          <a:xfrm>
            <a:off x="685800" y="152400"/>
            <a:ext cx="77724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2055" name="Rectangle 7"/>
          <p:cNvSpPr>
            <a:spLocks noGrp="1" noChangeArrowheads="1"/>
          </p:cNvSpPr>
          <p:nvPr>
            <p:ph type="body" idx="1"/>
          </p:nvPr>
        </p:nvSpPr>
        <p:spPr bwMode="white">
          <a:xfrm>
            <a:off x="1266825"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6" name="Rectangle 8"/>
          <p:cNvSpPr>
            <a:spLocks noGrp="1" noChangeArrowheads="1"/>
          </p:cNvSpPr>
          <p:nvPr>
            <p:ph type="dt" sz="half" idx="2"/>
          </p:nvPr>
        </p:nvSpPr>
        <p:spPr bwMode="auto">
          <a:xfrm>
            <a:off x="1600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a:solidFill>
                  <a:schemeClr val="folHlink"/>
                </a:solidFill>
                <a:latin typeface="+mn-lt"/>
              </a:defRPr>
            </a:lvl1pPr>
          </a:lstStyle>
          <a:p>
            <a:endParaRPr lang="en-US"/>
          </a:p>
        </p:txBody>
      </p:sp>
      <p:sp>
        <p:nvSpPr>
          <p:cNvPr id="2057" name="Rectangle 9"/>
          <p:cNvSpPr>
            <a:spLocks noGrp="1" noChangeArrowheads="1"/>
          </p:cNvSpPr>
          <p:nvPr>
            <p:ph type="ftr" sz="quarter" idx="3"/>
          </p:nvPr>
        </p:nvSpPr>
        <p:spPr bwMode="auto">
          <a:xfrm>
            <a:off x="3886200" y="64008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a:solidFill>
                  <a:schemeClr val="folHlink"/>
                </a:solidFill>
                <a:latin typeface="+mn-lt"/>
              </a:defRPr>
            </a:lvl1pPr>
          </a:lstStyle>
          <a:p>
            <a:endParaRPr lang="en-US"/>
          </a:p>
        </p:txBody>
      </p:sp>
      <p:sp>
        <p:nvSpPr>
          <p:cNvPr id="2058" name="Rectangle 10"/>
          <p:cNvSpPr>
            <a:spLocks noGrp="1" noChangeArrowheads="1"/>
          </p:cNvSpPr>
          <p:nvPr>
            <p:ph type="sldNum" sz="quarter" idx="4"/>
          </p:nvPr>
        </p:nvSpPr>
        <p:spPr bwMode="auto">
          <a:xfrm>
            <a:off x="71628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chemeClr val="folHlink"/>
                </a:solidFill>
                <a:latin typeface="+mn-lt"/>
              </a:defRPr>
            </a:lvl1pPr>
          </a:lstStyle>
          <a:p>
            <a:fld id="{9C1A4F79-A2BB-43C7-BAC2-813434BCB998}"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defRPr>
      </a:lvl2pPr>
      <a:lvl3pPr algn="l" rtl="0" eaLnBrk="0" fontAlgn="base" hangingPunct="0">
        <a:spcBef>
          <a:spcPct val="0"/>
        </a:spcBef>
        <a:spcAft>
          <a:spcPct val="0"/>
        </a:spcAft>
        <a:defRPr kumimoji="1" sz="4400">
          <a:solidFill>
            <a:schemeClr val="tx2"/>
          </a:solidFill>
          <a:latin typeface="Tahoma" pitchFamily="34" charset="0"/>
        </a:defRPr>
      </a:lvl3pPr>
      <a:lvl4pPr algn="l" rtl="0" eaLnBrk="0" fontAlgn="base" hangingPunct="0">
        <a:spcBef>
          <a:spcPct val="0"/>
        </a:spcBef>
        <a:spcAft>
          <a:spcPct val="0"/>
        </a:spcAft>
        <a:defRPr kumimoji="1" sz="4400">
          <a:solidFill>
            <a:schemeClr val="tx2"/>
          </a:solidFill>
          <a:latin typeface="Tahoma" pitchFamily="34" charset="0"/>
        </a:defRPr>
      </a:lvl4pPr>
      <a:lvl5pPr algn="l" rtl="0" eaLnBrk="0" fontAlgn="base" hangingPunct="0">
        <a:spcBef>
          <a:spcPct val="0"/>
        </a:spcBef>
        <a:spcAft>
          <a:spcPct val="0"/>
        </a:spcAft>
        <a:defRPr kumimoji="1" sz="4400">
          <a:solidFill>
            <a:schemeClr val="tx2"/>
          </a:solidFill>
          <a:latin typeface="Tahoma" pitchFamily="34" charset="0"/>
        </a:defRPr>
      </a:lvl5pPr>
      <a:lvl6pPr marL="457200" algn="l" rtl="0" eaLnBrk="0" fontAlgn="base" hangingPunct="0">
        <a:spcBef>
          <a:spcPct val="0"/>
        </a:spcBef>
        <a:spcAft>
          <a:spcPct val="0"/>
        </a:spcAft>
        <a:defRPr kumimoji="1" sz="4400">
          <a:solidFill>
            <a:schemeClr val="tx2"/>
          </a:solidFill>
          <a:latin typeface="Tahoma" pitchFamily="34" charset="0"/>
        </a:defRPr>
      </a:lvl6pPr>
      <a:lvl7pPr marL="914400" algn="l" rtl="0" eaLnBrk="0" fontAlgn="base" hangingPunct="0">
        <a:spcBef>
          <a:spcPct val="0"/>
        </a:spcBef>
        <a:spcAft>
          <a:spcPct val="0"/>
        </a:spcAft>
        <a:defRPr kumimoji="1" sz="4400">
          <a:solidFill>
            <a:schemeClr val="tx2"/>
          </a:solidFill>
          <a:latin typeface="Tahoma" pitchFamily="34" charset="0"/>
        </a:defRPr>
      </a:lvl7pPr>
      <a:lvl8pPr marL="1371600" algn="l" rtl="0" eaLnBrk="0" fontAlgn="base" hangingPunct="0">
        <a:spcBef>
          <a:spcPct val="0"/>
        </a:spcBef>
        <a:spcAft>
          <a:spcPct val="0"/>
        </a:spcAft>
        <a:defRPr kumimoji="1" sz="4400">
          <a:solidFill>
            <a:schemeClr val="tx2"/>
          </a:solidFill>
          <a:latin typeface="Tahoma" pitchFamily="34" charset="0"/>
        </a:defRPr>
      </a:lvl8pPr>
      <a:lvl9pPr marL="1828800" algn="l" rtl="0" eaLnBrk="0" fontAlgn="base" hangingPunct="0">
        <a:spcBef>
          <a:spcPct val="0"/>
        </a:spcBef>
        <a:spcAft>
          <a:spcPct val="0"/>
        </a:spcAft>
        <a:defRPr kumimoji="1" sz="44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7.v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8.v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2.xml"/><Relationship Id="rId1" Type="http://schemas.openxmlformats.org/officeDocument/2006/relationships/vmlDrawing" Target="../drawings/vmlDrawing9.v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10.v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oleObject" Target="../embeddings/oleObject14.bin"/><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09600" y="304800"/>
            <a:ext cx="7848600" cy="2286000"/>
          </a:xfrm>
        </p:spPr>
        <p:txBody>
          <a:bodyPr/>
          <a:lstStyle/>
          <a:p>
            <a:r>
              <a:rPr lang="en-US">
                <a:latin typeface="Comic Sans MS" pitchFamily="66" charset="0"/>
              </a:rPr>
              <a:t>Approaches to Statistical Analysis:Reporting Estimates and Confidence Intervals</a:t>
            </a:r>
          </a:p>
        </p:txBody>
      </p:sp>
      <p:sp>
        <p:nvSpPr>
          <p:cNvPr id="4099" name="Rectangle 3"/>
          <p:cNvSpPr>
            <a:spLocks noGrp="1" noChangeArrowheads="1"/>
          </p:cNvSpPr>
          <p:nvPr>
            <p:ph type="subTitle" idx="1"/>
          </p:nvPr>
        </p:nvSpPr>
        <p:spPr>
          <a:xfrm>
            <a:off x="2971800" y="4495800"/>
            <a:ext cx="6172200" cy="1828800"/>
          </a:xfrm>
        </p:spPr>
        <p:txBody>
          <a:bodyPr/>
          <a:lstStyle/>
          <a:p>
            <a:r>
              <a:rPr lang="en-US">
                <a:latin typeface="Comic Sans MS" pitchFamily="66" charset="0"/>
              </a:rPr>
              <a:t>David Schottenfeld M.D. M.Sc.</a:t>
            </a:r>
          </a:p>
          <a:p>
            <a:r>
              <a:rPr lang="en-US">
                <a:latin typeface="Comic Sans MS" pitchFamily="66" charset="0"/>
              </a:rPr>
              <a:t>Epidemiology 655</a:t>
            </a:r>
          </a:p>
          <a:p>
            <a:r>
              <a:rPr lang="en-US">
                <a:latin typeface="Comic Sans MS" pitchFamily="66" charset="0"/>
              </a:rPr>
              <a:t>Winter Term 1999</a:t>
            </a:r>
          </a:p>
        </p:txBody>
      </p:sp>
      <p:graphicFrame>
        <p:nvGraphicFramePr>
          <p:cNvPr id="4100" name="Object 4"/>
          <p:cNvGraphicFramePr>
            <a:graphicFrameLocks noChangeAspect="1"/>
          </p:cNvGraphicFramePr>
          <p:nvPr/>
        </p:nvGraphicFramePr>
        <p:xfrm>
          <a:off x="381000" y="3733800"/>
          <a:ext cx="752475" cy="2287588"/>
        </p:xfrm>
        <a:graphic>
          <a:graphicData uri="http://schemas.openxmlformats.org/presentationml/2006/ole">
            <p:oleObj spid="_x0000_s4100" name="Clip" r:id="rId3" imgW="753480" imgH="2287080" progId="MS_ClipArt_Gallery.2">
              <p:embed/>
            </p:oleObj>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26"/>
          <p:cNvSpPr>
            <a:spLocks noGrp="1" noChangeArrowheads="1"/>
          </p:cNvSpPr>
          <p:nvPr>
            <p:ph type="body" idx="1"/>
          </p:nvPr>
        </p:nvSpPr>
        <p:spPr>
          <a:xfrm>
            <a:off x="457200" y="0"/>
            <a:ext cx="7924800" cy="6553200"/>
          </a:xfrm>
        </p:spPr>
        <p:txBody>
          <a:bodyPr/>
          <a:lstStyle/>
          <a:p>
            <a:pPr lvl="2">
              <a:buFontTx/>
              <a:buNone/>
            </a:pPr>
            <a:r>
              <a:rPr lang="en-US">
                <a:latin typeface="Comic Sans MS" pitchFamily="66" charset="0"/>
              </a:rPr>
              <a:t>		Cases		Controls		Total</a:t>
            </a:r>
          </a:p>
          <a:p>
            <a:pPr lvl="2">
              <a:buFontTx/>
              <a:buNone/>
            </a:pPr>
            <a:r>
              <a:rPr lang="en-US">
                <a:latin typeface="Comic Sans MS" pitchFamily="66" charset="0"/>
              </a:rPr>
              <a:t>E		   a		    b			   m1</a:t>
            </a:r>
          </a:p>
          <a:p>
            <a:pPr lvl="2">
              <a:buFontTx/>
              <a:buNone/>
            </a:pPr>
            <a:endParaRPr lang="en-US">
              <a:latin typeface="Comic Sans MS" pitchFamily="66" charset="0"/>
            </a:endParaRPr>
          </a:p>
          <a:p>
            <a:pPr lvl="2">
              <a:buFontTx/>
              <a:buNone/>
            </a:pPr>
            <a:r>
              <a:rPr lang="en-US">
                <a:latin typeface="Comic Sans MS" pitchFamily="66" charset="0"/>
              </a:rPr>
              <a:t>E		   c		    d			   m2</a:t>
            </a:r>
          </a:p>
          <a:p>
            <a:pPr lvl="2">
              <a:buFontTx/>
              <a:buNone/>
            </a:pPr>
            <a:endParaRPr lang="en-US">
              <a:latin typeface="Comic Sans MS" pitchFamily="66" charset="0"/>
            </a:endParaRPr>
          </a:p>
          <a:p>
            <a:pPr lvl="2">
              <a:buFontTx/>
              <a:buNone/>
            </a:pPr>
            <a:r>
              <a:rPr lang="en-US">
                <a:latin typeface="Comic Sans MS" pitchFamily="66" charset="0"/>
              </a:rPr>
              <a:t>Total	   n1		    n2			   N</a:t>
            </a:r>
          </a:p>
          <a:p>
            <a:pPr lvl="2">
              <a:buFontTx/>
              <a:buNone/>
            </a:pPr>
            <a:endParaRPr lang="en-US">
              <a:latin typeface="Comic Sans MS" pitchFamily="66" charset="0"/>
            </a:endParaRPr>
          </a:p>
          <a:p>
            <a:pPr lvl="2">
              <a:buFontTx/>
              <a:buNone/>
            </a:pPr>
            <a:r>
              <a:rPr lang="en-US">
                <a:latin typeface="Comic Sans MS" pitchFamily="66" charset="0"/>
              </a:rPr>
              <a:t>Approximate CI for odds ratio by Cornfield</a:t>
            </a:r>
          </a:p>
          <a:p>
            <a:pPr lvl="2">
              <a:buFontTx/>
              <a:buNone/>
            </a:pPr>
            <a:endParaRPr lang="en-US">
              <a:latin typeface="Comic Sans MS" pitchFamily="66" charset="0"/>
            </a:endParaRPr>
          </a:p>
          <a:p>
            <a:pPr lvl="2">
              <a:buFontTx/>
              <a:buNone/>
            </a:pPr>
            <a:r>
              <a:rPr lang="en-US">
                <a:latin typeface="Comic Sans MS" pitchFamily="66" charset="0"/>
              </a:rPr>
              <a:t>Corresponds to Fisher’s exact test of significance of association in 2*2 table.</a:t>
            </a:r>
          </a:p>
          <a:p>
            <a:pPr lvl="2">
              <a:buFontTx/>
              <a:buNone/>
            </a:pPr>
            <a:r>
              <a:rPr lang="en-US">
                <a:latin typeface="Comic Sans MS" pitchFamily="66" charset="0"/>
              </a:rPr>
              <a:t>All marginal totals in table are considered to be fixed (n1, n2, m1, m2)</a:t>
            </a:r>
          </a:p>
          <a:p>
            <a:pPr lvl="2">
              <a:buFontTx/>
              <a:buNone/>
            </a:pPr>
            <a:r>
              <a:rPr lang="en-US">
                <a:latin typeface="Comic Sans MS" pitchFamily="66" charset="0"/>
              </a:rPr>
              <a:t>OR (lower CL) = aL (n2-m1+aL) / (m1-aL)(n1-aL)</a:t>
            </a:r>
          </a:p>
          <a:p>
            <a:pPr lvl="2">
              <a:buFontTx/>
              <a:buNone/>
            </a:pPr>
            <a:r>
              <a:rPr lang="en-US">
                <a:latin typeface="Comic Sans MS" pitchFamily="66" charset="0"/>
              </a:rPr>
              <a:t>OR (upper CL) = au (n2-m1+au) / (m1-au)(n1-au)</a:t>
            </a:r>
          </a:p>
          <a:p>
            <a:pPr lvl="2">
              <a:buFontTx/>
              <a:buNone/>
            </a:pPr>
            <a:endParaRPr lang="en-US">
              <a:latin typeface="Comic Sans MS" pitchFamily="66" charset="0"/>
            </a:endParaRPr>
          </a:p>
          <a:p>
            <a:pPr lvl="1"/>
            <a:endParaRPr lang="en-US">
              <a:latin typeface="Comic Sans MS" pitchFamily="66" charset="0"/>
            </a:endParaRPr>
          </a:p>
        </p:txBody>
      </p:sp>
      <p:sp>
        <p:nvSpPr>
          <p:cNvPr id="76803" name="Line 1027"/>
          <p:cNvSpPr>
            <a:spLocks noChangeShapeType="1"/>
          </p:cNvSpPr>
          <p:nvPr/>
        </p:nvSpPr>
        <p:spPr bwMode="auto">
          <a:xfrm>
            <a:off x="1447800" y="1371600"/>
            <a:ext cx="228600" cy="0"/>
          </a:xfrm>
          <a:prstGeom prst="line">
            <a:avLst/>
          </a:prstGeom>
          <a:noFill/>
          <a:ln w="9525">
            <a:solidFill>
              <a:schemeClr val="tx1"/>
            </a:solidFill>
            <a:round/>
            <a:headEnd/>
            <a:tailEnd/>
          </a:ln>
          <a:effectLst/>
        </p:spPr>
        <p:txBody>
          <a:bodyPr wrap="none" anchor="ctr"/>
          <a:lstStyle/>
          <a:p>
            <a:endParaRPr lang="en-US"/>
          </a:p>
        </p:txBody>
      </p:sp>
      <p:graphicFrame>
        <p:nvGraphicFramePr>
          <p:cNvPr id="76804" name="Object 1028"/>
          <p:cNvGraphicFramePr>
            <a:graphicFrameLocks noChangeAspect="1"/>
          </p:cNvGraphicFramePr>
          <p:nvPr/>
        </p:nvGraphicFramePr>
        <p:xfrm>
          <a:off x="381000" y="2971800"/>
          <a:ext cx="752475" cy="2287588"/>
        </p:xfrm>
        <a:graphic>
          <a:graphicData uri="http://schemas.openxmlformats.org/presentationml/2006/ole">
            <p:oleObj spid="_x0000_s76804" name="Clip" r:id="rId3" imgW="753480" imgH="2287080" progId="MS_ClipArt_Gallery.2">
              <p:embed/>
            </p:oleObj>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26"/>
          <p:cNvSpPr>
            <a:spLocks noGrp="1" noChangeArrowheads="1"/>
          </p:cNvSpPr>
          <p:nvPr>
            <p:ph type="title"/>
          </p:nvPr>
        </p:nvSpPr>
        <p:spPr>
          <a:xfrm flipH="1">
            <a:off x="457200" y="0"/>
            <a:ext cx="8382000" cy="1066800"/>
          </a:xfrm>
        </p:spPr>
        <p:txBody>
          <a:bodyPr/>
          <a:lstStyle/>
          <a:p>
            <a:r>
              <a:rPr lang="en-US" sz="3200">
                <a:latin typeface="Comic Sans MS" pitchFamily="66" charset="0"/>
              </a:rPr>
              <a:t>Use of oral estrogens for endometrial cancer cases and controls</a:t>
            </a:r>
            <a:endParaRPr lang="en-US">
              <a:latin typeface="Comic Sans MS" pitchFamily="66" charset="0"/>
            </a:endParaRPr>
          </a:p>
        </p:txBody>
      </p:sp>
      <p:sp>
        <p:nvSpPr>
          <p:cNvPr id="75779" name="Rectangle 1027"/>
          <p:cNvSpPr>
            <a:spLocks noGrp="1" noChangeArrowheads="1"/>
          </p:cNvSpPr>
          <p:nvPr>
            <p:ph type="body" idx="1"/>
          </p:nvPr>
        </p:nvSpPr>
        <p:spPr>
          <a:xfrm>
            <a:off x="609600" y="1066800"/>
            <a:ext cx="7620000" cy="5791200"/>
          </a:xfrm>
        </p:spPr>
        <p:txBody>
          <a:bodyPr/>
          <a:lstStyle/>
          <a:p>
            <a:pPr>
              <a:buFontTx/>
              <a:buNone/>
            </a:pPr>
            <a:r>
              <a:rPr lang="en-US" sz="2400">
                <a:latin typeface="Comic Sans MS" pitchFamily="66" charset="0"/>
              </a:rPr>
              <a:t>Estrogens		Cancer	Controls 	Total</a:t>
            </a:r>
          </a:p>
          <a:p>
            <a:pPr>
              <a:buFontTx/>
              <a:buNone/>
            </a:pPr>
            <a:r>
              <a:rPr lang="en-US" sz="2400">
                <a:latin typeface="Comic Sans MS" pitchFamily="66" charset="0"/>
              </a:rPr>
              <a:t>Yes			55		19		74</a:t>
            </a:r>
          </a:p>
          <a:p>
            <a:pPr>
              <a:buFontTx/>
              <a:buNone/>
            </a:pPr>
            <a:r>
              <a:rPr lang="en-US" sz="2400">
                <a:latin typeface="Comic Sans MS" pitchFamily="66" charset="0"/>
              </a:rPr>
              <a:t>No			128		164		292</a:t>
            </a:r>
          </a:p>
          <a:p>
            <a:pPr>
              <a:buFontTx/>
              <a:buNone/>
            </a:pPr>
            <a:r>
              <a:rPr lang="en-US" sz="2400">
                <a:latin typeface="Comic Sans MS" pitchFamily="66" charset="0"/>
              </a:rPr>
              <a:t>Total			183		183		366</a:t>
            </a:r>
          </a:p>
          <a:p>
            <a:pPr>
              <a:buFontTx/>
              <a:buNone/>
            </a:pPr>
            <a:r>
              <a:rPr lang="en-US" sz="2400">
                <a:latin typeface="Comic Sans MS" pitchFamily="66" charset="0"/>
              </a:rPr>
              <a:t>Iterative calculation of al and au based on Cornfields method for approximate confidence limits on Odds ratio</a:t>
            </a:r>
          </a:p>
          <a:p>
            <a:pPr>
              <a:buFontTx/>
              <a:buNone/>
            </a:pPr>
            <a:r>
              <a:rPr lang="en-US" sz="2400">
                <a:latin typeface="Comic Sans MS" pitchFamily="66" charset="0"/>
              </a:rPr>
              <a:t>Iteration		aL		Au</a:t>
            </a:r>
          </a:p>
          <a:p>
            <a:pPr>
              <a:buFontTx/>
              <a:buNone/>
            </a:pPr>
            <a:r>
              <a:rPr lang="en-US" sz="2400">
                <a:latin typeface="Comic Sans MS" pitchFamily="66" charset="0"/>
              </a:rPr>
              <a:t>1				47.766	62.234</a:t>
            </a:r>
          </a:p>
          <a:p>
            <a:pPr>
              <a:buFontTx/>
              <a:buNone/>
            </a:pPr>
            <a:r>
              <a:rPr lang="en-US" sz="2400">
                <a:latin typeface="Comic Sans MS" pitchFamily="66" charset="0"/>
              </a:rPr>
              <a:t>2				47.237	61.275</a:t>
            </a:r>
          </a:p>
          <a:p>
            <a:pPr>
              <a:buFontTx/>
              <a:buNone/>
            </a:pPr>
            <a:r>
              <a:rPr lang="en-US" sz="2400">
                <a:latin typeface="Comic Sans MS" pitchFamily="66" charset="0"/>
              </a:rPr>
              <a:t>3				47.211		61.437</a:t>
            </a:r>
          </a:p>
          <a:p>
            <a:pPr>
              <a:buFontTx/>
              <a:buNone/>
            </a:pPr>
            <a:r>
              <a:rPr lang="en-US" sz="2400">
                <a:latin typeface="Comic Sans MS" pitchFamily="66" charset="0"/>
              </a:rPr>
              <a:t>…						…</a:t>
            </a:r>
          </a:p>
          <a:p>
            <a:pPr>
              <a:buFontTx/>
              <a:buNone/>
            </a:pPr>
            <a:r>
              <a:rPr lang="en-US" sz="2400">
                <a:latin typeface="Comic Sans MS" pitchFamily="66" charset="0"/>
              </a:rPr>
              <a:t>7						61.414</a:t>
            </a:r>
          </a:p>
          <a:p>
            <a:endParaRPr lang="en-US" sz="2400">
              <a:latin typeface="Comic Sans MS" pitchFamily="66"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z="3200">
                <a:latin typeface="Comic Sans MS" pitchFamily="66" charset="0"/>
              </a:rPr>
              <a:t>Reference statistical packages or programs used to analyze data:</a:t>
            </a:r>
          </a:p>
        </p:txBody>
      </p:sp>
      <p:sp>
        <p:nvSpPr>
          <p:cNvPr id="20483" name="Rectangle 3"/>
          <p:cNvSpPr>
            <a:spLocks noGrp="1" noChangeArrowheads="1"/>
          </p:cNvSpPr>
          <p:nvPr>
            <p:ph type="body" idx="1"/>
          </p:nvPr>
        </p:nvSpPr>
        <p:spPr>
          <a:xfrm>
            <a:off x="2057400" y="1600200"/>
            <a:ext cx="8658225" cy="4495800"/>
          </a:xfrm>
        </p:spPr>
        <p:txBody>
          <a:bodyPr/>
          <a:lstStyle/>
          <a:p>
            <a:r>
              <a:rPr lang="en-US">
                <a:latin typeface="Comic Sans MS" pitchFamily="66" charset="0"/>
              </a:rPr>
              <a:t>Epi-info</a:t>
            </a:r>
          </a:p>
          <a:p>
            <a:r>
              <a:rPr lang="en-US">
                <a:latin typeface="Comic Sans MS" pitchFamily="66" charset="0"/>
              </a:rPr>
              <a:t>SAS </a:t>
            </a:r>
          </a:p>
          <a:p>
            <a:r>
              <a:rPr lang="en-US">
                <a:latin typeface="Comic Sans MS" pitchFamily="66" charset="0"/>
              </a:rPr>
              <a:t>BMDP</a:t>
            </a:r>
          </a:p>
          <a:p>
            <a:r>
              <a:rPr lang="en-US">
                <a:latin typeface="Comic Sans MS" pitchFamily="66" charset="0"/>
              </a:rPr>
              <a:t>S Plus</a:t>
            </a:r>
          </a:p>
          <a:p>
            <a:r>
              <a:rPr lang="en-US">
                <a:latin typeface="Comic Sans MS" pitchFamily="66" charset="0"/>
              </a:rPr>
              <a:t>SPSS</a:t>
            </a:r>
          </a:p>
          <a:p>
            <a:r>
              <a:rPr lang="en-US">
                <a:latin typeface="Comic Sans MS" pitchFamily="66" charset="0"/>
              </a:rPr>
              <a:t>Stat Xact</a:t>
            </a:r>
          </a:p>
          <a:p>
            <a:r>
              <a:rPr lang="en-US">
                <a:latin typeface="Comic Sans MS" pitchFamily="66" charset="0"/>
              </a:rPr>
              <a:t>Systat</a:t>
            </a:r>
          </a:p>
          <a:p>
            <a:r>
              <a:rPr lang="en-US">
                <a:latin typeface="Comic Sans MS" pitchFamily="66" charset="0"/>
              </a:rPr>
              <a:t>Minitab</a:t>
            </a:r>
          </a:p>
          <a:p>
            <a:r>
              <a:rPr lang="en-US">
                <a:latin typeface="Comic Sans MS" pitchFamily="66" charset="0"/>
              </a:rPr>
              <a:t>Egret</a:t>
            </a:r>
          </a:p>
        </p:txBody>
      </p:sp>
      <p:graphicFrame>
        <p:nvGraphicFramePr>
          <p:cNvPr id="104448" name="Object 1024"/>
          <p:cNvGraphicFramePr>
            <a:graphicFrameLocks noChangeAspect="1"/>
          </p:cNvGraphicFramePr>
          <p:nvPr/>
        </p:nvGraphicFramePr>
        <p:xfrm>
          <a:off x="152400" y="3429000"/>
          <a:ext cx="1066800" cy="1371600"/>
        </p:xfrm>
        <a:graphic>
          <a:graphicData uri="http://schemas.openxmlformats.org/presentationml/2006/ole">
            <p:oleObj spid="_x0000_s104448" name="Clip" r:id="rId3" imgW="1352160" imgH="934200" progId="MS_ClipArt_Gallery.2">
              <p:embed/>
            </p:oleObj>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0" y="0"/>
            <a:ext cx="9039225" cy="5791200"/>
          </a:xfrm>
        </p:spPr>
        <p:txBody>
          <a:bodyPr/>
          <a:lstStyle/>
          <a:p>
            <a:r>
              <a:rPr lang="en-US">
                <a:latin typeface="Comic Sans MS" pitchFamily="66" charset="0"/>
              </a:rPr>
              <a:t>Report any outlying values and how they were treated in the analysis</a:t>
            </a:r>
          </a:p>
          <a:p>
            <a:r>
              <a:rPr lang="en-US">
                <a:latin typeface="Comic Sans MS" pitchFamily="66" charset="0"/>
              </a:rPr>
              <a:t>Confirm that assumptions of test have been met	</a:t>
            </a:r>
          </a:p>
          <a:p>
            <a:pPr lvl="1"/>
            <a:r>
              <a:rPr lang="en-US">
                <a:latin typeface="Comic Sans MS" pitchFamily="66" charset="0"/>
              </a:rPr>
              <a:t>normally distributed</a:t>
            </a:r>
          </a:p>
          <a:p>
            <a:pPr lvl="1"/>
            <a:r>
              <a:rPr lang="en-US">
                <a:latin typeface="Comic Sans MS" pitchFamily="66" charset="0"/>
              </a:rPr>
              <a:t>group variances equal </a:t>
            </a:r>
          </a:p>
          <a:p>
            <a:pPr lvl="1"/>
            <a:r>
              <a:rPr lang="en-US">
                <a:latin typeface="Comic Sans MS" pitchFamily="66" charset="0"/>
              </a:rPr>
              <a:t>independent samples </a:t>
            </a:r>
          </a:p>
          <a:p>
            <a:pPr lvl="1"/>
            <a:r>
              <a:rPr lang="en-US">
                <a:latin typeface="Comic Sans MS" pitchFamily="66" charset="0"/>
              </a:rPr>
              <a:t>randomly selected</a:t>
            </a:r>
          </a:p>
          <a:p>
            <a:pPr lvl="1"/>
            <a:r>
              <a:rPr lang="en-US">
                <a:latin typeface="Comic Sans MS" pitchFamily="66" charset="0"/>
              </a:rPr>
              <a:t>transformation of data</a:t>
            </a:r>
          </a:p>
          <a:p>
            <a:r>
              <a:rPr lang="en-US">
                <a:latin typeface="Comic Sans MS" pitchFamily="66" charset="0"/>
              </a:rPr>
              <a:t>For chi-square test, confirm that expected count in each cell(not observed count) greater than 5 or that an “Exact” testing procedure was used</a:t>
            </a:r>
          </a:p>
          <a:p>
            <a:r>
              <a:rPr lang="en-US">
                <a:latin typeface="Comic Sans MS" pitchFamily="66" charset="0"/>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0" y="0"/>
            <a:ext cx="8839200" cy="6629400"/>
          </a:xfrm>
        </p:spPr>
        <p:txBody>
          <a:bodyPr/>
          <a:lstStyle/>
          <a:p>
            <a:r>
              <a:rPr lang="en-US">
                <a:latin typeface="Comic Sans MS" pitchFamily="66" charset="0"/>
              </a:rPr>
              <a:t>Report 95% CI , report actual P-value to two significant digits</a:t>
            </a:r>
          </a:p>
          <a:p>
            <a:r>
              <a:rPr lang="en-US">
                <a:latin typeface="Comic Sans MS" pitchFamily="66" charset="0"/>
              </a:rPr>
              <a:t>When using Student’s T test, ANOVA, F-test, Chi-square test, specify degrees of  freedom.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flipH="1">
            <a:off x="381000" y="152400"/>
            <a:ext cx="8305800" cy="1143000"/>
          </a:xfrm>
        </p:spPr>
        <p:txBody>
          <a:bodyPr/>
          <a:lstStyle/>
          <a:p>
            <a:r>
              <a:rPr lang="en-US" sz="2800">
                <a:latin typeface="Comic Sans MS" pitchFamily="66" charset="0"/>
              </a:rPr>
              <a:t>Flowchart 1  Bivariable analysis of a continuous dependent variable.</a:t>
            </a:r>
            <a:endParaRPr lang="en-US" sz="2800"/>
          </a:p>
        </p:txBody>
      </p:sp>
      <p:graphicFrame>
        <p:nvGraphicFramePr>
          <p:cNvPr id="29700" name="Object 4"/>
          <p:cNvGraphicFramePr>
            <a:graphicFrameLocks noChangeAspect="1"/>
          </p:cNvGraphicFramePr>
          <p:nvPr>
            <p:ph type="dgm" idx="1"/>
          </p:nvPr>
        </p:nvGraphicFramePr>
        <p:xfrm>
          <a:off x="1962150" y="1573213"/>
          <a:ext cx="5141913" cy="4549775"/>
        </p:xfrm>
        <a:graphic>
          <a:graphicData uri="http://schemas.openxmlformats.org/presentationml/2006/ole">
            <p:oleObj spid="_x0000_s29700" name="MS Org Chart" r:id="rId3" imgW="5682960" imgH="5029200" progId="OrgPlusWOPX.4">
              <p:embed followColorScheme="full"/>
            </p:oleObj>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z="2800">
                <a:latin typeface="Comic Sans MS" pitchFamily="66" charset="0"/>
              </a:rPr>
              <a:t>Flowchart 2 Bivariable analysis of an ordinal dependent variable</a:t>
            </a:r>
            <a:endParaRPr lang="en-US" sz="2800"/>
          </a:p>
        </p:txBody>
      </p:sp>
      <p:graphicFrame>
        <p:nvGraphicFramePr>
          <p:cNvPr id="31747" name="Object 3"/>
          <p:cNvGraphicFramePr>
            <a:graphicFrameLocks noChangeAspect="1"/>
          </p:cNvGraphicFramePr>
          <p:nvPr>
            <p:ph type="dgm" idx="1"/>
          </p:nvPr>
        </p:nvGraphicFramePr>
        <p:xfrm>
          <a:off x="1965325" y="1295400"/>
          <a:ext cx="5287963" cy="5334000"/>
        </p:xfrm>
        <a:graphic>
          <a:graphicData uri="http://schemas.openxmlformats.org/presentationml/2006/ole">
            <p:oleObj spid="_x0000_s31747" name="MS Org Chart" r:id="rId3" imgW="5283000" imgH="5327640" progId="OrgPlusWOPX.4">
              <p:embed followColorScheme="full"/>
            </p:oleObj>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z="2800">
                <a:latin typeface="Comic Sans MS" pitchFamily="66" charset="0"/>
              </a:rPr>
              <a:t>Flowchart 3 Bivariable analysis of a nominal dependent variable</a:t>
            </a:r>
            <a:endParaRPr lang="en-US" sz="2800"/>
          </a:p>
        </p:txBody>
      </p:sp>
      <p:graphicFrame>
        <p:nvGraphicFramePr>
          <p:cNvPr id="32771" name="Object 3"/>
          <p:cNvGraphicFramePr>
            <a:graphicFrameLocks noChangeAspect="1"/>
          </p:cNvGraphicFramePr>
          <p:nvPr>
            <p:ph type="dgm" idx="1"/>
          </p:nvPr>
        </p:nvGraphicFramePr>
        <p:xfrm>
          <a:off x="542925" y="1766888"/>
          <a:ext cx="8285163" cy="4314825"/>
        </p:xfrm>
        <a:graphic>
          <a:graphicData uri="http://schemas.openxmlformats.org/presentationml/2006/ole">
            <p:oleObj spid="_x0000_s32771" name="MS Org Chart" r:id="rId3" imgW="5181480" imgH="2698560" progId="OrgPlusWOPX.4">
              <p:embed followColorScheme="full"/>
            </p:oleObj>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z="2800">
                <a:latin typeface="Comic Sans MS" pitchFamily="66" charset="0"/>
              </a:rPr>
              <a:t>Flowchart 4 Multivariable analysis of a nominal dependent variable.</a:t>
            </a:r>
            <a:r>
              <a:rPr lang="en-US" sz="2800"/>
              <a:t> </a:t>
            </a:r>
          </a:p>
        </p:txBody>
      </p:sp>
      <p:graphicFrame>
        <p:nvGraphicFramePr>
          <p:cNvPr id="33795" name="Object 3"/>
          <p:cNvGraphicFramePr>
            <a:graphicFrameLocks noChangeAspect="1"/>
          </p:cNvGraphicFramePr>
          <p:nvPr>
            <p:ph type="dgm" idx="1"/>
          </p:nvPr>
        </p:nvGraphicFramePr>
        <p:xfrm>
          <a:off x="946150" y="1704975"/>
          <a:ext cx="7480300" cy="4652963"/>
        </p:xfrm>
        <a:graphic>
          <a:graphicData uri="http://schemas.openxmlformats.org/presentationml/2006/ole">
            <p:oleObj spid="_x0000_s33795" name="MS Org Chart" r:id="rId3" imgW="6051240" imgH="3765240" progId="OrgPlusWOPX.4">
              <p:embed followColorScheme="full"/>
            </p:oleObj>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28600" y="152400"/>
            <a:ext cx="8229600" cy="1143000"/>
          </a:xfrm>
        </p:spPr>
        <p:txBody>
          <a:bodyPr/>
          <a:lstStyle/>
          <a:p>
            <a:r>
              <a:rPr lang="en-US">
                <a:latin typeface="Comic Sans MS" pitchFamily="66" charset="0"/>
              </a:rPr>
              <a:t>What do we mean by “trend”?</a:t>
            </a:r>
          </a:p>
        </p:txBody>
      </p:sp>
      <p:sp>
        <p:nvSpPr>
          <p:cNvPr id="23555" name="Rectangle 3"/>
          <p:cNvSpPr>
            <a:spLocks noGrp="1" noChangeArrowheads="1"/>
          </p:cNvSpPr>
          <p:nvPr>
            <p:ph type="body" idx="1"/>
          </p:nvPr>
        </p:nvSpPr>
        <p:spPr>
          <a:xfrm>
            <a:off x="381000" y="990600"/>
            <a:ext cx="8658225" cy="5638800"/>
          </a:xfrm>
        </p:spPr>
        <p:txBody>
          <a:bodyPr/>
          <a:lstStyle/>
          <a:p>
            <a:r>
              <a:rPr lang="en-US" sz="2800">
                <a:latin typeface="Comic Sans MS" pitchFamily="66" charset="0"/>
              </a:rPr>
              <a:t>Trend implies that one variable changes in a constant direction relative to another variable; it may not necessarily imply that the degree of change is constant.</a:t>
            </a:r>
          </a:p>
          <a:p>
            <a:r>
              <a:rPr lang="en-US" sz="2800">
                <a:latin typeface="Comic Sans MS" pitchFamily="66" charset="0"/>
              </a:rPr>
              <a:t>The slope of a regression equation indicates the direction of the relationship ( + or -) and the quantity by which the mean of the dependent variable changes for each unit change in value of independent variable</a:t>
            </a:r>
          </a:p>
          <a:p>
            <a:r>
              <a:rPr lang="en-US" sz="2800">
                <a:latin typeface="Comic Sans MS" pitchFamily="66" charset="0"/>
              </a:rPr>
              <a:t>When dependent variable is nominal, we are interested in how probabilities change for each unit change in value of independent variable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atin typeface="Comic Sans MS" pitchFamily="66" charset="0"/>
              </a:rPr>
              <a:t>Accuracy of Measurements of Characteristics of Sample</a:t>
            </a:r>
          </a:p>
        </p:txBody>
      </p:sp>
      <p:sp>
        <p:nvSpPr>
          <p:cNvPr id="5123" name="Rectangle 3"/>
          <p:cNvSpPr>
            <a:spLocks noGrp="1" noChangeArrowheads="1"/>
          </p:cNvSpPr>
          <p:nvPr>
            <p:ph type="body" idx="1"/>
          </p:nvPr>
        </p:nvSpPr>
        <p:spPr/>
        <p:txBody>
          <a:bodyPr/>
          <a:lstStyle/>
          <a:p>
            <a:r>
              <a:rPr lang="en-US">
                <a:latin typeface="Comic Sans MS" pitchFamily="66" charset="0"/>
              </a:rPr>
              <a:t>Measurement Error:  Amount of variation associated with measurement technique</a:t>
            </a:r>
          </a:p>
          <a:p>
            <a:r>
              <a:rPr lang="en-US">
                <a:latin typeface="Comic Sans MS" pitchFamily="66" charset="0"/>
              </a:rPr>
              <a:t>Sampling Error:  Size and representativeness</a:t>
            </a:r>
          </a:p>
          <a:p>
            <a:r>
              <a:rPr lang="en-US">
                <a:latin typeface="Comic Sans MS" pitchFamily="66" charset="0"/>
              </a:rPr>
              <a:t>Random Error:  Inherent biologic variation</a:t>
            </a:r>
          </a:p>
        </p:txBody>
      </p:sp>
      <p:graphicFrame>
        <p:nvGraphicFramePr>
          <p:cNvPr id="5125" name="Object 5"/>
          <p:cNvGraphicFramePr>
            <a:graphicFrameLocks noChangeAspect="1"/>
          </p:cNvGraphicFramePr>
          <p:nvPr/>
        </p:nvGraphicFramePr>
        <p:xfrm>
          <a:off x="0" y="3124200"/>
          <a:ext cx="1524000" cy="1866900"/>
        </p:xfrm>
        <a:graphic>
          <a:graphicData uri="http://schemas.openxmlformats.org/presentationml/2006/ole">
            <p:oleObj spid="_x0000_s5125" name="Clip" r:id="rId3" imgW="2571120" imgH="2628360" progId="MS_ClipArt_Gallery.2">
              <p:embed/>
            </p:oleObj>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flipH="1">
            <a:off x="10591800" y="0"/>
            <a:ext cx="2590800" cy="1143000"/>
          </a:xfrm>
        </p:spPr>
        <p:txBody>
          <a:bodyPr/>
          <a:lstStyle/>
          <a:p>
            <a:endParaRPr lang="en-US">
              <a:latin typeface="Comic Sans MS" pitchFamily="66" charset="0"/>
            </a:endParaRPr>
          </a:p>
        </p:txBody>
      </p:sp>
      <p:sp>
        <p:nvSpPr>
          <p:cNvPr id="24579" name="Rectangle 3"/>
          <p:cNvSpPr>
            <a:spLocks noGrp="1" noChangeArrowheads="1"/>
          </p:cNvSpPr>
          <p:nvPr>
            <p:ph type="body" idx="1"/>
          </p:nvPr>
        </p:nvSpPr>
        <p:spPr>
          <a:xfrm>
            <a:off x="381000" y="1295400"/>
            <a:ext cx="8658225" cy="3657600"/>
          </a:xfrm>
        </p:spPr>
        <p:txBody>
          <a:bodyPr/>
          <a:lstStyle/>
          <a:p>
            <a:r>
              <a:rPr lang="en-US" sz="2800">
                <a:latin typeface="Comic Sans MS" pitchFamily="66" charset="0"/>
              </a:rPr>
              <a:t>Assumption that mathematical relationship is a straight line?</a:t>
            </a:r>
          </a:p>
          <a:p>
            <a:pPr>
              <a:buFontTx/>
              <a:buNone/>
            </a:pPr>
            <a:r>
              <a:rPr lang="en-US" sz="2800">
                <a:latin typeface="Comic Sans MS" pitchFamily="66" charset="0"/>
              </a:rPr>
              <a:t>	i.e. probability of outcome event (dependent variable) changing at constant rate with each unit change in value of independent variable</a:t>
            </a:r>
            <a:endParaRPr lang="en-US">
              <a:latin typeface="Comic Sans MS" pitchFamily="66"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381000" y="304800"/>
            <a:ext cx="8534400" cy="6248400"/>
          </a:xfrm>
        </p:spPr>
        <p:txBody>
          <a:bodyPr/>
          <a:lstStyle/>
          <a:p>
            <a:r>
              <a:rPr lang="en-US">
                <a:latin typeface="Comic Sans MS" pitchFamily="66" charset="0"/>
              </a:rPr>
              <a:t>Chi-square test for trend</a:t>
            </a:r>
          </a:p>
          <a:p>
            <a:pPr lvl="1"/>
            <a:r>
              <a:rPr lang="en-US">
                <a:latin typeface="Comic Sans MS" pitchFamily="66" charset="0"/>
              </a:rPr>
              <a:t>For a continuous dependent variable, null hypothesis was tested by examining ratio:</a:t>
            </a:r>
          </a:p>
          <a:p>
            <a:pPr lvl="1">
              <a:buFontTx/>
              <a:buNone/>
            </a:pPr>
            <a:r>
              <a:rPr lang="en-US">
                <a:latin typeface="Comic Sans MS" pitchFamily="66" charset="0"/>
              </a:rPr>
              <a:t>	</a:t>
            </a:r>
            <a:r>
              <a:rPr lang="en-US" sz="2400">
                <a:latin typeface="Comic Sans MS" pitchFamily="66" charset="0"/>
              </a:rPr>
              <a:t>regression mean square / residual mean square=F-ratio</a:t>
            </a:r>
          </a:p>
          <a:p>
            <a:pPr lvl="1">
              <a:buFontTx/>
              <a:buNone/>
            </a:pPr>
            <a:r>
              <a:rPr lang="en-US" sz="2400">
                <a:latin typeface="Comic Sans MS" pitchFamily="66" charset="0"/>
              </a:rPr>
              <a:t>*regression mean square=explained variation of dependent variable / d.f.</a:t>
            </a:r>
          </a:p>
          <a:p>
            <a:pPr lvl="1">
              <a:buFontTx/>
              <a:buNone/>
            </a:pPr>
            <a:r>
              <a:rPr lang="en-US" sz="2400">
                <a:latin typeface="Comic Sans MS" pitchFamily="66" charset="0"/>
              </a:rPr>
              <a:t>	residual mean square=unexplained variation of dependent variable / d.f.</a:t>
            </a:r>
          </a:p>
          <a:p>
            <a:pPr lvl="1">
              <a:buFontTx/>
              <a:buNone/>
            </a:pPr>
            <a:endParaRPr lang="en-US" sz="2400">
              <a:latin typeface="Comic Sans MS" pitchFamily="66" charset="0"/>
            </a:endParaRPr>
          </a:p>
          <a:p>
            <a:pPr lvl="1">
              <a:buFontTx/>
              <a:buNone/>
            </a:pPr>
            <a:r>
              <a:rPr lang="en-US" sz="2400">
                <a:latin typeface="Comic Sans MS" pitchFamily="66" charset="0"/>
              </a:rPr>
              <a:t>Chi-square test for trend:  </a:t>
            </a:r>
            <a:r>
              <a:rPr lang="en-US" sz="2400">
                <a:latin typeface="Comic Sans MS" pitchFamily="66" charset="0"/>
                <a:sym typeface="Symbol" pitchFamily="18" charset="2"/>
              </a:rPr>
              <a:t>n</a:t>
            </a:r>
            <a:r>
              <a:rPr lang="en-US" sz="2400" baseline="-25000">
                <a:latin typeface="Comic Sans MS" pitchFamily="66" charset="0"/>
                <a:sym typeface="Symbol" pitchFamily="18" charset="2"/>
              </a:rPr>
              <a:t>i</a:t>
            </a:r>
            <a:r>
              <a:rPr lang="en-US" sz="2400">
                <a:latin typeface="Comic Sans MS" pitchFamily="66" charset="0"/>
                <a:sym typeface="Symbol" pitchFamily="18" charset="2"/>
              </a:rPr>
              <a:t> (p</a:t>
            </a:r>
            <a:r>
              <a:rPr lang="en-US" sz="2400" baseline="-25000">
                <a:latin typeface="Comic Sans MS" pitchFamily="66" charset="0"/>
                <a:sym typeface="Symbol" pitchFamily="18" charset="2"/>
              </a:rPr>
              <a:t>i </a:t>
            </a:r>
            <a:r>
              <a:rPr lang="en-US" sz="2400">
                <a:latin typeface="Comic Sans MS" pitchFamily="66" charset="0"/>
                <a:sym typeface="Symbol" pitchFamily="18" charset="2"/>
              </a:rPr>
              <a:t>- p)</a:t>
            </a:r>
            <a:r>
              <a:rPr lang="en-US" sz="2400" baseline="30000">
                <a:latin typeface="Comic Sans MS" pitchFamily="66" charset="0"/>
                <a:sym typeface="Symbol" pitchFamily="18" charset="2"/>
              </a:rPr>
              <a:t>2</a:t>
            </a:r>
            <a:r>
              <a:rPr lang="en-US" sz="2400">
                <a:latin typeface="Comic Sans MS" pitchFamily="66" charset="0"/>
                <a:sym typeface="Symbol" pitchFamily="18" charset="2"/>
              </a:rPr>
              <a:t> / p(1-p) </a:t>
            </a:r>
          </a:p>
          <a:p>
            <a:pPr lvl="1">
              <a:buFontTx/>
              <a:buNone/>
            </a:pPr>
            <a:r>
              <a:rPr lang="en-US" sz="2400">
                <a:latin typeface="Comic Sans MS" pitchFamily="66" charset="0"/>
              </a:rPr>
              <a:t>*For nominal dependent variable with one degree of freedom</a:t>
            </a:r>
            <a:endParaRPr lang="en-US" sz="2400">
              <a:latin typeface="Comic Sans MS" pitchFamily="66" charset="0"/>
              <a:sym typeface="Symbol" pitchFamily="18" charset="2"/>
            </a:endParaRPr>
          </a:p>
          <a:p>
            <a:pPr lvl="1">
              <a:buFontTx/>
              <a:buNone/>
            </a:pPr>
            <a:r>
              <a:rPr lang="en-US" sz="2400">
                <a:latin typeface="Comic Sans MS" pitchFamily="66" charset="0"/>
                <a:sym typeface="Symbol" pitchFamily="18" charset="2"/>
              </a:rPr>
              <a:t>*Note: the square root of the </a:t>
            </a:r>
            <a:r>
              <a:rPr lang="en-US" sz="2400" baseline="30000">
                <a:latin typeface="Comic Sans MS" pitchFamily="66" charset="0"/>
                <a:sym typeface="Symbol" pitchFamily="18" charset="2"/>
              </a:rPr>
              <a:t>2</a:t>
            </a:r>
            <a:r>
              <a:rPr lang="en-US" sz="2400">
                <a:latin typeface="Comic Sans MS" pitchFamily="66" charset="0"/>
                <a:sym typeface="Symbol" pitchFamily="18" charset="2"/>
              </a:rPr>
              <a:t> ratio is equivalent to student’s t-test with infinite degrees of freedom</a:t>
            </a:r>
            <a:endParaRPr lang="en-US" sz="2400">
              <a:latin typeface="Comic Sans MS" pitchFamily="66" charset="0"/>
            </a:endParaRPr>
          </a:p>
          <a:p>
            <a:pPr lvl="1">
              <a:buFontTx/>
              <a:buNone/>
            </a:pPr>
            <a:endParaRPr lang="en-US" sz="2400">
              <a:latin typeface="Comic Sans MS" pitchFamily="66" charset="0"/>
            </a:endParaRPr>
          </a:p>
        </p:txBody>
      </p:sp>
      <p:sp>
        <p:nvSpPr>
          <p:cNvPr id="25604" name="Line 4"/>
          <p:cNvSpPr>
            <a:spLocks noChangeShapeType="1"/>
          </p:cNvSpPr>
          <p:nvPr/>
        </p:nvSpPr>
        <p:spPr bwMode="auto">
          <a:xfrm>
            <a:off x="6019800" y="4800600"/>
            <a:ext cx="152400" cy="0"/>
          </a:xfrm>
          <a:prstGeom prst="line">
            <a:avLst/>
          </a:prstGeom>
          <a:noFill/>
          <a:ln w="9525">
            <a:solidFill>
              <a:schemeClr val="tx1"/>
            </a:solidFill>
            <a:round/>
            <a:headEnd/>
            <a:tailEnd/>
          </a:ln>
          <a:effectLst/>
        </p:spPr>
        <p:txBody>
          <a:bodyPr wrap="none" anchor="ctr"/>
          <a:lstStyle/>
          <a:p>
            <a:endParaRPr lang="en-US"/>
          </a:p>
        </p:txBody>
      </p:sp>
      <p:sp>
        <p:nvSpPr>
          <p:cNvPr id="25605" name="Line 5"/>
          <p:cNvSpPr>
            <a:spLocks noChangeShapeType="1"/>
          </p:cNvSpPr>
          <p:nvPr/>
        </p:nvSpPr>
        <p:spPr bwMode="auto">
          <a:xfrm>
            <a:off x="6705600" y="4800600"/>
            <a:ext cx="152400" cy="0"/>
          </a:xfrm>
          <a:prstGeom prst="line">
            <a:avLst/>
          </a:prstGeom>
          <a:noFill/>
          <a:ln w="9525">
            <a:solidFill>
              <a:schemeClr val="tx1"/>
            </a:solidFill>
            <a:round/>
            <a:headEnd/>
            <a:tailEnd/>
          </a:ln>
          <a:effectLst/>
        </p:spPr>
        <p:txBody>
          <a:bodyPr wrap="none" anchor="ctr"/>
          <a:lstStyle/>
          <a:p>
            <a:endParaRPr lang="en-US"/>
          </a:p>
        </p:txBody>
      </p:sp>
      <p:sp>
        <p:nvSpPr>
          <p:cNvPr id="25607" name="Line 7"/>
          <p:cNvSpPr>
            <a:spLocks noChangeShapeType="1"/>
          </p:cNvSpPr>
          <p:nvPr/>
        </p:nvSpPr>
        <p:spPr bwMode="auto">
          <a:xfrm>
            <a:off x="7239000" y="4800600"/>
            <a:ext cx="152400" cy="0"/>
          </a:xfrm>
          <a:prstGeom prst="line">
            <a:avLst/>
          </a:prstGeom>
          <a:noFill/>
          <a:ln w="9525">
            <a:solidFill>
              <a:schemeClr val="tx1"/>
            </a:solidFill>
            <a:round/>
            <a:headEnd/>
            <a:tailEnd/>
          </a:ln>
          <a:effectLst/>
        </p:spPr>
        <p:txBody>
          <a:bodyPr wrap="none" anchor="ct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838200" y="304800"/>
            <a:ext cx="7620000" cy="6096000"/>
          </a:xfrm>
        </p:spPr>
        <p:txBody>
          <a:bodyPr/>
          <a:lstStyle/>
          <a:p>
            <a:r>
              <a:rPr lang="en-US" sz="2800">
                <a:latin typeface="Comic Sans MS" pitchFamily="66" charset="0"/>
              </a:rPr>
              <a:t>The chi square test for trend equation is equivalent to regression sum of squares / overall probability of event (p) x(1-p)</a:t>
            </a:r>
          </a:p>
        </p:txBody>
      </p:sp>
      <p:sp>
        <p:nvSpPr>
          <p:cNvPr id="26628" name="Line 4"/>
          <p:cNvSpPr>
            <a:spLocks noChangeShapeType="1"/>
          </p:cNvSpPr>
          <p:nvPr/>
        </p:nvSpPr>
        <p:spPr bwMode="auto">
          <a:xfrm>
            <a:off x="6019800" y="1295400"/>
            <a:ext cx="152400" cy="0"/>
          </a:xfrm>
          <a:prstGeom prst="line">
            <a:avLst/>
          </a:prstGeom>
          <a:noFill/>
          <a:ln w="9525">
            <a:solidFill>
              <a:schemeClr val="tx1"/>
            </a:solidFill>
            <a:round/>
            <a:headEnd/>
            <a:tailEnd/>
          </a:ln>
          <a:effectLst/>
        </p:spPr>
        <p:txBody>
          <a:bodyPr wrap="none" anchor="ctr"/>
          <a:lstStyle/>
          <a:p>
            <a:endParaRPr lang="en-US"/>
          </a:p>
        </p:txBody>
      </p:sp>
      <p:sp>
        <p:nvSpPr>
          <p:cNvPr id="26629" name="Line 5"/>
          <p:cNvSpPr>
            <a:spLocks noChangeShapeType="1"/>
          </p:cNvSpPr>
          <p:nvPr/>
        </p:nvSpPr>
        <p:spPr bwMode="auto">
          <a:xfrm>
            <a:off x="7086600" y="1295400"/>
            <a:ext cx="152400" cy="0"/>
          </a:xfrm>
          <a:prstGeom prst="line">
            <a:avLst/>
          </a:prstGeom>
          <a:noFill/>
          <a:ln w="9525">
            <a:solidFill>
              <a:schemeClr val="tx1"/>
            </a:solidFill>
            <a:round/>
            <a:headEnd/>
            <a:tailEnd/>
          </a:ln>
          <a:effectLst/>
        </p:spPr>
        <p:txBody>
          <a:bodyPr wrap="none" anchor="ct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26"/>
          <p:cNvSpPr>
            <a:spLocks noGrp="1" noChangeArrowheads="1"/>
          </p:cNvSpPr>
          <p:nvPr>
            <p:ph type="title"/>
          </p:nvPr>
        </p:nvSpPr>
        <p:spPr/>
        <p:txBody>
          <a:bodyPr/>
          <a:lstStyle/>
          <a:p>
            <a:pPr algn="ctr"/>
            <a:r>
              <a:rPr lang="en-US"/>
              <a:t>Mantel Test for Trend</a:t>
            </a:r>
            <a:br>
              <a:rPr lang="en-US"/>
            </a:br>
            <a:r>
              <a:rPr lang="en-US"/>
              <a:t>Multiple Ordinal Categories</a:t>
            </a:r>
          </a:p>
        </p:txBody>
      </p:sp>
      <p:pic>
        <p:nvPicPr>
          <p:cNvPr id="62469" name="Picture 1029" descr="A:\slide.tif"/>
          <p:cNvPicPr>
            <a:picLocks noChangeAspect="1" noChangeArrowheads="1"/>
          </p:cNvPicPr>
          <p:nvPr/>
        </p:nvPicPr>
        <p:blipFill>
          <a:blip r:embed="rId2" cstate="print"/>
          <a:srcRect/>
          <a:stretch>
            <a:fillRect/>
          </a:stretch>
        </p:blipFill>
        <p:spPr bwMode="auto">
          <a:xfrm>
            <a:off x="1219200" y="2133600"/>
            <a:ext cx="7010400" cy="36195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26"/>
          <p:cNvSpPr>
            <a:spLocks noGrp="1" noChangeArrowheads="1"/>
          </p:cNvSpPr>
          <p:nvPr>
            <p:ph type="title"/>
          </p:nvPr>
        </p:nvSpPr>
        <p:spPr/>
        <p:txBody>
          <a:bodyPr/>
          <a:lstStyle/>
          <a:p>
            <a:pPr algn="ctr"/>
            <a:r>
              <a:rPr lang="en-US"/>
              <a:t>Mantel’s Trend Test</a:t>
            </a:r>
          </a:p>
        </p:txBody>
      </p:sp>
      <p:pic>
        <p:nvPicPr>
          <p:cNvPr id="68611" name="Picture 1027" descr="A:\slide2.tif"/>
          <p:cNvPicPr>
            <a:picLocks noChangeAspect="1" noChangeArrowheads="1"/>
          </p:cNvPicPr>
          <p:nvPr/>
        </p:nvPicPr>
        <p:blipFill>
          <a:blip r:embed="rId2" cstate="print"/>
          <a:srcRect/>
          <a:stretch>
            <a:fillRect/>
          </a:stretch>
        </p:blipFill>
        <p:spPr bwMode="auto">
          <a:xfrm>
            <a:off x="838200" y="1311275"/>
            <a:ext cx="7543800" cy="4556125"/>
          </a:xfrm>
          <a:prstGeom prst="rect">
            <a:avLst/>
          </a:prstGeom>
          <a:noFill/>
        </p:spPr>
      </p:pic>
      <p:sp>
        <p:nvSpPr>
          <p:cNvPr id="68612" name="Text Box 1028"/>
          <p:cNvSpPr txBox="1">
            <a:spLocks noChangeArrowheads="1"/>
          </p:cNvSpPr>
          <p:nvPr/>
        </p:nvSpPr>
        <p:spPr bwMode="auto">
          <a:xfrm>
            <a:off x="669925" y="6061075"/>
            <a:ext cx="6429375" cy="457200"/>
          </a:xfrm>
          <a:prstGeom prst="rect">
            <a:avLst/>
          </a:prstGeom>
          <a:noFill/>
          <a:ln w="9525">
            <a:noFill/>
            <a:miter lim="800000"/>
            <a:headEnd/>
            <a:tailEnd/>
          </a:ln>
          <a:effectLst/>
        </p:spPr>
        <p:txBody>
          <a:bodyPr wrap="none">
            <a:spAutoFit/>
          </a:bodyPr>
          <a:lstStyle/>
          <a:p>
            <a:r>
              <a:rPr lang="en-US"/>
              <a:t>Source: Data from Am J Epid Vol 128, pp 431-438</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5" name="Picture 1027" descr="A:\slide4.tif"/>
          <p:cNvPicPr>
            <a:picLocks noChangeAspect="1" noChangeArrowheads="1"/>
          </p:cNvPicPr>
          <p:nvPr/>
        </p:nvPicPr>
        <p:blipFill>
          <a:blip r:embed="rId2" cstate="print"/>
          <a:srcRect/>
          <a:stretch>
            <a:fillRect/>
          </a:stretch>
        </p:blipFill>
        <p:spPr bwMode="auto">
          <a:xfrm>
            <a:off x="685800" y="762000"/>
            <a:ext cx="8153400" cy="54864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ctrTitle"/>
          </p:nvPr>
        </p:nvSpPr>
        <p:spPr/>
        <p:txBody>
          <a:bodyPr/>
          <a:lstStyle/>
          <a:p>
            <a:r>
              <a:rPr lang="en-US">
                <a:latin typeface="Comic Sans MS" pitchFamily="66" charset="0"/>
              </a:rPr>
              <a:t>Principles of Matching</a:t>
            </a:r>
            <a:endParaRPr lang="en-US"/>
          </a:p>
        </p:txBody>
      </p:sp>
      <p:graphicFrame>
        <p:nvGraphicFramePr>
          <p:cNvPr id="105472" name="Object 0"/>
          <p:cNvGraphicFramePr>
            <a:graphicFrameLocks noChangeAspect="1"/>
          </p:cNvGraphicFramePr>
          <p:nvPr/>
        </p:nvGraphicFramePr>
        <p:xfrm>
          <a:off x="6096000" y="3810000"/>
          <a:ext cx="914400" cy="1600200"/>
        </p:xfrm>
        <a:graphic>
          <a:graphicData uri="http://schemas.openxmlformats.org/presentationml/2006/ole">
            <p:oleObj spid="_x0000_s105472" name="Clip" r:id="rId3" imgW="507240" imgH="982440" progId="MS_ClipArt_Gallery.2">
              <p:embed/>
            </p:oleObj>
          </a:graphicData>
        </a:graphic>
      </p:graphicFrame>
      <p:graphicFrame>
        <p:nvGraphicFramePr>
          <p:cNvPr id="105473" name="Object 1"/>
          <p:cNvGraphicFramePr>
            <a:graphicFrameLocks noChangeAspect="1"/>
          </p:cNvGraphicFramePr>
          <p:nvPr/>
        </p:nvGraphicFramePr>
        <p:xfrm>
          <a:off x="2819400" y="3810000"/>
          <a:ext cx="990600" cy="1600200"/>
        </p:xfrm>
        <a:graphic>
          <a:graphicData uri="http://schemas.openxmlformats.org/presentationml/2006/ole">
            <p:oleObj spid="_x0000_s105473" name="Clip" r:id="rId4" imgW="507240" imgH="982440" progId="MS_ClipArt_Gallery.2">
              <p:embed/>
            </p:oleObj>
          </a:graphicData>
        </a:graphic>
      </p:graphicFrame>
      <p:graphicFrame>
        <p:nvGraphicFramePr>
          <p:cNvPr id="105474" name="Object 2"/>
          <p:cNvGraphicFramePr>
            <a:graphicFrameLocks noChangeAspect="1"/>
          </p:cNvGraphicFramePr>
          <p:nvPr/>
        </p:nvGraphicFramePr>
        <p:xfrm>
          <a:off x="5029200" y="3810000"/>
          <a:ext cx="914400" cy="1600200"/>
        </p:xfrm>
        <a:graphic>
          <a:graphicData uri="http://schemas.openxmlformats.org/presentationml/2006/ole">
            <p:oleObj spid="_x0000_s105474" name="Clip" r:id="rId5" imgW="507240" imgH="982440" progId="MS_ClipArt_Gallery.2">
              <p:embed/>
            </p:oleObj>
          </a:graphicData>
        </a:graphic>
      </p:graphicFrame>
      <p:graphicFrame>
        <p:nvGraphicFramePr>
          <p:cNvPr id="105475" name="Object 3"/>
          <p:cNvGraphicFramePr>
            <a:graphicFrameLocks noChangeAspect="1"/>
          </p:cNvGraphicFramePr>
          <p:nvPr/>
        </p:nvGraphicFramePr>
        <p:xfrm>
          <a:off x="3962400" y="3810000"/>
          <a:ext cx="914400" cy="1600200"/>
        </p:xfrm>
        <a:graphic>
          <a:graphicData uri="http://schemas.openxmlformats.org/presentationml/2006/ole">
            <p:oleObj spid="_x0000_s105475" name="Clip" r:id="rId6" imgW="507240" imgH="982440" progId="MS_ClipArt_Gallery.2">
              <p:embed/>
            </p:oleObj>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atin typeface="Comic Sans MS" pitchFamily="66" charset="0"/>
              </a:rPr>
              <a:t>Controlling for Confounding</a:t>
            </a:r>
            <a:endParaRPr lang="en-US"/>
          </a:p>
        </p:txBody>
      </p:sp>
      <p:sp>
        <p:nvSpPr>
          <p:cNvPr id="39939" name="Rectangle 3"/>
          <p:cNvSpPr>
            <a:spLocks noGrp="1" noChangeArrowheads="1"/>
          </p:cNvSpPr>
          <p:nvPr>
            <p:ph type="body" idx="1"/>
          </p:nvPr>
        </p:nvSpPr>
        <p:spPr/>
        <p:txBody>
          <a:bodyPr/>
          <a:lstStyle/>
          <a:p>
            <a:r>
              <a:rPr lang="en-US">
                <a:latin typeface="Comic Sans MS" pitchFamily="66" charset="0"/>
              </a:rPr>
              <a:t>Randomization</a:t>
            </a:r>
          </a:p>
          <a:p>
            <a:r>
              <a:rPr lang="en-US">
                <a:latin typeface="Comic Sans MS" pitchFamily="66" charset="0"/>
              </a:rPr>
              <a:t>Restrictive Sampling</a:t>
            </a:r>
          </a:p>
          <a:p>
            <a:r>
              <a:rPr lang="en-US">
                <a:latin typeface="Comic Sans MS" pitchFamily="66" charset="0"/>
              </a:rPr>
              <a:t>Matching</a:t>
            </a:r>
          </a:p>
          <a:p>
            <a:r>
              <a:rPr lang="en-US">
                <a:latin typeface="Comic Sans MS" pitchFamily="66" charset="0"/>
              </a:rPr>
              <a:t>Stratification</a:t>
            </a:r>
          </a:p>
          <a:p>
            <a:r>
              <a:rPr lang="en-US">
                <a:latin typeface="Comic Sans MS" pitchFamily="66" charset="0"/>
              </a:rPr>
              <a:t>Multivariate Analysis</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atin typeface="Comic Sans MS" pitchFamily="66" charset="0"/>
              </a:rPr>
              <a:t>Magnitude of Confounding by a covariate(risk factor) will be dependent on:</a:t>
            </a:r>
          </a:p>
        </p:txBody>
      </p:sp>
      <p:sp>
        <p:nvSpPr>
          <p:cNvPr id="40963" name="Rectangle 3"/>
          <p:cNvSpPr>
            <a:spLocks noGrp="1" noChangeArrowheads="1"/>
          </p:cNvSpPr>
          <p:nvPr>
            <p:ph type="body" idx="1"/>
          </p:nvPr>
        </p:nvSpPr>
        <p:spPr>
          <a:xfrm>
            <a:off x="914400" y="2362200"/>
            <a:ext cx="7820025" cy="4191000"/>
          </a:xfrm>
        </p:spPr>
        <p:txBody>
          <a:bodyPr/>
          <a:lstStyle/>
          <a:p>
            <a:r>
              <a:rPr lang="en-US">
                <a:latin typeface="Comic Sans MS" pitchFamily="66" charset="0"/>
              </a:rPr>
              <a:t>Strength of the association of the risk factor with the disease among cases, and controls, who have not experienced principal exposure under investigation</a:t>
            </a:r>
          </a:p>
          <a:p>
            <a:r>
              <a:rPr lang="en-US">
                <a:latin typeface="Comic Sans MS" pitchFamily="66" charset="0"/>
              </a:rPr>
              <a:t>Strength of association of risk factor with the principal exposure among the controls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flipH="1">
            <a:off x="11658600" y="152400"/>
            <a:ext cx="152400" cy="1143000"/>
          </a:xfrm>
        </p:spPr>
        <p:txBody>
          <a:bodyPr/>
          <a:lstStyle/>
          <a:p>
            <a:endParaRPr lang="en-US"/>
          </a:p>
        </p:txBody>
      </p:sp>
      <p:sp>
        <p:nvSpPr>
          <p:cNvPr id="41987" name="Rectangle 3"/>
          <p:cNvSpPr>
            <a:spLocks noGrp="1" noChangeArrowheads="1"/>
          </p:cNvSpPr>
          <p:nvPr>
            <p:ph type="body" idx="1"/>
          </p:nvPr>
        </p:nvSpPr>
        <p:spPr>
          <a:xfrm>
            <a:off x="304800" y="304800"/>
            <a:ext cx="8734425" cy="5791200"/>
          </a:xfrm>
        </p:spPr>
        <p:txBody>
          <a:bodyPr/>
          <a:lstStyle/>
          <a:p>
            <a:r>
              <a:rPr lang="en-US">
                <a:latin typeface="Comic Sans MS" pitchFamily="66" charset="0"/>
              </a:rPr>
              <a:t>Prevalence of the risk factor (Note: as a general rule, substantial confounding does not occur when the prevalence of the “confounder” is very low (&lt;5%) or very high (&gt;95%).</a:t>
            </a:r>
          </a:p>
          <a:p>
            <a:r>
              <a:rPr lang="en-US">
                <a:latin typeface="Comic Sans MS" pitchFamily="66" charset="0"/>
              </a:rPr>
              <a:t>Unless the confounding covariate is a major risk factor for the disease (e.g. smoking and lung cancer) and very common (e.g. 40-50%), the confounded odds ratio will rarely overestimate (or underestimate) true odds ratio by more than a factor of 2</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52400"/>
            <a:ext cx="8382000" cy="1143000"/>
          </a:xfrm>
        </p:spPr>
        <p:txBody>
          <a:bodyPr/>
          <a:lstStyle/>
          <a:p>
            <a:r>
              <a:rPr lang="en-US">
                <a:latin typeface="Comic Sans MS" pitchFamily="66" charset="0"/>
              </a:rPr>
              <a:t>Significance Testing/Hypothesis Testing</a:t>
            </a:r>
          </a:p>
        </p:txBody>
      </p:sp>
      <p:sp>
        <p:nvSpPr>
          <p:cNvPr id="6147" name="Rectangle 3"/>
          <p:cNvSpPr>
            <a:spLocks noGrp="1" noChangeArrowheads="1"/>
          </p:cNvSpPr>
          <p:nvPr>
            <p:ph type="body" idx="1"/>
          </p:nvPr>
        </p:nvSpPr>
        <p:spPr/>
        <p:txBody>
          <a:bodyPr/>
          <a:lstStyle/>
          <a:p>
            <a:r>
              <a:rPr lang="en-US">
                <a:latin typeface="Comic Sans MS" pitchFamily="66" charset="0"/>
              </a:rPr>
              <a:t>Could chance or random error have resulted in the measured association?</a:t>
            </a:r>
          </a:p>
        </p:txBody>
      </p:sp>
      <p:graphicFrame>
        <p:nvGraphicFramePr>
          <p:cNvPr id="6149" name="Object 5"/>
          <p:cNvGraphicFramePr>
            <a:graphicFrameLocks noChangeAspect="1"/>
          </p:cNvGraphicFramePr>
          <p:nvPr/>
        </p:nvGraphicFramePr>
        <p:xfrm>
          <a:off x="457200" y="3124200"/>
          <a:ext cx="838200" cy="2301875"/>
        </p:xfrm>
        <a:graphic>
          <a:graphicData uri="http://schemas.openxmlformats.org/presentationml/2006/ole">
            <p:oleObj spid="_x0000_s6149" name="Clip" r:id="rId3" imgW="1857600" imgH="3995640" progId="MS_ClipArt_Gallery.2">
              <p:embed/>
            </p:oleObj>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flipH="1">
            <a:off x="228600" y="152400"/>
            <a:ext cx="8534400" cy="1143000"/>
          </a:xfrm>
        </p:spPr>
        <p:txBody>
          <a:bodyPr/>
          <a:lstStyle/>
          <a:p>
            <a:r>
              <a:rPr lang="en-US">
                <a:latin typeface="Comic Sans MS" pitchFamily="66" charset="0"/>
              </a:rPr>
              <a:t>Types of Matching</a:t>
            </a:r>
            <a:endParaRPr lang="en-US"/>
          </a:p>
        </p:txBody>
      </p:sp>
      <p:sp>
        <p:nvSpPr>
          <p:cNvPr id="43011" name="Rectangle 3"/>
          <p:cNvSpPr>
            <a:spLocks noGrp="1" noChangeArrowheads="1"/>
          </p:cNvSpPr>
          <p:nvPr>
            <p:ph type="body" idx="1"/>
          </p:nvPr>
        </p:nvSpPr>
        <p:spPr>
          <a:xfrm>
            <a:off x="304800" y="1295400"/>
            <a:ext cx="8734425" cy="4800600"/>
          </a:xfrm>
        </p:spPr>
        <p:txBody>
          <a:bodyPr/>
          <a:lstStyle/>
          <a:p>
            <a:r>
              <a:rPr lang="en-US" sz="2800">
                <a:latin typeface="Comic Sans MS" pitchFamily="66" charset="0"/>
              </a:rPr>
              <a:t>Individual matching:  subject by subject as in a case-control study, one or more controls matched on age, gender, race to each case</a:t>
            </a:r>
          </a:p>
          <a:p>
            <a:r>
              <a:rPr lang="en-US" sz="2800">
                <a:latin typeface="Comic Sans MS" pitchFamily="66" charset="0"/>
              </a:rPr>
              <a:t>Frequency matching (category matching):  Selection of an entire stratum of reference subjects with matching by risk factor values equal to that stratum of cases (e.g. white females, 40-44 yrs of age, 45-49 yrs of age etc..)</a:t>
            </a:r>
          </a:p>
          <a:p>
            <a:r>
              <a:rPr lang="en-US" sz="2800">
                <a:latin typeface="Comic Sans MS" pitchFamily="66" charset="0"/>
              </a:rPr>
              <a:t>With individual matching, each matched set is viewed as a distinct stratum if stratified analysis is conducted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type="body" idx="1"/>
          </p:nvPr>
        </p:nvSpPr>
        <p:spPr>
          <a:xfrm>
            <a:off x="304800" y="0"/>
            <a:ext cx="8839200" cy="6629400"/>
          </a:xfrm>
        </p:spPr>
        <p:txBody>
          <a:bodyPr/>
          <a:lstStyle/>
          <a:p>
            <a:r>
              <a:rPr lang="en-US" sz="2400">
                <a:latin typeface="Comic Sans MS" pitchFamily="66" charset="0"/>
              </a:rPr>
              <a:t>Controlling by matching on specific confounding variables, such as age, sex and race</a:t>
            </a:r>
          </a:p>
          <a:p>
            <a:pPr lvl="1"/>
            <a:r>
              <a:rPr lang="en-US" sz="2000">
                <a:latin typeface="Comic Sans MS" pitchFamily="66" charset="0"/>
              </a:rPr>
              <a:t>Advantages</a:t>
            </a:r>
          </a:p>
          <a:p>
            <a:pPr lvl="2"/>
            <a:r>
              <a:rPr lang="en-US" sz="2000">
                <a:latin typeface="Comic Sans MS" pitchFamily="66" charset="0"/>
                <a:sym typeface="Symbol" pitchFamily="18" charset="2"/>
              </a:rPr>
              <a:t> precision in estimation of risk particularly for studies of limited sample size</a:t>
            </a:r>
          </a:p>
          <a:p>
            <a:pPr lvl="2"/>
            <a:r>
              <a:rPr lang="en-US" sz="2000">
                <a:latin typeface="Comic Sans MS" pitchFamily="66" charset="0"/>
                <a:sym typeface="Symbol" pitchFamily="18" charset="2"/>
              </a:rPr>
              <a:t>Control of confounding with appropriate statistical analysis</a:t>
            </a:r>
          </a:p>
          <a:p>
            <a:pPr lvl="1"/>
            <a:r>
              <a:rPr lang="en-US" sz="2000">
                <a:latin typeface="Comic Sans MS" pitchFamily="66" charset="0"/>
              </a:rPr>
              <a:t>Disadvantages</a:t>
            </a:r>
          </a:p>
          <a:p>
            <a:pPr lvl="2"/>
            <a:r>
              <a:rPr lang="en-US" sz="2000">
                <a:latin typeface="Comic Sans MS" pitchFamily="66" charset="0"/>
              </a:rPr>
              <a:t>When there are more than 2 to 3 matching variables, it may be difficult to find suitable matches</a:t>
            </a:r>
          </a:p>
          <a:p>
            <a:pPr lvl="2"/>
            <a:r>
              <a:rPr lang="en-US" sz="2000">
                <a:latin typeface="Comic Sans MS" pitchFamily="66" charset="0"/>
              </a:rPr>
              <a:t>Unmatched pairs of cases and controls cannot be analyzed thereby resulting in loss of potential information</a:t>
            </a:r>
          </a:p>
          <a:p>
            <a:pPr lvl="2"/>
            <a:r>
              <a:rPr lang="en-US" sz="2000">
                <a:latin typeface="Comic Sans MS" pitchFamily="66" charset="0"/>
              </a:rPr>
              <a:t>Costly</a:t>
            </a:r>
          </a:p>
          <a:p>
            <a:pPr lvl="2"/>
            <a:r>
              <a:rPr lang="en-US" sz="2000">
                <a:latin typeface="Comic Sans MS" pitchFamily="66" charset="0"/>
              </a:rPr>
              <a:t>Cannot evaluate the independent effect of a factor that has been matched</a:t>
            </a:r>
          </a:p>
          <a:p>
            <a:pPr lvl="2"/>
            <a:r>
              <a:rPr lang="en-US" sz="2000">
                <a:latin typeface="Comic Sans MS" pitchFamily="66" charset="0"/>
              </a:rPr>
              <a:t>Potential for selection bias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flipH="1">
            <a:off x="1143000" y="152400"/>
            <a:ext cx="7162800" cy="1143000"/>
          </a:xfrm>
        </p:spPr>
        <p:txBody>
          <a:bodyPr/>
          <a:lstStyle/>
          <a:p>
            <a:pPr algn="ctr"/>
            <a:r>
              <a:rPr lang="en-US" sz="3600">
                <a:latin typeface="Comic Sans MS" pitchFamily="66" charset="0"/>
              </a:rPr>
              <a:t>Individual Matching</a:t>
            </a:r>
          </a:p>
        </p:txBody>
      </p:sp>
      <p:sp>
        <p:nvSpPr>
          <p:cNvPr id="45059" name="Rectangle 3"/>
          <p:cNvSpPr>
            <a:spLocks noGrp="1" noChangeArrowheads="1"/>
          </p:cNvSpPr>
          <p:nvPr>
            <p:ph type="body" idx="1"/>
          </p:nvPr>
        </p:nvSpPr>
        <p:spPr>
          <a:xfrm>
            <a:off x="381000" y="838200"/>
            <a:ext cx="8658225" cy="5791200"/>
          </a:xfrm>
        </p:spPr>
        <p:txBody>
          <a:bodyPr/>
          <a:lstStyle/>
          <a:p>
            <a:r>
              <a:rPr lang="en-US" sz="2800">
                <a:latin typeface="Comic Sans MS" pitchFamily="66" charset="0"/>
              </a:rPr>
              <a:t>Cohort Study:  </a:t>
            </a:r>
          </a:p>
          <a:p>
            <a:pPr lvl="1"/>
            <a:r>
              <a:rPr lang="en-US" sz="2400">
                <a:latin typeface="Comic Sans MS" pitchFamily="66" charset="0"/>
              </a:rPr>
              <a:t>Usually constant ratio of unexposed to exposed individuals</a:t>
            </a:r>
          </a:p>
          <a:p>
            <a:pPr lvl="1"/>
            <a:r>
              <a:rPr lang="en-US" sz="2400">
                <a:latin typeface="Comic Sans MS" pitchFamily="66" charset="0"/>
              </a:rPr>
              <a:t>Eliminate confounding by matching variable</a:t>
            </a:r>
          </a:p>
          <a:p>
            <a:pPr lvl="1"/>
            <a:r>
              <a:rPr lang="en-US" sz="2400">
                <a:latin typeface="Comic Sans MS" pitchFamily="66" charset="0"/>
              </a:rPr>
              <a:t>When there is variability in matching ratio of unexposed to exposed individuals, the analysis takes matching into account through stratification or multivariate regression modeling</a:t>
            </a:r>
          </a:p>
          <a:p>
            <a:pPr lvl="1"/>
            <a:r>
              <a:rPr lang="en-US" sz="2400">
                <a:latin typeface="Comic Sans MS" pitchFamily="66" charset="0"/>
              </a:rPr>
              <a:t>Goal of matching is to achieve validity; and maximize study efficiency (i.e., minimize standard error of effect estimates)</a:t>
            </a:r>
          </a:p>
          <a:p>
            <a:pPr lvl="1"/>
            <a:endParaRPr lang="en-US" sz="2400">
              <a:latin typeface="Comic Sans MS" pitchFamily="66" charset="0"/>
            </a:endParaRPr>
          </a:p>
          <a:p>
            <a:pPr lvl="1"/>
            <a:r>
              <a:rPr lang="en-US" sz="2400">
                <a:latin typeface="Comic Sans MS" pitchFamily="66" charset="0"/>
              </a:rPr>
              <a:t>In cohort study you can evaluate main effect of matching factor on disease outcome as well as effect modification</a:t>
            </a:r>
          </a:p>
          <a:p>
            <a:pPr lvl="1"/>
            <a:endParaRPr lang="en-US" sz="2400">
              <a:latin typeface="Comic Sans MS" pitchFamily="66" charset="0"/>
            </a:endParaRPr>
          </a:p>
          <a:p>
            <a:endParaRPr lang="en-US" sz="2800">
              <a:latin typeface="Comic Sans MS" pitchFamily="66"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381000" y="0"/>
            <a:ext cx="8658225" cy="6705600"/>
          </a:xfrm>
        </p:spPr>
        <p:txBody>
          <a:bodyPr/>
          <a:lstStyle/>
          <a:p>
            <a:r>
              <a:rPr lang="en-US" sz="2400">
                <a:latin typeface="Comic Sans MS" pitchFamily="66" charset="0"/>
              </a:rPr>
              <a:t>Note: In cohort studies, matching imposes constraints on exposure through confounder-exposure association, but not an outcome that has yet to occur.  Thus matching in a cohort study (observational) will not bias inferences on exposure-disease risk associations, but may not always achieve increased precision or statistical efficiency</a:t>
            </a:r>
          </a:p>
          <a:p>
            <a:r>
              <a:rPr lang="en-US" sz="2400">
                <a:latin typeface="Comic Sans MS" pitchFamily="66" charset="0"/>
              </a:rPr>
              <a:t>Case-Control Studies</a:t>
            </a:r>
          </a:p>
          <a:p>
            <a:pPr lvl="1"/>
            <a:r>
              <a:rPr lang="en-US" sz="2000">
                <a:latin typeface="Comic Sans MS" pitchFamily="66" charset="0"/>
              </a:rPr>
              <a:t>Objectives</a:t>
            </a:r>
          </a:p>
          <a:p>
            <a:pPr lvl="1"/>
            <a:r>
              <a:rPr lang="en-US" sz="2000">
                <a:latin typeface="Comic Sans MS" pitchFamily="66" charset="0"/>
              </a:rPr>
              <a:t>Improvement of the efficiency of stratified analysis, statistical power, precision of estimation</a:t>
            </a:r>
          </a:p>
          <a:p>
            <a:pPr lvl="1"/>
            <a:r>
              <a:rPr lang="en-US" sz="2000">
                <a:latin typeface="Comic Sans MS" pitchFamily="66" charset="0"/>
              </a:rPr>
              <a:t>Stratification or multivariate modeling in data analysis required to insure validity.  If factor has been matched in a case-control study, it is no longer possible to estimate effect of that factor from stratified data alone</a:t>
            </a:r>
          </a:p>
          <a:p>
            <a:pPr lvl="1"/>
            <a:r>
              <a:rPr lang="en-US" sz="2000">
                <a:latin typeface="Comic Sans MS" pitchFamily="66" charset="0"/>
              </a:rPr>
              <a:t>Selection and matching of controls: namely, matching on exposure risk factors may result in selection bias and residual confounding</a:t>
            </a:r>
          </a:p>
          <a:p>
            <a:pPr lvl="1"/>
            <a:r>
              <a:rPr lang="en-US" sz="2000">
                <a:latin typeface="Comic Sans MS" pitchFamily="66" charset="0"/>
              </a:rPr>
              <a:t>Possible to study factor as modifier of relative risk by examining how odds ratios varies across strata.</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xfrm>
            <a:off x="228600" y="228600"/>
            <a:ext cx="8810625" cy="6400800"/>
          </a:xfrm>
        </p:spPr>
        <p:txBody>
          <a:bodyPr/>
          <a:lstStyle/>
          <a:p>
            <a:r>
              <a:rPr lang="en-US" sz="2800">
                <a:latin typeface="Comic Sans MS" pitchFamily="66" charset="0"/>
              </a:rPr>
              <a:t>When should individual matching be considered in case-control studies?</a:t>
            </a:r>
          </a:p>
          <a:p>
            <a:pPr lvl="1"/>
            <a:r>
              <a:rPr lang="en-US" sz="2400">
                <a:latin typeface="Comic Sans MS" pitchFamily="66" charset="0"/>
              </a:rPr>
              <a:t>Unusual distribution of cases with respect to confounding variable</a:t>
            </a:r>
          </a:p>
          <a:p>
            <a:pPr lvl="1"/>
            <a:r>
              <a:rPr lang="en-US" sz="2400">
                <a:latin typeface="Comic Sans MS" pitchFamily="66" charset="0"/>
              </a:rPr>
              <a:t>Small sample size studies of rare diseases with several nominal confounding variables</a:t>
            </a:r>
          </a:p>
          <a:p>
            <a:pPr lvl="1"/>
            <a:r>
              <a:rPr lang="en-US" sz="2400">
                <a:latin typeface="Comic Sans MS" pitchFamily="66" charset="0"/>
              </a:rPr>
              <a:t>“Tighter” matching for continuous variable optimizes control of associated confounding</a:t>
            </a:r>
          </a:p>
          <a:p>
            <a:pPr lvl="1"/>
            <a:r>
              <a:rPr lang="en-US" sz="2400">
                <a:latin typeface="Comic Sans MS" pitchFamily="66" charset="0"/>
              </a:rPr>
              <a:t>When “strong” confounder, matching increases efficiency per subject studied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xfrm>
            <a:off x="228600" y="304800"/>
            <a:ext cx="8810625" cy="5791200"/>
          </a:xfrm>
        </p:spPr>
        <p:txBody>
          <a:bodyPr/>
          <a:lstStyle/>
          <a:p>
            <a:r>
              <a:rPr lang="en-US" sz="2800">
                <a:latin typeface="Comic Sans MS" pitchFamily="66" charset="0"/>
              </a:rPr>
              <a:t>When should individual matching not be considered in case-control studies?</a:t>
            </a:r>
          </a:p>
          <a:p>
            <a:pPr lvl="1"/>
            <a:r>
              <a:rPr lang="en-US" sz="2200">
                <a:latin typeface="Comic Sans MS" pitchFamily="66" charset="0"/>
              </a:rPr>
              <a:t>Main effects of matched variables cannot be evaluated-thus restrict matching to “established” but “extraneous” risk factors for the disease</a:t>
            </a:r>
          </a:p>
          <a:p>
            <a:pPr lvl="1"/>
            <a:r>
              <a:rPr lang="en-US" sz="2200">
                <a:latin typeface="Comic Sans MS" pitchFamily="66" charset="0"/>
              </a:rPr>
              <a:t>Consequences of non-differential (random) misclassification are more serious in matched than in unmatched studies</a:t>
            </a:r>
          </a:p>
          <a:p>
            <a:pPr lvl="1"/>
            <a:r>
              <a:rPr lang="en-US" sz="2200">
                <a:latin typeface="Comic Sans MS" pitchFamily="66" charset="0"/>
              </a:rPr>
              <a:t>When matching on several variables simultaneously, may limit number of available controls (or cases)</a:t>
            </a:r>
          </a:p>
          <a:p>
            <a:pPr lvl="1"/>
            <a:r>
              <a:rPr lang="en-US" sz="2200">
                <a:latin typeface="Comic Sans MS" pitchFamily="66" charset="0"/>
              </a:rPr>
              <a:t>May introduce cost, complexity and prolong duration of study.  Thus improved statistical power per study subject may be counterbalanced by additional costs required in matched design</a:t>
            </a:r>
          </a:p>
          <a:p>
            <a:pPr lvl="1"/>
            <a:r>
              <a:rPr lang="en-US" sz="2200">
                <a:latin typeface="Comic Sans MS" pitchFamily="66" charset="0"/>
              </a:rPr>
              <a:t>Do not match on variables intermediate in causal pathway between exposure study factor and disease; nor on factors related to the exposure study factor but not to the disease</a:t>
            </a:r>
            <a:endParaRPr lang="en-US" sz="2000">
              <a:latin typeface="Comic Sans MS" pitchFamily="66"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flipH="1">
            <a:off x="9829800" y="152400"/>
            <a:ext cx="152400" cy="1143000"/>
          </a:xfrm>
        </p:spPr>
        <p:txBody>
          <a:bodyPr/>
          <a:lstStyle/>
          <a:p>
            <a:endParaRPr lang="en-US">
              <a:latin typeface="Comic Sans MS" pitchFamily="66" charset="0"/>
            </a:endParaRPr>
          </a:p>
        </p:txBody>
      </p:sp>
      <p:sp>
        <p:nvSpPr>
          <p:cNvPr id="49155" name="Rectangle 3"/>
          <p:cNvSpPr>
            <a:spLocks noGrp="1" noChangeArrowheads="1"/>
          </p:cNvSpPr>
          <p:nvPr>
            <p:ph type="body" idx="1"/>
          </p:nvPr>
        </p:nvSpPr>
        <p:spPr>
          <a:xfrm>
            <a:off x="152400" y="152400"/>
            <a:ext cx="8886825" cy="5943600"/>
          </a:xfrm>
        </p:spPr>
        <p:txBody>
          <a:bodyPr/>
          <a:lstStyle/>
          <a:p>
            <a:r>
              <a:rPr lang="en-US" sz="2800">
                <a:latin typeface="Comic Sans MS" pitchFamily="66" charset="0"/>
              </a:rPr>
              <a:t>What is meant by “overmatching”?</a:t>
            </a:r>
          </a:p>
          <a:p>
            <a:pPr lvl="1"/>
            <a:r>
              <a:rPr lang="en-US" sz="2400">
                <a:latin typeface="Comic Sans MS" pitchFamily="66" charset="0"/>
              </a:rPr>
              <a:t>Matching that harms statistical efficiency, for example, case-control matching on a variable associated with exposure but not disease</a:t>
            </a:r>
          </a:p>
          <a:p>
            <a:pPr lvl="1"/>
            <a:r>
              <a:rPr lang="en-US" sz="2400">
                <a:latin typeface="Comic Sans MS" pitchFamily="66" charset="0"/>
              </a:rPr>
              <a:t>Matching that harms validity, for example, matching on an intermediate variable between exposure and disease</a:t>
            </a:r>
          </a:p>
          <a:p>
            <a:pPr lvl="1"/>
            <a:r>
              <a:rPr lang="en-US" sz="2400">
                <a:latin typeface="Comic Sans MS" pitchFamily="66" charset="0"/>
              </a:rPr>
              <a:t>Matching that harms cost-efficiency, for example, matching on multiple factors with excessive losses of potential control subjects</a:t>
            </a:r>
          </a:p>
          <a:p>
            <a:pPr lvl="1"/>
            <a:endParaRPr lang="en-US" sz="2400">
              <a:latin typeface="Comic Sans MS" pitchFamily="66" charset="0"/>
            </a:endParaRPr>
          </a:p>
          <a:p>
            <a:pPr lvl="1"/>
            <a:r>
              <a:rPr lang="en-US" sz="2400">
                <a:latin typeface="Comic Sans MS" pitchFamily="66" charset="0"/>
              </a:rPr>
              <a:t>*A factor strongly correlated with exposure, but without relationship with disease should never be matched-loss of information without any gain in efficiency or validity. Nor should matching be done on a factor affected by (or resulting from) exposure or the disease. ( e.g., symptoms, signs of exposure or the disease)…such matching can bias study data</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xfrm>
            <a:off x="685800" y="152400"/>
            <a:ext cx="7696200" cy="6553200"/>
          </a:xfrm>
        </p:spPr>
        <p:txBody>
          <a:bodyPr/>
          <a:lstStyle/>
          <a:p>
            <a:r>
              <a:rPr lang="en-US" sz="2800">
                <a:latin typeface="Comic Sans MS" pitchFamily="66" charset="0"/>
              </a:rPr>
              <a:t>Summary about matching on a covariate</a:t>
            </a:r>
          </a:p>
          <a:p>
            <a:pPr lvl="1"/>
            <a:r>
              <a:rPr lang="en-US" sz="2400">
                <a:latin typeface="Comic Sans MS" pitchFamily="66" charset="0"/>
              </a:rPr>
              <a:t>Statistical efficiency is increased when covariate is “strongly” associated with both the disease and the exposure…namely where there is substantial confounding</a:t>
            </a:r>
          </a:p>
          <a:p>
            <a:pPr lvl="1"/>
            <a:endParaRPr lang="en-US" sz="2400">
              <a:latin typeface="Comic Sans MS" pitchFamily="66" charset="0"/>
            </a:endParaRPr>
          </a:p>
          <a:p>
            <a:pPr lvl="1"/>
            <a:r>
              <a:rPr lang="en-US" sz="2400">
                <a:latin typeface="Comic Sans MS" pitchFamily="66" charset="0"/>
              </a:rPr>
              <a:t>When disease and covariate are strongly associated, but covariate and exposure under investigation are correlated weakly, or not at all, efficiency (i.e. precision of estimate of odds ratio) will usually not vary significantly between matched and unmatched design</a:t>
            </a:r>
          </a:p>
          <a:p>
            <a:pPr lvl="1"/>
            <a:endParaRPr lang="en-US" sz="2400">
              <a:latin typeface="Comic Sans MS" pitchFamily="66" charset="0"/>
            </a:endParaRPr>
          </a:p>
          <a:p>
            <a:pPr lvl="1"/>
            <a:r>
              <a:rPr lang="en-US" sz="2400">
                <a:latin typeface="Comic Sans MS" pitchFamily="66" charset="0"/>
              </a:rPr>
              <a:t>When covariate is unrelated to the disease, but strongly related to the exposure, there may be loss of precision as a result of matching on that covariate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ctr"/>
            <a:r>
              <a:rPr lang="en-US" sz="3600">
                <a:latin typeface="Comic Sans MS" pitchFamily="66" charset="0"/>
              </a:rPr>
              <a:t>Unmatched Analysis</a:t>
            </a:r>
            <a:br>
              <a:rPr lang="en-US" sz="3600">
                <a:latin typeface="Comic Sans MS" pitchFamily="66" charset="0"/>
              </a:rPr>
            </a:br>
            <a:r>
              <a:rPr lang="en-US" sz="3600">
                <a:latin typeface="Comic Sans MS" pitchFamily="66" charset="0"/>
              </a:rPr>
              <a:t>Case-Control Study</a:t>
            </a:r>
          </a:p>
        </p:txBody>
      </p:sp>
      <p:sp>
        <p:nvSpPr>
          <p:cNvPr id="51203" name="Rectangle 3"/>
          <p:cNvSpPr>
            <a:spLocks noGrp="1" noChangeArrowheads="1"/>
          </p:cNvSpPr>
          <p:nvPr>
            <p:ph type="body" idx="1"/>
          </p:nvPr>
        </p:nvSpPr>
        <p:spPr>
          <a:xfrm>
            <a:off x="685800" y="1219200"/>
            <a:ext cx="8353425" cy="4876800"/>
          </a:xfrm>
        </p:spPr>
        <p:txBody>
          <a:bodyPr/>
          <a:lstStyle/>
          <a:p>
            <a:r>
              <a:rPr lang="en-US" sz="2400">
                <a:latin typeface="Comic Sans MS" pitchFamily="66" charset="0"/>
              </a:rPr>
              <a:t>Exogenous estrogens and endometrial cancer</a:t>
            </a:r>
          </a:p>
          <a:p>
            <a:pPr>
              <a:buFontTx/>
              <a:buNone/>
            </a:pPr>
            <a:endParaRPr lang="en-US" sz="2400">
              <a:latin typeface="Comic Sans MS" pitchFamily="66" charset="0"/>
            </a:endParaRPr>
          </a:p>
          <a:p>
            <a:pPr>
              <a:buFontTx/>
              <a:buNone/>
            </a:pPr>
            <a:r>
              <a:rPr lang="en-US" sz="2400">
                <a:latin typeface="Comic Sans MS" pitchFamily="66" charset="0"/>
              </a:rPr>
              <a:t>				Cases			Controls 	Total</a:t>
            </a:r>
          </a:p>
          <a:p>
            <a:pPr>
              <a:buFontTx/>
              <a:buNone/>
            </a:pPr>
            <a:r>
              <a:rPr lang="en-US" sz="2400">
                <a:latin typeface="Comic Sans MS" pitchFamily="66" charset="0"/>
              </a:rPr>
              <a:t>Exposed		152			54		206</a:t>
            </a:r>
          </a:p>
          <a:p>
            <a:pPr>
              <a:buFontTx/>
              <a:buNone/>
            </a:pPr>
            <a:endParaRPr lang="en-US" sz="2400">
              <a:latin typeface="Comic Sans MS" pitchFamily="66" charset="0"/>
            </a:endParaRPr>
          </a:p>
          <a:p>
            <a:pPr>
              <a:buFontTx/>
              <a:buNone/>
            </a:pPr>
            <a:r>
              <a:rPr lang="en-US" sz="2400">
                <a:latin typeface="Comic Sans MS" pitchFamily="66" charset="0"/>
              </a:rPr>
              <a:t>Not Exposed		165			263		428</a:t>
            </a:r>
          </a:p>
          <a:p>
            <a:pPr>
              <a:buFontTx/>
              <a:buNone/>
            </a:pPr>
            <a:endParaRPr lang="en-US" sz="2400">
              <a:latin typeface="Comic Sans MS" pitchFamily="66" charset="0"/>
            </a:endParaRPr>
          </a:p>
          <a:p>
            <a:pPr>
              <a:buFontTx/>
              <a:buNone/>
            </a:pPr>
            <a:r>
              <a:rPr lang="en-US" sz="2400">
                <a:latin typeface="Comic Sans MS" pitchFamily="66" charset="0"/>
              </a:rPr>
              <a:t>Total			317			317		634</a:t>
            </a:r>
          </a:p>
          <a:p>
            <a:pPr>
              <a:buFontTx/>
              <a:buNone/>
            </a:pPr>
            <a:endParaRPr lang="en-US" sz="2400">
              <a:latin typeface="Comic Sans MS" pitchFamily="66" charset="0"/>
            </a:endParaRPr>
          </a:p>
          <a:p>
            <a:pPr>
              <a:buFontTx/>
              <a:buNone/>
            </a:pPr>
            <a:r>
              <a:rPr lang="en-US" sz="2400">
                <a:latin typeface="Comic Sans MS" pitchFamily="66" charset="0"/>
              </a:rPr>
              <a:t>OR= 152*263/ 54*165 = 4.5</a:t>
            </a:r>
          </a:p>
          <a:p>
            <a:pPr>
              <a:buFontTx/>
              <a:buNone/>
            </a:pPr>
            <a:r>
              <a:rPr lang="en-US" sz="2400">
                <a:latin typeface="Comic Sans MS" pitchFamily="66" charset="0"/>
                <a:sym typeface="Symbol" pitchFamily="18" charset="2"/>
              </a:rPr>
              <a:t>2 = 68.95  p&lt;0.001</a:t>
            </a:r>
          </a:p>
          <a:p>
            <a:pPr>
              <a:buFontTx/>
              <a:buNone/>
            </a:pPr>
            <a:r>
              <a:rPr lang="en-US" sz="2400">
                <a:latin typeface="Comic Sans MS" pitchFamily="66" charset="0"/>
                <a:sym typeface="Symbol" pitchFamily="18" charset="2"/>
              </a:rPr>
              <a:t>95% CI = OR </a:t>
            </a:r>
            <a:r>
              <a:rPr lang="en-US" sz="2400" baseline="30000">
                <a:latin typeface="Comic Sans MS" pitchFamily="66" charset="0"/>
                <a:sym typeface="Symbol" pitchFamily="18" charset="2"/>
              </a:rPr>
              <a:t>(1±1.96 / sqrt 2)</a:t>
            </a:r>
            <a:r>
              <a:rPr lang="en-US" sz="2400">
                <a:latin typeface="Comic Sans MS" pitchFamily="66" charset="0"/>
                <a:sym typeface="Symbol" pitchFamily="18" charset="2"/>
              </a:rPr>
              <a:t> =  4.5 </a:t>
            </a:r>
            <a:r>
              <a:rPr lang="en-US" sz="2400" baseline="30000">
                <a:latin typeface="Comic Sans MS" pitchFamily="66" charset="0"/>
                <a:sym typeface="Symbol" pitchFamily="18" charset="2"/>
              </a:rPr>
              <a:t>(1±1.96 / 8.30)</a:t>
            </a:r>
          </a:p>
          <a:p>
            <a:pPr>
              <a:buFontTx/>
              <a:buNone/>
            </a:pPr>
            <a:r>
              <a:rPr lang="en-US" sz="2400">
                <a:latin typeface="Comic Sans MS" pitchFamily="66" charset="0"/>
                <a:sym typeface="Symbol" pitchFamily="18" charset="2"/>
              </a:rPr>
              <a:t>= (3.16, 6.42)   ***Miettinen “test-based” method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ctr"/>
            <a:r>
              <a:rPr lang="en-US" sz="3600">
                <a:latin typeface="Comic Sans MS" pitchFamily="66" charset="0"/>
              </a:rPr>
              <a:t>Matched Pairs Analysis</a:t>
            </a:r>
            <a:br>
              <a:rPr lang="en-US" sz="3600">
                <a:latin typeface="Comic Sans MS" pitchFamily="66" charset="0"/>
              </a:rPr>
            </a:br>
            <a:r>
              <a:rPr lang="en-US" sz="3600">
                <a:latin typeface="Comic Sans MS" pitchFamily="66" charset="0"/>
              </a:rPr>
              <a:t>Case-Control Study</a:t>
            </a:r>
          </a:p>
        </p:txBody>
      </p:sp>
      <p:sp>
        <p:nvSpPr>
          <p:cNvPr id="52227" name="Rectangle 3"/>
          <p:cNvSpPr>
            <a:spLocks noGrp="1" noChangeArrowheads="1"/>
          </p:cNvSpPr>
          <p:nvPr>
            <p:ph type="body" idx="1"/>
          </p:nvPr>
        </p:nvSpPr>
        <p:spPr>
          <a:xfrm>
            <a:off x="104775" y="1371600"/>
            <a:ext cx="9039225" cy="4724400"/>
          </a:xfrm>
        </p:spPr>
        <p:txBody>
          <a:bodyPr/>
          <a:lstStyle/>
          <a:p>
            <a:pPr>
              <a:buFontTx/>
              <a:buNone/>
            </a:pPr>
            <a:r>
              <a:rPr lang="en-US" sz="2400">
                <a:latin typeface="Comic Sans MS" pitchFamily="66" charset="0"/>
              </a:rPr>
              <a:t>					Controls</a:t>
            </a:r>
          </a:p>
          <a:p>
            <a:pPr>
              <a:buFontTx/>
              <a:buNone/>
            </a:pPr>
            <a:r>
              <a:rPr lang="en-US" sz="2400">
                <a:latin typeface="Comic Sans MS" pitchFamily="66" charset="0"/>
              </a:rPr>
              <a:t>				Exposed	Not exposed  	Total</a:t>
            </a:r>
          </a:p>
          <a:p>
            <a:pPr>
              <a:buFontTx/>
              <a:buNone/>
            </a:pPr>
            <a:r>
              <a:rPr lang="en-US" sz="2400">
                <a:latin typeface="Comic Sans MS" pitchFamily="66" charset="0"/>
              </a:rPr>
              <a:t>		Exposed	    a		     	b		 a+b	</a:t>
            </a:r>
          </a:p>
          <a:p>
            <a:pPr>
              <a:buFontTx/>
              <a:buNone/>
            </a:pPr>
            <a:r>
              <a:rPr lang="en-US" sz="2400">
                <a:latin typeface="Comic Sans MS" pitchFamily="66" charset="0"/>
              </a:rPr>
              <a:t>Cases</a:t>
            </a:r>
          </a:p>
          <a:p>
            <a:pPr>
              <a:buFontTx/>
              <a:buNone/>
            </a:pPr>
            <a:r>
              <a:rPr lang="en-US" sz="2400">
                <a:latin typeface="Comic Sans MS" pitchFamily="66" charset="0"/>
              </a:rPr>
              <a:t>		Not exposed	    c			d		 c+d</a:t>
            </a:r>
          </a:p>
          <a:p>
            <a:pPr>
              <a:buFontTx/>
              <a:buNone/>
            </a:pPr>
            <a:endParaRPr lang="en-US" sz="2400">
              <a:latin typeface="Comic Sans MS" pitchFamily="66" charset="0"/>
            </a:endParaRPr>
          </a:p>
          <a:p>
            <a:pPr>
              <a:buFontTx/>
              <a:buNone/>
            </a:pPr>
            <a:r>
              <a:rPr lang="en-US" sz="2400">
                <a:latin typeface="Comic Sans MS" pitchFamily="66" charset="0"/>
              </a:rPr>
              <a:t>Total			   a+c			b+d		   T</a:t>
            </a:r>
          </a:p>
          <a:p>
            <a:pPr>
              <a:buFontTx/>
              <a:buNone/>
            </a:pPr>
            <a:endParaRPr lang="en-US" sz="2400">
              <a:latin typeface="Comic Sans MS" pitchFamily="66" charset="0"/>
            </a:endParaRPr>
          </a:p>
          <a:p>
            <a:pPr>
              <a:buFontTx/>
              <a:buNone/>
            </a:pPr>
            <a:r>
              <a:rPr lang="en-US" sz="2400">
                <a:latin typeface="Comic Sans MS" pitchFamily="66" charset="0"/>
              </a:rPr>
              <a:t>OR=b/c			Note: SE[ Ln(b/c)] = sqrt (1/b +1/c)</a:t>
            </a:r>
          </a:p>
          <a:p>
            <a:pPr>
              <a:buFontTx/>
              <a:buNone/>
            </a:pPr>
            <a:r>
              <a:rPr lang="en-US" sz="2400">
                <a:latin typeface="Comic Sans MS" pitchFamily="66" charset="0"/>
                <a:sym typeface="Symbol" pitchFamily="18" charset="2"/>
              </a:rPr>
              <a:t> 2 = (b-c)</a:t>
            </a:r>
            <a:r>
              <a:rPr lang="en-US" sz="2400" baseline="30000">
                <a:latin typeface="Comic Sans MS" pitchFamily="66" charset="0"/>
                <a:sym typeface="Symbol" pitchFamily="18" charset="2"/>
              </a:rPr>
              <a:t>2</a:t>
            </a:r>
            <a:r>
              <a:rPr lang="en-US" sz="2400">
                <a:latin typeface="Comic Sans MS" pitchFamily="66" charset="0"/>
                <a:sym typeface="Symbol" pitchFamily="18" charset="2"/>
              </a:rPr>
              <a:t> / b+c</a:t>
            </a:r>
            <a:endParaRPr lang="en-US" sz="2400">
              <a:latin typeface="Comic Sans MS" pitchFamily="66" charset="0"/>
            </a:endParaRPr>
          </a:p>
          <a:p>
            <a:pPr>
              <a:buFontTx/>
              <a:buNone/>
            </a:pPr>
            <a:r>
              <a:rPr lang="en-US" sz="2400">
                <a:latin typeface="Comic Sans MS" pitchFamily="66" charset="0"/>
              </a:rPr>
              <a:t>95% CI = OR</a:t>
            </a:r>
            <a:r>
              <a:rPr lang="en-US" sz="2400" baseline="30000">
                <a:latin typeface="Comic Sans MS" pitchFamily="66" charset="0"/>
              </a:rPr>
              <a:t>(1±1.96 / sqrt </a:t>
            </a:r>
            <a:r>
              <a:rPr lang="en-US" sz="2400" baseline="30000">
                <a:latin typeface="Comic Sans MS" pitchFamily="66" charset="0"/>
                <a:sym typeface="Symbol" pitchFamily="18" charset="2"/>
              </a:rPr>
              <a:t> 2)</a:t>
            </a:r>
            <a:endParaRPr lang="en-US" sz="2400">
              <a:latin typeface="Comic Sans MS" pitchFamily="66" charset="0"/>
              <a:sym typeface="Symbol" pitchFamily="18" charset="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atin typeface="Comic Sans MS" pitchFamily="66" charset="0"/>
              </a:rPr>
              <a:t>Approaches to Statistical Analysis</a:t>
            </a:r>
          </a:p>
        </p:txBody>
      </p:sp>
      <p:sp>
        <p:nvSpPr>
          <p:cNvPr id="8195" name="Rectangle 3"/>
          <p:cNvSpPr>
            <a:spLocks noGrp="1" noChangeArrowheads="1"/>
          </p:cNvSpPr>
          <p:nvPr>
            <p:ph type="body" idx="1"/>
          </p:nvPr>
        </p:nvSpPr>
        <p:spPr>
          <a:xfrm>
            <a:off x="304800" y="1676400"/>
            <a:ext cx="8734425" cy="4419600"/>
          </a:xfrm>
        </p:spPr>
        <p:txBody>
          <a:bodyPr/>
          <a:lstStyle/>
          <a:p>
            <a:r>
              <a:rPr lang="en-US">
                <a:latin typeface="Comic Sans MS" pitchFamily="66" charset="0"/>
              </a:rPr>
              <a:t>Estimation of magnitude of association</a:t>
            </a:r>
          </a:p>
          <a:p>
            <a:pPr lvl="1"/>
            <a:r>
              <a:rPr lang="en-US">
                <a:latin typeface="Comic Sans MS" pitchFamily="66" charset="0"/>
              </a:rPr>
              <a:t>Risk Ratio</a:t>
            </a:r>
          </a:p>
          <a:p>
            <a:pPr lvl="1"/>
            <a:r>
              <a:rPr lang="en-US">
                <a:latin typeface="Comic Sans MS" pitchFamily="66" charset="0"/>
              </a:rPr>
              <a:t>Rate Ratio</a:t>
            </a:r>
          </a:p>
          <a:p>
            <a:pPr lvl="1"/>
            <a:r>
              <a:rPr lang="en-US">
                <a:latin typeface="Comic Sans MS" pitchFamily="66" charset="0"/>
              </a:rPr>
              <a:t>Odds Ratio</a:t>
            </a:r>
          </a:p>
          <a:p>
            <a:r>
              <a:rPr lang="en-US">
                <a:latin typeface="Comic Sans MS" pitchFamily="66" charset="0"/>
              </a:rPr>
              <a:t>Confidence Interval: Range of values, consistent with data that is believed to encompass the “true” population parameter</a:t>
            </a:r>
          </a:p>
          <a:p>
            <a:r>
              <a:rPr lang="en-US">
                <a:latin typeface="Comic Sans MS" pitchFamily="66" charset="0"/>
              </a:rPr>
              <a:t>How precise is the estimate?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algn="ctr"/>
            <a:r>
              <a:rPr lang="en-US" sz="3600">
                <a:latin typeface="Comic Sans MS" pitchFamily="66" charset="0"/>
              </a:rPr>
              <a:t>Matched Pairs Analysis</a:t>
            </a:r>
            <a:br>
              <a:rPr lang="en-US" sz="3600">
                <a:latin typeface="Comic Sans MS" pitchFamily="66" charset="0"/>
              </a:rPr>
            </a:br>
            <a:r>
              <a:rPr lang="en-US" sz="3600">
                <a:latin typeface="Comic Sans MS" pitchFamily="66" charset="0"/>
              </a:rPr>
              <a:t>Exogenous estrogens and EC</a:t>
            </a:r>
          </a:p>
        </p:txBody>
      </p:sp>
      <p:sp>
        <p:nvSpPr>
          <p:cNvPr id="53251" name="Rectangle 3"/>
          <p:cNvSpPr>
            <a:spLocks noGrp="1" noChangeArrowheads="1"/>
          </p:cNvSpPr>
          <p:nvPr>
            <p:ph type="body" idx="1"/>
          </p:nvPr>
        </p:nvSpPr>
        <p:spPr>
          <a:xfrm>
            <a:off x="533400" y="1524000"/>
            <a:ext cx="8505825" cy="4572000"/>
          </a:xfrm>
        </p:spPr>
        <p:txBody>
          <a:bodyPr/>
          <a:lstStyle/>
          <a:p>
            <a:pPr>
              <a:buFontTx/>
              <a:buNone/>
            </a:pPr>
            <a:r>
              <a:rPr lang="en-US" sz="2400">
                <a:latin typeface="Comic Sans MS" pitchFamily="66" charset="0"/>
              </a:rPr>
              <a:t>					Controls</a:t>
            </a:r>
          </a:p>
          <a:p>
            <a:pPr>
              <a:buFontTx/>
              <a:buNone/>
            </a:pPr>
            <a:r>
              <a:rPr lang="en-US" sz="2400">
                <a:latin typeface="Comic Sans MS" pitchFamily="66" charset="0"/>
              </a:rPr>
              <a:t>				Exposed 	Non-Exposed		Total</a:t>
            </a:r>
          </a:p>
          <a:p>
            <a:pPr>
              <a:buFontTx/>
              <a:buNone/>
            </a:pPr>
            <a:r>
              <a:rPr lang="en-US" sz="2400">
                <a:latin typeface="Comic Sans MS" pitchFamily="66" charset="0"/>
              </a:rPr>
              <a:t>		Exposed	     39		      113		152</a:t>
            </a:r>
          </a:p>
          <a:p>
            <a:pPr>
              <a:buFontTx/>
              <a:buNone/>
            </a:pPr>
            <a:r>
              <a:rPr lang="en-US" sz="2400">
                <a:latin typeface="Comic Sans MS" pitchFamily="66" charset="0"/>
              </a:rPr>
              <a:t>Cases</a:t>
            </a:r>
          </a:p>
          <a:p>
            <a:pPr>
              <a:buFontTx/>
              <a:buNone/>
            </a:pPr>
            <a:r>
              <a:rPr lang="en-US" sz="2400">
                <a:latin typeface="Comic Sans MS" pitchFamily="66" charset="0"/>
              </a:rPr>
              <a:t>		Not Exposed	     15		      150		165</a:t>
            </a:r>
          </a:p>
          <a:p>
            <a:pPr>
              <a:buFontTx/>
              <a:buNone/>
            </a:pPr>
            <a:endParaRPr lang="en-US" sz="2400">
              <a:latin typeface="Comic Sans MS" pitchFamily="66" charset="0"/>
            </a:endParaRPr>
          </a:p>
          <a:p>
            <a:pPr>
              <a:buFontTx/>
              <a:buNone/>
            </a:pPr>
            <a:r>
              <a:rPr lang="en-US" sz="2400">
                <a:latin typeface="Comic Sans MS" pitchFamily="66" charset="0"/>
              </a:rPr>
              <a:t>		Total		     54		      263		317</a:t>
            </a:r>
          </a:p>
          <a:p>
            <a:pPr>
              <a:buFontTx/>
              <a:buNone/>
            </a:pPr>
            <a:r>
              <a:rPr lang="en-US" sz="2400">
                <a:latin typeface="Comic Sans MS" pitchFamily="66" charset="0"/>
              </a:rPr>
              <a:t>OR = b/c = 113/15 = 7.5</a:t>
            </a:r>
          </a:p>
          <a:p>
            <a:pPr>
              <a:buFontTx/>
              <a:buNone/>
            </a:pPr>
            <a:r>
              <a:rPr lang="en-US" sz="2400">
                <a:latin typeface="Comic Sans MS" pitchFamily="66" charset="0"/>
                <a:sym typeface="Symbol" pitchFamily="18" charset="2"/>
              </a:rPr>
              <a:t>2 = (b-c)</a:t>
            </a:r>
            <a:r>
              <a:rPr lang="en-US" sz="2400" baseline="30000">
                <a:latin typeface="Comic Sans MS" pitchFamily="66" charset="0"/>
                <a:sym typeface="Symbol" pitchFamily="18" charset="2"/>
              </a:rPr>
              <a:t>2</a:t>
            </a:r>
            <a:r>
              <a:rPr lang="en-US" sz="2400">
                <a:latin typeface="Comic Sans MS" pitchFamily="66" charset="0"/>
                <a:sym typeface="Symbol" pitchFamily="18" charset="2"/>
              </a:rPr>
              <a:t> / b+c = (113-15)</a:t>
            </a:r>
            <a:r>
              <a:rPr lang="en-US" sz="2400" baseline="30000">
                <a:latin typeface="Comic Sans MS" pitchFamily="66" charset="0"/>
                <a:sym typeface="Symbol" pitchFamily="18" charset="2"/>
              </a:rPr>
              <a:t>2 </a:t>
            </a:r>
            <a:r>
              <a:rPr lang="en-US" sz="2400">
                <a:latin typeface="Comic Sans MS" pitchFamily="66" charset="0"/>
                <a:sym typeface="Symbol" pitchFamily="18" charset="2"/>
              </a:rPr>
              <a:t>/ 113+15</a:t>
            </a:r>
          </a:p>
          <a:p>
            <a:pPr>
              <a:buFontTx/>
              <a:buNone/>
            </a:pPr>
            <a:r>
              <a:rPr lang="en-US" sz="2400">
                <a:latin typeface="Comic Sans MS" pitchFamily="66" charset="0"/>
                <a:sym typeface="Symbol" pitchFamily="18" charset="2"/>
              </a:rPr>
              <a:t>	 = 75.03</a:t>
            </a:r>
          </a:p>
          <a:p>
            <a:pPr>
              <a:buFontTx/>
              <a:buNone/>
            </a:pPr>
            <a:r>
              <a:rPr lang="en-US" sz="2400">
                <a:latin typeface="Comic Sans MS" pitchFamily="66" charset="0"/>
                <a:sym typeface="Symbol" pitchFamily="18" charset="2"/>
              </a:rPr>
              <a:t>95%CI = </a:t>
            </a:r>
            <a:r>
              <a:rPr lang="en-US" sz="2400">
                <a:latin typeface="Comic Sans MS" pitchFamily="66" charset="0"/>
              </a:rPr>
              <a:t>7.5</a:t>
            </a:r>
            <a:r>
              <a:rPr lang="en-US" sz="2400" baseline="30000">
                <a:latin typeface="Comic Sans MS" pitchFamily="66" charset="0"/>
              </a:rPr>
              <a:t>(1±1.96 / 8.66</a:t>
            </a:r>
            <a:r>
              <a:rPr lang="en-US" sz="2400" baseline="30000">
                <a:latin typeface="Comic Sans MS" pitchFamily="66" charset="0"/>
                <a:sym typeface="Symbol" pitchFamily="18" charset="2"/>
              </a:rPr>
              <a:t>) = </a:t>
            </a:r>
            <a:r>
              <a:rPr lang="en-US" sz="2400">
                <a:latin typeface="Comic Sans MS" pitchFamily="66" charset="0"/>
                <a:sym typeface="Symbol" pitchFamily="18" charset="2"/>
              </a:rPr>
              <a:t>(4.72, 11.92)</a:t>
            </a:r>
          </a:p>
          <a:p>
            <a:pPr>
              <a:buFontTx/>
              <a:buNone/>
            </a:pPr>
            <a:endParaRPr lang="en-US" sz="2400">
              <a:latin typeface="Comic Sans MS" pitchFamily="66"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838200" y="0"/>
            <a:ext cx="7620000" cy="990600"/>
          </a:xfrm>
        </p:spPr>
        <p:txBody>
          <a:bodyPr/>
          <a:lstStyle/>
          <a:p>
            <a:r>
              <a:rPr lang="en-US" sz="2800">
                <a:latin typeface="Comic Sans MS" pitchFamily="66" charset="0"/>
              </a:rPr>
              <a:t>Steps for the control of confounding and the evaluation of effect modification through stratified analysis</a:t>
            </a:r>
          </a:p>
        </p:txBody>
      </p:sp>
      <p:sp>
        <p:nvSpPr>
          <p:cNvPr id="54275" name="Rectangle 3"/>
          <p:cNvSpPr>
            <a:spLocks noGrp="1" noChangeArrowheads="1"/>
          </p:cNvSpPr>
          <p:nvPr>
            <p:ph type="body" idx="1"/>
          </p:nvPr>
        </p:nvSpPr>
        <p:spPr>
          <a:xfrm>
            <a:off x="609600" y="1295400"/>
            <a:ext cx="8429625" cy="5334000"/>
          </a:xfrm>
        </p:spPr>
        <p:txBody>
          <a:bodyPr/>
          <a:lstStyle/>
          <a:p>
            <a:r>
              <a:rPr lang="en-US" sz="2400">
                <a:latin typeface="Comic Sans MS" pitchFamily="66" charset="0"/>
              </a:rPr>
              <a:t>Stratify by levels of the potential confounding factor</a:t>
            </a:r>
          </a:p>
          <a:p>
            <a:r>
              <a:rPr lang="en-US" sz="2400">
                <a:latin typeface="Comic Sans MS" pitchFamily="66" charset="0"/>
              </a:rPr>
              <a:t>Compute stratum specific unconfounded relative risk estimates</a:t>
            </a:r>
          </a:p>
          <a:p>
            <a:r>
              <a:rPr lang="en-US" sz="2400">
                <a:latin typeface="Comic Sans MS" pitchFamily="66" charset="0"/>
              </a:rPr>
              <a:t>Evaluate similarity of the stratum-specific estimates by either eyeballing or performing test of statistical significance</a:t>
            </a:r>
          </a:p>
          <a:p>
            <a:r>
              <a:rPr lang="en-US" sz="2400">
                <a:latin typeface="Comic Sans MS" pitchFamily="66" charset="0"/>
              </a:rPr>
              <a:t>If effect is thought to be uniform, calculate a pooled unconfounded summary estimate using RR </a:t>
            </a:r>
            <a:r>
              <a:rPr lang="en-US" sz="2400" baseline="-25000">
                <a:latin typeface="Comic Sans MS" pitchFamily="66" charset="0"/>
              </a:rPr>
              <a:t>MH</a:t>
            </a:r>
            <a:endParaRPr lang="en-US" sz="2800">
              <a:latin typeface="Comic Sans MS" pitchFamily="66" charset="0"/>
            </a:endParaRPr>
          </a:p>
          <a:p>
            <a:r>
              <a:rPr lang="en-US" sz="2400">
                <a:latin typeface="Comic Sans MS" pitchFamily="66" charset="0"/>
              </a:rPr>
              <a:t>Perform hypothesis testing on the unconfounded estimate, using MH chi-square and compute CI</a:t>
            </a:r>
          </a:p>
          <a:p>
            <a:r>
              <a:rPr lang="en-US" sz="2400">
                <a:latin typeface="Comic Sans MS" pitchFamily="66" charset="0"/>
              </a:rPr>
              <a:t>If effect is not uniform, report stratum specific estimates, results of hypothesis testing and CI’s</a:t>
            </a:r>
          </a:p>
          <a:p>
            <a:r>
              <a:rPr lang="en-US" sz="2400">
                <a:latin typeface="Comic Sans MS" pitchFamily="66" charset="0"/>
              </a:rPr>
              <a:t>If desired calculate a summary unconfounded estimate using standardized formula</a:t>
            </a:r>
            <a:endParaRPr lang="en-US" sz="2800">
              <a:latin typeface="Comic Sans MS" pitchFamily="66"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lgn="ctr"/>
            <a:r>
              <a:rPr lang="en-US" sz="3600">
                <a:latin typeface="Comic Sans MS" pitchFamily="66" charset="0"/>
              </a:rPr>
              <a:t>Mantel-Haenszel Pooled Risk Estimate</a:t>
            </a:r>
          </a:p>
        </p:txBody>
      </p:sp>
      <p:sp>
        <p:nvSpPr>
          <p:cNvPr id="55299" name="Rectangle 3"/>
          <p:cNvSpPr>
            <a:spLocks noGrp="1" noChangeArrowheads="1"/>
          </p:cNvSpPr>
          <p:nvPr>
            <p:ph type="body" idx="1"/>
          </p:nvPr>
        </p:nvSpPr>
        <p:spPr>
          <a:xfrm>
            <a:off x="228600" y="1524000"/>
            <a:ext cx="8810625" cy="4572000"/>
          </a:xfrm>
        </p:spPr>
        <p:txBody>
          <a:bodyPr/>
          <a:lstStyle/>
          <a:p>
            <a:r>
              <a:rPr lang="en-US" sz="2400">
                <a:latin typeface="Comic Sans MS" pitchFamily="66" charset="0"/>
              </a:rPr>
              <a:t>Method to control for confounding by stratified analysis</a:t>
            </a:r>
          </a:p>
          <a:p>
            <a:r>
              <a:rPr lang="en-US" sz="2400">
                <a:latin typeface="Comic Sans MS" pitchFamily="66" charset="0"/>
              </a:rPr>
              <a:t>Within each stratum or level, the effect of confounder is being controlled</a:t>
            </a:r>
          </a:p>
          <a:p>
            <a:endParaRPr lang="en-US" sz="2400">
              <a:latin typeface="Comic Sans MS" pitchFamily="66" charset="0"/>
            </a:endParaRPr>
          </a:p>
          <a:p>
            <a:r>
              <a:rPr lang="en-US" sz="2400">
                <a:latin typeface="Comic Sans MS" pitchFamily="66" charset="0"/>
              </a:rPr>
              <a:t>First determine if estimate of RR is uniform, namely that it does not vary significantly in relation to level of confounder</a:t>
            </a:r>
          </a:p>
          <a:p>
            <a:endParaRPr lang="en-US" sz="2400">
              <a:latin typeface="Comic Sans MS" pitchFamily="66" charset="0"/>
            </a:endParaRPr>
          </a:p>
          <a:p>
            <a:r>
              <a:rPr lang="en-US" sz="2400">
                <a:latin typeface="Comic Sans MS" pitchFamily="66" charset="0"/>
              </a:rPr>
              <a:t>The magnitude of confounding is evaluated by comparing the crude and adjusted estimates of RR. If they are nearly identical there was no confounding, if they are significantly different, then confounding was demonstrated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xfrm>
            <a:off x="304800" y="533400"/>
            <a:ext cx="8734425" cy="5562600"/>
          </a:xfrm>
        </p:spPr>
        <p:txBody>
          <a:bodyPr/>
          <a:lstStyle/>
          <a:p>
            <a:r>
              <a:rPr lang="en-US" sz="2800">
                <a:latin typeface="Comic Sans MS" pitchFamily="66" charset="0"/>
              </a:rPr>
              <a:t>Formulas for calculation of Mantel-Haenszel pooled relative risk</a:t>
            </a:r>
          </a:p>
          <a:p>
            <a:pPr>
              <a:buFontTx/>
              <a:buNone/>
            </a:pPr>
            <a:r>
              <a:rPr lang="en-US" sz="2800">
                <a:latin typeface="Comic Sans MS" pitchFamily="66" charset="0"/>
              </a:rPr>
              <a:t>Case-control study:  RR</a:t>
            </a:r>
            <a:r>
              <a:rPr lang="en-US" sz="2800" baseline="-25000">
                <a:latin typeface="Comic Sans MS" pitchFamily="66" charset="0"/>
              </a:rPr>
              <a:t>MH</a:t>
            </a:r>
            <a:r>
              <a:rPr lang="en-US" sz="2800">
                <a:latin typeface="Comic Sans MS" pitchFamily="66" charset="0"/>
              </a:rPr>
              <a:t> = </a:t>
            </a:r>
            <a:r>
              <a:rPr lang="en-US" sz="2800">
                <a:latin typeface="Comic Sans MS" pitchFamily="66" charset="0"/>
                <a:sym typeface="Symbol" pitchFamily="18" charset="2"/>
              </a:rPr>
              <a:t>ad/T / bc/T</a:t>
            </a:r>
          </a:p>
          <a:p>
            <a:pPr>
              <a:buFontTx/>
              <a:buNone/>
            </a:pPr>
            <a:endParaRPr lang="en-US" sz="2800">
              <a:latin typeface="Comic Sans MS" pitchFamily="66" charset="0"/>
              <a:sym typeface="Symbol" pitchFamily="18" charset="2"/>
            </a:endParaRPr>
          </a:p>
          <a:p>
            <a:pPr>
              <a:buFontTx/>
              <a:buNone/>
            </a:pPr>
            <a:r>
              <a:rPr lang="en-US" sz="2800">
                <a:latin typeface="Comic Sans MS" pitchFamily="66" charset="0"/>
                <a:sym typeface="Symbol" pitchFamily="18" charset="2"/>
              </a:rPr>
              <a:t>Cohort study with count denominators:</a:t>
            </a:r>
          </a:p>
          <a:p>
            <a:pPr>
              <a:buFontTx/>
              <a:buNone/>
            </a:pPr>
            <a:r>
              <a:rPr lang="en-US" sz="2800">
                <a:latin typeface="Comic Sans MS" pitchFamily="66" charset="0"/>
                <a:sym typeface="Symbol" pitchFamily="18" charset="2"/>
              </a:rPr>
              <a:t>RR</a:t>
            </a:r>
            <a:r>
              <a:rPr lang="en-US" sz="2800" baseline="-25000">
                <a:latin typeface="Comic Sans MS" pitchFamily="66" charset="0"/>
                <a:sym typeface="Symbol" pitchFamily="18" charset="2"/>
              </a:rPr>
              <a:t>MH</a:t>
            </a:r>
            <a:r>
              <a:rPr lang="en-US" sz="2800">
                <a:latin typeface="Comic Sans MS" pitchFamily="66" charset="0"/>
                <a:sym typeface="Symbol" pitchFamily="18" charset="2"/>
              </a:rPr>
              <a:t> = a(c+d)/T / c(a+b)/T</a:t>
            </a:r>
          </a:p>
          <a:p>
            <a:pPr>
              <a:buFontTx/>
              <a:buNone/>
            </a:pPr>
            <a:endParaRPr lang="en-US" sz="2800">
              <a:latin typeface="Comic Sans MS" pitchFamily="66" charset="0"/>
              <a:sym typeface="Symbol" pitchFamily="18" charset="2"/>
            </a:endParaRPr>
          </a:p>
          <a:p>
            <a:pPr>
              <a:buFontTx/>
              <a:buNone/>
            </a:pPr>
            <a:r>
              <a:rPr lang="en-US" sz="2800">
                <a:latin typeface="Comic Sans MS" pitchFamily="66" charset="0"/>
                <a:sym typeface="Symbol" pitchFamily="18" charset="2"/>
              </a:rPr>
              <a:t>Cohort study with person-years denominators:</a:t>
            </a:r>
          </a:p>
          <a:p>
            <a:pPr>
              <a:buFontTx/>
              <a:buNone/>
            </a:pPr>
            <a:r>
              <a:rPr lang="en-US" sz="2800">
                <a:latin typeface="Comic Sans MS" pitchFamily="66" charset="0"/>
                <a:sym typeface="Symbol" pitchFamily="18" charset="2"/>
              </a:rPr>
              <a:t>RR</a:t>
            </a:r>
            <a:r>
              <a:rPr lang="en-US" sz="2800" baseline="-25000">
                <a:latin typeface="Comic Sans MS" pitchFamily="66" charset="0"/>
                <a:sym typeface="Symbol" pitchFamily="18" charset="2"/>
              </a:rPr>
              <a:t>MH </a:t>
            </a:r>
            <a:r>
              <a:rPr lang="en-US" sz="2800">
                <a:latin typeface="Comic Sans MS" pitchFamily="66" charset="0"/>
                <a:sym typeface="Symbol" pitchFamily="18" charset="2"/>
              </a:rPr>
              <a:t>= a(PY</a:t>
            </a:r>
            <a:r>
              <a:rPr lang="en-US" sz="2800" baseline="-25000">
                <a:latin typeface="Comic Sans MS" pitchFamily="66" charset="0"/>
                <a:sym typeface="Symbol" pitchFamily="18" charset="2"/>
              </a:rPr>
              <a:t>0</a:t>
            </a:r>
            <a:r>
              <a:rPr lang="en-US" sz="2800">
                <a:latin typeface="Comic Sans MS" pitchFamily="66" charset="0"/>
                <a:sym typeface="Symbol" pitchFamily="18" charset="2"/>
              </a:rPr>
              <a:t>)/T / c(PY</a:t>
            </a:r>
            <a:r>
              <a:rPr lang="en-US" sz="2800" baseline="-25000">
                <a:latin typeface="Comic Sans MS" pitchFamily="66" charset="0"/>
                <a:sym typeface="Symbol" pitchFamily="18" charset="2"/>
              </a:rPr>
              <a:t>1</a:t>
            </a:r>
            <a:r>
              <a:rPr lang="en-US" sz="2800">
                <a:latin typeface="Comic Sans MS" pitchFamily="66" charset="0"/>
                <a:sym typeface="Symbol" pitchFamily="18" charset="2"/>
              </a:rPr>
              <a:t>)/T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flipH="1">
            <a:off x="9906000" y="152400"/>
            <a:ext cx="1066800" cy="1143000"/>
          </a:xfrm>
        </p:spPr>
        <p:txBody>
          <a:bodyPr/>
          <a:lstStyle/>
          <a:p>
            <a:endParaRPr lang="en-US">
              <a:latin typeface="Comic Sans MS" pitchFamily="66" charset="0"/>
            </a:endParaRPr>
          </a:p>
        </p:txBody>
      </p:sp>
      <p:sp>
        <p:nvSpPr>
          <p:cNvPr id="60419" name="Rectangle 3"/>
          <p:cNvSpPr>
            <a:spLocks noGrp="1" noChangeArrowheads="1"/>
          </p:cNvSpPr>
          <p:nvPr>
            <p:ph type="body" idx="1"/>
          </p:nvPr>
        </p:nvSpPr>
        <p:spPr>
          <a:xfrm>
            <a:off x="0" y="228600"/>
            <a:ext cx="9144000" cy="6324600"/>
          </a:xfrm>
        </p:spPr>
        <p:txBody>
          <a:bodyPr/>
          <a:lstStyle/>
          <a:p>
            <a:r>
              <a:rPr lang="en-US" sz="2000">
                <a:latin typeface="Comic Sans MS" pitchFamily="66" charset="0"/>
              </a:rPr>
              <a:t>Relative risk of premenopausal breast cancer according to BMI at age 20 and subsequent weight change</a:t>
            </a:r>
          </a:p>
          <a:p>
            <a:pPr>
              <a:buFontTx/>
              <a:buNone/>
            </a:pPr>
            <a:endParaRPr lang="en-US" sz="2000">
              <a:latin typeface="Comic Sans MS" pitchFamily="66" charset="0"/>
            </a:endParaRPr>
          </a:p>
          <a:p>
            <a:pPr>
              <a:buFontTx/>
              <a:buNone/>
            </a:pPr>
            <a:r>
              <a:rPr lang="en-US" sz="1800">
                <a:latin typeface="Comic Sans MS" pitchFamily="66" charset="0"/>
              </a:rPr>
              <a:t>BMI</a:t>
            </a:r>
            <a:r>
              <a:rPr lang="en-US" sz="1800" baseline="30000">
                <a:latin typeface="Comic Sans MS" pitchFamily="66" charset="0"/>
              </a:rPr>
              <a:t>a</a:t>
            </a:r>
            <a:r>
              <a:rPr lang="en-US" sz="1800">
                <a:latin typeface="Comic Sans MS" pitchFamily="66" charset="0"/>
              </a:rPr>
              <a:t> at age 20	Weight change     # Cases   #Controls     OR (95%CI)    </a:t>
            </a:r>
            <a:r>
              <a:rPr lang="en-US" sz="1800">
                <a:latin typeface="Comic Sans MS" pitchFamily="66" charset="0"/>
                <a:sym typeface="Symbol" pitchFamily="18" charset="2"/>
              </a:rPr>
              <a:t>2 trend</a:t>
            </a:r>
            <a:endParaRPr lang="en-US" sz="1800">
              <a:latin typeface="Comic Sans MS" pitchFamily="66" charset="0"/>
            </a:endParaRPr>
          </a:p>
          <a:p>
            <a:pPr>
              <a:buFontTx/>
              <a:buNone/>
            </a:pPr>
            <a:r>
              <a:rPr lang="en-US" sz="1800">
                <a:latin typeface="Comic Sans MS" pitchFamily="66" charset="0"/>
              </a:rPr>
              <a:t>			20 to enrollment					        p-value	</a:t>
            </a:r>
          </a:p>
          <a:p>
            <a:pPr>
              <a:buFontTx/>
              <a:buNone/>
            </a:pPr>
            <a:endParaRPr lang="en-US" sz="1800">
              <a:latin typeface="Comic Sans MS" pitchFamily="66" charset="0"/>
            </a:endParaRPr>
          </a:p>
          <a:p>
            <a:pPr>
              <a:buFontTx/>
              <a:buNone/>
            </a:pPr>
            <a:r>
              <a:rPr lang="en-US" sz="1800">
                <a:latin typeface="Comic Sans MS" pitchFamily="66" charset="0"/>
              </a:rPr>
              <a:t>High		Low gain	</a:t>
            </a:r>
            <a:r>
              <a:rPr lang="en-US" sz="1800" baseline="30000">
                <a:latin typeface="Comic Sans MS" pitchFamily="66" charset="0"/>
              </a:rPr>
              <a:t>b</a:t>
            </a:r>
            <a:r>
              <a:rPr lang="en-US" sz="1800">
                <a:latin typeface="Comic Sans MS" pitchFamily="66" charset="0"/>
              </a:rPr>
              <a:t>			            </a:t>
            </a:r>
            <a:r>
              <a:rPr lang="en-US" sz="2000">
                <a:latin typeface="Comic Sans MS" pitchFamily="66" charset="0"/>
              </a:rPr>
              <a:t>referent</a:t>
            </a:r>
          </a:p>
          <a:p>
            <a:pPr>
              <a:buFontTx/>
              <a:buNone/>
            </a:pPr>
            <a:r>
              <a:rPr lang="en-US" sz="1800">
                <a:latin typeface="Comic Sans MS" pitchFamily="66" charset="0"/>
              </a:rPr>
              <a:t>			Moderate gain</a:t>
            </a:r>
          </a:p>
          <a:p>
            <a:pPr>
              <a:buFontTx/>
              <a:buNone/>
            </a:pPr>
            <a:r>
              <a:rPr lang="en-US" sz="1800">
                <a:latin typeface="Comic Sans MS" pitchFamily="66" charset="0"/>
              </a:rPr>
              <a:t>			High gain</a:t>
            </a:r>
          </a:p>
          <a:p>
            <a:pPr>
              <a:buFontTx/>
              <a:buNone/>
            </a:pPr>
            <a:endParaRPr lang="en-US" sz="1800">
              <a:latin typeface="Comic Sans MS" pitchFamily="66" charset="0"/>
            </a:endParaRPr>
          </a:p>
          <a:p>
            <a:pPr>
              <a:buFontTx/>
              <a:buNone/>
            </a:pPr>
            <a:endParaRPr lang="en-US" sz="1800">
              <a:latin typeface="Comic Sans MS" pitchFamily="66" charset="0"/>
            </a:endParaRPr>
          </a:p>
          <a:p>
            <a:pPr>
              <a:buFontTx/>
              <a:buNone/>
            </a:pPr>
            <a:r>
              <a:rPr lang="en-US" sz="1800">
                <a:latin typeface="Comic Sans MS" pitchFamily="66" charset="0"/>
              </a:rPr>
              <a:t>Low		Low gain</a:t>
            </a:r>
          </a:p>
          <a:p>
            <a:pPr>
              <a:buFontTx/>
              <a:buNone/>
            </a:pPr>
            <a:r>
              <a:rPr lang="en-US" sz="1800">
                <a:latin typeface="Comic Sans MS" pitchFamily="66" charset="0"/>
              </a:rPr>
              <a:t>			Moderate gain</a:t>
            </a:r>
          </a:p>
          <a:p>
            <a:pPr>
              <a:buFontTx/>
              <a:buNone/>
            </a:pPr>
            <a:r>
              <a:rPr lang="en-US" sz="1800">
                <a:latin typeface="Comic Sans MS" pitchFamily="66" charset="0"/>
              </a:rPr>
              <a:t>			High gain</a:t>
            </a:r>
          </a:p>
          <a:p>
            <a:pPr>
              <a:buFontTx/>
              <a:buNone/>
            </a:pPr>
            <a:endParaRPr lang="en-US" sz="1800">
              <a:latin typeface="Comic Sans MS" pitchFamily="66" charset="0"/>
            </a:endParaRPr>
          </a:p>
          <a:p>
            <a:pPr>
              <a:buFontTx/>
              <a:buNone/>
            </a:pPr>
            <a:endParaRPr lang="en-US" sz="1800">
              <a:latin typeface="Comic Sans MS" pitchFamily="66" charset="0"/>
            </a:endParaRPr>
          </a:p>
          <a:p>
            <a:pPr>
              <a:buFontTx/>
              <a:buNone/>
            </a:pPr>
            <a:r>
              <a:rPr lang="en-US" sz="1800">
                <a:latin typeface="Comic Sans MS" pitchFamily="66" charset="0"/>
              </a:rPr>
              <a:t>	a=BMI=body mass index kg/m2</a:t>
            </a:r>
          </a:p>
          <a:p>
            <a:pPr>
              <a:buFontTx/>
              <a:buNone/>
            </a:pPr>
            <a:r>
              <a:rPr lang="en-US" sz="1800">
                <a:latin typeface="Comic Sans MS" pitchFamily="66" charset="0"/>
              </a:rPr>
              <a:t>	b=Ranges for categories defined in previous Table</a:t>
            </a:r>
          </a:p>
        </p:txBody>
      </p:sp>
      <p:sp>
        <p:nvSpPr>
          <p:cNvPr id="60420" name="Line 4"/>
          <p:cNvSpPr>
            <a:spLocks noChangeShapeType="1"/>
          </p:cNvSpPr>
          <p:nvPr/>
        </p:nvSpPr>
        <p:spPr bwMode="auto">
          <a:xfrm>
            <a:off x="609600" y="1066800"/>
            <a:ext cx="7696200" cy="0"/>
          </a:xfrm>
          <a:prstGeom prst="line">
            <a:avLst/>
          </a:prstGeom>
          <a:noFill/>
          <a:ln w="9525">
            <a:solidFill>
              <a:schemeClr val="tx1"/>
            </a:solidFill>
            <a:round/>
            <a:headEnd/>
            <a:tailEnd/>
          </a:ln>
          <a:effectLst/>
        </p:spPr>
        <p:txBody>
          <a:bodyPr wrap="none" anchor="ctr"/>
          <a:lstStyle/>
          <a:p>
            <a:endParaRPr lang="en-US"/>
          </a:p>
        </p:txBody>
      </p:sp>
      <p:sp>
        <p:nvSpPr>
          <p:cNvPr id="60421" name="Line 5"/>
          <p:cNvSpPr>
            <a:spLocks noChangeShapeType="1"/>
          </p:cNvSpPr>
          <p:nvPr/>
        </p:nvSpPr>
        <p:spPr bwMode="auto">
          <a:xfrm>
            <a:off x="609600" y="2133600"/>
            <a:ext cx="7696200" cy="0"/>
          </a:xfrm>
          <a:prstGeom prst="line">
            <a:avLst/>
          </a:prstGeom>
          <a:noFill/>
          <a:ln w="9525">
            <a:solidFill>
              <a:schemeClr val="tx1"/>
            </a:solidFill>
            <a:round/>
            <a:headEnd/>
            <a:tailEnd/>
          </a:ln>
          <a:effectLst/>
        </p:spPr>
        <p:txBody>
          <a:bodyPr wrap="none" anchor="ctr"/>
          <a:lstStyle/>
          <a:p>
            <a:endParaRPr lang="en-US"/>
          </a:p>
        </p:txBody>
      </p:sp>
      <p:sp>
        <p:nvSpPr>
          <p:cNvPr id="60422" name="Line 6"/>
          <p:cNvSpPr>
            <a:spLocks noChangeShapeType="1"/>
          </p:cNvSpPr>
          <p:nvPr/>
        </p:nvSpPr>
        <p:spPr bwMode="auto">
          <a:xfrm>
            <a:off x="685800" y="5562600"/>
            <a:ext cx="7620000" cy="0"/>
          </a:xfrm>
          <a:prstGeom prst="line">
            <a:avLst/>
          </a:prstGeom>
          <a:noFill/>
          <a:ln w="9525">
            <a:solidFill>
              <a:schemeClr val="tx1"/>
            </a:solidFill>
            <a:round/>
            <a:headEnd/>
            <a:tailEnd/>
          </a:ln>
          <a:effectLst/>
        </p:spPr>
        <p:txBody>
          <a:bodyPr wrap="none" anchor="ct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flipH="1">
            <a:off x="9906000" y="152400"/>
            <a:ext cx="1066800" cy="1143000"/>
          </a:xfrm>
        </p:spPr>
        <p:txBody>
          <a:bodyPr/>
          <a:lstStyle/>
          <a:p>
            <a:endParaRPr lang="en-US">
              <a:latin typeface="Comic Sans MS" pitchFamily="66" charset="0"/>
            </a:endParaRPr>
          </a:p>
        </p:txBody>
      </p:sp>
      <p:sp>
        <p:nvSpPr>
          <p:cNvPr id="77827" name="Rectangle 3"/>
          <p:cNvSpPr>
            <a:spLocks noGrp="1" noChangeArrowheads="1"/>
          </p:cNvSpPr>
          <p:nvPr>
            <p:ph type="body" idx="1"/>
          </p:nvPr>
        </p:nvSpPr>
        <p:spPr>
          <a:xfrm>
            <a:off x="0" y="228600"/>
            <a:ext cx="9144000" cy="6324600"/>
          </a:xfrm>
        </p:spPr>
        <p:txBody>
          <a:bodyPr/>
          <a:lstStyle/>
          <a:p>
            <a:r>
              <a:rPr lang="en-US" sz="2000">
                <a:latin typeface="Comic Sans MS" pitchFamily="66" charset="0"/>
              </a:rPr>
              <a:t>Prevalence of binge drinking according to perceived peer pressure and fraternity/sorority membership</a:t>
            </a:r>
          </a:p>
          <a:p>
            <a:pPr>
              <a:buFontTx/>
              <a:buNone/>
            </a:pPr>
            <a:endParaRPr lang="en-US" sz="2000">
              <a:latin typeface="Comic Sans MS" pitchFamily="66" charset="0"/>
            </a:endParaRPr>
          </a:p>
          <a:p>
            <a:pPr>
              <a:buFontTx/>
              <a:buNone/>
            </a:pPr>
            <a:r>
              <a:rPr lang="en-US" sz="1800">
                <a:latin typeface="Comic Sans MS" pitchFamily="66" charset="0"/>
              </a:rPr>
              <a:t>Perceived	Fraternity/     	# Binge   	# No binge   	 PR (95%CI)   </a:t>
            </a:r>
          </a:p>
          <a:p>
            <a:pPr>
              <a:buFontTx/>
              <a:buNone/>
            </a:pPr>
            <a:r>
              <a:rPr lang="en-US" sz="1800">
                <a:latin typeface="Comic Sans MS" pitchFamily="66" charset="0"/>
              </a:rPr>
              <a:t>Peer pressure	Sorority pledge	    Drinkers	    Drinking	        			</a:t>
            </a:r>
          </a:p>
          <a:p>
            <a:pPr>
              <a:buFontTx/>
              <a:buNone/>
            </a:pPr>
            <a:endParaRPr lang="en-US" sz="1800">
              <a:latin typeface="Comic Sans MS" pitchFamily="66" charset="0"/>
            </a:endParaRPr>
          </a:p>
          <a:p>
            <a:pPr>
              <a:buFontTx/>
              <a:buNone/>
            </a:pPr>
            <a:r>
              <a:rPr lang="en-US" sz="1800">
                <a:latin typeface="Comic Sans MS" pitchFamily="66" charset="0"/>
              </a:rPr>
              <a:t>High		Yes						</a:t>
            </a:r>
            <a:r>
              <a:rPr lang="en-US" sz="2000">
                <a:latin typeface="Comic Sans MS" pitchFamily="66" charset="0"/>
              </a:rPr>
              <a:t>referent</a:t>
            </a:r>
          </a:p>
          <a:p>
            <a:pPr>
              <a:buFontTx/>
              <a:buNone/>
            </a:pPr>
            <a:r>
              <a:rPr lang="en-US" sz="1800">
                <a:latin typeface="Comic Sans MS" pitchFamily="66" charset="0"/>
              </a:rPr>
              <a:t>			No</a:t>
            </a:r>
          </a:p>
          <a:p>
            <a:pPr>
              <a:buFontTx/>
              <a:buNone/>
            </a:pPr>
            <a:endParaRPr lang="en-US" sz="1800">
              <a:latin typeface="Comic Sans MS" pitchFamily="66" charset="0"/>
            </a:endParaRPr>
          </a:p>
          <a:p>
            <a:pPr>
              <a:buFontTx/>
              <a:buNone/>
            </a:pPr>
            <a:r>
              <a:rPr lang="en-US" sz="1800">
                <a:latin typeface="Comic Sans MS" pitchFamily="66" charset="0"/>
              </a:rPr>
              <a:t>Low		Yes</a:t>
            </a:r>
          </a:p>
          <a:p>
            <a:pPr>
              <a:buFontTx/>
              <a:buNone/>
            </a:pPr>
            <a:r>
              <a:rPr lang="en-US" sz="1800">
                <a:latin typeface="Comic Sans MS" pitchFamily="66" charset="0"/>
              </a:rPr>
              <a:t>			No</a:t>
            </a:r>
          </a:p>
          <a:p>
            <a:pPr>
              <a:buFontTx/>
              <a:buNone/>
            </a:pPr>
            <a:endParaRPr lang="en-US" sz="1800">
              <a:latin typeface="Comic Sans MS" pitchFamily="66" charset="0"/>
            </a:endParaRPr>
          </a:p>
          <a:p>
            <a:pPr>
              <a:buFontTx/>
              <a:buNone/>
            </a:pPr>
            <a:endParaRPr lang="en-US" sz="1800">
              <a:latin typeface="Comic Sans MS" pitchFamily="66" charset="0"/>
            </a:endParaRPr>
          </a:p>
          <a:p>
            <a:pPr>
              <a:buFontTx/>
              <a:buNone/>
            </a:pPr>
            <a:r>
              <a:rPr lang="en-US" sz="1800">
                <a:latin typeface="Comic Sans MS" pitchFamily="66" charset="0"/>
              </a:rPr>
              <a:t>	</a:t>
            </a:r>
          </a:p>
        </p:txBody>
      </p:sp>
      <p:sp>
        <p:nvSpPr>
          <p:cNvPr id="77828" name="Line 4"/>
          <p:cNvSpPr>
            <a:spLocks noChangeShapeType="1"/>
          </p:cNvSpPr>
          <p:nvPr/>
        </p:nvSpPr>
        <p:spPr bwMode="auto">
          <a:xfrm>
            <a:off x="609600" y="1066800"/>
            <a:ext cx="7696200" cy="0"/>
          </a:xfrm>
          <a:prstGeom prst="line">
            <a:avLst/>
          </a:prstGeom>
          <a:noFill/>
          <a:ln w="9525">
            <a:solidFill>
              <a:schemeClr val="tx1"/>
            </a:solidFill>
            <a:round/>
            <a:headEnd/>
            <a:tailEnd/>
          </a:ln>
          <a:effectLst/>
        </p:spPr>
        <p:txBody>
          <a:bodyPr wrap="none" anchor="ctr"/>
          <a:lstStyle/>
          <a:p>
            <a:endParaRPr lang="en-US"/>
          </a:p>
        </p:txBody>
      </p:sp>
      <p:sp>
        <p:nvSpPr>
          <p:cNvPr id="77829" name="Line 5"/>
          <p:cNvSpPr>
            <a:spLocks noChangeShapeType="1"/>
          </p:cNvSpPr>
          <p:nvPr/>
        </p:nvSpPr>
        <p:spPr bwMode="auto">
          <a:xfrm>
            <a:off x="609600" y="2133600"/>
            <a:ext cx="7696200" cy="0"/>
          </a:xfrm>
          <a:prstGeom prst="line">
            <a:avLst/>
          </a:prstGeom>
          <a:noFill/>
          <a:ln w="9525">
            <a:solidFill>
              <a:schemeClr val="tx1"/>
            </a:solidFill>
            <a:round/>
            <a:headEnd/>
            <a:tailEnd/>
          </a:ln>
          <a:effectLst/>
        </p:spPr>
        <p:txBody>
          <a:bodyPr wrap="none" anchor="ctr"/>
          <a:lstStyle/>
          <a:p>
            <a:endParaRPr lang="en-US"/>
          </a:p>
        </p:txBody>
      </p:sp>
      <p:sp>
        <p:nvSpPr>
          <p:cNvPr id="77830" name="Line 6"/>
          <p:cNvSpPr>
            <a:spLocks noChangeShapeType="1"/>
          </p:cNvSpPr>
          <p:nvPr/>
        </p:nvSpPr>
        <p:spPr bwMode="auto">
          <a:xfrm>
            <a:off x="685800" y="5562600"/>
            <a:ext cx="7620000" cy="0"/>
          </a:xfrm>
          <a:prstGeom prst="line">
            <a:avLst/>
          </a:prstGeom>
          <a:noFill/>
          <a:ln w="9525">
            <a:solidFill>
              <a:schemeClr val="tx1"/>
            </a:solidFill>
            <a:round/>
            <a:headEnd/>
            <a:tailEnd/>
          </a:ln>
          <a:effectLst/>
        </p:spPr>
        <p:txBody>
          <a:bodyPr wrap="none" anchor="ctr"/>
          <a:lstStyle/>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5" name="Picture 3" descr="A:\SLIDE7.TIF"/>
          <p:cNvPicPr>
            <a:picLocks noChangeAspect="1" noChangeArrowheads="1"/>
          </p:cNvPicPr>
          <p:nvPr/>
        </p:nvPicPr>
        <p:blipFill>
          <a:blip r:embed="rId2" cstate="print"/>
          <a:srcRect/>
          <a:stretch>
            <a:fillRect/>
          </a:stretch>
        </p:blipFill>
        <p:spPr bwMode="auto">
          <a:xfrm>
            <a:off x="914400" y="990600"/>
            <a:ext cx="7391400" cy="4991100"/>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3" name="Picture 3" descr="A:\SLIDE8.TIF"/>
          <p:cNvPicPr>
            <a:picLocks noChangeAspect="1" noChangeArrowheads="1"/>
          </p:cNvPicPr>
          <p:nvPr/>
        </p:nvPicPr>
        <p:blipFill>
          <a:blip r:embed="rId2" cstate="print"/>
          <a:srcRect/>
          <a:stretch>
            <a:fillRect/>
          </a:stretch>
        </p:blipFill>
        <p:spPr bwMode="auto">
          <a:xfrm flipV="1">
            <a:off x="609600" y="1295400"/>
            <a:ext cx="8001000" cy="4114800"/>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1" name="Picture 3" descr="A:\SLIDE5.TIF"/>
          <p:cNvPicPr>
            <a:picLocks noChangeAspect="1" noChangeArrowheads="1"/>
          </p:cNvPicPr>
          <p:nvPr/>
        </p:nvPicPr>
        <p:blipFill>
          <a:blip r:embed="rId2" cstate="print"/>
          <a:srcRect/>
          <a:stretch>
            <a:fillRect/>
          </a:stretch>
        </p:blipFill>
        <p:spPr bwMode="auto">
          <a:xfrm>
            <a:off x="838200" y="457200"/>
            <a:ext cx="7086600" cy="3429000"/>
          </a:xfrm>
          <a:prstGeom prst="rect">
            <a:avLst/>
          </a:prstGeom>
          <a:noFill/>
        </p:spPr>
      </p:pic>
      <p:pic>
        <p:nvPicPr>
          <p:cNvPr id="63492" name="Picture 4" descr="A:\SLIDE9.TIF"/>
          <p:cNvPicPr>
            <a:picLocks noChangeAspect="1" noChangeArrowheads="1"/>
          </p:cNvPicPr>
          <p:nvPr/>
        </p:nvPicPr>
        <p:blipFill>
          <a:blip r:embed="rId3" cstate="print"/>
          <a:srcRect/>
          <a:stretch>
            <a:fillRect/>
          </a:stretch>
        </p:blipFill>
        <p:spPr bwMode="auto">
          <a:xfrm>
            <a:off x="838200" y="4114800"/>
            <a:ext cx="7086600" cy="2362200"/>
          </a:xfrm>
          <a:prstGeom prst="rect">
            <a:avLst/>
          </a:prstGeo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9" name="Picture 3" descr="A:\slide 5.tif"/>
          <p:cNvPicPr>
            <a:picLocks noChangeAspect="1" noChangeArrowheads="1"/>
          </p:cNvPicPr>
          <p:nvPr/>
        </p:nvPicPr>
        <p:blipFill>
          <a:blip r:embed="rId2" cstate="print"/>
          <a:srcRect/>
          <a:stretch>
            <a:fillRect/>
          </a:stretch>
        </p:blipFill>
        <p:spPr bwMode="auto">
          <a:xfrm>
            <a:off x="1295400" y="533400"/>
            <a:ext cx="6553200" cy="2133600"/>
          </a:xfrm>
          <a:prstGeom prst="rect">
            <a:avLst/>
          </a:prstGeom>
          <a:noFill/>
        </p:spPr>
      </p:pic>
      <p:pic>
        <p:nvPicPr>
          <p:cNvPr id="70660" name="Picture 4" descr="A:\SLIDE6.TIF"/>
          <p:cNvPicPr>
            <a:picLocks noChangeAspect="1" noChangeArrowheads="1"/>
          </p:cNvPicPr>
          <p:nvPr/>
        </p:nvPicPr>
        <p:blipFill>
          <a:blip r:embed="rId3" cstate="print"/>
          <a:srcRect/>
          <a:stretch>
            <a:fillRect/>
          </a:stretch>
        </p:blipFill>
        <p:spPr bwMode="auto">
          <a:xfrm>
            <a:off x="1295400" y="3124200"/>
            <a:ext cx="6477000" cy="27432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381000" y="0"/>
            <a:ext cx="8658225" cy="6629400"/>
          </a:xfrm>
        </p:spPr>
        <p:txBody>
          <a:bodyPr/>
          <a:lstStyle/>
          <a:p>
            <a:r>
              <a:rPr lang="en-US">
                <a:latin typeface="Comic Sans MS" pitchFamily="66" charset="0"/>
              </a:rPr>
              <a:t>Confidence Intervals (CI’s) can be derived:</a:t>
            </a:r>
          </a:p>
          <a:p>
            <a:pPr lvl="1"/>
            <a:r>
              <a:rPr lang="en-US">
                <a:latin typeface="Comic Sans MS" pitchFamily="66" charset="0"/>
              </a:rPr>
              <a:t>differences between group means, mean changes in group over time</a:t>
            </a:r>
          </a:p>
          <a:p>
            <a:pPr lvl="1"/>
            <a:r>
              <a:rPr lang="en-US">
                <a:latin typeface="Comic Sans MS" pitchFamily="66" charset="0"/>
              </a:rPr>
              <a:t>proportions</a:t>
            </a:r>
          </a:p>
          <a:p>
            <a:pPr lvl="1"/>
            <a:r>
              <a:rPr lang="en-US">
                <a:latin typeface="Comic Sans MS" pitchFamily="66" charset="0"/>
              </a:rPr>
              <a:t>Odds ratios</a:t>
            </a:r>
          </a:p>
          <a:p>
            <a:pPr lvl="1"/>
            <a:r>
              <a:rPr lang="en-US">
                <a:latin typeface="Comic Sans MS" pitchFamily="66" charset="0"/>
              </a:rPr>
              <a:t>Rate ratios, risk ratios</a:t>
            </a:r>
          </a:p>
          <a:p>
            <a:pPr lvl="1"/>
            <a:r>
              <a:rPr lang="en-US">
                <a:latin typeface="Comic Sans MS" pitchFamily="66" charset="0"/>
              </a:rPr>
              <a:t>Survival rates</a:t>
            </a:r>
          </a:p>
          <a:p>
            <a:pPr lvl="1"/>
            <a:r>
              <a:rPr lang="en-US">
                <a:latin typeface="Comic Sans MS" pitchFamily="66" charset="0"/>
              </a:rPr>
              <a:t>Slopes of regression lines</a:t>
            </a:r>
          </a:p>
          <a:p>
            <a:pPr lvl="1"/>
            <a:r>
              <a:rPr lang="en-US">
                <a:latin typeface="Comic Sans MS" pitchFamily="66" charset="0"/>
              </a:rPr>
              <a:t>Coefficients in regression models</a:t>
            </a:r>
          </a:p>
          <a:p>
            <a:r>
              <a:rPr lang="en-US">
                <a:latin typeface="Comic Sans MS" pitchFamily="66" charset="0"/>
              </a:rPr>
              <a:t>Report upper and lower values of CI, (95%CI: lower limit, upper limit)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t>Approaches to Statistical Analysis and Interpretation</a:t>
            </a:r>
          </a:p>
        </p:txBody>
      </p:sp>
      <p:sp>
        <p:nvSpPr>
          <p:cNvPr id="78851" name="Rectangle 3"/>
          <p:cNvSpPr>
            <a:spLocks noGrp="1" noChangeArrowheads="1"/>
          </p:cNvSpPr>
          <p:nvPr>
            <p:ph type="body" idx="1"/>
          </p:nvPr>
        </p:nvSpPr>
        <p:spPr/>
        <p:txBody>
          <a:bodyPr/>
          <a:lstStyle/>
          <a:p>
            <a:r>
              <a:rPr lang="en-US"/>
              <a:t>Non-causal explanations for an association</a:t>
            </a:r>
          </a:p>
          <a:p>
            <a:pPr lvl="1"/>
            <a:r>
              <a:rPr lang="en-US"/>
              <a:t>Observation bias</a:t>
            </a:r>
          </a:p>
          <a:p>
            <a:pPr lvl="1"/>
            <a:r>
              <a:rPr lang="en-US"/>
              <a:t>Confounding</a:t>
            </a:r>
          </a:p>
          <a:p>
            <a:pPr lvl="1"/>
            <a:r>
              <a:rPr lang="en-US"/>
              <a:t>Chance variation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t>Chance Variation</a:t>
            </a:r>
          </a:p>
        </p:txBody>
      </p:sp>
      <p:sp>
        <p:nvSpPr>
          <p:cNvPr id="79875" name="Rectangle 3"/>
          <p:cNvSpPr>
            <a:spLocks noGrp="1" noChangeArrowheads="1"/>
          </p:cNvSpPr>
          <p:nvPr>
            <p:ph type="body" idx="1"/>
          </p:nvPr>
        </p:nvSpPr>
        <p:spPr/>
        <p:txBody>
          <a:bodyPr/>
          <a:lstStyle/>
          <a:p>
            <a:r>
              <a:rPr lang="en-US"/>
              <a:t>Statistical significance:  probability value as large, or larger than that observed occurring by chance, given the sample size and statement of the null hypothesis.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t>Selecting a Method of Statistical Analysis</a:t>
            </a:r>
          </a:p>
        </p:txBody>
      </p:sp>
      <p:sp>
        <p:nvSpPr>
          <p:cNvPr id="80899" name="Rectangle 3"/>
          <p:cNvSpPr>
            <a:spLocks noGrp="1" noChangeArrowheads="1"/>
          </p:cNvSpPr>
          <p:nvPr>
            <p:ph type="body" idx="1"/>
          </p:nvPr>
        </p:nvSpPr>
        <p:spPr/>
        <p:txBody>
          <a:bodyPr/>
          <a:lstStyle/>
          <a:p>
            <a:r>
              <a:rPr lang="en-US"/>
              <a:t>Determine type of data represented by dependent and independent variable</a:t>
            </a:r>
          </a:p>
          <a:p>
            <a:r>
              <a:rPr lang="en-US"/>
              <a:t>Types of data</a:t>
            </a:r>
          </a:p>
          <a:p>
            <a:pPr lvl="1"/>
            <a:r>
              <a:rPr lang="en-US"/>
              <a:t>continuous</a:t>
            </a:r>
          </a:p>
          <a:p>
            <a:pPr lvl="1"/>
            <a:r>
              <a:rPr lang="en-US"/>
              <a:t>ordinal</a:t>
            </a:r>
          </a:p>
          <a:p>
            <a:pPr lvl="1"/>
            <a:r>
              <a:rPr lang="en-US"/>
              <a:t>nominal</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t>Methods to Derive Confidence Limits for Odds Ratios </a:t>
            </a:r>
          </a:p>
        </p:txBody>
      </p:sp>
      <p:sp>
        <p:nvSpPr>
          <p:cNvPr id="81923" name="Rectangle 3"/>
          <p:cNvSpPr>
            <a:spLocks noGrp="1" noChangeArrowheads="1"/>
          </p:cNvSpPr>
          <p:nvPr>
            <p:ph type="body" idx="1"/>
          </p:nvPr>
        </p:nvSpPr>
        <p:spPr/>
        <p:txBody>
          <a:bodyPr/>
          <a:lstStyle/>
          <a:p>
            <a:r>
              <a:rPr lang="en-US"/>
              <a:t>Woolf’s method</a:t>
            </a:r>
          </a:p>
          <a:p>
            <a:r>
              <a:rPr lang="en-US"/>
              <a:t>Test-based (Miettinen)</a:t>
            </a:r>
          </a:p>
          <a:p>
            <a:r>
              <a:rPr lang="en-US"/>
              <a:t>Cornfield exact method</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Woolf’s Method</a:t>
            </a:r>
          </a:p>
        </p:txBody>
      </p:sp>
      <p:sp>
        <p:nvSpPr>
          <p:cNvPr id="82947" name="Rectangle 3"/>
          <p:cNvSpPr>
            <a:spLocks noGrp="1" noChangeArrowheads="1"/>
          </p:cNvSpPr>
          <p:nvPr>
            <p:ph type="body" idx="1"/>
          </p:nvPr>
        </p:nvSpPr>
        <p:spPr>
          <a:xfrm>
            <a:off x="304800" y="1981200"/>
            <a:ext cx="8734425" cy="4114800"/>
          </a:xfrm>
        </p:spPr>
        <p:txBody>
          <a:bodyPr/>
          <a:lstStyle/>
          <a:p>
            <a:pPr>
              <a:buFontTx/>
              <a:buNone/>
            </a:pPr>
            <a:r>
              <a:rPr lang="en-US"/>
              <a:t>			Cases		Controls		T</a:t>
            </a:r>
          </a:p>
          <a:p>
            <a:pPr>
              <a:buFontTx/>
              <a:buNone/>
            </a:pPr>
            <a:r>
              <a:rPr lang="en-US"/>
              <a:t>Exp		a			b			m1</a:t>
            </a:r>
          </a:p>
          <a:p>
            <a:pPr>
              <a:buFontTx/>
              <a:buNone/>
            </a:pPr>
            <a:r>
              <a:rPr lang="en-US"/>
              <a:t>Non-Exp	c			d			m2</a:t>
            </a:r>
          </a:p>
          <a:p>
            <a:pPr>
              <a:buFontTx/>
              <a:buNone/>
            </a:pPr>
            <a:r>
              <a:rPr lang="en-US"/>
              <a:t>T			n1			n2</a:t>
            </a:r>
          </a:p>
          <a:p>
            <a:pPr>
              <a:buFontTx/>
              <a:buNone/>
            </a:pPr>
            <a:r>
              <a:rPr lang="en-US"/>
              <a:t>Estimated </a:t>
            </a:r>
          </a:p>
          <a:p>
            <a:pPr>
              <a:buFontTx/>
              <a:buNone/>
            </a:pPr>
            <a:r>
              <a:rPr lang="en-US"/>
              <a:t>Variance = ln OR = 1/a +1/b +1/c +1/d</a:t>
            </a:r>
          </a:p>
          <a:p>
            <a:pPr>
              <a:buFontTx/>
              <a:buNone/>
            </a:pPr>
            <a:r>
              <a:rPr lang="en-US"/>
              <a:t>Combining strata into single overall estimate each ln OR is weighted by inverse of variance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t>Test-Based Confidence Limits</a:t>
            </a:r>
          </a:p>
        </p:txBody>
      </p:sp>
      <p:sp>
        <p:nvSpPr>
          <p:cNvPr id="83971" name="Rectangle 3"/>
          <p:cNvSpPr>
            <a:spLocks noGrp="1" noChangeArrowheads="1"/>
          </p:cNvSpPr>
          <p:nvPr>
            <p:ph type="body" idx="1"/>
          </p:nvPr>
        </p:nvSpPr>
        <p:spPr>
          <a:xfrm>
            <a:off x="990600" y="1447800"/>
            <a:ext cx="8048625" cy="4648200"/>
          </a:xfrm>
        </p:spPr>
        <p:txBody>
          <a:bodyPr/>
          <a:lstStyle/>
          <a:p>
            <a:r>
              <a:rPr lang="en-US"/>
              <a:t>Used in combination with Mantel-Haenszel procedures for estimating summary relative risk and chi-square statistic</a:t>
            </a:r>
          </a:p>
          <a:p>
            <a:pPr>
              <a:buFontTx/>
              <a:buNone/>
            </a:pPr>
            <a:r>
              <a:rPr lang="en-US"/>
              <a:t>	Ln ORMH (1±1.96/x)</a:t>
            </a:r>
          </a:p>
          <a:p>
            <a:pPr>
              <a:buFontTx/>
              <a:buNone/>
            </a:pPr>
            <a:r>
              <a:rPr lang="en-US"/>
              <a:t>where x=sqrt**chisq (MH)</a:t>
            </a:r>
          </a:p>
          <a:p>
            <a:pPr>
              <a:buFontTx/>
              <a:buNone/>
            </a:pPr>
            <a:r>
              <a:rPr lang="en-US"/>
              <a:t>95%CI = exponentiate [Ln ORMH (1±1.96/x)]</a:t>
            </a:r>
          </a:p>
          <a:p>
            <a:pPr>
              <a:buFontTx/>
              <a:buNone/>
            </a:pP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t>Stratification and Adjustment</a:t>
            </a:r>
          </a:p>
        </p:txBody>
      </p:sp>
      <p:sp>
        <p:nvSpPr>
          <p:cNvPr id="84995" name="Rectangle 3"/>
          <p:cNvSpPr>
            <a:spLocks noGrp="1" noChangeArrowheads="1"/>
          </p:cNvSpPr>
          <p:nvPr>
            <p:ph type="body" idx="1"/>
          </p:nvPr>
        </p:nvSpPr>
        <p:spPr>
          <a:xfrm>
            <a:off x="609600" y="1219200"/>
            <a:ext cx="8429625" cy="4876800"/>
          </a:xfrm>
        </p:spPr>
        <p:txBody>
          <a:bodyPr/>
          <a:lstStyle/>
          <a:p>
            <a:r>
              <a:rPr lang="en-US"/>
              <a:t>Stratified according to potential confounding variable</a:t>
            </a:r>
          </a:p>
          <a:p>
            <a:pPr>
              <a:buFontTx/>
              <a:buNone/>
            </a:pPr>
            <a:r>
              <a:rPr lang="en-US"/>
              <a:t>Stratum I</a:t>
            </a:r>
          </a:p>
          <a:p>
            <a:pPr>
              <a:buFontTx/>
              <a:buNone/>
            </a:pPr>
            <a:r>
              <a:rPr lang="en-US"/>
              <a:t>				Cases	Controls		T</a:t>
            </a:r>
          </a:p>
          <a:p>
            <a:pPr>
              <a:buFontTx/>
              <a:buNone/>
            </a:pPr>
            <a:r>
              <a:rPr lang="en-US"/>
              <a:t>Exp			ai		bi			m1i</a:t>
            </a:r>
          </a:p>
          <a:p>
            <a:pPr>
              <a:buFontTx/>
              <a:buNone/>
            </a:pPr>
            <a:r>
              <a:rPr lang="en-US"/>
              <a:t>Non-Exp		ci		di			m2i</a:t>
            </a:r>
          </a:p>
          <a:p>
            <a:pPr>
              <a:buFontTx/>
              <a:buNone/>
            </a:pPr>
            <a:r>
              <a:rPr lang="en-US"/>
              <a:t>T				n1i		n2i			Ni</a:t>
            </a:r>
          </a:p>
          <a:p>
            <a:pPr>
              <a:buFontTx/>
              <a:buNone/>
            </a:pPr>
            <a:r>
              <a:rPr lang="en-US"/>
              <a:t>OR MH = </a:t>
            </a:r>
            <a:r>
              <a:rPr lang="en-US">
                <a:sym typeface="Symbol" pitchFamily="18" charset="2"/>
              </a:rPr>
              <a:t> aidi/Ni / bici/Ni</a:t>
            </a:r>
          </a:p>
          <a:p>
            <a:pPr>
              <a:buFontTx/>
              <a:buNone/>
            </a:pPr>
            <a:r>
              <a:rPr lang="en-US">
                <a:sym typeface="Symbol" pitchFamily="18" charset="2"/>
              </a:rPr>
              <a:t>Assumption: Homogeneity of effects across categories of the stratifying variable</a:t>
            </a: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t>Hypothesis Testing based on Stratified Data</a:t>
            </a:r>
          </a:p>
        </p:txBody>
      </p:sp>
      <p:sp>
        <p:nvSpPr>
          <p:cNvPr id="86019" name="Rectangle 3"/>
          <p:cNvSpPr>
            <a:spLocks noGrp="1" noChangeArrowheads="1"/>
          </p:cNvSpPr>
          <p:nvPr>
            <p:ph type="body" idx="1"/>
          </p:nvPr>
        </p:nvSpPr>
        <p:spPr/>
        <p:txBody>
          <a:bodyPr/>
          <a:lstStyle/>
          <a:p>
            <a:r>
              <a:rPr lang="en-US"/>
              <a:t>Mantel Haenszel Chi-Square</a:t>
            </a:r>
          </a:p>
          <a:p>
            <a:pPr lvl="1"/>
            <a:r>
              <a:rPr lang="en-US"/>
              <a:t>one degree of freedom</a:t>
            </a:r>
          </a:p>
          <a:p>
            <a:pPr lvl="1"/>
            <a:r>
              <a:rPr lang="en-US"/>
              <a:t>extensionof chisquare formula for a series of 2*2 tables</a:t>
            </a:r>
          </a:p>
          <a:p>
            <a:pPr lvl="1"/>
            <a:r>
              <a:rPr lang="en-US"/>
              <a:t>Case-control study</a:t>
            </a:r>
          </a:p>
          <a:p>
            <a:pPr lvl="2"/>
            <a:r>
              <a:rPr lang="en-US"/>
              <a:t>X2MH = [</a:t>
            </a:r>
            <a:r>
              <a:rPr lang="en-US">
                <a:sym typeface="Symbol" pitchFamily="18" charset="2"/>
              </a:rPr>
              <a:t>a- (a+b)(a+c)/T]2</a:t>
            </a:r>
          </a:p>
          <a:p>
            <a:pPr lvl="2">
              <a:buFontTx/>
              <a:buNone/>
            </a:pPr>
            <a:r>
              <a:rPr lang="en-US">
                <a:sym typeface="Symbol" pitchFamily="18" charset="2"/>
              </a:rPr>
              <a:t>		 (a+b)(c+d)(a+c)(b+d)/T2(T-1)</a:t>
            </a:r>
          </a:p>
          <a:p>
            <a:pPr lvl="2">
              <a:buFontTx/>
              <a:buNone/>
            </a:pPr>
            <a:r>
              <a:rPr lang="en-US">
                <a:sym typeface="Symbol" pitchFamily="18" charset="2"/>
              </a:rPr>
              <a:t>Chi-square distribution on 1 degree of freedom is related to normal distribution</a:t>
            </a:r>
          </a:p>
        </p:txBody>
      </p:sp>
      <p:sp>
        <p:nvSpPr>
          <p:cNvPr id="86020" name="Line 4"/>
          <p:cNvSpPr>
            <a:spLocks noChangeShapeType="1"/>
          </p:cNvSpPr>
          <p:nvPr/>
        </p:nvSpPr>
        <p:spPr bwMode="auto">
          <a:xfrm>
            <a:off x="3581400" y="4953000"/>
            <a:ext cx="3200400" cy="0"/>
          </a:xfrm>
          <a:prstGeom prst="line">
            <a:avLst/>
          </a:prstGeom>
          <a:noFill/>
          <a:ln w="9525">
            <a:solidFill>
              <a:schemeClr val="tx1"/>
            </a:solidFill>
            <a:round/>
            <a:headEnd/>
            <a:tailEnd/>
          </a:ln>
          <a:effectLst/>
        </p:spPr>
        <p:txBody>
          <a:bodyPr wrap="none" anchor="ctr"/>
          <a:lstStyle/>
          <a:p>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t>Mantel Haenszel Adjusted Rate Ratio</a:t>
            </a:r>
          </a:p>
        </p:txBody>
      </p:sp>
      <p:sp>
        <p:nvSpPr>
          <p:cNvPr id="87043" name="Rectangle 3"/>
          <p:cNvSpPr>
            <a:spLocks noGrp="1" noChangeArrowheads="1"/>
          </p:cNvSpPr>
          <p:nvPr>
            <p:ph type="body" idx="1"/>
          </p:nvPr>
        </p:nvSpPr>
        <p:spPr/>
        <p:txBody>
          <a:bodyPr/>
          <a:lstStyle/>
          <a:p>
            <a:r>
              <a:rPr lang="en-US"/>
              <a:t>Cohort Study</a:t>
            </a:r>
          </a:p>
          <a:p>
            <a:pPr>
              <a:buFontTx/>
              <a:buNone/>
            </a:pPr>
            <a:r>
              <a:rPr lang="en-US"/>
              <a:t>Stratum I </a:t>
            </a:r>
          </a:p>
          <a:p>
            <a:pPr>
              <a:buFontTx/>
              <a:buNone/>
            </a:pPr>
            <a:r>
              <a:rPr lang="en-US"/>
              <a:t>				Cases	Person-time</a:t>
            </a:r>
          </a:p>
          <a:p>
            <a:pPr>
              <a:buFontTx/>
              <a:buNone/>
            </a:pPr>
            <a:r>
              <a:rPr lang="en-US"/>
              <a:t>Exp			a1i		y1i</a:t>
            </a:r>
          </a:p>
          <a:p>
            <a:pPr>
              <a:buFontTx/>
              <a:buNone/>
            </a:pPr>
            <a:r>
              <a:rPr lang="en-US"/>
              <a:t>Non-exp		a0i		y0i</a:t>
            </a:r>
          </a:p>
          <a:p>
            <a:pPr>
              <a:buFontTx/>
              <a:buNone/>
            </a:pPr>
            <a:r>
              <a:rPr lang="en-US"/>
              <a:t>Total					Ti</a:t>
            </a:r>
          </a:p>
          <a:p>
            <a:pPr>
              <a:buFontTx/>
              <a:buNone/>
            </a:pPr>
            <a:r>
              <a:rPr lang="en-US"/>
              <a:t>RRMH = </a:t>
            </a:r>
            <a:r>
              <a:rPr lang="en-US">
                <a:sym typeface="Symbol" pitchFamily="18" charset="2"/>
              </a:rPr>
              <a:t> a1iy0i/ Ti / a0iy0i/Ti</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Assessing the Presence of Confounding</a:t>
            </a:r>
          </a:p>
        </p:txBody>
      </p:sp>
      <p:sp>
        <p:nvSpPr>
          <p:cNvPr id="88067" name="Rectangle 3"/>
          <p:cNvSpPr>
            <a:spLocks noGrp="1" noChangeArrowheads="1"/>
          </p:cNvSpPr>
          <p:nvPr>
            <p:ph type="body" idx="1"/>
          </p:nvPr>
        </p:nvSpPr>
        <p:spPr/>
        <p:txBody>
          <a:bodyPr/>
          <a:lstStyle/>
          <a:p>
            <a:r>
              <a:rPr lang="en-US"/>
              <a:t>Is the confounding variable related to both the exposure and outcome in the study</a:t>
            </a:r>
          </a:p>
          <a:p>
            <a:r>
              <a:rPr lang="en-US"/>
              <a:t>Does the exposure-outcome association observed in the crude analysis have the same direction as and similar magnitude as the associations observed within the strata of the confounding variable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381000" y="0"/>
            <a:ext cx="8382000" cy="6553200"/>
          </a:xfrm>
        </p:spPr>
        <p:txBody>
          <a:bodyPr/>
          <a:lstStyle/>
          <a:p>
            <a:r>
              <a:rPr lang="en-US" sz="2800">
                <a:latin typeface="Comic Sans MS" pitchFamily="66" charset="0"/>
              </a:rPr>
              <a:t>The mean plus and minus standard error of the mean is about a 68% CI.  The more conservative 95% CI is included in the mean±1.96 (S.E. of mean)</a:t>
            </a:r>
          </a:p>
          <a:p>
            <a:r>
              <a:rPr lang="en-US" sz="2800">
                <a:latin typeface="Comic Sans MS" pitchFamily="66" charset="0"/>
              </a:rPr>
              <a:t>Thus: 32 of 100 similar studies will likely produce a mean value outside the range identified by a 68% CI; whereas only 5 of 100 similar studies will likely produce a mean value outside the range identified by a 95% CI.</a:t>
            </a:r>
          </a:p>
          <a:p>
            <a:endParaRPr lang="en-US" sz="2800">
              <a:latin typeface="Comic Sans MS" pitchFamily="66" charset="0"/>
            </a:endParaRPr>
          </a:p>
          <a:p>
            <a:r>
              <a:rPr lang="en-US" sz="2800">
                <a:latin typeface="Comic Sans MS" pitchFamily="66" charset="0"/>
              </a:rPr>
              <a:t>Note: A logarithmic transformation is often used for data which is skewed positively to the right, and thus approximation to normal distribution is greatly improved. (Generally  use Ln transformation</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type="body" idx="1"/>
          </p:nvPr>
        </p:nvSpPr>
        <p:spPr>
          <a:xfrm>
            <a:off x="1066800" y="304800"/>
            <a:ext cx="7972425" cy="6324600"/>
          </a:xfrm>
        </p:spPr>
        <p:txBody>
          <a:bodyPr/>
          <a:lstStyle/>
          <a:p>
            <a:r>
              <a:rPr lang="en-US"/>
              <a:t>Does the exposure-outcome association observed in the crude analysis have the same magnitude and direction as the association observed after adjusting for the confounding variable?</a:t>
            </a:r>
          </a:p>
          <a:p>
            <a:pPr lvl="1"/>
            <a:r>
              <a:rPr lang="en-US"/>
              <a:t>E.g. % excess risk explained by confounding variable = RRu - RRa / RRu -1.0 * 100</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381000" y="152400"/>
            <a:ext cx="8763000" cy="1143000"/>
          </a:xfrm>
        </p:spPr>
        <p:txBody>
          <a:bodyPr/>
          <a:lstStyle/>
          <a:p>
            <a:pPr algn="ctr"/>
            <a:r>
              <a:rPr lang="en-US"/>
              <a:t>Defining and Assessing Heterogeneity of Effects Interaction</a:t>
            </a:r>
          </a:p>
        </p:txBody>
      </p:sp>
      <p:sp>
        <p:nvSpPr>
          <p:cNvPr id="90115" name="Rectangle 3"/>
          <p:cNvSpPr>
            <a:spLocks noGrp="1" noChangeArrowheads="1"/>
          </p:cNvSpPr>
          <p:nvPr>
            <p:ph type="body" idx="1"/>
          </p:nvPr>
        </p:nvSpPr>
        <p:spPr>
          <a:xfrm>
            <a:off x="914400" y="2209800"/>
            <a:ext cx="8124825" cy="4419600"/>
          </a:xfrm>
        </p:spPr>
        <p:txBody>
          <a:bodyPr/>
          <a:lstStyle/>
          <a:p>
            <a:r>
              <a:rPr lang="en-US"/>
              <a:t>For dichotomous variables, effect of exposure variable on outcome differs depending on whether another variable (the effect modifier) is present</a:t>
            </a:r>
          </a:p>
          <a:p>
            <a:pPr lvl="1"/>
            <a:r>
              <a:rPr lang="en-US"/>
              <a:t>positive interaction -synergy</a:t>
            </a:r>
          </a:p>
          <a:p>
            <a:pPr lvl="1"/>
            <a:r>
              <a:rPr lang="en-US"/>
              <a:t>negative interaction-antagonistic</a:t>
            </a:r>
          </a:p>
          <a:p>
            <a:r>
              <a:rPr lang="en-US"/>
              <a:t>For continuous variables: the effect of exposure variable on outocme differs depending on level of effect modifier</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type="body" idx="1"/>
          </p:nvPr>
        </p:nvSpPr>
        <p:spPr>
          <a:xfrm>
            <a:off x="762000" y="685800"/>
            <a:ext cx="8277225" cy="5410200"/>
          </a:xfrm>
        </p:spPr>
        <p:txBody>
          <a:bodyPr/>
          <a:lstStyle/>
          <a:p>
            <a:r>
              <a:rPr lang="en-US"/>
              <a:t>In stratification analysis : heterogeneity in odds ratios (RRs) across strata as a result of interaction between exposure, risk factor and stratum specific third variable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t>Assessment of Interaction in Case-Control Studies</a:t>
            </a:r>
          </a:p>
        </p:txBody>
      </p:sp>
      <p:sp>
        <p:nvSpPr>
          <p:cNvPr id="92163" name="Rectangle 3"/>
          <p:cNvSpPr>
            <a:spLocks noGrp="1" noChangeArrowheads="1"/>
          </p:cNvSpPr>
          <p:nvPr>
            <p:ph type="body" idx="1"/>
          </p:nvPr>
        </p:nvSpPr>
        <p:spPr>
          <a:xfrm>
            <a:off x="1219200" y="1600200"/>
            <a:ext cx="7820025" cy="4495800"/>
          </a:xfrm>
        </p:spPr>
        <p:txBody>
          <a:bodyPr/>
          <a:lstStyle/>
          <a:p>
            <a:r>
              <a:rPr lang="en-US"/>
              <a:t>Assessment of Homogeneity of the effects</a:t>
            </a:r>
          </a:p>
          <a:p>
            <a:pPr lvl="1"/>
            <a:r>
              <a:rPr lang="en-US"/>
              <a:t>In a case-control study, the homogeneity strategy can be used to assess the presence or absence of multiplicative interaction</a:t>
            </a:r>
          </a:p>
          <a:p>
            <a:pPr lvl="2"/>
            <a:r>
              <a:rPr lang="en-US"/>
              <a:t>Absolute measures of disease risk are usually not available in case-control studies; not possible to measure absolute difference between exposed and unexposed</a:t>
            </a:r>
          </a:p>
          <a:p>
            <a:pPr lvl="2"/>
            <a:r>
              <a:rPr lang="en-US"/>
              <a:t>Homogeneity of effects is based on odds ratio</a:t>
            </a:r>
          </a:p>
          <a:p>
            <a:pPr lvl="2"/>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endParaRPr lang="en-US"/>
          </a:p>
        </p:txBody>
      </p:sp>
      <p:sp>
        <p:nvSpPr>
          <p:cNvPr id="93187" name="Rectangle 3"/>
          <p:cNvSpPr>
            <a:spLocks noGrp="1" noChangeArrowheads="1"/>
          </p:cNvSpPr>
          <p:nvPr>
            <p:ph type="body" idx="1"/>
          </p:nvPr>
        </p:nvSpPr>
        <p:spPr>
          <a:xfrm>
            <a:off x="1143000" y="1066800"/>
            <a:ext cx="7896225" cy="5029200"/>
          </a:xfrm>
        </p:spPr>
        <p:txBody>
          <a:bodyPr/>
          <a:lstStyle/>
          <a:p>
            <a:pPr lvl="2"/>
            <a:r>
              <a:rPr lang="en-US"/>
              <a:t>However, it is possible to assess additive interaction in a case-control study by using the strategy of comparing observed and expected joint effects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Comparing Observed and Expected Joint Effects: Case-Control Study</a:t>
            </a:r>
          </a:p>
        </p:txBody>
      </p:sp>
      <p:sp>
        <p:nvSpPr>
          <p:cNvPr id="94211" name="Rectangle 3"/>
          <p:cNvSpPr>
            <a:spLocks noGrp="1" noChangeArrowheads="1"/>
          </p:cNvSpPr>
          <p:nvPr>
            <p:ph type="body" idx="1"/>
          </p:nvPr>
        </p:nvSpPr>
        <p:spPr>
          <a:xfrm>
            <a:off x="1219200" y="2438400"/>
            <a:ext cx="7820025" cy="4191000"/>
          </a:xfrm>
        </p:spPr>
        <p:txBody>
          <a:bodyPr/>
          <a:lstStyle/>
          <a:p>
            <a:r>
              <a:rPr lang="en-US"/>
              <a:t>Independent effects of A (exposure) and Z (third variable) are estimated in order to compute expected joint effect</a:t>
            </a:r>
          </a:p>
          <a:p>
            <a:r>
              <a:rPr lang="en-US"/>
              <a:t>Compare observed joint effect</a:t>
            </a:r>
          </a:p>
          <a:p>
            <a:r>
              <a:rPr lang="en-US"/>
              <a:t>When observed and expected joint effects differ, interaction is said to be present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t>Comparing Observed and Expected Joint Effects</a:t>
            </a:r>
          </a:p>
        </p:txBody>
      </p:sp>
      <p:sp>
        <p:nvSpPr>
          <p:cNvPr id="95235" name="Rectangle 3"/>
          <p:cNvSpPr>
            <a:spLocks noGrp="1" noChangeArrowheads="1"/>
          </p:cNvSpPr>
          <p:nvPr>
            <p:ph type="body" idx="1"/>
          </p:nvPr>
        </p:nvSpPr>
        <p:spPr>
          <a:xfrm>
            <a:off x="381000" y="1981200"/>
            <a:ext cx="8658225" cy="4114800"/>
          </a:xfrm>
        </p:spPr>
        <p:txBody>
          <a:bodyPr/>
          <a:lstStyle/>
          <a:p>
            <a:r>
              <a:rPr lang="en-US"/>
              <a:t>Assessing the heterogeneity of effects: Case-Control Studies</a:t>
            </a:r>
          </a:p>
          <a:p>
            <a:pPr>
              <a:buFontTx/>
              <a:buNone/>
            </a:pPr>
            <a:r>
              <a:rPr lang="en-US" sz="2400"/>
              <a:t>What is measured?	    Exp Z	Exp A   Cases Controls    OR</a:t>
            </a:r>
          </a:p>
          <a:p>
            <a:pPr>
              <a:buFontTx/>
              <a:buNone/>
            </a:pPr>
            <a:r>
              <a:rPr lang="en-US" sz="2400"/>
              <a:t>reference		    No		No	  A-Z-		      1.0</a:t>
            </a:r>
          </a:p>
          <a:p>
            <a:pPr>
              <a:buFontTx/>
              <a:buNone/>
            </a:pPr>
            <a:r>
              <a:rPr lang="en-US" sz="2400"/>
              <a:t>Indpt effect of A	    No		Yes	  A+Z-</a:t>
            </a:r>
          </a:p>
          <a:p>
            <a:pPr>
              <a:buFontTx/>
              <a:buNone/>
            </a:pPr>
            <a:r>
              <a:rPr lang="en-US" sz="2400"/>
              <a:t>Indpt effect of Z	    Yes		No	  Z+A-</a:t>
            </a:r>
          </a:p>
          <a:p>
            <a:pPr>
              <a:buFontTx/>
              <a:buNone/>
            </a:pPr>
            <a:r>
              <a:rPr lang="en-US" sz="2400"/>
              <a:t>Observed Joint Effect   Yes		Yes	  A+Z+	</a:t>
            </a:r>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t>Detection of Additive Interaction: Case-Control Study</a:t>
            </a:r>
          </a:p>
        </p:txBody>
      </p:sp>
      <p:sp>
        <p:nvSpPr>
          <p:cNvPr id="96259" name="Rectangle 3"/>
          <p:cNvSpPr>
            <a:spLocks noGrp="1" noChangeArrowheads="1"/>
          </p:cNvSpPr>
          <p:nvPr>
            <p:ph type="body" idx="1"/>
          </p:nvPr>
        </p:nvSpPr>
        <p:spPr>
          <a:xfrm>
            <a:off x="1295400" y="2286000"/>
            <a:ext cx="7743825" cy="4343400"/>
          </a:xfrm>
        </p:spPr>
        <p:txBody>
          <a:bodyPr/>
          <a:lstStyle/>
          <a:p>
            <a:r>
              <a:rPr lang="en-US" sz="2400"/>
              <a:t>Because incidence data usually not available, important to use equations based on odds ratios. Thus:</a:t>
            </a:r>
          </a:p>
          <a:p>
            <a:pPr lvl="1"/>
            <a:r>
              <a:rPr lang="en-US" sz="2000"/>
              <a:t>baseline OR=1.0</a:t>
            </a:r>
          </a:p>
          <a:p>
            <a:pPr lvl="1"/>
            <a:r>
              <a:rPr lang="en-US" sz="2000"/>
              <a:t>baseline+excess due to A</a:t>
            </a:r>
          </a:p>
          <a:p>
            <a:pPr lvl="1"/>
            <a:r>
              <a:rPr lang="en-US" sz="2000"/>
              <a:t>baseline+excess due to Z</a:t>
            </a:r>
          </a:p>
          <a:p>
            <a:pPr lvl="1"/>
            <a:r>
              <a:rPr lang="en-US" sz="2000"/>
              <a:t>expected joint OR based on adding absolute independent excesses due to A and Z</a:t>
            </a:r>
          </a:p>
          <a:p>
            <a:pPr lvl="1"/>
            <a:r>
              <a:rPr lang="en-US" sz="2000"/>
              <a:t>Observed joint OR &gt; Expected OR interaction based on additive model</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p:cNvSpPr>
            <a:spLocks noGrp="1" noChangeArrowheads="1"/>
          </p:cNvSpPr>
          <p:nvPr>
            <p:ph type="body" idx="1"/>
          </p:nvPr>
        </p:nvSpPr>
        <p:spPr>
          <a:xfrm>
            <a:off x="914400" y="457200"/>
            <a:ext cx="8124825" cy="5638800"/>
          </a:xfrm>
        </p:spPr>
        <p:txBody>
          <a:bodyPr/>
          <a:lstStyle/>
          <a:p>
            <a:r>
              <a:rPr lang="en-US" sz="2400"/>
              <a:t>Expected OR A+Z+ = 1.0 (ObsORA-Z+ - 1.0) + (Obs.ORA-Z+ -1.0)</a:t>
            </a:r>
          </a:p>
          <a:p>
            <a:endParaRPr lang="en-US" sz="2400"/>
          </a:p>
          <a:p>
            <a:r>
              <a:rPr lang="en-US" sz="2400"/>
              <a:t>When OR associated with factors A and Z are less than one (&lt;1.0) the formula to estimate the expected joint additive effect is </a:t>
            </a:r>
          </a:p>
          <a:p>
            <a:r>
              <a:rPr lang="en-US" sz="2400"/>
              <a:t>Expected OR A+Z+ = 1.0/ (1.0/ORA+Z- + 1.0/ORA-Z+ -1.0)</a:t>
            </a:r>
          </a:p>
          <a:p>
            <a:r>
              <a:rPr lang="en-US" sz="2400"/>
              <a:t>On an additive scale in the absence of interaction, the effect of A in the presence of Z is the same as the effect of A in the absence of Z</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685800" y="152400"/>
            <a:ext cx="8458200" cy="1143000"/>
          </a:xfrm>
        </p:spPr>
        <p:txBody>
          <a:bodyPr/>
          <a:lstStyle/>
          <a:p>
            <a:r>
              <a:rPr lang="en-US"/>
              <a:t>Detection of Multiplicative Interaction: Case-control Study</a:t>
            </a:r>
          </a:p>
        </p:txBody>
      </p:sp>
      <p:sp>
        <p:nvSpPr>
          <p:cNvPr id="98307" name="Rectangle 3"/>
          <p:cNvSpPr>
            <a:spLocks noGrp="1" noChangeArrowheads="1"/>
          </p:cNvSpPr>
          <p:nvPr>
            <p:ph type="body" idx="1"/>
          </p:nvPr>
        </p:nvSpPr>
        <p:spPr>
          <a:xfrm>
            <a:off x="457200" y="1600200"/>
            <a:ext cx="8582025" cy="5029200"/>
          </a:xfrm>
        </p:spPr>
        <p:txBody>
          <a:bodyPr/>
          <a:lstStyle/>
          <a:p>
            <a:r>
              <a:rPr lang="en-US"/>
              <a:t>Expected joint odds ratios is estimated as the product of the independent ORs</a:t>
            </a:r>
          </a:p>
          <a:p>
            <a:r>
              <a:rPr lang="en-US"/>
              <a:t>No interaction</a:t>
            </a:r>
          </a:p>
          <a:p>
            <a:pPr lvl="1"/>
            <a:r>
              <a:rPr lang="en-US"/>
              <a:t>Exp ORA+Z+ =ObsORA-Z+ * ObsORA+Z-</a:t>
            </a:r>
          </a:p>
          <a:p>
            <a:pPr lvl="1"/>
            <a:r>
              <a:rPr lang="en-US"/>
              <a:t>Note: in assessing either additive or multiplicative interaction, determination cannot be made on a matched variable and another risk factor.  Independent effect of matched variable cannot be determined.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685800" y="914400"/>
            <a:ext cx="8353425" cy="5105400"/>
          </a:xfrm>
        </p:spPr>
        <p:txBody>
          <a:bodyPr/>
          <a:lstStyle/>
          <a:p>
            <a:r>
              <a:rPr lang="en-US">
                <a:latin typeface="Comic Sans MS" pitchFamily="66" charset="0"/>
              </a:rPr>
              <a:t>Mean value on transformed log scale can then be back transformed by taking antilog~ geometric mean.  Calculation of standard deviation on log transformed data requires taking difference between each log observation and log geometric mean. To get back to the original scale, take antilog of CI’s on log scale to give 95% CI for geometric mean on original scale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t>Evaluation of Interaction in Matched Case-Control Studies</a:t>
            </a:r>
          </a:p>
        </p:txBody>
      </p:sp>
      <p:sp>
        <p:nvSpPr>
          <p:cNvPr id="99331" name="Rectangle 3"/>
          <p:cNvSpPr>
            <a:spLocks noGrp="1" noChangeArrowheads="1"/>
          </p:cNvSpPr>
          <p:nvPr>
            <p:ph type="body" idx="1"/>
          </p:nvPr>
        </p:nvSpPr>
        <p:spPr>
          <a:xfrm>
            <a:off x="381000" y="1981200"/>
            <a:ext cx="8658225" cy="4114800"/>
          </a:xfrm>
        </p:spPr>
        <p:txBody>
          <a:bodyPr/>
          <a:lstStyle/>
          <a:p>
            <a:r>
              <a:rPr lang="en-US" sz="2400"/>
              <a:t>Smoking as the matched variable and Alcohol as exposure of interest</a:t>
            </a:r>
          </a:p>
          <a:p>
            <a:pPr>
              <a:buFontTx/>
              <a:buNone/>
            </a:pPr>
            <a:r>
              <a:rPr lang="en-US" sz="2400"/>
              <a:t>Scale		Analysis	Information	Feasibility	Why?</a:t>
            </a:r>
          </a:p>
          <a:p>
            <a:pPr>
              <a:buFontTx/>
              <a:buNone/>
            </a:pPr>
            <a:r>
              <a:rPr lang="en-US" sz="2000"/>
              <a:t>Additive		Homogeneity	AR for alcohol	No		AR not</a:t>
            </a:r>
          </a:p>
          <a:p>
            <a:pPr>
              <a:buFontTx/>
              <a:buNone/>
            </a:pPr>
            <a:r>
              <a:rPr lang="en-US" sz="2000"/>
              <a:t>			of effects	use by smoking			available</a:t>
            </a:r>
          </a:p>
          <a:p>
            <a:pPr>
              <a:buFontTx/>
              <a:buNone/>
            </a:pPr>
            <a:r>
              <a:rPr lang="en-US" sz="2000"/>
              <a:t>Multiplicative	O vs E joint	ORs expressing	No		ORs not</a:t>
            </a:r>
          </a:p>
          <a:p>
            <a:pPr>
              <a:buFontTx/>
              <a:buNone/>
            </a:pPr>
            <a:r>
              <a:rPr lang="en-US" sz="2000"/>
              <a:t>			effects		independent 			available</a:t>
            </a:r>
          </a:p>
          <a:p>
            <a:pPr>
              <a:buFontTx/>
              <a:buNone/>
            </a:pPr>
            <a:r>
              <a:rPr lang="en-US" sz="2000"/>
              <a:t>					effects of smoking</a:t>
            </a:r>
          </a:p>
          <a:p>
            <a:pPr>
              <a:buFontTx/>
              <a:buNone/>
            </a:pPr>
            <a:r>
              <a:rPr lang="en-US" sz="2000"/>
              <a:t>					and alcohol		</a:t>
            </a:r>
          </a:p>
          <a:p>
            <a:pPr>
              <a:buFontTx/>
              <a:buNone/>
            </a:pPr>
            <a:r>
              <a:rPr lang="en-US" sz="2000"/>
              <a:t>Multiplicative	homogeneity	OR’s for alcohol	     Yes		ORs </a:t>
            </a:r>
          </a:p>
          <a:p>
            <a:pPr>
              <a:buFontTx/>
              <a:buNone/>
            </a:pPr>
            <a:r>
              <a:rPr lang="en-US" sz="2000"/>
              <a:t>			of effects	according to smoking		available</a:t>
            </a:r>
            <a:endParaRPr lang="en-US" sz="24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endParaRPr lang="en-US"/>
          </a:p>
        </p:txBody>
      </p:sp>
      <p:sp>
        <p:nvSpPr>
          <p:cNvPr id="100355" name="Rectangle 3"/>
          <p:cNvSpPr>
            <a:spLocks noGrp="1" noChangeArrowheads="1"/>
          </p:cNvSpPr>
          <p:nvPr>
            <p:ph type="body" idx="1"/>
          </p:nvPr>
        </p:nvSpPr>
        <p:spPr/>
        <p:txBody>
          <a:bodyPr/>
          <a:lstStyle/>
          <a:p>
            <a:r>
              <a:rPr lang="en-US"/>
              <a:t>When a variable is found to be both a confounding variable and an effect modifier, adjustment or averaging for this variable is not appropriate.</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endParaRPr lang="en-US"/>
          </a:p>
        </p:txBody>
      </p:sp>
      <p:sp>
        <p:nvSpPr>
          <p:cNvPr id="101379" name="Rectangle 3"/>
          <p:cNvSpPr>
            <a:spLocks noGrp="1" noChangeArrowheads="1"/>
          </p:cNvSpPr>
          <p:nvPr>
            <p:ph type="body" idx="1"/>
          </p:nvPr>
        </p:nvSpPr>
        <p:spPr/>
        <p:txBody>
          <a:bodyPr/>
          <a:lstStyle/>
          <a:p>
            <a:r>
              <a:rPr lang="en-US"/>
              <a:t>If the sample size is very large, an interaction of small magnitude may be statistically significant but devoid of scientific or public health significance</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t>Test of Homogeneity of Stratified Estimates </a:t>
            </a:r>
          </a:p>
        </p:txBody>
      </p:sp>
      <p:sp>
        <p:nvSpPr>
          <p:cNvPr id="102403" name="Rectangle 3"/>
          <p:cNvSpPr>
            <a:spLocks noGrp="1" noChangeArrowheads="1"/>
          </p:cNvSpPr>
          <p:nvPr>
            <p:ph type="body" idx="1"/>
          </p:nvPr>
        </p:nvSpPr>
        <p:spPr/>
        <p:txBody>
          <a:bodyPr/>
          <a:lstStyle/>
          <a:p>
            <a:r>
              <a:rPr lang="en-US"/>
              <a:t>Test for interaction across strata due to:</a:t>
            </a:r>
          </a:p>
          <a:p>
            <a:pPr lvl="1"/>
            <a:r>
              <a:rPr lang="en-US"/>
              <a:t>random variability</a:t>
            </a:r>
          </a:p>
          <a:p>
            <a:pPr lvl="1"/>
            <a:r>
              <a:rPr lang="en-US"/>
              <a:t>confounding	 (differential confounding) effects according to strata </a:t>
            </a:r>
          </a:p>
          <a:p>
            <a:pPr lvl="1"/>
            <a:r>
              <a:rPr lang="en-US"/>
              <a:t>bias (differential bias across strata)</a:t>
            </a:r>
          </a:p>
          <a:p>
            <a:pPr lvl="1"/>
            <a:r>
              <a:rPr lang="en-US"/>
              <a:t>effect modification (biologic, mechanistic significance</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t>Test of Homogeneity of Stratified Estimates</a:t>
            </a:r>
          </a:p>
        </p:txBody>
      </p:sp>
      <p:sp>
        <p:nvSpPr>
          <p:cNvPr id="103427" name="Rectangle 3"/>
          <p:cNvSpPr>
            <a:spLocks noGrp="1" noChangeArrowheads="1"/>
          </p:cNvSpPr>
          <p:nvPr>
            <p:ph type="body" idx="1"/>
          </p:nvPr>
        </p:nvSpPr>
        <p:spPr>
          <a:xfrm>
            <a:off x="0" y="1600200"/>
            <a:ext cx="9039225" cy="4495800"/>
          </a:xfrm>
        </p:spPr>
        <p:txBody>
          <a:bodyPr/>
          <a:lstStyle/>
          <a:p>
            <a:pPr>
              <a:buFontTx/>
              <a:buNone/>
            </a:pPr>
            <a:r>
              <a:rPr lang="en-US" sz="2400"/>
              <a:t>k strata</a:t>
            </a:r>
          </a:p>
          <a:p>
            <a:pPr>
              <a:buFontTx/>
              <a:buNone/>
            </a:pPr>
            <a:r>
              <a:rPr lang="en-US" sz="2400"/>
              <a:t>Ho: strength of association is homogeneous across strata</a:t>
            </a:r>
          </a:p>
          <a:p>
            <a:pPr>
              <a:buFontTx/>
              <a:buNone/>
            </a:pPr>
            <a:r>
              <a:rPr lang="en-US" sz="2400"/>
              <a:t>compare with log rank test used in stratified survival analysis:</a:t>
            </a:r>
          </a:p>
          <a:p>
            <a:pPr>
              <a:buFontTx/>
              <a:buNone/>
            </a:pPr>
            <a:r>
              <a:rPr lang="en-US" sz="2400"/>
              <a:t>X2 k-1 = </a:t>
            </a:r>
            <a:r>
              <a:rPr lang="en-US" sz="2400">
                <a:sym typeface="Symbol" pitchFamily="18" charset="2"/>
              </a:rPr>
              <a:t> (ORi - OR)2 / Vi</a:t>
            </a:r>
          </a:p>
          <a:p>
            <a:pPr>
              <a:buFontTx/>
              <a:buNone/>
            </a:pPr>
            <a:r>
              <a:rPr lang="en-US" sz="2400"/>
              <a:t>where ORi = stratum specific OR</a:t>
            </a:r>
          </a:p>
          <a:p>
            <a:pPr>
              <a:buFontTx/>
              <a:buNone/>
            </a:pPr>
            <a:r>
              <a:rPr lang="en-US" sz="2400"/>
              <a:t>i = 1 to k strata</a:t>
            </a:r>
          </a:p>
          <a:p>
            <a:pPr>
              <a:buFontTx/>
              <a:buNone/>
            </a:pPr>
            <a:r>
              <a:rPr lang="en-US" sz="2400"/>
              <a:t>Vi = stratum specific variance</a:t>
            </a:r>
          </a:p>
          <a:p>
            <a:pPr>
              <a:buFontTx/>
              <a:buNone/>
            </a:pPr>
            <a:r>
              <a:rPr lang="en-US" sz="2400"/>
              <a:t>OR = estimated “common’ measure of association under the null hypothesis. May be based on weighted averages of stratum-specific estimates of association, Mantel-Haenszel summary OR.</a:t>
            </a:r>
          </a:p>
          <a:p>
            <a:pPr>
              <a:buFontTx/>
              <a:buNone/>
            </a:pPr>
            <a:r>
              <a:rPr lang="en-US" sz="2400"/>
              <a:t>Degrees of freedom k-1  (Appears in SAS as Breslow-Day statistic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atin typeface="Comic Sans MS" pitchFamily="66" charset="0"/>
              </a:rPr>
              <a:t>Approaches to statistical analysis</a:t>
            </a:r>
          </a:p>
        </p:txBody>
      </p:sp>
      <p:sp>
        <p:nvSpPr>
          <p:cNvPr id="19459" name="Rectangle 3"/>
          <p:cNvSpPr>
            <a:spLocks noGrp="1" noChangeArrowheads="1"/>
          </p:cNvSpPr>
          <p:nvPr>
            <p:ph type="body" idx="1"/>
          </p:nvPr>
        </p:nvSpPr>
        <p:spPr>
          <a:xfrm>
            <a:off x="533400" y="1524000"/>
            <a:ext cx="8505825" cy="4572000"/>
          </a:xfrm>
        </p:spPr>
        <p:txBody>
          <a:bodyPr/>
          <a:lstStyle/>
          <a:p>
            <a:r>
              <a:rPr lang="en-US">
                <a:latin typeface="Comic Sans MS" pitchFamily="66" charset="0"/>
              </a:rPr>
              <a:t>Identify statistical test used in each comparison </a:t>
            </a:r>
          </a:p>
          <a:p>
            <a:r>
              <a:rPr lang="en-US">
                <a:latin typeface="Comic Sans MS" pitchFamily="66" charset="0"/>
              </a:rPr>
              <a:t>Cite reference for complex or uncommon statistical tests used to analyze data </a:t>
            </a:r>
          </a:p>
          <a:p>
            <a:r>
              <a:rPr lang="en-US">
                <a:latin typeface="Comic Sans MS" pitchFamily="66" charset="0"/>
              </a:rPr>
              <a:t>Specify whether test is one tailed or two -tailed (alpha level, P-value)</a:t>
            </a:r>
          </a:p>
          <a:p>
            <a:r>
              <a:rPr lang="en-US">
                <a:latin typeface="Comic Sans MS" pitchFamily="66" charset="0"/>
              </a:rPr>
              <a:t>Report apriori power calculation in methods section</a:t>
            </a:r>
          </a:p>
          <a:p>
            <a:r>
              <a:rPr lang="en-US">
                <a:latin typeface="Comic Sans MS" pitchFamily="66" charset="0"/>
              </a:rPr>
              <a:t>Specify use of test for unpaired  (independent) or paired (matched) data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26"/>
          <p:cNvSpPr>
            <a:spLocks noGrp="1" noChangeArrowheads="1"/>
          </p:cNvSpPr>
          <p:nvPr>
            <p:ph type="body" idx="1"/>
          </p:nvPr>
        </p:nvSpPr>
        <p:spPr>
          <a:xfrm>
            <a:off x="457200" y="0"/>
            <a:ext cx="7924800" cy="6553200"/>
          </a:xfrm>
        </p:spPr>
        <p:txBody>
          <a:bodyPr/>
          <a:lstStyle/>
          <a:p>
            <a:pPr lvl="2">
              <a:buFontTx/>
              <a:buNone/>
            </a:pPr>
            <a:r>
              <a:rPr lang="en-US">
                <a:latin typeface="Comic Sans MS" pitchFamily="66" charset="0"/>
              </a:rPr>
              <a:t>		Cases		Controls		Total</a:t>
            </a:r>
          </a:p>
          <a:p>
            <a:pPr lvl="2">
              <a:buFontTx/>
              <a:buNone/>
            </a:pPr>
            <a:r>
              <a:rPr lang="en-US">
                <a:latin typeface="Comic Sans MS" pitchFamily="66" charset="0"/>
              </a:rPr>
              <a:t>E		   a		    b			   m1</a:t>
            </a:r>
          </a:p>
          <a:p>
            <a:pPr lvl="2">
              <a:buFontTx/>
              <a:buNone/>
            </a:pPr>
            <a:endParaRPr lang="en-US">
              <a:latin typeface="Comic Sans MS" pitchFamily="66" charset="0"/>
            </a:endParaRPr>
          </a:p>
          <a:p>
            <a:pPr lvl="2">
              <a:buFontTx/>
              <a:buNone/>
            </a:pPr>
            <a:r>
              <a:rPr lang="en-US">
                <a:latin typeface="Comic Sans MS" pitchFamily="66" charset="0"/>
              </a:rPr>
              <a:t>E		   c		    d			   m2</a:t>
            </a:r>
          </a:p>
          <a:p>
            <a:pPr lvl="2">
              <a:buFontTx/>
              <a:buNone/>
            </a:pPr>
            <a:endParaRPr lang="en-US">
              <a:latin typeface="Comic Sans MS" pitchFamily="66" charset="0"/>
            </a:endParaRPr>
          </a:p>
          <a:p>
            <a:pPr lvl="2">
              <a:buFontTx/>
              <a:buNone/>
            </a:pPr>
            <a:r>
              <a:rPr lang="en-US">
                <a:latin typeface="Comic Sans MS" pitchFamily="66" charset="0"/>
              </a:rPr>
              <a:t>Total	   n1		    n2			   N</a:t>
            </a:r>
          </a:p>
          <a:p>
            <a:pPr lvl="2">
              <a:buFontTx/>
              <a:buNone/>
            </a:pPr>
            <a:endParaRPr lang="en-US">
              <a:latin typeface="Comic Sans MS" pitchFamily="66" charset="0"/>
            </a:endParaRPr>
          </a:p>
          <a:p>
            <a:pPr lvl="2">
              <a:buFontTx/>
              <a:buNone/>
            </a:pPr>
            <a:r>
              <a:rPr lang="en-US">
                <a:latin typeface="Comic Sans MS" pitchFamily="66" charset="0"/>
              </a:rPr>
              <a:t>Approximate CI for odds ratio by Cornfield</a:t>
            </a:r>
          </a:p>
          <a:p>
            <a:pPr lvl="2">
              <a:buFontTx/>
              <a:buNone/>
            </a:pPr>
            <a:endParaRPr lang="en-US">
              <a:latin typeface="Comic Sans MS" pitchFamily="66" charset="0"/>
            </a:endParaRPr>
          </a:p>
          <a:p>
            <a:pPr lvl="2">
              <a:buFontTx/>
              <a:buNone/>
            </a:pPr>
            <a:r>
              <a:rPr lang="en-US">
                <a:latin typeface="Comic Sans MS" pitchFamily="66" charset="0"/>
              </a:rPr>
              <a:t>Corresponds to Fisher’s exact test of significance of association in 2*2 table.</a:t>
            </a:r>
          </a:p>
          <a:p>
            <a:pPr lvl="2">
              <a:buFontTx/>
              <a:buNone/>
            </a:pPr>
            <a:r>
              <a:rPr lang="en-US">
                <a:latin typeface="Comic Sans MS" pitchFamily="66" charset="0"/>
              </a:rPr>
              <a:t>All marginal totals in table are considered to be fixed (n1, n2, m1, m2)</a:t>
            </a:r>
          </a:p>
          <a:p>
            <a:pPr lvl="2">
              <a:buFontTx/>
              <a:buNone/>
            </a:pPr>
            <a:r>
              <a:rPr lang="en-US">
                <a:latin typeface="Comic Sans MS" pitchFamily="66" charset="0"/>
              </a:rPr>
              <a:t>OR (lower CL) = aL (n2-m1+aL) / (m1-aL)(n1-aL)</a:t>
            </a:r>
          </a:p>
          <a:p>
            <a:pPr lvl="2">
              <a:buFontTx/>
              <a:buNone/>
            </a:pPr>
            <a:r>
              <a:rPr lang="en-US">
                <a:latin typeface="Comic Sans MS" pitchFamily="66" charset="0"/>
              </a:rPr>
              <a:t>OR (upper CL) = au (n2-m1+au) / (m1-au)(n1-au)</a:t>
            </a:r>
          </a:p>
          <a:p>
            <a:pPr lvl="2">
              <a:buFontTx/>
              <a:buNone/>
            </a:pPr>
            <a:endParaRPr lang="en-US">
              <a:latin typeface="Comic Sans MS" pitchFamily="66" charset="0"/>
            </a:endParaRPr>
          </a:p>
          <a:p>
            <a:pPr lvl="1"/>
            <a:endParaRPr lang="en-US">
              <a:latin typeface="Comic Sans MS" pitchFamily="66" charset="0"/>
            </a:endParaRPr>
          </a:p>
        </p:txBody>
      </p:sp>
      <p:sp>
        <p:nvSpPr>
          <p:cNvPr id="74755" name="Line 1027"/>
          <p:cNvSpPr>
            <a:spLocks noChangeShapeType="1"/>
          </p:cNvSpPr>
          <p:nvPr/>
        </p:nvSpPr>
        <p:spPr bwMode="auto">
          <a:xfrm>
            <a:off x="1447800" y="1371600"/>
            <a:ext cx="228600" cy="0"/>
          </a:xfrm>
          <a:prstGeom prst="line">
            <a:avLst/>
          </a:prstGeom>
          <a:noFill/>
          <a:ln w="9525">
            <a:solidFill>
              <a:schemeClr val="tx1"/>
            </a:solidFill>
            <a:round/>
            <a:headEnd/>
            <a:tailEnd/>
          </a:ln>
          <a:effectLst/>
        </p:spPr>
        <p:txBody>
          <a:bodyPr wrap="none" anchor="ctr"/>
          <a:lstStyle/>
          <a:p>
            <a:endParaRPr lang="en-US"/>
          </a:p>
        </p:txBody>
      </p:sp>
      <p:graphicFrame>
        <p:nvGraphicFramePr>
          <p:cNvPr id="74756" name="Object 1028"/>
          <p:cNvGraphicFramePr>
            <a:graphicFrameLocks noChangeAspect="1"/>
          </p:cNvGraphicFramePr>
          <p:nvPr/>
        </p:nvGraphicFramePr>
        <p:xfrm>
          <a:off x="381000" y="2971800"/>
          <a:ext cx="752475" cy="2287588"/>
        </p:xfrm>
        <a:graphic>
          <a:graphicData uri="http://schemas.openxmlformats.org/presentationml/2006/ole">
            <p:oleObj spid="_x0000_s74756" name="Clip" r:id="rId3" imgW="753480" imgH="2287080" progId="MS_ClipArt_Gallery.2">
              <p:embed/>
            </p:oleObj>
          </a:graphicData>
        </a:graphic>
      </p:graphicFrame>
    </p:spTree>
  </p:cSld>
  <p:clrMapOvr>
    <a:masterClrMapping/>
  </p:clrMapOvr>
</p:sld>
</file>

<file path=ppt/theme/theme1.xml><?xml version="1.0" encoding="utf-8"?>
<a:theme xmlns:a="http://schemas.openxmlformats.org/drawingml/2006/main" name="Angles">
  <a:themeElements>
    <a:clrScheme name="">
      <a:dk1>
        <a:srgbClr val="0000CC"/>
      </a:dk1>
      <a:lt1>
        <a:srgbClr val="FFFFFF"/>
      </a:lt1>
      <a:dk2>
        <a:srgbClr val="0000CC"/>
      </a:dk2>
      <a:lt2>
        <a:srgbClr val="FFFF00"/>
      </a:lt2>
      <a:accent1>
        <a:srgbClr val="0000CC"/>
      </a:accent1>
      <a:accent2>
        <a:srgbClr val="800080"/>
      </a:accent2>
      <a:accent3>
        <a:srgbClr val="AAAAE2"/>
      </a:accent3>
      <a:accent4>
        <a:srgbClr val="DADADA"/>
      </a:accent4>
      <a:accent5>
        <a:srgbClr val="AAAAE2"/>
      </a:accent5>
      <a:accent6>
        <a:srgbClr val="730073"/>
      </a:accent6>
      <a:hlink>
        <a:srgbClr val="00FFFF"/>
      </a:hlink>
      <a:folHlink>
        <a:srgbClr val="000000"/>
      </a:folHlink>
    </a:clrScheme>
    <a:fontScheme name="Angle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Angles 1">
        <a:dk1>
          <a:srgbClr val="F8F8F8"/>
        </a:dk1>
        <a:lt1>
          <a:srgbClr val="FFFFFF"/>
        </a:lt1>
        <a:dk2>
          <a:srgbClr val="000000"/>
        </a:dk2>
        <a:lt2>
          <a:srgbClr val="000000"/>
        </a:lt2>
        <a:accent1>
          <a:srgbClr val="FF0000"/>
        </a:accent1>
        <a:accent2>
          <a:srgbClr val="3333FF"/>
        </a:accent2>
        <a:accent3>
          <a:srgbClr val="AAAAAA"/>
        </a:accent3>
        <a:accent4>
          <a:srgbClr val="DADADA"/>
        </a:accent4>
        <a:accent5>
          <a:srgbClr val="FFAAAA"/>
        </a:accent5>
        <a:accent6>
          <a:srgbClr val="2D2DE7"/>
        </a:accent6>
        <a:hlink>
          <a:srgbClr val="008000"/>
        </a:hlink>
        <a:folHlink>
          <a:srgbClr val="808080"/>
        </a:folHlink>
      </a:clrScheme>
      <a:clrMap bg1="dk2" tx1="lt1" bg2="dk1" tx2="lt2" accent1="accent1" accent2="accent2" accent3="accent3" accent4="accent4" accent5="accent5" accent6="accent6" hlink="hlink" folHlink="folHlink"/>
    </a:extraClrScheme>
    <a:extraClrScheme>
      <a:clrScheme name="Angles 2">
        <a:dk1>
          <a:srgbClr val="360036"/>
        </a:dk1>
        <a:lt1>
          <a:srgbClr val="FFFFFF"/>
        </a:lt1>
        <a:dk2>
          <a:srgbClr val="FFFFCC"/>
        </a:dk2>
        <a:lt2>
          <a:srgbClr val="666633"/>
        </a:lt2>
        <a:accent1>
          <a:srgbClr val="996600"/>
        </a:accent1>
        <a:accent2>
          <a:srgbClr val="CCCC00"/>
        </a:accent2>
        <a:accent3>
          <a:srgbClr val="FFFFFF"/>
        </a:accent3>
        <a:accent4>
          <a:srgbClr val="2D002D"/>
        </a:accent4>
        <a:accent5>
          <a:srgbClr val="CAB8AA"/>
        </a:accent5>
        <a:accent6>
          <a:srgbClr val="B9B900"/>
        </a:accent6>
        <a:hlink>
          <a:srgbClr val="99CC00"/>
        </a:hlink>
        <a:folHlink>
          <a:srgbClr val="996633"/>
        </a:folHlink>
      </a:clrScheme>
      <a:clrMap bg1="lt1" tx1="dk1" bg2="lt2" tx2="dk2" accent1="accent1" accent2="accent2" accent3="accent3" accent4="accent4" accent5="accent5" accent6="accent6" hlink="hlink" folHlink="folHlink"/>
    </a:extraClrScheme>
    <a:extraClrScheme>
      <a:clrScheme name="Angles 3">
        <a:dk1>
          <a:srgbClr val="000000"/>
        </a:dk1>
        <a:lt1>
          <a:srgbClr val="FFFFFF"/>
        </a:lt1>
        <a:dk2>
          <a:srgbClr val="FFFFFF"/>
        </a:dk2>
        <a:lt2>
          <a:srgbClr val="393939"/>
        </a:lt2>
        <a:accent1>
          <a:srgbClr val="B2B2B2"/>
        </a:accent1>
        <a:accent2>
          <a:srgbClr val="EAEAEA"/>
        </a:accent2>
        <a:accent3>
          <a:srgbClr val="FFFFFF"/>
        </a:accent3>
        <a:accent4>
          <a:srgbClr val="000000"/>
        </a:accent4>
        <a:accent5>
          <a:srgbClr val="D5D5D5"/>
        </a:accent5>
        <a:accent6>
          <a:srgbClr val="D4D4D4"/>
        </a:accent6>
        <a:hlink>
          <a:srgbClr val="4D4D4D"/>
        </a:hlink>
        <a:folHlink>
          <a:srgbClr val="777777"/>
        </a:folHlink>
      </a:clrScheme>
      <a:clrMap bg1="lt1" tx1="dk1" bg2="lt2" tx2="dk2" accent1="accent1" accent2="accent2" accent3="accent3" accent4="accent4" accent5="accent5" accent6="accent6" hlink="hlink" folHlink="folHlink"/>
    </a:extraClrScheme>
    <a:extraClrScheme>
      <a:clrScheme name="Angles 4">
        <a:dk1>
          <a:srgbClr val="360036"/>
        </a:dk1>
        <a:lt1>
          <a:srgbClr val="FFFFFF"/>
        </a:lt1>
        <a:dk2>
          <a:srgbClr val="FFFFCC"/>
        </a:dk2>
        <a:lt2>
          <a:srgbClr val="660066"/>
        </a:lt2>
        <a:accent1>
          <a:srgbClr val="C3A3C2"/>
        </a:accent1>
        <a:accent2>
          <a:srgbClr val="9999FF"/>
        </a:accent2>
        <a:accent3>
          <a:srgbClr val="FFFFFF"/>
        </a:accent3>
        <a:accent4>
          <a:srgbClr val="2D002D"/>
        </a:accent4>
        <a:accent5>
          <a:srgbClr val="DECEDD"/>
        </a:accent5>
        <a:accent6>
          <a:srgbClr val="8A8AE7"/>
        </a:accent6>
        <a:hlink>
          <a:srgbClr val="0099CC"/>
        </a:hlink>
        <a:folHlink>
          <a:srgbClr val="C99DAF"/>
        </a:folHlink>
      </a:clrScheme>
      <a:clrMap bg1="lt1" tx1="dk1" bg2="lt2" tx2="dk2" accent1="accent1" accent2="accent2" accent3="accent3" accent4="accent4" accent5="accent5" accent6="accent6" hlink="hlink" folHlink="folHlink"/>
    </a:extraClrScheme>
    <a:extraClrScheme>
      <a:clrScheme name="Angles 5">
        <a:dk1>
          <a:srgbClr val="000000"/>
        </a:dk1>
        <a:lt1>
          <a:srgbClr val="99CCFF"/>
        </a:lt1>
        <a:dk2>
          <a:srgbClr val="CCECFF"/>
        </a:dk2>
        <a:lt2>
          <a:srgbClr val="002244"/>
        </a:lt2>
        <a:accent1>
          <a:srgbClr val="336699"/>
        </a:accent1>
        <a:accent2>
          <a:srgbClr val="CC99FF"/>
        </a:accent2>
        <a:accent3>
          <a:srgbClr val="CAE2FF"/>
        </a:accent3>
        <a:accent4>
          <a:srgbClr val="000000"/>
        </a:accent4>
        <a:accent5>
          <a:srgbClr val="ADB8CA"/>
        </a:accent5>
        <a:accent6>
          <a:srgbClr val="B98AE7"/>
        </a:accent6>
        <a:hlink>
          <a:srgbClr val="33CCCC"/>
        </a:hlink>
        <a:folHlink>
          <a:srgbClr val="9999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Designs\ANGLES.POT</Template>
  <TotalTime>545</TotalTime>
  <Words>2821</Words>
  <Application>Microsoft Office PowerPoint</Application>
  <PresentationFormat>On-screen Show (4:3)</PresentationFormat>
  <Paragraphs>403</Paragraphs>
  <Slides>74</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74</vt:i4>
      </vt:variant>
    </vt:vector>
  </HeadingPairs>
  <TitlesOfParts>
    <vt:vector size="81" baseType="lpstr">
      <vt:lpstr>Times New Roman</vt:lpstr>
      <vt:lpstr>Tahoma</vt:lpstr>
      <vt:lpstr>Comic Sans MS</vt:lpstr>
      <vt:lpstr>Symbol</vt:lpstr>
      <vt:lpstr>Angles</vt:lpstr>
      <vt:lpstr>Microsoft Clip Gallery</vt:lpstr>
      <vt:lpstr>MS Organization Chart 2.0</vt:lpstr>
      <vt:lpstr>Approaches to Statistical Analysis:Reporting Estimates and Confidence Intervals</vt:lpstr>
      <vt:lpstr>Accuracy of Measurements of Characteristics of Sample</vt:lpstr>
      <vt:lpstr>Significance Testing/Hypothesis Testing</vt:lpstr>
      <vt:lpstr>Approaches to Statistical Analysis</vt:lpstr>
      <vt:lpstr>Slide 5</vt:lpstr>
      <vt:lpstr>Slide 6</vt:lpstr>
      <vt:lpstr>Slide 7</vt:lpstr>
      <vt:lpstr>Approaches to statistical analysis</vt:lpstr>
      <vt:lpstr>Slide 9</vt:lpstr>
      <vt:lpstr>Slide 10</vt:lpstr>
      <vt:lpstr>Use of oral estrogens for endometrial cancer cases and controls</vt:lpstr>
      <vt:lpstr>Reference statistical packages or programs used to analyze data:</vt:lpstr>
      <vt:lpstr>Slide 13</vt:lpstr>
      <vt:lpstr>Slide 14</vt:lpstr>
      <vt:lpstr>Flowchart 1  Bivariable analysis of a continuous dependent variable.</vt:lpstr>
      <vt:lpstr>Flowchart 2 Bivariable analysis of an ordinal dependent variable</vt:lpstr>
      <vt:lpstr>Flowchart 3 Bivariable analysis of a nominal dependent variable</vt:lpstr>
      <vt:lpstr>Flowchart 4 Multivariable analysis of a nominal dependent variable. </vt:lpstr>
      <vt:lpstr>What do we mean by “trend”?</vt:lpstr>
      <vt:lpstr>Slide 20</vt:lpstr>
      <vt:lpstr>Slide 21</vt:lpstr>
      <vt:lpstr>Slide 22</vt:lpstr>
      <vt:lpstr>Mantel Test for Trend Multiple Ordinal Categories</vt:lpstr>
      <vt:lpstr>Mantel’s Trend Test</vt:lpstr>
      <vt:lpstr>Slide 25</vt:lpstr>
      <vt:lpstr>Principles of Matching</vt:lpstr>
      <vt:lpstr>Controlling for Confounding</vt:lpstr>
      <vt:lpstr>Magnitude of Confounding by a covariate(risk factor) will be dependent on:</vt:lpstr>
      <vt:lpstr>Slide 29</vt:lpstr>
      <vt:lpstr>Types of Matching</vt:lpstr>
      <vt:lpstr>Slide 31</vt:lpstr>
      <vt:lpstr>Individual Matching</vt:lpstr>
      <vt:lpstr>Slide 33</vt:lpstr>
      <vt:lpstr>Slide 34</vt:lpstr>
      <vt:lpstr>Slide 35</vt:lpstr>
      <vt:lpstr>Slide 36</vt:lpstr>
      <vt:lpstr>Slide 37</vt:lpstr>
      <vt:lpstr>Unmatched Analysis Case-Control Study</vt:lpstr>
      <vt:lpstr>Matched Pairs Analysis Case-Control Study</vt:lpstr>
      <vt:lpstr>Matched Pairs Analysis Exogenous estrogens and EC</vt:lpstr>
      <vt:lpstr>Steps for the control of confounding and the evaluation of effect modification through stratified analysis</vt:lpstr>
      <vt:lpstr>Mantel-Haenszel Pooled Risk Estimate</vt:lpstr>
      <vt:lpstr>Slide 43</vt:lpstr>
      <vt:lpstr>Slide 44</vt:lpstr>
      <vt:lpstr>Slide 45</vt:lpstr>
      <vt:lpstr>Slide 46</vt:lpstr>
      <vt:lpstr>Slide 47</vt:lpstr>
      <vt:lpstr>Slide 48</vt:lpstr>
      <vt:lpstr>Slide 49</vt:lpstr>
      <vt:lpstr>Approaches to Statistical Analysis and Interpretation</vt:lpstr>
      <vt:lpstr>Chance Variation</vt:lpstr>
      <vt:lpstr>Selecting a Method of Statistical Analysis</vt:lpstr>
      <vt:lpstr>Methods to Derive Confidence Limits for Odds Ratios </vt:lpstr>
      <vt:lpstr>Woolf’s Method</vt:lpstr>
      <vt:lpstr>Test-Based Confidence Limits</vt:lpstr>
      <vt:lpstr>Stratification and Adjustment</vt:lpstr>
      <vt:lpstr>Hypothesis Testing based on Stratified Data</vt:lpstr>
      <vt:lpstr>Mantel Haenszel Adjusted Rate Ratio</vt:lpstr>
      <vt:lpstr>Assessing the Presence of Confounding</vt:lpstr>
      <vt:lpstr>Slide 60</vt:lpstr>
      <vt:lpstr>Defining and Assessing Heterogeneity of Effects Interaction</vt:lpstr>
      <vt:lpstr>Slide 62</vt:lpstr>
      <vt:lpstr>Assessment of Interaction in Case-Control Studies</vt:lpstr>
      <vt:lpstr>Slide 64</vt:lpstr>
      <vt:lpstr>Comparing Observed and Expected Joint Effects: Case-Control Study</vt:lpstr>
      <vt:lpstr>Comparing Observed and Expected Joint Effects</vt:lpstr>
      <vt:lpstr>Detection of Additive Interaction: Case-Control Study</vt:lpstr>
      <vt:lpstr>Slide 68</vt:lpstr>
      <vt:lpstr>Detection of Multiplicative Interaction: Case-control Study</vt:lpstr>
      <vt:lpstr>Evaluation of Interaction in Matched Case-Control Studies</vt:lpstr>
      <vt:lpstr>Slide 71</vt:lpstr>
      <vt:lpstr>Slide 72</vt:lpstr>
      <vt:lpstr>Test of Homogeneity of Stratified Estimates </vt:lpstr>
      <vt:lpstr>Test of Homogeneity of Stratified Estimates</vt:lpstr>
    </vt:vector>
  </TitlesOfParts>
  <Company>personal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Approaches to Statistical Analysis:Reporting Estimates and Confidence Intervals</dc:title>
  <dc:creator>Jennifer Beebe</dc:creator>
  <cp:lastModifiedBy>vhasfcdurazt</cp:lastModifiedBy>
  <cp:revision>15</cp:revision>
  <cp:lastPrinted>2000-02-23T22:33:58Z</cp:lastPrinted>
  <dcterms:created xsi:type="dcterms:W3CDTF">1999-03-16T01:38:12Z</dcterms:created>
  <dcterms:modified xsi:type="dcterms:W3CDTF">2011-06-03T00:07:07Z</dcterms:modified>
</cp:coreProperties>
</file>