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59" r:id="rId4"/>
    <p:sldId id="266" r:id="rId5"/>
    <p:sldId id="258" r:id="rId6"/>
    <p:sldId id="267" r:id="rId7"/>
    <p:sldId id="268" r:id="rId8"/>
    <p:sldId id="269" r:id="rId9"/>
    <p:sldId id="270" r:id="rId10"/>
    <p:sldId id="272" r:id="rId11"/>
    <p:sldId id="273" r:id="rId12"/>
    <p:sldId id="261" r:id="rId13"/>
    <p:sldId id="274" r:id="rId14"/>
    <p:sldId id="263" r:id="rId15"/>
    <p:sldId id="277" r:id="rId16"/>
    <p:sldId id="278" r:id="rId17"/>
    <p:sldId id="281" r:id="rId18"/>
    <p:sldId id="276" r:id="rId19"/>
    <p:sldId id="282" r:id="rId20"/>
    <p:sldId id="271" r:id="rId21"/>
    <p:sldId id="275" r:id="rId22"/>
    <p:sldId id="265" r:id="rId23"/>
    <p:sldId id="283" r:id="rId24"/>
    <p:sldId id="284" r:id="rId25"/>
    <p:sldId id="285" r:id="rId26"/>
    <p:sldId id="286" r:id="rId27"/>
    <p:sldId id="287" r:id="rId28"/>
    <p:sldId id="288" r:id="rId29"/>
    <p:sldId id="291" r:id="rId30"/>
    <p:sldId id="289" r:id="rId31"/>
    <p:sldId id="290" r:id="rId32"/>
    <p:sldId id="292" r:id="rId33"/>
  </p:sldIdLst>
  <p:sldSz cx="9144000" cy="6858000" type="screen4x3"/>
  <p:notesSz cx="6888163" cy="9623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32" autoAdjust="0"/>
    <p:restoredTop sz="90929"/>
  </p:normalViewPr>
  <p:slideViewPr>
    <p:cSldViewPr>
      <p:cViewPr varScale="1">
        <p:scale>
          <a:sx n="90" d="100"/>
          <a:sy n="90" d="100"/>
        </p:scale>
        <p:origin x="-108" y="-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825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269FAD-048B-4089-8150-EC404E98CC7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662F6-4E63-4C21-95D3-C73757A4F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D66A0-A882-4ADE-828F-6D13AD7EF9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FE4F7-9767-4B78-9EEC-BE3BF8FFC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EF162A-5E40-4FF6-A4BD-D1D52EA2B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41EF-1C40-48AC-8B70-B95A58FD4F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30028-8D3D-499F-9250-B916D94522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9A583-BD83-4BDB-9021-A8C25201D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872FD-8BF4-4432-8F2B-2F0061A64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79FB5-B382-4526-AA12-641B253957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E286E-32C1-49C7-872D-B7E84C5A9C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3442B-0F9B-4DD7-A93D-FB21CF3B25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34315-4666-41AB-AD29-FC4F746EA3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17BA54-2A71-4C55-A058-0E5E538EE4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Survival Analysis</a:t>
            </a:r>
            <a:endParaRPr lang="en-US">
              <a:solidFill>
                <a:srgbClr val="FFFF00"/>
              </a:solidFill>
            </a:endParaRPr>
          </a:p>
        </p:txBody>
      </p:sp>
      <p:pic>
        <p:nvPicPr>
          <p:cNvPr id="2052" name="Picture 4" descr="qhqjklzz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43213" y="2205038"/>
            <a:ext cx="3543300" cy="3744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CC66"/>
            </a:solidFill>
          </a:ln>
        </p:spPr>
        <p:txBody>
          <a:bodyPr/>
          <a:lstStyle/>
          <a:p>
            <a:r>
              <a:rPr lang="en-GB" sz="4000">
                <a:solidFill>
                  <a:srgbClr val="FFFF00"/>
                </a:solidFill>
              </a:rPr>
              <a:t>Calculation of survival probabilities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GB"/>
          </a:p>
          <a:p>
            <a:pPr algn="ctr">
              <a:buFontTx/>
              <a:buNone/>
            </a:pPr>
            <a:r>
              <a:rPr lang="en-GB">
                <a:solidFill>
                  <a:srgbClr val="FFFF00"/>
                </a:solidFill>
              </a:rPr>
              <a:t>p</a:t>
            </a:r>
            <a:r>
              <a:rPr lang="en-GB" baseline="-25000">
                <a:solidFill>
                  <a:srgbClr val="FFFF00"/>
                </a:solidFill>
              </a:rPr>
              <a:t>k</a:t>
            </a:r>
            <a:r>
              <a:rPr lang="en-GB">
                <a:solidFill>
                  <a:srgbClr val="FFFF00"/>
                </a:solidFill>
              </a:rPr>
              <a:t> = p</a:t>
            </a:r>
            <a:r>
              <a:rPr lang="en-GB" baseline="-25000">
                <a:solidFill>
                  <a:srgbClr val="FFFF00"/>
                </a:solidFill>
              </a:rPr>
              <a:t>k-1</a:t>
            </a:r>
            <a:r>
              <a:rPr lang="en-GB">
                <a:solidFill>
                  <a:srgbClr val="FFFF00"/>
                </a:solidFill>
              </a:rPr>
              <a:t> x (r</a:t>
            </a:r>
            <a:r>
              <a:rPr lang="en-GB" baseline="-25000">
                <a:solidFill>
                  <a:srgbClr val="FFFF00"/>
                </a:solidFill>
              </a:rPr>
              <a:t>k</a:t>
            </a:r>
            <a:r>
              <a:rPr lang="en-GB">
                <a:solidFill>
                  <a:srgbClr val="FFFF00"/>
                </a:solidFill>
              </a:rPr>
              <a:t> – f</a:t>
            </a:r>
            <a:r>
              <a:rPr lang="en-GB" baseline="-25000">
                <a:solidFill>
                  <a:srgbClr val="FFFF00"/>
                </a:solidFill>
              </a:rPr>
              <a:t>k</a:t>
            </a:r>
            <a:r>
              <a:rPr lang="en-GB">
                <a:solidFill>
                  <a:srgbClr val="FFFF00"/>
                </a:solidFill>
              </a:rPr>
              <a:t>)/ r</a:t>
            </a:r>
            <a:r>
              <a:rPr lang="en-GB" baseline="-25000">
                <a:solidFill>
                  <a:srgbClr val="FFFF00"/>
                </a:solidFill>
              </a:rPr>
              <a:t>k</a:t>
            </a:r>
          </a:p>
          <a:p>
            <a:pPr algn="ctr">
              <a:buFontTx/>
              <a:buNone/>
            </a:pPr>
            <a:endParaRPr lang="en-GB" baseline="-250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where p = probability of surviving to time k</a:t>
            </a: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            r = number of subjects still at risk</a:t>
            </a: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            f = number of events (eg. death) at </a:t>
            </a: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                  time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CC66"/>
            </a:solidFill>
          </a:ln>
        </p:spPr>
        <p:txBody>
          <a:bodyPr/>
          <a:lstStyle/>
          <a:p>
            <a:r>
              <a:rPr lang="en-GB" sz="4000">
                <a:solidFill>
                  <a:srgbClr val="FFFF00"/>
                </a:solidFill>
              </a:rPr>
              <a:t>Calculation of survival probabilities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Time 30 mins : (21 – 1)/21 = 0.952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Time 50 mins : 0.952 x (20 – 1)/20 = 0.905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Time 51 mins : 0.905 x (18 – 1)/18 = 0.854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Kaplan-Meier survival curve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7772400" cy="4114800"/>
          </a:xfrm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Graph of the proportion of subjects surviving against time</a:t>
            </a:r>
          </a:p>
          <a:p>
            <a:r>
              <a:rPr lang="en-GB">
                <a:solidFill>
                  <a:srgbClr val="FFFF00"/>
                </a:solidFill>
              </a:rPr>
              <a:t>Drawn as a step function (the proportion surviving remains unchanged between events)</a:t>
            </a:r>
          </a:p>
          <a:p>
            <a:pPr>
              <a:buFontTx/>
              <a:buNone/>
            </a:pPr>
            <a:endParaRPr lang="en-GB">
              <a:solidFill>
                <a:srgbClr val="FFFF00"/>
              </a:solidFill>
            </a:endParaRPr>
          </a:p>
          <a:p>
            <a:pPr>
              <a:buFontTx/>
              <a:buNone/>
            </a:pP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Survival Curve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ph idx="1"/>
          </p:nvPr>
        </p:nvGraphicFramePr>
        <p:xfrm>
          <a:off x="2000250" y="1981200"/>
          <a:ext cx="5143500" cy="4114800"/>
        </p:xfrm>
        <a:graphic>
          <a:graphicData uri="http://schemas.openxmlformats.org/presentationml/2006/ole">
            <p:oleObj spid="_x0000_s26627" name="Picture" r:id="rId3" imgW="5356800" imgH="4285440" progId="StaticMetafil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Kaplan-Meier survival curve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GB">
                <a:solidFill>
                  <a:srgbClr val="FFCC66"/>
                </a:solidFill>
              </a:rPr>
              <a:t> times of censored observations indicated by ticks</a:t>
            </a:r>
          </a:p>
          <a:p>
            <a:pPr algn="l">
              <a:buFontTx/>
              <a:buChar char="•"/>
            </a:pPr>
            <a:endParaRPr lang="en-GB">
              <a:solidFill>
                <a:srgbClr val="FFCC66"/>
              </a:solidFill>
            </a:endParaRPr>
          </a:p>
          <a:p>
            <a:pPr algn="l">
              <a:buFontTx/>
              <a:buChar char="•"/>
            </a:pPr>
            <a:r>
              <a:rPr lang="en-GB">
                <a:solidFill>
                  <a:srgbClr val="FFCC66"/>
                </a:solidFill>
              </a:rPr>
              <a:t> numbers at risk shown at regular time intervals</a:t>
            </a:r>
          </a:p>
          <a:p>
            <a:pPr algn="l"/>
            <a:r>
              <a:rPr lang="en-GB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143000"/>
          </a:xfrm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Summary statistics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76600"/>
            <a:ext cx="6400800" cy="1752600"/>
          </a:xfrm>
        </p:spPr>
        <p:txBody>
          <a:bodyPr/>
          <a:lstStyle/>
          <a:p>
            <a:pPr marL="609600" indent="-609600" algn="l">
              <a:buFontTx/>
              <a:buAutoNum type="arabicPeriod"/>
            </a:pPr>
            <a:r>
              <a:rPr lang="en-GB">
                <a:solidFill>
                  <a:srgbClr val="FFCC66"/>
                </a:solidFill>
              </a:rPr>
              <a:t>Median survival time</a:t>
            </a:r>
          </a:p>
          <a:p>
            <a:pPr marL="609600" indent="-609600" algn="l">
              <a:buFontTx/>
              <a:buAutoNum type="arabicPeriod"/>
            </a:pPr>
            <a:endParaRPr lang="en-GB">
              <a:solidFill>
                <a:srgbClr val="FFCC66"/>
              </a:solidFill>
            </a:endParaRPr>
          </a:p>
          <a:p>
            <a:pPr marL="609600" indent="-609600" algn="l">
              <a:buFontTx/>
              <a:buAutoNum type="arabicPeriod"/>
            </a:pPr>
            <a:r>
              <a:rPr lang="en-GB">
                <a:solidFill>
                  <a:srgbClr val="FFCC66"/>
                </a:solidFill>
              </a:rPr>
              <a:t>Proportion surviving at a specific time point</a:t>
            </a:r>
            <a:endParaRPr lang="en-US">
              <a:solidFill>
                <a:srgbClr val="FFCC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Survival Curve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ph idx="1"/>
          </p:nvPr>
        </p:nvGraphicFramePr>
        <p:xfrm>
          <a:off x="2000250" y="1981200"/>
          <a:ext cx="5143500" cy="4114800"/>
        </p:xfrm>
        <a:graphic>
          <a:graphicData uri="http://schemas.openxmlformats.org/presentationml/2006/ole">
            <p:oleObj spid="_x0000_s31747" name="Picture" r:id="rId3" imgW="5356800" imgH="4285440" progId="StaticMetafil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FF00"/>
            </a:solidFill>
          </a:ln>
        </p:spPr>
        <p:txBody>
          <a:bodyPr/>
          <a:lstStyle/>
          <a:p>
            <a:r>
              <a:rPr lang="en-GB" sz="3600">
                <a:solidFill>
                  <a:srgbClr val="FFFF00"/>
                </a:solidFill>
              </a:rPr>
              <a:t>Comparison of survival in two groups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GB"/>
          </a:p>
          <a:p>
            <a:pPr algn="ctr">
              <a:buFontTx/>
              <a:buNone/>
            </a:pPr>
            <a:r>
              <a:rPr lang="en-GB">
                <a:solidFill>
                  <a:srgbClr val="FFCC66"/>
                </a:solidFill>
              </a:rPr>
              <a:t>Log rank test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Nonparametric – similar to chi-square test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SPSS Commands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>
                <a:solidFill>
                  <a:srgbClr val="FFCC66"/>
                </a:solidFill>
              </a:rPr>
              <a:t>Analyse – Survival – Kaplan-Meier</a:t>
            </a:r>
          </a:p>
          <a:p>
            <a:pPr>
              <a:lnSpc>
                <a:spcPct val="90000"/>
              </a:lnSpc>
            </a:pPr>
            <a:endParaRPr lang="en-GB">
              <a:solidFill>
                <a:srgbClr val="FFCC66"/>
              </a:solidFill>
            </a:endParaRP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CC66"/>
                </a:solidFill>
              </a:rPr>
              <a:t>Time = length of time up to event or last follow-up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CC66"/>
                </a:solidFill>
              </a:rPr>
              <a:t>Status = variable indicating whether event has occurred</a:t>
            </a:r>
          </a:p>
          <a:p>
            <a:pPr>
              <a:lnSpc>
                <a:spcPct val="90000"/>
              </a:lnSpc>
            </a:pPr>
            <a:endParaRPr lang="en-GB">
              <a:solidFill>
                <a:srgbClr val="FFCC66"/>
              </a:solidFill>
            </a:endParaRP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CC66"/>
                </a:solidFill>
              </a:rPr>
              <a:t>Options – plots - survival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rgbClr val="FFFF00"/>
                </a:solidFill>
              </a:rPr>
              <a:t>SPSS Commands</a:t>
            </a:r>
            <a:br>
              <a:rPr lang="en-GB" sz="4000">
                <a:solidFill>
                  <a:srgbClr val="FFFF00"/>
                </a:solidFill>
              </a:rPr>
            </a:br>
            <a:r>
              <a:rPr lang="en-GB" sz="4000">
                <a:solidFill>
                  <a:srgbClr val="FFFF00"/>
                </a:solidFill>
              </a:rPr>
              <a:t>(more than one group)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743200"/>
            <a:ext cx="7772400" cy="4114800"/>
          </a:xfrm>
        </p:spPr>
        <p:txBody>
          <a:bodyPr/>
          <a:lstStyle/>
          <a:p>
            <a:r>
              <a:rPr lang="en-GB">
                <a:solidFill>
                  <a:srgbClr val="FFCC66"/>
                </a:solidFill>
              </a:rPr>
              <a:t>Factor = categorical variable showing grouping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  <a:p>
            <a:r>
              <a:rPr lang="en-GB">
                <a:solidFill>
                  <a:srgbClr val="FFCC66"/>
                </a:solidFill>
              </a:rPr>
              <a:t>Compare factor – choose log rank test</a:t>
            </a:r>
          </a:p>
          <a:p>
            <a:endParaRPr lang="en-GB">
              <a:solidFill>
                <a:srgbClr val="FFCC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14400"/>
            <a:ext cx="7772400" cy="1143000"/>
          </a:xfrm>
        </p:spPr>
        <p:txBody>
          <a:bodyPr/>
          <a:lstStyle/>
          <a:p>
            <a:r>
              <a:rPr lang="en-GB" sz="3600">
                <a:solidFill>
                  <a:srgbClr val="FF9900"/>
                </a:solidFill>
              </a:rPr>
              <a:t>Key variable = time until some event</a:t>
            </a:r>
            <a:endParaRPr lang="en-US" sz="3600">
              <a:solidFill>
                <a:srgbClr val="FF99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GB">
                <a:solidFill>
                  <a:srgbClr val="FFFF00"/>
                </a:solidFill>
              </a:rPr>
              <a:t> time from treatment to death</a:t>
            </a:r>
          </a:p>
          <a:p>
            <a:pPr algn="l">
              <a:buFontTx/>
              <a:buChar char="•"/>
            </a:pPr>
            <a:r>
              <a:rPr lang="en-GB">
                <a:solidFill>
                  <a:srgbClr val="FFFF00"/>
                </a:solidFill>
              </a:rPr>
              <a:t> time for a fracture to heal</a:t>
            </a:r>
          </a:p>
          <a:p>
            <a:pPr algn="l">
              <a:buFontTx/>
              <a:buChar char="•"/>
            </a:pPr>
            <a:r>
              <a:rPr lang="en-GB">
                <a:solidFill>
                  <a:srgbClr val="FFFF00"/>
                </a:solidFill>
              </a:rPr>
              <a:t> time from surgery to relapse</a:t>
            </a:r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836613"/>
            <a:ext cx="7772400" cy="1152525"/>
          </a:xfrm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Example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5654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>
                <a:solidFill>
                  <a:srgbClr val="FFCC66"/>
                </a:solidFill>
              </a:rPr>
              <a:t>RCT of 23 cancer patients</a:t>
            </a:r>
          </a:p>
          <a:p>
            <a:pPr>
              <a:lnSpc>
                <a:spcPct val="80000"/>
              </a:lnSpc>
            </a:pPr>
            <a:r>
              <a:rPr lang="en-GB">
                <a:solidFill>
                  <a:srgbClr val="FFCC66"/>
                </a:solidFill>
              </a:rPr>
              <a:t> 11 received chemotherapy</a:t>
            </a:r>
          </a:p>
          <a:p>
            <a:pPr>
              <a:lnSpc>
                <a:spcPct val="80000"/>
              </a:lnSpc>
            </a:pPr>
            <a:endParaRPr lang="en-GB">
              <a:solidFill>
                <a:srgbClr val="FFCC66"/>
              </a:solidFill>
            </a:endParaRPr>
          </a:p>
          <a:p>
            <a:pPr>
              <a:lnSpc>
                <a:spcPct val="80000"/>
              </a:lnSpc>
            </a:pPr>
            <a:r>
              <a:rPr lang="en-GB">
                <a:solidFill>
                  <a:srgbClr val="FFCC66"/>
                </a:solidFill>
              </a:rPr>
              <a:t>Main outcome = time to relapse</a:t>
            </a:r>
            <a:r>
              <a:rPr lang="en-GB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Chemotherapy example</a:t>
            </a:r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ph type="subTitle" idx="1"/>
          </p:nvPr>
        </p:nvGraphicFramePr>
        <p:xfrm>
          <a:off x="1951038" y="2057400"/>
          <a:ext cx="5241925" cy="4267200"/>
        </p:xfrm>
        <a:graphic>
          <a:graphicData uri="http://schemas.openxmlformats.org/presentationml/2006/ole">
            <p:oleObj spid="_x0000_s28675" name="Picture" r:id="rId3" imgW="4508692" imgH="3669852" progId="StaticEnhancedMetafil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CC66"/>
            </a:solidFill>
          </a:ln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Chemotherapy example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No chemotherapy</a:t>
            </a: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Median relapse-free time = 23 weeks</a:t>
            </a: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Proportion surviving to 28 weeks = 0.39</a:t>
            </a:r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Chemotherapy</a:t>
            </a: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Median relapse-free time = 31 weeks</a:t>
            </a: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Proportion surviving to 28 weeks = 0.61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FF00"/>
            </a:solidFill>
          </a:ln>
        </p:spPr>
        <p:txBody>
          <a:bodyPr/>
          <a:lstStyle/>
          <a:p>
            <a:r>
              <a:rPr lang="en-GB" sz="4000">
                <a:solidFill>
                  <a:srgbClr val="FFFF00"/>
                </a:solidFill>
              </a:rPr>
              <a:t>The Cox model</a:t>
            </a:r>
            <a:br>
              <a:rPr lang="en-GB" sz="4000">
                <a:solidFill>
                  <a:srgbClr val="FFFF00"/>
                </a:solidFill>
              </a:rPr>
            </a:br>
            <a:r>
              <a:rPr lang="en-GB" sz="3600">
                <a:solidFill>
                  <a:srgbClr val="FFFF00"/>
                </a:solidFill>
              </a:rPr>
              <a:t>Proportional hazards regression analysis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743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   Generalisation of simple survival analysis to allow for multiple independent variables which can be binary, categorical and continuous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The Cox Model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Dependent variable = hazard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</a:rPr>
              <a:t>Hazard</a:t>
            </a:r>
            <a:r>
              <a:rPr lang="en-GB">
                <a:solidFill>
                  <a:srgbClr val="FFCC66"/>
                </a:solidFill>
              </a:rPr>
              <a:t> = probability of dying at a point in time, conditional on surviving up to that point in time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             = “instantaneous failure rate”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The Cox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Log [h</a:t>
            </a:r>
            <a:r>
              <a:rPr lang="en-GB" baseline="-25000">
                <a:solidFill>
                  <a:srgbClr val="FFCC66"/>
                </a:solidFill>
              </a:rPr>
              <a:t>i</a:t>
            </a:r>
            <a:r>
              <a:rPr lang="en-GB">
                <a:solidFill>
                  <a:srgbClr val="FFCC66"/>
                </a:solidFill>
              </a:rPr>
              <a:t>(t)] =</a:t>
            </a: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     log[h</a:t>
            </a:r>
            <a:r>
              <a:rPr lang="en-GB" baseline="-25000">
                <a:solidFill>
                  <a:srgbClr val="FFCC66"/>
                </a:solidFill>
              </a:rPr>
              <a:t>0</a:t>
            </a:r>
            <a:r>
              <a:rPr lang="en-GB">
                <a:solidFill>
                  <a:srgbClr val="FFCC66"/>
                </a:solidFill>
              </a:rPr>
              <a:t>(t)] +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ß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1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1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+ ß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2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2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+ …….. ß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k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k</a:t>
            </a:r>
          </a:p>
          <a:p>
            <a:pPr>
              <a:buFontTx/>
              <a:buNone/>
            </a:pPr>
            <a:endParaRPr lang="en-GB" baseline="-25000">
              <a:solidFill>
                <a:srgbClr val="FFCC66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where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[</a:t>
            </a:r>
            <a:r>
              <a:rPr lang="en-GB">
                <a:solidFill>
                  <a:srgbClr val="FFCC66"/>
                </a:solidFill>
              </a:rPr>
              <a:t>h</a:t>
            </a:r>
            <a:r>
              <a:rPr lang="en-GB" baseline="-25000">
                <a:solidFill>
                  <a:srgbClr val="FFCC66"/>
                </a:solidFill>
              </a:rPr>
              <a:t>0</a:t>
            </a:r>
            <a:r>
              <a:rPr lang="en-GB">
                <a:solidFill>
                  <a:srgbClr val="FFCC66"/>
                </a:solidFill>
              </a:rPr>
              <a:t>(t)] = baseline hazard</a:t>
            </a: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 and 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1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,x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2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, …x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k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are covariates associated with subject 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The Cox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     h</a:t>
            </a:r>
            <a:r>
              <a:rPr lang="en-GB" baseline="-25000">
                <a:solidFill>
                  <a:srgbClr val="FFCC66"/>
                </a:solidFill>
              </a:rPr>
              <a:t>i</a:t>
            </a:r>
            <a:r>
              <a:rPr lang="en-GB">
                <a:solidFill>
                  <a:srgbClr val="FFCC66"/>
                </a:solidFill>
              </a:rPr>
              <a:t>(t) =</a:t>
            </a: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h</a:t>
            </a:r>
            <a:r>
              <a:rPr lang="en-GB" baseline="-25000">
                <a:solidFill>
                  <a:srgbClr val="FFCC66"/>
                </a:solidFill>
              </a:rPr>
              <a:t>0</a:t>
            </a:r>
            <a:r>
              <a:rPr lang="en-GB">
                <a:solidFill>
                  <a:srgbClr val="FFCC66"/>
                </a:solidFill>
              </a:rPr>
              <a:t>(t) exp [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ß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1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1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+ ß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2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2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+ …….. ß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k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k]</a:t>
            </a:r>
          </a:p>
          <a:p>
            <a:pPr>
              <a:buFontTx/>
              <a:buNone/>
            </a:pPr>
            <a:endParaRPr lang="en-GB" baseline="-25000">
              <a:solidFill>
                <a:srgbClr val="FFCC66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where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[</a:t>
            </a:r>
            <a:r>
              <a:rPr lang="en-GB">
                <a:solidFill>
                  <a:srgbClr val="FFCC66"/>
                </a:solidFill>
              </a:rPr>
              <a:t>h</a:t>
            </a:r>
            <a:r>
              <a:rPr lang="en-GB" baseline="-25000">
                <a:solidFill>
                  <a:srgbClr val="FFCC66"/>
                </a:solidFill>
              </a:rPr>
              <a:t>0</a:t>
            </a:r>
            <a:r>
              <a:rPr lang="en-GB">
                <a:solidFill>
                  <a:srgbClr val="FFCC66"/>
                </a:solidFill>
              </a:rPr>
              <a:t>(t)] = baseline hazard</a:t>
            </a: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 and 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1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 ,x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2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, …x</a:t>
            </a:r>
            <a:r>
              <a:rPr lang="en-GB" baseline="-25000">
                <a:solidFill>
                  <a:srgbClr val="FFCC66"/>
                </a:solidFill>
                <a:cs typeface="Times New Roman" pitchFamily="18" charset="0"/>
              </a:rPr>
              <a:t>k </a:t>
            </a: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are covariates associated with subject 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The Cox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800">
                <a:solidFill>
                  <a:srgbClr val="FFCC66"/>
                </a:solidFill>
                <a:cs typeface="Times New Roman" pitchFamily="18" charset="0"/>
              </a:rPr>
              <a:t>Interpretation of binary predictor variable defining groups A and B: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>
              <a:solidFill>
                <a:srgbClr val="FFCC66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>
                <a:solidFill>
                  <a:srgbClr val="FFFF00"/>
                </a:solidFill>
                <a:cs typeface="Times New Roman" pitchFamily="18" charset="0"/>
              </a:rPr>
              <a:t>Exponential of regression coefficient, b,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>
                <a:solidFill>
                  <a:srgbClr val="FFFF00"/>
                </a:solidFill>
                <a:cs typeface="Times New Roman" pitchFamily="18" charset="0"/>
              </a:rPr>
              <a:t>  = hazard ratio (or relative risk)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>
                <a:solidFill>
                  <a:srgbClr val="FFFF00"/>
                </a:solidFill>
                <a:cs typeface="Times New Roman" pitchFamily="18" charset="0"/>
              </a:rPr>
              <a:t>= ratio of event rate in group A and event rate in group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>
                <a:solidFill>
                  <a:srgbClr val="FFFF00"/>
                </a:solidFill>
                <a:cs typeface="Times New Roman" pitchFamily="18" charset="0"/>
              </a:rPr>
              <a:t>= relative risk of the event (death) in group A compared to group B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>
              <a:solidFill>
                <a:srgbClr val="FFFF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2800">
              <a:solidFill>
                <a:srgbClr val="FFCC66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FF00"/>
            </a:solidFill>
          </a:ln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The Cox Model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Interpretation of continuous predictor variable: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  <a:cs typeface="Times New Roman" pitchFamily="18" charset="0"/>
              </a:rPr>
              <a:t>Exponential of regression coefficient, b,</a:t>
            </a:r>
          </a:p>
          <a:p>
            <a:pPr>
              <a:buFontTx/>
              <a:buNone/>
            </a:pPr>
            <a:r>
              <a:rPr lang="en-GB">
                <a:solidFill>
                  <a:srgbClr val="FFFF00"/>
                </a:solidFill>
                <a:cs typeface="Times New Roman" pitchFamily="18" charset="0"/>
              </a:rPr>
              <a:t>  refers to the increase in hazard (or relative risk) for a unit increase in the variable</a:t>
            </a:r>
          </a:p>
          <a:p>
            <a:pPr>
              <a:buFontTx/>
              <a:buNone/>
            </a:pPr>
            <a:endParaRPr lang="en-GB">
              <a:solidFill>
                <a:srgbClr val="FFFF00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The Cox Model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  <a:cs typeface="Times New Roman" pitchFamily="18" charset="0"/>
              </a:rPr>
              <a:t>Model fitting: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  <a:cs typeface="Times New Roman" pitchFamily="18" charset="0"/>
            </a:endParaRPr>
          </a:p>
          <a:p>
            <a:r>
              <a:rPr lang="en-GB">
                <a:solidFill>
                  <a:srgbClr val="FFFF00"/>
                </a:solidFill>
                <a:cs typeface="Times New Roman" pitchFamily="18" charset="0"/>
              </a:rPr>
              <a:t>Similar to that for linear or logistic regression analysis</a:t>
            </a:r>
          </a:p>
          <a:p>
            <a:r>
              <a:rPr lang="en-GB">
                <a:solidFill>
                  <a:srgbClr val="FFFF00"/>
                </a:solidFill>
                <a:cs typeface="Times New Roman" pitchFamily="18" charset="0"/>
              </a:rPr>
              <a:t>Can use stepwise procedures such as ‘Forward Wald’ to obtain the ‘best’ subset of predictors</a:t>
            </a:r>
          </a:p>
          <a:p>
            <a:pPr>
              <a:buFontTx/>
              <a:buNone/>
            </a:pPr>
            <a:endParaRPr lang="en-GB">
              <a:solidFill>
                <a:srgbClr val="FFFF00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1219200"/>
          </a:xfrm>
        </p:spPr>
        <p:txBody>
          <a:bodyPr/>
          <a:lstStyle/>
          <a:p>
            <a:r>
              <a:rPr lang="en-GB" sz="4000">
                <a:solidFill>
                  <a:srgbClr val="FF9900"/>
                </a:solidFill>
              </a:rPr>
              <a:t>Censored observations</a:t>
            </a:r>
            <a:endParaRPr lang="en-US" sz="4000">
              <a:solidFill>
                <a:srgbClr val="FF99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057400"/>
            <a:ext cx="6400800" cy="2438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GB">
                <a:solidFill>
                  <a:srgbClr val="FFFF00"/>
                </a:solidFill>
              </a:rPr>
              <a:t> subjects removed from data set at    some stage without suffering an event</a:t>
            </a:r>
          </a:p>
          <a:p>
            <a:pPr algn="l"/>
            <a:r>
              <a:rPr lang="en-GB" sz="2800">
                <a:solidFill>
                  <a:srgbClr val="FFCC66"/>
                </a:solidFill>
              </a:rPr>
              <a:t>[lost to follow-up or died from unrelated event]</a:t>
            </a:r>
          </a:p>
          <a:p>
            <a:pPr algn="l"/>
            <a:endParaRPr lang="en-GB" sz="2800">
              <a:solidFill>
                <a:srgbClr val="FFCC66"/>
              </a:solidFill>
            </a:endParaRPr>
          </a:p>
          <a:p>
            <a:pPr algn="l">
              <a:buFontTx/>
              <a:buChar char="•"/>
            </a:pPr>
            <a:r>
              <a:rPr lang="en-GB">
                <a:solidFill>
                  <a:srgbClr val="FFFF00"/>
                </a:solidFill>
              </a:rPr>
              <a:t> study period ends with some subjects not suffering an event</a:t>
            </a:r>
          </a:p>
          <a:p>
            <a:pPr algn="l"/>
            <a:endParaRPr lang="en-GB">
              <a:solidFill>
                <a:srgbClr val="FFFF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FF00"/>
            </a:solidFill>
          </a:ln>
        </p:spPr>
        <p:txBody>
          <a:bodyPr/>
          <a:lstStyle/>
          <a:p>
            <a:r>
              <a:rPr lang="en-GB" sz="4000">
                <a:solidFill>
                  <a:srgbClr val="FFFF00"/>
                </a:solidFill>
              </a:rPr>
              <a:t>The Cox model</a:t>
            </a:r>
            <a:br>
              <a:rPr lang="en-GB" sz="4000">
                <a:solidFill>
                  <a:srgbClr val="FFFF00"/>
                </a:solidFill>
              </a:rPr>
            </a:br>
            <a:r>
              <a:rPr lang="en-GB" sz="3600">
                <a:solidFill>
                  <a:srgbClr val="FFFF00"/>
                </a:solidFill>
              </a:rPr>
              <a:t>Proportional hazards regression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   </a:t>
            </a:r>
            <a:r>
              <a:rPr lang="en-GB">
                <a:solidFill>
                  <a:srgbClr val="FFFF00"/>
                </a:solidFill>
              </a:rPr>
              <a:t>Assumption:</a:t>
            </a:r>
          </a:p>
          <a:p>
            <a:pPr>
              <a:buFontTx/>
              <a:buNone/>
            </a:pPr>
            <a:endParaRPr lang="en-GB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   Effects of the different variables on event occurrence are constant over time</a:t>
            </a: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   </a:t>
            </a:r>
          </a:p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    [ie. the hazard ratio remains constant over time]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SPSS Commands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>
                <a:solidFill>
                  <a:srgbClr val="FFCC66"/>
                </a:solidFill>
              </a:rPr>
              <a:t>Analyse – Survival – Cox regression</a:t>
            </a:r>
          </a:p>
          <a:p>
            <a:endParaRPr lang="en-GB" sz="2800">
              <a:solidFill>
                <a:srgbClr val="FFCC66"/>
              </a:solidFill>
            </a:endParaRPr>
          </a:p>
          <a:p>
            <a:r>
              <a:rPr lang="en-GB" sz="2800">
                <a:solidFill>
                  <a:srgbClr val="FFCC66"/>
                </a:solidFill>
              </a:rPr>
              <a:t>Time = length of time up to event or last follow-up</a:t>
            </a:r>
          </a:p>
          <a:p>
            <a:r>
              <a:rPr lang="en-GB" sz="2800">
                <a:solidFill>
                  <a:srgbClr val="FFCC66"/>
                </a:solidFill>
              </a:rPr>
              <a:t>Status = variable indicating whether event has occurred</a:t>
            </a:r>
          </a:p>
          <a:p>
            <a:r>
              <a:rPr lang="en-GB" sz="2800">
                <a:solidFill>
                  <a:srgbClr val="FFCC66"/>
                </a:solidFill>
              </a:rPr>
              <a:t>Covariates = predictors (continuous and categorical)</a:t>
            </a:r>
          </a:p>
          <a:p>
            <a:r>
              <a:rPr lang="en-GB" sz="2800">
                <a:solidFill>
                  <a:srgbClr val="FFCC66"/>
                </a:solidFill>
              </a:rPr>
              <a:t>Options – plots and 95% CI for exp(b)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FF00"/>
            </a:solidFill>
          </a:ln>
        </p:spPr>
        <p:txBody>
          <a:bodyPr/>
          <a:lstStyle/>
          <a:p>
            <a:r>
              <a:rPr lang="en-GB" sz="4000">
                <a:solidFill>
                  <a:srgbClr val="FFFF00"/>
                </a:solidFill>
              </a:rPr>
              <a:t>The Cox model</a:t>
            </a:r>
            <a:br>
              <a:rPr lang="en-GB" sz="4000">
                <a:solidFill>
                  <a:srgbClr val="FFFF00"/>
                </a:solidFill>
              </a:rPr>
            </a:br>
            <a:endParaRPr lang="en-GB" sz="3600">
              <a:solidFill>
                <a:srgbClr val="FFFF00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800">
                <a:solidFill>
                  <a:srgbClr val="FFCC66"/>
                </a:solidFill>
              </a:rPr>
              <a:t>   </a:t>
            </a:r>
            <a:r>
              <a:rPr lang="en-GB" sz="2800">
                <a:solidFill>
                  <a:srgbClr val="FFFF00"/>
                </a:solidFill>
              </a:rPr>
              <a:t>Check of assumption of proportional hazards (for categorical covariate):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FFCC66"/>
                </a:solidFill>
              </a:rPr>
              <a:t>Survival curves</a:t>
            </a:r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FFCC66"/>
                </a:solidFill>
              </a:rPr>
              <a:t>Hazard functions</a:t>
            </a:r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FFCC66"/>
                </a:solidFill>
              </a:rPr>
              <a:t>Complementary log-log curves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>
              <a:solidFill>
                <a:srgbClr val="FFCC66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>
                <a:solidFill>
                  <a:srgbClr val="FFFF00"/>
                </a:solidFill>
              </a:rPr>
              <a:t>For each, the curves for each group should not cross and should be approximately parallel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74713"/>
          </a:xfrm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Example</a:t>
            </a:r>
          </a:p>
        </p:txBody>
      </p:sp>
      <p:graphicFrame>
        <p:nvGraphicFramePr>
          <p:cNvPr id="14467" name="Group 131"/>
          <p:cNvGraphicFramePr>
            <a:graphicFrameLocks noGrp="1"/>
          </p:cNvGraphicFramePr>
          <p:nvPr>
            <p:ph type="tbl" idx="1"/>
          </p:nvPr>
        </p:nvGraphicFramePr>
        <p:xfrm>
          <a:off x="685800" y="1981200"/>
          <a:ext cx="7772400" cy="4690872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Patient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Time at entry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(months)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Time at death/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censoring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Dead or censored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Survival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12.5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17.6*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15.0*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675688" cy="4114800"/>
          </a:xfrm>
        </p:spPr>
        <p:txBody>
          <a:bodyPr/>
          <a:lstStyle/>
          <a:p>
            <a:r>
              <a:rPr lang="en-GB">
                <a:solidFill>
                  <a:srgbClr val="FF9900"/>
                </a:solidFill>
              </a:rPr>
              <a:t>Survival analysis</a:t>
            </a:r>
            <a:r>
              <a:rPr lang="en-GB">
                <a:solidFill>
                  <a:srgbClr val="FFFF00"/>
                </a:solidFill>
              </a:rPr>
              <a:t> uses information about subjects who suffer an event and subjects who do not suffer an event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Life Table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rgbClr val="FFCC66"/>
                </a:solidFill>
              </a:rPr>
              <a:t>Shows pattern of survival for a group of subjects</a:t>
            </a:r>
          </a:p>
          <a:p>
            <a:r>
              <a:rPr lang="en-GB">
                <a:solidFill>
                  <a:srgbClr val="FFCC66"/>
                </a:solidFill>
              </a:rPr>
              <a:t>Assesses number of subjects at risk at each time point and estimates the probability of survival at each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Motion sickness 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>
                <a:solidFill>
                  <a:srgbClr val="FFCC66"/>
                </a:solidFill>
              </a:rPr>
              <a:t>N=21 subjects placed in a cabin and subjected to vertical motion</a:t>
            </a:r>
          </a:p>
          <a:p>
            <a:pPr>
              <a:buFontTx/>
              <a:buNone/>
            </a:pPr>
            <a:endParaRPr lang="en-GB">
              <a:solidFill>
                <a:srgbClr val="FFCC66"/>
              </a:solidFill>
            </a:endParaRPr>
          </a:p>
          <a:p>
            <a:pPr algn="ctr">
              <a:buFontTx/>
              <a:buNone/>
            </a:pPr>
            <a:r>
              <a:rPr lang="en-GB">
                <a:solidFill>
                  <a:srgbClr val="FFFF00"/>
                </a:solidFill>
              </a:rPr>
              <a:t>Endpoint = time to vomit</a:t>
            </a:r>
          </a:p>
          <a:p>
            <a:pPr>
              <a:buFontTx/>
              <a:buNone/>
            </a:pPr>
            <a:endParaRPr lang="en-GB">
              <a:solidFill>
                <a:srgbClr val="FFFF00"/>
              </a:solidFill>
            </a:endParaRPr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Motion sickness data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rgbClr val="FFCC66"/>
                </a:solidFill>
              </a:rPr>
              <a:t>14 survived 2 hours without vomiting</a:t>
            </a:r>
          </a:p>
          <a:p>
            <a:r>
              <a:rPr lang="en-GB">
                <a:solidFill>
                  <a:srgbClr val="FFCC66"/>
                </a:solidFill>
              </a:rPr>
              <a:t>5 subjects vomited at 30, 50, 51, 82 and 92 minutes respectively</a:t>
            </a:r>
          </a:p>
          <a:p>
            <a:r>
              <a:rPr lang="en-GB">
                <a:solidFill>
                  <a:srgbClr val="FFCC66"/>
                </a:solidFill>
              </a:rPr>
              <a:t>2 subjects requested an early stop to the experiment at 50 and 66 minutes respectively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Life table</a:t>
            </a:r>
          </a:p>
        </p:txBody>
      </p:sp>
      <p:graphicFrame>
        <p:nvGraphicFramePr>
          <p:cNvPr id="21555" name="Group 51"/>
          <p:cNvGraphicFramePr>
            <a:graphicFrameLocks noGrp="1"/>
          </p:cNvGraphicFramePr>
          <p:nvPr>
            <p:ph idx="1"/>
          </p:nvPr>
        </p:nvGraphicFramePr>
        <p:xfrm>
          <a:off x="755650" y="1341438"/>
          <a:ext cx="7772400" cy="511175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Survival time (min)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itchFamily="18" charset="0"/>
                        </a:rPr>
                        <a:t>Survival proportion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0.952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0.905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50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66*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0.801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0.748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8 – 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120*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897</Words>
  <Application>Microsoft Office PowerPoint</Application>
  <PresentationFormat>On-screen Show (4:3)</PresentationFormat>
  <Paragraphs>199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Times New Roman</vt:lpstr>
      <vt:lpstr>Default Design</vt:lpstr>
      <vt:lpstr>Picture (Metafile)</vt:lpstr>
      <vt:lpstr>Picture (Enhanced Metafile)</vt:lpstr>
      <vt:lpstr>Survival Analysis</vt:lpstr>
      <vt:lpstr>Key variable = time until some event</vt:lpstr>
      <vt:lpstr>Censored observations</vt:lpstr>
      <vt:lpstr>Example</vt:lpstr>
      <vt:lpstr>Survival analysis uses information about subjects who suffer an event and subjects who do not suffer an event</vt:lpstr>
      <vt:lpstr>Life Table</vt:lpstr>
      <vt:lpstr>Motion sickness data</vt:lpstr>
      <vt:lpstr>Motion sickness data</vt:lpstr>
      <vt:lpstr>Life table</vt:lpstr>
      <vt:lpstr>Calculation of survival probabilities</vt:lpstr>
      <vt:lpstr>Calculation of survival probabilities</vt:lpstr>
      <vt:lpstr>Kaplan-Meier survival curve</vt:lpstr>
      <vt:lpstr>Survival Curve</vt:lpstr>
      <vt:lpstr>Kaplan-Meier survival curve</vt:lpstr>
      <vt:lpstr>Summary statistics</vt:lpstr>
      <vt:lpstr>Survival Curve</vt:lpstr>
      <vt:lpstr>Comparison of survival in two groups</vt:lpstr>
      <vt:lpstr>SPSS Commands</vt:lpstr>
      <vt:lpstr>SPSS Commands (more than one group)</vt:lpstr>
      <vt:lpstr>Example</vt:lpstr>
      <vt:lpstr>Chemotherapy example</vt:lpstr>
      <vt:lpstr>Chemotherapy example</vt:lpstr>
      <vt:lpstr>The Cox model Proportional hazards regression analysis</vt:lpstr>
      <vt:lpstr>The Cox Model</vt:lpstr>
      <vt:lpstr>The Cox Model</vt:lpstr>
      <vt:lpstr>The Cox Model</vt:lpstr>
      <vt:lpstr>The Cox Model</vt:lpstr>
      <vt:lpstr>The Cox Model</vt:lpstr>
      <vt:lpstr>The Cox Model</vt:lpstr>
      <vt:lpstr>The Cox model Proportional hazards regression analysis</vt:lpstr>
      <vt:lpstr>SPSS Commands</vt:lpstr>
      <vt:lpstr>The Cox model </vt:lpstr>
    </vt:vector>
  </TitlesOfParts>
  <Company>Personal use only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Morris</dc:creator>
  <cp:lastModifiedBy>vhasfcdurazt</cp:lastModifiedBy>
  <cp:revision>23</cp:revision>
  <dcterms:created xsi:type="dcterms:W3CDTF">2003-10-21T13:06:52Z</dcterms:created>
  <dcterms:modified xsi:type="dcterms:W3CDTF">2013-08-28T19:50:19Z</dcterms:modified>
</cp:coreProperties>
</file>