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260" r:id="rId2"/>
    <p:sldId id="286" r:id="rId3"/>
    <p:sldId id="377" r:id="rId4"/>
    <p:sldId id="378" r:id="rId5"/>
    <p:sldId id="335" r:id="rId6"/>
    <p:sldId id="326" r:id="rId7"/>
    <p:sldId id="337" r:id="rId8"/>
    <p:sldId id="336" r:id="rId9"/>
    <p:sldId id="320" r:id="rId10"/>
    <p:sldId id="339" r:id="rId11"/>
    <p:sldId id="322" r:id="rId12"/>
    <p:sldId id="340" r:id="rId13"/>
    <p:sldId id="318" r:id="rId14"/>
    <p:sldId id="323" r:id="rId15"/>
    <p:sldId id="327" r:id="rId16"/>
    <p:sldId id="389" r:id="rId17"/>
    <p:sldId id="390" r:id="rId18"/>
    <p:sldId id="329" r:id="rId19"/>
    <p:sldId id="341" r:id="rId20"/>
    <p:sldId id="330" r:id="rId21"/>
    <p:sldId id="342" r:id="rId22"/>
    <p:sldId id="388" r:id="rId23"/>
    <p:sldId id="332" r:id="rId24"/>
    <p:sldId id="343" r:id="rId25"/>
    <p:sldId id="345" r:id="rId26"/>
    <p:sldId id="346" r:id="rId27"/>
    <p:sldId id="347" r:id="rId28"/>
    <p:sldId id="348" r:id="rId29"/>
    <p:sldId id="349" r:id="rId30"/>
    <p:sldId id="350" r:id="rId31"/>
    <p:sldId id="384" r:id="rId32"/>
    <p:sldId id="382" r:id="rId33"/>
    <p:sldId id="352" r:id="rId34"/>
    <p:sldId id="324" r:id="rId35"/>
    <p:sldId id="353" r:id="rId36"/>
    <p:sldId id="385" r:id="rId37"/>
    <p:sldId id="355" r:id="rId38"/>
    <p:sldId id="356" r:id="rId39"/>
    <p:sldId id="357" r:id="rId40"/>
    <p:sldId id="358" r:id="rId41"/>
    <p:sldId id="359" r:id="rId42"/>
    <p:sldId id="395" r:id="rId43"/>
    <p:sldId id="391" r:id="rId44"/>
    <p:sldId id="392" r:id="rId45"/>
    <p:sldId id="393" r:id="rId46"/>
    <p:sldId id="394" r:id="rId47"/>
    <p:sldId id="360" r:id="rId48"/>
    <p:sldId id="387" r:id="rId49"/>
    <p:sldId id="396" r:id="rId50"/>
    <p:sldId id="397" r:id="rId51"/>
    <p:sldId id="399" r:id="rId52"/>
    <p:sldId id="401" r:id="rId53"/>
    <p:sldId id="362" r:id="rId54"/>
    <p:sldId id="398" r:id="rId55"/>
    <p:sldId id="364" r:id="rId56"/>
    <p:sldId id="403" r:id="rId57"/>
    <p:sldId id="368" r:id="rId58"/>
    <p:sldId id="404" r:id="rId59"/>
    <p:sldId id="371" r:id="rId60"/>
    <p:sldId id="405" r:id="rId61"/>
    <p:sldId id="374" r:id="rId62"/>
    <p:sldId id="406" r:id="rId63"/>
  </p:sldIdLst>
  <p:sldSz cx="9144000" cy="6858000" type="screen4x3"/>
  <p:notesSz cx="6934200" cy="92837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5050"/>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p:scale>
          <a:sx n="50" d="100"/>
          <a:sy n="50" d="100"/>
        </p:scale>
        <p:origin x="-1758" y="-16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30" y="-84"/>
      </p:cViewPr>
      <p:guideLst>
        <p:guide orient="horz" pos="2924"/>
        <p:guide pos="218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6.xml"/><Relationship Id="rId7" Type="http://schemas.openxmlformats.org/officeDocument/2006/relationships/slide" Target="slides/slide18.xml"/><Relationship Id="rId12" Type="http://schemas.openxmlformats.org/officeDocument/2006/relationships/slide" Target="slides/slide48.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14.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23.xml"/><Relationship Id="rId4" Type="http://schemas.openxmlformats.org/officeDocument/2006/relationships/slide" Target="slides/slide8.xml"/><Relationship Id="rId9"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05138"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defTabSz="927100">
              <a:defRPr sz="1200" smtClean="0"/>
            </a:lvl1pPr>
          </a:lstStyle>
          <a:p>
            <a:pPr>
              <a:defRPr/>
            </a:pPr>
            <a:endParaRPr lang="en-US"/>
          </a:p>
        </p:txBody>
      </p:sp>
      <p:sp>
        <p:nvSpPr>
          <p:cNvPr id="95235" name="Rectangle 3"/>
          <p:cNvSpPr>
            <a:spLocks noGrp="1" noChangeArrowheads="1"/>
          </p:cNvSpPr>
          <p:nvPr>
            <p:ph type="dt" sz="quarter" idx="1"/>
          </p:nvPr>
        </p:nvSpPr>
        <p:spPr bwMode="auto">
          <a:xfrm>
            <a:off x="3929063" y="0"/>
            <a:ext cx="3005137"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a:defRPr sz="1200" smtClean="0"/>
            </a:lvl1pPr>
          </a:lstStyle>
          <a:p>
            <a:pPr>
              <a:defRPr/>
            </a:pPr>
            <a:endParaRPr lang="en-US"/>
          </a:p>
        </p:txBody>
      </p:sp>
      <p:sp>
        <p:nvSpPr>
          <p:cNvPr id="95236" name="Rectangle 4"/>
          <p:cNvSpPr>
            <a:spLocks noGrp="1" noChangeArrowheads="1"/>
          </p:cNvSpPr>
          <p:nvPr>
            <p:ph type="ftr" sz="quarter" idx="2"/>
          </p:nvPr>
        </p:nvSpPr>
        <p:spPr bwMode="auto">
          <a:xfrm>
            <a:off x="0" y="8820150"/>
            <a:ext cx="3005138"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1200" smtClean="0"/>
            </a:lvl1pPr>
          </a:lstStyle>
          <a:p>
            <a:pPr>
              <a:defRPr/>
            </a:pPr>
            <a:endParaRPr lang="en-US"/>
          </a:p>
        </p:txBody>
      </p:sp>
      <p:sp>
        <p:nvSpPr>
          <p:cNvPr id="95237" name="Rectangle 5"/>
          <p:cNvSpPr>
            <a:spLocks noGrp="1" noChangeArrowheads="1"/>
          </p:cNvSpPr>
          <p:nvPr>
            <p:ph type="sldNum" sz="quarter" idx="3"/>
          </p:nvPr>
        </p:nvSpPr>
        <p:spPr bwMode="auto">
          <a:xfrm>
            <a:off x="3929063" y="8820150"/>
            <a:ext cx="3005137"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1200" smtClean="0"/>
            </a:lvl1pPr>
          </a:lstStyle>
          <a:p>
            <a:pPr>
              <a:defRPr/>
            </a:pPr>
            <a:fld id="{067BDE16-10B0-4F28-8FD4-30F9901A9B9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defTabSz="927100">
              <a:defRPr sz="1200" smtClean="0"/>
            </a:lvl1pPr>
          </a:lstStyle>
          <a:p>
            <a:pPr>
              <a:defRPr/>
            </a:pPr>
            <a:endParaRPr lang="en-US"/>
          </a:p>
        </p:txBody>
      </p:sp>
      <p:sp>
        <p:nvSpPr>
          <p:cNvPr id="7171" name="Rectangle 3"/>
          <p:cNvSpPr>
            <a:spLocks noGrp="1" noChangeArrowheads="1"/>
          </p:cNvSpPr>
          <p:nvPr>
            <p:ph type="dt" idx="1"/>
          </p:nvPr>
        </p:nvSpPr>
        <p:spPr bwMode="auto">
          <a:xfrm>
            <a:off x="3929063" y="0"/>
            <a:ext cx="3005137" cy="463550"/>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a:defRPr sz="1200" smtClean="0"/>
            </a:lvl1pPr>
          </a:lstStyle>
          <a:p>
            <a:pPr>
              <a:defRPr/>
            </a:pPr>
            <a:endParaRPr lang="en-US"/>
          </a:p>
        </p:txBody>
      </p:sp>
      <p:sp>
        <p:nvSpPr>
          <p:cNvPr id="66564"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20150"/>
            <a:ext cx="3005138"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1200" smtClean="0"/>
            </a:lvl1pPr>
          </a:lstStyle>
          <a:p>
            <a:pPr>
              <a:defRPr/>
            </a:pPr>
            <a:endParaRPr lang="en-US"/>
          </a:p>
        </p:txBody>
      </p:sp>
      <p:sp>
        <p:nvSpPr>
          <p:cNvPr id="7175" name="Rectangle 7"/>
          <p:cNvSpPr>
            <a:spLocks noGrp="1" noChangeArrowheads="1"/>
          </p:cNvSpPr>
          <p:nvPr>
            <p:ph type="sldNum" sz="quarter" idx="5"/>
          </p:nvPr>
        </p:nvSpPr>
        <p:spPr bwMode="auto">
          <a:xfrm>
            <a:off x="3929063" y="8820150"/>
            <a:ext cx="3005137" cy="463550"/>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1200" smtClean="0"/>
            </a:lvl1pPr>
          </a:lstStyle>
          <a:p>
            <a:pPr>
              <a:defRPr/>
            </a:pPr>
            <a:fld id="{89539118-931E-47C5-8E26-E61F6CB957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D628D3-93FD-4C68-B77D-B082DA6C1262}" type="slidenum">
              <a:rPr lang="en-US"/>
              <a:pPr/>
              <a:t>1</a:t>
            </a:fld>
            <a:endParaRPr lang="en-US"/>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74710CF-EFE8-43A5-8C7F-818F92A760AE}" type="slidenum">
              <a:rPr lang="en-US"/>
              <a:pPr/>
              <a:t>10</a:t>
            </a:fld>
            <a:endParaRPr lang="en-US"/>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6D236AD-36EC-4356-A051-3EE279AA7F64}" type="slidenum">
              <a:rPr lang="en-US"/>
              <a:pPr/>
              <a:t>11</a:t>
            </a:fld>
            <a:endParaRPr lang="en-US"/>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CF5C539-4625-4714-B934-7C48A531B5AB}" type="slidenum">
              <a:rPr lang="en-US"/>
              <a:pPr/>
              <a:t>12</a:t>
            </a:fld>
            <a:endParaRPr lang="en-US"/>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E476F8E-718D-437D-9C18-F9BDDD19FF85}" type="slidenum">
              <a:rPr lang="en-US"/>
              <a:pPr/>
              <a:t>13</a:t>
            </a:fld>
            <a:endParaRPr lang="en-US"/>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B1F3413-6FE3-4519-8F0F-60B938F9DFC8}" type="slidenum">
              <a:rPr lang="en-US"/>
              <a:pPr/>
              <a:t>14</a:t>
            </a:fld>
            <a:endParaRPr lang="en-US"/>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C582BEA-9ACD-4938-8C73-C4CC104428DF}" type="slidenum">
              <a:rPr lang="en-US"/>
              <a:pPr/>
              <a:t>15</a:t>
            </a:fld>
            <a:endParaRPr lang="en-US"/>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AC241B9-8B9C-4CF9-9358-9CD7368A41F6}" type="slidenum">
              <a:rPr lang="en-US"/>
              <a:pPr/>
              <a:t>16</a:t>
            </a:fld>
            <a:endParaRPr lang="en-US"/>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26579C5-CE6D-4460-B67C-71CD288533FA}" type="slidenum">
              <a:rPr lang="en-US"/>
              <a:pPr/>
              <a:t>17</a:t>
            </a:fld>
            <a:endParaRPr lang="en-US"/>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FBB71F2-4603-45B4-AC0A-9A75B0AD9121}" type="slidenum">
              <a:rPr lang="en-US"/>
              <a:pPr/>
              <a:t>18</a:t>
            </a:fld>
            <a:endParaRPr lang="en-US"/>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1850430-E379-4263-9AD9-B2A4DAB70DF6}" type="slidenum">
              <a:rPr lang="en-US"/>
              <a:pPr/>
              <a:t>19</a:t>
            </a:fld>
            <a:endParaRPr lang="en-US"/>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D72EB04-869B-4BFF-8E88-DCE8468E8A01}" type="slidenum">
              <a:rPr lang="en-US"/>
              <a:pPr/>
              <a:t>2</a:t>
            </a:fld>
            <a:endParaRPr lang="en-US"/>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6586476-5EB4-45EE-B64C-F863DA730293}" type="slidenum">
              <a:rPr lang="en-US"/>
              <a:pPr/>
              <a:t>20</a:t>
            </a:fld>
            <a:endParaRPr lang="en-US"/>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7868B85-9D42-435B-B2D4-403FC00AA7C1}" type="slidenum">
              <a:rPr lang="en-US"/>
              <a:pPr/>
              <a:t>21</a:t>
            </a:fld>
            <a:endParaRPr lang="en-US"/>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98CE40E-4381-4BDD-806B-5A0090CBADB9}" type="slidenum">
              <a:rPr lang="en-US"/>
              <a:pPr/>
              <a:t>22</a:t>
            </a:fld>
            <a:endParaRPr lang="en-US"/>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BBD43D0-6F24-41CC-9231-0C914C2E4507}" type="slidenum">
              <a:rPr lang="en-US"/>
              <a:pPr/>
              <a:t>23</a:t>
            </a:fld>
            <a:endParaRPr lang="en-US"/>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0646EB5-1A94-462E-8023-A8508404C1A7}" type="slidenum">
              <a:rPr lang="en-US"/>
              <a:pPr/>
              <a:t>24</a:t>
            </a:fld>
            <a:endParaRPr lang="en-U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552FCBF-D1C6-46D0-B651-02292415109F}" type="slidenum">
              <a:rPr lang="en-US"/>
              <a:pPr/>
              <a:t>25</a:t>
            </a:fld>
            <a:endParaRPr 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F630B0D-1D37-4A22-A2BC-29D3C234560D}" type="slidenum">
              <a:rPr lang="en-US"/>
              <a:pPr/>
              <a:t>26</a:t>
            </a:fld>
            <a:endParaRPr lang="en-US"/>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F27D8BE-1AE4-469E-A257-653AD8BABD67}" type="slidenum">
              <a:rPr lang="en-US"/>
              <a:pPr/>
              <a:t>27</a:t>
            </a:fld>
            <a:endParaRPr lang="en-US"/>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B13D4A2-82CD-4143-BF10-FC4A0642830F}" type="slidenum">
              <a:rPr lang="en-US"/>
              <a:pPr/>
              <a:t>28</a:t>
            </a:fld>
            <a:endParaRPr lang="en-US"/>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84DCD62-2C8A-46C5-98C5-2337D0C6E324}" type="slidenum">
              <a:rPr lang="en-US"/>
              <a:pPr/>
              <a:t>29</a:t>
            </a:fld>
            <a:endParaRPr lang="en-US"/>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C10A134-7C82-4E20-A6BA-408D66666170}" type="slidenum">
              <a:rPr lang="en-US"/>
              <a:pPr/>
              <a:t>3</a:t>
            </a:fld>
            <a:endParaRPr lang="en-US"/>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D277AD1-EE08-4AEF-B59B-23E1C23AC2EB}" type="slidenum">
              <a:rPr lang="en-US"/>
              <a:pPr/>
              <a:t>30</a:t>
            </a:fld>
            <a:endParaRPr lang="en-US"/>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47CE54B-634E-4715-8238-48A813F61469}" type="slidenum">
              <a:rPr lang="en-US"/>
              <a:pPr/>
              <a:t>31</a:t>
            </a:fld>
            <a:endParaRPr lang="en-US"/>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B566469-97C5-4A1F-889C-82F8E1E54E97}" type="slidenum">
              <a:rPr lang="en-US"/>
              <a:pPr/>
              <a:t>32</a:t>
            </a:fld>
            <a:endParaRPr lang="en-US"/>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844796B-D2E9-4BC3-BCE2-515B92EDF9AB}" type="slidenum">
              <a:rPr lang="en-US"/>
              <a:pPr/>
              <a:t>33</a:t>
            </a:fld>
            <a:endParaRPr lang="en-US"/>
          </a:p>
        </p:txBody>
      </p:sp>
      <p:sp>
        <p:nvSpPr>
          <p:cNvPr id="100355" name="Rectangle 1026"/>
          <p:cNvSpPr>
            <a:spLocks noChangeArrowheads="1" noTextEdit="1"/>
          </p:cNvSpPr>
          <p:nvPr>
            <p:ph type="sldImg"/>
          </p:nvPr>
        </p:nvSpPr>
        <p:spPr>
          <a:ln/>
        </p:spPr>
      </p:sp>
      <p:sp>
        <p:nvSpPr>
          <p:cNvPr id="100356" name="Rectangle 1027"/>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D7C269E-545D-458B-A8B4-6393CCA7F33D}" type="slidenum">
              <a:rPr lang="en-US"/>
              <a:pPr/>
              <a:t>34</a:t>
            </a:fld>
            <a:endParaRPr lang="en-US"/>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04104F2-B60B-4B1F-BFFC-82018603530A}" type="slidenum">
              <a:rPr lang="en-US"/>
              <a:pPr/>
              <a:t>35</a:t>
            </a:fld>
            <a:endParaRPr lang="en-US"/>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3AE5ADB-4F7C-482A-81C3-C50B018E3165}" type="slidenum">
              <a:rPr lang="en-US"/>
              <a:pPr/>
              <a:t>36</a:t>
            </a:fld>
            <a:endParaRPr lang="en-US"/>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F693E5F-0A96-44EA-8B13-0A62FB74FFAD}" type="slidenum">
              <a:rPr lang="en-US"/>
              <a:pPr/>
              <a:t>37</a:t>
            </a:fld>
            <a:endParaRPr lang="en-US"/>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2347220-3F18-4FA6-9EEF-7209031E6A7F}" type="slidenum">
              <a:rPr lang="en-US"/>
              <a:pPr/>
              <a:t>38</a:t>
            </a:fld>
            <a:endParaRPr lang="en-US"/>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9C1FA01-315F-445B-A600-0E8E9D18D633}" type="slidenum">
              <a:rPr lang="en-US"/>
              <a:pPr/>
              <a:t>39</a:t>
            </a:fld>
            <a:endParaRPr lang="en-US"/>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1351B27-DF24-4D27-B6B1-B314B2B49FDC}" type="slidenum">
              <a:rPr lang="en-US"/>
              <a:pPr/>
              <a:t>4</a:t>
            </a:fld>
            <a:endParaRPr lang="en-U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E313226-0715-434F-A9BB-0357C0FEB0C7}" type="slidenum">
              <a:rPr lang="en-US"/>
              <a:pPr/>
              <a:t>40</a:t>
            </a:fld>
            <a:endParaRPr lang="en-US"/>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E613390A-DC6F-4DC3-B6BE-A8D824299C46}" type="slidenum">
              <a:rPr lang="en-US"/>
              <a:pPr/>
              <a:t>41</a:t>
            </a:fld>
            <a:endParaRPr lang="en-US"/>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4922916-1377-4F6E-B295-825B5E908308}" type="slidenum">
              <a:rPr lang="en-US"/>
              <a:pPr/>
              <a:t>42</a:t>
            </a:fld>
            <a:endParaRPr lang="en-US"/>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08274BD-2162-46E0-8D90-BF3A07E1BED1}" type="slidenum">
              <a:rPr lang="en-US"/>
              <a:pPr/>
              <a:t>43</a:t>
            </a:fld>
            <a:endParaRPr lang="en-US"/>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811FF3E-6F33-4A99-9F10-A83290C99375}" type="slidenum">
              <a:rPr lang="en-US"/>
              <a:pPr/>
              <a:t>44</a:t>
            </a:fld>
            <a:endParaRPr lang="en-US"/>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A138EB4-7FA8-46AA-B516-023FA4279DE2}" type="slidenum">
              <a:rPr lang="en-US"/>
              <a:pPr/>
              <a:t>45</a:t>
            </a:fld>
            <a:endParaRPr lang="en-US"/>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A1C3CA0-5945-41F4-9423-24615B3BB41F}" type="slidenum">
              <a:rPr lang="en-US"/>
              <a:pPr/>
              <a:t>46</a:t>
            </a:fld>
            <a:endParaRPr lang="en-US"/>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9743CB5-2D6F-4490-A888-5977A1AC10BF}" type="slidenum">
              <a:rPr lang="en-US"/>
              <a:pPr/>
              <a:t>47</a:t>
            </a:fld>
            <a:endParaRPr lang="en-US"/>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0921DF8-A413-4CEB-8679-71E75C7E874B}" type="slidenum">
              <a:rPr lang="en-US"/>
              <a:pPr/>
              <a:t>48</a:t>
            </a:fld>
            <a:endParaRPr lang="en-US"/>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BD75DDD-9841-46BA-B694-215FF71305F6}" type="slidenum">
              <a:rPr lang="en-US"/>
              <a:pPr/>
              <a:t>49</a:t>
            </a:fld>
            <a:endParaRPr lang="en-US"/>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7C0E693-753A-455E-9F0E-684822A16DD3}" type="slidenum">
              <a:rPr lang="en-US"/>
              <a:pPr/>
              <a:t>5</a:t>
            </a:fld>
            <a:endParaRPr lang="en-US"/>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CA20C8C-F5DF-4CA1-AA98-1D0587E09C46}" type="slidenum">
              <a:rPr lang="en-US"/>
              <a:pPr/>
              <a:t>50</a:t>
            </a:fld>
            <a:endParaRPr lang="en-US"/>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053C6BC-0DE2-41DE-8244-D8DF7E213A7A}" type="slidenum">
              <a:rPr lang="en-US"/>
              <a:pPr/>
              <a:t>51</a:t>
            </a:fld>
            <a:endParaRPr lang="en-US"/>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0C37166-554C-4463-9A5E-898B8AED40DE}" type="slidenum">
              <a:rPr lang="en-US"/>
              <a:pPr/>
              <a:t>52</a:t>
            </a:fld>
            <a:endParaRPr lang="en-US"/>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EF03A95-3DC0-4F1F-A0F3-4E6171B89E6B}" type="slidenum">
              <a:rPr lang="en-US"/>
              <a:pPr/>
              <a:t>53</a:t>
            </a:fld>
            <a:endParaRPr lang="en-US"/>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2CF53D9D-0667-486F-A5E6-474EEC05AAF8}" type="slidenum">
              <a:rPr lang="en-US"/>
              <a:pPr/>
              <a:t>54</a:t>
            </a:fld>
            <a:endParaRPr lang="en-US"/>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E5A1AAB-217C-4624-A329-F460B18138AE}" type="slidenum">
              <a:rPr lang="en-US"/>
              <a:pPr/>
              <a:t>55</a:t>
            </a:fld>
            <a:endParaRPr lang="en-US"/>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6DC3944-423A-424E-9155-24384D8E6041}" type="slidenum">
              <a:rPr lang="en-US"/>
              <a:pPr/>
              <a:t>56</a:t>
            </a:fld>
            <a:endParaRPr lang="en-US"/>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33A4F1B-0506-4584-800C-FDA057BFF15D}" type="slidenum">
              <a:rPr lang="en-US"/>
              <a:pPr/>
              <a:t>57</a:t>
            </a:fld>
            <a:endParaRPr lang="en-US"/>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7EA2F2A-26A5-405D-80BC-1C924C106760}" type="slidenum">
              <a:rPr lang="en-US"/>
              <a:pPr/>
              <a:t>58</a:t>
            </a:fld>
            <a:endParaRPr lang="en-US"/>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2D9FEF92-983F-484F-965C-DF2AE922AECE}" type="slidenum">
              <a:rPr lang="en-US"/>
              <a:pPr/>
              <a:t>59</a:t>
            </a:fld>
            <a:endParaRPr lang="en-US"/>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4473AAD-A1EB-4ED8-8814-661CA0D65A83}" type="slidenum">
              <a:rPr lang="en-US"/>
              <a:pPr/>
              <a:t>6</a:t>
            </a:fld>
            <a:endParaRPr 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399819B-99B4-4122-855E-285C698A565D}" type="slidenum">
              <a:rPr lang="en-US"/>
              <a:pPr/>
              <a:t>60</a:t>
            </a:fld>
            <a:endParaRPr lang="en-US"/>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FB47100-D289-483A-81BA-23FB16DAFAF2}" type="slidenum">
              <a:rPr lang="en-US"/>
              <a:pPr/>
              <a:t>61</a:t>
            </a:fld>
            <a:endParaRPr lang="en-US"/>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A4B149B-2060-4BCC-9A99-113DA268171E}" type="slidenum">
              <a:rPr lang="en-US"/>
              <a:pPr/>
              <a:t>7</a:t>
            </a:fld>
            <a:endParaRPr lang="en-US"/>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09151B7-88F1-4A72-987A-2913453D2829}" type="slidenum">
              <a:rPr lang="en-US"/>
              <a:pPr/>
              <a:t>8</a:t>
            </a:fld>
            <a:endParaRPr lang="en-US"/>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57B6E90-19B8-4BDC-A41C-2187327346D0}" type="slidenum">
              <a:rPr lang="en-US"/>
              <a:pPr/>
              <a:t>9</a:t>
            </a:fld>
            <a:endParaRPr lang="en-US"/>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ru-RU"/>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ru-RU"/>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ru-RU"/>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FE64B9BC-D906-4E57-9B7E-D8E286C0BE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2F345B0-39B0-438D-9F61-C64740BBBA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8719B7A-5A64-4BEE-AB75-E4301B0771E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D72D13-45CC-4930-A762-5DCD45BF22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3A69695-57FF-4FF4-8106-A1E03B50DE8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4807D8E-9CD2-4C08-AB92-B802EEE234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C67015A-B1F2-4253-951F-C5A62520F82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1DA15AC-F70E-49BA-80C7-A1524F2F14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CCC043BE-9990-4256-8F28-27F3ABB6C6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2411C51-13CF-4BB2-A804-5738FEDA71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2ABAB85-73B6-4CEC-A7AB-787D685FAC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ru-RU"/>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ru-RU"/>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ru-RU"/>
          </a:p>
        </p:txBody>
      </p:sp>
      <p:sp>
        <p:nvSpPr>
          <p:cNvPr id="5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ru-RU"/>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ru-RU"/>
          </a:p>
        </p:txBody>
      </p:sp>
      <p:sp>
        <p:nvSpPr>
          <p:cNvPr id="2765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76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278662F2-277C-49B5-8629-83BFA1FA311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tanford.edu/~kcob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5.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3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3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mj.bmjjournals.com/cgi/content-nw/full/323/7327/1491/#TF2-15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sldNum" sz="quarter" idx="12"/>
          </p:nvPr>
        </p:nvSpPr>
        <p:spPr>
          <a:noFill/>
        </p:spPr>
        <p:txBody>
          <a:bodyPr/>
          <a:lstStyle/>
          <a:p>
            <a:fld id="{EE801ED8-D35F-4A9A-9E6C-9833E94AF3F2}" type="slidenum">
              <a:rPr lang="en-US"/>
              <a:pPr/>
              <a:t>1</a:t>
            </a:fld>
            <a:endParaRPr lang="en-US"/>
          </a:p>
        </p:txBody>
      </p:sp>
      <p:sp>
        <p:nvSpPr>
          <p:cNvPr id="29699" name="Rectangle 2"/>
          <p:cNvSpPr>
            <a:spLocks noGrp="1" noChangeArrowheads="1"/>
          </p:cNvSpPr>
          <p:nvPr>
            <p:ph type="ctrTitle"/>
          </p:nvPr>
        </p:nvSpPr>
        <p:spPr>
          <a:xfrm>
            <a:off x="1066800" y="2133600"/>
            <a:ext cx="7772400" cy="1143000"/>
          </a:xfrm>
        </p:spPr>
        <p:txBody>
          <a:bodyPr/>
          <a:lstStyle/>
          <a:p>
            <a:pPr algn="ctr" eaLnBrk="1" hangingPunct="1"/>
            <a:r>
              <a:rPr lang="en-US" smtClean="0">
                <a:solidFill>
                  <a:schemeClr val="tx1"/>
                </a:solidFill>
              </a:rPr>
              <a:t>Introduction to Cox Regression</a:t>
            </a:r>
          </a:p>
        </p:txBody>
      </p:sp>
      <p:sp>
        <p:nvSpPr>
          <p:cNvPr id="29700" name="Rectangle 6"/>
          <p:cNvSpPr>
            <a:spLocks noChangeArrowheads="1"/>
          </p:cNvSpPr>
          <p:nvPr/>
        </p:nvSpPr>
        <p:spPr bwMode="auto">
          <a:xfrm>
            <a:off x="1633538" y="4238625"/>
            <a:ext cx="5876925" cy="1552575"/>
          </a:xfrm>
          <a:prstGeom prst="rect">
            <a:avLst/>
          </a:prstGeom>
          <a:noFill/>
          <a:ln w="9525">
            <a:noFill/>
            <a:miter lim="800000"/>
            <a:headEnd/>
            <a:tailEnd/>
          </a:ln>
        </p:spPr>
        <p:txBody>
          <a:bodyPr wrap="none">
            <a:spAutoFit/>
          </a:bodyPr>
          <a:lstStyle/>
          <a:p>
            <a:r>
              <a:rPr lang="ru-RU"/>
              <a:t>Kristin Sainani Ph.D.</a:t>
            </a:r>
            <a:br>
              <a:rPr lang="ru-RU"/>
            </a:br>
            <a:r>
              <a:rPr lang="ru-RU">
                <a:hlinkClick r:id="rId3"/>
              </a:rPr>
              <a:t>http://www.stanford.edu/~kcobb</a:t>
            </a:r>
            <a:r>
              <a:rPr lang="ru-RU"/>
              <a:t/>
            </a:r>
            <a:br>
              <a:rPr lang="ru-RU"/>
            </a:br>
            <a:r>
              <a:rPr lang="ru-RU"/>
              <a:t>Stanford University</a:t>
            </a:r>
            <a:br>
              <a:rPr lang="ru-RU"/>
            </a:br>
            <a:r>
              <a:rPr lang="ru-RU"/>
              <a:t>Department of Health Research and Policy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23926F8D-8127-4CD9-87E5-20F9837A31F6}" type="slidenum">
              <a:rPr lang="en-US"/>
              <a:pPr/>
              <a:t>10</a:t>
            </a:fld>
            <a:endParaRPr lang="en-US"/>
          </a:p>
        </p:txBody>
      </p:sp>
      <p:sp>
        <p:nvSpPr>
          <p:cNvPr id="38915" name="Rectangle 2"/>
          <p:cNvSpPr>
            <a:spLocks noGrp="1" noChangeArrowheads="1"/>
          </p:cNvSpPr>
          <p:nvPr>
            <p:ph type="title"/>
          </p:nvPr>
        </p:nvSpPr>
        <p:spPr/>
        <p:txBody>
          <a:bodyPr/>
          <a:lstStyle/>
          <a:p>
            <a:pPr eaLnBrk="1" hangingPunct="1"/>
            <a:r>
              <a:rPr lang="en-US" smtClean="0"/>
              <a:t>Continuous predictors</a:t>
            </a:r>
          </a:p>
        </p:txBody>
      </p:sp>
      <p:sp>
        <p:nvSpPr>
          <p:cNvPr id="115715" name="Rectangle 3"/>
          <p:cNvSpPr>
            <a:spLocks noGrp="1" noChangeArrowheads="1"/>
          </p:cNvSpPr>
          <p:nvPr>
            <p:ph type="body" idx="1"/>
          </p:nvPr>
        </p:nvSpPr>
        <p:spPr>
          <a:xfrm>
            <a:off x="762000" y="2017713"/>
            <a:ext cx="8193088" cy="4114800"/>
          </a:xfrm>
        </p:spPr>
        <p:txBody>
          <a:bodyPr/>
          <a:lstStyle/>
          <a:p>
            <a:pPr eaLnBrk="1" hangingPunct="1">
              <a:lnSpc>
                <a:spcPct val="90000"/>
              </a:lnSpc>
              <a:buFont typeface="Wingdings" pitchFamily="2" charset="2"/>
              <a:buNone/>
            </a:pPr>
            <a:r>
              <a:rPr lang="en-US" sz="2800" smtClean="0"/>
              <a:t>E.g.: hmohiv dataset from the lab </a:t>
            </a:r>
            <a:r>
              <a:rPr lang="en-US" sz="1800" smtClean="0"/>
              <a:t>(higher age-group predicted worse outcome, but couldn’t be treated as continuous in KM, and magnitude not quantified):</a:t>
            </a:r>
          </a:p>
          <a:p>
            <a:pPr eaLnBrk="1" hangingPunct="1">
              <a:lnSpc>
                <a:spcPct val="90000"/>
              </a:lnSpc>
              <a:buFont typeface="Wingdings" pitchFamily="2" charset="2"/>
              <a:buNone/>
            </a:pPr>
            <a:endParaRPr lang="en-US" sz="1800" smtClean="0"/>
          </a:p>
          <a:p>
            <a:pPr eaLnBrk="1" hangingPunct="1">
              <a:lnSpc>
                <a:spcPct val="90000"/>
              </a:lnSpc>
              <a:buFont typeface="Wingdings" pitchFamily="2" charset="2"/>
              <a:buNone/>
            </a:pPr>
            <a:r>
              <a:rPr lang="en-US" sz="2800" smtClean="0"/>
              <a:t>Using Cox Regression</a:t>
            </a:r>
            <a:r>
              <a:rPr lang="en-US" sz="2800" smtClean="0">
                <a:sym typeface="Wingdings" pitchFamily="2" charset="2"/>
              </a:rPr>
              <a:t></a:t>
            </a:r>
            <a:endParaRPr lang="en-US" sz="2800" smtClean="0"/>
          </a:p>
          <a:p>
            <a:pPr eaLnBrk="1" hangingPunct="1">
              <a:lnSpc>
                <a:spcPct val="90000"/>
              </a:lnSpc>
              <a:buFont typeface="Wingdings" pitchFamily="2" charset="2"/>
              <a:buNone/>
            </a:pPr>
            <a:r>
              <a:rPr lang="en-US" sz="2800" smtClean="0"/>
              <a:t>The estimated coefficient for Age in the HMOHIV dataset: </a:t>
            </a:r>
            <a:r>
              <a:rPr lang="en-US" sz="2800" smtClean="0">
                <a:sym typeface="Symbol" pitchFamily="18" charset="2"/>
              </a:rPr>
              <a:t>=</a:t>
            </a:r>
            <a:r>
              <a:rPr lang="en-US" sz="2800" smtClean="0"/>
              <a:t>.092</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r>
              <a:rPr lang="en-US" sz="2800" smtClean="0"/>
              <a:t>HR=e</a:t>
            </a:r>
            <a:r>
              <a:rPr lang="en-US" sz="2800" baseline="30000" smtClean="0">
                <a:latin typeface="Times New Roman" pitchFamily="18" charset="0"/>
              </a:rPr>
              <a:t>.092</a:t>
            </a:r>
            <a:r>
              <a:rPr lang="en-US" sz="2800" smtClean="0">
                <a:latin typeface="Times New Roman" pitchFamily="18" charset="0"/>
              </a:rPr>
              <a:t>=1.096</a:t>
            </a:r>
          </a:p>
          <a:p>
            <a:pPr eaLnBrk="1" hangingPunct="1">
              <a:lnSpc>
                <a:spcPct val="90000"/>
              </a:lnSpc>
              <a:buFont typeface="Wingdings" pitchFamily="2" charset="2"/>
              <a:buNone/>
            </a:pPr>
            <a:endParaRPr lang="en-US" sz="2800" smtClean="0">
              <a:latin typeface="Times New Roman" pitchFamily="18" charset="0"/>
            </a:endParaRPr>
          </a:p>
          <a:p>
            <a:pPr eaLnBrk="1" hangingPunct="1">
              <a:lnSpc>
                <a:spcPct val="90000"/>
              </a:lnSpc>
              <a:buFont typeface="Wingdings" pitchFamily="2" charset="2"/>
              <a:buNone/>
            </a:pPr>
            <a:r>
              <a:rPr lang="en-US" sz="2800" smtClean="0">
                <a:latin typeface="Times New Roman" pitchFamily="18" charset="0"/>
              </a:rPr>
              <a:t>Interpretation: 9.6% increase in mortality rate for every 1-year older in age.</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 calcmode="lin" valueType="num">
                                      <p:cBhvr additive="base">
                                        <p:cTn id="13" dur="500" fill="hold"/>
                                        <p:tgtEl>
                                          <p:spTgt spid="1157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anim calcmode="lin" valueType="num">
                                      <p:cBhvr additive="base">
                                        <p:cTn id="19" dur="500" fill="hold"/>
                                        <p:tgtEl>
                                          <p:spTgt spid="1157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5715">
                                            <p:txEl>
                                              <p:pRg st="5" end="5"/>
                                            </p:txEl>
                                          </p:spTgt>
                                        </p:tgtEl>
                                        <p:attrNameLst>
                                          <p:attrName>style.visibility</p:attrName>
                                        </p:attrNameLst>
                                      </p:cBhvr>
                                      <p:to>
                                        <p:strVal val="visible"/>
                                      </p:to>
                                    </p:set>
                                    <p:anim calcmode="lin" valueType="num">
                                      <p:cBhvr additive="base">
                                        <p:cTn id="25" dur="500" fill="hold"/>
                                        <p:tgtEl>
                                          <p:spTgt spid="11571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5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715">
                                            <p:txEl>
                                              <p:pRg st="7" end="7"/>
                                            </p:txEl>
                                          </p:spTgt>
                                        </p:tgtEl>
                                        <p:attrNameLst>
                                          <p:attrName>style.visibility</p:attrName>
                                        </p:attrNameLst>
                                      </p:cBhvr>
                                      <p:to>
                                        <p:strVal val="visible"/>
                                      </p:to>
                                    </p:set>
                                    <p:anim calcmode="lin" valueType="num">
                                      <p:cBhvr additive="base">
                                        <p:cTn id="31" dur="500" fill="hold"/>
                                        <p:tgtEl>
                                          <p:spTgt spid="11571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57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0F193C15-08BC-4128-B5DD-6DF23DF2C544}" type="slidenum">
              <a:rPr lang="en-US"/>
              <a:pPr/>
              <a:t>11</a:t>
            </a:fld>
            <a:endParaRPr lang="en-US"/>
          </a:p>
        </p:txBody>
      </p:sp>
      <p:sp>
        <p:nvSpPr>
          <p:cNvPr id="39939" name="Rectangle 2"/>
          <p:cNvSpPr>
            <a:spLocks noGrp="1" noChangeArrowheads="1"/>
          </p:cNvSpPr>
          <p:nvPr>
            <p:ph type="title"/>
          </p:nvPr>
        </p:nvSpPr>
        <p:spPr/>
        <p:txBody>
          <a:bodyPr/>
          <a:lstStyle/>
          <a:p>
            <a:pPr eaLnBrk="1" hangingPunct="1"/>
            <a:r>
              <a:rPr lang="en-US" smtClean="0"/>
              <a:t>Characteristics of Cox Regression, continued</a:t>
            </a:r>
          </a:p>
        </p:txBody>
      </p:sp>
      <p:sp>
        <p:nvSpPr>
          <p:cNvPr id="98307" name="Rectangle 3"/>
          <p:cNvSpPr>
            <a:spLocks noGrp="1" noChangeArrowheads="1"/>
          </p:cNvSpPr>
          <p:nvPr>
            <p:ph type="body" idx="1"/>
          </p:nvPr>
        </p:nvSpPr>
        <p:spPr>
          <a:xfrm>
            <a:off x="838200" y="2017713"/>
            <a:ext cx="8116888" cy="4114800"/>
          </a:xfrm>
        </p:spPr>
        <p:txBody>
          <a:bodyPr/>
          <a:lstStyle/>
          <a:p>
            <a:pPr eaLnBrk="1" hangingPunct="1"/>
            <a:r>
              <a:rPr lang="en-US" smtClean="0"/>
              <a:t>Cox models the effect of covariates on the hazard rate but leaves the baseline hazard rate unspecified.</a:t>
            </a:r>
          </a:p>
          <a:p>
            <a:pPr eaLnBrk="1" hangingPunct="1"/>
            <a:r>
              <a:rPr lang="en-US" smtClean="0"/>
              <a:t>Does NOT assume knowledge of absolute risk.</a:t>
            </a:r>
          </a:p>
          <a:p>
            <a:pPr eaLnBrk="1" hangingPunct="1"/>
            <a:r>
              <a:rPr lang="en-US" smtClean="0"/>
              <a:t>Estimates </a:t>
            </a:r>
            <a:r>
              <a:rPr lang="en-US" i="1" smtClean="0"/>
              <a:t>relative</a:t>
            </a:r>
            <a:r>
              <a:rPr lang="en-US" smtClean="0"/>
              <a:t> rather than </a:t>
            </a:r>
            <a:r>
              <a:rPr lang="en-US" i="1" smtClean="0"/>
              <a:t>absolute</a:t>
            </a:r>
            <a:r>
              <a:rPr lang="en-US" smtClean="0"/>
              <a:t> risk.</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1" end="1"/>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8307">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BE6A132B-0993-4B36-AFC6-1AC58FBF5E75}" type="slidenum">
              <a:rPr lang="en-US"/>
              <a:pPr/>
              <a:t>12</a:t>
            </a:fld>
            <a:endParaRPr lang="en-US"/>
          </a:p>
        </p:txBody>
      </p:sp>
      <p:sp>
        <p:nvSpPr>
          <p:cNvPr id="40963" name="Rectangle 2"/>
          <p:cNvSpPr>
            <a:spLocks noGrp="1" noChangeArrowheads="1"/>
          </p:cNvSpPr>
          <p:nvPr>
            <p:ph type="title"/>
          </p:nvPr>
        </p:nvSpPr>
        <p:spPr/>
        <p:txBody>
          <a:bodyPr/>
          <a:lstStyle/>
          <a:p>
            <a:pPr eaLnBrk="1" hangingPunct="1"/>
            <a:r>
              <a:rPr lang="en-US" sz="4000" smtClean="0"/>
              <a:t>Assumptions of Cox Regression</a:t>
            </a:r>
          </a:p>
        </p:txBody>
      </p:sp>
      <p:sp>
        <p:nvSpPr>
          <p:cNvPr id="116739" name="Rectangle 3"/>
          <p:cNvSpPr>
            <a:spLocks noGrp="1" noChangeArrowheads="1"/>
          </p:cNvSpPr>
          <p:nvPr>
            <p:ph type="body" idx="1"/>
          </p:nvPr>
        </p:nvSpPr>
        <p:spPr>
          <a:xfrm>
            <a:off x="838200" y="2017713"/>
            <a:ext cx="8116888" cy="4114800"/>
          </a:xfrm>
        </p:spPr>
        <p:txBody>
          <a:bodyPr/>
          <a:lstStyle/>
          <a:p>
            <a:pPr eaLnBrk="1" hangingPunct="1"/>
            <a:r>
              <a:rPr lang="en-US" smtClean="0"/>
              <a:t>Proportional hazards assumption: the hazard for any individual is a fixed proportion of the hazard for any other individual</a:t>
            </a:r>
          </a:p>
          <a:p>
            <a:pPr eaLnBrk="1" hangingPunct="1"/>
            <a:r>
              <a:rPr lang="en-US" smtClean="0"/>
              <a:t>Multiplicative risk</a:t>
            </a:r>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6739">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39">
                                            <p:txEl>
                                              <p:pRg st="1" end="1"/>
                                            </p:txEl>
                                          </p:spTgt>
                                        </p:tgtEl>
                                        <p:attrNameLst>
                                          <p:attrName>style.visibility</p:attrName>
                                        </p:attrNameLst>
                                      </p:cBhvr>
                                      <p:to>
                                        <p:strVal val="visible"/>
                                      </p:to>
                                    </p:set>
                                    <p:anim calcmode="lin" valueType="num">
                                      <p:cBhvr additive="base">
                                        <p:cTn id="13"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739">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6739">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p:spPr>
        <p:txBody>
          <a:bodyPr/>
          <a:lstStyle/>
          <a:p>
            <a:fld id="{8A6CCDB7-ABE4-4C22-A139-6124F445EFF1}" type="slidenum">
              <a:rPr lang="en-US"/>
              <a:pPr/>
              <a:t>13</a:t>
            </a:fld>
            <a:endParaRPr lang="en-US"/>
          </a:p>
        </p:txBody>
      </p:sp>
      <p:sp>
        <p:nvSpPr>
          <p:cNvPr id="1029" name="Rectangle 2"/>
          <p:cNvSpPr>
            <a:spLocks noGrp="1" noChangeArrowheads="1"/>
          </p:cNvSpPr>
          <p:nvPr>
            <p:ph type="title"/>
          </p:nvPr>
        </p:nvSpPr>
        <p:spPr/>
        <p:txBody>
          <a:bodyPr/>
          <a:lstStyle/>
          <a:p>
            <a:pPr eaLnBrk="1" hangingPunct="1"/>
            <a:r>
              <a:rPr lang="en-US" smtClean="0"/>
              <a:t>Recall: The Hazard function</a:t>
            </a:r>
          </a:p>
        </p:txBody>
      </p:sp>
      <p:graphicFrame>
        <p:nvGraphicFramePr>
          <p:cNvPr id="249856" name="Object 1024"/>
          <p:cNvGraphicFramePr>
            <a:graphicFrameLocks noChangeAspect="1"/>
          </p:cNvGraphicFramePr>
          <p:nvPr/>
        </p:nvGraphicFramePr>
        <p:xfrm>
          <a:off x="1447800" y="2209800"/>
          <a:ext cx="5578475" cy="1106488"/>
        </p:xfrm>
        <a:graphic>
          <a:graphicData uri="http://schemas.openxmlformats.org/presentationml/2006/ole">
            <p:oleObj spid="_x0000_s1026" name="Equation" r:id="rId4" imgW="2044440" imgH="406080" progId="Equation.3">
              <p:embed/>
            </p:oleObj>
          </a:graphicData>
        </a:graphic>
      </p:graphicFrame>
      <p:sp>
        <p:nvSpPr>
          <p:cNvPr id="89092" name="Text Box 4"/>
          <p:cNvSpPr txBox="1">
            <a:spLocks noChangeArrowheads="1"/>
          </p:cNvSpPr>
          <p:nvPr/>
        </p:nvSpPr>
        <p:spPr bwMode="auto">
          <a:xfrm>
            <a:off x="838200" y="3429000"/>
            <a:ext cx="7010400" cy="1370013"/>
          </a:xfrm>
          <a:prstGeom prst="rect">
            <a:avLst/>
          </a:prstGeom>
          <a:noFill/>
          <a:ln w="9525">
            <a:noFill/>
            <a:miter lim="800000"/>
            <a:headEnd/>
            <a:tailEnd/>
          </a:ln>
        </p:spPr>
        <p:txBody>
          <a:bodyPr>
            <a:spAutoFit/>
          </a:bodyPr>
          <a:lstStyle/>
          <a:p>
            <a:pPr>
              <a:spcBef>
                <a:spcPct val="50000"/>
              </a:spcBef>
            </a:pPr>
            <a:r>
              <a:rPr lang="en-US" u="sng"/>
              <a:t>In words:</a:t>
            </a:r>
            <a:r>
              <a:rPr lang="en-US"/>
              <a:t> the probability that </a:t>
            </a:r>
            <a:r>
              <a:rPr lang="en-US" b="1" i="1"/>
              <a:t>if you survive to t</a:t>
            </a:r>
            <a:r>
              <a:rPr lang="en-US"/>
              <a:t>, you will succumb to the event in the next instant.</a:t>
            </a:r>
          </a:p>
          <a:p>
            <a:pPr>
              <a:spcBef>
                <a:spcPct val="50000"/>
              </a:spcBef>
            </a:pPr>
            <a:endParaRPr lang="en-US"/>
          </a:p>
        </p:txBody>
      </p:sp>
      <p:graphicFrame>
        <p:nvGraphicFramePr>
          <p:cNvPr id="249857" name="Object 1025"/>
          <p:cNvGraphicFramePr>
            <a:graphicFrameLocks noChangeAspect="1"/>
          </p:cNvGraphicFramePr>
          <p:nvPr/>
        </p:nvGraphicFramePr>
        <p:xfrm>
          <a:off x="1333500" y="4495800"/>
          <a:ext cx="5715000" cy="908050"/>
        </p:xfrm>
        <a:graphic>
          <a:graphicData uri="http://schemas.openxmlformats.org/presentationml/2006/ole">
            <p:oleObj spid="_x0000_s1027" name="Equation" r:id="rId5" imgW="255240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856"/>
                                        </p:tgtEl>
                                        <p:attrNameLst>
                                          <p:attrName>style.visibility</p:attrName>
                                        </p:attrNameLst>
                                      </p:cBhvr>
                                      <p:to>
                                        <p:strVal val="visible"/>
                                      </p:to>
                                    </p:set>
                                    <p:anim calcmode="lin" valueType="num">
                                      <p:cBhvr additive="base">
                                        <p:cTn id="7" dur="500" fill="hold"/>
                                        <p:tgtEl>
                                          <p:spTgt spid="249856"/>
                                        </p:tgtEl>
                                        <p:attrNameLst>
                                          <p:attrName>ppt_x</p:attrName>
                                        </p:attrNameLst>
                                      </p:cBhvr>
                                      <p:tavLst>
                                        <p:tav tm="0">
                                          <p:val>
                                            <p:strVal val="0-#ppt_w/2"/>
                                          </p:val>
                                        </p:tav>
                                        <p:tav tm="100000">
                                          <p:val>
                                            <p:strVal val="#ppt_x"/>
                                          </p:val>
                                        </p:tav>
                                      </p:tavLst>
                                    </p:anim>
                                    <p:anim calcmode="lin" valueType="num">
                                      <p:cBhvr additive="base">
                                        <p:cTn id="8" dur="500" fill="hold"/>
                                        <p:tgtEl>
                                          <p:spTgt spid="2498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2"/>
                                        </p:tgtEl>
                                        <p:attrNameLst>
                                          <p:attrName>style.visibility</p:attrName>
                                        </p:attrNameLst>
                                      </p:cBhvr>
                                      <p:to>
                                        <p:strVal val="visible"/>
                                      </p:to>
                                    </p:set>
                                    <p:anim calcmode="lin" valueType="num">
                                      <p:cBhvr additive="base">
                                        <p:cTn id="13" dur="500" fill="hold"/>
                                        <p:tgtEl>
                                          <p:spTgt spid="89092"/>
                                        </p:tgtEl>
                                        <p:attrNameLst>
                                          <p:attrName>ppt_x</p:attrName>
                                        </p:attrNameLst>
                                      </p:cBhvr>
                                      <p:tavLst>
                                        <p:tav tm="0">
                                          <p:val>
                                            <p:strVal val="0-#ppt_w/2"/>
                                          </p:val>
                                        </p:tav>
                                        <p:tav tm="100000">
                                          <p:val>
                                            <p:strVal val="#ppt_x"/>
                                          </p:val>
                                        </p:tav>
                                      </p:tavLst>
                                    </p:anim>
                                    <p:anim calcmode="lin" valueType="num">
                                      <p:cBhvr additive="base">
                                        <p:cTn id="14" dur="500" fill="hold"/>
                                        <p:tgtEl>
                                          <p:spTgt spid="890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9857"/>
                                        </p:tgtEl>
                                        <p:attrNameLst>
                                          <p:attrName>style.visibility</p:attrName>
                                        </p:attrNameLst>
                                      </p:cBhvr>
                                      <p:to>
                                        <p:strVal val="visible"/>
                                      </p:to>
                                    </p:set>
                                    <p:anim calcmode="lin" valueType="num">
                                      <p:cBhvr additive="base">
                                        <p:cTn id="19" dur="500" fill="hold"/>
                                        <p:tgtEl>
                                          <p:spTgt spid="249857"/>
                                        </p:tgtEl>
                                        <p:attrNameLst>
                                          <p:attrName>ppt_x</p:attrName>
                                        </p:attrNameLst>
                                      </p:cBhvr>
                                      <p:tavLst>
                                        <p:tav tm="0">
                                          <p:val>
                                            <p:strVal val="0-#ppt_w/2"/>
                                          </p:val>
                                        </p:tav>
                                        <p:tav tm="100000">
                                          <p:val>
                                            <p:strVal val="#ppt_x"/>
                                          </p:val>
                                        </p:tav>
                                      </p:tavLst>
                                    </p:anim>
                                    <p:anim calcmode="lin" valueType="num">
                                      <p:cBhvr additive="base">
                                        <p:cTn id="20" dur="500" fill="hold"/>
                                        <p:tgtEl>
                                          <p:spTgt spid="249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p:spPr>
        <p:txBody>
          <a:bodyPr/>
          <a:lstStyle/>
          <a:p>
            <a:fld id="{9B5F0B21-7EF1-4A21-9FA0-D03CE754D333}" type="slidenum">
              <a:rPr lang="en-US"/>
              <a:pPr/>
              <a:t>14</a:t>
            </a:fld>
            <a:endParaRPr lang="en-US"/>
          </a:p>
        </p:txBody>
      </p:sp>
      <p:sp>
        <p:nvSpPr>
          <p:cNvPr id="2053" name="Rectangle 2"/>
          <p:cNvSpPr>
            <a:spLocks noGrp="1" noChangeArrowheads="1"/>
          </p:cNvSpPr>
          <p:nvPr>
            <p:ph type="title"/>
          </p:nvPr>
        </p:nvSpPr>
        <p:spPr/>
        <p:txBody>
          <a:bodyPr/>
          <a:lstStyle/>
          <a:p>
            <a:pPr eaLnBrk="1" hangingPunct="1"/>
            <a:r>
              <a:rPr lang="en-US" smtClean="0"/>
              <a:t>The model</a:t>
            </a:r>
          </a:p>
        </p:txBody>
      </p:sp>
      <p:graphicFrame>
        <p:nvGraphicFramePr>
          <p:cNvPr id="99332" name="Object 4"/>
          <p:cNvGraphicFramePr>
            <a:graphicFrameLocks noChangeAspect="1"/>
          </p:cNvGraphicFramePr>
          <p:nvPr>
            <p:ph type="body" idx="1"/>
          </p:nvPr>
        </p:nvGraphicFramePr>
        <p:xfrm>
          <a:off x="1295400" y="4237038"/>
          <a:ext cx="4267200" cy="723900"/>
        </p:xfrm>
        <a:graphic>
          <a:graphicData uri="http://schemas.openxmlformats.org/presentationml/2006/ole">
            <p:oleObj spid="_x0000_s2050" name="Equation" r:id="rId4" imgW="1346040" imgH="228600" progId="Equation.3">
              <p:embed/>
            </p:oleObj>
          </a:graphicData>
        </a:graphic>
      </p:graphicFrame>
      <p:sp>
        <p:nvSpPr>
          <p:cNvPr id="99333" name="Text Box 5"/>
          <p:cNvSpPr txBox="1">
            <a:spLocks noChangeArrowheads="1"/>
          </p:cNvSpPr>
          <p:nvPr/>
        </p:nvSpPr>
        <p:spPr bwMode="auto">
          <a:xfrm>
            <a:off x="990600" y="1981200"/>
            <a:ext cx="7924800" cy="1920875"/>
          </a:xfrm>
          <a:prstGeom prst="rect">
            <a:avLst/>
          </a:prstGeom>
          <a:noFill/>
          <a:ln w="9525">
            <a:noFill/>
            <a:miter lim="800000"/>
            <a:headEnd/>
            <a:tailEnd/>
          </a:ln>
        </p:spPr>
        <p:txBody>
          <a:bodyPr>
            <a:spAutoFit/>
          </a:bodyPr>
          <a:lstStyle/>
          <a:p>
            <a:pPr>
              <a:spcBef>
                <a:spcPct val="50000"/>
              </a:spcBef>
            </a:pPr>
            <a:r>
              <a:rPr lang="en-US" sz="2000"/>
              <a:t>Components:</a:t>
            </a:r>
          </a:p>
          <a:p>
            <a:pPr>
              <a:spcBef>
                <a:spcPct val="50000"/>
              </a:spcBef>
              <a:buFontTx/>
              <a:buChar char="•"/>
            </a:pPr>
            <a:r>
              <a:rPr lang="en-US" sz="2000"/>
              <a:t>A baseline hazard function </a:t>
            </a:r>
            <a:r>
              <a:rPr lang="en-US" sz="2000" u="sng"/>
              <a:t>that is left unspecified</a:t>
            </a:r>
            <a:r>
              <a:rPr lang="en-US" sz="2000"/>
              <a:t> but must be positive (=the hazard when all covariates are 0)</a:t>
            </a:r>
          </a:p>
          <a:p>
            <a:pPr>
              <a:spcBef>
                <a:spcPct val="50000"/>
              </a:spcBef>
              <a:buFontTx/>
              <a:buChar char="•"/>
            </a:pPr>
            <a:r>
              <a:rPr lang="en-US" sz="2000"/>
              <a:t>A linear function of a set of k fixed covariates that is exponentiated. (=the relative risk)</a:t>
            </a:r>
          </a:p>
        </p:txBody>
      </p:sp>
      <p:graphicFrame>
        <p:nvGraphicFramePr>
          <p:cNvPr id="99334" name="Object 6"/>
          <p:cNvGraphicFramePr>
            <a:graphicFrameLocks noChangeAspect="1"/>
          </p:cNvGraphicFramePr>
          <p:nvPr/>
        </p:nvGraphicFramePr>
        <p:xfrm>
          <a:off x="1089025" y="5562600"/>
          <a:ext cx="6356350" cy="603250"/>
        </p:xfrm>
        <a:graphic>
          <a:graphicData uri="http://schemas.openxmlformats.org/presentationml/2006/ole">
            <p:oleObj spid="_x0000_s2051" name="Equation" r:id="rId5" imgW="2145960" imgH="203040" progId="Equation.3">
              <p:embed/>
            </p:oleObj>
          </a:graphicData>
        </a:graphic>
      </p:graphicFrame>
      <p:grpSp>
        <p:nvGrpSpPr>
          <p:cNvPr id="2" name="Group 16"/>
          <p:cNvGrpSpPr>
            <a:grpSpLocks/>
          </p:cNvGrpSpPr>
          <p:nvPr/>
        </p:nvGrpSpPr>
        <p:grpSpPr bwMode="auto">
          <a:xfrm>
            <a:off x="2590800" y="4191000"/>
            <a:ext cx="7456488" cy="2209800"/>
            <a:chOff x="1632" y="2640"/>
            <a:chExt cx="4697" cy="1392"/>
          </a:xfrm>
        </p:grpSpPr>
        <p:grpSp>
          <p:nvGrpSpPr>
            <p:cNvPr id="2056" name="Group 15"/>
            <p:cNvGrpSpPr>
              <a:grpSpLocks/>
            </p:cNvGrpSpPr>
            <p:nvPr/>
          </p:nvGrpSpPr>
          <p:grpSpPr bwMode="auto">
            <a:xfrm>
              <a:off x="1728" y="2976"/>
              <a:ext cx="4601" cy="1056"/>
              <a:chOff x="1728" y="2976"/>
              <a:chExt cx="4601" cy="1056"/>
            </a:xfrm>
          </p:grpSpPr>
          <p:grpSp>
            <p:nvGrpSpPr>
              <p:cNvPr id="2058" name="Group 10"/>
              <p:cNvGrpSpPr>
                <a:grpSpLocks/>
              </p:cNvGrpSpPr>
              <p:nvPr/>
            </p:nvGrpSpPr>
            <p:grpSpPr bwMode="auto">
              <a:xfrm>
                <a:off x="1728" y="2976"/>
                <a:ext cx="4601" cy="1056"/>
                <a:chOff x="1872" y="2928"/>
                <a:chExt cx="2928" cy="1056"/>
              </a:xfrm>
            </p:grpSpPr>
            <p:sp>
              <p:nvSpPr>
                <p:cNvPr id="2060" name="Rectangle 7"/>
                <p:cNvSpPr>
                  <a:spLocks noChangeArrowheads="1"/>
                </p:cNvSpPr>
                <p:nvPr/>
              </p:nvSpPr>
              <p:spPr bwMode="auto">
                <a:xfrm>
                  <a:off x="1872" y="3360"/>
                  <a:ext cx="672" cy="624"/>
                </a:xfrm>
                <a:prstGeom prst="rect">
                  <a:avLst/>
                </a:prstGeom>
                <a:noFill/>
                <a:ln w="9525">
                  <a:solidFill>
                    <a:schemeClr val="tx1"/>
                  </a:solidFill>
                  <a:miter lim="800000"/>
                  <a:headEnd/>
                  <a:tailEnd/>
                </a:ln>
              </p:spPr>
              <p:txBody>
                <a:bodyPr wrap="none" anchor="ctr"/>
                <a:lstStyle/>
                <a:p>
                  <a:endParaRPr lang="ru-RU"/>
                </a:p>
              </p:txBody>
            </p:sp>
            <p:sp>
              <p:nvSpPr>
                <p:cNvPr id="2061" name="Text Box 8"/>
                <p:cNvSpPr txBox="1">
                  <a:spLocks noChangeArrowheads="1"/>
                </p:cNvSpPr>
                <p:nvPr/>
              </p:nvSpPr>
              <p:spPr bwMode="auto">
                <a:xfrm>
                  <a:off x="3024" y="2928"/>
                  <a:ext cx="1776" cy="288"/>
                </a:xfrm>
                <a:prstGeom prst="rect">
                  <a:avLst/>
                </a:prstGeom>
                <a:noFill/>
                <a:ln w="9525">
                  <a:noFill/>
                  <a:miter lim="800000"/>
                  <a:headEnd/>
                  <a:tailEnd/>
                </a:ln>
              </p:spPr>
              <p:txBody>
                <a:bodyPr>
                  <a:spAutoFit/>
                </a:bodyPr>
                <a:lstStyle/>
                <a:p>
                  <a:pPr>
                    <a:spcBef>
                      <a:spcPct val="50000"/>
                    </a:spcBef>
                  </a:pPr>
                  <a:r>
                    <a:rPr lang="en-US"/>
                    <a:t>Can take on any form!</a:t>
                  </a:r>
                </a:p>
              </p:txBody>
            </p:sp>
            <p:sp>
              <p:nvSpPr>
                <p:cNvPr id="2062" name="Line 9"/>
                <p:cNvSpPr>
                  <a:spLocks noChangeShapeType="1"/>
                </p:cNvSpPr>
                <p:nvPr/>
              </p:nvSpPr>
              <p:spPr bwMode="auto">
                <a:xfrm flipH="1">
                  <a:off x="2352" y="3120"/>
                  <a:ext cx="672" cy="240"/>
                </a:xfrm>
                <a:prstGeom prst="line">
                  <a:avLst/>
                </a:prstGeom>
                <a:noFill/>
                <a:ln w="9525">
                  <a:solidFill>
                    <a:schemeClr val="tx1"/>
                  </a:solidFill>
                  <a:miter lim="800000"/>
                  <a:headEnd/>
                  <a:tailEnd type="triangle" w="med" len="med"/>
                </a:ln>
              </p:spPr>
              <p:txBody>
                <a:bodyPr wrap="none"/>
                <a:lstStyle/>
                <a:p>
                  <a:endParaRPr lang="en-US"/>
                </a:p>
              </p:txBody>
            </p:sp>
          </p:grpSp>
          <p:sp>
            <p:nvSpPr>
              <p:cNvPr id="2059" name="Line 11"/>
              <p:cNvSpPr>
                <a:spLocks noChangeShapeType="1"/>
              </p:cNvSpPr>
              <p:nvPr/>
            </p:nvSpPr>
            <p:spPr bwMode="auto">
              <a:xfrm flipH="1">
                <a:off x="2160" y="3120"/>
                <a:ext cx="1440" cy="0"/>
              </a:xfrm>
              <a:prstGeom prst="line">
                <a:avLst/>
              </a:prstGeom>
              <a:noFill/>
              <a:ln w="9525">
                <a:solidFill>
                  <a:schemeClr val="tx1"/>
                </a:solidFill>
                <a:miter lim="800000"/>
                <a:headEnd/>
                <a:tailEnd type="triangle" w="med" len="med"/>
              </a:ln>
            </p:spPr>
            <p:txBody>
              <a:bodyPr wrap="none"/>
              <a:lstStyle/>
              <a:p>
                <a:endParaRPr lang="en-US"/>
              </a:p>
            </p:txBody>
          </p:sp>
        </p:grpSp>
        <p:sp>
          <p:nvSpPr>
            <p:cNvPr id="2057" name="Rectangle 13"/>
            <p:cNvSpPr>
              <a:spLocks noChangeArrowheads="1"/>
            </p:cNvSpPr>
            <p:nvPr/>
          </p:nvSpPr>
          <p:spPr bwMode="auto">
            <a:xfrm>
              <a:off x="1632" y="2640"/>
              <a:ext cx="528" cy="528"/>
            </a:xfrm>
            <a:prstGeom prst="rect">
              <a:avLst/>
            </a:prstGeom>
            <a:noFill/>
            <a:ln w="9525">
              <a:solidFill>
                <a:schemeClr val="tx1"/>
              </a:solidFill>
              <a:miter lim="800000"/>
              <a:headEnd/>
              <a:tailEnd/>
            </a:ln>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0-#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9334"/>
                                        </p:tgtEl>
                                        <p:attrNameLst>
                                          <p:attrName>style.visibility</p:attrName>
                                        </p:attrNameLst>
                                      </p:cBhvr>
                                      <p:to>
                                        <p:strVal val="visible"/>
                                      </p:to>
                                    </p:set>
                                    <p:anim calcmode="lin" valueType="num">
                                      <p:cBhvr additive="base">
                                        <p:cTn id="19" dur="500" fill="hold"/>
                                        <p:tgtEl>
                                          <p:spTgt spid="99334"/>
                                        </p:tgtEl>
                                        <p:attrNameLst>
                                          <p:attrName>ppt_x</p:attrName>
                                        </p:attrNameLst>
                                      </p:cBhvr>
                                      <p:tavLst>
                                        <p:tav tm="0">
                                          <p:val>
                                            <p:strVal val="0-#ppt_w/2"/>
                                          </p:val>
                                        </p:tav>
                                        <p:tav tm="100000">
                                          <p:val>
                                            <p:strVal val="#ppt_x"/>
                                          </p:val>
                                        </p:tav>
                                      </p:tavLst>
                                    </p:anim>
                                    <p:anim calcmode="lin" valueType="num">
                                      <p:cBhvr additive="base">
                                        <p:cTn id="20"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FADB4047-6952-4F5B-B2F4-3ADF186A926B}" type="slidenum">
              <a:rPr lang="en-US"/>
              <a:pPr/>
              <a:t>15</a:t>
            </a:fld>
            <a:endParaRPr lang="en-US"/>
          </a:p>
        </p:txBody>
      </p:sp>
      <p:sp>
        <p:nvSpPr>
          <p:cNvPr id="3076" name="Rectangle 2"/>
          <p:cNvSpPr>
            <a:spLocks noGrp="1" noChangeArrowheads="1"/>
          </p:cNvSpPr>
          <p:nvPr>
            <p:ph type="title"/>
          </p:nvPr>
        </p:nvSpPr>
        <p:spPr/>
        <p:txBody>
          <a:bodyPr/>
          <a:lstStyle/>
          <a:p>
            <a:pPr eaLnBrk="1" hangingPunct="1"/>
            <a:r>
              <a:rPr lang="en-US" smtClean="0"/>
              <a:t>The model</a:t>
            </a:r>
          </a:p>
        </p:txBody>
      </p:sp>
      <p:graphicFrame>
        <p:nvGraphicFramePr>
          <p:cNvPr id="103427" name="Object 3"/>
          <p:cNvGraphicFramePr>
            <a:graphicFrameLocks noChangeAspect="1"/>
          </p:cNvGraphicFramePr>
          <p:nvPr>
            <p:ph type="body" idx="1"/>
          </p:nvPr>
        </p:nvGraphicFramePr>
        <p:xfrm>
          <a:off x="1066800" y="3657600"/>
          <a:ext cx="6831013" cy="984250"/>
        </p:xfrm>
        <a:graphic>
          <a:graphicData uri="http://schemas.openxmlformats.org/presentationml/2006/ole">
            <p:oleObj spid="_x0000_s3074" name="Equation" r:id="rId4" imgW="3174840" imgH="457200" progId="Equation.3">
              <p:embed/>
            </p:oleObj>
          </a:graphicData>
        </a:graphic>
      </p:graphicFrame>
      <p:sp>
        <p:nvSpPr>
          <p:cNvPr id="103433" name="Line 9"/>
          <p:cNvSpPr>
            <a:spLocks noChangeShapeType="1"/>
          </p:cNvSpPr>
          <p:nvPr/>
        </p:nvSpPr>
        <p:spPr bwMode="auto">
          <a:xfrm flipH="1">
            <a:off x="3124200" y="3657600"/>
            <a:ext cx="457200" cy="457200"/>
          </a:xfrm>
          <a:prstGeom prst="line">
            <a:avLst/>
          </a:prstGeom>
          <a:noFill/>
          <a:ln w="9525">
            <a:solidFill>
              <a:schemeClr val="tx1"/>
            </a:solidFill>
            <a:miter lim="800000"/>
            <a:headEnd/>
            <a:tailEnd/>
          </a:ln>
        </p:spPr>
        <p:txBody>
          <a:bodyPr wrap="none"/>
          <a:lstStyle/>
          <a:p>
            <a:endParaRPr lang="en-US"/>
          </a:p>
        </p:txBody>
      </p:sp>
      <p:sp>
        <p:nvSpPr>
          <p:cNvPr id="103434" name="Line 10"/>
          <p:cNvSpPr>
            <a:spLocks noChangeShapeType="1"/>
          </p:cNvSpPr>
          <p:nvPr/>
        </p:nvSpPr>
        <p:spPr bwMode="auto">
          <a:xfrm flipH="1">
            <a:off x="3124200" y="4114800"/>
            <a:ext cx="457200" cy="457200"/>
          </a:xfrm>
          <a:prstGeom prst="line">
            <a:avLst/>
          </a:prstGeom>
          <a:noFill/>
          <a:ln w="9525">
            <a:solidFill>
              <a:schemeClr val="tx1"/>
            </a:solidFill>
            <a:miter lim="800000"/>
            <a:headEnd/>
            <a:tailEnd/>
          </a:ln>
        </p:spPr>
        <p:txBody>
          <a:bodyPr wrap="none"/>
          <a:lstStyle/>
          <a:p>
            <a:endParaRPr lang="en-US"/>
          </a:p>
        </p:txBody>
      </p:sp>
      <p:sp>
        <p:nvSpPr>
          <p:cNvPr id="3079" name="Text Box 11"/>
          <p:cNvSpPr txBox="1">
            <a:spLocks noChangeArrowheads="1"/>
          </p:cNvSpPr>
          <p:nvPr/>
        </p:nvSpPr>
        <p:spPr bwMode="auto">
          <a:xfrm>
            <a:off x="1219200" y="2057400"/>
            <a:ext cx="3886200" cy="457200"/>
          </a:xfrm>
          <a:prstGeom prst="rect">
            <a:avLst/>
          </a:prstGeom>
          <a:noFill/>
          <a:ln w="9525">
            <a:noFill/>
            <a:miter lim="800000"/>
            <a:headEnd/>
            <a:tailEnd/>
          </a:ln>
        </p:spPr>
        <p:txBody>
          <a:bodyPr>
            <a:spAutoFit/>
          </a:bodyPr>
          <a:lstStyle/>
          <a:p>
            <a:pPr>
              <a:spcBef>
                <a:spcPct val="50000"/>
              </a:spcBef>
            </a:pPr>
            <a:r>
              <a:rPr lang="en-US" i="1"/>
              <a:t>Proportional </a:t>
            </a:r>
            <a:r>
              <a:rPr lang="en-US"/>
              <a:t>hazards:</a:t>
            </a:r>
          </a:p>
        </p:txBody>
      </p:sp>
      <p:sp>
        <p:nvSpPr>
          <p:cNvPr id="103436" name="Text Box 12"/>
          <p:cNvSpPr txBox="1">
            <a:spLocks noChangeArrowheads="1"/>
          </p:cNvSpPr>
          <p:nvPr/>
        </p:nvSpPr>
        <p:spPr bwMode="auto">
          <a:xfrm>
            <a:off x="1066800" y="5562600"/>
            <a:ext cx="7543800" cy="457200"/>
          </a:xfrm>
          <a:prstGeom prst="rect">
            <a:avLst/>
          </a:prstGeom>
          <a:noFill/>
          <a:ln w="9525">
            <a:noFill/>
            <a:miter lim="800000"/>
            <a:headEnd/>
            <a:tailEnd/>
          </a:ln>
        </p:spPr>
        <p:txBody>
          <a:bodyPr>
            <a:spAutoFit/>
          </a:bodyPr>
          <a:lstStyle/>
          <a:p>
            <a:pPr>
              <a:spcBef>
                <a:spcPct val="50000"/>
              </a:spcBef>
            </a:pPr>
            <a:r>
              <a:rPr lang="en-US"/>
              <a:t>Hazard functions should be strictly parallel!</a:t>
            </a:r>
          </a:p>
        </p:txBody>
      </p:sp>
      <p:sp>
        <p:nvSpPr>
          <p:cNvPr id="103437" name="Text Box 13"/>
          <p:cNvSpPr txBox="1">
            <a:spLocks noChangeArrowheads="1"/>
          </p:cNvSpPr>
          <p:nvPr/>
        </p:nvSpPr>
        <p:spPr bwMode="auto">
          <a:xfrm>
            <a:off x="990600" y="6096000"/>
            <a:ext cx="7543800" cy="457200"/>
          </a:xfrm>
          <a:prstGeom prst="rect">
            <a:avLst/>
          </a:prstGeom>
          <a:noFill/>
          <a:ln w="9525">
            <a:noFill/>
            <a:miter lim="800000"/>
            <a:headEnd/>
            <a:tailEnd/>
          </a:ln>
        </p:spPr>
        <p:txBody>
          <a:bodyPr>
            <a:spAutoFit/>
          </a:bodyPr>
          <a:lstStyle/>
          <a:p>
            <a:pPr>
              <a:spcBef>
                <a:spcPct val="50000"/>
              </a:spcBef>
            </a:pPr>
            <a:r>
              <a:rPr lang="en-US"/>
              <a:t>Produces covariate-adjusted hazard ratios!</a:t>
            </a:r>
          </a:p>
        </p:txBody>
      </p:sp>
      <p:grpSp>
        <p:nvGrpSpPr>
          <p:cNvPr id="2" name="Group 14"/>
          <p:cNvGrpSpPr>
            <a:grpSpLocks/>
          </p:cNvGrpSpPr>
          <p:nvPr/>
        </p:nvGrpSpPr>
        <p:grpSpPr bwMode="auto">
          <a:xfrm>
            <a:off x="1524000" y="4495800"/>
            <a:ext cx="2286000" cy="1049338"/>
            <a:chOff x="432" y="2784"/>
            <a:chExt cx="2880" cy="1097"/>
          </a:xfrm>
        </p:grpSpPr>
        <p:sp>
          <p:nvSpPr>
            <p:cNvPr id="3087" name="Text Box 15"/>
            <p:cNvSpPr txBox="1">
              <a:spLocks noChangeArrowheads="1"/>
            </p:cNvSpPr>
            <p:nvPr/>
          </p:nvSpPr>
          <p:spPr bwMode="auto">
            <a:xfrm>
              <a:off x="432" y="3264"/>
              <a:ext cx="2880" cy="617"/>
            </a:xfrm>
            <a:prstGeom prst="rect">
              <a:avLst/>
            </a:prstGeom>
            <a:noFill/>
            <a:ln w="9525">
              <a:solidFill>
                <a:schemeClr val="tx1"/>
              </a:solidFill>
              <a:miter lim="800000"/>
              <a:headEnd/>
              <a:tailEnd/>
            </a:ln>
          </p:spPr>
          <p:txBody>
            <a:bodyPr>
              <a:spAutoFit/>
            </a:bodyPr>
            <a:lstStyle/>
            <a:p>
              <a:pPr>
                <a:spcBef>
                  <a:spcPct val="50000"/>
                </a:spcBef>
              </a:pPr>
              <a:r>
                <a:rPr lang="en-US" sz="1600"/>
                <a:t>Hazard for person j (eg a non-smoker)</a:t>
              </a:r>
            </a:p>
          </p:txBody>
        </p:sp>
        <p:sp>
          <p:nvSpPr>
            <p:cNvPr id="3088" name="Line 16"/>
            <p:cNvSpPr>
              <a:spLocks noChangeShapeType="1"/>
            </p:cNvSpPr>
            <p:nvPr/>
          </p:nvSpPr>
          <p:spPr bwMode="auto">
            <a:xfrm flipV="1">
              <a:off x="1056" y="2784"/>
              <a:ext cx="192" cy="48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3" name="Group 17"/>
          <p:cNvGrpSpPr>
            <a:grpSpLocks/>
          </p:cNvGrpSpPr>
          <p:nvPr/>
        </p:nvGrpSpPr>
        <p:grpSpPr bwMode="auto">
          <a:xfrm>
            <a:off x="914400" y="2514600"/>
            <a:ext cx="3886200" cy="1219200"/>
            <a:chOff x="384" y="1584"/>
            <a:chExt cx="2448" cy="768"/>
          </a:xfrm>
        </p:grpSpPr>
        <p:sp>
          <p:nvSpPr>
            <p:cNvPr id="3085" name="Text Box 18"/>
            <p:cNvSpPr txBox="1">
              <a:spLocks noChangeArrowheads="1"/>
            </p:cNvSpPr>
            <p:nvPr/>
          </p:nvSpPr>
          <p:spPr bwMode="auto">
            <a:xfrm>
              <a:off x="384" y="1584"/>
              <a:ext cx="2448" cy="218"/>
            </a:xfrm>
            <a:prstGeom prst="rect">
              <a:avLst/>
            </a:prstGeom>
            <a:noFill/>
            <a:ln w="9525">
              <a:solidFill>
                <a:schemeClr val="tx1"/>
              </a:solidFill>
              <a:miter lim="800000"/>
              <a:headEnd/>
              <a:tailEnd/>
            </a:ln>
          </p:spPr>
          <p:txBody>
            <a:bodyPr>
              <a:spAutoFit/>
            </a:bodyPr>
            <a:lstStyle/>
            <a:p>
              <a:pPr>
                <a:spcBef>
                  <a:spcPct val="50000"/>
                </a:spcBef>
              </a:pPr>
              <a:r>
                <a:rPr lang="en-US" sz="1600"/>
                <a:t>Hazard for person i (eg a smoker)</a:t>
              </a:r>
            </a:p>
          </p:txBody>
        </p:sp>
        <p:sp>
          <p:nvSpPr>
            <p:cNvPr id="3086" name="Line 19"/>
            <p:cNvSpPr>
              <a:spLocks noChangeShapeType="1"/>
            </p:cNvSpPr>
            <p:nvPr/>
          </p:nvSpPr>
          <p:spPr bwMode="auto">
            <a:xfrm>
              <a:off x="720" y="1824"/>
              <a:ext cx="528" cy="528"/>
            </a:xfrm>
            <a:prstGeom prst="line">
              <a:avLst/>
            </a:prstGeom>
            <a:noFill/>
            <a:ln w="9525">
              <a:solidFill>
                <a:schemeClr val="tx1"/>
              </a:solidFill>
              <a:miter lim="800000"/>
              <a:headEnd/>
              <a:tailEnd type="triangle" w="med" len="med"/>
            </a:ln>
          </p:spPr>
          <p:txBody>
            <a:bodyPr wrap="none"/>
            <a:lstStyle/>
            <a:p>
              <a:endParaRPr lang="en-US"/>
            </a:p>
          </p:txBody>
        </p:sp>
      </p:grpSp>
      <p:sp>
        <p:nvSpPr>
          <p:cNvPr id="103444" name="Text Box 20"/>
          <p:cNvSpPr txBox="1">
            <a:spLocks noChangeArrowheads="1"/>
          </p:cNvSpPr>
          <p:nvPr/>
        </p:nvSpPr>
        <p:spPr bwMode="auto">
          <a:xfrm>
            <a:off x="0" y="3810000"/>
            <a:ext cx="1066800" cy="650875"/>
          </a:xfrm>
          <a:prstGeom prst="rect">
            <a:avLst/>
          </a:prstGeom>
          <a:noFill/>
          <a:ln w="9525">
            <a:solidFill>
              <a:schemeClr val="tx1"/>
            </a:solidFill>
            <a:miter lim="800000"/>
            <a:headEnd/>
            <a:tailEnd/>
          </a:ln>
        </p:spPr>
        <p:txBody>
          <a:bodyPr>
            <a:spAutoFit/>
          </a:bodyPr>
          <a:lstStyle/>
          <a:p>
            <a:pPr>
              <a:spcBef>
                <a:spcPct val="50000"/>
              </a:spcBef>
            </a:pPr>
            <a:r>
              <a:rPr lang="en-US" sz="1800"/>
              <a:t>Hazard ratio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additive="base">
                                        <p:cTn id="7" dur="500" fill="hold"/>
                                        <p:tgtEl>
                                          <p:spTgt spid="103427"/>
                                        </p:tgtEl>
                                        <p:attrNameLst>
                                          <p:attrName>ppt_x</p:attrName>
                                        </p:attrNameLst>
                                      </p:cBhvr>
                                      <p:tavLst>
                                        <p:tav tm="0">
                                          <p:val>
                                            <p:strVal val="0-#ppt_w/2"/>
                                          </p:val>
                                        </p:tav>
                                        <p:tav tm="100000">
                                          <p:val>
                                            <p:strVal val="#ppt_x"/>
                                          </p:val>
                                        </p:tav>
                                      </p:tavLst>
                                    </p:anim>
                                    <p:anim calcmode="lin" valueType="num">
                                      <p:cBhvr additive="base">
                                        <p:cTn id="8" dur="500" fill="hold"/>
                                        <p:tgtEl>
                                          <p:spTgt spid="103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44"/>
                                        </p:tgtEl>
                                        <p:attrNameLst>
                                          <p:attrName>style.visibility</p:attrName>
                                        </p:attrNameLst>
                                      </p:cBhvr>
                                      <p:to>
                                        <p:strVal val="visible"/>
                                      </p:to>
                                    </p:set>
                                    <p:anim calcmode="lin" valueType="num">
                                      <p:cBhvr additive="base">
                                        <p:cTn id="13" dur="500" fill="hold"/>
                                        <p:tgtEl>
                                          <p:spTgt spid="103444"/>
                                        </p:tgtEl>
                                        <p:attrNameLst>
                                          <p:attrName>ppt_x</p:attrName>
                                        </p:attrNameLst>
                                      </p:cBhvr>
                                      <p:tavLst>
                                        <p:tav tm="0">
                                          <p:val>
                                            <p:strVal val="0-#ppt_w/2"/>
                                          </p:val>
                                        </p:tav>
                                        <p:tav tm="100000">
                                          <p:val>
                                            <p:strVal val="#ppt_x"/>
                                          </p:val>
                                        </p:tav>
                                      </p:tavLst>
                                    </p:anim>
                                    <p:anim calcmode="lin" valueType="num">
                                      <p:cBhvr additive="base">
                                        <p:cTn id="14" dur="500" fill="hold"/>
                                        <p:tgtEl>
                                          <p:spTgt spid="10344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344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3433"/>
                                        </p:tgtEl>
                                        <p:attrNameLst>
                                          <p:attrName>style.visibility</p:attrName>
                                        </p:attrNameLst>
                                      </p:cBhvr>
                                      <p:to>
                                        <p:strVal val="visible"/>
                                      </p:to>
                                    </p:set>
                                    <p:animEffect transition="in" filter="wipe(up)">
                                      <p:cBhvr>
                                        <p:cTn id="35" dur="500"/>
                                        <p:tgtEl>
                                          <p:spTgt spid="1034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3434"/>
                                        </p:tgtEl>
                                        <p:attrNameLst>
                                          <p:attrName>style.visibility</p:attrName>
                                        </p:attrNameLst>
                                      </p:cBhvr>
                                      <p:to>
                                        <p:strVal val="visible"/>
                                      </p:to>
                                    </p:set>
                                    <p:animEffect transition="in" filter="wipe(up)">
                                      <p:cBhvr>
                                        <p:cTn id="40" dur="500"/>
                                        <p:tgtEl>
                                          <p:spTgt spid="10343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3436"/>
                                        </p:tgtEl>
                                        <p:attrNameLst>
                                          <p:attrName>style.visibility</p:attrName>
                                        </p:attrNameLst>
                                      </p:cBhvr>
                                      <p:to>
                                        <p:strVal val="visible"/>
                                      </p:to>
                                    </p:set>
                                    <p:anim calcmode="lin" valueType="num">
                                      <p:cBhvr additive="base">
                                        <p:cTn id="45" dur="500" fill="hold"/>
                                        <p:tgtEl>
                                          <p:spTgt spid="103436"/>
                                        </p:tgtEl>
                                        <p:attrNameLst>
                                          <p:attrName>ppt_x</p:attrName>
                                        </p:attrNameLst>
                                      </p:cBhvr>
                                      <p:tavLst>
                                        <p:tav tm="0">
                                          <p:val>
                                            <p:strVal val="0-#ppt_w/2"/>
                                          </p:val>
                                        </p:tav>
                                        <p:tav tm="100000">
                                          <p:val>
                                            <p:strVal val="#ppt_x"/>
                                          </p:val>
                                        </p:tav>
                                      </p:tavLst>
                                    </p:anim>
                                    <p:anim calcmode="lin" valueType="num">
                                      <p:cBhvr additive="base">
                                        <p:cTn id="46" dur="500" fill="hold"/>
                                        <p:tgtEl>
                                          <p:spTgt spid="10343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3437"/>
                                        </p:tgtEl>
                                        <p:attrNameLst>
                                          <p:attrName>style.visibility</p:attrName>
                                        </p:attrNameLst>
                                      </p:cBhvr>
                                      <p:to>
                                        <p:strVal val="visible"/>
                                      </p:to>
                                    </p:set>
                                    <p:anim calcmode="lin" valueType="num">
                                      <p:cBhvr additive="base">
                                        <p:cTn id="51" dur="500" fill="hold"/>
                                        <p:tgtEl>
                                          <p:spTgt spid="103437"/>
                                        </p:tgtEl>
                                        <p:attrNameLst>
                                          <p:attrName>ppt_x</p:attrName>
                                        </p:attrNameLst>
                                      </p:cBhvr>
                                      <p:tavLst>
                                        <p:tav tm="0">
                                          <p:val>
                                            <p:strVal val="0-#ppt_w/2"/>
                                          </p:val>
                                        </p:tav>
                                        <p:tav tm="100000">
                                          <p:val>
                                            <p:strVal val="#ppt_x"/>
                                          </p:val>
                                        </p:tav>
                                      </p:tavLst>
                                    </p:anim>
                                    <p:anim calcmode="lin" valueType="num">
                                      <p:cBhvr additive="base">
                                        <p:cTn id="52" dur="500" fill="hold"/>
                                        <p:tgtEl>
                                          <p:spTgt spid="103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p:bldP spid="103434" grpId="0" animBg="1"/>
      <p:bldP spid="103436" grpId="0" autoUpdateAnimBg="0"/>
      <p:bldP spid="103437" grpId="0" autoUpdateAnimBg="0"/>
      <p:bldP spid="10344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p:spPr>
        <p:txBody>
          <a:bodyPr/>
          <a:lstStyle/>
          <a:p>
            <a:fld id="{8B6A6925-95A4-4012-9F46-CD0D168D0E70}" type="slidenum">
              <a:rPr lang="en-US"/>
              <a:pPr/>
              <a:t>16</a:t>
            </a:fld>
            <a:endParaRPr lang="en-US"/>
          </a:p>
        </p:txBody>
      </p:sp>
      <p:sp>
        <p:nvSpPr>
          <p:cNvPr id="4100" name="Rectangle 2"/>
          <p:cNvSpPr>
            <a:spLocks noGrp="1" noChangeArrowheads="1"/>
          </p:cNvSpPr>
          <p:nvPr>
            <p:ph type="title"/>
          </p:nvPr>
        </p:nvSpPr>
        <p:spPr/>
        <p:txBody>
          <a:bodyPr/>
          <a:lstStyle/>
          <a:p>
            <a:pPr eaLnBrk="1" hangingPunct="1"/>
            <a:r>
              <a:rPr lang="en-US" smtClean="0"/>
              <a:t>The model: binary predictor</a:t>
            </a:r>
          </a:p>
        </p:txBody>
      </p:sp>
      <p:graphicFrame>
        <p:nvGraphicFramePr>
          <p:cNvPr id="167939" name="Object 3"/>
          <p:cNvGraphicFramePr>
            <a:graphicFrameLocks noChangeAspect="1"/>
          </p:cNvGraphicFramePr>
          <p:nvPr>
            <p:ph type="body" idx="1"/>
          </p:nvPr>
        </p:nvGraphicFramePr>
        <p:xfrm>
          <a:off x="482600" y="2654300"/>
          <a:ext cx="7794625" cy="1652588"/>
        </p:xfrm>
        <a:graphic>
          <a:graphicData uri="http://schemas.openxmlformats.org/presentationml/2006/ole">
            <p:oleObj spid="_x0000_s4098" name="Equation" r:id="rId4" imgW="3593880" imgH="761760" progId="Equation.3">
              <p:embed/>
            </p:oleObj>
          </a:graphicData>
        </a:graphic>
      </p:graphicFrame>
      <p:sp>
        <p:nvSpPr>
          <p:cNvPr id="167940" name="Line 4"/>
          <p:cNvSpPr>
            <a:spLocks noChangeShapeType="1"/>
          </p:cNvSpPr>
          <p:nvPr/>
        </p:nvSpPr>
        <p:spPr bwMode="auto">
          <a:xfrm flipH="1">
            <a:off x="4114800" y="2667000"/>
            <a:ext cx="457200" cy="457200"/>
          </a:xfrm>
          <a:prstGeom prst="line">
            <a:avLst/>
          </a:prstGeom>
          <a:noFill/>
          <a:ln w="9525">
            <a:solidFill>
              <a:schemeClr val="tx1"/>
            </a:solidFill>
            <a:miter lim="800000"/>
            <a:headEnd/>
            <a:tailEnd/>
          </a:ln>
        </p:spPr>
        <p:txBody>
          <a:bodyPr wrap="none"/>
          <a:lstStyle/>
          <a:p>
            <a:endParaRPr lang="en-US"/>
          </a:p>
        </p:txBody>
      </p:sp>
      <p:sp>
        <p:nvSpPr>
          <p:cNvPr id="167941" name="Line 5"/>
          <p:cNvSpPr>
            <a:spLocks noChangeShapeType="1"/>
          </p:cNvSpPr>
          <p:nvPr/>
        </p:nvSpPr>
        <p:spPr bwMode="auto">
          <a:xfrm flipH="1">
            <a:off x="4191000" y="3200400"/>
            <a:ext cx="457200" cy="457200"/>
          </a:xfrm>
          <a:prstGeom prst="line">
            <a:avLst/>
          </a:prstGeom>
          <a:noFill/>
          <a:ln w="9525">
            <a:solidFill>
              <a:schemeClr val="tx1"/>
            </a:solidFill>
            <a:miter lim="800000"/>
            <a:headEnd/>
            <a:tailEnd/>
          </a:ln>
        </p:spPr>
        <p:txBody>
          <a:bodyPr wrap="none"/>
          <a:lstStyle/>
          <a:p>
            <a:endParaRPr lang="en-US"/>
          </a:p>
        </p:txBody>
      </p:sp>
      <p:sp>
        <p:nvSpPr>
          <p:cNvPr id="167944" name="Text Box 8"/>
          <p:cNvSpPr txBox="1">
            <a:spLocks noChangeArrowheads="1"/>
          </p:cNvSpPr>
          <p:nvPr/>
        </p:nvSpPr>
        <p:spPr bwMode="auto">
          <a:xfrm>
            <a:off x="914400" y="5257800"/>
            <a:ext cx="7543800" cy="457200"/>
          </a:xfrm>
          <a:prstGeom prst="rect">
            <a:avLst/>
          </a:prstGeom>
          <a:noFill/>
          <a:ln w="9525">
            <a:noFill/>
            <a:miter lim="800000"/>
            <a:headEnd/>
            <a:tailEnd/>
          </a:ln>
        </p:spPr>
        <p:txBody>
          <a:bodyPr>
            <a:spAutoFit/>
          </a:bodyPr>
          <a:lstStyle/>
          <a:p>
            <a:pPr>
              <a:spcBef>
                <a:spcPct val="50000"/>
              </a:spcBef>
            </a:pPr>
            <a:r>
              <a:rPr lang="en-US"/>
              <a:t>This is the hazard ratio for smoking adjusted for age.</a:t>
            </a:r>
          </a:p>
        </p:txBody>
      </p:sp>
      <p:sp>
        <p:nvSpPr>
          <p:cNvPr id="167945" name="Line 9"/>
          <p:cNvSpPr>
            <a:spLocks noChangeShapeType="1"/>
          </p:cNvSpPr>
          <p:nvPr/>
        </p:nvSpPr>
        <p:spPr bwMode="auto">
          <a:xfrm flipH="1">
            <a:off x="6019800" y="2590800"/>
            <a:ext cx="457200" cy="457200"/>
          </a:xfrm>
          <a:prstGeom prst="line">
            <a:avLst/>
          </a:prstGeom>
          <a:noFill/>
          <a:ln w="9525">
            <a:solidFill>
              <a:schemeClr val="tx1"/>
            </a:solidFill>
            <a:miter lim="800000"/>
            <a:headEnd/>
            <a:tailEnd/>
          </a:ln>
        </p:spPr>
        <p:txBody>
          <a:bodyPr wrap="none"/>
          <a:lstStyle/>
          <a:p>
            <a:endParaRPr lang="en-US"/>
          </a:p>
        </p:txBody>
      </p:sp>
      <p:sp>
        <p:nvSpPr>
          <p:cNvPr id="167946" name="Line 10"/>
          <p:cNvSpPr>
            <a:spLocks noChangeShapeType="1"/>
          </p:cNvSpPr>
          <p:nvPr/>
        </p:nvSpPr>
        <p:spPr bwMode="auto">
          <a:xfrm flipH="1">
            <a:off x="6019800" y="3124200"/>
            <a:ext cx="457200" cy="4572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0-#ppt_w/2"/>
                                          </p:val>
                                        </p:tav>
                                        <p:tav tm="100000">
                                          <p:val>
                                            <p:strVal val="#ppt_x"/>
                                          </p:val>
                                        </p:tav>
                                      </p:tavLst>
                                    </p:anim>
                                    <p:anim calcmode="lin" valueType="num">
                                      <p:cBhvr additive="base">
                                        <p:cTn id="8"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7940"/>
                                        </p:tgtEl>
                                        <p:attrNameLst>
                                          <p:attrName>style.visibility</p:attrName>
                                        </p:attrNameLst>
                                      </p:cBhvr>
                                      <p:to>
                                        <p:strVal val="visible"/>
                                      </p:to>
                                    </p:set>
                                    <p:animEffect transition="in" filter="wipe(up)">
                                      <p:cBhvr>
                                        <p:cTn id="13" dur="500"/>
                                        <p:tgtEl>
                                          <p:spTgt spid="16794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7941"/>
                                        </p:tgtEl>
                                        <p:attrNameLst>
                                          <p:attrName>style.visibility</p:attrName>
                                        </p:attrNameLst>
                                      </p:cBhvr>
                                      <p:to>
                                        <p:strVal val="visible"/>
                                      </p:to>
                                    </p:set>
                                    <p:animEffect transition="in" filter="wipe(up)">
                                      <p:cBhvr>
                                        <p:cTn id="18" dur="500"/>
                                        <p:tgtEl>
                                          <p:spTgt spid="1679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7945"/>
                                        </p:tgtEl>
                                        <p:attrNameLst>
                                          <p:attrName>style.visibility</p:attrName>
                                        </p:attrNameLst>
                                      </p:cBhvr>
                                      <p:to>
                                        <p:strVal val="visible"/>
                                      </p:to>
                                    </p:set>
                                    <p:animEffect transition="in" filter="wipe(up)">
                                      <p:cBhvr>
                                        <p:cTn id="23" dur="500"/>
                                        <p:tgtEl>
                                          <p:spTgt spid="1679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7946"/>
                                        </p:tgtEl>
                                        <p:attrNameLst>
                                          <p:attrName>style.visibility</p:attrName>
                                        </p:attrNameLst>
                                      </p:cBhvr>
                                      <p:to>
                                        <p:strVal val="visible"/>
                                      </p:to>
                                    </p:set>
                                    <p:animEffect transition="in" filter="wipe(up)">
                                      <p:cBhvr>
                                        <p:cTn id="28" dur="500"/>
                                        <p:tgtEl>
                                          <p:spTgt spid="16794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7944"/>
                                        </p:tgtEl>
                                        <p:attrNameLst>
                                          <p:attrName>style.visibility</p:attrName>
                                        </p:attrNameLst>
                                      </p:cBhvr>
                                      <p:to>
                                        <p:strVal val="visible"/>
                                      </p:to>
                                    </p:set>
                                    <p:anim calcmode="lin" valueType="num">
                                      <p:cBhvr additive="base">
                                        <p:cTn id="33" dur="500" fill="hold"/>
                                        <p:tgtEl>
                                          <p:spTgt spid="167944"/>
                                        </p:tgtEl>
                                        <p:attrNameLst>
                                          <p:attrName>ppt_x</p:attrName>
                                        </p:attrNameLst>
                                      </p:cBhvr>
                                      <p:tavLst>
                                        <p:tav tm="0">
                                          <p:val>
                                            <p:strVal val="0-#ppt_w/2"/>
                                          </p:val>
                                        </p:tav>
                                        <p:tav tm="100000">
                                          <p:val>
                                            <p:strVal val="#ppt_x"/>
                                          </p:val>
                                        </p:tav>
                                      </p:tavLst>
                                    </p:anim>
                                    <p:anim calcmode="lin" valueType="num">
                                      <p:cBhvr additive="base">
                                        <p:cTn id="34" dur="500" fill="hold"/>
                                        <p:tgtEl>
                                          <p:spTgt spid="1679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P spid="167941" grpId="0" animBg="1"/>
      <p:bldP spid="167944" grpId="0" autoUpdateAnimBg="0"/>
      <p:bldP spid="167945" grpId="0" animBg="1"/>
      <p:bldP spid="16794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p:spPr>
        <p:txBody>
          <a:bodyPr/>
          <a:lstStyle/>
          <a:p>
            <a:fld id="{FB3C19B7-915F-45D0-A44E-43ABB5289046}" type="slidenum">
              <a:rPr lang="en-US"/>
              <a:pPr/>
              <a:t>17</a:t>
            </a:fld>
            <a:endParaRPr lang="en-US"/>
          </a:p>
        </p:txBody>
      </p:sp>
      <p:sp>
        <p:nvSpPr>
          <p:cNvPr id="5124" name="Rectangle 2"/>
          <p:cNvSpPr>
            <a:spLocks noGrp="1" noChangeArrowheads="1"/>
          </p:cNvSpPr>
          <p:nvPr>
            <p:ph type="title"/>
          </p:nvPr>
        </p:nvSpPr>
        <p:spPr/>
        <p:txBody>
          <a:bodyPr/>
          <a:lstStyle/>
          <a:p>
            <a:pPr eaLnBrk="1" hangingPunct="1"/>
            <a:r>
              <a:rPr lang="en-US" smtClean="0"/>
              <a:t>The model:continuous predictor</a:t>
            </a:r>
          </a:p>
        </p:txBody>
      </p:sp>
      <p:graphicFrame>
        <p:nvGraphicFramePr>
          <p:cNvPr id="168963" name="Object 3"/>
          <p:cNvGraphicFramePr>
            <a:graphicFrameLocks noChangeAspect="1"/>
          </p:cNvGraphicFramePr>
          <p:nvPr>
            <p:ph type="body" idx="1"/>
          </p:nvPr>
        </p:nvGraphicFramePr>
        <p:xfrm>
          <a:off x="469900" y="2667000"/>
          <a:ext cx="7823200" cy="1439863"/>
        </p:xfrm>
        <a:graphic>
          <a:graphicData uri="http://schemas.openxmlformats.org/presentationml/2006/ole">
            <p:oleObj spid="_x0000_s5122" name="Equation" r:id="rId4" imgW="4140000" imgH="761760" progId="Equation.3">
              <p:embed/>
            </p:oleObj>
          </a:graphicData>
        </a:graphic>
      </p:graphicFrame>
      <p:sp>
        <p:nvSpPr>
          <p:cNvPr id="168964" name="Line 4"/>
          <p:cNvSpPr>
            <a:spLocks noChangeShapeType="1"/>
          </p:cNvSpPr>
          <p:nvPr/>
        </p:nvSpPr>
        <p:spPr bwMode="auto">
          <a:xfrm flipH="1">
            <a:off x="4724400" y="2667000"/>
            <a:ext cx="457200" cy="457200"/>
          </a:xfrm>
          <a:prstGeom prst="line">
            <a:avLst/>
          </a:prstGeom>
          <a:noFill/>
          <a:ln w="9525">
            <a:solidFill>
              <a:schemeClr val="tx1"/>
            </a:solidFill>
            <a:miter lim="800000"/>
            <a:headEnd/>
            <a:tailEnd/>
          </a:ln>
        </p:spPr>
        <p:txBody>
          <a:bodyPr wrap="none"/>
          <a:lstStyle/>
          <a:p>
            <a:endParaRPr lang="en-US"/>
          </a:p>
        </p:txBody>
      </p:sp>
      <p:sp>
        <p:nvSpPr>
          <p:cNvPr id="168965" name="Line 5"/>
          <p:cNvSpPr>
            <a:spLocks noChangeShapeType="1"/>
          </p:cNvSpPr>
          <p:nvPr/>
        </p:nvSpPr>
        <p:spPr bwMode="auto">
          <a:xfrm flipH="1">
            <a:off x="4648200" y="3124200"/>
            <a:ext cx="457200" cy="457200"/>
          </a:xfrm>
          <a:prstGeom prst="line">
            <a:avLst/>
          </a:prstGeom>
          <a:noFill/>
          <a:ln w="9525">
            <a:solidFill>
              <a:schemeClr val="tx1"/>
            </a:solidFill>
            <a:miter lim="800000"/>
            <a:headEnd/>
            <a:tailEnd/>
          </a:ln>
        </p:spPr>
        <p:txBody>
          <a:bodyPr wrap="none"/>
          <a:lstStyle/>
          <a:p>
            <a:endParaRPr lang="en-US"/>
          </a:p>
        </p:txBody>
      </p:sp>
      <p:sp>
        <p:nvSpPr>
          <p:cNvPr id="168966" name="Text Box 6"/>
          <p:cNvSpPr txBox="1">
            <a:spLocks noChangeArrowheads="1"/>
          </p:cNvSpPr>
          <p:nvPr/>
        </p:nvSpPr>
        <p:spPr bwMode="auto">
          <a:xfrm>
            <a:off x="838200" y="5562600"/>
            <a:ext cx="7543800" cy="822325"/>
          </a:xfrm>
          <a:prstGeom prst="rect">
            <a:avLst/>
          </a:prstGeom>
          <a:noFill/>
          <a:ln w="9525">
            <a:noFill/>
            <a:miter lim="800000"/>
            <a:headEnd/>
            <a:tailEnd/>
          </a:ln>
        </p:spPr>
        <p:txBody>
          <a:bodyPr>
            <a:spAutoFit/>
          </a:bodyPr>
          <a:lstStyle/>
          <a:p>
            <a:pPr>
              <a:spcBef>
                <a:spcPct val="50000"/>
              </a:spcBef>
            </a:pPr>
            <a:r>
              <a:rPr lang="en-US"/>
              <a:t>Exponentiating a continuous predictor gives you the hazard ratio for a 1-unit increase in the predictor.</a:t>
            </a:r>
          </a:p>
        </p:txBody>
      </p:sp>
      <p:sp>
        <p:nvSpPr>
          <p:cNvPr id="168967" name="Line 7"/>
          <p:cNvSpPr>
            <a:spLocks noChangeShapeType="1"/>
          </p:cNvSpPr>
          <p:nvPr/>
        </p:nvSpPr>
        <p:spPr bwMode="auto">
          <a:xfrm flipH="1">
            <a:off x="5410200" y="2667000"/>
            <a:ext cx="457200" cy="457200"/>
          </a:xfrm>
          <a:prstGeom prst="line">
            <a:avLst/>
          </a:prstGeom>
          <a:noFill/>
          <a:ln w="9525">
            <a:solidFill>
              <a:schemeClr val="tx1"/>
            </a:solidFill>
            <a:miter lim="800000"/>
            <a:headEnd/>
            <a:tailEnd/>
          </a:ln>
        </p:spPr>
        <p:txBody>
          <a:bodyPr wrap="none"/>
          <a:lstStyle/>
          <a:p>
            <a:endParaRPr lang="en-US"/>
          </a:p>
        </p:txBody>
      </p:sp>
      <p:sp>
        <p:nvSpPr>
          <p:cNvPr id="168968" name="Line 8"/>
          <p:cNvSpPr>
            <a:spLocks noChangeShapeType="1"/>
          </p:cNvSpPr>
          <p:nvPr/>
        </p:nvSpPr>
        <p:spPr bwMode="auto">
          <a:xfrm flipH="1">
            <a:off x="5334000" y="3048000"/>
            <a:ext cx="457200" cy="457200"/>
          </a:xfrm>
          <a:prstGeom prst="line">
            <a:avLst/>
          </a:prstGeom>
          <a:noFill/>
          <a:ln w="9525">
            <a:solidFill>
              <a:schemeClr val="tx1"/>
            </a:solidFill>
            <a:miter lim="800000"/>
            <a:headEnd/>
            <a:tailEnd/>
          </a:ln>
        </p:spPr>
        <p:txBody>
          <a:bodyPr wrap="none"/>
          <a:lstStyle/>
          <a:p>
            <a:endParaRPr lang="en-US"/>
          </a:p>
        </p:txBody>
      </p:sp>
      <p:sp>
        <p:nvSpPr>
          <p:cNvPr id="168969" name="Text Box 9"/>
          <p:cNvSpPr txBox="1">
            <a:spLocks noChangeArrowheads="1"/>
          </p:cNvSpPr>
          <p:nvPr/>
        </p:nvSpPr>
        <p:spPr bwMode="auto">
          <a:xfrm>
            <a:off x="914400" y="4419600"/>
            <a:ext cx="7543800" cy="822325"/>
          </a:xfrm>
          <a:prstGeom prst="rect">
            <a:avLst/>
          </a:prstGeom>
          <a:noFill/>
          <a:ln w="9525">
            <a:noFill/>
            <a:miter lim="800000"/>
            <a:headEnd/>
            <a:tailEnd/>
          </a:ln>
        </p:spPr>
        <p:txBody>
          <a:bodyPr>
            <a:spAutoFit/>
          </a:bodyPr>
          <a:lstStyle/>
          <a:p>
            <a:pPr>
              <a:spcBef>
                <a:spcPct val="50000"/>
              </a:spcBef>
            </a:pPr>
            <a:r>
              <a:rPr lang="en-US"/>
              <a:t>This is the hazard ratio for a 10-year increase in age, adjusted for smoking.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Effect transition="in" filter="wipe(up)">
                                      <p:cBhvr>
                                        <p:cTn id="13" dur="500"/>
                                        <p:tgtEl>
                                          <p:spTgt spid="1689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8965"/>
                                        </p:tgtEl>
                                        <p:attrNameLst>
                                          <p:attrName>style.visibility</p:attrName>
                                        </p:attrNameLst>
                                      </p:cBhvr>
                                      <p:to>
                                        <p:strVal val="visible"/>
                                      </p:to>
                                    </p:set>
                                    <p:animEffect transition="in" filter="wipe(up)">
                                      <p:cBhvr>
                                        <p:cTn id="18" dur="500"/>
                                        <p:tgtEl>
                                          <p:spTgt spid="16896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8967"/>
                                        </p:tgtEl>
                                        <p:attrNameLst>
                                          <p:attrName>style.visibility</p:attrName>
                                        </p:attrNameLst>
                                      </p:cBhvr>
                                      <p:to>
                                        <p:strVal val="visible"/>
                                      </p:to>
                                    </p:set>
                                    <p:animEffect transition="in" filter="wipe(up)">
                                      <p:cBhvr>
                                        <p:cTn id="23" dur="500"/>
                                        <p:tgtEl>
                                          <p:spTgt spid="1689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8968"/>
                                        </p:tgtEl>
                                        <p:attrNameLst>
                                          <p:attrName>style.visibility</p:attrName>
                                        </p:attrNameLst>
                                      </p:cBhvr>
                                      <p:to>
                                        <p:strVal val="visible"/>
                                      </p:to>
                                    </p:set>
                                    <p:animEffect transition="in" filter="wipe(up)">
                                      <p:cBhvr>
                                        <p:cTn id="28" dur="500"/>
                                        <p:tgtEl>
                                          <p:spTgt spid="16896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8969"/>
                                        </p:tgtEl>
                                        <p:attrNameLst>
                                          <p:attrName>style.visibility</p:attrName>
                                        </p:attrNameLst>
                                      </p:cBhvr>
                                      <p:to>
                                        <p:strVal val="visible"/>
                                      </p:to>
                                    </p:set>
                                    <p:anim calcmode="lin" valueType="num">
                                      <p:cBhvr additive="base">
                                        <p:cTn id="33" dur="500" fill="hold"/>
                                        <p:tgtEl>
                                          <p:spTgt spid="168969"/>
                                        </p:tgtEl>
                                        <p:attrNameLst>
                                          <p:attrName>ppt_x</p:attrName>
                                        </p:attrNameLst>
                                      </p:cBhvr>
                                      <p:tavLst>
                                        <p:tav tm="0">
                                          <p:val>
                                            <p:strVal val="0-#ppt_w/2"/>
                                          </p:val>
                                        </p:tav>
                                        <p:tav tm="100000">
                                          <p:val>
                                            <p:strVal val="#ppt_x"/>
                                          </p:val>
                                        </p:tav>
                                      </p:tavLst>
                                    </p:anim>
                                    <p:anim calcmode="lin" valueType="num">
                                      <p:cBhvr additive="base">
                                        <p:cTn id="34" dur="500" fill="hold"/>
                                        <p:tgtEl>
                                          <p:spTgt spid="16896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8966"/>
                                        </p:tgtEl>
                                        <p:attrNameLst>
                                          <p:attrName>style.visibility</p:attrName>
                                        </p:attrNameLst>
                                      </p:cBhvr>
                                      <p:to>
                                        <p:strVal val="visible"/>
                                      </p:to>
                                    </p:set>
                                    <p:anim calcmode="lin" valueType="num">
                                      <p:cBhvr additive="base">
                                        <p:cTn id="39" dur="500" fill="hold"/>
                                        <p:tgtEl>
                                          <p:spTgt spid="168966"/>
                                        </p:tgtEl>
                                        <p:attrNameLst>
                                          <p:attrName>ppt_x</p:attrName>
                                        </p:attrNameLst>
                                      </p:cBhvr>
                                      <p:tavLst>
                                        <p:tav tm="0">
                                          <p:val>
                                            <p:strVal val="0-#ppt_w/2"/>
                                          </p:val>
                                        </p:tav>
                                        <p:tav tm="100000">
                                          <p:val>
                                            <p:strVal val="#ppt_x"/>
                                          </p:val>
                                        </p:tav>
                                      </p:tavLst>
                                    </p:anim>
                                    <p:anim calcmode="lin" valueType="num">
                                      <p:cBhvr additive="base">
                                        <p:cTn id="40"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P spid="168965" grpId="0" animBg="1"/>
      <p:bldP spid="168966" grpId="0" autoUpdateAnimBg="0"/>
      <p:bldP spid="168967" grpId="0" animBg="1"/>
      <p:bldP spid="168968" grpId="0" animBg="1"/>
      <p:bldP spid="1689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p:spPr>
        <p:txBody>
          <a:bodyPr/>
          <a:lstStyle/>
          <a:p>
            <a:fld id="{C7117167-5FBE-4A79-AEF0-195E23DFD28E}" type="slidenum">
              <a:rPr lang="en-US"/>
              <a:pPr/>
              <a:t>18</a:t>
            </a:fld>
            <a:endParaRPr lang="en-US"/>
          </a:p>
        </p:txBody>
      </p:sp>
      <p:sp>
        <p:nvSpPr>
          <p:cNvPr id="6148" name="Rectangle 2"/>
          <p:cNvSpPr>
            <a:spLocks noGrp="1" noChangeArrowheads="1"/>
          </p:cNvSpPr>
          <p:nvPr>
            <p:ph type="title"/>
          </p:nvPr>
        </p:nvSpPr>
        <p:spPr/>
        <p:txBody>
          <a:bodyPr/>
          <a:lstStyle/>
          <a:p>
            <a:pPr eaLnBrk="1" hangingPunct="1"/>
            <a:r>
              <a:rPr lang="en-US" smtClean="0"/>
              <a:t>The “Partial Likelihood” (PL)</a:t>
            </a:r>
          </a:p>
        </p:txBody>
      </p:sp>
      <p:graphicFrame>
        <p:nvGraphicFramePr>
          <p:cNvPr id="105476" name="Object 4"/>
          <p:cNvGraphicFramePr>
            <a:graphicFrameLocks noChangeAspect="1"/>
          </p:cNvGraphicFramePr>
          <p:nvPr>
            <p:ph type="body" idx="1"/>
          </p:nvPr>
        </p:nvGraphicFramePr>
        <p:xfrm>
          <a:off x="1371600" y="3657600"/>
          <a:ext cx="2633663" cy="1377950"/>
        </p:xfrm>
        <a:graphic>
          <a:graphicData uri="http://schemas.openxmlformats.org/presentationml/2006/ole">
            <p:oleObj spid="_x0000_s6146" name="Equation" r:id="rId4" imgW="825480" imgH="431640" progId="Equation.3">
              <p:embed/>
            </p:oleObj>
          </a:graphicData>
        </a:graphic>
      </p:graphicFrame>
      <p:sp>
        <p:nvSpPr>
          <p:cNvPr id="6149" name="Text Box 8"/>
          <p:cNvSpPr txBox="1">
            <a:spLocks noChangeArrowheads="1"/>
          </p:cNvSpPr>
          <p:nvPr/>
        </p:nvSpPr>
        <p:spPr bwMode="auto">
          <a:xfrm>
            <a:off x="1219200" y="2057400"/>
            <a:ext cx="6934200" cy="1187450"/>
          </a:xfrm>
          <a:prstGeom prst="rect">
            <a:avLst/>
          </a:prstGeom>
          <a:noFill/>
          <a:ln w="9525">
            <a:noFill/>
            <a:miter lim="800000"/>
            <a:headEnd/>
            <a:tailEnd/>
          </a:ln>
        </p:spPr>
        <p:txBody>
          <a:bodyPr>
            <a:spAutoFit/>
          </a:bodyPr>
          <a:lstStyle/>
          <a:p>
            <a:pPr>
              <a:spcBef>
                <a:spcPct val="50000"/>
              </a:spcBef>
            </a:pPr>
            <a:r>
              <a:rPr lang="en-US"/>
              <a:t>Where there are </a:t>
            </a:r>
            <a:r>
              <a:rPr lang="en-US" i="1"/>
              <a:t>m</a:t>
            </a:r>
            <a:r>
              <a:rPr lang="en-US"/>
              <a:t> event times (as in Kaplan-Meier methods!) and L</a:t>
            </a:r>
            <a:r>
              <a:rPr lang="en-US" baseline="-25000"/>
              <a:t>i </a:t>
            </a:r>
            <a:r>
              <a:rPr lang="en-US"/>
              <a:t>is the partial likelihood for the i</a:t>
            </a:r>
            <a:r>
              <a:rPr lang="en-US" baseline="30000"/>
              <a:t>th</a:t>
            </a:r>
            <a:r>
              <a:rPr lang="en-US"/>
              <a:t> event time:</a:t>
            </a:r>
            <a:endParaRPr lang="en-US"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0-#ppt_w/2"/>
                                          </p:val>
                                        </p:tav>
                                        <p:tav tm="100000">
                                          <p:val>
                                            <p:strVal val="#ppt_x"/>
                                          </p:val>
                                        </p:tav>
                                      </p:tavLst>
                                    </p:anim>
                                    <p:anim calcmode="lin" valueType="num">
                                      <p:cBhvr additive="base">
                                        <p:cTn id="8" dur="500" fill="hold"/>
                                        <p:tgtEl>
                                          <p:spTgt spid="105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4C9E5B38-D51F-469C-AF2A-6F72FBD4EF0E}" type="slidenum">
              <a:rPr lang="en-US"/>
              <a:pPr/>
              <a:t>19</a:t>
            </a:fld>
            <a:endParaRPr lang="en-US"/>
          </a:p>
        </p:txBody>
      </p:sp>
      <p:sp>
        <p:nvSpPr>
          <p:cNvPr id="7172" name="Rectangle 2"/>
          <p:cNvSpPr>
            <a:spLocks noGrp="1" noChangeArrowheads="1"/>
          </p:cNvSpPr>
          <p:nvPr>
            <p:ph type="title"/>
          </p:nvPr>
        </p:nvSpPr>
        <p:spPr/>
        <p:txBody>
          <a:bodyPr/>
          <a:lstStyle/>
          <a:p>
            <a:pPr eaLnBrk="1" hangingPunct="1"/>
            <a:r>
              <a:rPr lang="en-US" smtClean="0"/>
              <a:t>The Likelihood for each event</a:t>
            </a:r>
          </a:p>
        </p:txBody>
      </p:sp>
      <p:graphicFrame>
        <p:nvGraphicFramePr>
          <p:cNvPr id="117763" name="Object 3"/>
          <p:cNvGraphicFramePr>
            <a:graphicFrameLocks noChangeAspect="1"/>
          </p:cNvGraphicFramePr>
          <p:nvPr>
            <p:ph type="body" idx="1"/>
          </p:nvPr>
        </p:nvGraphicFramePr>
        <p:xfrm>
          <a:off x="1143000" y="3711575"/>
          <a:ext cx="7239000" cy="2495550"/>
        </p:xfrm>
        <a:graphic>
          <a:graphicData uri="http://schemas.openxmlformats.org/presentationml/2006/ole">
            <p:oleObj spid="_x0000_s7170" name="Equation" r:id="rId4" imgW="3720960" imgH="1282680" progId="Equation.3">
              <p:embed/>
            </p:oleObj>
          </a:graphicData>
        </a:graphic>
      </p:graphicFrame>
      <p:sp>
        <p:nvSpPr>
          <p:cNvPr id="117764" name="Text Box 4"/>
          <p:cNvSpPr txBox="1">
            <a:spLocks noChangeArrowheads="1"/>
          </p:cNvSpPr>
          <p:nvPr/>
        </p:nvSpPr>
        <p:spPr bwMode="auto">
          <a:xfrm>
            <a:off x="1219200" y="2057400"/>
            <a:ext cx="6934200" cy="1552575"/>
          </a:xfrm>
          <a:prstGeom prst="rect">
            <a:avLst/>
          </a:prstGeom>
          <a:noFill/>
          <a:ln w="9525">
            <a:noFill/>
            <a:miter lim="800000"/>
            <a:headEnd/>
            <a:tailEnd/>
          </a:ln>
        </p:spPr>
        <p:txBody>
          <a:bodyPr>
            <a:spAutoFit/>
          </a:bodyPr>
          <a:lstStyle/>
          <a:p>
            <a:pPr>
              <a:spcBef>
                <a:spcPct val="50000"/>
              </a:spcBef>
            </a:pPr>
            <a:r>
              <a:rPr lang="en-US"/>
              <a:t>Consider the following data:</a:t>
            </a:r>
          </a:p>
          <a:p>
            <a:pPr>
              <a:spcBef>
                <a:spcPct val="50000"/>
              </a:spcBef>
            </a:pPr>
            <a:r>
              <a:rPr lang="en-US"/>
              <a:t>Males: 1, 3, 4, 10+, 12, 18 </a:t>
            </a:r>
          </a:p>
          <a:p>
            <a:pPr>
              <a:spcBef>
                <a:spcPct val="50000"/>
              </a:spcBef>
            </a:pPr>
            <a:r>
              <a:rPr lang="en-US"/>
              <a:t>(call them subjects j=1-6)</a:t>
            </a:r>
            <a:endParaRPr lang="en-US" baseline="-25000"/>
          </a:p>
        </p:txBody>
      </p:sp>
      <p:grpSp>
        <p:nvGrpSpPr>
          <p:cNvPr id="2" name="Group 18"/>
          <p:cNvGrpSpPr>
            <a:grpSpLocks/>
          </p:cNvGrpSpPr>
          <p:nvPr/>
        </p:nvGrpSpPr>
        <p:grpSpPr bwMode="auto">
          <a:xfrm>
            <a:off x="1295400" y="4495800"/>
            <a:ext cx="7543800" cy="2362200"/>
            <a:chOff x="864" y="2832"/>
            <a:chExt cx="4752" cy="1488"/>
          </a:xfrm>
        </p:grpSpPr>
        <p:sp>
          <p:nvSpPr>
            <p:cNvPr id="7180" name="Rectangle 5"/>
            <p:cNvSpPr>
              <a:spLocks noChangeArrowheads="1"/>
            </p:cNvSpPr>
            <p:nvPr/>
          </p:nvSpPr>
          <p:spPr bwMode="auto">
            <a:xfrm>
              <a:off x="864" y="2832"/>
              <a:ext cx="2640" cy="624"/>
            </a:xfrm>
            <a:prstGeom prst="rect">
              <a:avLst/>
            </a:prstGeom>
            <a:noFill/>
            <a:ln w="9525">
              <a:solidFill>
                <a:schemeClr val="hlink"/>
              </a:solidFill>
              <a:miter lim="800000"/>
              <a:headEnd/>
              <a:tailEnd/>
            </a:ln>
          </p:spPr>
          <p:txBody>
            <a:bodyPr wrap="none" anchor="ctr"/>
            <a:lstStyle/>
            <a:p>
              <a:endParaRPr lang="ru-RU"/>
            </a:p>
          </p:txBody>
        </p:sp>
        <p:sp>
          <p:nvSpPr>
            <p:cNvPr id="7181" name="Line 7"/>
            <p:cNvSpPr>
              <a:spLocks noChangeShapeType="1"/>
            </p:cNvSpPr>
            <p:nvPr/>
          </p:nvSpPr>
          <p:spPr bwMode="auto">
            <a:xfrm flipH="1" flipV="1">
              <a:off x="3312" y="3408"/>
              <a:ext cx="192" cy="336"/>
            </a:xfrm>
            <a:prstGeom prst="line">
              <a:avLst/>
            </a:prstGeom>
            <a:noFill/>
            <a:ln w="9525">
              <a:solidFill>
                <a:schemeClr val="hlink"/>
              </a:solidFill>
              <a:miter lim="800000"/>
              <a:headEnd/>
              <a:tailEnd type="triangle" w="med" len="med"/>
            </a:ln>
          </p:spPr>
          <p:txBody>
            <a:bodyPr wrap="none"/>
            <a:lstStyle/>
            <a:p>
              <a:endParaRPr lang="en-US"/>
            </a:p>
          </p:txBody>
        </p:sp>
        <p:sp>
          <p:nvSpPr>
            <p:cNvPr id="7182" name="Text Box 11"/>
            <p:cNvSpPr txBox="1">
              <a:spLocks noChangeArrowheads="1"/>
            </p:cNvSpPr>
            <p:nvPr/>
          </p:nvSpPr>
          <p:spPr bwMode="auto">
            <a:xfrm>
              <a:off x="3120" y="3640"/>
              <a:ext cx="2496" cy="680"/>
            </a:xfrm>
            <a:prstGeom prst="rect">
              <a:avLst/>
            </a:prstGeom>
            <a:solidFill>
              <a:schemeClr val="bg1"/>
            </a:solidFill>
            <a:ln w="9525">
              <a:solidFill>
                <a:schemeClr val="hlink"/>
              </a:solidFill>
              <a:miter lim="800000"/>
              <a:headEnd/>
              <a:tailEnd/>
            </a:ln>
          </p:spPr>
          <p:txBody>
            <a:bodyPr>
              <a:spAutoFit/>
            </a:bodyPr>
            <a:lstStyle/>
            <a:p>
              <a:pPr>
                <a:spcBef>
                  <a:spcPct val="50000"/>
                </a:spcBef>
              </a:pPr>
              <a:r>
                <a:rPr lang="en-US" sz="1600">
                  <a:solidFill>
                    <a:schemeClr val="hlink"/>
                  </a:solidFill>
                </a:rPr>
                <a:t>Given that a death occurred at time=3, this is the probability that it happened to subject 2 rather than to one of the other subjects at risk.</a:t>
              </a:r>
            </a:p>
          </p:txBody>
        </p:sp>
      </p:grpSp>
      <p:grpSp>
        <p:nvGrpSpPr>
          <p:cNvPr id="3" name="Group 14"/>
          <p:cNvGrpSpPr>
            <a:grpSpLocks/>
          </p:cNvGrpSpPr>
          <p:nvPr/>
        </p:nvGrpSpPr>
        <p:grpSpPr bwMode="auto">
          <a:xfrm>
            <a:off x="1295400" y="5029200"/>
            <a:ext cx="5867400" cy="1365250"/>
            <a:chOff x="912" y="3168"/>
            <a:chExt cx="3696" cy="860"/>
          </a:xfrm>
        </p:grpSpPr>
        <p:sp>
          <p:nvSpPr>
            <p:cNvPr id="7177" name="Text Box 6"/>
            <p:cNvSpPr txBox="1">
              <a:spLocks noChangeArrowheads="1"/>
            </p:cNvSpPr>
            <p:nvPr/>
          </p:nvSpPr>
          <p:spPr bwMode="auto">
            <a:xfrm>
              <a:off x="3504" y="3504"/>
              <a:ext cx="1104" cy="524"/>
            </a:xfrm>
            <a:prstGeom prst="rect">
              <a:avLst/>
            </a:prstGeom>
            <a:solidFill>
              <a:schemeClr val="bg1"/>
            </a:solidFill>
            <a:ln w="9525">
              <a:solidFill>
                <a:schemeClr val="hlink"/>
              </a:solidFill>
              <a:miter lim="800000"/>
              <a:headEnd/>
              <a:tailEnd/>
            </a:ln>
          </p:spPr>
          <p:txBody>
            <a:bodyPr>
              <a:spAutoFit/>
            </a:bodyPr>
            <a:lstStyle/>
            <a:p>
              <a:pPr>
                <a:spcBef>
                  <a:spcPct val="50000"/>
                </a:spcBef>
              </a:pPr>
              <a:r>
                <a:rPr lang="en-US">
                  <a:solidFill>
                    <a:schemeClr val="hlink"/>
                  </a:solidFill>
                </a:rPr>
                <a:t>The “risk set”</a:t>
              </a:r>
            </a:p>
          </p:txBody>
        </p:sp>
        <p:sp>
          <p:nvSpPr>
            <p:cNvPr id="7178" name="Rectangle 10"/>
            <p:cNvSpPr>
              <a:spLocks noChangeArrowheads="1"/>
            </p:cNvSpPr>
            <p:nvPr/>
          </p:nvSpPr>
          <p:spPr bwMode="auto">
            <a:xfrm>
              <a:off x="912" y="3168"/>
              <a:ext cx="2592" cy="187"/>
            </a:xfrm>
            <a:prstGeom prst="rect">
              <a:avLst/>
            </a:prstGeom>
            <a:noFill/>
            <a:ln w="9525">
              <a:solidFill>
                <a:schemeClr val="hlink"/>
              </a:solidFill>
              <a:miter lim="800000"/>
              <a:headEnd/>
              <a:tailEnd/>
            </a:ln>
          </p:spPr>
          <p:txBody>
            <a:bodyPr wrap="none" anchor="ctr"/>
            <a:lstStyle/>
            <a:p>
              <a:endParaRPr lang="ru-RU"/>
            </a:p>
          </p:txBody>
        </p:sp>
        <p:sp>
          <p:nvSpPr>
            <p:cNvPr id="7179" name="Line 12"/>
            <p:cNvSpPr>
              <a:spLocks noChangeShapeType="1"/>
            </p:cNvSpPr>
            <p:nvPr/>
          </p:nvSpPr>
          <p:spPr bwMode="auto">
            <a:xfrm flipH="1" flipV="1">
              <a:off x="3408" y="3312"/>
              <a:ext cx="432" cy="192"/>
            </a:xfrm>
            <a:prstGeom prst="line">
              <a:avLst/>
            </a:prstGeom>
            <a:noFill/>
            <a:ln w="9525">
              <a:solidFill>
                <a:schemeClr val="hlink"/>
              </a:solidFill>
              <a:miter lim="800000"/>
              <a:headEnd/>
              <a:tailEnd type="triangle" w="med" len="med"/>
            </a:ln>
          </p:spPr>
          <p:txBody>
            <a:bodyPr wrap="none"/>
            <a:lstStyle/>
            <a:p>
              <a:endParaRPr lang="en-US"/>
            </a:p>
          </p:txBody>
        </p:sp>
      </p:grpSp>
      <p:sp>
        <p:nvSpPr>
          <p:cNvPr id="117777" name="Text Box 17"/>
          <p:cNvSpPr txBox="1">
            <a:spLocks noChangeArrowheads="1"/>
          </p:cNvSpPr>
          <p:nvPr/>
        </p:nvSpPr>
        <p:spPr bwMode="auto">
          <a:xfrm>
            <a:off x="5181600" y="2743200"/>
            <a:ext cx="3962400" cy="739775"/>
          </a:xfrm>
          <a:prstGeom prst="rect">
            <a:avLst/>
          </a:prstGeom>
          <a:solidFill>
            <a:schemeClr val="bg1"/>
          </a:solidFill>
          <a:ln w="9525">
            <a:solidFill>
              <a:schemeClr val="hlink"/>
            </a:solidFill>
            <a:miter lim="800000"/>
            <a:headEnd/>
            <a:tailEnd/>
          </a:ln>
        </p:spPr>
        <p:txBody>
          <a:bodyPr>
            <a:spAutoFit/>
          </a:bodyPr>
          <a:lstStyle/>
          <a:p>
            <a:pPr>
              <a:spcBef>
                <a:spcPct val="50000"/>
              </a:spcBef>
            </a:pPr>
            <a:r>
              <a:rPr lang="en-US" sz="1400">
                <a:solidFill>
                  <a:schemeClr val="hlink"/>
                </a:solidFill>
              </a:rPr>
              <a:t>Note: there is a term in the likelihood for each event, </a:t>
            </a:r>
            <a:r>
              <a:rPr lang="en-US" sz="1400" i="1">
                <a:solidFill>
                  <a:schemeClr val="hlink"/>
                </a:solidFill>
              </a:rPr>
              <a:t>NOT</a:t>
            </a:r>
            <a:r>
              <a:rPr lang="en-US" sz="1400">
                <a:solidFill>
                  <a:schemeClr val="hlink"/>
                </a:solidFill>
              </a:rPr>
              <a:t> each individual—note similarity to likelihood for conditional logistic regression…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0-#ppt_w/2"/>
                                          </p:val>
                                        </p:tav>
                                        <p:tav tm="100000">
                                          <p:val>
                                            <p:strVal val="#ppt_x"/>
                                          </p:val>
                                        </p:tav>
                                      </p:tavLst>
                                    </p:anim>
                                    <p:anim calcmode="lin" valueType="num">
                                      <p:cBhvr additive="base">
                                        <p:cTn id="8" dur="5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7763"/>
                                        </p:tgtEl>
                                        <p:attrNameLst>
                                          <p:attrName>style.visibility</p:attrName>
                                        </p:attrNameLst>
                                      </p:cBhvr>
                                      <p:to>
                                        <p:strVal val="visible"/>
                                      </p:to>
                                    </p:set>
                                    <p:anim calcmode="lin" valueType="num">
                                      <p:cBhvr additive="base">
                                        <p:cTn id="13" dur="500" fill="hold"/>
                                        <p:tgtEl>
                                          <p:spTgt spid="117763"/>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117777"/>
                                        </p:tgtEl>
                                        <p:attrNameLst>
                                          <p:attrName>style.visibility</p:attrName>
                                        </p:attrNameLst>
                                      </p:cBhvr>
                                      <p:to>
                                        <p:strVal val="visible"/>
                                      </p:to>
                                    </p:set>
                                    <p:anim calcmode="lin" valueType="num">
                                      <p:cBhvr>
                                        <p:cTn id="19" dur="1000" fill="hold"/>
                                        <p:tgtEl>
                                          <p:spTgt spid="117777"/>
                                        </p:tgtEl>
                                        <p:attrNameLst>
                                          <p:attrName>ppt_w</p:attrName>
                                        </p:attrNameLst>
                                      </p:cBhvr>
                                      <p:tavLst>
                                        <p:tav tm="0">
                                          <p:val>
                                            <p:fltVal val="0"/>
                                          </p:val>
                                        </p:tav>
                                        <p:tav tm="100000">
                                          <p:val>
                                            <p:strVal val="#ppt_w"/>
                                          </p:val>
                                        </p:tav>
                                      </p:tavLst>
                                    </p:anim>
                                    <p:anim calcmode="lin" valueType="num">
                                      <p:cBhvr>
                                        <p:cTn id="20" dur="1000" fill="hold"/>
                                        <p:tgtEl>
                                          <p:spTgt spid="117777"/>
                                        </p:tgtEl>
                                        <p:attrNameLst>
                                          <p:attrName>ppt_h</p:attrName>
                                        </p:attrNameLst>
                                      </p:cBhvr>
                                      <p:tavLst>
                                        <p:tav tm="0">
                                          <p:val>
                                            <p:fltVal val="0"/>
                                          </p:val>
                                        </p:tav>
                                        <p:tav tm="100000">
                                          <p:val>
                                            <p:strVal val="#ppt_h"/>
                                          </p:val>
                                        </p:tav>
                                      </p:tavLst>
                                    </p:anim>
                                    <p:anim calcmode="lin" valueType="num">
                                      <p:cBhvr>
                                        <p:cTn id="21" dur="1000" fill="hold"/>
                                        <p:tgtEl>
                                          <p:spTgt spid="11777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17777"/>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1777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09EB487-6C76-4F6D-811A-74C097DF6C1A}" type="slidenum">
              <a:rPr lang="en-US"/>
              <a:pPr/>
              <a:t>2</a:t>
            </a:fld>
            <a:endParaRPr lang="en-US"/>
          </a:p>
        </p:txBody>
      </p:sp>
      <p:sp>
        <p:nvSpPr>
          <p:cNvPr id="30723" name="Rectangle 2"/>
          <p:cNvSpPr>
            <a:spLocks noGrp="1" noChangeArrowheads="1"/>
          </p:cNvSpPr>
          <p:nvPr>
            <p:ph type="title"/>
          </p:nvPr>
        </p:nvSpPr>
        <p:spPr/>
        <p:txBody>
          <a:bodyPr/>
          <a:lstStyle/>
          <a:p>
            <a:pPr eaLnBrk="1" hangingPunct="1"/>
            <a:r>
              <a:rPr lang="en-US" smtClean="0"/>
              <a:t>History</a:t>
            </a:r>
          </a:p>
        </p:txBody>
      </p:sp>
      <p:sp>
        <p:nvSpPr>
          <p:cNvPr id="50179" name="Rectangle 3"/>
          <p:cNvSpPr>
            <a:spLocks noGrp="1" noChangeArrowheads="1"/>
          </p:cNvSpPr>
          <p:nvPr>
            <p:ph type="body" idx="1"/>
          </p:nvPr>
        </p:nvSpPr>
        <p:spPr/>
        <p:txBody>
          <a:bodyPr/>
          <a:lstStyle/>
          <a:p>
            <a:pPr eaLnBrk="1" hangingPunct="1"/>
            <a:r>
              <a:rPr lang="en-US" smtClean="0"/>
              <a:t>“Regression Models and Life-Tables” by D.R. Cox, published in 1972, is one of the most frequently cited journal articles in statistics and medicine</a:t>
            </a:r>
          </a:p>
          <a:p>
            <a:pPr eaLnBrk="1" hangingPunct="1"/>
            <a:r>
              <a:rPr lang="en-US" smtClean="0"/>
              <a:t>Introduced “maximum partial likelihood”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79">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p:spPr>
        <p:txBody>
          <a:bodyPr/>
          <a:lstStyle/>
          <a:p>
            <a:fld id="{86E47514-35C9-4E49-B58F-515F2D04E25E}" type="slidenum">
              <a:rPr lang="en-US"/>
              <a:pPr/>
              <a:t>20</a:t>
            </a:fld>
            <a:endParaRPr lang="en-US"/>
          </a:p>
        </p:txBody>
      </p:sp>
      <p:sp>
        <p:nvSpPr>
          <p:cNvPr id="8197" name="Rectangle 2"/>
          <p:cNvSpPr>
            <a:spLocks noGrp="1" noChangeArrowheads="1"/>
          </p:cNvSpPr>
          <p:nvPr>
            <p:ph type="title"/>
          </p:nvPr>
        </p:nvSpPr>
        <p:spPr/>
        <p:txBody>
          <a:bodyPr/>
          <a:lstStyle/>
          <a:p>
            <a:pPr eaLnBrk="1" hangingPunct="1"/>
            <a:r>
              <a:rPr lang="en-US" smtClean="0"/>
              <a:t>The PL</a:t>
            </a:r>
          </a:p>
        </p:txBody>
      </p:sp>
      <p:graphicFrame>
        <p:nvGraphicFramePr>
          <p:cNvPr id="106502" name="Object 6"/>
          <p:cNvGraphicFramePr>
            <a:graphicFrameLocks noChangeAspect="1"/>
          </p:cNvGraphicFramePr>
          <p:nvPr>
            <p:ph type="body" idx="1"/>
          </p:nvPr>
        </p:nvGraphicFramePr>
        <p:xfrm>
          <a:off x="304800" y="1828800"/>
          <a:ext cx="7543800" cy="3032125"/>
        </p:xfrm>
        <a:graphic>
          <a:graphicData uri="http://schemas.openxmlformats.org/presentationml/2006/ole">
            <p:oleObj spid="_x0000_s8194" name="Equation" r:id="rId4" imgW="3822480" imgH="1536480" progId="Equation.3">
              <p:embed/>
            </p:oleObj>
          </a:graphicData>
        </a:graphic>
      </p:graphicFrame>
      <p:grpSp>
        <p:nvGrpSpPr>
          <p:cNvPr id="2" name="Group 15"/>
          <p:cNvGrpSpPr>
            <a:grpSpLocks/>
          </p:cNvGrpSpPr>
          <p:nvPr/>
        </p:nvGrpSpPr>
        <p:grpSpPr bwMode="auto">
          <a:xfrm>
            <a:off x="533400" y="2743200"/>
            <a:ext cx="6629400" cy="762000"/>
            <a:chOff x="384" y="1920"/>
            <a:chExt cx="4416" cy="576"/>
          </a:xfrm>
        </p:grpSpPr>
        <p:sp>
          <p:nvSpPr>
            <p:cNvPr id="8202" name="Line 7"/>
            <p:cNvSpPr>
              <a:spLocks noChangeShapeType="1"/>
            </p:cNvSpPr>
            <p:nvPr/>
          </p:nvSpPr>
          <p:spPr bwMode="auto">
            <a:xfrm flipH="1">
              <a:off x="2400" y="1920"/>
              <a:ext cx="480" cy="288"/>
            </a:xfrm>
            <a:prstGeom prst="line">
              <a:avLst/>
            </a:prstGeom>
            <a:noFill/>
            <a:ln w="9525">
              <a:solidFill>
                <a:schemeClr val="tx1"/>
              </a:solidFill>
              <a:miter lim="800000"/>
              <a:headEnd/>
              <a:tailEnd/>
            </a:ln>
          </p:spPr>
          <p:txBody>
            <a:bodyPr wrap="none"/>
            <a:lstStyle/>
            <a:p>
              <a:endParaRPr lang="en-US"/>
            </a:p>
          </p:txBody>
        </p:sp>
        <p:sp>
          <p:nvSpPr>
            <p:cNvPr id="8203" name="Line 8"/>
            <p:cNvSpPr>
              <a:spLocks noChangeShapeType="1"/>
            </p:cNvSpPr>
            <p:nvPr/>
          </p:nvSpPr>
          <p:spPr bwMode="auto">
            <a:xfrm flipH="1">
              <a:off x="384" y="2208"/>
              <a:ext cx="336" cy="240"/>
            </a:xfrm>
            <a:prstGeom prst="line">
              <a:avLst/>
            </a:prstGeom>
            <a:noFill/>
            <a:ln w="9525">
              <a:solidFill>
                <a:schemeClr val="tx1"/>
              </a:solidFill>
              <a:miter lim="800000"/>
              <a:headEnd/>
              <a:tailEnd/>
            </a:ln>
          </p:spPr>
          <p:txBody>
            <a:bodyPr wrap="none"/>
            <a:lstStyle/>
            <a:p>
              <a:endParaRPr lang="en-US"/>
            </a:p>
          </p:txBody>
        </p:sp>
        <p:sp>
          <p:nvSpPr>
            <p:cNvPr id="8204" name="Line 10"/>
            <p:cNvSpPr>
              <a:spLocks noChangeShapeType="1"/>
            </p:cNvSpPr>
            <p:nvPr/>
          </p:nvSpPr>
          <p:spPr bwMode="auto">
            <a:xfrm flipH="1">
              <a:off x="1200" y="2256"/>
              <a:ext cx="336" cy="240"/>
            </a:xfrm>
            <a:prstGeom prst="line">
              <a:avLst/>
            </a:prstGeom>
            <a:noFill/>
            <a:ln w="9525">
              <a:solidFill>
                <a:schemeClr val="tx1"/>
              </a:solidFill>
              <a:miter lim="800000"/>
              <a:headEnd/>
              <a:tailEnd/>
            </a:ln>
          </p:spPr>
          <p:txBody>
            <a:bodyPr wrap="none"/>
            <a:lstStyle/>
            <a:p>
              <a:endParaRPr lang="en-US"/>
            </a:p>
          </p:txBody>
        </p:sp>
        <p:sp>
          <p:nvSpPr>
            <p:cNvPr id="8205" name="Line 11"/>
            <p:cNvSpPr>
              <a:spLocks noChangeShapeType="1"/>
            </p:cNvSpPr>
            <p:nvPr/>
          </p:nvSpPr>
          <p:spPr bwMode="auto">
            <a:xfrm flipH="1">
              <a:off x="2064" y="2256"/>
              <a:ext cx="336" cy="240"/>
            </a:xfrm>
            <a:prstGeom prst="line">
              <a:avLst/>
            </a:prstGeom>
            <a:noFill/>
            <a:ln w="9525">
              <a:solidFill>
                <a:schemeClr val="tx1"/>
              </a:solidFill>
              <a:miter lim="800000"/>
              <a:headEnd/>
              <a:tailEnd/>
            </a:ln>
          </p:spPr>
          <p:txBody>
            <a:bodyPr wrap="none"/>
            <a:lstStyle/>
            <a:p>
              <a:endParaRPr lang="en-US"/>
            </a:p>
          </p:txBody>
        </p:sp>
        <p:sp>
          <p:nvSpPr>
            <p:cNvPr id="8206" name="Line 12"/>
            <p:cNvSpPr>
              <a:spLocks noChangeShapeType="1"/>
            </p:cNvSpPr>
            <p:nvPr/>
          </p:nvSpPr>
          <p:spPr bwMode="auto">
            <a:xfrm flipH="1">
              <a:off x="2880" y="2208"/>
              <a:ext cx="336" cy="240"/>
            </a:xfrm>
            <a:prstGeom prst="line">
              <a:avLst/>
            </a:prstGeom>
            <a:noFill/>
            <a:ln w="9525">
              <a:solidFill>
                <a:schemeClr val="tx1"/>
              </a:solidFill>
              <a:miter lim="800000"/>
              <a:headEnd/>
              <a:tailEnd/>
            </a:ln>
          </p:spPr>
          <p:txBody>
            <a:bodyPr wrap="none"/>
            <a:lstStyle/>
            <a:p>
              <a:endParaRPr lang="en-US"/>
            </a:p>
          </p:txBody>
        </p:sp>
        <p:sp>
          <p:nvSpPr>
            <p:cNvPr id="8207" name="Line 13"/>
            <p:cNvSpPr>
              <a:spLocks noChangeShapeType="1"/>
            </p:cNvSpPr>
            <p:nvPr/>
          </p:nvSpPr>
          <p:spPr bwMode="auto">
            <a:xfrm flipH="1">
              <a:off x="3648" y="2256"/>
              <a:ext cx="336" cy="240"/>
            </a:xfrm>
            <a:prstGeom prst="line">
              <a:avLst/>
            </a:prstGeom>
            <a:noFill/>
            <a:ln w="9525">
              <a:solidFill>
                <a:schemeClr val="tx1"/>
              </a:solidFill>
              <a:miter lim="800000"/>
              <a:headEnd/>
              <a:tailEnd/>
            </a:ln>
          </p:spPr>
          <p:txBody>
            <a:bodyPr wrap="none"/>
            <a:lstStyle/>
            <a:p>
              <a:endParaRPr lang="en-US"/>
            </a:p>
          </p:txBody>
        </p:sp>
        <p:sp>
          <p:nvSpPr>
            <p:cNvPr id="8208" name="Line 14"/>
            <p:cNvSpPr>
              <a:spLocks noChangeShapeType="1"/>
            </p:cNvSpPr>
            <p:nvPr/>
          </p:nvSpPr>
          <p:spPr bwMode="auto">
            <a:xfrm flipH="1">
              <a:off x="4464" y="2256"/>
              <a:ext cx="336" cy="240"/>
            </a:xfrm>
            <a:prstGeom prst="line">
              <a:avLst/>
            </a:prstGeom>
            <a:noFill/>
            <a:ln w="9525">
              <a:solidFill>
                <a:schemeClr val="tx1"/>
              </a:solidFill>
              <a:miter lim="800000"/>
              <a:headEnd/>
              <a:tailEnd/>
            </a:ln>
          </p:spPr>
          <p:txBody>
            <a:bodyPr wrap="none"/>
            <a:lstStyle/>
            <a:p>
              <a:endParaRPr lang="en-US"/>
            </a:p>
          </p:txBody>
        </p:sp>
      </p:grpSp>
      <p:grpSp>
        <p:nvGrpSpPr>
          <p:cNvPr id="3" name="Group 18"/>
          <p:cNvGrpSpPr>
            <a:grpSpLocks/>
          </p:cNvGrpSpPr>
          <p:nvPr/>
        </p:nvGrpSpPr>
        <p:grpSpPr bwMode="auto">
          <a:xfrm>
            <a:off x="609600" y="4114800"/>
            <a:ext cx="609600" cy="762000"/>
            <a:chOff x="432" y="2784"/>
            <a:chExt cx="384" cy="480"/>
          </a:xfrm>
        </p:grpSpPr>
        <p:sp>
          <p:nvSpPr>
            <p:cNvPr id="8200" name="Line 16"/>
            <p:cNvSpPr>
              <a:spLocks noChangeShapeType="1"/>
            </p:cNvSpPr>
            <p:nvPr/>
          </p:nvSpPr>
          <p:spPr bwMode="auto">
            <a:xfrm flipH="1">
              <a:off x="432" y="2784"/>
              <a:ext cx="336" cy="240"/>
            </a:xfrm>
            <a:prstGeom prst="line">
              <a:avLst/>
            </a:prstGeom>
            <a:noFill/>
            <a:ln w="9525">
              <a:solidFill>
                <a:schemeClr val="tx1"/>
              </a:solidFill>
              <a:miter lim="800000"/>
              <a:headEnd/>
              <a:tailEnd/>
            </a:ln>
          </p:spPr>
          <p:txBody>
            <a:bodyPr wrap="none"/>
            <a:lstStyle/>
            <a:p>
              <a:endParaRPr lang="en-US"/>
            </a:p>
          </p:txBody>
        </p:sp>
        <p:sp>
          <p:nvSpPr>
            <p:cNvPr id="8201" name="Line 17"/>
            <p:cNvSpPr>
              <a:spLocks noChangeShapeType="1"/>
            </p:cNvSpPr>
            <p:nvPr/>
          </p:nvSpPr>
          <p:spPr bwMode="auto">
            <a:xfrm flipH="1">
              <a:off x="480" y="3024"/>
              <a:ext cx="336" cy="240"/>
            </a:xfrm>
            <a:prstGeom prst="line">
              <a:avLst/>
            </a:prstGeom>
            <a:noFill/>
            <a:ln w="9525">
              <a:solidFill>
                <a:schemeClr val="tx1"/>
              </a:solidFill>
              <a:miter lim="800000"/>
              <a:headEnd/>
              <a:tailEnd/>
            </a:ln>
          </p:spPr>
          <p:txBody>
            <a:bodyPr wrap="none"/>
            <a:lstStyle/>
            <a:p>
              <a:endParaRPr lang="en-US"/>
            </a:p>
          </p:txBody>
        </p:sp>
      </p:grpSp>
      <p:graphicFrame>
        <p:nvGraphicFramePr>
          <p:cNvPr id="106515" name="Object 19"/>
          <p:cNvGraphicFramePr>
            <a:graphicFrameLocks noChangeAspect="1"/>
          </p:cNvGraphicFramePr>
          <p:nvPr/>
        </p:nvGraphicFramePr>
        <p:xfrm>
          <a:off x="1168400" y="5473700"/>
          <a:ext cx="6384925" cy="808038"/>
        </p:xfrm>
        <a:graphic>
          <a:graphicData uri="http://schemas.openxmlformats.org/presentationml/2006/ole">
            <p:oleObj spid="_x0000_s8195" name="Equation" r:id="rId5" imgW="341604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0-#ppt_w/2"/>
                                          </p:val>
                                        </p:tav>
                                        <p:tav tm="100000">
                                          <p:val>
                                            <p:strVal val="#ppt_x"/>
                                          </p:val>
                                        </p:tav>
                                      </p:tavLst>
                                    </p:anim>
                                    <p:anim calcmode="lin" valueType="num">
                                      <p:cBhvr additive="base">
                                        <p:cTn id="8"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6515"/>
                                        </p:tgtEl>
                                        <p:attrNameLst>
                                          <p:attrName>style.visibility</p:attrName>
                                        </p:attrNameLst>
                                      </p:cBhvr>
                                      <p:to>
                                        <p:strVal val="visible"/>
                                      </p:to>
                                    </p:set>
                                    <p:anim calcmode="lin" valueType="num">
                                      <p:cBhvr additive="base">
                                        <p:cTn id="23" dur="500" fill="hold"/>
                                        <p:tgtEl>
                                          <p:spTgt spid="106515"/>
                                        </p:tgtEl>
                                        <p:attrNameLst>
                                          <p:attrName>ppt_x</p:attrName>
                                        </p:attrNameLst>
                                      </p:cBhvr>
                                      <p:tavLst>
                                        <p:tav tm="0">
                                          <p:val>
                                            <p:strVal val="0-#ppt_w/2"/>
                                          </p:val>
                                        </p:tav>
                                        <p:tav tm="100000">
                                          <p:val>
                                            <p:strVal val="#ppt_x"/>
                                          </p:val>
                                        </p:tav>
                                      </p:tavLst>
                                    </p:anim>
                                    <p:anim calcmode="lin" valueType="num">
                                      <p:cBhvr additive="base">
                                        <p:cTn id="24" dur="500" fill="hold"/>
                                        <p:tgtEl>
                                          <p:spTgt spid="106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5"/>
          <p:cNvSpPr>
            <a:spLocks noGrp="1"/>
          </p:cNvSpPr>
          <p:nvPr>
            <p:ph type="sldNum" sz="quarter" idx="12"/>
          </p:nvPr>
        </p:nvSpPr>
        <p:spPr>
          <a:noFill/>
        </p:spPr>
        <p:txBody>
          <a:bodyPr/>
          <a:lstStyle/>
          <a:p>
            <a:fld id="{9EBEF423-BF53-4AD4-959D-E4C0AFF56DED}" type="slidenum">
              <a:rPr lang="en-US"/>
              <a:pPr/>
              <a:t>21</a:t>
            </a:fld>
            <a:endParaRPr lang="en-US"/>
          </a:p>
        </p:txBody>
      </p:sp>
      <p:sp>
        <p:nvSpPr>
          <p:cNvPr id="9222" name="Rectangle 2"/>
          <p:cNvSpPr>
            <a:spLocks noGrp="1" noChangeArrowheads="1"/>
          </p:cNvSpPr>
          <p:nvPr>
            <p:ph type="title"/>
          </p:nvPr>
        </p:nvSpPr>
        <p:spPr/>
        <p:txBody>
          <a:bodyPr/>
          <a:lstStyle/>
          <a:p>
            <a:pPr eaLnBrk="1" hangingPunct="1"/>
            <a:r>
              <a:rPr lang="en-US" smtClean="0"/>
              <a:t>The PL</a:t>
            </a:r>
          </a:p>
        </p:txBody>
      </p:sp>
      <p:graphicFrame>
        <p:nvGraphicFramePr>
          <p:cNvPr id="118799" name="Object 15"/>
          <p:cNvGraphicFramePr>
            <a:graphicFrameLocks noChangeAspect="1"/>
          </p:cNvGraphicFramePr>
          <p:nvPr/>
        </p:nvGraphicFramePr>
        <p:xfrm>
          <a:off x="1477963" y="4572000"/>
          <a:ext cx="5576887" cy="1116013"/>
        </p:xfrm>
        <a:graphic>
          <a:graphicData uri="http://schemas.openxmlformats.org/presentationml/2006/ole">
            <p:oleObj spid="_x0000_s9218" name="Equation" r:id="rId4" imgW="2286000" imgH="457200" progId="Equation.3">
              <p:embed/>
            </p:oleObj>
          </a:graphicData>
        </a:graphic>
      </p:graphicFrame>
      <p:graphicFrame>
        <p:nvGraphicFramePr>
          <p:cNvPr id="118801" name="Object 17"/>
          <p:cNvGraphicFramePr>
            <a:graphicFrameLocks noChangeAspect="1"/>
          </p:cNvGraphicFramePr>
          <p:nvPr/>
        </p:nvGraphicFramePr>
        <p:xfrm>
          <a:off x="1584325" y="2416175"/>
          <a:ext cx="2846388" cy="1281113"/>
        </p:xfrm>
        <a:graphic>
          <a:graphicData uri="http://schemas.openxmlformats.org/presentationml/2006/ole">
            <p:oleObj spid="_x0000_s9219" name="Equation" r:id="rId5" imgW="1523880" imgH="685800" progId="Equation.3">
              <p:embed/>
            </p:oleObj>
          </a:graphicData>
        </a:graphic>
      </p:graphicFrame>
      <p:grpSp>
        <p:nvGrpSpPr>
          <p:cNvPr id="2" name="Group 25"/>
          <p:cNvGrpSpPr>
            <a:grpSpLocks/>
          </p:cNvGrpSpPr>
          <p:nvPr/>
        </p:nvGrpSpPr>
        <p:grpSpPr bwMode="auto">
          <a:xfrm>
            <a:off x="5029200" y="2192338"/>
            <a:ext cx="3124200" cy="1208087"/>
            <a:chOff x="3168" y="1381"/>
            <a:chExt cx="1968" cy="761"/>
          </a:xfrm>
        </p:grpSpPr>
        <p:sp>
          <p:nvSpPr>
            <p:cNvPr id="9225" name="Text Box 18"/>
            <p:cNvSpPr txBox="1">
              <a:spLocks noChangeArrowheads="1"/>
            </p:cNvSpPr>
            <p:nvPr/>
          </p:nvSpPr>
          <p:spPr bwMode="auto">
            <a:xfrm>
              <a:off x="3168" y="1392"/>
              <a:ext cx="1968" cy="750"/>
            </a:xfrm>
            <a:prstGeom prst="rect">
              <a:avLst/>
            </a:prstGeom>
            <a:noFill/>
            <a:ln w="9525">
              <a:noFill/>
              <a:miter lim="800000"/>
              <a:headEnd/>
              <a:tailEnd/>
            </a:ln>
          </p:spPr>
          <p:txBody>
            <a:bodyPr>
              <a:spAutoFit/>
            </a:bodyPr>
            <a:lstStyle/>
            <a:p>
              <a:pPr>
                <a:spcBef>
                  <a:spcPct val="50000"/>
                </a:spcBef>
              </a:pPr>
              <a:r>
                <a:rPr lang="en-US" sz="1800"/>
                <a:t>Where,   is the censoring variable (1=if event, 0 if censored) and R(t</a:t>
              </a:r>
              <a:r>
                <a:rPr lang="en-US" sz="1800" baseline="-25000"/>
                <a:t>i</a:t>
              </a:r>
              <a:r>
                <a:rPr lang="en-US" sz="1800"/>
                <a:t>)is the risk set at time t</a:t>
              </a:r>
              <a:r>
                <a:rPr lang="en-US" sz="1800" baseline="-25000"/>
                <a:t>i</a:t>
              </a:r>
            </a:p>
          </p:txBody>
        </p:sp>
        <p:graphicFrame>
          <p:nvGraphicFramePr>
            <p:cNvPr id="9220" name="Object 20"/>
            <p:cNvGraphicFramePr>
              <a:graphicFrameLocks noChangeAspect="1"/>
            </p:cNvGraphicFramePr>
            <p:nvPr/>
          </p:nvGraphicFramePr>
          <p:xfrm>
            <a:off x="3637" y="1381"/>
            <a:ext cx="246" cy="358"/>
          </p:xfrm>
          <a:graphic>
            <a:graphicData uri="http://schemas.openxmlformats.org/presentationml/2006/ole">
              <p:oleObj spid="_x0000_s9220" name="Equation" r:id="rId6" imgW="139680" imgH="203040" progId="Equation.3">
                <p:embed/>
              </p:oleObj>
            </a:graphicData>
          </a:graphic>
        </p:graphicFrame>
      </p:grpSp>
      <p:sp>
        <p:nvSpPr>
          <p:cNvPr id="118808" name="Text Box 24"/>
          <p:cNvSpPr txBox="1">
            <a:spLocks noChangeArrowheads="1"/>
          </p:cNvSpPr>
          <p:nvPr/>
        </p:nvSpPr>
        <p:spPr bwMode="auto">
          <a:xfrm>
            <a:off x="228600" y="3581400"/>
            <a:ext cx="2514600" cy="835025"/>
          </a:xfrm>
          <a:prstGeom prst="rect">
            <a:avLst/>
          </a:prstGeom>
          <a:noFill/>
          <a:ln w="9525">
            <a:solidFill>
              <a:schemeClr val="hlink"/>
            </a:solidFill>
            <a:miter lim="800000"/>
            <a:headEnd/>
            <a:tailEnd/>
          </a:ln>
        </p:spPr>
        <p:txBody>
          <a:bodyPr>
            <a:spAutoFit/>
          </a:bodyPr>
          <a:lstStyle/>
          <a:p>
            <a:pPr>
              <a:spcBef>
                <a:spcPct val="50000"/>
              </a:spcBef>
            </a:pPr>
            <a:r>
              <a:rPr lang="en-US" sz="1600">
                <a:solidFill>
                  <a:schemeClr val="hlink"/>
                </a:solidFill>
              </a:rPr>
              <a:t>Note: we haven’t yet specified how to account for ties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801"/>
                                        </p:tgtEl>
                                        <p:attrNameLst>
                                          <p:attrName>style.visibility</p:attrName>
                                        </p:attrNameLst>
                                      </p:cBhvr>
                                      <p:to>
                                        <p:strVal val="visible"/>
                                      </p:to>
                                    </p:set>
                                    <p:anim calcmode="lin" valueType="num">
                                      <p:cBhvr additive="base">
                                        <p:cTn id="7" dur="500" fill="hold"/>
                                        <p:tgtEl>
                                          <p:spTgt spid="118801"/>
                                        </p:tgtEl>
                                        <p:attrNameLst>
                                          <p:attrName>ppt_x</p:attrName>
                                        </p:attrNameLst>
                                      </p:cBhvr>
                                      <p:tavLst>
                                        <p:tav tm="0">
                                          <p:val>
                                            <p:strVal val="0-#ppt_w/2"/>
                                          </p:val>
                                        </p:tav>
                                        <p:tav tm="100000">
                                          <p:val>
                                            <p:strVal val="#ppt_x"/>
                                          </p:val>
                                        </p:tav>
                                      </p:tavLst>
                                    </p:anim>
                                    <p:anim calcmode="lin" valueType="num">
                                      <p:cBhvr additive="base">
                                        <p:cTn id="8" dur="500" fill="hold"/>
                                        <p:tgtEl>
                                          <p:spTgt spid="1188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8799"/>
                                        </p:tgtEl>
                                        <p:attrNameLst>
                                          <p:attrName>style.visibility</p:attrName>
                                        </p:attrNameLst>
                                      </p:cBhvr>
                                      <p:to>
                                        <p:strVal val="visible"/>
                                      </p:to>
                                    </p:set>
                                    <p:anim calcmode="lin" valueType="num">
                                      <p:cBhvr additive="base">
                                        <p:cTn id="19" dur="500" fill="hold"/>
                                        <p:tgtEl>
                                          <p:spTgt spid="118799"/>
                                        </p:tgtEl>
                                        <p:attrNameLst>
                                          <p:attrName>ppt_x</p:attrName>
                                        </p:attrNameLst>
                                      </p:cBhvr>
                                      <p:tavLst>
                                        <p:tav tm="0">
                                          <p:val>
                                            <p:strVal val="0-#ppt_w/2"/>
                                          </p:val>
                                        </p:tav>
                                        <p:tav tm="100000">
                                          <p:val>
                                            <p:strVal val="#ppt_x"/>
                                          </p:val>
                                        </p:tav>
                                      </p:tavLst>
                                    </p:anim>
                                    <p:anim calcmode="lin" valueType="num">
                                      <p:cBhvr additive="base">
                                        <p:cTn id="20" dur="500" fill="hold"/>
                                        <p:tgtEl>
                                          <p:spTgt spid="1187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18808"/>
                                        </p:tgtEl>
                                        <p:attrNameLst>
                                          <p:attrName>style.visibility</p:attrName>
                                        </p:attrNameLst>
                                      </p:cBhvr>
                                      <p:to>
                                        <p:strVal val="visible"/>
                                      </p:to>
                                    </p:set>
                                    <p:anim calcmode="lin" valueType="num">
                                      <p:cBhvr>
                                        <p:cTn id="25" dur="500" fill="hold"/>
                                        <p:tgtEl>
                                          <p:spTgt spid="118808"/>
                                        </p:tgtEl>
                                        <p:attrNameLst>
                                          <p:attrName>ppt_w</p:attrName>
                                        </p:attrNameLst>
                                      </p:cBhvr>
                                      <p:tavLst>
                                        <p:tav tm="0">
                                          <p:val>
                                            <p:fltVal val="0"/>
                                          </p:val>
                                        </p:tav>
                                        <p:tav tm="100000">
                                          <p:val>
                                            <p:strVal val="#ppt_w"/>
                                          </p:val>
                                        </p:tav>
                                      </p:tavLst>
                                    </p:anim>
                                    <p:anim calcmode="lin" valueType="num">
                                      <p:cBhvr>
                                        <p:cTn id="26" dur="500" fill="hold"/>
                                        <p:tgtEl>
                                          <p:spTgt spid="11880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88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EDBA96D4-7FFB-4AF5-A35D-9E78CD478E4D}" type="slidenum">
              <a:rPr lang="en-US"/>
              <a:pPr/>
              <a:t>22</a:t>
            </a:fld>
            <a:endParaRPr lang="en-US"/>
          </a:p>
        </p:txBody>
      </p:sp>
      <p:sp>
        <p:nvSpPr>
          <p:cNvPr id="10244" name="Rectangle 1026"/>
          <p:cNvSpPr>
            <a:spLocks noGrp="1" noChangeArrowheads="1"/>
          </p:cNvSpPr>
          <p:nvPr>
            <p:ph type="title"/>
          </p:nvPr>
        </p:nvSpPr>
        <p:spPr/>
        <p:txBody>
          <a:bodyPr/>
          <a:lstStyle/>
          <a:p>
            <a:pPr eaLnBrk="1" hangingPunct="1"/>
            <a:r>
              <a:rPr lang="en-US" smtClean="0"/>
              <a:t>Maximum likelihood estimation…</a:t>
            </a:r>
          </a:p>
        </p:txBody>
      </p:sp>
      <p:sp>
        <p:nvSpPr>
          <p:cNvPr id="166915" name="Rectangle 1027"/>
          <p:cNvSpPr>
            <a:spLocks noGrp="1" noChangeArrowheads="1"/>
          </p:cNvSpPr>
          <p:nvPr>
            <p:ph type="body" idx="1"/>
          </p:nvPr>
        </p:nvSpPr>
        <p:spPr>
          <a:xfrm>
            <a:off x="838200" y="3657600"/>
            <a:ext cx="7772400" cy="725488"/>
          </a:xfrm>
        </p:spPr>
        <p:txBody>
          <a:bodyPr/>
          <a:lstStyle/>
          <a:p>
            <a:pPr eaLnBrk="1" hangingPunct="1">
              <a:lnSpc>
                <a:spcPct val="90000"/>
              </a:lnSpc>
            </a:pPr>
            <a:r>
              <a:rPr lang="en-US" sz="2800" smtClean="0"/>
              <a:t>Once you’ve written out log of the PL, then maximize the function</a:t>
            </a:r>
            <a:r>
              <a:rPr lang="en-US" sz="2800" smtClean="0">
                <a:sym typeface="Wingdings" pitchFamily="2" charset="2"/>
              </a:rPr>
              <a:t> </a:t>
            </a:r>
          </a:p>
          <a:p>
            <a:pPr lvl="1" eaLnBrk="1" hangingPunct="1">
              <a:lnSpc>
                <a:spcPct val="90000"/>
              </a:lnSpc>
            </a:pPr>
            <a:r>
              <a:rPr lang="en-US" sz="2400" smtClean="0"/>
              <a:t>Take the derivative of the function</a:t>
            </a:r>
          </a:p>
          <a:p>
            <a:pPr lvl="1" eaLnBrk="1" hangingPunct="1">
              <a:lnSpc>
                <a:spcPct val="90000"/>
              </a:lnSpc>
            </a:pPr>
            <a:r>
              <a:rPr lang="en-US" sz="2400" smtClean="0"/>
              <a:t>Set derivative equal to 0</a:t>
            </a:r>
          </a:p>
          <a:p>
            <a:pPr lvl="1" eaLnBrk="1" hangingPunct="1">
              <a:lnSpc>
                <a:spcPct val="90000"/>
              </a:lnSpc>
            </a:pPr>
            <a:r>
              <a:rPr lang="en-US" sz="2400" smtClean="0"/>
              <a:t>Solve for the most likely values of beta (values that make the data most likely!).</a:t>
            </a:r>
          </a:p>
          <a:p>
            <a:pPr lvl="1" eaLnBrk="1" hangingPunct="1">
              <a:lnSpc>
                <a:spcPct val="90000"/>
              </a:lnSpc>
            </a:pPr>
            <a:r>
              <a:rPr lang="en-US" sz="2400" smtClean="0"/>
              <a:t>These are your ML estimates!</a:t>
            </a:r>
          </a:p>
        </p:txBody>
      </p:sp>
      <p:graphicFrame>
        <p:nvGraphicFramePr>
          <p:cNvPr id="10242" name="Object 1028"/>
          <p:cNvGraphicFramePr>
            <a:graphicFrameLocks noChangeAspect="1"/>
          </p:cNvGraphicFramePr>
          <p:nvPr/>
        </p:nvGraphicFramePr>
        <p:xfrm>
          <a:off x="1447800" y="2209800"/>
          <a:ext cx="5576888" cy="1116013"/>
        </p:xfrm>
        <a:graphic>
          <a:graphicData uri="http://schemas.openxmlformats.org/presentationml/2006/ole">
            <p:oleObj spid="_x0000_s10242" name="Equation" r:id="rId4" imgW="22860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anim calcmode="lin" valueType="num">
                                      <p:cBhvr additive="base">
                                        <p:cTn id="11"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anim calcmode="lin" valueType="num">
                                      <p:cBhvr additive="base">
                                        <p:cTn id="15"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69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anim calcmode="lin" valueType="num">
                                      <p:cBhvr additive="base">
                                        <p:cTn id="19"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anim calcmode="lin" valueType="num">
                                      <p:cBhvr additive="base">
                                        <p:cTn id="23"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6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p>
            <a:fld id="{710E5E2A-72B7-49C1-987D-725A0CA6E95E}" type="slidenum">
              <a:rPr lang="en-US"/>
              <a:pPr/>
              <a:t>23</a:t>
            </a:fld>
            <a:endParaRPr lang="en-US"/>
          </a:p>
        </p:txBody>
      </p:sp>
      <p:sp>
        <p:nvSpPr>
          <p:cNvPr id="11268" name="Rectangle 2"/>
          <p:cNvSpPr>
            <a:spLocks noGrp="1" noChangeArrowheads="1"/>
          </p:cNvSpPr>
          <p:nvPr>
            <p:ph type="title"/>
          </p:nvPr>
        </p:nvSpPr>
        <p:spPr/>
        <p:txBody>
          <a:bodyPr/>
          <a:lstStyle/>
          <a:p>
            <a:pPr eaLnBrk="1" hangingPunct="1"/>
            <a:r>
              <a:rPr lang="en-US" smtClean="0"/>
              <a:t>Variance of </a:t>
            </a:r>
            <a:r>
              <a:rPr lang="en-US" smtClean="0">
                <a:sym typeface="Symbol" pitchFamily="18" charset="2"/>
              </a:rPr>
              <a:t></a:t>
            </a:r>
            <a:endParaRPr lang="en-US" smtClean="0"/>
          </a:p>
        </p:txBody>
      </p:sp>
      <p:sp>
        <p:nvSpPr>
          <p:cNvPr id="108549" name="Rectangle 5"/>
          <p:cNvSpPr>
            <a:spLocks noGrp="1" noChangeArrowheads="1"/>
          </p:cNvSpPr>
          <p:nvPr>
            <p:ph type="body" idx="1"/>
          </p:nvPr>
        </p:nvSpPr>
        <p:spPr>
          <a:xfrm>
            <a:off x="1066800" y="2209800"/>
            <a:ext cx="7772400" cy="4114800"/>
          </a:xfrm>
        </p:spPr>
        <p:txBody>
          <a:bodyPr/>
          <a:lstStyle/>
          <a:p>
            <a:pPr eaLnBrk="1" hangingPunct="1"/>
            <a:r>
              <a:rPr lang="en-US" smtClean="0"/>
              <a:t>Standard maximum likelihood methods for variance: </a:t>
            </a:r>
          </a:p>
          <a:p>
            <a:pPr eaLnBrk="1" hangingPunct="1"/>
            <a:r>
              <a:rPr lang="en-US" smtClean="0"/>
              <a:t>Variance is the inverse of the observed information evaluated at MPLE estimate of </a:t>
            </a:r>
            <a:r>
              <a:rPr lang="en-US" smtClean="0">
                <a:sym typeface="Symbol" pitchFamily="18" charset="2"/>
              </a:rPr>
              <a:t></a:t>
            </a:r>
            <a:r>
              <a:rPr lang="en-US" smtClean="0"/>
              <a:t>:</a:t>
            </a:r>
          </a:p>
          <a:p>
            <a:pPr eaLnBrk="1" hangingPunct="1"/>
            <a:endParaRPr lang="en-US" smtClean="0"/>
          </a:p>
        </p:txBody>
      </p:sp>
      <p:graphicFrame>
        <p:nvGraphicFramePr>
          <p:cNvPr id="108550" name="Object 6"/>
          <p:cNvGraphicFramePr>
            <a:graphicFrameLocks noChangeAspect="1"/>
          </p:cNvGraphicFramePr>
          <p:nvPr/>
        </p:nvGraphicFramePr>
        <p:xfrm>
          <a:off x="1600200" y="5029200"/>
          <a:ext cx="3733800" cy="908050"/>
        </p:xfrm>
        <a:graphic>
          <a:graphicData uri="http://schemas.openxmlformats.org/presentationml/2006/ole">
            <p:oleObj spid="_x0000_s11266" name="Equation" r:id="rId4" imgW="9396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9">
                                            <p:txEl>
                                              <p:pRg st="0" end="0"/>
                                            </p:txEl>
                                          </p:spTgt>
                                        </p:tgtEl>
                                        <p:attrNameLst>
                                          <p:attrName>style.visibility</p:attrName>
                                        </p:attrNameLst>
                                      </p:cBhvr>
                                      <p:to>
                                        <p:strVal val="visible"/>
                                      </p:to>
                                    </p:set>
                                    <p:anim calcmode="lin" valueType="num">
                                      <p:cBhvr additive="base">
                                        <p:cTn id="7" dur="500" fill="hold"/>
                                        <p:tgtEl>
                                          <p:spTgt spid="1085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9">
                                            <p:txEl>
                                              <p:pRg st="1" end="1"/>
                                            </p:txEl>
                                          </p:spTgt>
                                        </p:tgtEl>
                                        <p:attrNameLst>
                                          <p:attrName>style.visibility</p:attrName>
                                        </p:attrNameLst>
                                      </p:cBhvr>
                                      <p:to>
                                        <p:strVal val="visible"/>
                                      </p:to>
                                    </p:set>
                                    <p:anim calcmode="lin" valueType="num">
                                      <p:cBhvr additive="base">
                                        <p:cTn id="13" dur="500" fill="hold"/>
                                        <p:tgtEl>
                                          <p:spTgt spid="10854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8550"/>
                                        </p:tgtEl>
                                        <p:attrNameLst>
                                          <p:attrName>style.visibility</p:attrName>
                                        </p:attrNameLst>
                                      </p:cBhvr>
                                      <p:to>
                                        <p:strVal val="visible"/>
                                      </p:to>
                                    </p:set>
                                    <p:anim calcmode="lin" valueType="num">
                                      <p:cBhvr additive="base">
                                        <p:cTn id="19" dur="500" fill="hold"/>
                                        <p:tgtEl>
                                          <p:spTgt spid="108550"/>
                                        </p:tgtEl>
                                        <p:attrNameLst>
                                          <p:attrName>ppt_x</p:attrName>
                                        </p:attrNameLst>
                                      </p:cBhvr>
                                      <p:tavLst>
                                        <p:tav tm="0">
                                          <p:val>
                                            <p:strVal val="0-#ppt_w/2"/>
                                          </p:val>
                                        </p:tav>
                                        <p:tav tm="100000">
                                          <p:val>
                                            <p:strVal val="#ppt_x"/>
                                          </p:val>
                                        </p:tav>
                                      </p:tavLst>
                                    </p:anim>
                                    <p:anim calcmode="lin" valueType="num">
                                      <p:cBhvr additive="base">
                                        <p:cTn id="20"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381000"/>
            <a:ext cx="7772400" cy="1143000"/>
          </a:xfrm>
        </p:spPr>
        <p:txBody>
          <a:bodyPr/>
          <a:lstStyle/>
          <a:p>
            <a:pPr eaLnBrk="1" hangingPunct="1"/>
            <a:r>
              <a:rPr lang="en-US" smtClean="0"/>
              <a:t>Hypothesis Testing</a:t>
            </a:r>
            <a:br>
              <a:rPr lang="en-US" smtClean="0"/>
            </a:br>
            <a:r>
              <a:rPr lang="en-US" smtClean="0"/>
              <a:t> H</a:t>
            </a:r>
            <a:r>
              <a:rPr lang="en-US" baseline="-25000" smtClean="0"/>
              <a:t>0</a:t>
            </a:r>
            <a:r>
              <a:rPr lang="en-US" smtClean="0"/>
              <a:t>: </a:t>
            </a:r>
            <a:r>
              <a:rPr lang="en-US" smtClean="0">
                <a:sym typeface="Symbol" pitchFamily="18" charset="2"/>
              </a:rPr>
              <a:t>=0</a:t>
            </a:r>
            <a:endParaRPr lang="en-US" smtClean="0"/>
          </a:p>
        </p:txBody>
      </p:sp>
      <p:sp>
        <p:nvSpPr>
          <p:cNvPr id="119811" name="Rectangle 3"/>
          <p:cNvSpPr>
            <a:spLocks noGrp="1" noChangeArrowheads="1"/>
          </p:cNvSpPr>
          <p:nvPr>
            <p:ph type="body" idx="1"/>
          </p:nvPr>
        </p:nvSpPr>
        <p:spPr>
          <a:xfrm>
            <a:off x="609600" y="3505200"/>
            <a:ext cx="8229600" cy="2438400"/>
          </a:xfrm>
        </p:spPr>
        <p:txBody>
          <a:bodyPr/>
          <a:lstStyle/>
          <a:p>
            <a:pPr lvl="1" eaLnBrk="1" hangingPunct="1">
              <a:buFont typeface="Wingdings" pitchFamily="2" charset="2"/>
              <a:buNone/>
            </a:pPr>
            <a:r>
              <a:rPr lang="en-US" sz="3600" smtClean="0"/>
              <a:t>2. The Likelihood Ratio test:</a:t>
            </a:r>
          </a:p>
          <a:p>
            <a:pPr lvl="1" eaLnBrk="1" hangingPunct="1">
              <a:buFont typeface="Wingdings" pitchFamily="2" charset="2"/>
              <a:buNone/>
            </a:pPr>
            <a:endParaRPr lang="en-US" sz="3600" smtClean="0"/>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endParaRPr lang="en-US" smtClean="0"/>
          </a:p>
        </p:txBody>
      </p:sp>
      <p:sp>
        <p:nvSpPr>
          <p:cNvPr id="119812" name="Text Box 4"/>
          <p:cNvSpPr txBox="1">
            <a:spLocks noChangeArrowheads="1"/>
          </p:cNvSpPr>
          <p:nvPr/>
        </p:nvSpPr>
        <p:spPr bwMode="auto">
          <a:xfrm>
            <a:off x="914400" y="1905000"/>
            <a:ext cx="5638800" cy="484188"/>
          </a:xfrm>
          <a:prstGeom prst="rect">
            <a:avLst/>
          </a:prstGeom>
          <a:noFill/>
          <a:ln w="9525">
            <a:noFill/>
            <a:miter lim="800000"/>
            <a:headEnd/>
            <a:tailEnd/>
          </a:ln>
        </p:spPr>
        <p:txBody>
          <a:bodyPr bIns="0">
            <a:spAutoFit/>
          </a:bodyPr>
          <a:lstStyle/>
          <a:p>
            <a:pPr>
              <a:lnSpc>
                <a:spcPct val="90000"/>
              </a:lnSpc>
              <a:spcBef>
                <a:spcPct val="20000"/>
              </a:spcBef>
              <a:buClr>
                <a:schemeClr val="accent2"/>
              </a:buClr>
              <a:buSzPct val="80000"/>
              <a:buFont typeface="Wingdings" pitchFamily="2" charset="2"/>
              <a:buChar char="l"/>
            </a:pPr>
            <a:r>
              <a:rPr lang="en-US" sz="3200">
                <a:latin typeface="Times New Roman" pitchFamily="18" charset="0"/>
              </a:rPr>
              <a:t>1. The Wald test:</a:t>
            </a:r>
            <a:endParaRPr lang="en-US">
              <a:solidFill>
                <a:schemeClr val="tx2"/>
              </a:solidFill>
              <a:latin typeface="Times New Roman" pitchFamily="18" charset="0"/>
            </a:endParaRPr>
          </a:p>
        </p:txBody>
      </p:sp>
      <p:grpSp>
        <p:nvGrpSpPr>
          <p:cNvPr id="2" name="Group 5"/>
          <p:cNvGrpSpPr>
            <a:grpSpLocks/>
          </p:cNvGrpSpPr>
          <p:nvPr/>
        </p:nvGrpSpPr>
        <p:grpSpPr bwMode="auto">
          <a:xfrm>
            <a:off x="2057400" y="2438400"/>
            <a:ext cx="3962400" cy="990600"/>
            <a:chOff x="1296" y="1488"/>
            <a:chExt cx="2496" cy="624"/>
          </a:xfrm>
        </p:grpSpPr>
        <p:sp>
          <p:nvSpPr>
            <p:cNvPr id="12298" name="Rectangle 6"/>
            <p:cNvSpPr>
              <a:spLocks noChangeArrowheads="1"/>
            </p:cNvSpPr>
            <p:nvPr/>
          </p:nvSpPr>
          <p:spPr bwMode="auto">
            <a:xfrm>
              <a:off x="1296" y="1488"/>
              <a:ext cx="2496" cy="624"/>
            </a:xfrm>
            <a:prstGeom prst="rect">
              <a:avLst/>
            </a:prstGeom>
            <a:solidFill>
              <a:schemeClr val="bg1"/>
            </a:solidFill>
            <a:ln w="9525">
              <a:noFill/>
              <a:miter lim="800000"/>
              <a:headEnd/>
              <a:tailEnd/>
            </a:ln>
          </p:spPr>
          <p:txBody>
            <a:bodyPr wrap="none" bIns="0" anchor="ctr"/>
            <a:lstStyle/>
            <a:p>
              <a:endParaRPr lang="ru-RU"/>
            </a:p>
          </p:txBody>
        </p:sp>
        <p:graphicFrame>
          <p:nvGraphicFramePr>
            <p:cNvPr id="12291" name="Object 7"/>
            <p:cNvGraphicFramePr>
              <a:graphicFrameLocks noChangeAspect="1"/>
            </p:cNvGraphicFramePr>
            <p:nvPr/>
          </p:nvGraphicFramePr>
          <p:xfrm>
            <a:off x="1344" y="1488"/>
            <a:ext cx="2346" cy="541"/>
          </p:xfrm>
          <a:graphic>
            <a:graphicData uri="http://schemas.openxmlformats.org/presentationml/2006/ole">
              <p:oleObj spid="_x0000_s12291" name="Equation" r:id="rId4" imgW="1930320" imgH="444240" progId="Equation.3">
                <p:embed/>
              </p:oleObj>
            </a:graphicData>
          </a:graphic>
        </p:graphicFrame>
      </p:grpSp>
      <p:sp>
        <p:nvSpPr>
          <p:cNvPr id="12296" name="Rectangle 12"/>
          <p:cNvSpPr>
            <a:spLocks noChangeArrowheads="1"/>
          </p:cNvSpPr>
          <p:nvPr/>
        </p:nvSpPr>
        <p:spPr bwMode="auto">
          <a:xfrm>
            <a:off x="914400" y="4114800"/>
            <a:ext cx="7696200" cy="1981200"/>
          </a:xfrm>
          <a:prstGeom prst="rect">
            <a:avLst/>
          </a:prstGeom>
          <a:solidFill>
            <a:schemeClr val="bg1"/>
          </a:solidFill>
          <a:ln w="9525">
            <a:noFill/>
            <a:miter lim="800000"/>
            <a:headEnd/>
            <a:tailEnd/>
          </a:ln>
        </p:spPr>
        <p:txBody>
          <a:bodyPr wrap="none" bIns="0" anchor="ctr"/>
          <a:lstStyle/>
          <a:p>
            <a:pPr algn="ctr"/>
            <a:endParaRPr lang="ru-RU">
              <a:solidFill>
                <a:schemeClr val="tx2"/>
              </a:solidFill>
              <a:latin typeface="Times New Roman" pitchFamily="18" charset="0"/>
            </a:endParaRPr>
          </a:p>
        </p:txBody>
      </p:sp>
      <p:graphicFrame>
        <p:nvGraphicFramePr>
          <p:cNvPr id="119821" name="Object 13"/>
          <p:cNvGraphicFramePr>
            <a:graphicFrameLocks noChangeAspect="1"/>
          </p:cNvGraphicFramePr>
          <p:nvPr/>
        </p:nvGraphicFramePr>
        <p:xfrm>
          <a:off x="2546350" y="4854575"/>
          <a:ext cx="4303713" cy="1163638"/>
        </p:xfrm>
        <a:graphic>
          <a:graphicData uri="http://schemas.openxmlformats.org/presentationml/2006/ole">
            <p:oleObj spid="_x0000_s12290" name="Equation" r:id="rId5" imgW="2489040" imgH="672840" progId="Equation.3">
              <p:embed/>
            </p:oleObj>
          </a:graphicData>
        </a:graphic>
      </p:graphicFrame>
      <p:sp>
        <p:nvSpPr>
          <p:cNvPr id="119822" name="Text Box 14"/>
          <p:cNvSpPr txBox="1">
            <a:spLocks noChangeArrowheads="1"/>
          </p:cNvSpPr>
          <p:nvPr/>
        </p:nvSpPr>
        <p:spPr bwMode="auto">
          <a:xfrm>
            <a:off x="990600" y="4191000"/>
            <a:ext cx="7543800" cy="300038"/>
          </a:xfrm>
          <a:prstGeom prst="rect">
            <a:avLst/>
          </a:prstGeom>
          <a:solidFill>
            <a:schemeClr val="bg1"/>
          </a:solidFill>
          <a:ln w="9525">
            <a:solidFill>
              <a:schemeClr val="bg2"/>
            </a:solidFill>
            <a:miter lim="800000"/>
            <a:headEnd/>
            <a:tailEnd/>
          </a:ln>
        </p:spPr>
        <p:txBody>
          <a:bodyPr bIns="0">
            <a:spAutoFit/>
          </a:bodyPr>
          <a:lstStyle/>
          <a:p>
            <a:pPr lvl="1" algn="ctr">
              <a:spcBef>
                <a:spcPct val="20000"/>
              </a:spcBef>
              <a:buClr>
                <a:schemeClr val="tx1"/>
              </a:buClr>
              <a:buSzPct val="90000"/>
            </a:pPr>
            <a:r>
              <a:rPr lang="en-US" sz="1600">
                <a:solidFill>
                  <a:srgbClr val="000000"/>
                </a:solidFill>
                <a:latin typeface="Times New Roman" pitchFamily="18" charset="0"/>
              </a:rPr>
              <a:t>Reduced=reduced model with k parameters; Full=full model with k+r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0" end="0"/>
                                            </p:txEl>
                                          </p:spTgt>
                                        </p:tgtEl>
                                        <p:attrNameLst>
                                          <p:attrName>style.visibility</p:attrName>
                                        </p:attrNameLst>
                                      </p:cBhvr>
                                      <p:to>
                                        <p:strVal val="visible"/>
                                      </p:to>
                                    </p:set>
                                    <p:anim calcmode="lin" valueType="num">
                                      <p:cBhvr additive="base">
                                        <p:cTn id="19"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22"/>
                                        </p:tgtEl>
                                        <p:attrNameLst>
                                          <p:attrName>style.visibility</p:attrName>
                                        </p:attrNameLst>
                                      </p:cBhvr>
                                      <p:to>
                                        <p:strVal val="visible"/>
                                      </p:to>
                                    </p:set>
                                    <p:anim calcmode="lin" valueType="num">
                                      <p:cBhvr additive="base">
                                        <p:cTn id="25" dur="500" fill="hold"/>
                                        <p:tgtEl>
                                          <p:spTgt spid="119822"/>
                                        </p:tgtEl>
                                        <p:attrNameLst>
                                          <p:attrName>ppt_x</p:attrName>
                                        </p:attrNameLst>
                                      </p:cBhvr>
                                      <p:tavLst>
                                        <p:tav tm="0">
                                          <p:val>
                                            <p:strVal val="0-#ppt_w/2"/>
                                          </p:val>
                                        </p:tav>
                                        <p:tav tm="100000">
                                          <p:val>
                                            <p:strVal val="#ppt_x"/>
                                          </p:val>
                                        </p:tav>
                                      </p:tavLst>
                                    </p:anim>
                                    <p:anim calcmode="lin" valueType="num">
                                      <p:cBhvr additive="base">
                                        <p:cTn id="26" dur="500" fill="hold"/>
                                        <p:tgtEl>
                                          <p:spTgt spid="1198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9821"/>
                                        </p:tgtEl>
                                        <p:attrNameLst>
                                          <p:attrName>style.visibility</p:attrName>
                                        </p:attrNameLst>
                                      </p:cBhvr>
                                      <p:to>
                                        <p:strVal val="visible"/>
                                      </p:to>
                                    </p:set>
                                    <p:anim calcmode="lin" valueType="num">
                                      <p:cBhvr additive="base">
                                        <p:cTn id="31" dur="500" fill="hold"/>
                                        <p:tgtEl>
                                          <p:spTgt spid="119821"/>
                                        </p:tgtEl>
                                        <p:attrNameLst>
                                          <p:attrName>ppt_x</p:attrName>
                                        </p:attrNameLst>
                                      </p:cBhvr>
                                      <p:tavLst>
                                        <p:tav tm="0">
                                          <p:val>
                                            <p:strVal val="0-#ppt_w/2"/>
                                          </p:val>
                                        </p:tav>
                                        <p:tav tm="100000">
                                          <p:val>
                                            <p:strVal val="#ppt_x"/>
                                          </p:val>
                                        </p:tav>
                                      </p:tavLst>
                                    </p:anim>
                                    <p:anim calcmode="lin" valueType="num">
                                      <p:cBhvr additive="base">
                                        <p:cTn id="32" dur="500" fill="hold"/>
                                        <p:tgtEl>
                                          <p:spTgt spid="119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3" autoUpdateAnimBg="0"/>
      <p:bldP spid="119812" grpId="0" build="p" autoUpdateAnimBg="0"/>
      <p:bldP spid="11982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8CF11732-CFAA-46AB-9B47-CC4B52C36B59}" type="slidenum">
              <a:rPr lang="en-US"/>
              <a:pPr/>
              <a:t>25</a:t>
            </a:fld>
            <a:endParaRPr lang="en-US"/>
          </a:p>
        </p:txBody>
      </p:sp>
      <p:sp>
        <p:nvSpPr>
          <p:cNvPr id="41987" name="Rectangle 2"/>
          <p:cNvSpPr>
            <a:spLocks noGrp="1" noChangeArrowheads="1"/>
          </p:cNvSpPr>
          <p:nvPr>
            <p:ph type="title"/>
          </p:nvPr>
        </p:nvSpPr>
        <p:spPr/>
        <p:txBody>
          <a:bodyPr/>
          <a:lstStyle/>
          <a:p>
            <a:pPr eaLnBrk="1" hangingPunct="1"/>
            <a:r>
              <a:rPr lang="en-US" smtClean="0"/>
              <a:t>A quick note on ties…</a:t>
            </a:r>
          </a:p>
        </p:txBody>
      </p:sp>
      <p:sp>
        <p:nvSpPr>
          <p:cNvPr id="121859" name="Rectangle 3"/>
          <p:cNvSpPr>
            <a:spLocks noGrp="1" noChangeArrowheads="1"/>
          </p:cNvSpPr>
          <p:nvPr>
            <p:ph type="body" idx="1"/>
          </p:nvPr>
        </p:nvSpPr>
        <p:spPr/>
        <p:txBody>
          <a:bodyPr/>
          <a:lstStyle/>
          <a:p>
            <a:pPr eaLnBrk="1" hangingPunct="1"/>
            <a:r>
              <a:rPr lang="en-US" smtClean="0"/>
              <a:t>The PL assumed no tied values among the observed survival times</a:t>
            </a:r>
          </a:p>
          <a:p>
            <a:pPr eaLnBrk="1" hangingPunct="1"/>
            <a:r>
              <a:rPr lang="en-US" smtClean="0"/>
              <a:t>Not often the case with real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1859">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1859">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9321FCBE-9AF1-46D6-AC0D-933D84AB6BAE}" type="slidenum">
              <a:rPr lang="en-US"/>
              <a:pPr/>
              <a:t>26</a:t>
            </a:fld>
            <a:endParaRPr lang="en-US"/>
          </a:p>
        </p:txBody>
      </p:sp>
      <p:sp>
        <p:nvSpPr>
          <p:cNvPr id="43011" name="Rectangle 2"/>
          <p:cNvSpPr>
            <a:spLocks noGrp="1" noChangeArrowheads="1"/>
          </p:cNvSpPr>
          <p:nvPr>
            <p:ph type="title"/>
          </p:nvPr>
        </p:nvSpPr>
        <p:spPr/>
        <p:txBody>
          <a:bodyPr/>
          <a:lstStyle/>
          <a:p>
            <a:pPr eaLnBrk="1" hangingPunct="1"/>
            <a:r>
              <a:rPr lang="en-US" smtClean="0"/>
              <a:t>Ties</a:t>
            </a:r>
          </a:p>
        </p:txBody>
      </p:sp>
      <p:sp>
        <p:nvSpPr>
          <p:cNvPr id="122883" name="Rectangle 3"/>
          <p:cNvSpPr>
            <a:spLocks noGrp="1" noChangeArrowheads="1"/>
          </p:cNvSpPr>
          <p:nvPr>
            <p:ph type="body" idx="1"/>
          </p:nvPr>
        </p:nvSpPr>
        <p:spPr/>
        <p:txBody>
          <a:bodyPr/>
          <a:lstStyle/>
          <a:p>
            <a:pPr eaLnBrk="1" hangingPunct="1"/>
            <a:r>
              <a:rPr lang="en-US" sz="2400" b="1" smtClean="0"/>
              <a:t>Exact method</a:t>
            </a:r>
            <a:r>
              <a:rPr lang="en-US" sz="2400" smtClean="0"/>
              <a:t> (time is continuous; ties are a result of imprecise measurement of time)</a:t>
            </a:r>
          </a:p>
          <a:p>
            <a:pPr eaLnBrk="1" hangingPunct="1"/>
            <a:r>
              <a:rPr lang="en-US" sz="2400" b="1" smtClean="0"/>
              <a:t>Breslow approximation</a:t>
            </a:r>
            <a:r>
              <a:rPr lang="en-US" sz="2400" smtClean="0"/>
              <a:t> (SAS default)</a:t>
            </a:r>
          </a:p>
          <a:p>
            <a:pPr eaLnBrk="1" hangingPunct="1"/>
            <a:r>
              <a:rPr lang="en-US" sz="2400" b="1" smtClean="0"/>
              <a:t>Efron approximation</a:t>
            </a:r>
          </a:p>
          <a:p>
            <a:pPr eaLnBrk="1" hangingPunct="1"/>
            <a:r>
              <a:rPr lang="en-US" sz="2400" b="1" smtClean="0"/>
              <a:t>Discrete method</a:t>
            </a:r>
            <a:r>
              <a:rPr lang="en-US" sz="2400" smtClean="0"/>
              <a:t> (treats time as discrete; ties are real)</a:t>
            </a:r>
          </a:p>
        </p:txBody>
      </p:sp>
      <p:sp>
        <p:nvSpPr>
          <p:cNvPr id="122884" name="Text Box 4"/>
          <p:cNvSpPr txBox="1">
            <a:spLocks noChangeArrowheads="1"/>
          </p:cNvSpPr>
          <p:nvPr/>
        </p:nvSpPr>
        <p:spPr bwMode="auto">
          <a:xfrm>
            <a:off x="1143000" y="4648200"/>
            <a:ext cx="7010400" cy="196373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lang="en-US" sz="2800"/>
              <a:t>In SAS: </a:t>
            </a:r>
          </a:p>
          <a:p>
            <a:pPr>
              <a:lnSpc>
                <a:spcPct val="90000"/>
              </a:lnSpc>
              <a:spcBef>
                <a:spcPct val="20000"/>
              </a:spcBef>
              <a:buClr>
                <a:schemeClr val="folHlink"/>
              </a:buClr>
              <a:buSzPct val="60000"/>
              <a:buFont typeface="Wingdings" pitchFamily="2" charset="2"/>
              <a:buNone/>
            </a:pPr>
            <a:r>
              <a:rPr lang="en-US" sz="2800"/>
              <a:t>option on the model statement:</a:t>
            </a:r>
          </a:p>
          <a:p>
            <a:pPr>
              <a:lnSpc>
                <a:spcPct val="90000"/>
              </a:lnSpc>
              <a:spcBef>
                <a:spcPct val="20000"/>
              </a:spcBef>
              <a:buClr>
                <a:schemeClr val="folHlink"/>
              </a:buClr>
              <a:buSzPct val="60000"/>
              <a:buFont typeface="Wingdings" pitchFamily="2" charset="2"/>
              <a:buNone/>
            </a:pPr>
            <a:r>
              <a:rPr lang="en-US" sz="2800"/>
              <a:t>ties=exact/efron/breslow/discrete</a:t>
            </a:r>
          </a:p>
          <a:p>
            <a:pPr>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1" end="1"/>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2" end="2"/>
                                            </p:txEl>
                                          </p:spTgt>
                                        </p:tgtEl>
                                        <p:attrNameLst>
                                          <p:attrName>ppt_c</p:attrName>
                                        </p:attrNameLst>
                                      </p:cBhvr>
                                      <p:to>
                                        <a:schemeClr val="bg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3" end="3"/>
                                            </p:txEl>
                                          </p:spTgt>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4"/>
                                        </p:tgtEl>
                                        <p:attrNameLst>
                                          <p:attrName>style.visibility</p:attrName>
                                        </p:attrNameLst>
                                      </p:cBhvr>
                                      <p:to>
                                        <p:strVal val="visible"/>
                                      </p:to>
                                    </p:set>
                                    <p:anim calcmode="lin" valueType="num">
                                      <p:cBhvr additive="base">
                                        <p:cTn id="31" dur="500" fill="hold"/>
                                        <p:tgtEl>
                                          <p:spTgt spid="122884"/>
                                        </p:tgtEl>
                                        <p:attrNameLst>
                                          <p:attrName>ppt_x</p:attrName>
                                        </p:attrNameLst>
                                      </p:cBhvr>
                                      <p:tavLst>
                                        <p:tav tm="0">
                                          <p:val>
                                            <p:strVal val="0-#ppt_w/2"/>
                                          </p:val>
                                        </p:tav>
                                        <p:tav tm="100000">
                                          <p:val>
                                            <p:strVal val="#ppt_x"/>
                                          </p:val>
                                        </p:tav>
                                      </p:tavLst>
                                    </p:anim>
                                    <p:anim calcmode="lin" valueType="num">
                                      <p:cBhvr additive="base">
                                        <p:cTn id="32"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p>
            <a:fld id="{FF235629-8565-4249-99F9-2D43A830687C}" type="slidenum">
              <a:rPr lang="en-US"/>
              <a:pPr/>
              <a:t>27</a:t>
            </a:fld>
            <a:endParaRPr lang="en-US"/>
          </a:p>
        </p:txBody>
      </p:sp>
      <p:sp>
        <p:nvSpPr>
          <p:cNvPr id="13316" name="Rectangle 2"/>
          <p:cNvSpPr>
            <a:spLocks noGrp="1" noChangeArrowheads="1"/>
          </p:cNvSpPr>
          <p:nvPr>
            <p:ph type="title"/>
          </p:nvPr>
        </p:nvSpPr>
        <p:spPr/>
        <p:txBody>
          <a:bodyPr/>
          <a:lstStyle/>
          <a:p>
            <a:pPr eaLnBrk="1" hangingPunct="1"/>
            <a:r>
              <a:rPr lang="en-US" smtClean="0"/>
              <a:t>Ties: </a:t>
            </a:r>
            <a:r>
              <a:rPr lang="en-US" sz="3600" smtClean="0"/>
              <a:t>Exact method</a:t>
            </a:r>
          </a:p>
        </p:txBody>
      </p:sp>
      <p:sp>
        <p:nvSpPr>
          <p:cNvPr id="123907" name="Rectangle 3"/>
          <p:cNvSpPr>
            <a:spLocks noGrp="1" noChangeArrowheads="1"/>
          </p:cNvSpPr>
          <p:nvPr>
            <p:ph type="body" idx="1"/>
          </p:nvPr>
        </p:nvSpPr>
        <p:spPr>
          <a:xfrm>
            <a:off x="1219200" y="1752600"/>
            <a:ext cx="7543800" cy="3276600"/>
          </a:xfrm>
        </p:spPr>
        <p:txBody>
          <a:bodyPr/>
          <a:lstStyle/>
          <a:p>
            <a:pPr eaLnBrk="1" hangingPunct="1">
              <a:lnSpc>
                <a:spcPct val="90000"/>
              </a:lnSpc>
            </a:pPr>
            <a:r>
              <a:rPr lang="en-US" sz="2000" smtClean="0"/>
              <a:t>Assumes ties result from imprecise measurement of time.</a:t>
            </a:r>
          </a:p>
          <a:p>
            <a:pPr eaLnBrk="1" hangingPunct="1">
              <a:lnSpc>
                <a:spcPct val="90000"/>
              </a:lnSpc>
            </a:pPr>
            <a:r>
              <a:rPr lang="en-US" sz="2000" smtClean="0"/>
              <a:t>Assumes there is a true unknown order of events in time.</a:t>
            </a:r>
          </a:p>
          <a:p>
            <a:pPr eaLnBrk="1" hangingPunct="1">
              <a:lnSpc>
                <a:spcPct val="90000"/>
              </a:lnSpc>
            </a:pPr>
            <a:r>
              <a:rPr lang="en-US" sz="2000" smtClean="0"/>
              <a:t>Mathematically, the exact method calculates the exact probability of all possible orderings of events.  </a:t>
            </a:r>
          </a:p>
          <a:p>
            <a:pPr eaLnBrk="1" hangingPunct="1">
              <a:lnSpc>
                <a:spcPct val="90000"/>
              </a:lnSpc>
            </a:pPr>
            <a:r>
              <a:rPr lang="en-US" sz="2000" smtClean="0"/>
              <a:t>For example, in the hmohiv data, there were 15 events at time=1 month.  (We can assume that all patients did not die at the precise same moment but that time is measured imprecisely.) ID’s= 13, 16, 28, 32, 52, 54, 69, 72, 78, 79, 82, 83, 93, 96, 100</a:t>
            </a:r>
          </a:p>
          <a:p>
            <a:pPr eaLnBrk="1" hangingPunct="1">
              <a:lnSpc>
                <a:spcPct val="90000"/>
              </a:lnSpc>
            </a:pPr>
            <a:r>
              <a:rPr lang="en-US" sz="2000" smtClean="0"/>
              <a:t>With 15 events, there are 15! (1.3x10</a:t>
            </a:r>
            <a:r>
              <a:rPr lang="en-US" sz="2000" baseline="30000" smtClean="0"/>
              <a:t>12</a:t>
            </a:r>
            <a:r>
              <a:rPr lang="en-US" sz="2000" smtClean="0"/>
              <a:t>)different orderings.</a:t>
            </a:r>
          </a:p>
          <a:p>
            <a:pPr eaLnBrk="1" hangingPunct="1">
              <a:lnSpc>
                <a:spcPct val="90000"/>
              </a:lnSpc>
              <a:buFont typeface="Wingdings" pitchFamily="2" charset="2"/>
              <a:buNone/>
            </a:pPr>
            <a:endParaRPr lang="en-US" sz="2000" smtClean="0"/>
          </a:p>
          <a:p>
            <a:pPr eaLnBrk="1" hangingPunct="1">
              <a:lnSpc>
                <a:spcPct val="90000"/>
              </a:lnSpc>
            </a:pPr>
            <a:endParaRPr lang="en-US" sz="2000" smtClean="0"/>
          </a:p>
        </p:txBody>
      </p:sp>
      <p:sp>
        <p:nvSpPr>
          <p:cNvPr id="123908" name="Text Box 4"/>
          <p:cNvSpPr txBox="1">
            <a:spLocks noChangeArrowheads="1"/>
          </p:cNvSpPr>
          <p:nvPr/>
        </p:nvSpPr>
        <p:spPr bwMode="auto">
          <a:xfrm>
            <a:off x="1219200" y="5105400"/>
            <a:ext cx="7924800" cy="118903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Char char="n"/>
            </a:pPr>
            <a:r>
              <a:rPr lang="en-US" sz="2000"/>
              <a:t> Instead of 15 terms in the partial likelihood for 15 events, get 1 term that equals:</a:t>
            </a:r>
          </a:p>
          <a:p>
            <a:pPr>
              <a:spcBef>
                <a:spcPct val="50000"/>
              </a:spcBef>
            </a:pPr>
            <a:endParaRPr lang="en-US"/>
          </a:p>
        </p:txBody>
      </p:sp>
      <p:graphicFrame>
        <p:nvGraphicFramePr>
          <p:cNvPr id="123909" name="Object 5"/>
          <p:cNvGraphicFramePr>
            <a:graphicFrameLocks noChangeAspect="1"/>
          </p:cNvGraphicFramePr>
          <p:nvPr/>
        </p:nvGraphicFramePr>
        <p:xfrm>
          <a:off x="1676400" y="5781675"/>
          <a:ext cx="2057400" cy="1076325"/>
        </p:xfrm>
        <a:graphic>
          <a:graphicData uri="http://schemas.openxmlformats.org/presentationml/2006/ole">
            <p:oleObj spid="_x0000_s13314" name="Equation" r:id="rId4" imgW="825480" imgH="431640" progId="Equation.3">
              <p:embed/>
            </p:oleObj>
          </a:graphicData>
        </a:graphic>
      </p:graphicFrame>
      <p:grpSp>
        <p:nvGrpSpPr>
          <p:cNvPr id="2" name="Group 6"/>
          <p:cNvGrpSpPr>
            <a:grpSpLocks/>
          </p:cNvGrpSpPr>
          <p:nvPr/>
        </p:nvGrpSpPr>
        <p:grpSpPr bwMode="auto">
          <a:xfrm>
            <a:off x="3429000" y="5546725"/>
            <a:ext cx="5105400" cy="1311275"/>
            <a:chOff x="2160" y="3494"/>
            <a:chExt cx="3216" cy="826"/>
          </a:xfrm>
        </p:grpSpPr>
        <p:sp>
          <p:nvSpPr>
            <p:cNvPr id="13320" name="Text Box 7"/>
            <p:cNvSpPr txBox="1">
              <a:spLocks noChangeArrowheads="1"/>
            </p:cNvSpPr>
            <p:nvPr/>
          </p:nvSpPr>
          <p:spPr bwMode="auto">
            <a:xfrm>
              <a:off x="2448" y="3494"/>
              <a:ext cx="2928" cy="826"/>
            </a:xfrm>
            <a:prstGeom prst="rect">
              <a:avLst/>
            </a:prstGeom>
            <a:solidFill>
              <a:schemeClr val="bg1"/>
            </a:solidFill>
            <a:ln w="9525">
              <a:noFill/>
              <a:miter lim="800000"/>
              <a:headEnd/>
              <a:tailEnd/>
            </a:ln>
          </p:spPr>
          <p:txBody>
            <a:bodyPr>
              <a:spAutoFit/>
            </a:bodyPr>
            <a:lstStyle/>
            <a:p>
              <a:pPr>
                <a:spcBef>
                  <a:spcPct val="50000"/>
                </a:spcBef>
              </a:pPr>
              <a:r>
                <a:rPr lang="en-US" sz="2000"/>
                <a:t>Where </a:t>
              </a:r>
              <a:r>
                <a:rPr lang="en-US" sz="2000" i="1"/>
                <a:t>O</a:t>
              </a:r>
              <a:r>
                <a:rPr lang="en-US" sz="2000" i="1" baseline="-25000"/>
                <a:t>i </a:t>
              </a:r>
              <a:r>
                <a:rPr lang="en-US" sz="2000"/>
                <a:t> is the i</a:t>
              </a:r>
              <a:r>
                <a:rPr lang="en-US" sz="2000" baseline="30000"/>
                <a:t>th</a:t>
              </a:r>
              <a:r>
                <a:rPr lang="en-US" sz="2000"/>
                <a:t> possible ordering; for example, here, 15!</a:t>
              </a:r>
              <a:r>
                <a:rPr lang="en-US" sz="2000" baseline="30000"/>
                <a:t>th </a:t>
              </a:r>
              <a:r>
                <a:rPr lang="en-US" sz="2000"/>
                <a:t>ordering is</a:t>
              </a:r>
              <a:r>
                <a:rPr lang="en-US" sz="2000" baseline="30000"/>
                <a:t>:</a:t>
              </a:r>
              <a:r>
                <a:rPr lang="en-US" sz="2000"/>
                <a:t> 100, 96, 93, 83, 82, 79, 78, 72, 69, 54, 52, 32, 28, 16, 13</a:t>
              </a:r>
              <a:endParaRPr lang="en-US" sz="2000" i="1" baseline="-25000"/>
            </a:p>
          </p:txBody>
        </p:sp>
        <p:sp>
          <p:nvSpPr>
            <p:cNvPr id="13321" name="Line 8"/>
            <p:cNvSpPr>
              <a:spLocks noChangeShapeType="1"/>
            </p:cNvSpPr>
            <p:nvPr/>
          </p:nvSpPr>
          <p:spPr bwMode="auto">
            <a:xfrm flipV="1">
              <a:off x="2160" y="3648"/>
              <a:ext cx="336" cy="24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500" fill="hold"/>
                                        <p:tgtEl>
                                          <p:spTgt spid="123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0" end="0"/>
                                            </p:txEl>
                                          </p:spTgt>
                                        </p:tgtEl>
                                        <p:attrNameLst>
                                          <p:attrName>ppt_c</p:attrName>
                                        </p:attrNameLst>
                                      </p:cBhvr>
                                      <p:to>
                                        <a:schemeClr val="bg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7">
                                            <p:txEl>
                                              <p:pRg st="1" end="1"/>
                                            </p:txEl>
                                          </p:spTgt>
                                        </p:tgtEl>
                                        <p:attrNameLst>
                                          <p:attrName>style.visibility</p:attrName>
                                        </p:attrNameLst>
                                      </p:cBhvr>
                                      <p:to>
                                        <p:strVal val="visible"/>
                                      </p:to>
                                    </p:set>
                                    <p:anim calcmode="lin" valueType="num">
                                      <p:cBhvr additive="base">
                                        <p:cTn id="13" dur="500" fill="hold"/>
                                        <p:tgtEl>
                                          <p:spTgt spid="123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1" end="1"/>
                                            </p:txEl>
                                          </p:spTgt>
                                        </p:tgtEl>
                                        <p:attrNameLst>
                                          <p:attrName>ppt_c</p:attrName>
                                        </p:attrNameLst>
                                      </p:cBhvr>
                                      <p:to>
                                        <a:schemeClr val="bg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7">
                                            <p:txEl>
                                              <p:pRg st="2" end="2"/>
                                            </p:txEl>
                                          </p:spTgt>
                                        </p:tgtEl>
                                        <p:attrNameLst>
                                          <p:attrName>style.visibility</p:attrName>
                                        </p:attrNameLst>
                                      </p:cBhvr>
                                      <p:to>
                                        <p:strVal val="visible"/>
                                      </p:to>
                                    </p:set>
                                    <p:anim calcmode="lin" valueType="num">
                                      <p:cBhvr additive="base">
                                        <p:cTn id="19" dur="500" fill="hold"/>
                                        <p:tgtEl>
                                          <p:spTgt spid="1239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2" end="2"/>
                                            </p:txEl>
                                          </p:spTgt>
                                        </p:tgtEl>
                                        <p:attrNameLst>
                                          <p:attrName>ppt_c</p:attrName>
                                        </p:attrNameLst>
                                      </p:cBhvr>
                                      <p:to>
                                        <a:schemeClr val="bg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7">
                                            <p:txEl>
                                              <p:pRg st="3" end="3"/>
                                            </p:txEl>
                                          </p:spTgt>
                                        </p:tgtEl>
                                        <p:attrNameLst>
                                          <p:attrName>style.visibility</p:attrName>
                                        </p:attrNameLst>
                                      </p:cBhvr>
                                      <p:to>
                                        <p:strVal val="visible"/>
                                      </p:to>
                                    </p:set>
                                    <p:anim calcmode="lin" valueType="num">
                                      <p:cBhvr additive="base">
                                        <p:cTn id="25" dur="500" fill="hold"/>
                                        <p:tgtEl>
                                          <p:spTgt spid="1239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3" end="3"/>
                                            </p:txEl>
                                          </p:spTgt>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7">
                                            <p:txEl>
                                              <p:pRg st="4" end="4"/>
                                            </p:txEl>
                                          </p:spTgt>
                                        </p:tgtEl>
                                        <p:attrNameLst>
                                          <p:attrName>style.visibility</p:attrName>
                                        </p:attrNameLst>
                                      </p:cBhvr>
                                      <p:to>
                                        <p:strVal val="visible"/>
                                      </p:to>
                                    </p:set>
                                    <p:anim calcmode="lin" valueType="num">
                                      <p:cBhvr additive="base">
                                        <p:cTn id="31" dur="500" fill="hold"/>
                                        <p:tgtEl>
                                          <p:spTgt spid="1239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07">
                                            <p:txEl>
                                              <p:pRg st="4" end="4"/>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gtEl>
                                        <p:attrNameLst>
                                          <p:attrName>style.visibility</p:attrName>
                                        </p:attrNameLst>
                                      </p:cBhvr>
                                      <p:to>
                                        <p:strVal val="visible"/>
                                      </p:to>
                                    </p:set>
                                    <p:anim calcmode="lin" valueType="num">
                                      <p:cBhvr additive="base">
                                        <p:cTn id="37" dur="500" fill="hold"/>
                                        <p:tgtEl>
                                          <p:spTgt spid="123908"/>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23909"/>
                                        </p:tgtEl>
                                        <p:attrNameLst>
                                          <p:attrName>style.visibility</p:attrName>
                                        </p:attrNameLst>
                                      </p:cBhvr>
                                      <p:to>
                                        <p:strVal val="visible"/>
                                      </p:to>
                                    </p:set>
                                    <p:anim calcmode="lin" valueType="num">
                                      <p:cBhvr additive="base">
                                        <p:cTn id="43" dur="500" fill="hold"/>
                                        <p:tgtEl>
                                          <p:spTgt spid="123909"/>
                                        </p:tgtEl>
                                        <p:attrNameLst>
                                          <p:attrName>ppt_x</p:attrName>
                                        </p:attrNameLst>
                                      </p:cBhvr>
                                      <p:tavLst>
                                        <p:tav tm="0">
                                          <p:val>
                                            <p:strVal val="0-#ppt_w/2"/>
                                          </p:val>
                                        </p:tav>
                                        <p:tav tm="100000">
                                          <p:val>
                                            <p:strVal val="#ppt_x"/>
                                          </p:val>
                                        </p:tav>
                                      </p:tavLst>
                                    </p:anim>
                                    <p:anim calcmode="lin" valueType="num">
                                      <p:cBhvr additive="base">
                                        <p:cTn id="44"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1+#ppt_w/2"/>
                                          </p:val>
                                        </p:tav>
                                        <p:tav tm="100000">
                                          <p:val>
                                            <p:strVal val="#ppt_x"/>
                                          </p:val>
                                        </p:tav>
                                      </p:tavLst>
                                    </p:anim>
                                    <p:anim calcmode="lin" valueType="num">
                                      <p:cBhvr additive="base">
                                        <p:cTn id="5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autoUpdateAnimBg="0"/>
      <p:bldP spid="12390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p>
            <a:fld id="{6F1E72E4-1BBD-416C-A7D7-D339056DB320}" type="slidenum">
              <a:rPr lang="en-US"/>
              <a:pPr/>
              <a:t>28</a:t>
            </a:fld>
            <a:endParaRPr lang="en-US"/>
          </a:p>
        </p:txBody>
      </p:sp>
      <p:sp>
        <p:nvSpPr>
          <p:cNvPr id="14340" name="Rectangle 2"/>
          <p:cNvSpPr>
            <a:spLocks noGrp="1" noChangeArrowheads="1"/>
          </p:cNvSpPr>
          <p:nvPr>
            <p:ph type="title"/>
          </p:nvPr>
        </p:nvSpPr>
        <p:spPr/>
        <p:txBody>
          <a:bodyPr/>
          <a:lstStyle/>
          <a:p>
            <a:pPr eaLnBrk="1" hangingPunct="1"/>
            <a:r>
              <a:rPr lang="en-US" smtClean="0"/>
              <a:t>Exact, continued</a:t>
            </a:r>
            <a:endParaRPr lang="en-US" sz="2800" smtClean="0"/>
          </a:p>
        </p:txBody>
      </p:sp>
      <p:graphicFrame>
        <p:nvGraphicFramePr>
          <p:cNvPr id="124931" name="Object 3"/>
          <p:cNvGraphicFramePr>
            <a:graphicFrameLocks noChangeAspect="1"/>
          </p:cNvGraphicFramePr>
          <p:nvPr/>
        </p:nvGraphicFramePr>
        <p:xfrm>
          <a:off x="1219200" y="1981200"/>
          <a:ext cx="7361238" cy="2898775"/>
        </p:xfrm>
        <a:graphic>
          <a:graphicData uri="http://schemas.openxmlformats.org/presentationml/2006/ole">
            <p:oleObj spid="_x0000_s14338" name="Equation" r:id="rId4" imgW="3288960" imgH="1295280" progId="Equation.3">
              <p:embed/>
            </p:oleObj>
          </a:graphicData>
        </a:graphic>
      </p:graphicFrame>
      <p:sp>
        <p:nvSpPr>
          <p:cNvPr id="124932" name="Text Box 4"/>
          <p:cNvSpPr txBox="1">
            <a:spLocks noChangeArrowheads="1"/>
          </p:cNvSpPr>
          <p:nvPr/>
        </p:nvSpPr>
        <p:spPr bwMode="auto">
          <a:xfrm>
            <a:off x="1066800" y="5334000"/>
            <a:ext cx="7924800" cy="1004888"/>
          </a:xfrm>
          <a:prstGeom prst="rect">
            <a:avLst/>
          </a:prstGeom>
          <a:noFill/>
          <a:ln w="9525">
            <a:noFill/>
            <a:miter lim="800000"/>
            <a:headEnd/>
            <a:tailEnd/>
          </a:ln>
        </p:spPr>
        <p:txBody>
          <a:bodyPr>
            <a:spAutoFit/>
          </a:bodyPr>
          <a:lstStyle/>
          <a:p>
            <a:pPr>
              <a:spcBef>
                <a:spcPct val="50000"/>
              </a:spcBef>
            </a:pPr>
            <a:r>
              <a:rPr lang="en-US"/>
              <a:t>Each P(O</a:t>
            </a:r>
            <a:r>
              <a:rPr lang="en-US" baseline="-25000"/>
              <a:t>i</a:t>
            </a:r>
            <a:r>
              <a:rPr lang="en-US"/>
              <a:t>) has 15 terms; sum 15! P(O</a:t>
            </a:r>
            <a:r>
              <a:rPr lang="en-US" baseline="-25000"/>
              <a:t>i</a:t>
            </a:r>
            <a:r>
              <a:rPr lang="en-US"/>
              <a:t>)’s…</a:t>
            </a:r>
          </a:p>
          <a:p>
            <a:pPr>
              <a:spcBef>
                <a:spcPct val="50000"/>
              </a:spcBef>
            </a:pPr>
            <a:r>
              <a:rPr lang="en-US"/>
              <a:t>Hugely complex computation!…so need approximations…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931"/>
                                        </p:tgtEl>
                                        <p:attrNameLst>
                                          <p:attrName>style.visibility</p:attrName>
                                        </p:attrNameLst>
                                      </p:cBhvr>
                                      <p:to>
                                        <p:strVal val="visible"/>
                                      </p:to>
                                    </p:set>
                                    <p:anim calcmode="lin" valueType="num">
                                      <p:cBhvr additive="base">
                                        <p:cTn id="7" dur="500" fill="hold"/>
                                        <p:tgtEl>
                                          <p:spTgt spid="124931"/>
                                        </p:tgtEl>
                                        <p:attrNameLst>
                                          <p:attrName>ppt_x</p:attrName>
                                        </p:attrNameLst>
                                      </p:cBhvr>
                                      <p:tavLst>
                                        <p:tav tm="0">
                                          <p:val>
                                            <p:strVal val="0-#ppt_w/2"/>
                                          </p:val>
                                        </p:tav>
                                        <p:tav tm="100000">
                                          <p:val>
                                            <p:strVal val="#ppt_x"/>
                                          </p:val>
                                        </p:tav>
                                      </p:tavLst>
                                    </p:anim>
                                    <p:anim calcmode="lin" valueType="num">
                                      <p:cBhvr additive="base">
                                        <p:cTn id="8" dur="500" fill="hold"/>
                                        <p:tgtEl>
                                          <p:spTgt spid="124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0-#ppt_w/2"/>
                                          </p:val>
                                        </p:tav>
                                        <p:tav tm="100000">
                                          <p:val>
                                            <p:strVal val="#ppt_x"/>
                                          </p:val>
                                        </p:tav>
                                      </p:tavLst>
                                    </p:anim>
                                    <p:anim calcmode="lin" valueType="num">
                                      <p:cBhvr additive="base">
                                        <p:cTn id="14" dur="500" fill="hold"/>
                                        <p:tgtEl>
                                          <p:spTgt spid="124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94578314-D25F-4DB5-B2E5-9ABB43CEB3C0}" type="slidenum">
              <a:rPr lang="en-US"/>
              <a:pPr/>
              <a:t>29</a:t>
            </a:fld>
            <a:endParaRPr lang="en-US"/>
          </a:p>
        </p:txBody>
      </p:sp>
      <p:sp>
        <p:nvSpPr>
          <p:cNvPr id="44035" name="Rectangle 1026"/>
          <p:cNvSpPr>
            <a:spLocks noGrp="1" noChangeArrowheads="1"/>
          </p:cNvSpPr>
          <p:nvPr>
            <p:ph type="title"/>
          </p:nvPr>
        </p:nvSpPr>
        <p:spPr/>
        <p:txBody>
          <a:bodyPr/>
          <a:lstStyle/>
          <a:p>
            <a:pPr eaLnBrk="1" hangingPunct="1"/>
            <a:r>
              <a:rPr lang="en-US" smtClean="0"/>
              <a:t>Breslow and Efron methods</a:t>
            </a:r>
          </a:p>
        </p:txBody>
      </p:sp>
      <p:sp>
        <p:nvSpPr>
          <p:cNvPr id="125955" name="Rectangle 1027"/>
          <p:cNvSpPr>
            <a:spLocks noGrp="1" noChangeArrowheads="1"/>
          </p:cNvSpPr>
          <p:nvPr>
            <p:ph type="body" idx="1"/>
          </p:nvPr>
        </p:nvSpPr>
        <p:spPr>
          <a:xfrm>
            <a:off x="685800" y="1981200"/>
            <a:ext cx="8229600" cy="4114800"/>
          </a:xfrm>
        </p:spPr>
        <p:txBody>
          <a:bodyPr/>
          <a:lstStyle/>
          <a:p>
            <a:pPr eaLnBrk="1" hangingPunct="1">
              <a:lnSpc>
                <a:spcPct val="90000"/>
              </a:lnSpc>
            </a:pPr>
            <a:r>
              <a:rPr lang="en-US" sz="2800" smtClean="0"/>
              <a:t>Breslow (1974) </a:t>
            </a:r>
          </a:p>
          <a:p>
            <a:pPr eaLnBrk="1" hangingPunct="1">
              <a:lnSpc>
                <a:spcPct val="90000"/>
              </a:lnSpc>
            </a:pPr>
            <a:r>
              <a:rPr lang="en-US" sz="2800" smtClean="0"/>
              <a:t>Efron (1977)</a:t>
            </a:r>
          </a:p>
          <a:p>
            <a:pPr eaLnBrk="1" hangingPunct="1">
              <a:lnSpc>
                <a:spcPct val="90000"/>
              </a:lnSpc>
            </a:pPr>
            <a:r>
              <a:rPr lang="en-US" sz="2800" smtClean="0"/>
              <a:t>Both are approximations to the exact method.</a:t>
            </a:r>
          </a:p>
          <a:p>
            <a:pPr eaLnBrk="1" hangingPunct="1">
              <a:lnSpc>
                <a:spcPct val="90000"/>
              </a:lnSpc>
              <a:buFont typeface="Wingdings" pitchFamily="2" charset="2"/>
              <a:buNone/>
            </a:pPr>
            <a:r>
              <a:rPr lang="en-US" sz="2800" smtClean="0">
                <a:sym typeface="Wingdings" pitchFamily="2" charset="2"/>
              </a:rPr>
              <a:t>both have much faster calculation times</a:t>
            </a:r>
          </a:p>
          <a:p>
            <a:pPr eaLnBrk="1" hangingPunct="1">
              <a:lnSpc>
                <a:spcPct val="90000"/>
              </a:lnSpc>
              <a:buFont typeface="Wingdings" pitchFamily="2" charset="2"/>
              <a:buNone/>
            </a:pPr>
            <a:r>
              <a:rPr lang="en-US" sz="2800" smtClean="0">
                <a:sym typeface="Wingdings" pitchFamily="2" charset="2"/>
              </a:rPr>
              <a:t>Breslow is SAS default.</a:t>
            </a:r>
          </a:p>
          <a:p>
            <a:pPr eaLnBrk="1" hangingPunct="1">
              <a:lnSpc>
                <a:spcPct val="90000"/>
              </a:lnSpc>
              <a:buFont typeface="Wingdings" pitchFamily="2" charset="2"/>
              <a:buNone/>
            </a:pPr>
            <a:r>
              <a:rPr lang="en-US" sz="2800" smtClean="0">
                <a:sym typeface="Wingdings" pitchFamily="2" charset="2"/>
              </a:rPr>
              <a:t>Breslow does not do well when the number of ties at a particular time point is a large proportion of the number of cases at risk.</a:t>
            </a:r>
          </a:p>
          <a:p>
            <a:pPr eaLnBrk="1" hangingPunct="1">
              <a:lnSpc>
                <a:spcPct val="90000"/>
              </a:lnSpc>
              <a:buFont typeface="Wingdings" pitchFamily="2" charset="2"/>
              <a:buNone/>
            </a:pPr>
            <a:r>
              <a:rPr lang="en-US" sz="2800" smtClean="0">
                <a:sym typeface="Wingdings" pitchFamily="2" charset="2"/>
              </a:rPr>
              <a:t>Prefer Efron to Breslow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5955">
                                            <p:txEl>
                                              <p:pRg st="4" end="4"/>
                                            </p:txEl>
                                          </p:spTgt>
                                        </p:tgtEl>
                                        <p:attrNameLst>
                                          <p:attrName>style.visibility</p:attrName>
                                        </p:attrNameLst>
                                      </p:cBhvr>
                                      <p:to>
                                        <p:strVal val="visible"/>
                                      </p:to>
                                    </p:set>
                                    <p:anim calcmode="lin" valueType="num">
                                      <p:cBhvr additive="base">
                                        <p:cTn id="31" dur="500" fill="hold"/>
                                        <p:tgtEl>
                                          <p:spTgt spid="125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5955">
                                            <p:txEl>
                                              <p:pRg st="5" end="5"/>
                                            </p:txEl>
                                          </p:spTgt>
                                        </p:tgtEl>
                                        <p:attrNameLst>
                                          <p:attrName>style.visibility</p:attrName>
                                        </p:attrNameLst>
                                      </p:cBhvr>
                                      <p:to>
                                        <p:strVal val="visible"/>
                                      </p:to>
                                    </p:set>
                                    <p:anim calcmode="lin" valueType="num">
                                      <p:cBhvr additive="base">
                                        <p:cTn id="37" dur="500" fill="hold"/>
                                        <p:tgtEl>
                                          <p:spTgt spid="1259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5955">
                                            <p:txEl>
                                              <p:pRg st="6" end="6"/>
                                            </p:txEl>
                                          </p:spTgt>
                                        </p:tgtEl>
                                        <p:attrNameLst>
                                          <p:attrName>style.visibility</p:attrName>
                                        </p:attrNameLst>
                                      </p:cBhvr>
                                      <p:to>
                                        <p:strVal val="visible"/>
                                      </p:to>
                                    </p:set>
                                    <p:anim calcmode="lin" valueType="num">
                                      <p:cBhvr additive="base">
                                        <p:cTn id="43" dur="500" fill="hold"/>
                                        <p:tgtEl>
                                          <p:spTgt spid="1259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59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634727F1-0F17-46D4-8694-4195D4F7D73C}" type="slidenum">
              <a:rPr lang="en-US"/>
              <a:pPr/>
              <a:t>3</a:t>
            </a:fld>
            <a:endParaRPr lang="en-US"/>
          </a:p>
        </p:txBody>
      </p:sp>
      <p:sp>
        <p:nvSpPr>
          <p:cNvPr id="31747" name="Rectangle 1026"/>
          <p:cNvSpPr>
            <a:spLocks noGrp="1" noChangeArrowheads="1"/>
          </p:cNvSpPr>
          <p:nvPr>
            <p:ph type="title"/>
          </p:nvPr>
        </p:nvSpPr>
        <p:spPr/>
        <p:txBody>
          <a:bodyPr/>
          <a:lstStyle/>
          <a:p>
            <a:pPr eaLnBrk="1" hangingPunct="1"/>
            <a:r>
              <a:rPr lang="en-US" smtClean="0"/>
              <a:t>Cox regression vs.logistic regression</a:t>
            </a:r>
          </a:p>
        </p:txBody>
      </p:sp>
      <p:sp>
        <p:nvSpPr>
          <p:cNvPr id="154627" name="Rectangle 1027"/>
          <p:cNvSpPr>
            <a:spLocks noGrp="1" noChangeArrowheads="1"/>
          </p:cNvSpPr>
          <p:nvPr>
            <p:ph type="body" idx="1"/>
          </p:nvPr>
        </p:nvSpPr>
        <p:spPr/>
        <p:txBody>
          <a:bodyPr/>
          <a:lstStyle/>
          <a:p>
            <a:pPr eaLnBrk="1" hangingPunct="1">
              <a:lnSpc>
                <a:spcPct val="90000"/>
              </a:lnSpc>
              <a:buFont typeface="Wingdings" pitchFamily="2" charset="2"/>
              <a:buNone/>
            </a:pPr>
            <a:r>
              <a:rPr lang="en-US" u="sng" smtClean="0"/>
              <a:t>Distinction between rate and proportion:</a:t>
            </a:r>
          </a:p>
          <a:p>
            <a:pPr eaLnBrk="1" hangingPunct="1">
              <a:lnSpc>
                <a:spcPct val="90000"/>
              </a:lnSpc>
            </a:pPr>
            <a:r>
              <a:rPr lang="en-US" smtClean="0"/>
              <a:t>Incidence (hazard) rate: number of new cases of disease per population at-risk per unit time (or mortality rate, if outcome is death) </a:t>
            </a:r>
          </a:p>
          <a:p>
            <a:pPr eaLnBrk="1" hangingPunct="1">
              <a:lnSpc>
                <a:spcPct val="90000"/>
              </a:lnSpc>
            </a:pPr>
            <a:r>
              <a:rPr lang="en-US" smtClean="0"/>
              <a:t>Cumulative incidence: proportion of new cases that develop in a given time period</a:t>
            </a:r>
          </a:p>
          <a:p>
            <a:pPr eaLnBrk="1" hangingPunct="1">
              <a:lnSpc>
                <a:spcPct val="90000"/>
              </a:lnSpc>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9C0DD882-F111-4F20-8B41-70D2206A1E01}" type="slidenum">
              <a:rPr lang="en-US"/>
              <a:pPr/>
              <a:t>30</a:t>
            </a:fld>
            <a:endParaRPr lang="en-US"/>
          </a:p>
        </p:txBody>
      </p:sp>
      <p:sp>
        <p:nvSpPr>
          <p:cNvPr id="45059" name="Rectangle 2"/>
          <p:cNvSpPr>
            <a:spLocks noGrp="1" noChangeArrowheads="1"/>
          </p:cNvSpPr>
          <p:nvPr>
            <p:ph type="title"/>
          </p:nvPr>
        </p:nvSpPr>
        <p:spPr/>
        <p:txBody>
          <a:bodyPr/>
          <a:lstStyle/>
          <a:p>
            <a:pPr eaLnBrk="1" hangingPunct="1"/>
            <a:r>
              <a:rPr lang="en-US" smtClean="0"/>
              <a:t>Discrete method</a:t>
            </a:r>
          </a:p>
        </p:txBody>
      </p:sp>
      <p:sp>
        <p:nvSpPr>
          <p:cNvPr id="126979" name="Rectangle 3"/>
          <p:cNvSpPr>
            <a:spLocks noGrp="1" noChangeArrowheads="1"/>
          </p:cNvSpPr>
          <p:nvPr>
            <p:ph type="body" idx="1"/>
          </p:nvPr>
        </p:nvSpPr>
        <p:spPr/>
        <p:txBody>
          <a:bodyPr/>
          <a:lstStyle/>
          <a:p>
            <a:pPr eaLnBrk="1" hangingPunct="1">
              <a:lnSpc>
                <a:spcPct val="90000"/>
              </a:lnSpc>
            </a:pPr>
            <a:r>
              <a:rPr lang="en-US" sz="2800" smtClean="0"/>
              <a:t>Assumes time is truly discrete.</a:t>
            </a:r>
          </a:p>
          <a:p>
            <a:pPr eaLnBrk="1" hangingPunct="1">
              <a:lnSpc>
                <a:spcPct val="90000"/>
              </a:lnSpc>
            </a:pPr>
            <a:r>
              <a:rPr lang="en-US" sz="2800" smtClean="0"/>
              <a:t>When would time be discrete?</a:t>
            </a:r>
          </a:p>
          <a:p>
            <a:pPr eaLnBrk="1" hangingPunct="1">
              <a:lnSpc>
                <a:spcPct val="90000"/>
              </a:lnSpc>
              <a:buFont typeface="Wingdings" pitchFamily="2" charset="2"/>
              <a:buNone/>
            </a:pPr>
            <a:r>
              <a:rPr lang="en-US" sz="2800" smtClean="0"/>
              <a:t>When events are only periodic, such as:</a:t>
            </a:r>
          </a:p>
          <a:p>
            <a:pPr eaLnBrk="1" hangingPunct="1">
              <a:lnSpc>
                <a:spcPct val="90000"/>
              </a:lnSpc>
              <a:buFont typeface="Wingdings" pitchFamily="2" charset="2"/>
              <a:buNone/>
            </a:pPr>
            <a:r>
              <a:rPr lang="en-US" sz="2800" smtClean="0"/>
              <a:t>--Winning an Olympic medal (can only happen every 4 years)</a:t>
            </a:r>
          </a:p>
          <a:p>
            <a:pPr eaLnBrk="1" hangingPunct="1">
              <a:lnSpc>
                <a:spcPct val="90000"/>
              </a:lnSpc>
              <a:buFont typeface="Wingdings" pitchFamily="2" charset="2"/>
              <a:buNone/>
            </a:pPr>
            <a:r>
              <a:rPr lang="en-US" sz="2800" smtClean="0"/>
              <a:t>--Missing a class (can only happen on Mondays or Wednesdays at 3:15pm)</a:t>
            </a:r>
          </a:p>
          <a:p>
            <a:pPr eaLnBrk="1" hangingPunct="1">
              <a:lnSpc>
                <a:spcPct val="90000"/>
              </a:lnSpc>
              <a:buFont typeface="Wingdings" pitchFamily="2" charset="2"/>
              <a:buNone/>
            </a:pPr>
            <a:r>
              <a:rPr lang="en-US" sz="2800" smtClean="0"/>
              <a:t>--Voting for President (can only happen every 4 years)</a:t>
            </a:r>
          </a:p>
          <a:p>
            <a:pPr eaLnBrk="1" hangingPunct="1">
              <a:lnSpc>
                <a:spcPct val="90000"/>
              </a:lnSpc>
              <a:buFont typeface="Wingdings" pitchFamily="2" charset="2"/>
              <a:buNone/>
            </a:pPr>
            <a:endParaRPr lang="en-US" sz="2800" smtClean="0"/>
          </a:p>
          <a:p>
            <a:pPr eaLnBrk="1" hangingPunct="1">
              <a:lnSpc>
                <a:spcPct val="90000"/>
              </a:lnSpc>
              <a:buFont typeface="Wingdings" pitchFamily="2" charset="2"/>
              <a:buNone/>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6979">
                                            <p:txEl>
                                              <p:pRg st="5" end="5"/>
                                            </p:txEl>
                                          </p:spTgt>
                                        </p:tgtEl>
                                        <p:attrNameLst>
                                          <p:attrName>style.visibility</p:attrName>
                                        </p:attrNameLst>
                                      </p:cBhvr>
                                      <p:to>
                                        <p:strVal val="visible"/>
                                      </p:to>
                                    </p:set>
                                    <p:anim calcmode="lin" valueType="num">
                                      <p:cBhvr additive="base">
                                        <p:cTn id="37" dur="500" fill="hold"/>
                                        <p:tgtEl>
                                          <p:spTgt spid="1269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69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p>
            <a:fld id="{1FE52C13-0CBC-4826-861E-5D22CB6E6702}" type="slidenum">
              <a:rPr lang="en-US"/>
              <a:pPr/>
              <a:t>31</a:t>
            </a:fld>
            <a:endParaRPr lang="en-US"/>
          </a:p>
        </p:txBody>
      </p:sp>
      <p:sp>
        <p:nvSpPr>
          <p:cNvPr id="15364" name="Rectangle 1026"/>
          <p:cNvSpPr>
            <a:spLocks noGrp="1" noChangeArrowheads="1"/>
          </p:cNvSpPr>
          <p:nvPr>
            <p:ph type="title"/>
          </p:nvPr>
        </p:nvSpPr>
        <p:spPr/>
        <p:txBody>
          <a:bodyPr/>
          <a:lstStyle/>
          <a:p>
            <a:pPr eaLnBrk="1" hangingPunct="1"/>
            <a:r>
              <a:rPr lang="en-US" smtClean="0"/>
              <a:t>Discrete method</a:t>
            </a:r>
          </a:p>
        </p:txBody>
      </p:sp>
      <p:sp>
        <p:nvSpPr>
          <p:cNvPr id="162819" name="Rectangle 1027"/>
          <p:cNvSpPr>
            <a:spLocks noGrp="1" noChangeArrowheads="1"/>
          </p:cNvSpPr>
          <p:nvPr>
            <p:ph type="body" idx="1"/>
          </p:nvPr>
        </p:nvSpPr>
        <p:spPr>
          <a:xfrm>
            <a:off x="1182688" y="2017713"/>
            <a:ext cx="7961312" cy="3163887"/>
          </a:xfrm>
        </p:spPr>
        <p:txBody>
          <a:bodyPr/>
          <a:lstStyle/>
          <a:p>
            <a:pPr eaLnBrk="1" hangingPunct="1"/>
            <a:r>
              <a:rPr lang="en-US" sz="2400" smtClean="0"/>
              <a:t>Models proportional odds: coefficients represent odds ratios, not hazard ratios.</a:t>
            </a:r>
          </a:p>
          <a:p>
            <a:pPr eaLnBrk="1" hangingPunct="1"/>
            <a:r>
              <a:rPr lang="en-US" sz="2400" smtClean="0"/>
              <a:t>For example, at time= 1 month in the hmohiv data, we could ask the question: given that 15 events occurred, what is the probability that they happened to this particular set of 15 people out of the 98 at risk at 1 month?</a:t>
            </a:r>
          </a:p>
        </p:txBody>
      </p:sp>
      <p:graphicFrame>
        <p:nvGraphicFramePr>
          <p:cNvPr id="162820" name="Object 1028"/>
          <p:cNvGraphicFramePr>
            <a:graphicFrameLocks noChangeAspect="1"/>
          </p:cNvGraphicFramePr>
          <p:nvPr/>
        </p:nvGraphicFramePr>
        <p:xfrm>
          <a:off x="1447800" y="5029200"/>
          <a:ext cx="2971800" cy="1271588"/>
        </p:xfrm>
        <a:graphic>
          <a:graphicData uri="http://schemas.openxmlformats.org/presentationml/2006/ole">
            <p:oleObj spid="_x0000_s15362" name="Equation" r:id="rId4" imgW="2019240" imgH="863280" progId="Equation.3">
              <p:embed/>
            </p:oleObj>
          </a:graphicData>
        </a:graphic>
      </p:graphicFrame>
      <p:sp>
        <p:nvSpPr>
          <p:cNvPr id="15366" name="Text Box 1029"/>
          <p:cNvSpPr txBox="1">
            <a:spLocks noChangeArrowheads="1"/>
          </p:cNvSpPr>
          <p:nvPr/>
        </p:nvSpPr>
        <p:spPr bwMode="auto">
          <a:xfrm>
            <a:off x="4876800" y="5029200"/>
            <a:ext cx="3429000" cy="457200"/>
          </a:xfrm>
          <a:prstGeom prst="rect">
            <a:avLst/>
          </a:prstGeom>
          <a:noFill/>
          <a:ln w="9525">
            <a:noFill/>
            <a:miter lim="800000"/>
            <a:headEnd/>
            <a:tailEnd/>
          </a:ln>
        </p:spPr>
        <p:txBody>
          <a:bodyPr>
            <a:spAutoFit/>
          </a:bodyPr>
          <a:lstStyle/>
          <a:p>
            <a:pPr>
              <a:spcBef>
                <a:spcPct val="50000"/>
              </a:spcBef>
            </a:pPr>
            <a:endParaRPr lang="ru-RU"/>
          </a:p>
        </p:txBody>
      </p:sp>
      <p:sp>
        <p:nvSpPr>
          <p:cNvPr id="162822" name="Text Box 1030"/>
          <p:cNvSpPr txBox="1">
            <a:spLocks noChangeArrowheads="1"/>
          </p:cNvSpPr>
          <p:nvPr/>
        </p:nvSpPr>
        <p:spPr bwMode="auto">
          <a:xfrm>
            <a:off x="4800600" y="5029200"/>
            <a:ext cx="2514600" cy="517525"/>
          </a:xfrm>
          <a:prstGeom prst="rect">
            <a:avLst/>
          </a:prstGeom>
          <a:noFill/>
          <a:ln w="9525">
            <a:noFill/>
            <a:miter lim="800000"/>
            <a:headEnd/>
            <a:tailEnd/>
          </a:ln>
        </p:spPr>
        <p:txBody>
          <a:bodyPr>
            <a:spAutoFit/>
          </a:bodyPr>
          <a:lstStyle/>
          <a:p>
            <a:pPr>
              <a:spcBef>
                <a:spcPct val="50000"/>
              </a:spcBef>
            </a:pPr>
            <a:r>
              <a:rPr lang="en-US" sz="1400"/>
              <a:t>Odds are a function of an individual’s covariates.</a:t>
            </a:r>
          </a:p>
        </p:txBody>
      </p:sp>
      <p:sp>
        <p:nvSpPr>
          <p:cNvPr id="162823" name="Text Box 1031"/>
          <p:cNvSpPr txBox="1">
            <a:spLocks noChangeArrowheads="1"/>
          </p:cNvSpPr>
          <p:nvPr/>
        </p:nvSpPr>
        <p:spPr bwMode="auto">
          <a:xfrm>
            <a:off x="5562600" y="5715000"/>
            <a:ext cx="2514600" cy="517525"/>
          </a:xfrm>
          <a:prstGeom prst="rect">
            <a:avLst/>
          </a:prstGeom>
          <a:noFill/>
          <a:ln w="9525">
            <a:noFill/>
            <a:miter lim="800000"/>
            <a:headEnd/>
            <a:tailEnd/>
          </a:ln>
        </p:spPr>
        <p:txBody>
          <a:bodyPr>
            <a:spAutoFit/>
          </a:bodyPr>
          <a:lstStyle/>
          <a:p>
            <a:pPr>
              <a:spcBef>
                <a:spcPct val="50000"/>
              </a:spcBef>
            </a:pPr>
            <a:r>
              <a:rPr lang="en-US" sz="1400"/>
              <a:t>Recursive algorithm makes it possible to calculate.</a:t>
            </a:r>
          </a:p>
        </p:txBody>
      </p:sp>
      <p:grpSp>
        <p:nvGrpSpPr>
          <p:cNvPr id="2" name="Group 1032"/>
          <p:cNvGrpSpPr>
            <a:grpSpLocks/>
          </p:cNvGrpSpPr>
          <p:nvPr/>
        </p:nvGrpSpPr>
        <p:grpSpPr bwMode="auto">
          <a:xfrm>
            <a:off x="762000" y="6019800"/>
            <a:ext cx="3429000" cy="619125"/>
            <a:chOff x="480" y="3792"/>
            <a:chExt cx="2160" cy="390"/>
          </a:xfrm>
        </p:grpSpPr>
        <p:sp>
          <p:nvSpPr>
            <p:cNvPr id="15370" name="Text Box 1033"/>
            <p:cNvSpPr txBox="1">
              <a:spLocks noChangeArrowheads="1"/>
            </p:cNvSpPr>
            <p:nvPr/>
          </p:nvSpPr>
          <p:spPr bwMode="auto">
            <a:xfrm>
              <a:off x="480" y="3984"/>
              <a:ext cx="2160" cy="198"/>
            </a:xfrm>
            <a:prstGeom prst="rect">
              <a:avLst/>
            </a:prstGeom>
            <a:solidFill>
              <a:srgbClr val="C0C0C0"/>
            </a:solidFill>
            <a:ln w="9525">
              <a:solidFill>
                <a:schemeClr val="tx1"/>
              </a:solidFill>
              <a:miter lim="800000"/>
              <a:headEnd/>
              <a:tailEnd/>
            </a:ln>
          </p:spPr>
          <p:txBody>
            <a:bodyPr anchor="b">
              <a:spAutoFit/>
            </a:bodyPr>
            <a:lstStyle/>
            <a:p>
              <a:pPr>
                <a:spcBef>
                  <a:spcPct val="50000"/>
                </a:spcBef>
              </a:pPr>
              <a:r>
                <a:rPr lang="en-US" sz="1400">
                  <a:latin typeface="Times New Roman" pitchFamily="18" charset="0"/>
                </a:rPr>
                <a:t>All possible sets of 15 out of 98!</a:t>
              </a:r>
            </a:p>
          </p:txBody>
        </p:sp>
        <p:sp>
          <p:nvSpPr>
            <p:cNvPr id="15371" name="Line 1034"/>
            <p:cNvSpPr>
              <a:spLocks noChangeShapeType="1"/>
            </p:cNvSpPr>
            <p:nvPr/>
          </p:nvSpPr>
          <p:spPr bwMode="auto">
            <a:xfrm flipV="1">
              <a:off x="768" y="3792"/>
              <a:ext cx="432" cy="192"/>
            </a:xfrm>
            <a:prstGeom prst="line">
              <a:avLst/>
            </a:prstGeom>
            <a:noFill/>
            <a:ln w="9525">
              <a:solidFill>
                <a:schemeClr val="tx1"/>
              </a:solidFill>
              <a:round/>
              <a:headEnd/>
              <a:tailEnd type="triangle" w="med" len="med"/>
            </a:ln>
          </p:spPr>
          <p:txBody>
            <a:bodyPr anchor="b"/>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2820"/>
                                        </p:tgtEl>
                                        <p:attrNameLst>
                                          <p:attrName>style.visibility</p:attrName>
                                        </p:attrNameLst>
                                      </p:cBhvr>
                                      <p:to>
                                        <p:strVal val="visible"/>
                                      </p:to>
                                    </p:set>
                                    <p:anim calcmode="lin" valueType="num">
                                      <p:cBhvr additive="base">
                                        <p:cTn id="19" dur="500" fill="hold"/>
                                        <p:tgtEl>
                                          <p:spTgt spid="162820"/>
                                        </p:tgtEl>
                                        <p:attrNameLst>
                                          <p:attrName>ppt_x</p:attrName>
                                        </p:attrNameLst>
                                      </p:cBhvr>
                                      <p:tavLst>
                                        <p:tav tm="0">
                                          <p:val>
                                            <p:strVal val="0-#ppt_w/2"/>
                                          </p:val>
                                        </p:tav>
                                        <p:tav tm="100000">
                                          <p:val>
                                            <p:strVal val="#ppt_x"/>
                                          </p:val>
                                        </p:tav>
                                      </p:tavLst>
                                    </p:anim>
                                    <p:anim calcmode="lin" valueType="num">
                                      <p:cBhvr additive="base">
                                        <p:cTn id="20"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2822"/>
                                        </p:tgtEl>
                                        <p:attrNameLst>
                                          <p:attrName>style.visibility</p:attrName>
                                        </p:attrNameLst>
                                      </p:cBhvr>
                                      <p:to>
                                        <p:strVal val="visible"/>
                                      </p:to>
                                    </p:set>
                                    <p:anim calcmode="lin" valueType="num">
                                      <p:cBhvr additive="base">
                                        <p:cTn id="31" dur="500" fill="hold"/>
                                        <p:tgtEl>
                                          <p:spTgt spid="162822"/>
                                        </p:tgtEl>
                                        <p:attrNameLst>
                                          <p:attrName>ppt_x</p:attrName>
                                        </p:attrNameLst>
                                      </p:cBhvr>
                                      <p:tavLst>
                                        <p:tav tm="0">
                                          <p:val>
                                            <p:strVal val="1+#ppt_w/2"/>
                                          </p:val>
                                        </p:tav>
                                        <p:tav tm="100000">
                                          <p:val>
                                            <p:strVal val="#ppt_x"/>
                                          </p:val>
                                        </p:tav>
                                      </p:tavLst>
                                    </p:anim>
                                    <p:anim calcmode="lin" valueType="num">
                                      <p:cBhvr additive="base">
                                        <p:cTn id="32"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2823"/>
                                        </p:tgtEl>
                                        <p:attrNameLst>
                                          <p:attrName>style.visibility</p:attrName>
                                        </p:attrNameLst>
                                      </p:cBhvr>
                                      <p:to>
                                        <p:strVal val="visible"/>
                                      </p:to>
                                    </p:set>
                                    <p:anim calcmode="lin" valueType="num">
                                      <p:cBhvr additive="base">
                                        <p:cTn id="37" dur="500" fill="hold"/>
                                        <p:tgtEl>
                                          <p:spTgt spid="162823"/>
                                        </p:tgtEl>
                                        <p:attrNameLst>
                                          <p:attrName>ppt_x</p:attrName>
                                        </p:attrNameLst>
                                      </p:cBhvr>
                                      <p:tavLst>
                                        <p:tav tm="0">
                                          <p:val>
                                            <p:strVal val="1+#ppt_w/2"/>
                                          </p:val>
                                        </p:tav>
                                        <p:tav tm="100000">
                                          <p:val>
                                            <p:strVal val="#ppt_x"/>
                                          </p:val>
                                        </p:tav>
                                      </p:tavLst>
                                    </p:anim>
                                    <p:anim calcmode="lin" valueType="num">
                                      <p:cBhvr additive="base">
                                        <p:cTn id="38" dur="500" fill="hold"/>
                                        <p:tgtEl>
                                          <p:spTgt spid="162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P spid="162822" grpId="0" autoUpdateAnimBg="0"/>
      <p:bldP spid="1628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4AB043C5-AC76-4510-A1C5-2BBC13C61560}" type="slidenum">
              <a:rPr lang="en-US"/>
              <a:pPr/>
              <a:t>32</a:t>
            </a:fld>
            <a:endParaRPr lang="en-US"/>
          </a:p>
        </p:txBody>
      </p:sp>
      <p:sp>
        <p:nvSpPr>
          <p:cNvPr id="46083" name="Rectangle 2"/>
          <p:cNvSpPr>
            <a:spLocks noGrp="1" noChangeArrowheads="1"/>
          </p:cNvSpPr>
          <p:nvPr>
            <p:ph type="title"/>
          </p:nvPr>
        </p:nvSpPr>
        <p:spPr/>
        <p:txBody>
          <a:bodyPr/>
          <a:lstStyle/>
          <a:p>
            <a:pPr eaLnBrk="1" hangingPunct="1"/>
            <a:r>
              <a:rPr lang="en-US" smtClean="0"/>
              <a:t>Ties: conclusion</a:t>
            </a:r>
          </a:p>
        </p:txBody>
      </p:sp>
      <p:sp>
        <p:nvSpPr>
          <p:cNvPr id="46084" name="Rectangle 3"/>
          <p:cNvSpPr>
            <a:spLocks noGrp="1" noChangeArrowheads="1"/>
          </p:cNvSpPr>
          <p:nvPr>
            <p:ph type="body" idx="1"/>
          </p:nvPr>
        </p:nvSpPr>
        <p:spPr/>
        <p:txBody>
          <a:bodyPr/>
          <a:lstStyle/>
          <a:p>
            <a:pPr eaLnBrk="1" hangingPunct="1">
              <a:buFont typeface="Wingdings" pitchFamily="2" charset="2"/>
              <a:buNone/>
            </a:pPr>
            <a:r>
              <a:rPr lang="en-US" smtClean="0">
                <a:sym typeface="Wingdings" pitchFamily="2" charset="2"/>
              </a:rPr>
              <a:t>We’ll see how to implement in SAS and compare methods (often doesn’t matter much!).</a:t>
            </a:r>
          </a:p>
          <a:p>
            <a:pPr eaLnBrk="1" hangingPunct="1"/>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fld id="{69B6BBA1-9E56-4907-95F3-355E2F136537}" type="slidenum">
              <a:rPr lang="en-US"/>
              <a:pPr/>
              <a:t>33</a:t>
            </a:fld>
            <a:endParaRPr lang="en-US"/>
          </a:p>
        </p:txBody>
      </p:sp>
      <p:sp>
        <p:nvSpPr>
          <p:cNvPr id="1638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29027" name="Object 3"/>
          <p:cNvGraphicFramePr>
            <a:graphicFrameLocks noChangeAspect="1"/>
          </p:cNvGraphicFramePr>
          <p:nvPr>
            <p:ph type="body" idx="1"/>
          </p:nvPr>
        </p:nvGraphicFramePr>
        <p:xfrm>
          <a:off x="1143000" y="3429000"/>
          <a:ext cx="4992688" cy="1139825"/>
        </p:xfrm>
        <a:graphic>
          <a:graphicData uri="http://schemas.openxmlformats.org/presentationml/2006/ole">
            <p:oleObj spid="_x0000_s16386" name="Equation" r:id="rId4" imgW="2057400" imgH="469800" progId="Equation.3">
              <p:embed/>
            </p:oleObj>
          </a:graphicData>
        </a:graphic>
      </p:graphicFrame>
      <p:sp>
        <p:nvSpPr>
          <p:cNvPr id="16390" name="Rectangle 4"/>
          <p:cNvSpPr>
            <a:spLocks noChangeArrowheads="1"/>
          </p:cNvSpPr>
          <p:nvPr/>
        </p:nvSpPr>
        <p:spPr bwMode="auto">
          <a:xfrm>
            <a:off x="1371600" y="304800"/>
            <a:ext cx="6710363" cy="1431925"/>
          </a:xfrm>
          <a:prstGeom prst="rect">
            <a:avLst/>
          </a:prstGeom>
          <a:noFill/>
          <a:ln w="9525">
            <a:noFill/>
            <a:miter lim="800000"/>
            <a:headEnd/>
            <a:tailEnd/>
          </a:ln>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sp>
        <p:nvSpPr>
          <p:cNvPr id="16391" name="Text Box 5"/>
          <p:cNvSpPr txBox="1">
            <a:spLocks noChangeArrowheads="1"/>
          </p:cNvSpPr>
          <p:nvPr/>
        </p:nvSpPr>
        <p:spPr bwMode="auto">
          <a:xfrm>
            <a:off x="1143000" y="1981200"/>
            <a:ext cx="5029200" cy="366713"/>
          </a:xfrm>
          <a:prstGeom prst="rect">
            <a:avLst/>
          </a:prstGeom>
          <a:noFill/>
          <a:ln w="9525">
            <a:noFill/>
            <a:miter lim="800000"/>
            <a:headEnd/>
            <a:tailEnd/>
          </a:ln>
        </p:spPr>
        <p:txBody>
          <a:bodyPr anchor="b">
            <a:spAutoFit/>
          </a:bodyPr>
          <a:lstStyle/>
          <a:p>
            <a:pPr>
              <a:spcBef>
                <a:spcPct val="50000"/>
              </a:spcBef>
            </a:pPr>
            <a:r>
              <a:rPr lang="en-US" sz="1800">
                <a:latin typeface="Times New Roman" pitchFamily="18" charset="0"/>
              </a:rPr>
              <a:t>Recall proportional hazards concept:</a:t>
            </a:r>
          </a:p>
        </p:txBody>
      </p:sp>
      <p:graphicFrame>
        <p:nvGraphicFramePr>
          <p:cNvPr id="129030" name="Object 6"/>
          <p:cNvGraphicFramePr>
            <a:graphicFrameLocks noChangeAspect="1"/>
          </p:cNvGraphicFramePr>
          <p:nvPr/>
        </p:nvGraphicFramePr>
        <p:xfrm>
          <a:off x="990600" y="5791200"/>
          <a:ext cx="6248400" cy="423863"/>
        </p:xfrm>
        <a:graphic>
          <a:graphicData uri="http://schemas.openxmlformats.org/presentationml/2006/ole">
            <p:oleObj spid="_x0000_s16387" name="Equation" r:id="rId5" imgW="3377880" imgH="228600" progId="Equation.3">
              <p:embed/>
            </p:oleObj>
          </a:graphicData>
        </a:graphic>
      </p:graphicFrame>
      <p:grpSp>
        <p:nvGrpSpPr>
          <p:cNvPr id="2" name="Group 14"/>
          <p:cNvGrpSpPr>
            <a:grpSpLocks/>
          </p:cNvGrpSpPr>
          <p:nvPr/>
        </p:nvGrpSpPr>
        <p:grpSpPr bwMode="auto">
          <a:xfrm>
            <a:off x="914400" y="4343400"/>
            <a:ext cx="4572000" cy="1138238"/>
            <a:chOff x="432" y="2784"/>
            <a:chExt cx="2880" cy="717"/>
          </a:xfrm>
        </p:grpSpPr>
        <p:sp>
          <p:nvSpPr>
            <p:cNvPr id="16397" name="Text Box 9"/>
            <p:cNvSpPr txBox="1">
              <a:spLocks noChangeArrowheads="1"/>
            </p:cNvSpPr>
            <p:nvPr/>
          </p:nvSpPr>
          <p:spPr bwMode="auto">
            <a:xfrm>
              <a:off x="432" y="3264"/>
              <a:ext cx="2880" cy="237"/>
            </a:xfrm>
            <a:prstGeom prst="rect">
              <a:avLst/>
            </a:prstGeom>
            <a:noFill/>
            <a:ln w="9525">
              <a:solidFill>
                <a:schemeClr val="tx1"/>
              </a:solidFill>
              <a:miter lim="800000"/>
              <a:headEnd/>
              <a:tailEnd/>
            </a:ln>
          </p:spPr>
          <p:txBody>
            <a:bodyPr>
              <a:spAutoFit/>
            </a:bodyPr>
            <a:lstStyle/>
            <a:p>
              <a:pPr>
                <a:spcBef>
                  <a:spcPct val="50000"/>
                </a:spcBef>
              </a:pPr>
              <a:r>
                <a:rPr lang="en-US" sz="1800"/>
                <a:t>Hazard for person j (eg a non-smoker)</a:t>
              </a:r>
            </a:p>
          </p:txBody>
        </p:sp>
        <p:sp>
          <p:nvSpPr>
            <p:cNvPr id="16398" name="Line 10"/>
            <p:cNvSpPr>
              <a:spLocks noChangeShapeType="1"/>
            </p:cNvSpPr>
            <p:nvPr/>
          </p:nvSpPr>
          <p:spPr bwMode="auto">
            <a:xfrm flipV="1">
              <a:off x="1056" y="2784"/>
              <a:ext cx="192" cy="480"/>
            </a:xfrm>
            <a:prstGeom prst="line">
              <a:avLst/>
            </a:prstGeom>
            <a:noFill/>
            <a:ln w="9525">
              <a:solidFill>
                <a:schemeClr val="tx1"/>
              </a:solidFill>
              <a:miter lim="800000"/>
              <a:headEnd/>
              <a:tailEnd type="triangle" w="med" len="med"/>
            </a:ln>
          </p:spPr>
          <p:txBody>
            <a:bodyPr wrap="none"/>
            <a:lstStyle/>
            <a:p>
              <a:endParaRPr lang="en-US"/>
            </a:p>
          </p:txBody>
        </p:sp>
      </p:grpSp>
      <p:grpSp>
        <p:nvGrpSpPr>
          <p:cNvPr id="3" name="Group 15"/>
          <p:cNvGrpSpPr>
            <a:grpSpLocks/>
          </p:cNvGrpSpPr>
          <p:nvPr/>
        </p:nvGrpSpPr>
        <p:grpSpPr bwMode="auto">
          <a:xfrm>
            <a:off x="838200" y="2514600"/>
            <a:ext cx="3886200" cy="1219200"/>
            <a:chOff x="384" y="1584"/>
            <a:chExt cx="2448" cy="768"/>
          </a:xfrm>
        </p:grpSpPr>
        <p:sp>
          <p:nvSpPr>
            <p:cNvPr id="16395" name="Text Box 8"/>
            <p:cNvSpPr txBox="1">
              <a:spLocks noChangeArrowheads="1"/>
            </p:cNvSpPr>
            <p:nvPr/>
          </p:nvSpPr>
          <p:spPr bwMode="auto">
            <a:xfrm>
              <a:off x="384" y="1584"/>
              <a:ext cx="2448" cy="237"/>
            </a:xfrm>
            <a:prstGeom prst="rect">
              <a:avLst/>
            </a:prstGeom>
            <a:noFill/>
            <a:ln w="9525">
              <a:solidFill>
                <a:schemeClr val="tx1"/>
              </a:solidFill>
              <a:miter lim="800000"/>
              <a:headEnd/>
              <a:tailEnd/>
            </a:ln>
          </p:spPr>
          <p:txBody>
            <a:bodyPr>
              <a:spAutoFit/>
            </a:bodyPr>
            <a:lstStyle/>
            <a:p>
              <a:pPr>
                <a:spcBef>
                  <a:spcPct val="50000"/>
                </a:spcBef>
              </a:pPr>
              <a:r>
                <a:rPr lang="en-US" sz="1800"/>
                <a:t>Hazard for person i (eg a smoker)</a:t>
              </a:r>
            </a:p>
          </p:txBody>
        </p:sp>
        <p:sp>
          <p:nvSpPr>
            <p:cNvPr id="16396" name="Line 11"/>
            <p:cNvSpPr>
              <a:spLocks noChangeShapeType="1"/>
            </p:cNvSpPr>
            <p:nvPr/>
          </p:nvSpPr>
          <p:spPr bwMode="auto">
            <a:xfrm>
              <a:off x="720" y="1824"/>
              <a:ext cx="528" cy="528"/>
            </a:xfrm>
            <a:prstGeom prst="line">
              <a:avLst/>
            </a:prstGeom>
            <a:noFill/>
            <a:ln w="9525">
              <a:solidFill>
                <a:schemeClr val="tx1"/>
              </a:solidFill>
              <a:miter lim="800000"/>
              <a:headEnd/>
              <a:tailEnd type="triangle" w="med" len="med"/>
            </a:ln>
          </p:spPr>
          <p:txBody>
            <a:bodyPr wrap="none"/>
            <a:lstStyle/>
            <a:p>
              <a:endParaRPr lang="en-US"/>
            </a:p>
          </p:txBody>
        </p:sp>
      </p:grpSp>
      <p:sp>
        <p:nvSpPr>
          <p:cNvPr id="129036" name="Text Box 12"/>
          <p:cNvSpPr txBox="1">
            <a:spLocks noChangeArrowheads="1"/>
          </p:cNvSpPr>
          <p:nvPr/>
        </p:nvSpPr>
        <p:spPr bwMode="auto">
          <a:xfrm>
            <a:off x="0" y="3581400"/>
            <a:ext cx="1066800" cy="925513"/>
          </a:xfrm>
          <a:prstGeom prst="rect">
            <a:avLst/>
          </a:prstGeom>
          <a:noFill/>
          <a:ln w="9525">
            <a:solidFill>
              <a:schemeClr val="tx1"/>
            </a:solidFill>
            <a:miter lim="800000"/>
            <a:headEnd/>
            <a:tailEnd/>
          </a:ln>
        </p:spPr>
        <p:txBody>
          <a:bodyPr>
            <a:spAutoFit/>
          </a:bodyPr>
          <a:lstStyle/>
          <a:p>
            <a:pPr>
              <a:spcBef>
                <a:spcPct val="50000"/>
              </a:spcBef>
            </a:pPr>
            <a:r>
              <a:rPr lang="en-US" sz="1800"/>
              <a:t>Hazard ratio for smoking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additive="base">
                                        <p:cTn id="7" dur="500" fill="hold"/>
                                        <p:tgtEl>
                                          <p:spTgt spid="129027"/>
                                        </p:tgtEl>
                                        <p:attrNameLst>
                                          <p:attrName>ppt_x</p:attrName>
                                        </p:attrNameLst>
                                      </p:cBhvr>
                                      <p:tavLst>
                                        <p:tav tm="0">
                                          <p:val>
                                            <p:strVal val="0-#ppt_w/2"/>
                                          </p:val>
                                        </p:tav>
                                        <p:tav tm="100000">
                                          <p:val>
                                            <p:strVal val="#ppt_x"/>
                                          </p:val>
                                        </p:tav>
                                      </p:tavLst>
                                    </p:anim>
                                    <p:anim calcmode="lin" valueType="num">
                                      <p:cBhvr additive="base">
                                        <p:cTn id="8"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36"/>
                                        </p:tgtEl>
                                        <p:attrNameLst>
                                          <p:attrName>style.visibility</p:attrName>
                                        </p:attrNameLst>
                                      </p:cBhvr>
                                      <p:to>
                                        <p:strVal val="visible"/>
                                      </p:to>
                                    </p:set>
                                    <p:anim calcmode="lin" valueType="num">
                                      <p:cBhvr additive="base">
                                        <p:cTn id="13" dur="500" fill="hold"/>
                                        <p:tgtEl>
                                          <p:spTgt spid="129036"/>
                                        </p:tgtEl>
                                        <p:attrNameLst>
                                          <p:attrName>ppt_x</p:attrName>
                                        </p:attrNameLst>
                                      </p:cBhvr>
                                      <p:tavLst>
                                        <p:tav tm="0">
                                          <p:val>
                                            <p:strVal val="0-#ppt_w/2"/>
                                          </p:val>
                                        </p:tav>
                                        <p:tav tm="100000">
                                          <p:val>
                                            <p:strVal val="#ppt_x"/>
                                          </p:val>
                                        </p:tav>
                                      </p:tavLst>
                                    </p:anim>
                                    <p:anim calcmode="lin" valueType="num">
                                      <p:cBhvr additive="base">
                                        <p:cTn id="14" dur="500" fill="hold"/>
                                        <p:tgtEl>
                                          <p:spTgt spid="1290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 calcmode="lin" valueType="num">
                                      <p:cBhvr>
                                        <p:cTn id="2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29030"/>
                                        </p:tgtEl>
                                        <p:attrNameLst>
                                          <p:attrName>style.visibility</p:attrName>
                                        </p:attrNameLst>
                                      </p:cBhvr>
                                      <p:to>
                                        <p:strVal val="visible"/>
                                      </p:to>
                                    </p:set>
                                    <p:anim calcmode="lin" valueType="num">
                                      <p:cBhvr additive="base">
                                        <p:cTn id="35" dur="500" fill="hold"/>
                                        <p:tgtEl>
                                          <p:spTgt spid="129030"/>
                                        </p:tgtEl>
                                        <p:attrNameLst>
                                          <p:attrName>ppt_x</p:attrName>
                                        </p:attrNameLst>
                                      </p:cBhvr>
                                      <p:tavLst>
                                        <p:tav tm="0">
                                          <p:val>
                                            <p:strVal val="0-#ppt_w/2"/>
                                          </p:val>
                                        </p:tav>
                                        <p:tav tm="100000">
                                          <p:val>
                                            <p:strVal val="#ppt_x"/>
                                          </p:val>
                                        </p:tav>
                                      </p:tavLst>
                                    </p:anim>
                                    <p:anim calcmode="lin" valueType="num">
                                      <p:cBhvr additive="base">
                                        <p:cTn id="36" dur="500" fill="hold"/>
                                        <p:tgtEl>
                                          <p:spTgt spid="129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Slide Number Placeholder 5"/>
          <p:cNvSpPr>
            <a:spLocks noGrp="1"/>
          </p:cNvSpPr>
          <p:nvPr>
            <p:ph type="sldNum" sz="quarter" idx="12"/>
          </p:nvPr>
        </p:nvSpPr>
        <p:spPr>
          <a:noFill/>
        </p:spPr>
        <p:txBody>
          <a:bodyPr/>
          <a:lstStyle/>
          <a:p>
            <a:fld id="{3CD2CA1D-7CF7-4F16-9CBB-7E6773856898}" type="slidenum">
              <a:rPr lang="en-US"/>
              <a:pPr/>
              <a:t>34</a:t>
            </a:fld>
            <a:endParaRPr lang="en-US"/>
          </a:p>
        </p:txBody>
      </p:sp>
      <p:sp>
        <p:nvSpPr>
          <p:cNvPr id="17414" name="Rectangle 2"/>
          <p:cNvSpPr>
            <a:spLocks noGrp="1" noChangeArrowheads="1"/>
          </p:cNvSpPr>
          <p:nvPr>
            <p:ph type="title"/>
          </p:nvPr>
        </p:nvSpPr>
        <p:spPr/>
        <p:txBody>
          <a:bodyPr/>
          <a:lstStyle/>
          <a:p>
            <a:pPr eaLnBrk="1" hangingPunct="1"/>
            <a:r>
              <a:rPr lang="en-US" sz="3600" smtClean="0"/>
              <a:t>Recall relationship between survival function and hazard function…</a:t>
            </a:r>
          </a:p>
        </p:txBody>
      </p:sp>
      <p:graphicFrame>
        <p:nvGraphicFramePr>
          <p:cNvPr id="250880" name="Object 0"/>
          <p:cNvGraphicFramePr>
            <a:graphicFrameLocks noChangeAspect="1"/>
          </p:cNvGraphicFramePr>
          <p:nvPr/>
        </p:nvGraphicFramePr>
        <p:xfrm>
          <a:off x="609600" y="4267200"/>
          <a:ext cx="7910513" cy="1820863"/>
        </p:xfrm>
        <a:graphic>
          <a:graphicData uri="http://schemas.openxmlformats.org/presentationml/2006/ole">
            <p:oleObj spid="_x0000_s17410" name="Equation" r:id="rId4" imgW="1815840" imgH="419040" progId="Equation.3">
              <p:embed/>
            </p:oleObj>
          </a:graphicData>
        </a:graphic>
      </p:graphicFrame>
      <p:sp>
        <p:nvSpPr>
          <p:cNvPr id="17415" name="Rectangle 8"/>
          <p:cNvSpPr>
            <a:spLocks noChangeArrowheads="1"/>
          </p:cNvSpPr>
          <p:nvPr/>
        </p:nvSpPr>
        <p:spPr bwMode="auto">
          <a:xfrm>
            <a:off x="838200" y="2057400"/>
            <a:ext cx="6934200" cy="1524000"/>
          </a:xfrm>
          <a:prstGeom prst="rect">
            <a:avLst/>
          </a:prstGeom>
          <a:solidFill>
            <a:schemeClr val="accent1"/>
          </a:solidFill>
          <a:ln w="9525">
            <a:solidFill>
              <a:schemeClr val="tx1"/>
            </a:solidFill>
            <a:miter lim="800000"/>
            <a:headEnd/>
            <a:tailEnd/>
          </a:ln>
        </p:spPr>
        <p:txBody>
          <a:bodyPr wrap="none" anchor="ctr"/>
          <a:lstStyle/>
          <a:p>
            <a:endParaRPr lang="ru-RU"/>
          </a:p>
        </p:txBody>
      </p:sp>
      <p:graphicFrame>
        <p:nvGraphicFramePr>
          <p:cNvPr id="17411" name="Object 1"/>
          <p:cNvGraphicFramePr>
            <a:graphicFrameLocks noChangeAspect="1"/>
          </p:cNvGraphicFramePr>
          <p:nvPr/>
        </p:nvGraphicFramePr>
        <p:xfrm>
          <a:off x="1219200" y="2286000"/>
          <a:ext cx="4191000" cy="820738"/>
        </p:xfrm>
        <a:graphic>
          <a:graphicData uri="http://schemas.openxmlformats.org/presentationml/2006/ole">
            <p:oleObj spid="_x0000_s17411" name="Equation" r:id="rId5" imgW="2133360" imgH="419040" progId="Equation.3">
              <p:embed/>
            </p:oleObj>
          </a:graphicData>
        </a:graphic>
      </p:graphicFrame>
      <p:graphicFrame>
        <p:nvGraphicFramePr>
          <p:cNvPr id="250882" name="Object 2"/>
          <p:cNvGraphicFramePr>
            <a:graphicFrameLocks noChangeAspect="1"/>
          </p:cNvGraphicFramePr>
          <p:nvPr>
            <p:ph type="body" idx="1"/>
          </p:nvPr>
        </p:nvGraphicFramePr>
        <p:xfrm>
          <a:off x="914400" y="3886200"/>
          <a:ext cx="3505200" cy="819150"/>
        </p:xfrm>
        <a:graphic>
          <a:graphicData uri="http://schemas.openxmlformats.org/presentationml/2006/ole">
            <p:oleObj spid="_x0000_s17412" name="Equation" r:id="rId6" imgW="9777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0882"/>
                                        </p:tgtEl>
                                        <p:attrNameLst>
                                          <p:attrName>style.visibility</p:attrName>
                                        </p:attrNameLst>
                                      </p:cBhvr>
                                      <p:to>
                                        <p:strVal val="visible"/>
                                      </p:to>
                                    </p:set>
                                    <p:anim calcmode="lin" valueType="num">
                                      <p:cBhvr additive="base">
                                        <p:cTn id="7" dur="500" fill="hold"/>
                                        <p:tgtEl>
                                          <p:spTgt spid="250882"/>
                                        </p:tgtEl>
                                        <p:attrNameLst>
                                          <p:attrName>ppt_x</p:attrName>
                                        </p:attrNameLst>
                                      </p:cBhvr>
                                      <p:tavLst>
                                        <p:tav tm="0">
                                          <p:val>
                                            <p:strVal val="0-#ppt_w/2"/>
                                          </p:val>
                                        </p:tav>
                                        <p:tav tm="100000">
                                          <p:val>
                                            <p:strVal val="#ppt_x"/>
                                          </p:val>
                                        </p:tav>
                                      </p:tavLst>
                                    </p:anim>
                                    <p:anim calcmode="lin" valueType="num">
                                      <p:cBhvr additive="base">
                                        <p:cTn id="8" dur="500" fill="hold"/>
                                        <p:tgtEl>
                                          <p:spTgt spid="250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0880"/>
                                        </p:tgtEl>
                                        <p:attrNameLst>
                                          <p:attrName>style.visibility</p:attrName>
                                        </p:attrNameLst>
                                      </p:cBhvr>
                                      <p:to>
                                        <p:strVal val="visible"/>
                                      </p:to>
                                    </p:set>
                                    <p:anim calcmode="lin" valueType="num">
                                      <p:cBhvr additive="base">
                                        <p:cTn id="13" dur="500" fill="hold"/>
                                        <p:tgtEl>
                                          <p:spTgt spid="250880"/>
                                        </p:tgtEl>
                                        <p:attrNameLst>
                                          <p:attrName>ppt_x</p:attrName>
                                        </p:attrNameLst>
                                      </p:cBhvr>
                                      <p:tavLst>
                                        <p:tav tm="0">
                                          <p:val>
                                            <p:strVal val="0-#ppt_w/2"/>
                                          </p:val>
                                        </p:tav>
                                        <p:tav tm="100000">
                                          <p:val>
                                            <p:strVal val="#ppt_x"/>
                                          </p:val>
                                        </p:tav>
                                      </p:tavLst>
                                    </p:anim>
                                    <p:anim calcmode="lin" valueType="num">
                                      <p:cBhvr additive="base">
                                        <p:cTn id="14" dur="500" fill="hold"/>
                                        <p:tgtEl>
                                          <p:spTgt spid="250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Slide Number Placeholder 5"/>
          <p:cNvSpPr>
            <a:spLocks noGrp="1"/>
          </p:cNvSpPr>
          <p:nvPr>
            <p:ph type="sldNum" sz="quarter" idx="12"/>
          </p:nvPr>
        </p:nvSpPr>
        <p:spPr>
          <a:noFill/>
        </p:spPr>
        <p:txBody>
          <a:bodyPr/>
          <a:lstStyle/>
          <a:p>
            <a:fld id="{D1CBD15C-32D7-4DCD-AFE2-79B9557BC9C6}" type="slidenum">
              <a:rPr lang="en-US"/>
              <a:pPr/>
              <a:t>35</a:t>
            </a:fld>
            <a:endParaRPr lang="en-US"/>
          </a:p>
        </p:txBody>
      </p:sp>
      <p:sp>
        <p:nvSpPr>
          <p:cNvPr id="18440"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8441" name="Rectangle 3"/>
          <p:cNvSpPr>
            <a:spLocks noChangeArrowheads="1"/>
          </p:cNvSpPr>
          <p:nvPr/>
        </p:nvSpPr>
        <p:spPr bwMode="auto">
          <a:xfrm>
            <a:off x="1371600" y="304800"/>
            <a:ext cx="6710363" cy="1431925"/>
          </a:xfrm>
          <a:prstGeom prst="rect">
            <a:avLst/>
          </a:prstGeom>
          <a:noFill/>
          <a:ln w="9525">
            <a:noFill/>
            <a:miter lim="800000"/>
            <a:headEnd/>
            <a:tailEnd/>
          </a:ln>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graphicFrame>
        <p:nvGraphicFramePr>
          <p:cNvPr id="251904" name="Object 0"/>
          <p:cNvGraphicFramePr>
            <a:graphicFrameLocks noChangeAspect="1"/>
          </p:cNvGraphicFramePr>
          <p:nvPr/>
        </p:nvGraphicFramePr>
        <p:xfrm>
          <a:off x="1295400" y="1905000"/>
          <a:ext cx="1714500" cy="423863"/>
        </p:xfrm>
        <a:graphic>
          <a:graphicData uri="http://schemas.openxmlformats.org/presentationml/2006/ole">
            <p:oleObj spid="_x0000_s18434" name="Equation" r:id="rId4" imgW="927000" imgH="228600" progId="Equation.3">
              <p:embed/>
            </p:oleObj>
          </a:graphicData>
        </a:graphic>
      </p:graphicFrame>
      <p:graphicFrame>
        <p:nvGraphicFramePr>
          <p:cNvPr id="251905" name="Object 1"/>
          <p:cNvGraphicFramePr>
            <a:graphicFrameLocks noChangeAspect="1"/>
          </p:cNvGraphicFramePr>
          <p:nvPr/>
        </p:nvGraphicFramePr>
        <p:xfrm>
          <a:off x="1066800" y="2209800"/>
          <a:ext cx="4419600" cy="1503363"/>
        </p:xfrm>
        <a:graphic>
          <a:graphicData uri="http://schemas.openxmlformats.org/presentationml/2006/ole">
            <p:oleObj spid="_x0000_s18435" name="Equation" r:id="rId5" imgW="2197080" imgH="749160" progId="Equation.3">
              <p:embed/>
            </p:oleObj>
          </a:graphicData>
        </a:graphic>
      </p:graphicFrame>
      <p:graphicFrame>
        <p:nvGraphicFramePr>
          <p:cNvPr id="251906" name="Object 2"/>
          <p:cNvGraphicFramePr>
            <a:graphicFrameLocks noChangeAspect="1"/>
          </p:cNvGraphicFramePr>
          <p:nvPr/>
        </p:nvGraphicFramePr>
        <p:xfrm>
          <a:off x="1219200" y="3581400"/>
          <a:ext cx="4495800" cy="774700"/>
        </p:xfrm>
        <a:graphic>
          <a:graphicData uri="http://schemas.openxmlformats.org/presentationml/2006/ole">
            <p:oleObj spid="_x0000_s18436" name="Equation" r:id="rId6" imgW="2209680" imgH="380880" progId="Equation.3">
              <p:embed/>
            </p:oleObj>
          </a:graphicData>
        </a:graphic>
      </p:graphicFrame>
      <p:graphicFrame>
        <p:nvGraphicFramePr>
          <p:cNvPr id="251907" name="Object 3"/>
          <p:cNvGraphicFramePr>
            <a:graphicFrameLocks noChangeAspect="1"/>
          </p:cNvGraphicFramePr>
          <p:nvPr/>
        </p:nvGraphicFramePr>
        <p:xfrm>
          <a:off x="1052513" y="4495800"/>
          <a:ext cx="6354762" cy="588963"/>
        </p:xfrm>
        <a:graphic>
          <a:graphicData uri="http://schemas.openxmlformats.org/presentationml/2006/ole">
            <p:oleObj spid="_x0000_s18437" name="Equation" r:id="rId7" imgW="2743200" imgH="253800" progId="Equation.3">
              <p:embed/>
            </p:oleObj>
          </a:graphicData>
        </a:graphic>
      </p:graphicFrame>
      <p:grpSp>
        <p:nvGrpSpPr>
          <p:cNvPr id="2" name="Group 16"/>
          <p:cNvGrpSpPr>
            <a:grpSpLocks/>
          </p:cNvGrpSpPr>
          <p:nvPr/>
        </p:nvGrpSpPr>
        <p:grpSpPr bwMode="auto">
          <a:xfrm>
            <a:off x="5181600" y="3613150"/>
            <a:ext cx="2743200" cy="958850"/>
            <a:chOff x="3264" y="2276"/>
            <a:chExt cx="1728" cy="604"/>
          </a:xfrm>
        </p:grpSpPr>
        <p:sp>
          <p:nvSpPr>
            <p:cNvPr id="18449" name="Text Box 8"/>
            <p:cNvSpPr txBox="1">
              <a:spLocks noChangeArrowheads="1"/>
            </p:cNvSpPr>
            <p:nvPr/>
          </p:nvSpPr>
          <p:spPr bwMode="auto">
            <a:xfrm>
              <a:off x="4128" y="2276"/>
              <a:ext cx="864" cy="332"/>
            </a:xfrm>
            <a:prstGeom prst="rect">
              <a:avLst/>
            </a:prstGeom>
            <a:solidFill>
              <a:srgbClr val="C0C0C0"/>
            </a:solidFill>
            <a:ln w="9525">
              <a:solidFill>
                <a:schemeClr val="tx1"/>
              </a:solidFill>
              <a:miter lim="800000"/>
              <a:headEnd/>
              <a:tailEnd/>
            </a:ln>
          </p:spPr>
          <p:txBody>
            <a:bodyPr anchor="b">
              <a:spAutoFit/>
            </a:bodyPr>
            <a:lstStyle/>
            <a:p>
              <a:r>
                <a:rPr lang="en-US" sz="1400">
                  <a:solidFill>
                    <a:schemeClr val="tx2"/>
                  </a:solidFill>
                  <a:latin typeface="Times New Roman" pitchFamily="18" charset="0"/>
                </a:rPr>
                <a:t>Take log of both sides</a:t>
              </a:r>
            </a:p>
          </p:txBody>
        </p:sp>
        <p:sp>
          <p:nvSpPr>
            <p:cNvPr id="18450" name="Line 9"/>
            <p:cNvSpPr>
              <a:spLocks noChangeShapeType="1"/>
            </p:cNvSpPr>
            <p:nvPr/>
          </p:nvSpPr>
          <p:spPr bwMode="auto">
            <a:xfrm flipH="1">
              <a:off x="3264" y="2592"/>
              <a:ext cx="864" cy="288"/>
            </a:xfrm>
            <a:prstGeom prst="line">
              <a:avLst/>
            </a:prstGeom>
            <a:noFill/>
            <a:ln w="9525">
              <a:solidFill>
                <a:schemeClr val="tx1"/>
              </a:solidFill>
              <a:round/>
              <a:headEnd/>
              <a:tailEnd type="triangle" w="med" len="med"/>
            </a:ln>
          </p:spPr>
          <p:txBody>
            <a:bodyPr anchor="b"/>
            <a:lstStyle/>
            <a:p>
              <a:endParaRPr lang="en-US"/>
            </a:p>
          </p:txBody>
        </p:sp>
      </p:grpSp>
      <p:graphicFrame>
        <p:nvGraphicFramePr>
          <p:cNvPr id="251908" name="Object 4"/>
          <p:cNvGraphicFramePr>
            <a:graphicFrameLocks noChangeAspect="1"/>
          </p:cNvGraphicFramePr>
          <p:nvPr/>
        </p:nvGraphicFramePr>
        <p:xfrm>
          <a:off x="457200" y="5257800"/>
          <a:ext cx="4648200" cy="1298575"/>
        </p:xfrm>
        <a:graphic>
          <a:graphicData uri="http://schemas.openxmlformats.org/presentationml/2006/ole">
            <p:oleObj spid="_x0000_s18438" name="Equation" r:id="rId8" imgW="2361960" imgH="660240" progId="Equation.3">
              <p:embed/>
            </p:oleObj>
          </a:graphicData>
        </a:graphic>
      </p:graphicFrame>
      <p:grpSp>
        <p:nvGrpSpPr>
          <p:cNvPr id="3" name="Group 17"/>
          <p:cNvGrpSpPr>
            <a:grpSpLocks/>
          </p:cNvGrpSpPr>
          <p:nvPr/>
        </p:nvGrpSpPr>
        <p:grpSpPr bwMode="auto">
          <a:xfrm>
            <a:off x="0" y="3200400"/>
            <a:ext cx="1066800" cy="2057400"/>
            <a:chOff x="0" y="2016"/>
            <a:chExt cx="672" cy="1296"/>
          </a:xfrm>
        </p:grpSpPr>
        <p:sp>
          <p:nvSpPr>
            <p:cNvPr id="18447" name="Text Box 11"/>
            <p:cNvSpPr txBox="1">
              <a:spLocks noChangeArrowheads="1"/>
            </p:cNvSpPr>
            <p:nvPr/>
          </p:nvSpPr>
          <p:spPr bwMode="auto">
            <a:xfrm>
              <a:off x="0" y="2016"/>
              <a:ext cx="624" cy="868"/>
            </a:xfrm>
            <a:prstGeom prst="rect">
              <a:avLst/>
            </a:prstGeom>
            <a:solidFill>
              <a:srgbClr val="C0C0C0"/>
            </a:solidFill>
            <a:ln w="9525">
              <a:solidFill>
                <a:schemeClr val="tx1"/>
              </a:solidFill>
              <a:miter lim="800000"/>
              <a:headEnd/>
              <a:tailEnd/>
            </a:ln>
          </p:spPr>
          <p:txBody>
            <a:bodyPr anchor="b">
              <a:spAutoFit/>
            </a:bodyPr>
            <a:lstStyle/>
            <a:p>
              <a:r>
                <a:rPr lang="en-US" sz="1400">
                  <a:solidFill>
                    <a:schemeClr val="tx2"/>
                  </a:solidFill>
                  <a:latin typeface="Times New Roman" pitchFamily="18" charset="0"/>
                </a:rPr>
                <a:t>Multiply both sides by a negative and take logs again</a:t>
              </a:r>
            </a:p>
          </p:txBody>
        </p:sp>
        <p:sp>
          <p:nvSpPr>
            <p:cNvPr id="18448" name="Line 12"/>
            <p:cNvSpPr>
              <a:spLocks noChangeShapeType="1"/>
            </p:cNvSpPr>
            <p:nvPr/>
          </p:nvSpPr>
          <p:spPr bwMode="auto">
            <a:xfrm>
              <a:off x="288" y="2880"/>
              <a:ext cx="384" cy="432"/>
            </a:xfrm>
            <a:prstGeom prst="line">
              <a:avLst/>
            </a:prstGeom>
            <a:noFill/>
            <a:ln w="9525">
              <a:solidFill>
                <a:schemeClr val="tx1"/>
              </a:solidFill>
              <a:round/>
              <a:headEnd/>
              <a:tailEnd type="triangle" w="med" len="med"/>
            </a:ln>
          </p:spPr>
          <p:txBody>
            <a:bodyPr anchor="b"/>
            <a:lstStyle/>
            <a:p>
              <a:endParaRPr lang="en-US"/>
            </a:p>
          </p:txBody>
        </p:sp>
      </p:grpSp>
      <p:grpSp>
        <p:nvGrpSpPr>
          <p:cNvPr id="4" name="Group 13"/>
          <p:cNvGrpSpPr>
            <a:grpSpLocks/>
          </p:cNvGrpSpPr>
          <p:nvPr/>
        </p:nvGrpSpPr>
        <p:grpSpPr bwMode="auto">
          <a:xfrm>
            <a:off x="2514600" y="5334000"/>
            <a:ext cx="6400800" cy="1016000"/>
            <a:chOff x="1584" y="3360"/>
            <a:chExt cx="4032" cy="640"/>
          </a:xfrm>
        </p:grpSpPr>
        <p:sp>
          <p:nvSpPr>
            <p:cNvPr id="18445" name="Text Box 14"/>
            <p:cNvSpPr txBox="1">
              <a:spLocks noChangeArrowheads="1"/>
            </p:cNvSpPr>
            <p:nvPr/>
          </p:nvSpPr>
          <p:spPr bwMode="auto">
            <a:xfrm>
              <a:off x="3408" y="3360"/>
              <a:ext cx="2208" cy="640"/>
            </a:xfrm>
            <a:prstGeom prst="rect">
              <a:avLst/>
            </a:prstGeom>
            <a:solidFill>
              <a:srgbClr val="C0C0C0"/>
            </a:solidFill>
            <a:ln w="9525">
              <a:solidFill>
                <a:schemeClr val="tx1"/>
              </a:solidFill>
              <a:miter lim="800000"/>
              <a:headEnd/>
              <a:tailEnd/>
            </a:ln>
          </p:spPr>
          <p:txBody>
            <a:bodyPr anchor="b">
              <a:spAutoFit/>
            </a:bodyPr>
            <a:lstStyle/>
            <a:p>
              <a:r>
                <a:rPr lang="en-US" sz="2000">
                  <a:solidFill>
                    <a:schemeClr val="tx2"/>
                  </a:solidFill>
                  <a:latin typeface="Times New Roman" pitchFamily="18" charset="0"/>
                </a:rPr>
                <a:t>i.e., log(-log) survival curves are parallel,</a:t>
              </a:r>
            </a:p>
            <a:p>
              <a:r>
                <a:rPr lang="en-US" sz="2000">
                  <a:solidFill>
                    <a:schemeClr val="tx2"/>
                  </a:solidFill>
                  <a:latin typeface="Times New Roman" pitchFamily="18" charset="0"/>
                </a:rPr>
                <a:t>and different by log(HR)</a:t>
              </a:r>
            </a:p>
          </p:txBody>
        </p:sp>
        <p:sp>
          <p:nvSpPr>
            <p:cNvPr id="18446" name="Line 15"/>
            <p:cNvSpPr>
              <a:spLocks noChangeShapeType="1"/>
            </p:cNvSpPr>
            <p:nvPr/>
          </p:nvSpPr>
          <p:spPr bwMode="auto">
            <a:xfrm flipH="1">
              <a:off x="1584" y="3888"/>
              <a:ext cx="1824" cy="96"/>
            </a:xfrm>
            <a:prstGeom prst="line">
              <a:avLst/>
            </a:prstGeom>
            <a:noFill/>
            <a:ln w="9525">
              <a:solidFill>
                <a:schemeClr val="tx1"/>
              </a:solidFill>
              <a:round/>
              <a:headEnd/>
              <a:tailEnd type="triangle" w="med" len="med"/>
            </a:ln>
          </p:spPr>
          <p:txBody>
            <a:bodyPr anchor="b"/>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1904"/>
                                        </p:tgtEl>
                                        <p:attrNameLst>
                                          <p:attrName>style.visibility</p:attrName>
                                        </p:attrNameLst>
                                      </p:cBhvr>
                                      <p:to>
                                        <p:strVal val="visible"/>
                                      </p:to>
                                    </p:set>
                                    <p:anim calcmode="lin" valueType="num">
                                      <p:cBhvr additive="base">
                                        <p:cTn id="7" dur="500" fill="hold"/>
                                        <p:tgtEl>
                                          <p:spTgt spid="251904"/>
                                        </p:tgtEl>
                                        <p:attrNameLst>
                                          <p:attrName>ppt_x</p:attrName>
                                        </p:attrNameLst>
                                      </p:cBhvr>
                                      <p:tavLst>
                                        <p:tav tm="0">
                                          <p:val>
                                            <p:strVal val="0-#ppt_w/2"/>
                                          </p:val>
                                        </p:tav>
                                        <p:tav tm="100000">
                                          <p:val>
                                            <p:strVal val="#ppt_x"/>
                                          </p:val>
                                        </p:tav>
                                      </p:tavLst>
                                    </p:anim>
                                    <p:anim calcmode="lin" valueType="num">
                                      <p:cBhvr additive="base">
                                        <p:cTn id="8" dur="500" fill="hold"/>
                                        <p:tgtEl>
                                          <p:spTgt spid="2519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1905"/>
                                        </p:tgtEl>
                                        <p:attrNameLst>
                                          <p:attrName>style.visibility</p:attrName>
                                        </p:attrNameLst>
                                      </p:cBhvr>
                                      <p:to>
                                        <p:strVal val="visible"/>
                                      </p:to>
                                    </p:set>
                                    <p:anim calcmode="lin" valueType="num">
                                      <p:cBhvr additive="base">
                                        <p:cTn id="13" dur="500" fill="hold"/>
                                        <p:tgtEl>
                                          <p:spTgt spid="251905"/>
                                        </p:tgtEl>
                                        <p:attrNameLst>
                                          <p:attrName>ppt_x</p:attrName>
                                        </p:attrNameLst>
                                      </p:cBhvr>
                                      <p:tavLst>
                                        <p:tav tm="0">
                                          <p:val>
                                            <p:strVal val="0-#ppt_w/2"/>
                                          </p:val>
                                        </p:tav>
                                        <p:tav tm="100000">
                                          <p:val>
                                            <p:strVal val="#ppt_x"/>
                                          </p:val>
                                        </p:tav>
                                      </p:tavLst>
                                    </p:anim>
                                    <p:anim calcmode="lin" valueType="num">
                                      <p:cBhvr additive="base">
                                        <p:cTn id="14" dur="500" fill="hold"/>
                                        <p:tgtEl>
                                          <p:spTgt spid="2519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1906"/>
                                        </p:tgtEl>
                                        <p:attrNameLst>
                                          <p:attrName>style.visibility</p:attrName>
                                        </p:attrNameLst>
                                      </p:cBhvr>
                                      <p:to>
                                        <p:strVal val="visible"/>
                                      </p:to>
                                    </p:set>
                                    <p:anim calcmode="lin" valueType="num">
                                      <p:cBhvr additive="base">
                                        <p:cTn id="19" dur="500" fill="hold"/>
                                        <p:tgtEl>
                                          <p:spTgt spid="251906"/>
                                        </p:tgtEl>
                                        <p:attrNameLst>
                                          <p:attrName>ppt_x</p:attrName>
                                        </p:attrNameLst>
                                      </p:cBhvr>
                                      <p:tavLst>
                                        <p:tav tm="0">
                                          <p:val>
                                            <p:strVal val="0-#ppt_w/2"/>
                                          </p:val>
                                        </p:tav>
                                        <p:tav tm="100000">
                                          <p:val>
                                            <p:strVal val="#ppt_x"/>
                                          </p:val>
                                        </p:tav>
                                      </p:tavLst>
                                    </p:anim>
                                    <p:anim calcmode="lin" valueType="num">
                                      <p:cBhvr additive="base">
                                        <p:cTn id="20" dur="500" fill="hold"/>
                                        <p:tgtEl>
                                          <p:spTgt spid="2519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1907"/>
                                        </p:tgtEl>
                                        <p:attrNameLst>
                                          <p:attrName>style.visibility</p:attrName>
                                        </p:attrNameLst>
                                      </p:cBhvr>
                                      <p:to>
                                        <p:strVal val="visible"/>
                                      </p:to>
                                    </p:set>
                                    <p:anim calcmode="lin" valueType="num">
                                      <p:cBhvr additive="base">
                                        <p:cTn id="25" dur="500" fill="hold"/>
                                        <p:tgtEl>
                                          <p:spTgt spid="251907"/>
                                        </p:tgtEl>
                                        <p:attrNameLst>
                                          <p:attrName>ppt_x</p:attrName>
                                        </p:attrNameLst>
                                      </p:cBhvr>
                                      <p:tavLst>
                                        <p:tav tm="0">
                                          <p:val>
                                            <p:strVal val="0-#ppt_w/2"/>
                                          </p:val>
                                        </p:tav>
                                        <p:tav tm="100000">
                                          <p:val>
                                            <p:strVal val="#ppt_x"/>
                                          </p:val>
                                        </p:tav>
                                      </p:tavLst>
                                    </p:anim>
                                    <p:anim calcmode="lin" valueType="num">
                                      <p:cBhvr additive="base">
                                        <p:cTn id="26" dur="500" fill="hold"/>
                                        <p:tgtEl>
                                          <p:spTgt spid="2519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1908"/>
                                        </p:tgtEl>
                                        <p:attrNameLst>
                                          <p:attrName>style.visibility</p:attrName>
                                        </p:attrNameLst>
                                      </p:cBhvr>
                                      <p:to>
                                        <p:strVal val="visible"/>
                                      </p:to>
                                    </p:set>
                                    <p:anim calcmode="lin" valueType="num">
                                      <p:cBhvr additive="base">
                                        <p:cTn id="37" dur="500" fill="hold"/>
                                        <p:tgtEl>
                                          <p:spTgt spid="251908"/>
                                        </p:tgtEl>
                                        <p:attrNameLst>
                                          <p:attrName>ppt_x</p:attrName>
                                        </p:attrNameLst>
                                      </p:cBhvr>
                                      <p:tavLst>
                                        <p:tav tm="0">
                                          <p:val>
                                            <p:strVal val="0-#ppt_w/2"/>
                                          </p:val>
                                        </p:tav>
                                        <p:tav tm="100000">
                                          <p:val>
                                            <p:strVal val="#ppt_x"/>
                                          </p:val>
                                        </p:tav>
                                      </p:tavLst>
                                    </p:anim>
                                    <p:anim calcmode="lin" valueType="num">
                                      <p:cBhvr additive="base">
                                        <p:cTn id="38" dur="500" fill="hold"/>
                                        <p:tgtEl>
                                          <p:spTgt spid="25190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87BDB217-5C45-48F9-A2FD-68ECFEAD9C75}" type="slidenum">
              <a:rPr lang="en-US"/>
              <a:pPr/>
              <a:t>36</a:t>
            </a:fld>
            <a:endParaRPr lang="en-US"/>
          </a:p>
        </p:txBody>
      </p:sp>
      <p:sp>
        <p:nvSpPr>
          <p:cNvPr id="47107"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47108" name="Rectangle 3"/>
          <p:cNvSpPr>
            <a:spLocks noChangeArrowheads="1"/>
          </p:cNvSpPr>
          <p:nvPr/>
        </p:nvSpPr>
        <p:spPr bwMode="auto">
          <a:xfrm>
            <a:off x="1371600" y="304800"/>
            <a:ext cx="6710363" cy="1431925"/>
          </a:xfrm>
          <a:prstGeom prst="rect">
            <a:avLst/>
          </a:prstGeom>
          <a:noFill/>
          <a:ln w="9525">
            <a:noFill/>
            <a:miter lim="800000"/>
            <a:headEnd/>
            <a:tailEnd/>
          </a:ln>
        </p:spPr>
        <p:txBody>
          <a:bodyPr wrap="none">
            <a:spAutoFit/>
          </a:bodyPr>
          <a:lstStyle/>
          <a:p>
            <a:r>
              <a:rPr lang="en-US" sz="4400">
                <a:solidFill>
                  <a:schemeClr val="tx2"/>
                </a:solidFill>
              </a:rPr>
              <a:t>Evaluation of Proportional </a:t>
            </a:r>
          </a:p>
          <a:p>
            <a:r>
              <a:rPr lang="en-US" sz="4400">
                <a:solidFill>
                  <a:schemeClr val="tx2"/>
                </a:solidFill>
              </a:rPr>
              <a:t>Hazards assumption:</a:t>
            </a:r>
          </a:p>
        </p:txBody>
      </p:sp>
      <p:sp>
        <p:nvSpPr>
          <p:cNvPr id="47109" name="Rectangle 4"/>
          <p:cNvSpPr>
            <a:spLocks noChangeArrowheads="1"/>
          </p:cNvSpPr>
          <p:nvPr/>
        </p:nvSpPr>
        <p:spPr bwMode="auto">
          <a:xfrm>
            <a:off x="2305050" y="1771650"/>
            <a:ext cx="9144000" cy="0"/>
          </a:xfrm>
          <a:prstGeom prst="rect">
            <a:avLst/>
          </a:prstGeom>
          <a:noFill/>
          <a:ln w="9525">
            <a:noFill/>
            <a:miter lim="800000"/>
            <a:headEnd/>
            <a:tailEnd/>
          </a:ln>
        </p:spPr>
        <p:txBody>
          <a:bodyPr>
            <a:spAutoFit/>
          </a:bodyPr>
          <a:lstStyle/>
          <a:p>
            <a:endParaRPr lang="ru-RU"/>
          </a:p>
        </p:txBody>
      </p:sp>
      <p:sp>
        <p:nvSpPr>
          <p:cNvPr id="47110" name="Picture 5" descr="gplot1"/>
          <p:cNvSpPr>
            <a:spLocks noChangeAspect="1" noChangeArrowheads="1"/>
          </p:cNvSpPr>
          <p:nvPr/>
        </p:nvSpPr>
        <p:spPr bwMode="auto">
          <a:xfrm>
            <a:off x="1219200" y="2743200"/>
            <a:ext cx="5105400" cy="3732213"/>
          </a:xfrm>
          <a:prstGeom prst="rect">
            <a:avLst/>
          </a:prstGeom>
          <a:noFill/>
          <a:ln w="9525">
            <a:noFill/>
            <a:miter lim="800000"/>
            <a:headEnd/>
            <a:tailEnd/>
          </a:ln>
        </p:spPr>
        <p:txBody>
          <a:bodyPr/>
          <a:lstStyle/>
          <a:p>
            <a:endParaRPr lang="en-US"/>
          </a:p>
        </p:txBody>
      </p:sp>
      <p:sp>
        <p:nvSpPr>
          <p:cNvPr id="47111" name="Text Box 6"/>
          <p:cNvSpPr txBox="1">
            <a:spLocks noChangeArrowheads="1"/>
          </p:cNvSpPr>
          <p:nvPr/>
        </p:nvSpPr>
        <p:spPr bwMode="auto">
          <a:xfrm>
            <a:off x="1295400" y="2133600"/>
            <a:ext cx="6172200" cy="457200"/>
          </a:xfrm>
          <a:prstGeom prst="rect">
            <a:avLst/>
          </a:prstGeom>
          <a:noFill/>
          <a:ln w="9525">
            <a:noFill/>
            <a:miter lim="800000"/>
            <a:headEnd/>
            <a:tailEnd/>
          </a:ln>
        </p:spPr>
        <p:txBody>
          <a:bodyPr anchor="b">
            <a:spAutoFit/>
          </a:bodyPr>
          <a:lstStyle/>
          <a:p>
            <a:pPr>
              <a:spcBef>
                <a:spcPct val="50000"/>
              </a:spcBef>
            </a:pPr>
            <a:r>
              <a:rPr lang="en-US">
                <a:latin typeface="Times New Roman" pitchFamily="18" charset="0"/>
              </a:rPr>
              <a:t>e.g., graph we’ll produce in lab…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p>
            <a:fld id="{340C39D7-2C30-4A80-9CC1-2E43BD218656}" type="slidenum">
              <a:rPr lang="en-US"/>
              <a:pPr/>
              <a:t>37</a:t>
            </a:fld>
            <a:endParaRPr lang="en-US"/>
          </a:p>
        </p:txBody>
      </p:sp>
      <p:sp>
        <p:nvSpPr>
          <p:cNvPr id="19460"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9461" name="Rectangle 3"/>
          <p:cNvSpPr>
            <a:spLocks noChangeArrowheads="1"/>
          </p:cNvSpPr>
          <p:nvPr/>
        </p:nvSpPr>
        <p:spPr bwMode="auto">
          <a:xfrm>
            <a:off x="1295400" y="304800"/>
            <a:ext cx="7315200" cy="1431925"/>
          </a:xfrm>
          <a:prstGeom prst="rect">
            <a:avLst/>
          </a:prstGeom>
          <a:noFill/>
          <a:ln w="9525">
            <a:noFill/>
            <a:miter lim="800000"/>
            <a:headEnd/>
            <a:tailEnd/>
          </a:ln>
        </p:spPr>
        <p:txBody>
          <a:bodyPr>
            <a:spAutoFit/>
          </a:bodyPr>
          <a:lstStyle/>
          <a:p>
            <a:r>
              <a:rPr lang="en-US" sz="4400">
                <a:solidFill>
                  <a:schemeClr val="tx2"/>
                </a:solidFill>
              </a:rPr>
              <a:t>Cox models with Non-</a:t>
            </a:r>
          </a:p>
          <a:p>
            <a:r>
              <a:rPr lang="en-US" sz="4400">
                <a:solidFill>
                  <a:schemeClr val="tx2"/>
                </a:solidFill>
              </a:rPr>
              <a:t>Proportional Hazards</a:t>
            </a:r>
          </a:p>
        </p:txBody>
      </p:sp>
      <p:sp>
        <p:nvSpPr>
          <p:cNvPr id="132100" name="Text Box 4"/>
          <p:cNvSpPr txBox="1">
            <a:spLocks noChangeArrowheads="1"/>
          </p:cNvSpPr>
          <p:nvPr/>
        </p:nvSpPr>
        <p:spPr bwMode="auto">
          <a:xfrm>
            <a:off x="1219200" y="1981200"/>
            <a:ext cx="6858000" cy="2282825"/>
          </a:xfrm>
          <a:prstGeom prst="rect">
            <a:avLst/>
          </a:prstGeom>
          <a:noFill/>
          <a:ln w="9525">
            <a:noFill/>
            <a:miter lim="800000"/>
            <a:headEnd/>
            <a:tailEnd/>
          </a:ln>
        </p:spPr>
        <p:txBody>
          <a:bodyPr>
            <a:spAutoFit/>
          </a:bodyPr>
          <a:lstStyle/>
          <a:p>
            <a:pPr>
              <a:spcBef>
                <a:spcPct val="50000"/>
              </a:spcBef>
            </a:pPr>
            <a:r>
              <a:rPr lang="en-US"/>
              <a:t>Violation of the PH assumption for a given covariate is equivalent to that covariate having a significant interaction with time.</a:t>
            </a:r>
          </a:p>
          <a:p>
            <a:pPr>
              <a:spcBef>
                <a:spcPct val="50000"/>
              </a:spcBef>
            </a:pPr>
            <a:endParaRPr lang="en-US"/>
          </a:p>
          <a:p>
            <a:pPr>
              <a:spcBef>
                <a:spcPct val="50000"/>
              </a:spcBef>
            </a:pPr>
            <a:endParaRPr lang="en-US"/>
          </a:p>
        </p:txBody>
      </p:sp>
      <p:sp>
        <p:nvSpPr>
          <p:cNvPr id="19463" name="Text Box 5"/>
          <p:cNvSpPr txBox="1">
            <a:spLocks noChangeArrowheads="1"/>
          </p:cNvSpPr>
          <p:nvPr/>
        </p:nvSpPr>
        <p:spPr bwMode="auto">
          <a:xfrm>
            <a:off x="914400" y="4267200"/>
            <a:ext cx="7772400" cy="762000"/>
          </a:xfrm>
          <a:prstGeom prst="rect">
            <a:avLst/>
          </a:prstGeom>
          <a:noFill/>
          <a:ln w="9525">
            <a:noFill/>
            <a:miter lim="800000"/>
            <a:headEnd/>
            <a:tailEnd/>
          </a:ln>
        </p:spPr>
        <p:txBody>
          <a:bodyPr anchor="b">
            <a:spAutoFit/>
          </a:bodyPr>
          <a:lstStyle/>
          <a:p>
            <a:pPr>
              <a:spcBef>
                <a:spcPct val="50000"/>
              </a:spcBef>
            </a:pPr>
            <a:endParaRPr lang="ru-RU" sz="4400">
              <a:solidFill>
                <a:schemeClr val="tx2"/>
              </a:solidFill>
            </a:endParaRPr>
          </a:p>
        </p:txBody>
      </p:sp>
      <p:graphicFrame>
        <p:nvGraphicFramePr>
          <p:cNvPr id="252928" name="Object 0"/>
          <p:cNvGraphicFramePr>
            <a:graphicFrameLocks noChangeAspect="1"/>
          </p:cNvGraphicFramePr>
          <p:nvPr/>
        </p:nvGraphicFramePr>
        <p:xfrm>
          <a:off x="955675" y="3276600"/>
          <a:ext cx="5348288" cy="1706563"/>
        </p:xfrm>
        <a:graphic>
          <a:graphicData uri="http://schemas.openxmlformats.org/presentationml/2006/ole">
            <p:oleObj spid="_x0000_s19458" name="Equation" r:id="rId4" imgW="1993680" imgH="634680" progId="Equation.3">
              <p:embed/>
            </p:oleObj>
          </a:graphicData>
        </a:graphic>
      </p:graphicFrame>
      <p:sp>
        <p:nvSpPr>
          <p:cNvPr id="132103" name="Rectangle 7"/>
          <p:cNvSpPr>
            <a:spLocks noChangeArrowheads="1"/>
          </p:cNvSpPr>
          <p:nvPr/>
        </p:nvSpPr>
        <p:spPr bwMode="auto">
          <a:xfrm>
            <a:off x="5181600" y="3657600"/>
            <a:ext cx="457200" cy="533400"/>
          </a:xfrm>
          <a:prstGeom prst="rect">
            <a:avLst/>
          </a:prstGeom>
          <a:noFill/>
          <a:ln w="9525">
            <a:noFill/>
            <a:miter lim="800000"/>
            <a:headEnd/>
            <a:tailEnd/>
          </a:ln>
        </p:spPr>
        <p:txBody>
          <a:bodyPr wrap="none" anchor="ctr"/>
          <a:lstStyle/>
          <a:p>
            <a:endParaRPr lang="ru-RU"/>
          </a:p>
        </p:txBody>
      </p:sp>
      <p:sp>
        <p:nvSpPr>
          <p:cNvPr id="132104" name="Rectangle 8"/>
          <p:cNvSpPr>
            <a:spLocks noChangeArrowheads="1"/>
          </p:cNvSpPr>
          <p:nvPr/>
        </p:nvSpPr>
        <p:spPr bwMode="auto">
          <a:xfrm>
            <a:off x="7924800" y="3886200"/>
            <a:ext cx="914400" cy="914400"/>
          </a:xfrm>
          <a:prstGeom prst="rect">
            <a:avLst/>
          </a:prstGeom>
          <a:noFill/>
          <a:ln w="9525">
            <a:noFill/>
            <a:miter lim="800000"/>
            <a:headEnd/>
            <a:tailEnd/>
          </a:ln>
        </p:spPr>
        <p:txBody>
          <a:bodyPr wrap="none" anchor="ctr"/>
          <a:lstStyle/>
          <a:p>
            <a:endParaRPr lang="ru-RU"/>
          </a:p>
        </p:txBody>
      </p:sp>
      <p:sp>
        <p:nvSpPr>
          <p:cNvPr id="132105" name="Rectangle 9"/>
          <p:cNvSpPr>
            <a:spLocks noChangeArrowheads="1"/>
          </p:cNvSpPr>
          <p:nvPr/>
        </p:nvSpPr>
        <p:spPr bwMode="auto">
          <a:xfrm>
            <a:off x="4800600" y="3581400"/>
            <a:ext cx="1524000" cy="609600"/>
          </a:xfrm>
          <a:prstGeom prst="rect">
            <a:avLst/>
          </a:prstGeom>
          <a:noFill/>
          <a:ln w="9525">
            <a:noFill/>
            <a:miter lim="800000"/>
            <a:headEnd/>
            <a:tailEnd/>
          </a:ln>
        </p:spPr>
        <p:txBody>
          <a:bodyPr wrap="none" anchor="ctr"/>
          <a:lstStyle/>
          <a:p>
            <a:endParaRPr lang="ru-RU"/>
          </a:p>
        </p:txBody>
      </p:sp>
      <p:grpSp>
        <p:nvGrpSpPr>
          <p:cNvPr id="2" name="Group 10"/>
          <p:cNvGrpSpPr>
            <a:grpSpLocks/>
          </p:cNvGrpSpPr>
          <p:nvPr/>
        </p:nvGrpSpPr>
        <p:grpSpPr bwMode="auto">
          <a:xfrm>
            <a:off x="5486400" y="3352800"/>
            <a:ext cx="3352800" cy="1371600"/>
            <a:chOff x="3264" y="2352"/>
            <a:chExt cx="2112" cy="864"/>
          </a:xfrm>
        </p:grpSpPr>
        <p:sp>
          <p:nvSpPr>
            <p:cNvPr id="19473" name="Rectangle 11"/>
            <p:cNvSpPr>
              <a:spLocks noChangeArrowheads="1"/>
            </p:cNvSpPr>
            <p:nvPr/>
          </p:nvSpPr>
          <p:spPr bwMode="auto">
            <a:xfrm>
              <a:off x="3264" y="2352"/>
              <a:ext cx="240" cy="288"/>
            </a:xfrm>
            <a:prstGeom prst="rect">
              <a:avLst/>
            </a:prstGeom>
            <a:noFill/>
            <a:ln w="9525">
              <a:solidFill>
                <a:schemeClr val="tx1"/>
              </a:solidFill>
              <a:miter lim="800000"/>
              <a:headEnd/>
              <a:tailEnd/>
            </a:ln>
          </p:spPr>
          <p:txBody>
            <a:bodyPr wrap="none" anchor="ctr"/>
            <a:lstStyle/>
            <a:p>
              <a:endParaRPr lang="ru-RU"/>
            </a:p>
          </p:txBody>
        </p:sp>
        <p:sp>
          <p:nvSpPr>
            <p:cNvPr id="19474" name="Line 12"/>
            <p:cNvSpPr>
              <a:spLocks noChangeShapeType="1"/>
            </p:cNvSpPr>
            <p:nvPr/>
          </p:nvSpPr>
          <p:spPr bwMode="auto">
            <a:xfrm>
              <a:off x="3456" y="2640"/>
              <a:ext cx="528" cy="240"/>
            </a:xfrm>
            <a:prstGeom prst="line">
              <a:avLst/>
            </a:prstGeom>
            <a:noFill/>
            <a:ln w="9525">
              <a:solidFill>
                <a:schemeClr val="tx1"/>
              </a:solidFill>
              <a:round/>
              <a:headEnd/>
              <a:tailEnd type="triangle" w="med" len="med"/>
            </a:ln>
          </p:spPr>
          <p:txBody>
            <a:bodyPr anchor="b"/>
            <a:lstStyle/>
            <a:p>
              <a:endParaRPr lang="en-US"/>
            </a:p>
          </p:txBody>
        </p:sp>
        <p:sp>
          <p:nvSpPr>
            <p:cNvPr id="19475" name="Text Box 13"/>
            <p:cNvSpPr txBox="1">
              <a:spLocks noChangeArrowheads="1"/>
            </p:cNvSpPr>
            <p:nvPr/>
          </p:nvSpPr>
          <p:spPr bwMode="auto">
            <a:xfrm>
              <a:off x="3984" y="2768"/>
              <a:ext cx="1392" cy="448"/>
            </a:xfrm>
            <a:prstGeom prst="rect">
              <a:avLst/>
            </a:prstGeom>
            <a:solidFill>
              <a:srgbClr val="C0C0C0"/>
            </a:solidFill>
            <a:ln w="9525">
              <a:solidFill>
                <a:schemeClr val="tx1"/>
              </a:solidFill>
              <a:miter lim="800000"/>
              <a:headEnd/>
              <a:tailEnd/>
            </a:ln>
          </p:spPr>
          <p:txBody>
            <a:bodyPr anchor="b">
              <a:spAutoFit/>
            </a:bodyPr>
            <a:lstStyle/>
            <a:p>
              <a:pPr>
                <a:spcBef>
                  <a:spcPct val="50000"/>
                </a:spcBef>
              </a:pPr>
              <a:r>
                <a:rPr lang="en-US" sz="2000">
                  <a:latin typeface="Times New Roman" pitchFamily="18" charset="0"/>
                </a:rPr>
                <a:t>The covariate multiplied by time</a:t>
              </a:r>
            </a:p>
          </p:txBody>
        </p:sp>
      </p:grpSp>
      <p:grpSp>
        <p:nvGrpSpPr>
          <p:cNvPr id="3" name="Group 14"/>
          <p:cNvGrpSpPr>
            <a:grpSpLocks/>
          </p:cNvGrpSpPr>
          <p:nvPr/>
        </p:nvGrpSpPr>
        <p:grpSpPr bwMode="auto">
          <a:xfrm>
            <a:off x="5105400" y="2667000"/>
            <a:ext cx="4038600" cy="1143000"/>
            <a:chOff x="3024" y="1920"/>
            <a:chExt cx="2544" cy="720"/>
          </a:xfrm>
        </p:grpSpPr>
        <p:sp>
          <p:nvSpPr>
            <p:cNvPr id="19470" name="Rectangle 15"/>
            <p:cNvSpPr>
              <a:spLocks noChangeArrowheads="1"/>
            </p:cNvSpPr>
            <p:nvPr/>
          </p:nvSpPr>
          <p:spPr bwMode="auto">
            <a:xfrm>
              <a:off x="3024" y="2352"/>
              <a:ext cx="240" cy="288"/>
            </a:xfrm>
            <a:prstGeom prst="rect">
              <a:avLst/>
            </a:prstGeom>
            <a:noFill/>
            <a:ln w="9525">
              <a:solidFill>
                <a:schemeClr val="tx1"/>
              </a:solidFill>
              <a:miter lim="800000"/>
              <a:headEnd/>
              <a:tailEnd/>
            </a:ln>
          </p:spPr>
          <p:txBody>
            <a:bodyPr wrap="none" anchor="ctr"/>
            <a:lstStyle/>
            <a:p>
              <a:endParaRPr lang="ru-RU"/>
            </a:p>
          </p:txBody>
        </p:sp>
        <p:sp>
          <p:nvSpPr>
            <p:cNvPr id="19471" name="Line 16"/>
            <p:cNvSpPr>
              <a:spLocks noChangeShapeType="1"/>
            </p:cNvSpPr>
            <p:nvPr/>
          </p:nvSpPr>
          <p:spPr bwMode="auto">
            <a:xfrm flipV="1">
              <a:off x="3168" y="2112"/>
              <a:ext cx="960" cy="240"/>
            </a:xfrm>
            <a:prstGeom prst="line">
              <a:avLst/>
            </a:prstGeom>
            <a:noFill/>
            <a:ln w="9525">
              <a:solidFill>
                <a:schemeClr val="tx1"/>
              </a:solidFill>
              <a:round/>
              <a:headEnd/>
              <a:tailEnd type="triangle" w="med" len="med"/>
            </a:ln>
          </p:spPr>
          <p:txBody>
            <a:bodyPr anchor="b"/>
            <a:lstStyle/>
            <a:p>
              <a:endParaRPr lang="en-US"/>
            </a:p>
          </p:txBody>
        </p:sp>
        <p:sp>
          <p:nvSpPr>
            <p:cNvPr id="19472" name="Text Box 17"/>
            <p:cNvSpPr txBox="1">
              <a:spLocks noChangeArrowheads="1"/>
            </p:cNvSpPr>
            <p:nvPr/>
          </p:nvSpPr>
          <p:spPr bwMode="auto">
            <a:xfrm>
              <a:off x="4176" y="1920"/>
              <a:ext cx="1392" cy="448"/>
            </a:xfrm>
            <a:prstGeom prst="rect">
              <a:avLst/>
            </a:prstGeom>
            <a:solidFill>
              <a:srgbClr val="C0C0C0"/>
            </a:solidFill>
            <a:ln w="9525">
              <a:solidFill>
                <a:schemeClr val="tx1"/>
              </a:solidFill>
              <a:miter lim="800000"/>
              <a:headEnd/>
              <a:tailEnd/>
            </a:ln>
          </p:spPr>
          <p:txBody>
            <a:bodyPr anchor="b">
              <a:spAutoFit/>
            </a:bodyPr>
            <a:lstStyle/>
            <a:p>
              <a:pPr>
                <a:spcBef>
                  <a:spcPct val="50000"/>
                </a:spcBef>
              </a:pPr>
              <a:r>
                <a:rPr lang="en-US" sz="2000">
                  <a:latin typeface="Times New Roman" pitchFamily="18" charset="0"/>
                </a:rPr>
                <a:t>Time-interaction coefficient</a:t>
              </a:r>
            </a:p>
          </p:txBody>
        </p:sp>
      </p:grpSp>
      <p:sp>
        <p:nvSpPr>
          <p:cNvPr id="132114" name="Text Box 18"/>
          <p:cNvSpPr txBox="1">
            <a:spLocks noChangeArrowheads="1"/>
          </p:cNvSpPr>
          <p:nvPr/>
        </p:nvSpPr>
        <p:spPr bwMode="auto">
          <a:xfrm>
            <a:off x="762000" y="5373688"/>
            <a:ext cx="7010400" cy="1484312"/>
          </a:xfrm>
          <a:prstGeom prst="rect">
            <a:avLst/>
          </a:prstGeom>
          <a:solidFill>
            <a:srgbClr val="C0C0C0"/>
          </a:solidFill>
          <a:ln w="9525">
            <a:solidFill>
              <a:schemeClr val="tx1"/>
            </a:solidFill>
            <a:miter lim="800000"/>
            <a:headEnd/>
            <a:tailEnd/>
          </a:ln>
        </p:spPr>
        <p:txBody>
          <a:bodyPr anchor="b">
            <a:spAutoFit/>
          </a:bodyPr>
          <a:lstStyle/>
          <a:p>
            <a:pPr>
              <a:spcBef>
                <a:spcPct val="50000"/>
              </a:spcBef>
            </a:pPr>
            <a:r>
              <a:rPr lang="en-US" sz="1400">
                <a:latin typeface="Times New Roman" pitchFamily="18" charset="0"/>
              </a:rPr>
              <a:t>If Interaction coefficient is significant</a:t>
            </a:r>
            <a:r>
              <a:rPr lang="en-US" sz="1400">
                <a:latin typeface="Times New Roman" pitchFamily="18" charset="0"/>
                <a:sym typeface="Wingdings" pitchFamily="2" charset="2"/>
              </a:rPr>
              <a:t> indicates non-proportionality, and at the same time its inclusion in the model corrects for non-proportionality!</a:t>
            </a:r>
          </a:p>
          <a:p>
            <a:pPr>
              <a:spcBef>
                <a:spcPct val="50000"/>
              </a:spcBef>
            </a:pPr>
            <a:r>
              <a:rPr lang="en-US" sz="1400">
                <a:latin typeface="Times New Roman" pitchFamily="18" charset="0"/>
              </a:rPr>
              <a:t> Negative value indicates that effect of x decreases linearly with time.</a:t>
            </a:r>
          </a:p>
          <a:p>
            <a:pPr>
              <a:spcBef>
                <a:spcPct val="50000"/>
              </a:spcBef>
            </a:pPr>
            <a:r>
              <a:rPr lang="en-US" sz="1400">
                <a:latin typeface="Times New Roman" pitchFamily="18" charset="0"/>
              </a:rPr>
              <a:t>Positive value indicates that effect of x increases linearly with time.</a:t>
            </a:r>
          </a:p>
          <a:p>
            <a:pPr>
              <a:spcBef>
                <a:spcPct val="50000"/>
              </a:spcBef>
            </a:pPr>
            <a:r>
              <a:rPr lang="en-US" sz="1400">
                <a:latin typeface="Times New Roman" pitchFamily="18" charset="0"/>
              </a:rPr>
              <a:t>This introduces the concept of a time-dependent covariate…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0-#ppt_w/2"/>
                                          </p:val>
                                        </p:tav>
                                        <p:tav tm="100000">
                                          <p:val>
                                            <p:strVal val="#ppt_x"/>
                                          </p:val>
                                        </p:tav>
                                      </p:tavLst>
                                    </p:anim>
                                    <p:anim calcmode="lin" valueType="num">
                                      <p:cBhvr additive="base">
                                        <p:cTn id="8"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2928"/>
                                        </p:tgtEl>
                                        <p:attrNameLst>
                                          <p:attrName>style.visibility</p:attrName>
                                        </p:attrNameLst>
                                      </p:cBhvr>
                                      <p:to>
                                        <p:strVal val="visible"/>
                                      </p:to>
                                    </p:set>
                                    <p:anim calcmode="lin" valueType="num">
                                      <p:cBhvr additive="base">
                                        <p:cTn id="13" dur="500" fill="hold"/>
                                        <p:tgtEl>
                                          <p:spTgt spid="252928"/>
                                        </p:tgtEl>
                                        <p:attrNameLst>
                                          <p:attrName>ppt_x</p:attrName>
                                        </p:attrNameLst>
                                      </p:cBhvr>
                                      <p:tavLst>
                                        <p:tav tm="0">
                                          <p:val>
                                            <p:strVal val="0-#ppt_w/2"/>
                                          </p:val>
                                        </p:tav>
                                        <p:tav tm="100000">
                                          <p:val>
                                            <p:strVal val="#ppt_x"/>
                                          </p:val>
                                        </p:tav>
                                      </p:tavLst>
                                    </p:anim>
                                    <p:anim calcmode="lin" valueType="num">
                                      <p:cBhvr additive="base">
                                        <p:cTn id="14" dur="500" fill="hold"/>
                                        <p:tgtEl>
                                          <p:spTgt spid="2529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132103"/>
                                        </p:tgtEl>
                                        <p:attrNameLst>
                                          <p:attrName>style.visibility</p:attrName>
                                        </p:attrNameLst>
                                      </p:cBhvr>
                                      <p:to>
                                        <p:strVal val="visible"/>
                                      </p:to>
                                    </p:set>
                                    <p:anim calcmode="lin" valueType="num">
                                      <p:cBhvr additive="base">
                                        <p:cTn id="19" dur="500" fill="hold"/>
                                        <p:tgtEl>
                                          <p:spTgt spid="132103"/>
                                        </p:tgtEl>
                                        <p:attrNameLst>
                                          <p:attrName>ppt_x</p:attrName>
                                        </p:attrNameLst>
                                      </p:cBhvr>
                                      <p:tavLst>
                                        <p:tav tm="0">
                                          <p:val>
                                            <p:strVal val="0-#ppt_w/2"/>
                                          </p:val>
                                        </p:tav>
                                        <p:tav tm="100000">
                                          <p:val>
                                            <p:strVal val="#ppt_x"/>
                                          </p:val>
                                        </p:tav>
                                      </p:tavLst>
                                    </p:anim>
                                    <p:anim calcmode="lin" valueType="num">
                                      <p:cBhvr additive="base">
                                        <p:cTn id="20" dur="500" fill="hold"/>
                                        <p:tgtEl>
                                          <p:spTgt spid="1321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132104"/>
                                        </p:tgtEl>
                                        <p:attrNameLst>
                                          <p:attrName>style.visibility</p:attrName>
                                        </p:attrNameLst>
                                      </p:cBhvr>
                                      <p:to>
                                        <p:strVal val="visible"/>
                                      </p:to>
                                    </p:set>
                                    <p:anim calcmode="lin" valueType="num">
                                      <p:cBhvr additive="base">
                                        <p:cTn id="25" dur="500" fill="hold"/>
                                        <p:tgtEl>
                                          <p:spTgt spid="132104"/>
                                        </p:tgtEl>
                                        <p:attrNameLst>
                                          <p:attrName>ppt_x</p:attrName>
                                        </p:attrNameLst>
                                      </p:cBhvr>
                                      <p:tavLst>
                                        <p:tav tm="0">
                                          <p:val>
                                            <p:strVal val="0-#ppt_w/2"/>
                                          </p:val>
                                        </p:tav>
                                        <p:tav tm="100000">
                                          <p:val>
                                            <p:strVal val="#ppt_x"/>
                                          </p:val>
                                        </p:tav>
                                      </p:tavLst>
                                    </p:anim>
                                    <p:anim calcmode="lin" valueType="num">
                                      <p:cBhvr additive="base">
                                        <p:cTn id="26"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132105"/>
                                        </p:tgtEl>
                                        <p:attrNameLst>
                                          <p:attrName>style.visibility</p:attrName>
                                        </p:attrNameLst>
                                      </p:cBhvr>
                                      <p:to>
                                        <p:strVal val="visible"/>
                                      </p:to>
                                    </p:set>
                                    <p:anim calcmode="lin" valueType="num">
                                      <p:cBhvr additive="base">
                                        <p:cTn id="31" dur="500" fill="hold"/>
                                        <p:tgtEl>
                                          <p:spTgt spid="132105"/>
                                        </p:tgtEl>
                                        <p:attrNameLst>
                                          <p:attrName>ppt_x</p:attrName>
                                        </p:attrNameLst>
                                      </p:cBhvr>
                                      <p:tavLst>
                                        <p:tav tm="0">
                                          <p:val>
                                            <p:strVal val="0-#ppt_w/2"/>
                                          </p:val>
                                        </p:tav>
                                        <p:tav tm="100000">
                                          <p:val>
                                            <p:strVal val="#ppt_x"/>
                                          </p:val>
                                        </p:tav>
                                      </p:tavLst>
                                    </p:anim>
                                    <p:anim calcmode="lin" valueType="num">
                                      <p:cBhvr additive="base">
                                        <p:cTn id="32" dur="500" fill="hold"/>
                                        <p:tgtEl>
                                          <p:spTgt spid="13210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2114"/>
                                        </p:tgtEl>
                                        <p:attrNameLst>
                                          <p:attrName>style.visibility</p:attrName>
                                        </p:attrNameLst>
                                      </p:cBhvr>
                                      <p:to>
                                        <p:strVal val="visible"/>
                                      </p:to>
                                    </p:set>
                                    <p:anim calcmode="lin" valueType="num">
                                      <p:cBhvr additive="base">
                                        <p:cTn id="49" dur="500" fill="hold"/>
                                        <p:tgtEl>
                                          <p:spTgt spid="132114"/>
                                        </p:tgtEl>
                                        <p:attrNameLst>
                                          <p:attrName>ppt_x</p:attrName>
                                        </p:attrNameLst>
                                      </p:cBhvr>
                                      <p:tavLst>
                                        <p:tav tm="0">
                                          <p:val>
                                            <p:strVal val="0-#ppt_w/2"/>
                                          </p:val>
                                        </p:tav>
                                        <p:tav tm="100000">
                                          <p:val>
                                            <p:strVal val="#ppt_x"/>
                                          </p:val>
                                        </p:tav>
                                      </p:tavLst>
                                    </p:anim>
                                    <p:anim calcmode="lin" valueType="num">
                                      <p:cBhvr additive="base">
                                        <p:cTn id="50" dur="500" fill="hold"/>
                                        <p:tgtEl>
                                          <p:spTgt spid="1321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P spid="132103" grpId="0" animBg="1"/>
      <p:bldP spid="132104" grpId="0" animBg="1"/>
      <p:bldP spid="132105" grpId="0" animBg="1"/>
      <p:bldP spid="13211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397B54E5-20DA-401E-93F2-FB66894D1CDD}" type="slidenum">
              <a:rPr lang="en-US"/>
              <a:pPr/>
              <a:t>38</a:t>
            </a:fld>
            <a:endParaRPr lang="en-US"/>
          </a:p>
        </p:txBody>
      </p:sp>
      <p:sp>
        <p:nvSpPr>
          <p:cNvPr id="4813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3123" name="Rectangle 3"/>
          <p:cNvSpPr>
            <a:spLocks noGrp="1" noChangeArrowheads="1"/>
          </p:cNvSpPr>
          <p:nvPr>
            <p:ph type="body" idx="1"/>
          </p:nvPr>
        </p:nvSpPr>
        <p:spPr>
          <a:xfrm>
            <a:off x="609600" y="1981200"/>
            <a:ext cx="8305800" cy="4114800"/>
          </a:xfrm>
        </p:spPr>
        <p:txBody>
          <a:bodyPr/>
          <a:lstStyle/>
          <a:p>
            <a:pPr eaLnBrk="1" hangingPunct="1">
              <a:lnSpc>
                <a:spcPct val="90000"/>
              </a:lnSpc>
            </a:pPr>
            <a:r>
              <a:rPr lang="en-US" sz="2000" smtClean="0"/>
              <a:t>Covariate values for an individual may change over time </a:t>
            </a:r>
          </a:p>
          <a:p>
            <a:pPr eaLnBrk="1" hangingPunct="1">
              <a:lnSpc>
                <a:spcPct val="90000"/>
              </a:lnSpc>
            </a:pPr>
            <a:r>
              <a:rPr lang="en-US" sz="2000" smtClean="0"/>
              <a:t>For example, if you are evaluating the effect of taking the drug raloxifene on breast cancer risk in an observational study, women may start and stop the drug at will.  Subject A may be taking raloxifene at the time of the first event, but may have stopped taking it by the time the 15</a:t>
            </a:r>
            <a:r>
              <a:rPr lang="en-US" sz="2000" baseline="30000" smtClean="0"/>
              <a:t>th</a:t>
            </a:r>
            <a:r>
              <a:rPr lang="en-US" sz="2000" smtClean="0"/>
              <a:t> case of breast cancer happens.</a:t>
            </a:r>
          </a:p>
          <a:p>
            <a:pPr eaLnBrk="1" hangingPunct="1">
              <a:lnSpc>
                <a:spcPct val="90000"/>
              </a:lnSpc>
            </a:pPr>
            <a:r>
              <a:rPr lang="en-US" sz="2000" smtClean="0"/>
              <a:t>If you are evaluating the effect of weight on diabetes risk over a long study period, subjects may gain and lose large amounts of weight, making their baseline weight a less than ideal predictor.</a:t>
            </a:r>
          </a:p>
          <a:p>
            <a:pPr eaLnBrk="1" hangingPunct="1">
              <a:lnSpc>
                <a:spcPct val="90000"/>
              </a:lnSpc>
            </a:pPr>
            <a:r>
              <a:rPr lang="en-US" sz="2000" smtClean="0"/>
              <a:t>If you are evaluating the effects of smoking on the risk of pancreatic cancer, study participants may change their smoking habits throughout the study.</a:t>
            </a:r>
          </a:p>
          <a:p>
            <a:pPr eaLnBrk="1" hangingPunct="1">
              <a:lnSpc>
                <a:spcPct val="90000"/>
              </a:lnSpc>
            </a:pPr>
            <a:r>
              <a:rPr lang="en-US" sz="2000" smtClean="0"/>
              <a:t>Cox regression can handle these time-dependent covariates!</a:t>
            </a:r>
          </a:p>
        </p:txBody>
      </p:sp>
      <p:sp>
        <p:nvSpPr>
          <p:cNvPr id="48133" name="Rectangle 4"/>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1" end="1"/>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2" end="2"/>
                                            </p:txEl>
                                          </p:spTgt>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3" end="3"/>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312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ABA4AC5F-C93F-4DC3-A9CC-5E803BD06489}" type="slidenum">
              <a:rPr lang="en-US"/>
              <a:pPr/>
              <a:t>39</a:t>
            </a:fld>
            <a:endParaRPr lang="en-US"/>
          </a:p>
        </p:txBody>
      </p:sp>
      <p:sp>
        <p:nvSpPr>
          <p:cNvPr id="4915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4147" name="Rectangle 3"/>
          <p:cNvSpPr>
            <a:spLocks noGrp="1" noChangeArrowheads="1"/>
          </p:cNvSpPr>
          <p:nvPr>
            <p:ph type="body" idx="1"/>
          </p:nvPr>
        </p:nvSpPr>
        <p:spPr/>
        <p:txBody>
          <a:bodyPr/>
          <a:lstStyle/>
          <a:p>
            <a:pPr eaLnBrk="1" hangingPunct="1"/>
            <a:r>
              <a:rPr lang="en-US" sz="2800" smtClean="0"/>
              <a:t>For example, evaluating the effect of taking oral contraceptives (OCs) on stress fracture risk in women athletes over two years—many women switch on or off OCs .</a:t>
            </a:r>
          </a:p>
          <a:p>
            <a:pPr eaLnBrk="1" hangingPunct="1"/>
            <a:r>
              <a:rPr lang="en-US" sz="2800" smtClean="0"/>
              <a:t>If you just examine risk by a woman’s OC-status at baseline, can’t see much effect for OCs.  But, you can incorporate times of starting and stopping OCs.</a:t>
            </a:r>
          </a:p>
        </p:txBody>
      </p:sp>
      <p:sp>
        <p:nvSpPr>
          <p:cNvPr id="49157" name="Rectangle 4"/>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EFC199B1-3BAF-45CD-87A9-692817DDC9A1}" type="slidenum">
              <a:rPr lang="en-US"/>
              <a:pPr/>
              <a:t>4</a:t>
            </a:fld>
            <a:endParaRPr lang="en-US"/>
          </a:p>
        </p:txBody>
      </p:sp>
      <p:sp>
        <p:nvSpPr>
          <p:cNvPr id="32771" name="Rectangle 2"/>
          <p:cNvSpPr>
            <a:spLocks noGrp="1" noChangeArrowheads="1"/>
          </p:cNvSpPr>
          <p:nvPr>
            <p:ph type="title"/>
          </p:nvPr>
        </p:nvSpPr>
        <p:spPr/>
        <p:txBody>
          <a:bodyPr/>
          <a:lstStyle/>
          <a:p>
            <a:pPr eaLnBrk="1" hangingPunct="1"/>
            <a:r>
              <a:rPr lang="en-US" smtClean="0"/>
              <a:t>Cox regression vs.logistic regression</a:t>
            </a:r>
          </a:p>
        </p:txBody>
      </p:sp>
      <p:sp>
        <p:nvSpPr>
          <p:cNvPr id="155651" name="Rectangle 3"/>
          <p:cNvSpPr>
            <a:spLocks noGrp="1" noChangeArrowheads="1"/>
          </p:cNvSpPr>
          <p:nvPr>
            <p:ph type="body" idx="1"/>
          </p:nvPr>
        </p:nvSpPr>
        <p:spPr/>
        <p:txBody>
          <a:bodyPr/>
          <a:lstStyle/>
          <a:p>
            <a:pPr eaLnBrk="1" hangingPunct="1">
              <a:buFont typeface="Wingdings" pitchFamily="2" charset="2"/>
              <a:buNone/>
            </a:pPr>
            <a:r>
              <a:rPr lang="en-US" u="sng" smtClean="0"/>
              <a:t>Distinction between hazard/rate ratio and odds ratio/risk ratio:</a:t>
            </a:r>
          </a:p>
          <a:p>
            <a:pPr eaLnBrk="1" hangingPunct="1"/>
            <a:r>
              <a:rPr lang="en-US" smtClean="0"/>
              <a:t>Hazard/rate ratio: ratio of incidence rates</a:t>
            </a:r>
          </a:p>
          <a:p>
            <a:pPr eaLnBrk="1" hangingPunct="1"/>
            <a:r>
              <a:rPr lang="en-US" smtClean="0"/>
              <a:t>Odds/risk ratio: ratio of proportions</a:t>
            </a:r>
          </a:p>
        </p:txBody>
      </p:sp>
      <p:sp>
        <p:nvSpPr>
          <p:cNvPr id="155652" name="Text Box 4"/>
          <p:cNvSpPr txBox="1">
            <a:spLocks noChangeArrowheads="1"/>
          </p:cNvSpPr>
          <p:nvPr/>
        </p:nvSpPr>
        <p:spPr bwMode="auto">
          <a:xfrm>
            <a:off x="838200" y="4930775"/>
            <a:ext cx="8077200" cy="1379538"/>
          </a:xfrm>
          <a:prstGeom prst="rect">
            <a:avLst/>
          </a:prstGeom>
          <a:solidFill>
            <a:srgbClr val="CCECFF"/>
          </a:solidFill>
          <a:ln w="9525">
            <a:solidFill>
              <a:srgbClr val="FFFF00"/>
            </a:solidFill>
            <a:miter lim="800000"/>
            <a:headEnd/>
            <a:tailEnd/>
          </a:ln>
        </p:spPr>
        <p:txBody>
          <a:bodyPr>
            <a:spAutoFit/>
          </a:bodyPr>
          <a:lstStyle/>
          <a:p>
            <a:pPr>
              <a:spcBef>
                <a:spcPct val="50000"/>
              </a:spcBef>
            </a:pPr>
            <a:r>
              <a:rPr lang="en-US"/>
              <a:t>By taking into account time, you are taking into account more information than just binary yes/no.</a:t>
            </a:r>
          </a:p>
          <a:p>
            <a:pPr>
              <a:spcBef>
                <a:spcPct val="50000"/>
              </a:spcBef>
            </a:pPr>
            <a:r>
              <a:rPr lang="en-US"/>
              <a:t>Gain power/precision.</a:t>
            </a:r>
          </a:p>
        </p:txBody>
      </p:sp>
      <p:sp>
        <p:nvSpPr>
          <p:cNvPr id="155653" name="Text Box 5"/>
          <p:cNvSpPr txBox="1">
            <a:spLocks noChangeArrowheads="1"/>
          </p:cNvSpPr>
          <p:nvPr/>
        </p:nvSpPr>
        <p:spPr bwMode="auto">
          <a:xfrm>
            <a:off x="838200" y="4953000"/>
            <a:ext cx="8077200" cy="831850"/>
          </a:xfrm>
          <a:prstGeom prst="rect">
            <a:avLst/>
          </a:prstGeom>
          <a:solidFill>
            <a:srgbClr val="CCECFF"/>
          </a:solidFill>
          <a:ln w="9525">
            <a:solidFill>
              <a:srgbClr val="FFFF00"/>
            </a:solidFill>
            <a:miter lim="800000"/>
            <a:headEnd/>
            <a:tailEnd/>
          </a:ln>
        </p:spPr>
        <p:txBody>
          <a:bodyPr>
            <a:spAutoFit/>
          </a:bodyPr>
          <a:lstStyle/>
          <a:p>
            <a:pPr>
              <a:spcBef>
                <a:spcPct val="50000"/>
              </a:spcBef>
            </a:pPr>
            <a:r>
              <a:rPr lang="en-US"/>
              <a:t>Logistic regression aims to estimate the odds ratio; Cox regression aims to estimate the hazard ratio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1">
                                            <p:txEl>
                                              <p:pRg st="1" end="1"/>
                                            </p:txEl>
                                          </p:spTgt>
                                        </p:tgtEl>
                                        <p:attrNameLst>
                                          <p:attrName>style.visibility</p:attrName>
                                        </p:attrNameLst>
                                      </p:cBhvr>
                                      <p:to>
                                        <p:strVal val="visible"/>
                                      </p:to>
                                    </p:set>
                                    <p:anim calcmode="lin" valueType="num">
                                      <p:cBhvr additive="base">
                                        <p:cTn id="13" dur="500" fill="hold"/>
                                        <p:tgtEl>
                                          <p:spTgt spid="155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additive="base">
                                        <p:cTn id="19" dur="500" fill="hold"/>
                                        <p:tgtEl>
                                          <p:spTgt spid="155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55653"/>
                                        </p:tgtEl>
                                        <p:attrNameLst>
                                          <p:attrName>style.visibility</p:attrName>
                                        </p:attrNameLst>
                                      </p:cBhvr>
                                      <p:to>
                                        <p:strVal val="visible"/>
                                      </p:to>
                                    </p:set>
                                    <p:anim calcmode="lin" valueType="num">
                                      <p:cBhvr>
                                        <p:cTn id="25" dur="500" fill="hold"/>
                                        <p:tgtEl>
                                          <p:spTgt spid="155653"/>
                                        </p:tgtEl>
                                        <p:attrNameLst>
                                          <p:attrName>ppt_w</p:attrName>
                                        </p:attrNameLst>
                                      </p:cBhvr>
                                      <p:tavLst>
                                        <p:tav tm="0">
                                          <p:val>
                                            <p:fltVal val="0"/>
                                          </p:val>
                                        </p:tav>
                                        <p:tav tm="100000">
                                          <p:val>
                                            <p:strVal val="#ppt_w"/>
                                          </p:val>
                                        </p:tav>
                                      </p:tavLst>
                                    </p:anim>
                                    <p:anim calcmode="lin" valueType="num">
                                      <p:cBhvr>
                                        <p:cTn id="26" dur="500" fill="hold"/>
                                        <p:tgtEl>
                                          <p:spTgt spid="15565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565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5652"/>
                                        </p:tgtEl>
                                        <p:attrNameLst>
                                          <p:attrName>style.visibility</p:attrName>
                                        </p:attrNameLst>
                                      </p:cBhvr>
                                      <p:to>
                                        <p:strVal val="visible"/>
                                      </p:to>
                                    </p:set>
                                    <p:anim calcmode="lin" valueType="num">
                                      <p:cBhvr>
                                        <p:cTn id="31" dur="500" fill="hold"/>
                                        <p:tgtEl>
                                          <p:spTgt spid="155652"/>
                                        </p:tgtEl>
                                        <p:attrNameLst>
                                          <p:attrName>ppt_w</p:attrName>
                                        </p:attrNameLst>
                                      </p:cBhvr>
                                      <p:tavLst>
                                        <p:tav tm="0">
                                          <p:val>
                                            <p:fltVal val="0"/>
                                          </p:val>
                                        </p:tav>
                                        <p:tav tm="100000">
                                          <p:val>
                                            <p:strVal val="#ppt_w"/>
                                          </p:val>
                                        </p:tav>
                                      </p:tavLst>
                                    </p:anim>
                                    <p:anim calcmode="lin" valueType="num">
                                      <p:cBhvr>
                                        <p:cTn id="32" dur="500" fill="hold"/>
                                        <p:tgtEl>
                                          <p:spTgt spid="15565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56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P spid="155652" grpId="0" animBg="1" autoUpdateAnimBg="0"/>
      <p:bldP spid="155653"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81487EC4-E389-4BD8-8F29-1D593D144650}" type="slidenum">
              <a:rPr lang="en-US"/>
              <a:pPr/>
              <a:t>40</a:t>
            </a:fld>
            <a:endParaRPr lang="en-US"/>
          </a:p>
        </p:txBody>
      </p:sp>
      <p:sp>
        <p:nvSpPr>
          <p:cNvPr id="5017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135171" name="Rectangle 3"/>
          <p:cNvSpPr>
            <a:spLocks noGrp="1" noChangeArrowheads="1"/>
          </p:cNvSpPr>
          <p:nvPr>
            <p:ph type="body" idx="1"/>
          </p:nvPr>
        </p:nvSpPr>
        <p:spPr/>
        <p:txBody>
          <a:bodyPr/>
          <a:lstStyle/>
          <a:p>
            <a:pPr eaLnBrk="1" hangingPunct="1">
              <a:lnSpc>
                <a:spcPct val="90000"/>
              </a:lnSpc>
            </a:pPr>
            <a:r>
              <a:rPr lang="en-US" smtClean="0"/>
              <a:t>Ways to look at OC use:</a:t>
            </a:r>
          </a:p>
          <a:p>
            <a:pPr eaLnBrk="1" hangingPunct="1">
              <a:lnSpc>
                <a:spcPct val="90000"/>
              </a:lnSpc>
            </a:pPr>
            <a:r>
              <a:rPr lang="en-US" smtClean="0"/>
              <a:t>Not time-dependent</a:t>
            </a:r>
          </a:p>
          <a:p>
            <a:pPr lvl="1" eaLnBrk="1" hangingPunct="1">
              <a:lnSpc>
                <a:spcPct val="90000"/>
              </a:lnSpc>
            </a:pPr>
            <a:r>
              <a:rPr lang="en-US" smtClean="0"/>
              <a:t>Ever/never during the study</a:t>
            </a:r>
          </a:p>
          <a:p>
            <a:pPr lvl="1" eaLnBrk="1" hangingPunct="1">
              <a:lnSpc>
                <a:spcPct val="90000"/>
              </a:lnSpc>
            </a:pPr>
            <a:r>
              <a:rPr lang="en-US" smtClean="0"/>
              <a:t>Yes/no use at baseline</a:t>
            </a:r>
          </a:p>
          <a:p>
            <a:pPr lvl="1" eaLnBrk="1" hangingPunct="1">
              <a:lnSpc>
                <a:spcPct val="90000"/>
              </a:lnSpc>
            </a:pPr>
            <a:r>
              <a:rPr lang="en-US" smtClean="0"/>
              <a:t>Total months use during the study</a:t>
            </a:r>
          </a:p>
          <a:p>
            <a:pPr eaLnBrk="1" hangingPunct="1">
              <a:lnSpc>
                <a:spcPct val="90000"/>
              </a:lnSpc>
            </a:pPr>
            <a:r>
              <a:rPr lang="en-US" smtClean="0"/>
              <a:t>Time-dependent</a:t>
            </a:r>
          </a:p>
          <a:p>
            <a:pPr lvl="1" eaLnBrk="1" hangingPunct="1">
              <a:lnSpc>
                <a:spcPct val="90000"/>
              </a:lnSpc>
            </a:pPr>
            <a:r>
              <a:rPr lang="en-US" smtClean="0"/>
              <a:t>Using OCs at event time t (yes/no)</a:t>
            </a:r>
          </a:p>
          <a:p>
            <a:pPr lvl="1" eaLnBrk="1" hangingPunct="1">
              <a:lnSpc>
                <a:spcPct val="90000"/>
              </a:lnSpc>
            </a:pPr>
            <a:r>
              <a:rPr lang="en-US" smtClean="0"/>
              <a:t>Months of OC use up to time t</a:t>
            </a:r>
          </a:p>
          <a:p>
            <a:pPr eaLnBrk="1" hangingPunct="1">
              <a:lnSpc>
                <a:spcPct val="90000"/>
              </a:lnSpc>
              <a:buFont typeface="Wingdings" pitchFamily="2" charset="2"/>
              <a:buNone/>
            </a:pPr>
            <a:endParaRPr lang="en-US" smtClean="0"/>
          </a:p>
          <a:p>
            <a:pPr lvl="1" eaLnBrk="1" hangingPunct="1">
              <a:lnSpc>
                <a:spcPct val="90000"/>
              </a:lnSpc>
            </a:pPr>
            <a:endParaRPr lang="en-US" smtClean="0"/>
          </a:p>
        </p:txBody>
      </p:sp>
      <p:sp>
        <p:nvSpPr>
          <p:cNvPr id="50181" name="Rectangle 4"/>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 calcmode="lin" valueType="num">
                                      <p:cBhvr additive="base">
                                        <p:cTn id="17"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51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5171">
                                            <p:txEl>
                                              <p:pRg st="3" end="3"/>
                                            </p:txEl>
                                          </p:spTgt>
                                        </p:tgtEl>
                                        <p:attrNameLst>
                                          <p:attrName>style.visibility</p:attrName>
                                        </p:attrNameLst>
                                      </p:cBhvr>
                                      <p:to>
                                        <p:strVal val="visible"/>
                                      </p:to>
                                    </p:set>
                                    <p:anim calcmode="lin" valueType="num">
                                      <p:cBhvr additive="base">
                                        <p:cTn id="21"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51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5171">
                                            <p:txEl>
                                              <p:pRg st="4" end="4"/>
                                            </p:txEl>
                                          </p:spTgt>
                                        </p:tgtEl>
                                        <p:attrNameLst>
                                          <p:attrName>style.visibility</p:attrName>
                                        </p:attrNameLst>
                                      </p:cBhvr>
                                      <p:to>
                                        <p:strVal val="visible"/>
                                      </p:to>
                                    </p:set>
                                    <p:anim calcmode="lin" valueType="num">
                                      <p:cBhvr additive="base">
                                        <p:cTn id="25" dur="500" fill="hold"/>
                                        <p:tgtEl>
                                          <p:spTgt spid="135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171">
                                            <p:txEl>
                                              <p:pRg st="5" end="5"/>
                                            </p:txEl>
                                          </p:spTgt>
                                        </p:tgtEl>
                                        <p:attrNameLst>
                                          <p:attrName>style.visibility</p:attrName>
                                        </p:attrNameLst>
                                      </p:cBhvr>
                                      <p:to>
                                        <p:strVal val="visible"/>
                                      </p:to>
                                    </p:set>
                                    <p:anim calcmode="lin" valueType="num">
                                      <p:cBhvr additive="base">
                                        <p:cTn id="31" dur="500" fill="hold"/>
                                        <p:tgtEl>
                                          <p:spTgt spid="1351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17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5171">
                                            <p:txEl>
                                              <p:pRg st="6" end="6"/>
                                            </p:txEl>
                                          </p:spTgt>
                                        </p:tgtEl>
                                        <p:attrNameLst>
                                          <p:attrName>style.visibility</p:attrName>
                                        </p:attrNameLst>
                                      </p:cBhvr>
                                      <p:to>
                                        <p:strVal val="visible"/>
                                      </p:to>
                                    </p:set>
                                    <p:anim calcmode="lin" valueType="num">
                                      <p:cBhvr additive="base">
                                        <p:cTn id="35" dur="500" fill="hold"/>
                                        <p:tgtEl>
                                          <p:spTgt spid="13517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3517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171">
                                            <p:txEl>
                                              <p:pRg st="7" end="7"/>
                                            </p:txEl>
                                          </p:spTgt>
                                        </p:tgtEl>
                                        <p:attrNameLst>
                                          <p:attrName>style.visibility</p:attrName>
                                        </p:attrNameLst>
                                      </p:cBhvr>
                                      <p:to>
                                        <p:strVal val="visible"/>
                                      </p:to>
                                    </p:set>
                                    <p:anim calcmode="lin" valueType="num">
                                      <p:cBhvr additive="base">
                                        <p:cTn id="39" dur="500" fill="hold"/>
                                        <p:tgtEl>
                                          <p:spTgt spid="13517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5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BC1BD14-3552-471A-93D3-1CF5C2FEF859}" type="slidenum">
              <a:rPr lang="en-US"/>
              <a:pPr/>
              <a:t>41</a:t>
            </a:fld>
            <a:endParaRPr lang="en-US"/>
          </a:p>
        </p:txBody>
      </p:sp>
      <p:sp>
        <p:nvSpPr>
          <p:cNvPr id="5120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1204" name="Rectangle 3"/>
          <p:cNvSpPr>
            <a:spLocks noChangeArrowheads="1"/>
          </p:cNvSpPr>
          <p:nvPr/>
        </p:nvSpPr>
        <p:spPr bwMode="auto">
          <a:xfrm>
            <a:off x="1143000" y="304800"/>
            <a:ext cx="7080250" cy="1431925"/>
          </a:xfrm>
          <a:prstGeom prst="rect">
            <a:avLst/>
          </a:prstGeom>
          <a:noFill/>
          <a:ln w="9525">
            <a:noFill/>
            <a:miter lim="800000"/>
            <a:headEnd/>
            <a:tailEnd/>
          </a:ln>
        </p:spPr>
        <p:txBody>
          <a:bodyPr wrap="none">
            <a:spAutoFit/>
          </a:bodyPr>
          <a:lstStyle/>
          <a:p>
            <a:r>
              <a:rPr lang="en-US" sz="4400">
                <a:solidFill>
                  <a:schemeClr val="tx2"/>
                </a:solidFill>
              </a:rPr>
              <a:t>Time-dependent covariates:</a:t>
            </a:r>
          </a:p>
          <a:p>
            <a:r>
              <a:rPr lang="en-US" sz="4400">
                <a:solidFill>
                  <a:schemeClr val="tx2"/>
                </a:solidFill>
              </a:rPr>
              <a:t>Example data</a:t>
            </a:r>
          </a:p>
        </p:txBody>
      </p:sp>
      <p:graphicFrame>
        <p:nvGraphicFramePr>
          <p:cNvPr id="136196"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6253" name="Rectangle 61"/>
          <p:cNvSpPr>
            <a:spLocks noChangeArrowheads="1"/>
          </p:cNvSpPr>
          <p:nvPr/>
        </p:nvSpPr>
        <p:spPr bwMode="auto">
          <a:xfrm>
            <a:off x="533400" y="27432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136254" name="Rectangle 62"/>
          <p:cNvSpPr>
            <a:spLocks noChangeArrowheads="1"/>
          </p:cNvSpPr>
          <p:nvPr/>
        </p:nvSpPr>
        <p:spPr bwMode="auto">
          <a:xfrm>
            <a:off x="533400" y="58674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136255" name="Rectangle 63"/>
          <p:cNvSpPr>
            <a:spLocks noChangeArrowheads="1"/>
          </p:cNvSpPr>
          <p:nvPr/>
        </p:nvSpPr>
        <p:spPr bwMode="auto">
          <a:xfrm>
            <a:off x="533400" y="3810000"/>
            <a:ext cx="7696200" cy="457200"/>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nvGrpSpPr>
          <p:cNvPr id="2" name="Group 65"/>
          <p:cNvGrpSpPr>
            <a:grpSpLocks/>
          </p:cNvGrpSpPr>
          <p:nvPr/>
        </p:nvGrpSpPr>
        <p:grpSpPr bwMode="auto">
          <a:xfrm>
            <a:off x="533400" y="1600200"/>
            <a:ext cx="8001000" cy="4191000"/>
            <a:chOff x="336" y="1008"/>
            <a:chExt cx="5040" cy="2640"/>
          </a:xfrm>
        </p:grpSpPr>
        <p:sp>
          <p:nvSpPr>
            <p:cNvPr id="51265" name="Rectangle 60"/>
            <p:cNvSpPr>
              <a:spLocks noChangeArrowheads="1"/>
            </p:cNvSpPr>
            <p:nvPr/>
          </p:nvSpPr>
          <p:spPr bwMode="auto">
            <a:xfrm>
              <a:off x="336" y="3360"/>
              <a:ext cx="4848" cy="288"/>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1266" name="Text Box 64"/>
            <p:cNvSpPr txBox="1">
              <a:spLocks noChangeArrowheads="1"/>
            </p:cNvSpPr>
            <p:nvPr/>
          </p:nvSpPr>
          <p:spPr bwMode="auto">
            <a:xfrm>
              <a:off x="4224" y="1008"/>
              <a:ext cx="1152" cy="29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4 events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6253"/>
                                        </p:tgtEl>
                                        <p:attrNameLst>
                                          <p:attrName>style.visibility</p:attrName>
                                        </p:attrNameLst>
                                      </p:cBhvr>
                                      <p:to>
                                        <p:strVal val="visible"/>
                                      </p:to>
                                    </p:set>
                                    <p:anim calcmode="lin" valueType="num">
                                      <p:cBhvr>
                                        <p:cTn id="13" dur="500" fill="hold"/>
                                        <p:tgtEl>
                                          <p:spTgt spid="136253"/>
                                        </p:tgtEl>
                                        <p:attrNameLst>
                                          <p:attrName>ppt_w</p:attrName>
                                        </p:attrNameLst>
                                      </p:cBhvr>
                                      <p:tavLst>
                                        <p:tav tm="0">
                                          <p:val>
                                            <p:fltVal val="0"/>
                                          </p:val>
                                        </p:tav>
                                        <p:tav tm="100000">
                                          <p:val>
                                            <p:strVal val="#ppt_w"/>
                                          </p:val>
                                        </p:tav>
                                      </p:tavLst>
                                    </p:anim>
                                    <p:anim calcmode="lin" valueType="num">
                                      <p:cBhvr>
                                        <p:cTn id="14" dur="500" fill="hold"/>
                                        <p:tgtEl>
                                          <p:spTgt spid="13625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36254"/>
                                        </p:tgtEl>
                                        <p:attrNameLst>
                                          <p:attrName>style.visibility</p:attrName>
                                        </p:attrNameLst>
                                      </p:cBhvr>
                                      <p:to>
                                        <p:strVal val="visible"/>
                                      </p:to>
                                    </p:set>
                                    <p:anim calcmode="lin" valueType="num">
                                      <p:cBhvr>
                                        <p:cTn id="19" dur="500" fill="hold"/>
                                        <p:tgtEl>
                                          <p:spTgt spid="136254"/>
                                        </p:tgtEl>
                                        <p:attrNameLst>
                                          <p:attrName>ppt_w</p:attrName>
                                        </p:attrNameLst>
                                      </p:cBhvr>
                                      <p:tavLst>
                                        <p:tav tm="0">
                                          <p:val>
                                            <p:fltVal val="0"/>
                                          </p:val>
                                        </p:tav>
                                        <p:tav tm="100000">
                                          <p:val>
                                            <p:strVal val="#ppt_w"/>
                                          </p:val>
                                        </p:tav>
                                      </p:tavLst>
                                    </p:anim>
                                    <p:anim calcmode="lin" valueType="num">
                                      <p:cBhvr>
                                        <p:cTn id="20" dur="500" fill="hold"/>
                                        <p:tgtEl>
                                          <p:spTgt spid="13625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36255"/>
                                        </p:tgtEl>
                                        <p:attrNameLst>
                                          <p:attrName>style.visibility</p:attrName>
                                        </p:attrNameLst>
                                      </p:cBhvr>
                                      <p:to>
                                        <p:strVal val="visible"/>
                                      </p:to>
                                    </p:set>
                                    <p:anim calcmode="lin" valueType="num">
                                      <p:cBhvr>
                                        <p:cTn id="25" dur="500" fill="hold"/>
                                        <p:tgtEl>
                                          <p:spTgt spid="136255"/>
                                        </p:tgtEl>
                                        <p:attrNameLst>
                                          <p:attrName>ppt_w</p:attrName>
                                        </p:attrNameLst>
                                      </p:cBhvr>
                                      <p:tavLst>
                                        <p:tav tm="0">
                                          <p:val>
                                            <p:fltVal val="0"/>
                                          </p:val>
                                        </p:tav>
                                        <p:tav tm="100000">
                                          <p:val>
                                            <p:strVal val="#ppt_w"/>
                                          </p:val>
                                        </p:tav>
                                      </p:tavLst>
                                    </p:anim>
                                    <p:anim calcmode="lin" valueType="num">
                                      <p:cBhvr>
                                        <p:cTn id="26" dur="500" fill="hold"/>
                                        <p:tgtEl>
                                          <p:spTgt spid="1362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53" grpId="0" animBg="1"/>
      <p:bldP spid="136254" grpId="0" animBg="1"/>
      <p:bldP spid="1362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E5AD8BB2-DAF3-450C-98FB-A53D7AA90C5E}" type="slidenum">
              <a:rPr lang="en-US"/>
              <a:pPr/>
              <a:t>42</a:t>
            </a:fld>
            <a:endParaRPr lang="en-US"/>
          </a:p>
        </p:txBody>
      </p:sp>
      <p:sp>
        <p:nvSpPr>
          <p:cNvPr id="52227" name="Rectangle 2"/>
          <p:cNvSpPr>
            <a:spLocks noGrp="1" noChangeArrowheads="1"/>
          </p:cNvSpPr>
          <p:nvPr>
            <p:ph type="title"/>
          </p:nvPr>
        </p:nvSpPr>
        <p:spPr>
          <a:xfrm>
            <a:off x="914400" y="609600"/>
            <a:ext cx="8678863" cy="1143000"/>
          </a:xfrm>
        </p:spPr>
        <p:txBody>
          <a:bodyPr/>
          <a:lstStyle/>
          <a:p>
            <a:pPr eaLnBrk="1" hangingPunct="1"/>
            <a:r>
              <a:rPr lang="en-US" smtClean="0"/>
              <a:t>1. Time independent predictor…</a:t>
            </a:r>
          </a:p>
        </p:txBody>
      </p:sp>
      <p:sp>
        <p:nvSpPr>
          <p:cNvPr id="52228" name="Rectangle 3"/>
          <p:cNvSpPr>
            <a:spLocks noGrp="1" noChangeArrowheads="1"/>
          </p:cNvSpPr>
          <p:nvPr>
            <p:ph type="body" idx="1"/>
          </p:nvPr>
        </p:nvSpPr>
        <p:spPr/>
        <p:txBody>
          <a:bodyPr/>
          <a:lstStyle/>
          <a:p>
            <a:pPr eaLnBrk="1" hangingPunct="1"/>
            <a:r>
              <a:rPr lang="en-US" smtClean="0"/>
              <a:t>Baseline use (yes/no)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1230503E-ABD8-4EE4-B1D1-76892A2A47F2}" type="slidenum">
              <a:rPr lang="en-US"/>
              <a:pPr/>
              <a:t>43</a:t>
            </a:fld>
            <a:endParaRPr lang="en-US"/>
          </a:p>
        </p:txBody>
      </p:sp>
      <p:sp>
        <p:nvSpPr>
          <p:cNvPr id="5325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3252" name="Rectangle 3"/>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aphicFrame>
        <p:nvGraphicFramePr>
          <p:cNvPr id="171012"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09" name="Text Box 63"/>
          <p:cNvSpPr txBox="1">
            <a:spLocks noChangeArrowheads="1"/>
          </p:cNvSpPr>
          <p:nvPr/>
        </p:nvSpPr>
        <p:spPr bwMode="auto">
          <a:xfrm>
            <a:off x="5715000" y="1447800"/>
            <a:ext cx="3048000" cy="46672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Order by 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DDB3D6A5-1A2F-4875-82B4-C9A08E277962}" type="slidenum">
              <a:rPr lang="en-US"/>
              <a:pPr/>
              <a:t>44</a:t>
            </a:fld>
            <a:endParaRPr lang="en-US"/>
          </a:p>
        </p:txBody>
      </p:sp>
      <p:sp>
        <p:nvSpPr>
          <p:cNvPr id="5427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4276" name="Rectangle 3"/>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aphicFrame>
        <p:nvGraphicFramePr>
          <p:cNvPr id="172036"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1"/>
          <p:cNvGrpSpPr>
            <a:grpSpLocks/>
          </p:cNvGrpSpPr>
          <p:nvPr/>
        </p:nvGrpSpPr>
        <p:grpSpPr bwMode="auto">
          <a:xfrm>
            <a:off x="5181600" y="3733800"/>
            <a:ext cx="1524000" cy="2590800"/>
            <a:chOff x="3264" y="2352"/>
            <a:chExt cx="960" cy="1632"/>
          </a:xfrm>
        </p:grpSpPr>
        <p:sp>
          <p:nvSpPr>
            <p:cNvPr id="54335" name="Rectangle 62"/>
            <p:cNvSpPr>
              <a:spLocks noChangeArrowheads="1"/>
            </p:cNvSpPr>
            <p:nvPr/>
          </p:nvSpPr>
          <p:spPr bwMode="auto">
            <a:xfrm>
              <a:off x="3264" y="2352"/>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4336" name="Rectangle 63"/>
            <p:cNvSpPr>
              <a:spLocks noChangeArrowheads="1"/>
            </p:cNvSpPr>
            <p:nvPr/>
          </p:nvSpPr>
          <p:spPr bwMode="auto">
            <a:xfrm>
              <a:off x="3264" y="364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4337" name="Rectangle 64"/>
            <p:cNvSpPr>
              <a:spLocks noChangeArrowheads="1"/>
            </p:cNvSpPr>
            <p:nvPr/>
          </p:nvSpPr>
          <p:spPr bwMode="auto">
            <a:xfrm>
              <a:off x="3264" y="3024"/>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sp>
        <p:nvSpPr>
          <p:cNvPr id="172097" name="Text Box 65"/>
          <p:cNvSpPr txBox="1">
            <a:spLocks noChangeArrowheads="1"/>
          </p:cNvSpPr>
          <p:nvPr/>
        </p:nvSpPr>
        <p:spPr bwMode="auto">
          <a:xfrm>
            <a:off x="5638800" y="1371600"/>
            <a:ext cx="3048000" cy="831850"/>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3 OC users at baseline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97"/>
                                        </p:tgtEl>
                                        <p:attrNameLst>
                                          <p:attrName>style.visibility</p:attrName>
                                        </p:attrNameLst>
                                      </p:cBhvr>
                                      <p:to>
                                        <p:strVal val="visible"/>
                                      </p:to>
                                    </p:set>
                                    <p:anim calcmode="lin" valueType="num">
                                      <p:cBhvr additive="base">
                                        <p:cTn id="7" dur="500" fill="hold"/>
                                        <p:tgtEl>
                                          <p:spTgt spid="172097"/>
                                        </p:tgtEl>
                                        <p:attrNameLst>
                                          <p:attrName>ppt_x</p:attrName>
                                        </p:attrNameLst>
                                      </p:cBhvr>
                                      <p:tavLst>
                                        <p:tav tm="0">
                                          <p:val>
                                            <p:strVal val="0-#ppt_w/2"/>
                                          </p:val>
                                        </p:tav>
                                        <p:tav tm="100000">
                                          <p:val>
                                            <p:strVal val="#ppt_x"/>
                                          </p:val>
                                        </p:tav>
                                      </p:tavLst>
                                    </p:anim>
                                    <p:anim calcmode="lin" valueType="num">
                                      <p:cBhvr additive="base">
                                        <p:cTn id="8" dur="500" fill="hold"/>
                                        <p:tgtEl>
                                          <p:spTgt spid="1720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97"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420ED65-73CC-48FC-A2AC-CC475D057A13}" type="slidenum">
              <a:rPr lang="en-US"/>
              <a:pPr/>
              <a:t>45</a:t>
            </a:fld>
            <a:endParaRPr lang="en-US"/>
          </a:p>
        </p:txBody>
      </p:sp>
      <p:sp>
        <p:nvSpPr>
          <p:cNvPr id="55299" name="Rectangle 1026"/>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5300" name="Rectangle 1027"/>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aphicFrame>
        <p:nvGraphicFramePr>
          <p:cNvPr id="173060" name="Group 1028"/>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1090"/>
          <p:cNvGrpSpPr>
            <a:grpSpLocks/>
          </p:cNvGrpSpPr>
          <p:nvPr/>
        </p:nvGrpSpPr>
        <p:grpSpPr bwMode="auto">
          <a:xfrm>
            <a:off x="5181600" y="1371600"/>
            <a:ext cx="3505200" cy="4495800"/>
            <a:chOff x="3264" y="864"/>
            <a:chExt cx="2208" cy="2832"/>
          </a:xfrm>
        </p:grpSpPr>
        <p:sp>
          <p:nvSpPr>
            <p:cNvPr id="55358" name="Rectangle 1085"/>
            <p:cNvSpPr>
              <a:spLocks noChangeArrowheads="1"/>
            </p:cNvSpPr>
            <p:nvPr/>
          </p:nvSpPr>
          <p:spPr bwMode="auto">
            <a:xfrm>
              <a:off x="3264" y="1680"/>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59" name="Rectangle 1086"/>
            <p:cNvSpPr>
              <a:spLocks noChangeArrowheads="1"/>
            </p:cNvSpPr>
            <p:nvPr/>
          </p:nvSpPr>
          <p:spPr bwMode="auto">
            <a:xfrm>
              <a:off x="3264" y="268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60" name="Rectangle 1087"/>
            <p:cNvSpPr>
              <a:spLocks noChangeArrowheads="1"/>
            </p:cNvSpPr>
            <p:nvPr/>
          </p:nvSpPr>
          <p:spPr bwMode="auto">
            <a:xfrm>
              <a:off x="3264" y="2016"/>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5361" name="Text Box 1088"/>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4 non-users at baseline</a:t>
              </a:r>
            </a:p>
          </p:txBody>
        </p:sp>
        <p:sp>
          <p:nvSpPr>
            <p:cNvPr id="55362" name="Rectangle 1089"/>
            <p:cNvSpPr>
              <a:spLocks noChangeArrowheads="1"/>
            </p:cNvSpPr>
            <p:nvPr/>
          </p:nvSpPr>
          <p:spPr bwMode="auto">
            <a:xfrm>
              <a:off x="3264" y="3360"/>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B55B9A65-CE3D-4D6F-8441-DE92F9CC8F65}" type="slidenum">
              <a:rPr lang="en-US"/>
              <a:pPr/>
              <a:t>46</a:t>
            </a:fld>
            <a:endParaRPr lang="en-US"/>
          </a:p>
        </p:txBody>
      </p:sp>
      <p:sp>
        <p:nvSpPr>
          <p:cNvPr id="5632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6324" name="Rectangle 3"/>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aphicFrame>
        <p:nvGraphicFramePr>
          <p:cNvPr id="174084"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7"/>
          <p:cNvGrpSpPr>
            <a:grpSpLocks/>
          </p:cNvGrpSpPr>
          <p:nvPr/>
        </p:nvGrpSpPr>
        <p:grpSpPr bwMode="auto">
          <a:xfrm>
            <a:off x="3657600" y="1905000"/>
            <a:ext cx="5029200" cy="1905000"/>
            <a:chOff x="3264" y="864"/>
            <a:chExt cx="2208" cy="1200"/>
          </a:xfrm>
        </p:grpSpPr>
        <p:sp>
          <p:nvSpPr>
            <p:cNvPr id="56400" name="Rectangle 68"/>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401" name="Text Box 69"/>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Next is a censoring (non-user)</a:t>
              </a:r>
            </a:p>
          </p:txBody>
        </p:sp>
      </p:grpSp>
      <p:grpSp>
        <p:nvGrpSpPr>
          <p:cNvPr id="3" name="Group 70"/>
          <p:cNvGrpSpPr>
            <a:grpSpLocks/>
          </p:cNvGrpSpPr>
          <p:nvPr/>
        </p:nvGrpSpPr>
        <p:grpSpPr bwMode="auto">
          <a:xfrm>
            <a:off x="3657600" y="2362200"/>
            <a:ext cx="5029200" cy="1905000"/>
            <a:chOff x="3264" y="864"/>
            <a:chExt cx="2208" cy="1200"/>
          </a:xfrm>
        </p:grpSpPr>
        <p:sp>
          <p:nvSpPr>
            <p:cNvPr id="56398" name="Rectangle 7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9" name="Text Box 72"/>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Second event is in a baseline user. (risk set: 3 users/2 non)</a:t>
              </a:r>
            </a:p>
          </p:txBody>
        </p:sp>
      </p:grpSp>
      <p:grpSp>
        <p:nvGrpSpPr>
          <p:cNvPr id="4" name="Group 73"/>
          <p:cNvGrpSpPr>
            <a:grpSpLocks/>
          </p:cNvGrpSpPr>
          <p:nvPr/>
        </p:nvGrpSpPr>
        <p:grpSpPr bwMode="auto">
          <a:xfrm>
            <a:off x="3657600" y="2895600"/>
            <a:ext cx="5486400" cy="1905000"/>
            <a:chOff x="3264" y="864"/>
            <a:chExt cx="2208" cy="1200"/>
          </a:xfrm>
        </p:grpSpPr>
        <p:sp>
          <p:nvSpPr>
            <p:cNvPr id="56396" name="Rectangle 74"/>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7" name="Text Box 75"/>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Third event is in a non-user at baseline.(risk set: 2 users/2 non)</a:t>
              </a:r>
            </a:p>
          </p:txBody>
        </p:sp>
      </p:grpSp>
      <p:grpSp>
        <p:nvGrpSpPr>
          <p:cNvPr id="5" name="Group 76"/>
          <p:cNvGrpSpPr>
            <a:grpSpLocks/>
          </p:cNvGrpSpPr>
          <p:nvPr/>
        </p:nvGrpSpPr>
        <p:grpSpPr bwMode="auto">
          <a:xfrm>
            <a:off x="3657600" y="3505200"/>
            <a:ext cx="5486400" cy="1828800"/>
            <a:chOff x="3264" y="864"/>
            <a:chExt cx="2208" cy="1200"/>
          </a:xfrm>
        </p:grpSpPr>
        <p:sp>
          <p:nvSpPr>
            <p:cNvPr id="56394" name="Rectangle 77"/>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5" name="Text Box 78"/>
            <p:cNvSpPr txBox="1">
              <a:spLocks noChangeArrowheads="1"/>
            </p:cNvSpPr>
            <p:nvPr/>
          </p:nvSpPr>
          <p:spPr bwMode="auto">
            <a:xfrm>
              <a:off x="3552" y="864"/>
              <a:ext cx="1920" cy="546"/>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Next is a censoring (baseline user).</a:t>
              </a:r>
            </a:p>
          </p:txBody>
        </p:sp>
      </p:grpSp>
      <p:grpSp>
        <p:nvGrpSpPr>
          <p:cNvPr id="6" name="Group 79"/>
          <p:cNvGrpSpPr>
            <a:grpSpLocks/>
          </p:cNvGrpSpPr>
          <p:nvPr/>
        </p:nvGrpSpPr>
        <p:grpSpPr bwMode="auto">
          <a:xfrm>
            <a:off x="3657600" y="3886200"/>
            <a:ext cx="5715000" cy="1905000"/>
            <a:chOff x="3264" y="864"/>
            <a:chExt cx="2208" cy="1200"/>
          </a:xfrm>
        </p:grpSpPr>
        <p:sp>
          <p:nvSpPr>
            <p:cNvPr id="56392" name="Rectangle 80"/>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3" name="Text Box 81"/>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Fourth and last event is in a non-user (risk set: 1 user/1 non)</a:t>
              </a:r>
            </a:p>
          </p:txBody>
        </p:sp>
      </p:grpSp>
      <p:grpSp>
        <p:nvGrpSpPr>
          <p:cNvPr id="7" name="Group 82"/>
          <p:cNvGrpSpPr>
            <a:grpSpLocks/>
          </p:cNvGrpSpPr>
          <p:nvPr/>
        </p:nvGrpSpPr>
        <p:grpSpPr bwMode="auto">
          <a:xfrm>
            <a:off x="3657600" y="4495800"/>
            <a:ext cx="5029200" cy="1905000"/>
            <a:chOff x="3264" y="864"/>
            <a:chExt cx="2208" cy="1200"/>
          </a:xfrm>
        </p:grpSpPr>
        <p:sp>
          <p:nvSpPr>
            <p:cNvPr id="56390" name="Rectangle 83"/>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91" name="Text Box 84"/>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Censoring.</a:t>
              </a:r>
            </a:p>
          </p:txBody>
        </p:sp>
      </p:grpSp>
      <p:grpSp>
        <p:nvGrpSpPr>
          <p:cNvPr id="8" name="Group 66"/>
          <p:cNvGrpSpPr>
            <a:grpSpLocks/>
          </p:cNvGrpSpPr>
          <p:nvPr/>
        </p:nvGrpSpPr>
        <p:grpSpPr bwMode="auto">
          <a:xfrm>
            <a:off x="3657600" y="1371600"/>
            <a:ext cx="5867400" cy="1905000"/>
            <a:chOff x="3264" y="864"/>
            <a:chExt cx="2208" cy="1200"/>
          </a:xfrm>
        </p:grpSpPr>
        <p:sp>
          <p:nvSpPr>
            <p:cNvPr id="56388" name="Rectangle 6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6389" name="Text Box 64"/>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First event is in a non-OC user at baseline. (risk set: 3 users/4 non)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505AE1C1-19BD-4F69-B2FD-ADBE6558A38E}" type="slidenum">
              <a:rPr lang="en-US"/>
              <a:pPr/>
              <a:t>47</a:t>
            </a:fld>
            <a:endParaRPr lang="en-US"/>
          </a:p>
        </p:txBody>
      </p:sp>
      <p:sp>
        <p:nvSpPr>
          <p:cNvPr id="20484" name="Rectangle 2"/>
          <p:cNvSpPr>
            <a:spLocks noGrp="1" noChangeArrowheads="1"/>
          </p:cNvSpPr>
          <p:nvPr>
            <p:ph type="title"/>
          </p:nvPr>
        </p:nvSpPr>
        <p:spPr/>
        <p:txBody>
          <a:bodyPr/>
          <a:lstStyle/>
          <a:p>
            <a:pPr eaLnBrk="1" hangingPunct="1"/>
            <a:r>
              <a:rPr lang="en-US" smtClean="0"/>
              <a:t>The PL using baseline value of OC use</a:t>
            </a:r>
          </a:p>
        </p:txBody>
      </p:sp>
      <p:graphicFrame>
        <p:nvGraphicFramePr>
          <p:cNvPr id="137219" name="Object 3"/>
          <p:cNvGraphicFramePr>
            <a:graphicFrameLocks noChangeAspect="1"/>
          </p:cNvGraphicFramePr>
          <p:nvPr>
            <p:ph type="body" idx="1"/>
          </p:nvPr>
        </p:nvGraphicFramePr>
        <p:xfrm>
          <a:off x="457200" y="2522538"/>
          <a:ext cx="8229600" cy="793750"/>
        </p:xfrm>
        <a:graphic>
          <a:graphicData uri="http://schemas.openxmlformats.org/presentationml/2006/ole">
            <p:oleObj spid="_x0000_s20482" name="Equation" r:id="rId4" imgW="421632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anim calcmode="lin" valueType="num">
                                      <p:cBhvr additive="base">
                                        <p:cTn id="7" dur="500" fill="hold"/>
                                        <p:tgtEl>
                                          <p:spTgt spid="137219"/>
                                        </p:tgtEl>
                                        <p:attrNameLst>
                                          <p:attrName>ppt_x</p:attrName>
                                        </p:attrNameLst>
                                      </p:cBhvr>
                                      <p:tavLst>
                                        <p:tav tm="0">
                                          <p:val>
                                            <p:strVal val="0-#ppt_w/2"/>
                                          </p:val>
                                        </p:tav>
                                        <p:tav tm="100000">
                                          <p:val>
                                            <p:strVal val="#ppt_x"/>
                                          </p:val>
                                        </p:tav>
                                      </p:tavLst>
                                    </p:anim>
                                    <p:anim calcmode="lin" valueType="num">
                                      <p:cBhvr additive="base">
                                        <p:cTn id="8" dur="500" fill="hold"/>
                                        <p:tgtEl>
                                          <p:spTgt spid="137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15473BA9-F8EB-4C3F-86AE-EAAB025C060E}" type="slidenum">
              <a:rPr lang="en-US"/>
              <a:pPr/>
              <a:t>48</a:t>
            </a:fld>
            <a:endParaRPr lang="en-US"/>
          </a:p>
        </p:txBody>
      </p:sp>
      <p:sp>
        <p:nvSpPr>
          <p:cNvPr id="57347" name="Rectangle 2"/>
          <p:cNvSpPr>
            <a:spLocks noGrp="1" noChangeArrowheads="1"/>
          </p:cNvSpPr>
          <p:nvPr>
            <p:ph type="title"/>
          </p:nvPr>
        </p:nvSpPr>
        <p:spPr/>
        <p:txBody>
          <a:bodyPr/>
          <a:lstStyle/>
          <a:p>
            <a:pPr eaLnBrk="1" hangingPunct="1"/>
            <a:r>
              <a:rPr lang="en-US" smtClean="0"/>
              <a:t>The PL using ever/never value of OC use</a:t>
            </a:r>
          </a:p>
        </p:txBody>
      </p:sp>
      <p:sp>
        <p:nvSpPr>
          <p:cNvPr id="165892" name="Text Box 4"/>
          <p:cNvSpPr txBox="1">
            <a:spLocks noChangeArrowheads="1"/>
          </p:cNvSpPr>
          <p:nvPr/>
        </p:nvSpPr>
        <p:spPr bwMode="auto">
          <a:xfrm>
            <a:off x="1143000" y="2057400"/>
            <a:ext cx="7010400" cy="1187450"/>
          </a:xfrm>
          <a:prstGeom prst="rect">
            <a:avLst/>
          </a:prstGeom>
          <a:noFill/>
          <a:ln w="9525">
            <a:noFill/>
            <a:miter lim="800000"/>
            <a:headEnd/>
            <a:tailEnd/>
          </a:ln>
        </p:spPr>
        <p:txBody>
          <a:bodyPr>
            <a:spAutoFit/>
          </a:bodyPr>
          <a:lstStyle/>
          <a:p>
            <a:pPr>
              <a:spcBef>
                <a:spcPct val="50000"/>
              </a:spcBef>
            </a:pPr>
            <a:r>
              <a:rPr lang="en-US"/>
              <a:t>A second time-independent option would be to use the variable “ever took OCs” during the study period…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additive="base">
                                        <p:cTn id="7" dur="500" fill="hold"/>
                                        <p:tgtEl>
                                          <p:spTgt spid="165892"/>
                                        </p:tgtEl>
                                        <p:attrNameLst>
                                          <p:attrName>ppt_x</p:attrName>
                                        </p:attrNameLst>
                                      </p:cBhvr>
                                      <p:tavLst>
                                        <p:tav tm="0">
                                          <p:val>
                                            <p:strVal val="0-#ppt_w/2"/>
                                          </p:val>
                                        </p:tav>
                                        <p:tav tm="100000">
                                          <p:val>
                                            <p:strVal val="#ppt_x"/>
                                          </p:val>
                                        </p:tav>
                                      </p:tavLst>
                                    </p:anim>
                                    <p:anim calcmode="lin" valueType="num">
                                      <p:cBhvr additive="base">
                                        <p:cTn id="8"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6B4F69F3-2C42-4CF9-A924-C1EDA20E60E7}" type="slidenum">
              <a:rPr lang="en-US"/>
              <a:pPr/>
              <a:t>49</a:t>
            </a:fld>
            <a:endParaRPr lang="en-US"/>
          </a:p>
        </p:txBody>
      </p:sp>
      <p:sp>
        <p:nvSpPr>
          <p:cNvPr id="5837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sp>
        <p:nvSpPr>
          <p:cNvPr id="58372" name="Rectangle 3"/>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aphicFrame>
        <p:nvGraphicFramePr>
          <p:cNvPr id="176132"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61"/>
          <p:cNvGrpSpPr>
            <a:grpSpLocks/>
          </p:cNvGrpSpPr>
          <p:nvPr/>
        </p:nvGrpSpPr>
        <p:grpSpPr bwMode="auto">
          <a:xfrm>
            <a:off x="3657600" y="1905000"/>
            <a:ext cx="5029200" cy="1905000"/>
            <a:chOff x="3264" y="864"/>
            <a:chExt cx="2208" cy="1200"/>
          </a:xfrm>
        </p:grpSpPr>
        <p:sp>
          <p:nvSpPr>
            <p:cNvPr id="58448" name="Rectangle 62"/>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9" name="Text Box 63"/>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Next is a censoring (ever-user)</a:t>
              </a:r>
            </a:p>
          </p:txBody>
        </p:sp>
      </p:grpSp>
      <p:grpSp>
        <p:nvGrpSpPr>
          <p:cNvPr id="3" name="Group 64"/>
          <p:cNvGrpSpPr>
            <a:grpSpLocks/>
          </p:cNvGrpSpPr>
          <p:nvPr/>
        </p:nvGrpSpPr>
        <p:grpSpPr bwMode="auto">
          <a:xfrm>
            <a:off x="3657600" y="2438400"/>
            <a:ext cx="5638800" cy="1905000"/>
            <a:chOff x="3264" y="864"/>
            <a:chExt cx="2208" cy="1200"/>
          </a:xfrm>
        </p:grpSpPr>
        <p:sp>
          <p:nvSpPr>
            <p:cNvPr id="58446" name="Rectangle 65"/>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7" name="Text Box 66"/>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Second event is in an ever-user. (risk set: 4 users/1 never)</a:t>
              </a:r>
            </a:p>
          </p:txBody>
        </p:sp>
      </p:grpSp>
      <p:grpSp>
        <p:nvGrpSpPr>
          <p:cNvPr id="4" name="Group 67"/>
          <p:cNvGrpSpPr>
            <a:grpSpLocks/>
          </p:cNvGrpSpPr>
          <p:nvPr/>
        </p:nvGrpSpPr>
        <p:grpSpPr bwMode="auto">
          <a:xfrm>
            <a:off x="3657600" y="2895600"/>
            <a:ext cx="5486400" cy="1905000"/>
            <a:chOff x="3264" y="864"/>
            <a:chExt cx="2208" cy="1200"/>
          </a:xfrm>
        </p:grpSpPr>
        <p:sp>
          <p:nvSpPr>
            <p:cNvPr id="58444" name="Rectangle 68"/>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5" name="Text Box 69"/>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Third event is in an ever-user.(risk set: 3 users/1 non)</a:t>
              </a:r>
            </a:p>
          </p:txBody>
        </p:sp>
      </p:grpSp>
      <p:grpSp>
        <p:nvGrpSpPr>
          <p:cNvPr id="5" name="Group 70"/>
          <p:cNvGrpSpPr>
            <a:grpSpLocks/>
          </p:cNvGrpSpPr>
          <p:nvPr/>
        </p:nvGrpSpPr>
        <p:grpSpPr bwMode="auto">
          <a:xfrm>
            <a:off x="3657600" y="3505200"/>
            <a:ext cx="5486400" cy="1828800"/>
            <a:chOff x="3264" y="864"/>
            <a:chExt cx="2208" cy="1200"/>
          </a:xfrm>
        </p:grpSpPr>
        <p:sp>
          <p:nvSpPr>
            <p:cNvPr id="58442" name="Rectangle 71"/>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3" name="Text Box 72"/>
            <p:cNvSpPr txBox="1">
              <a:spLocks noChangeArrowheads="1"/>
            </p:cNvSpPr>
            <p:nvPr/>
          </p:nvSpPr>
          <p:spPr bwMode="auto">
            <a:xfrm>
              <a:off x="3552" y="864"/>
              <a:ext cx="1920" cy="306"/>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Next is a censoring (ever user).</a:t>
              </a:r>
            </a:p>
          </p:txBody>
        </p:sp>
      </p:grpSp>
      <p:grpSp>
        <p:nvGrpSpPr>
          <p:cNvPr id="6" name="Group 73"/>
          <p:cNvGrpSpPr>
            <a:grpSpLocks/>
          </p:cNvGrpSpPr>
          <p:nvPr/>
        </p:nvGrpSpPr>
        <p:grpSpPr bwMode="auto">
          <a:xfrm>
            <a:off x="3657600" y="3962400"/>
            <a:ext cx="5715000" cy="1905000"/>
            <a:chOff x="3264" y="864"/>
            <a:chExt cx="2208" cy="1200"/>
          </a:xfrm>
        </p:grpSpPr>
        <p:sp>
          <p:nvSpPr>
            <p:cNvPr id="58440" name="Rectangle 74"/>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41" name="Text Box 75"/>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Fourth and last event is in a never-user (risk set: 1 user/1 non)</a:t>
              </a:r>
            </a:p>
          </p:txBody>
        </p:sp>
      </p:grpSp>
      <p:grpSp>
        <p:nvGrpSpPr>
          <p:cNvPr id="7" name="Group 76"/>
          <p:cNvGrpSpPr>
            <a:grpSpLocks/>
          </p:cNvGrpSpPr>
          <p:nvPr/>
        </p:nvGrpSpPr>
        <p:grpSpPr bwMode="auto">
          <a:xfrm>
            <a:off x="3657600" y="4419600"/>
            <a:ext cx="5029200" cy="1905000"/>
            <a:chOff x="3264" y="864"/>
            <a:chExt cx="2208" cy="1200"/>
          </a:xfrm>
        </p:grpSpPr>
        <p:sp>
          <p:nvSpPr>
            <p:cNvPr id="58438" name="Rectangle 77"/>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39" name="Text Box 78"/>
            <p:cNvSpPr txBox="1">
              <a:spLocks noChangeArrowheads="1"/>
            </p:cNvSpPr>
            <p:nvPr/>
          </p:nvSpPr>
          <p:spPr bwMode="auto">
            <a:xfrm>
              <a:off x="3552" y="864"/>
              <a:ext cx="1920" cy="29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Censoring.</a:t>
              </a:r>
            </a:p>
          </p:txBody>
        </p:sp>
      </p:grpSp>
      <p:grpSp>
        <p:nvGrpSpPr>
          <p:cNvPr id="8" name="Group 79"/>
          <p:cNvGrpSpPr>
            <a:grpSpLocks/>
          </p:cNvGrpSpPr>
          <p:nvPr/>
        </p:nvGrpSpPr>
        <p:grpSpPr bwMode="auto">
          <a:xfrm>
            <a:off x="3657600" y="1371600"/>
            <a:ext cx="5867400" cy="1905000"/>
            <a:chOff x="3264" y="864"/>
            <a:chExt cx="2208" cy="1200"/>
          </a:xfrm>
        </p:grpSpPr>
        <p:sp>
          <p:nvSpPr>
            <p:cNvPr id="58436" name="Rectangle 80"/>
            <p:cNvSpPr>
              <a:spLocks noChangeArrowheads="1"/>
            </p:cNvSpPr>
            <p:nvPr/>
          </p:nvSpPr>
          <p:spPr bwMode="auto">
            <a:xfrm>
              <a:off x="3264" y="1728"/>
              <a:ext cx="960" cy="336"/>
            </a:xfrm>
            <a:prstGeom prst="rect">
              <a:avLst/>
            </a:prstGeom>
            <a:solidFill>
              <a:schemeClr val="accent1">
                <a:alpha val="50195"/>
              </a:schemeClr>
            </a:solidFill>
            <a:ln w="9525">
              <a:solidFill>
                <a:schemeClr val="tx1"/>
              </a:solidFill>
              <a:miter lim="800000"/>
              <a:headEnd/>
              <a:tailEnd/>
            </a:ln>
          </p:spPr>
          <p:txBody>
            <a:bodyPr wrap="none" anchor="ctr"/>
            <a:lstStyle/>
            <a:p>
              <a:endParaRPr lang="ru-RU"/>
            </a:p>
          </p:txBody>
        </p:sp>
        <p:sp>
          <p:nvSpPr>
            <p:cNvPr id="58437" name="Text Box 81"/>
            <p:cNvSpPr txBox="1">
              <a:spLocks noChangeArrowheads="1"/>
            </p:cNvSpPr>
            <p:nvPr/>
          </p:nvSpPr>
          <p:spPr bwMode="auto">
            <a:xfrm>
              <a:off x="3552" y="864"/>
              <a:ext cx="1920" cy="524"/>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First event is in a never-user. (risk set: 5 ever users/2 never)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D34A5E3-3D72-430C-BA04-DEF9B1347E67}" type="slidenum">
              <a:rPr lang="en-US"/>
              <a:pPr/>
              <a:t>5</a:t>
            </a:fld>
            <a:endParaRPr lang="en-US"/>
          </a:p>
        </p:txBody>
      </p:sp>
      <p:sp>
        <p:nvSpPr>
          <p:cNvPr id="33795" name="Rectangle 2"/>
          <p:cNvSpPr>
            <a:spLocks noGrp="1" noChangeArrowheads="1"/>
          </p:cNvSpPr>
          <p:nvPr>
            <p:ph type="title"/>
          </p:nvPr>
        </p:nvSpPr>
        <p:spPr/>
        <p:txBody>
          <a:bodyPr/>
          <a:lstStyle/>
          <a:p>
            <a:pPr eaLnBrk="1" hangingPunct="1"/>
            <a:r>
              <a:rPr lang="en-US" smtClean="0"/>
              <a:t>Example 1: </a:t>
            </a:r>
            <a:r>
              <a:rPr lang="en-US" sz="2800" smtClean="0"/>
              <a:t>Study of publication bias</a:t>
            </a:r>
          </a:p>
        </p:txBody>
      </p:sp>
      <p:pic>
        <p:nvPicPr>
          <p:cNvPr id="33796" name="Picture 5" descr="stej1066"/>
          <p:cNvPicPr>
            <a:picLocks noChangeAspect="1" noChangeArrowheads="1"/>
          </p:cNvPicPr>
          <p:nvPr/>
        </p:nvPicPr>
        <p:blipFill>
          <a:blip r:embed="rId3" cstate="print"/>
          <a:srcRect/>
          <a:stretch>
            <a:fillRect/>
          </a:stretch>
        </p:blipFill>
        <p:spPr bwMode="auto">
          <a:xfrm>
            <a:off x="1905000" y="1905000"/>
            <a:ext cx="5029200" cy="4525963"/>
          </a:xfrm>
          <a:prstGeom prst="rect">
            <a:avLst/>
          </a:prstGeom>
          <a:noFill/>
          <a:ln w="9525">
            <a:noFill/>
            <a:miter lim="800000"/>
            <a:headEnd/>
            <a:tailEnd/>
          </a:ln>
        </p:spPr>
      </p:pic>
      <p:sp>
        <p:nvSpPr>
          <p:cNvPr id="33797" name="Text Box 6"/>
          <p:cNvSpPr txBox="1">
            <a:spLocks noChangeArrowheads="1"/>
          </p:cNvSpPr>
          <p:nvPr/>
        </p:nvSpPr>
        <p:spPr bwMode="auto">
          <a:xfrm>
            <a:off x="381000" y="2286000"/>
            <a:ext cx="1371600" cy="1552575"/>
          </a:xfrm>
          <a:prstGeom prst="rect">
            <a:avLst/>
          </a:prstGeom>
          <a:noFill/>
          <a:ln w="9525">
            <a:noFill/>
            <a:miter lim="800000"/>
            <a:headEnd/>
            <a:tailEnd/>
          </a:ln>
        </p:spPr>
        <p:txBody>
          <a:bodyPr>
            <a:spAutoFit/>
          </a:bodyPr>
          <a:lstStyle/>
          <a:p>
            <a:pPr>
              <a:spcBef>
                <a:spcPct val="50000"/>
              </a:spcBef>
            </a:pPr>
            <a:r>
              <a:rPr lang="en-US"/>
              <a:t>By Kaplan-Meier methods</a:t>
            </a:r>
          </a:p>
        </p:txBody>
      </p:sp>
      <p:sp>
        <p:nvSpPr>
          <p:cNvPr id="33798" name="Rectangle 7"/>
          <p:cNvSpPr>
            <a:spLocks noChangeArrowheads="1"/>
          </p:cNvSpPr>
          <p:nvPr/>
        </p:nvSpPr>
        <p:spPr bwMode="auto">
          <a:xfrm>
            <a:off x="0" y="6477000"/>
            <a:ext cx="9144000" cy="274638"/>
          </a:xfrm>
          <a:prstGeom prst="rect">
            <a:avLst/>
          </a:prstGeom>
          <a:solidFill>
            <a:schemeClr val="bg1"/>
          </a:solidFill>
          <a:ln w="9525">
            <a:noFill/>
            <a:miter lim="800000"/>
            <a:headEnd/>
            <a:tailEnd/>
          </a:ln>
        </p:spPr>
        <p:txBody>
          <a:bodyPr>
            <a:spAutoFit/>
          </a:bodyPr>
          <a:lstStyle/>
          <a:p>
            <a:r>
              <a:rPr lang="en-US" sz="1200">
                <a:latin typeface="Times New Roman" pitchFamily="18" charset="0"/>
                <a:cs typeface="Times New Roman" pitchFamily="18" charset="0"/>
              </a:rPr>
              <a:t>From: Publication bias: evidence of delayed publication in a cohort study of clinical research projects </a:t>
            </a:r>
            <a:r>
              <a:rPr lang="en-US" sz="1000">
                <a:latin typeface="Times New Roman" pitchFamily="18" charset="0"/>
                <a:cs typeface="Times New Roman" pitchFamily="18" charset="0"/>
              </a:rPr>
              <a:t>BMJ 1997;315:640-645 (13 September)</a:t>
            </a:r>
            <a:r>
              <a:rPr lang="en-US" sz="1200">
                <a:latin typeface="Times New Roman" pitchFamily="18" charset="0"/>
                <a:cs typeface="Times New Roman" pitchFamily="18" charset="0"/>
              </a:rPr>
              <a:t> </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8D5D87FA-39AB-44C1-8363-150E6EFAD0D6}" type="slidenum">
              <a:rPr lang="en-US"/>
              <a:pPr/>
              <a:t>50</a:t>
            </a:fld>
            <a:endParaRPr lang="en-US"/>
          </a:p>
        </p:txBody>
      </p:sp>
      <p:sp>
        <p:nvSpPr>
          <p:cNvPr id="21508" name="Rectangle 2"/>
          <p:cNvSpPr>
            <a:spLocks noGrp="1" noChangeArrowheads="1"/>
          </p:cNvSpPr>
          <p:nvPr>
            <p:ph type="title"/>
          </p:nvPr>
        </p:nvSpPr>
        <p:spPr/>
        <p:txBody>
          <a:bodyPr/>
          <a:lstStyle/>
          <a:p>
            <a:pPr eaLnBrk="1" hangingPunct="1"/>
            <a:r>
              <a:rPr lang="en-US" smtClean="0"/>
              <a:t>The PL using ever/never value of OC use</a:t>
            </a:r>
          </a:p>
        </p:txBody>
      </p:sp>
      <p:sp>
        <p:nvSpPr>
          <p:cNvPr id="177155" name="Text Box 3"/>
          <p:cNvSpPr txBox="1">
            <a:spLocks noChangeArrowheads="1"/>
          </p:cNvSpPr>
          <p:nvPr/>
        </p:nvSpPr>
        <p:spPr bwMode="auto">
          <a:xfrm>
            <a:off x="1143000" y="2057400"/>
            <a:ext cx="7010400" cy="457200"/>
          </a:xfrm>
          <a:prstGeom prst="rect">
            <a:avLst/>
          </a:prstGeom>
          <a:noFill/>
          <a:ln w="9525">
            <a:noFill/>
            <a:miter lim="800000"/>
            <a:headEnd/>
            <a:tailEnd/>
          </a:ln>
        </p:spPr>
        <p:txBody>
          <a:bodyPr>
            <a:spAutoFit/>
          </a:bodyPr>
          <a:lstStyle/>
          <a:p>
            <a:pPr>
              <a:spcBef>
                <a:spcPct val="50000"/>
              </a:spcBef>
            </a:pPr>
            <a:r>
              <a:rPr lang="en-US"/>
              <a:t>“Ever took OCs” during the study period </a:t>
            </a:r>
          </a:p>
        </p:txBody>
      </p:sp>
      <p:graphicFrame>
        <p:nvGraphicFramePr>
          <p:cNvPr id="253952" name="Object 0"/>
          <p:cNvGraphicFramePr>
            <a:graphicFrameLocks noChangeAspect="1"/>
          </p:cNvGraphicFramePr>
          <p:nvPr>
            <p:ph type="body" idx="1"/>
          </p:nvPr>
        </p:nvGraphicFramePr>
        <p:xfrm>
          <a:off x="531813" y="3962400"/>
          <a:ext cx="8080375" cy="808038"/>
        </p:xfrm>
        <a:graphic>
          <a:graphicData uri="http://schemas.openxmlformats.org/presentationml/2006/ole">
            <p:oleObj spid="_x0000_s21506" name="Equation" r:id="rId4" imgW="406368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 calcmode="lin" valueType="num">
                                      <p:cBhvr additive="base">
                                        <p:cTn id="7" dur="500" fill="hold"/>
                                        <p:tgtEl>
                                          <p:spTgt spid="177155"/>
                                        </p:tgtEl>
                                        <p:attrNameLst>
                                          <p:attrName>ppt_x</p:attrName>
                                        </p:attrNameLst>
                                      </p:cBhvr>
                                      <p:tavLst>
                                        <p:tav tm="0">
                                          <p:val>
                                            <p:strVal val="0-#ppt_w/2"/>
                                          </p:val>
                                        </p:tav>
                                        <p:tav tm="100000">
                                          <p:val>
                                            <p:strVal val="#ppt_x"/>
                                          </p:val>
                                        </p:tav>
                                      </p:tavLst>
                                    </p:anim>
                                    <p:anim calcmode="lin" valueType="num">
                                      <p:cBhvr additive="base">
                                        <p:cTn id="8"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3952"/>
                                        </p:tgtEl>
                                        <p:attrNameLst>
                                          <p:attrName>style.visibility</p:attrName>
                                        </p:attrNameLst>
                                      </p:cBhvr>
                                      <p:to>
                                        <p:strVal val="visible"/>
                                      </p:to>
                                    </p:set>
                                    <p:anim calcmode="lin" valueType="num">
                                      <p:cBhvr additive="base">
                                        <p:cTn id="13" dur="500" fill="hold"/>
                                        <p:tgtEl>
                                          <p:spTgt spid="253952"/>
                                        </p:tgtEl>
                                        <p:attrNameLst>
                                          <p:attrName>ppt_x</p:attrName>
                                        </p:attrNameLst>
                                      </p:cBhvr>
                                      <p:tavLst>
                                        <p:tav tm="0">
                                          <p:val>
                                            <p:strVal val="0-#ppt_w/2"/>
                                          </p:val>
                                        </p:tav>
                                        <p:tav tm="100000">
                                          <p:val>
                                            <p:strVal val="#ppt_x"/>
                                          </p:val>
                                        </p:tav>
                                      </p:tavLst>
                                    </p:anim>
                                    <p:anim calcmode="lin" valueType="num">
                                      <p:cBhvr additive="base">
                                        <p:cTn id="14" dur="500" fill="hold"/>
                                        <p:tgtEl>
                                          <p:spTgt spid="2539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906F6012-23F3-46EC-90B5-46D5E2C2833D}" type="slidenum">
              <a:rPr lang="en-US"/>
              <a:pPr/>
              <a:t>51</a:t>
            </a:fld>
            <a:endParaRPr lang="en-US"/>
          </a:p>
        </p:txBody>
      </p:sp>
      <p:sp>
        <p:nvSpPr>
          <p:cNvPr id="59395" name="Rectangle 2"/>
          <p:cNvSpPr>
            <a:spLocks noGrp="1" noChangeArrowheads="1"/>
          </p:cNvSpPr>
          <p:nvPr>
            <p:ph type="title"/>
          </p:nvPr>
        </p:nvSpPr>
        <p:spPr/>
        <p:txBody>
          <a:bodyPr/>
          <a:lstStyle/>
          <a:p>
            <a:pPr eaLnBrk="1" hangingPunct="1"/>
            <a:r>
              <a:rPr lang="en-US" smtClean="0"/>
              <a:t>Time-dependent...</a:t>
            </a:r>
          </a:p>
        </p:txBody>
      </p:sp>
      <p:sp>
        <p:nvSpPr>
          <p:cNvPr id="59396" name="Rectangle 3"/>
          <p:cNvSpPr>
            <a:spLocks noGrp="1" noChangeArrowheads="1"/>
          </p:cNvSpPr>
          <p:nvPr>
            <p:ph type="body" idx="1"/>
          </p:nvPr>
        </p:nvSpPr>
        <p:spPr/>
        <p:txBody>
          <a:bodyPr/>
          <a:lstStyle/>
          <a:p>
            <a:pPr eaLnBrk="1" hangingPunct="1"/>
            <a:endParaRPr lang="ru-RU"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CDE9C939-A188-428F-B3F3-68BFA72FD1F3}" type="slidenum">
              <a:rPr lang="en-US"/>
              <a:pPr/>
              <a:t>52</a:t>
            </a:fld>
            <a:endParaRPr lang="en-US"/>
          </a:p>
        </p:txBody>
      </p:sp>
      <p:sp>
        <p:nvSpPr>
          <p:cNvPr id="60419"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1251" name="Group 3"/>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0476" name="Rectangle 59"/>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
        <p:nvSpPr>
          <p:cNvPr id="60477" name="Text Box 60"/>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First event at time 6</a:t>
            </a:r>
          </a:p>
        </p:txBody>
      </p:sp>
      <p:sp>
        <p:nvSpPr>
          <p:cNvPr id="60478" name="Rectangle 63"/>
          <p:cNvSpPr>
            <a:spLocks noChangeArrowheads="1"/>
          </p:cNvSpPr>
          <p:nvPr/>
        </p:nvSpPr>
        <p:spPr bwMode="auto">
          <a:xfrm>
            <a:off x="609600" y="2743200"/>
            <a:ext cx="7696200" cy="533400"/>
          </a:xfrm>
          <a:prstGeom prst="rect">
            <a:avLst/>
          </a:prstGeom>
          <a:solidFill>
            <a:srgbClr val="CCFFFF">
              <a:alpha val="50195"/>
            </a:srgbClr>
          </a:solidFill>
          <a:ln w="9525">
            <a:solidFill>
              <a:schemeClr val="tx1"/>
            </a:solidFill>
            <a:miter lim="800000"/>
            <a:headEnd/>
            <a:tailEnd/>
          </a:ln>
        </p:spPr>
        <p:txBody>
          <a:bodyPr wrap="none" anchor="ctr"/>
          <a:lstStyle/>
          <a:p>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EACA915-44F1-4277-A4A7-84F5A4416457}" type="slidenum">
              <a:rPr lang="en-US"/>
              <a:pPr/>
              <a:t>53</a:t>
            </a:fld>
            <a:endParaRPr lang="en-US"/>
          </a:p>
        </p:txBody>
      </p:sp>
      <p:sp>
        <p:nvSpPr>
          <p:cNvPr id="22532" name="Rectangle 2"/>
          <p:cNvSpPr>
            <a:spLocks noGrp="1" noChangeArrowheads="1"/>
          </p:cNvSpPr>
          <p:nvPr>
            <p:ph type="title"/>
          </p:nvPr>
        </p:nvSpPr>
        <p:spPr/>
        <p:txBody>
          <a:bodyPr/>
          <a:lstStyle/>
          <a:p>
            <a:pPr eaLnBrk="1" hangingPunct="1"/>
            <a:r>
              <a:rPr lang="en-US" smtClean="0"/>
              <a:t>The PL at t=6</a:t>
            </a:r>
          </a:p>
        </p:txBody>
      </p:sp>
      <p:graphicFrame>
        <p:nvGraphicFramePr>
          <p:cNvPr id="254976" name="Object 0"/>
          <p:cNvGraphicFramePr>
            <a:graphicFrameLocks noChangeAspect="1"/>
          </p:cNvGraphicFramePr>
          <p:nvPr>
            <p:ph type="body" idx="1"/>
          </p:nvPr>
        </p:nvGraphicFramePr>
        <p:xfrm>
          <a:off x="304800" y="2976563"/>
          <a:ext cx="8526463" cy="855662"/>
        </p:xfrm>
        <a:graphic>
          <a:graphicData uri="http://schemas.openxmlformats.org/presentationml/2006/ole">
            <p:oleObj spid="_x0000_s22530" name="Equation" r:id="rId4" imgW="4051080" imgH="406080" progId="Equation.3">
              <p:embed/>
            </p:oleObj>
          </a:graphicData>
        </a:graphic>
      </p:graphicFrame>
      <p:grpSp>
        <p:nvGrpSpPr>
          <p:cNvPr id="2" name="Group 6"/>
          <p:cNvGrpSpPr>
            <a:grpSpLocks/>
          </p:cNvGrpSpPr>
          <p:nvPr/>
        </p:nvGrpSpPr>
        <p:grpSpPr bwMode="auto">
          <a:xfrm>
            <a:off x="1447800" y="3657600"/>
            <a:ext cx="3124200" cy="1600200"/>
            <a:chOff x="912" y="2304"/>
            <a:chExt cx="1968" cy="1008"/>
          </a:xfrm>
        </p:grpSpPr>
        <p:sp>
          <p:nvSpPr>
            <p:cNvPr id="22534" name="Text Box 4"/>
            <p:cNvSpPr txBox="1">
              <a:spLocks noChangeArrowheads="1"/>
            </p:cNvSpPr>
            <p:nvPr/>
          </p:nvSpPr>
          <p:spPr bwMode="auto">
            <a:xfrm>
              <a:off x="912" y="3024"/>
              <a:ext cx="1968" cy="288"/>
            </a:xfrm>
            <a:prstGeom prst="rect">
              <a:avLst/>
            </a:prstGeom>
            <a:noFill/>
            <a:ln w="9525">
              <a:noFill/>
              <a:miter lim="800000"/>
              <a:headEnd/>
              <a:tailEnd/>
            </a:ln>
          </p:spPr>
          <p:txBody>
            <a:bodyPr>
              <a:spAutoFit/>
            </a:bodyPr>
            <a:lstStyle/>
            <a:p>
              <a:pPr>
                <a:spcBef>
                  <a:spcPct val="50000"/>
                </a:spcBef>
              </a:pPr>
              <a:r>
                <a:rPr lang="en-US"/>
                <a:t>X is time-dependent</a:t>
              </a:r>
            </a:p>
          </p:txBody>
        </p:sp>
        <p:sp>
          <p:nvSpPr>
            <p:cNvPr id="22535" name="Line 5"/>
            <p:cNvSpPr>
              <a:spLocks noChangeShapeType="1"/>
            </p:cNvSpPr>
            <p:nvPr/>
          </p:nvSpPr>
          <p:spPr bwMode="auto">
            <a:xfrm flipH="1" flipV="1">
              <a:off x="1296" y="2304"/>
              <a:ext cx="48" cy="672"/>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976"/>
                                        </p:tgtEl>
                                        <p:attrNameLst>
                                          <p:attrName>style.visibility</p:attrName>
                                        </p:attrNameLst>
                                      </p:cBhvr>
                                      <p:to>
                                        <p:strVal val="visible"/>
                                      </p:to>
                                    </p:set>
                                    <p:anim calcmode="lin" valueType="num">
                                      <p:cBhvr additive="base">
                                        <p:cTn id="7" dur="500" fill="hold"/>
                                        <p:tgtEl>
                                          <p:spTgt spid="254976"/>
                                        </p:tgtEl>
                                        <p:attrNameLst>
                                          <p:attrName>ppt_x</p:attrName>
                                        </p:attrNameLst>
                                      </p:cBhvr>
                                      <p:tavLst>
                                        <p:tav tm="0">
                                          <p:val>
                                            <p:strVal val="0-#ppt_w/2"/>
                                          </p:val>
                                        </p:tav>
                                        <p:tav tm="100000">
                                          <p:val>
                                            <p:strVal val="#ppt_x"/>
                                          </p:val>
                                        </p:tav>
                                      </p:tavLst>
                                    </p:anim>
                                    <p:anim calcmode="lin" valueType="num">
                                      <p:cBhvr additive="base">
                                        <p:cTn id="8" dur="500" fill="hold"/>
                                        <p:tgtEl>
                                          <p:spTgt spid="2549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1D9B908E-CA3E-4772-B19C-907526BA5796}" type="slidenum">
              <a:rPr lang="en-US"/>
              <a:pPr/>
              <a:t>54</a:t>
            </a:fld>
            <a:endParaRPr lang="en-US"/>
          </a:p>
        </p:txBody>
      </p:sp>
      <p:sp>
        <p:nvSpPr>
          <p:cNvPr id="61443"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78180" name="Group 4"/>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1500" name="Rectangle 61"/>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
        <p:nvSpPr>
          <p:cNvPr id="61501" name="Text Box 62"/>
          <p:cNvSpPr txBox="1">
            <a:spLocks noChangeArrowheads="1"/>
          </p:cNvSpPr>
          <p:nvPr/>
        </p:nvSpPr>
        <p:spPr bwMode="auto">
          <a:xfrm>
            <a:off x="4800600" y="1524000"/>
            <a:ext cx="3886200" cy="119697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At the first event-time (6), there are 4 not on OCs and 3 on OCs.</a:t>
            </a:r>
          </a:p>
        </p:txBody>
      </p:sp>
      <p:grpSp>
        <p:nvGrpSpPr>
          <p:cNvPr id="2" name="Group 73"/>
          <p:cNvGrpSpPr>
            <a:grpSpLocks/>
          </p:cNvGrpSpPr>
          <p:nvPr/>
        </p:nvGrpSpPr>
        <p:grpSpPr bwMode="auto">
          <a:xfrm>
            <a:off x="533400" y="3733800"/>
            <a:ext cx="7696200" cy="2590800"/>
            <a:chOff x="336" y="2352"/>
            <a:chExt cx="4848" cy="1632"/>
          </a:xfrm>
        </p:grpSpPr>
        <p:sp>
          <p:nvSpPr>
            <p:cNvPr id="61508" name="Rectangle 64"/>
            <p:cNvSpPr>
              <a:spLocks noChangeArrowheads="1"/>
            </p:cNvSpPr>
            <p:nvPr/>
          </p:nvSpPr>
          <p:spPr bwMode="auto">
            <a:xfrm>
              <a:off x="336" y="2352"/>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1509" name="Rectangle 65"/>
            <p:cNvSpPr>
              <a:spLocks noChangeArrowheads="1"/>
            </p:cNvSpPr>
            <p:nvPr/>
          </p:nvSpPr>
          <p:spPr bwMode="auto">
            <a:xfrm>
              <a:off x="336" y="3024"/>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1510" name="Rectangle 66"/>
            <p:cNvSpPr>
              <a:spLocks noChangeArrowheads="1"/>
            </p:cNvSpPr>
            <p:nvPr/>
          </p:nvSpPr>
          <p:spPr bwMode="auto">
            <a:xfrm>
              <a:off x="336" y="3648"/>
              <a:ext cx="4848" cy="336"/>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grpSp>
        <p:nvGrpSpPr>
          <p:cNvPr id="3" name="Group 68"/>
          <p:cNvGrpSpPr>
            <a:grpSpLocks/>
          </p:cNvGrpSpPr>
          <p:nvPr/>
        </p:nvGrpSpPr>
        <p:grpSpPr bwMode="auto">
          <a:xfrm>
            <a:off x="533400" y="2743200"/>
            <a:ext cx="7772400" cy="3124200"/>
            <a:chOff x="336" y="1728"/>
            <a:chExt cx="4896" cy="1968"/>
          </a:xfrm>
        </p:grpSpPr>
        <p:sp>
          <p:nvSpPr>
            <p:cNvPr id="61504" name="Rectangle 69"/>
            <p:cNvSpPr>
              <a:spLocks noChangeArrowheads="1"/>
            </p:cNvSpPr>
            <p:nvPr/>
          </p:nvSpPr>
          <p:spPr bwMode="auto">
            <a:xfrm>
              <a:off x="384" y="1728"/>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5" name="Rectangle 70"/>
            <p:cNvSpPr>
              <a:spLocks noChangeArrowheads="1"/>
            </p:cNvSpPr>
            <p:nvPr/>
          </p:nvSpPr>
          <p:spPr bwMode="auto">
            <a:xfrm>
              <a:off x="384" y="2064"/>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6" name="Rectangle 71"/>
            <p:cNvSpPr>
              <a:spLocks noChangeArrowheads="1"/>
            </p:cNvSpPr>
            <p:nvPr/>
          </p:nvSpPr>
          <p:spPr bwMode="auto">
            <a:xfrm>
              <a:off x="336" y="2688"/>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1507" name="Rectangle 72"/>
            <p:cNvSpPr>
              <a:spLocks noChangeArrowheads="1"/>
            </p:cNvSpPr>
            <p:nvPr/>
          </p:nvSpPr>
          <p:spPr bwMode="auto">
            <a:xfrm>
              <a:off x="384" y="3360"/>
              <a:ext cx="4848"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Slide Number Placeholder 5"/>
          <p:cNvSpPr>
            <a:spLocks noGrp="1"/>
          </p:cNvSpPr>
          <p:nvPr>
            <p:ph type="sldNum" sz="quarter" idx="12"/>
          </p:nvPr>
        </p:nvSpPr>
        <p:spPr>
          <a:noFill/>
        </p:spPr>
        <p:txBody>
          <a:bodyPr/>
          <a:lstStyle/>
          <a:p>
            <a:fld id="{AAC59F95-95FD-4AAE-8413-D882C9007156}" type="slidenum">
              <a:rPr lang="en-US"/>
              <a:pPr/>
              <a:t>55</a:t>
            </a:fld>
            <a:endParaRPr lang="en-US"/>
          </a:p>
        </p:txBody>
      </p:sp>
      <p:sp>
        <p:nvSpPr>
          <p:cNvPr id="23557" name="Rectangle 2"/>
          <p:cNvSpPr>
            <a:spLocks noGrp="1" noChangeArrowheads="1"/>
          </p:cNvSpPr>
          <p:nvPr>
            <p:ph type="title"/>
          </p:nvPr>
        </p:nvSpPr>
        <p:spPr/>
        <p:txBody>
          <a:bodyPr/>
          <a:lstStyle/>
          <a:p>
            <a:pPr eaLnBrk="1" hangingPunct="1"/>
            <a:r>
              <a:rPr lang="en-US" smtClean="0"/>
              <a:t>The PL at t=6</a:t>
            </a:r>
          </a:p>
        </p:txBody>
      </p:sp>
      <p:graphicFrame>
        <p:nvGraphicFramePr>
          <p:cNvPr id="23554" name="Object 0"/>
          <p:cNvGraphicFramePr>
            <a:graphicFrameLocks noChangeAspect="1"/>
          </p:cNvGraphicFramePr>
          <p:nvPr>
            <p:ph type="body" idx="1"/>
          </p:nvPr>
        </p:nvGraphicFramePr>
        <p:xfrm>
          <a:off x="304800" y="2946400"/>
          <a:ext cx="8526463" cy="915988"/>
        </p:xfrm>
        <a:graphic>
          <a:graphicData uri="http://schemas.openxmlformats.org/presentationml/2006/ole">
            <p:oleObj spid="_x0000_s23554" name="Equation" r:id="rId4" imgW="3898800" imgH="419040" progId="Equation.3">
              <p:embed/>
            </p:oleObj>
          </a:graphicData>
        </a:graphic>
      </p:graphicFrame>
      <p:graphicFrame>
        <p:nvGraphicFramePr>
          <p:cNvPr id="256001" name="Object 1"/>
          <p:cNvGraphicFramePr>
            <a:graphicFrameLocks noChangeAspect="1"/>
          </p:cNvGraphicFramePr>
          <p:nvPr/>
        </p:nvGraphicFramePr>
        <p:xfrm>
          <a:off x="609600" y="4191000"/>
          <a:ext cx="2374900" cy="992188"/>
        </p:xfrm>
        <a:graphic>
          <a:graphicData uri="http://schemas.openxmlformats.org/presentationml/2006/ole">
            <p:oleObj spid="_x0000_s23555" name="Equation" r:id="rId5" imgW="100296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01"/>
                                        </p:tgtEl>
                                        <p:attrNameLst>
                                          <p:attrName>style.visibility</p:attrName>
                                        </p:attrNameLst>
                                      </p:cBhvr>
                                      <p:to>
                                        <p:strVal val="visible"/>
                                      </p:to>
                                    </p:set>
                                    <p:anim calcmode="lin" valueType="num">
                                      <p:cBhvr additive="base">
                                        <p:cTn id="7" dur="500" fill="hold"/>
                                        <p:tgtEl>
                                          <p:spTgt spid="256001"/>
                                        </p:tgtEl>
                                        <p:attrNameLst>
                                          <p:attrName>ppt_x</p:attrName>
                                        </p:attrNameLst>
                                      </p:cBhvr>
                                      <p:tavLst>
                                        <p:tav tm="0">
                                          <p:val>
                                            <p:strVal val="0-#ppt_w/2"/>
                                          </p:val>
                                        </p:tav>
                                        <p:tav tm="100000">
                                          <p:val>
                                            <p:strVal val="#ppt_x"/>
                                          </p:val>
                                        </p:tav>
                                      </p:tavLst>
                                    </p:anim>
                                    <p:anim calcmode="lin" valueType="num">
                                      <p:cBhvr additive="base">
                                        <p:cTn id="8" dur="500" fill="hold"/>
                                        <p:tgtEl>
                                          <p:spTgt spid="256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0C11BEEC-B95F-4C83-86B4-07FB34FFE155}" type="slidenum">
              <a:rPr lang="en-US"/>
              <a:pPr/>
              <a:t>56</a:t>
            </a:fld>
            <a:endParaRPr lang="en-US"/>
          </a:p>
        </p:txBody>
      </p:sp>
      <p:sp>
        <p:nvSpPr>
          <p:cNvPr id="62467"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3299" name="Group 3"/>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2524" name="Rectangle 59"/>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
        <p:nvSpPr>
          <p:cNvPr id="183357" name="Rectangle 61"/>
          <p:cNvSpPr>
            <a:spLocks noChangeArrowheads="1"/>
          </p:cNvSpPr>
          <p:nvPr/>
        </p:nvSpPr>
        <p:spPr bwMode="auto">
          <a:xfrm>
            <a:off x="609600" y="27432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183358" name="Rectangle 62"/>
          <p:cNvSpPr>
            <a:spLocks noChangeArrowheads="1"/>
          </p:cNvSpPr>
          <p:nvPr/>
        </p:nvSpPr>
        <p:spPr bwMode="auto">
          <a:xfrm>
            <a:off x="609600" y="32004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grpSp>
        <p:nvGrpSpPr>
          <p:cNvPr id="2" name="Group 68"/>
          <p:cNvGrpSpPr>
            <a:grpSpLocks/>
          </p:cNvGrpSpPr>
          <p:nvPr/>
        </p:nvGrpSpPr>
        <p:grpSpPr bwMode="auto">
          <a:xfrm>
            <a:off x="609600" y="3810000"/>
            <a:ext cx="7620000" cy="2514600"/>
            <a:chOff x="384" y="2400"/>
            <a:chExt cx="4800" cy="1584"/>
          </a:xfrm>
        </p:grpSpPr>
        <p:sp>
          <p:nvSpPr>
            <p:cNvPr id="62533" name="Rectangle 63"/>
            <p:cNvSpPr>
              <a:spLocks noChangeArrowheads="1"/>
            </p:cNvSpPr>
            <p:nvPr/>
          </p:nvSpPr>
          <p:spPr bwMode="auto">
            <a:xfrm>
              <a:off x="384" y="2400"/>
              <a:ext cx="4800" cy="288"/>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2534" name="Rectangle 64"/>
            <p:cNvSpPr>
              <a:spLocks noChangeArrowheads="1"/>
            </p:cNvSpPr>
            <p:nvPr/>
          </p:nvSpPr>
          <p:spPr bwMode="auto">
            <a:xfrm>
              <a:off x="384" y="3696"/>
              <a:ext cx="4800" cy="288"/>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grpSp>
        <p:nvGrpSpPr>
          <p:cNvPr id="3" name="Group 70"/>
          <p:cNvGrpSpPr>
            <a:grpSpLocks/>
          </p:cNvGrpSpPr>
          <p:nvPr/>
        </p:nvGrpSpPr>
        <p:grpSpPr bwMode="auto">
          <a:xfrm>
            <a:off x="609600" y="4267200"/>
            <a:ext cx="7620000" cy="1600200"/>
            <a:chOff x="384" y="2688"/>
            <a:chExt cx="4800" cy="1008"/>
          </a:xfrm>
        </p:grpSpPr>
        <p:sp>
          <p:nvSpPr>
            <p:cNvPr id="62530" name="Rectangle 65"/>
            <p:cNvSpPr>
              <a:spLocks noChangeArrowheads="1"/>
            </p:cNvSpPr>
            <p:nvPr/>
          </p:nvSpPr>
          <p:spPr bwMode="auto">
            <a:xfrm>
              <a:off x="384" y="2688"/>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2531" name="Rectangle 66"/>
            <p:cNvSpPr>
              <a:spLocks noChangeArrowheads="1"/>
            </p:cNvSpPr>
            <p:nvPr/>
          </p:nvSpPr>
          <p:spPr bwMode="auto">
            <a:xfrm>
              <a:off x="384" y="3360"/>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2532" name="Rectangle 67"/>
            <p:cNvSpPr>
              <a:spLocks noChangeArrowheads="1"/>
            </p:cNvSpPr>
            <p:nvPr/>
          </p:nvSpPr>
          <p:spPr bwMode="auto">
            <a:xfrm>
              <a:off x="384" y="3024"/>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
        <p:nvSpPr>
          <p:cNvPr id="62529" name="Text Box 71"/>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Second event at time 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57"/>
                                        </p:tgtEl>
                                        <p:attrNameLst>
                                          <p:attrName>style.visibility</p:attrName>
                                        </p:attrNameLst>
                                      </p:cBhvr>
                                      <p:to>
                                        <p:strVal val="visible"/>
                                      </p:to>
                                    </p:set>
                                    <p:animEffect transition="in" filter="wipe(left)">
                                      <p:cBhvr>
                                        <p:cTn id="7" dur="500"/>
                                        <p:tgtEl>
                                          <p:spTgt spid="1833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58"/>
                                        </p:tgtEl>
                                        <p:attrNameLst>
                                          <p:attrName>style.visibility</p:attrName>
                                        </p:attrNameLst>
                                      </p:cBhvr>
                                      <p:to>
                                        <p:strVal val="visible"/>
                                      </p:to>
                                    </p:set>
                                    <p:animEffect transition="in" filter="wipe(left)">
                                      <p:cBhvr>
                                        <p:cTn id="12" dur="500"/>
                                        <p:tgtEl>
                                          <p:spTgt spid="1833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57" grpId="0" animBg="1"/>
      <p:bldP spid="1833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79A171AA-49D6-49C2-BCD8-A1D1139EEB4B}" type="slidenum">
              <a:rPr lang="en-US"/>
              <a:pPr/>
              <a:t>57</a:t>
            </a:fld>
            <a:endParaRPr lang="en-US"/>
          </a:p>
        </p:txBody>
      </p:sp>
      <p:sp>
        <p:nvSpPr>
          <p:cNvPr id="24580" name="Rectangle 2"/>
          <p:cNvSpPr>
            <a:spLocks noGrp="1" noChangeArrowheads="1"/>
          </p:cNvSpPr>
          <p:nvPr>
            <p:ph type="title"/>
          </p:nvPr>
        </p:nvSpPr>
        <p:spPr/>
        <p:txBody>
          <a:bodyPr/>
          <a:lstStyle/>
          <a:p>
            <a:pPr eaLnBrk="1" hangingPunct="1"/>
            <a:r>
              <a:rPr lang="en-US" smtClean="0"/>
              <a:t>The PL at t=12</a:t>
            </a:r>
          </a:p>
        </p:txBody>
      </p:sp>
      <p:graphicFrame>
        <p:nvGraphicFramePr>
          <p:cNvPr id="24578" name="Object 0"/>
          <p:cNvGraphicFramePr>
            <a:graphicFrameLocks noChangeAspect="1"/>
          </p:cNvGraphicFramePr>
          <p:nvPr/>
        </p:nvGraphicFramePr>
        <p:xfrm>
          <a:off x="1447800" y="2667000"/>
          <a:ext cx="5667375" cy="958850"/>
        </p:xfrm>
        <a:graphic>
          <a:graphicData uri="http://schemas.openxmlformats.org/presentationml/2006/ole">
            <p:oleObj spid="_x0000_s24578" name="Equation" r:id="rId4" imgW="2476440" imgH="419040" progId="Equation.3">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461C84F4-3F3B-4E92-A16B-22B4EB94B4C7}" type="slidenum">
              <a:rPr lang="en-US"/>
              <a:pPr/>
              <a:t>58</a:t>
            </a:fld>
            <a:endParaRPr lang="en-US"/>
          </a:p>
        </p:txBody>
      </p:sp>
      <p:sp>
        <p:nvSpPr>
          <p:cNvPr id="63491"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4323" name="Group 3"/>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3548" name="Rectangle 59"/>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grpSp>
        <p:nvGrpSpPr>
          <p:cNvPr id="63549" name="Group 71"/>
          <p:cNvGrpSpPr>
            <a:grpSpLocks/>
          </p:cNvGrpSpPr>
          <p:nvPr/>
        </p:nvGrpSpPr>
        <p:grpSpPr bwMode="auto">
          <a:xfrm>
            <a:off x="609600" y="2743200"/>
            <a:ext cx="7620000" cy="1066800"/>
            <a:chOff x="384" y="1728"/>
            <a:chExt cx="4800" cy="672"/>
          </a:xfrm>
        </p:grpSpPr>
        <p:sp>
          <p:nvSpPr>
            <p:cNvPr id="63557" name="Rectangle 60"/>
            <p:cNvSpPr>
              <a:spLocks noChangeArrowheads="1"/>
            </p:cNvSpPr>
            <p:nvPr/>
          </p:nvSpPr>
          <p:spPr bwMode="auto">
            <a:xfrm>
              <a:off x="384" y="1728"/>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3558" name="Rectangle 61"/>
            <p:cNvSpPr>
              <a:spLocks noChangeArrowheads="1"/>
            </p:cNvSpPr>
            <p:nvPr/>
          </p:nvSpPr>
          <p:spPr bwMode="auto">
            <a:xfrm>
              <a:off x="384" y="2016"/>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grpSp>
      <p:sp>
        <p:nvSpPr>
          <p:cNvPr id="184384" name="Rectangle 64"/>
          <p:cNvSpPr>
            <a:spLocks noChangeArrowheads="1"/>
          </p:cNvSpPr>
          <p:nvPr/>
        </p:nvSpPr>
        <p:spPr bwMode="auto">
          <a:xfrm>
            <a:off x="609600" y="5867400"/>
            <a:ext cx="7620000" cy="457200"/>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grpSp>
        <p:nvGrpSpPr>
          <p:cNvPr id="3" name="Group 65"/>
          <p:cNvGrpSpPr>
            <a:grpSpLocks/>
          </p:cNvGrpSpPr>
          <p:nvPr/>
        </p:nvGrpSpPr>
        <p:grpSpPr bwMode="auto">
          <a:xfrm>
            <a:off x="609600" y="4267200"/>
            <a:ext cx="7620000" cy="1600200"/>
            <a:chOff x="384" y="2688"/>
            <a:chExt cx="4800" cy="1008"/>
          </a:xfrm>
        </p:grpSpPr>
        <p:sp>
          <p:nvSpPr>
            <p:cNvPr id="63554" name="Rectangle 66"/>
            <p:cNvSpPr>
              <a:spLocks noChangeArrowheads="1"/>
            </p:cNvSpPr>
            <p:nvPr/>
          </p:nvSpPr>
          <p:spPr bwMode="auto">
            <a:xfrm>
              <a:off x="384" y="2688"/>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3555" name="Rectangle 67"/>
            <p:cNvSpPr>
              <a:spLocks noChangeArrowheads="1"/>
            </p:cNvSpPr>
            <p:nvPr/>
          </p:nvSpPr>
          <p:spPr bwMode="auto">
            <a:xfrm>
              <a:off x="384" y="3360"/>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3556" name="Rectangle 68"/>
            <p:cNvSpPr>
              <a:spLocks noChangeArrowheads="1"/>
            </p:cNvSpPr>
            <p:nvPr/>
          </p:nvSpPr>
          <p:spPr bwMode="auto">
            <a:xfrm>
              <a:off x="384" y="3024"/>
              <a:ext cx="4800" cy="336"/>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grpSp>
      <p:sp>
        <p:nvSpPr>
          <p:cNvPr id="63552" name="Text Box 69"/>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Third event at time 17</a:t>
            </a:r>
          </a:p>
        </p:txBody>
      </p:sp>
      <p:sp>
        <p:nvSpPr>
          <p:cNvPr id="184390" name="Rectangle 70"/>
          <p:cNvSpPr>
            <a:spLocks noChangeArrowheads="1"/>
          </p:cNvSpPr>
          <p:nvPr/>
        </p:nvSpPr>
        <p:spPr bwMode="auto">
          <a:xfrm>
            <a:off x="609600" y="37338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90"/>
                                        </p:tgtEl>
                                        <p:attrNameLst>
                                          <p:attrName>style.visibility</p:attrName>
                                        </p:attrNameLst>
                                      </p:cBhvr>
                                      <p:to>
                                        <p:strVal val="visible"/>
                                      </p:to>
                                    </p:set>
                                    <p:animEffect transition="in" filter="wipe(left)">
                                      <p:cBhvr>
                                        <p:cTn id="7" dur="500"/>
                                        <p:tgtEl>
                                          <p:spTgt spid="1843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84"/>
                                        </p:tgtEl>
                                        <p:attrNameLst>
                                          <p:attrName>style.visibility</p:attrName>
                                        </p:attrNameLst>
                                      </p:cBhvr>
                                      <p:to>
                                        <p:strVal val="visible"/>
                                      </p:to>
                                    </p:set>
                                    <p:animEffect transition="in" filter="wipe(left)">
                                      <p:cBhvr>
                                        <p:cTn id="17" dur="500"/>
                                        <p:tgtEl>
                                          <p:spTgt spid="18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4" grpId="0" animBg="1"/>
      <p:bldP spid="18439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CE3B63BF-7CEE-47D7-ACCD-3C85DF04B295}" type="slidenum">
              <a:rPr lang="en-US"/>
              <a:pPr/>
              <a:t>59</a:t>
            </a:fld>
            <a:endParaRPr lang="en-US"/>
          </a:p>
        </p:txBody>
      </p:sp>
      <p:sp>
        <p:nvSpPr>
          <p:cNvPr id="25604" name="Rectangle 2"/>
          <p:cNvSpPr>
            <a:spLocks noGrp="1" noChangeArrowheads="1"/>
          </p:cNvSpPr>
          <p:nvPr>
            <p:ph type="title"/>
          </p:nvPr>
        </p:nvSpPr>
        <p:spPr/>
        <p:txBody>
          <a:bodyPr/>
          <a:lstStyle/>
          <a:p>
            <a:pPr eaLnBrk="1" hangingPunct="1"/>
            <a:r>
              <a:rPr lang="en-US" smtClean="0"/>
              <a:t>The PL at t=17</a:t>
            </a:r>
          </a:p>
        </p:txBody>
      </p:sp>
      <p:graphicFrame>
        <p:nvGraphicFramePr>
          <p:cNvPr id="25602" name="Object 3"/>
          <p:cNvGraphicFramePr>
            <a:graphicFrameLocks noChangeAspect="1"/>
          </p:cNvGraphicFramePr>
          <p:nvPr/>
        </p:nvGraphicFramePr>
        <p:xfrm>
          <a:off x="444500" y="2667000"/>
          <a:ext cx="7673975" cy="958850"/>
        </p:xfrm>
        <a:graphic>
          <a:graphicData uri="http://schemas.openxmlformats.org/presentationml/2006/ole">
            <p:oleObj spid="_x0000_s25602" name="Equation" r:id="rId4" imgW="3352680" imgH="41904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47648DA6-9508-4FC4-B99F-600E92B3481F}" type="slidenum">
              <a:rPr lang="en-US"/>
              <a:pPr/>
              <a:t>6</a:t>
            </a:fld>
            <a:endParaRPr lang="en-US"/>
          </a:p>
        </p:txBody>
      </p:sp>
      <p:sp>
        <p:nvSpPr>
          <p:cNvPr id="34819" name="Rectangle 46"/>
          <p:cNvSpPr>
            <a:spLocks noGrp="1" noChangeArrowheads="1"/>
          </p:cNvSpPr>
          <p:nvPr>
            <p:ph type="title"/>
          </p:nvPr>
        </p:nvSpPr>
        <p:spPr/>
        <p:txBody>
          <a:bodyPr/>
          <a:lstStyle/>
          <a:p>
            <a:pPr eaLnBrk="1" hangingPunct="1"/>
            <a:r>
              <a:rPr lang="en-US" smtClean="0"/>
              <a:t>  </a:t>
            </a:r>
          </a:p>
        </p:txBody>
      </p:sp>
      <p:sp>
        <p:nvSpPr>
          <p:cNvPr id="34820" name="Rectangle 45"/>
          <p:cNvSpPr>
            <a:spLocks noChangeArrowheads="1"/>
          </p:cNvSpPr>
          <p:nvPr/>
        </p:nvSpPr>
        <p:spPr bwMode="auto">
          <a:xfrm>
            <a:off x="228600" y="5334000"/>
            <a:ext cx="9144000" cy="274638"/>
          </a:xfrm>
          <a:prstGeom prst="rect">
            <a:avLst/>
          </a:prstGeom>
          <a:noFill/>
          <a:ln w="9525">
            <a:noFill/>
            <a:miter lim="800000"/>
            <a:headEnd/>
            <a:tailEnd/>
          </a:ln>
        </p:spPr>
        <p:txBody>
          <a:bodyPr>
            <a:spAutoFit/>
          </a:bodyPr>
          <a:lstStyle/>
          <a:p>
            <a:r>
              <a:rPr lang="en-US" sz="1200">
                <a:latin typeface="Times New Roman" pitchFamily="18" charset="0"/>
                <a:cs typeface="Times New Roman" pitchFamily="18" charset="0"/>
              </a:rPr>
              <a:t>From: Publication bias: evidence of delayed publication in a cohort study of clinical research projects </a:t>
            </a:r>
            <a:r>
              <a:rPr lang="en-US" sz="1000">
                <a:latin typeface="Times New Roman" pitchFamily="18" charset="0"/>
                <a:cs typeface="Times New Roman" pitchFamily="18" charset="0"/>
              </a:rPr>
              <a:t>BMJ 1997;315:640-645 (13 September)</a:t>
            </a:r>
            <a:r>
              <a:rPr lang="en-US" sz="1200">
                <a:latin typeface="Times New Roman" pitchFamily="18" charset="0"/>
                <a:cs typeface="Times New Roman" pitchFamily="18" charset="0"/>
              </a:rPr>
              <a:t> </a:t>
            </a:r>
            <a:endParaRPr lang="en-US">
              <a:latin typeface="Times New Roman" pitchFamily="18" charset="0"/>
            </a:endParaRPr>
          </a:p>
        </p:txBody>
      </p:sp>
      <p:grpSp>
        <p:nvGrpSpPr>
          <p:cNvPr id="34821" name="Group 96"/>
          <p:cNvGrpSpPr>
            <a:grpSpLocks/>
          </p:cNvGrpSpPr>
          <p:nvPr/>
        </p:nvGrpSpPr>
        <p:grpSpPr bwMode="auto">
          <a:xfrm>
            <a:off x="685800" y="1905000"/>
            <a:ext cx="7543800" cy="3438525"/>
            <a:chOff x="6" y="6"/>
            <a:chExt cx="3417" cy="2166"/>
          </a:xfrm>
        </p:grpSpPr>
        <p:sp>
          <p:nvSpPr>
            <p:cNvPr id="34828" name="Rectangle 79"/>
            <p:cNvSpPr>
              <a:spLocks noChangeArrowheads="1"/>
            </p:cNvSpPr>
            <p:nvPr/>
          </p:nvSpPr>
          <p:spPr bwMode="auto">
            <a:xfrm>
              <a:off x="6" y="6"/>
              <a:ext cx="3417" cy="391"/>
            </a:xfrm>
            <a:prstGeom prst="rect">
              <a:avLst/>
            </a:prstGeom>
            <a:solidFill>
              <a:srgbClr val="99CCFF"/>
            </a:solidFill>
            <a:ln w="9525">
              <a:noFill/>
              <a:miter lim="800000"/>
              <a:headEnd/>
              <a:tailEnd/>
            </a:ln>
          </p:spPr>
          <p:txBody>
            <a:bodyPr anchor="ctr"/>
            <a:lstStyle/>
            <a:p>
              <a:r>
                <a:rPr lang="en-US" sz="1600" b="1" u="sng">
                  <a:latin typeface="Times New Roman" pitchFamily="18" charset="0"/>
                  <a:cs typeface="Times New Roman" pitchFamily="18" charset="0"/>
                </a:rPr>
                <a:t>Table 4 Risk factors for time to publication using univariate Cox regression analysis</a:t>
              </a:r>
              <a:r>
                <a:rPr lang="en-US" sz="1600" b="1">
                  <a:latin typeface="Times New Roman" pitchFamily="18" charset="0"/>
                  <a:cs typeface="Times New Roman" pitchFamily="18" charset="0"/>
                </a:rPr>
                <a:t> </a:t>
              </a:r>
            </a:p>
            <a:p>
              <a:pPr eaLnBrk="0" hangingPunct="0"/>
              <a:endParaRPr lang="en-US" sz="1600" b="1">
                <a:latin typeface="Times New Roman" pitchFamily="18" charset="0"/>
              </a:endParaRPr>
            </a:p>
          </p:txBody>
        </p:sp>
        <p:sp>
          <p:nvSpPr>
            <p:cNvPr id="34829" name="Rectangle 80"/>
            <p:cNvSpPr>
              <a:spLocks noChangeArrowheads="1"/>
            </p:cNvSpPr>
            <p:nvPr/>
          </p:nvSpPr>
          <p:spPr bwMode="auto">
            <a:xfrm>
              <a:off x="6" y="421"/>
              <a:ext cx="736" cy="391"/>
            </a:xfrm>
            <a:prstGeom prst="rect">
              <a:avLst/>
            </a:prstGeom>
            <a:solidFill>
              <a:srgbClr val="99CCFF"/>
            </a:solidFill>
            <a:ln w="9525">
              <a:noFill/>
              <a:miter lim="800000"/>
              <a:headEnd/>
              <a:tailEnd/>
            </a:ln>
          </p:spPr>
          <p:txBody>
            <a:bodyPr anchor="b"/>
            <a:lstStyle/>
            <a:p>
              <a:r>
                <a:rPr lang="en-US" sz="1600" b="1">
                  <a:latin typeface="Times New Roman" pitchFamily="18" charset="0"/>
                  <a:cs typeface="Times New Roman" pitchFamily="18" charset="0"/>
                </a:rPr>
                <a:t>Characteristic</a:t>
              </a:r>
            </a:p>
            <a:p>
              <a:pPr eaLnBrk="0" hangingPunct="0"/>
              <a:endParaRPr lang="en-US" sz="1600" b="1">
                <a:latin typeface="Times New Roman" pitchFamily="18" charset="0"/>
              </a:endParaRPr>
            </a:p>
          </p:txBody>
        </p:sp>
        <p:sp>
          <p:nvSpPr>
            <p:cNvPr id="34830" name="Rectangle 81"/>
            <p:cNvSpPr>
              <a:spLocks noChangeArrowheads="1"/>
            </p:cNvSpPr>
            <p:nvPr/>
          </p:nvSpPr>
          <p:spPr bwMode="auto">
            <a:xfrm>
              <a:off x="742" y="421"/>
              <a:ext cx="927" cy="391"/>
            </a:xfrm>
            <a:prstGeom prst="rect">
              <a:avLst/>
            </a:prstGeom>
            <a:solidFill>
              <a:srgbClr val="99CCFF"/>
            </a:solidFill>
            <a:ln w="9525">
              <a:noFill/>
              <a:miter lim="800000"/>
              <a:headEnd/>
              <a:tailEnd/>
            </a:ln>
          </p:spPr>
          <p:txBody>
            <a:bodyPr anchor="b"/>
            <a:lstStyle/>
            <a:p>
              <a:r>
                <a:rPr lang="en-US" sz="1600" b="1">
                  <a:latin typeface="Times New Roman" pitchFamily="18" charset="0"/>
                  <a:cs typeface="Times New Roman" pitchFamily="18" charset="0"/>
                </a:rPr>
                <a:t># not published</a:t>
              </a:r>
            </a:p>
            <a:p>
              <a:pPr eaLnBrk="0" hangingPunct="0"/>
              <a:endParaRPr lang="en-US" sz="1600" b="1">
                <a:latin typeface="Times New Roman" pitchFamily="18" charset="0"/>
              </a:endParaRPr>
            </a:p>
          </p:txBody>
        </p:sp>
        <p:sp>
          <p:nvSpPr>
            <p:cNvPr id="34831" name="Rectangle 82"/>
            <p:cNvSpPr>
              <a:spLocks noChangeArrowheads="1"/>
            </p:cNvSpPr>
            <p:nvPr/>
          </p:nvSpPr>
          <p:spPr bwMode="auto">
            <a:xfrm>
              <a:off x="1669" y="421"/>
              <a:ext cx="657" cy="391"/>
            </a:xfrm>
            <a:prstGeom prst="rect">
              <a:avLst/>
            </a:prstGeom>
            <a:solidFill>
              <a:srgbClr val="99CCFF"/>
            </a:solidFill>
            <a:ln w="9525">
              <a:noFill/>
              <a:miter lim="800000"/>
              <a:headEnd/>
              <a:tailEnd/>
            </a:ln>
          </p:spPr>
          <p:txBody>
            <a:bodyPr anchor="b"/>
            <a:lstStyle/>
            <a:p>
              <a:r>
                <a:rPr lang="en-US" sz="1600" b="1">
                  <a:latin typeface="Times New Roman" pitchFamily="18" charset="0"/>
                  <a:cs typeface="Times New Roman" pitchFamily="18" charset="0"/>
                </a:rPr>
                <a:t># published</a:t>
              </a:r>
            </a:p>
            <a:p>
              <a:pPr eaLnBrk="0" hangingPunct="0"/>
              <a:endParaRPr lang="en-US" sz="1600" b="1">
                <a:latin typeface="Times New Roman" pitchFamily="18" charset="0"/>
              </a:endParaRPr>
            </a:p>
          </p:txBody>
        </p:sp>
        <p:sp>
          <p:nvSpPr>
            <p:cNvPr id="34832" name="Rectangle 83"/>
            <p:cNvSpPr>
              <a:spLocks noChangeArrowheads="1"/>
            </p:cNvSpPr>
            <p:nvPr/>
          </p:nvSpPr>
          <p:spPr bwMode="auto">
            <a:xfrm>
              <a:off x="2326" y="421"/>
              <a:ext cx="1061" cy="391"/>
            </a:xfrm>
            <a:prstGeom prst="rect">
              <a:avLst/>
            </a:prstGeom>
            <a:solidFill>
              <a:srgbClr val="99CCFF"/>
            </a:solidFill>
            <a:ln w="9525">
              <a:noFill/>
              <a:miter lim="800000"/>
              <a:headEnd/>
              <a:tailEnd/>
            </a:ln>
          </p:spPr>
          <p:txBody>
            <a:bodyPr anchor="b"/>
            <a:lstStyle/>
            <a:p>
              <a:r>
                <a:rPr lang="en-US" sz="1600" b="1">
                  <a:latin typeface="Times New Roman" pitchFamily="18" charset="0"/>
                  <a:cs typeface="Times New Roman" pitchFamily="18" charset="0"/>
                </a:rPr>
                <a:t>Hazard ratio (95% CI)</a:t>
              </a:r>
            </a:p>
            <a:p>
              <a:pPr eaLnBrk="0" hangingPunct="0"/>
              <a:endParaRPr lang="en-US" sz="1600" b="1">
                <a:latin typeface="Times New Roman" pitchFamily="18" charset="0"/>
              </a:endParaRPr>
            </a:p>
          </p:txBody>
        </p:sp>
        <p:sp>
          <p:nvSpPr>
            <p:cNvPr id="34833" name="Rectangle 84"/>
            <p:cNvSpPr>
              <a:spLocks noChangeArrowheads="1"/>
            </p:cNvSpPr>
            <p:nvPr/>
          </p:nvSpPr>
          <p:spPr bwMode="auto">
            <a:xfrm>
              <a:off x="6" y="836"/>
              <a:ext cx="737"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 Null</a:t>
              </a:r>
            </a:p>
            <a:p>
              <a:pPr eaLnBrk="0" hangingPunct="0"/>
              <a:endParaRPr lang="en-US" sz="1600" b="1">
                <a:latin typeface="Times New Roman" pitchFamily="18" charset="0"/>
              </a:endParaRPr>
            </a:p>
          </p:txBody>
        </p:sp>
        <p:sp>
          <p:nvSpPr>
            <p:cNvPr id="34834" name="Rectangle 85"/>
            <p:cNvSpPr>
              <a:spLocks noChangeArrowheads="1"/>
            </p:cNvSpPr>
            <p:nvPr/>
          </p:nvSpPr>
          <p:spPr bwMode="auto">
            <a:xfrm>
              <a:off x="743" y="836"/>
              <a:ext cx="926"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29</a:t>
              </a:r>
            </a:p>
            <a:p>
              <a:pPr eaLnBrk="0" hangingPunct="0"/>
              <a:endParaRPr lang="en-US" sz="1600" b="1">
                <a:latin typeface="Times New Roman" pitchFamily="18" charset="0"/>
              </a:endParaRPr>
            </a:p>
          </p:txBody>
        </p:sp>
        <p:sp>
          <p:nvSpPr>
            <p:cNvPr id="34835" name="Rectangle 86"/>
            <p:cNvSpPr>
              <a:spLocks noChangeArrowheads="1"/>
            </p:cNvSpPr>
            <p:nvPr/>
          </p:nvSpPr>
          <p:spPr bwMode="auto">
            <a:xfrm>
              <a:off x="1669" y="836"/>
              <a:ext cx="657"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23</a:t>
              </a:r>
            </a:p>
            <a:p>
              <a:pPr eaLnBrk="0" hangingPunct="0"/>
              <a:endParaRPr lang="en-US" sz="1600" b="1">
                <a:latin typeface="Times New Roman" pitchFamily="18" charset="0"/>
              </a:endParaRPr>
            </a:p>
          </p:txBody>
        </p:sp>
        <p:sp>
          <p:nvSpPr>
            <p:cNvPr id="34836" name="Rectangle 87"/>
            <p:cNvSpPr>
              <a:spLocks noChangeArrowheads="1"/>
            </p:cNvSpPr>
            <p:nvPr/>
          </p:nvSpPr>
          <p:spPr bwMode="auto">
            <a:xfrm>
              <a:off x="2326" y="836"/>
              <a:ext cx="1061"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1.00</a:t>
              </a:r>
            </a:p>
            <a:p>
              <a:pPr eaLnBrk="0" hangingPunct="0"/>
              <a:endParaRPr lang="en-US" sz="1600" b="1">
                <a:latin typeface="Times New Roman" pitchFamily="18" charset="0"/>
              </a:endParaRPr>
            </a:p>
          </p:txBody>
        </p:sp>
        <p:sp>
          <p:nvSpPr>
            <p:cNvPr id="34837" name="Rectangle 88"/>
            <p:cNvSpPr>
              <a:spLocks noChangeArrowheads="1"/>
            </p:cNvSpPr>
            <p:nvPr/>
          </p:nvSpPr>
          <p:spPr bwMode="auto">
            <a:xfrm>
              <a:off x="6" y="1251"/>
              <a:ext cx="737" cy="506"/>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Non-significant trend</a:t>
              </a:r>
            </a:p>
            <a:p>
              <a:pPr eaLnBrk="0" hangingPunct="0"/>
              <a:endParaRPr lang="en-US" sz="1600" b="1">
                <a:latin typeface="Times New Roman" pitchFamily="18" charset="0"/>
              </a:endParaRPr>
            </a:p>
          </p:txBody>
        </p:sp>
        <p:sp>
          <p:nvSpPr>
            <p:cNvPr id="34838" name="Rectangle 89"/>
            <p:cNvSpPr>
              <a:spLocks noChangeArrowheads="1"/>
            </p:cNvSpPr>
            <p:nvPr/>
          </p:nvSpPr>
          <p:spPr bwMode="auto">
            <a:xfrm>
              <a:off x="743" y="1251"/>
              <a:ext cx="926" cy="506"/>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16</a:t>
              </a:r>
            </a:p>
            <a:p>
              <a:pPr eaLnBrk="0" hangingPunct="0"/>
              <a:endParaRPr lang="en-US" sz="1600" b="1">
                <a:latin typeface="Times New Roman" pitchFamily="18" charset="0"/>
              </a:endParaRPr>
            </a:p>
          </p:txBody>
        </p:sp>
        <p:sp>
          <p:nvSpPr>
            <p:cNvPr id="34839" name="Rectangle 90"/>
            <p:cNvSpPr>
              <a:spLocks noChangeArrowheads="1"/>
            </p:cNvSpPr>
            <p:nvPr/>
          </p:nvSpPr>
          <p:spPr bwMode="auto">
            <a:xfrm>
              <a:off x="1669" y="1251"/>
              <a:ext cx="657" cy="506"/>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4</a:t>
              </a:r>
            </a:p>
            <a:p>
              <a:pPr eaLnBrk="0" hangingPunct="0"/>
              <a:endParaRPr lang="en-US" sz="1600" b="1">
                <a:latin typeface="Times New Roman" pitchFamily="18" charset="0"/>
              </a:endParaRPr>
            </a:p>
          </p:txBody>
        </p:sp>
        <p:sp>
          <p:nvSpPr>
            <p:cNvPr id="34840" name="Rectangle 91"/>
            <p:cNvSpPr>
              <a:spLocks noChangeArrowheads="1"/>
            </p:cNvSpPr>
            <p:nvPr/>
          </p:nvSpPr>
          <p:spPr bwMode="auto">
            <a:xfrm>
              <a:off x="2326" y="1251"/>
              <a:ext cx="1061" cy="506"/>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0.39 (0.13 to 1.12)</a:t>
              </a:r>
            </a:p>
            <a:p>
              <a:pPr eaLnBrk="0" hangingPunct="0"/>
              <a:endParaRPr lang="en-US" sz="1600" b="1">
                <a:latin typeface="Times New Roman" pitchFamily="18" charset="0"/>
              </a:endParaRPr>
            </a:p>
          </p:txBody>
        </p:sp>
        <p:sp>
          <p:nvSpPr>
            <p:cNvPr id="34841" name="Rectangle 92"/>
            <p:cNvSpPr>
              <a:spLocks noChangeArrowheads="1"/>
            </p:cNvSpPr>
            <p:nvPr/>
          </p:nvSpPr>
          <p:spPr bwMode="auto">
            <a:xfrm>
              <a:off x="6" y="1781"/>
              <a:ext cx="737"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Significant</a:t>
              </a:r>
            </a:p>
            <a:p>
              <a:pPr eaLnBrk="0" hangingPunct="0"/>
              <a:endParaRPr lang="en-US" sz="1600" b="1">
                <a:latin typeface="Times New Roman" pitchFamily="18" charset="0"/>
              </a:endParaRPr>
            </a:p>
          </p:txBody>
        </p:sp>
        <p:sp>
          <p:nvSpPr>
            <p:cNvPr id="34842" name="Rectangle 93"/>
            <p:cNvSpPr>
              <a:spLocks noChangeArrowheads="1"/>
            </p:cNvSpPr>
            <p:nvPr/>
          </p:nvSpPr>
          <p:spPr bwMode="auto">
            <a:xfrm>
              <a:off x="743" y="1781"/>
              <a:ext cx="926"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47</a:t>
              </a:r>
            </a:p>
            <a:p>
              <a:pPr eaLnBrk="0" hangingPunct="0"/>
              <a:endParaRPr lang="en-US" sz="1600" b="1">
                <a:latin typeface="Times New Roman" pitchFamily="18" charset="0"/>
              </a:endParaRPr>
            </a:p>
          </p:txBody>
        </p:sp>
        <p:sp>
          <p:nvSpPr>
            <p:cNvPr id="34843" name="Rectangle 94"/>
            <p:cNvSpPr>
              <a:spLocks noChangeArrowheads="1"/>
            </p:cNvSpPr>
            <p:nvPr/>
          </p:nvSpPr>
          <p:spPr bwMode="auto">
            <a:xfrm>
              <a:off x="1669" y="1781"/>
              <a:ext cx="657"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99</a:t>
              </a:r>
            </a:p>
            <a:p>
              <a:pPr eaLnBrk="0" hangingPunct="0"/>
              <a:endParaRPr lang="en-US" sz="1600" b="1">
                <a:latin typeface="Times New Roman" pitchFamily="18" charset="0"/>
              </a:endParaRPr>
            </a:p>
          </p:txBody>
        </p:sp>
        <p:sp>
          <p:nvSpPr>
            <p:cNvPr id="34844" name="Rectangle 95"/>
            <p:cNvSpPr>
              <a:spLocks noChangeArrowheads="1"/>
            </p:cNvSpPr>
            <p:nvPr/>
          </p:nvSpPr>
          <p:spPr bwMode="auto">
            <a:xfrm>
              <a:off x="2326" y="1781"/>
              <a:ext cx="1061" cy="391"/>
            </a:xfrm>
            <a:prstGeom prst="rect">
              <a:avLst/>
            </a:prstGeom>
            <a:solidFill>
              <a:srgbClr val="99CCFF"/>
            </a:solidFill>
            <a:ln w="9525">
              <a:noFill/>
              <a:miter lim="800000"/>
              <a:headEnd/>
              <a:tailEnd/>
            </a:ln>
          </p:spPr>
          <p:txBody>
            <a:bodyPr/>
            <a:lstStyle/>
            <a:p>
              <a:r>
                <a:rPr lang="en-US" sz="1600" b="1">
                  <a:latin typeface="Times New Roman" pitchFamily="18" charset="0"/>
                  <a:cs typeface="Times New Roman" pitchFamily="18" charset="0"/>
                </a:rPr>
                <a:t>2.32 (1.47 to 3.66)</a:t>
              </a:r>
            </a:p>
            <a:p>
              <a:pPr eaLnBrk="0" hangingPunct="0"/>
              <a:endParaRPr lang="en-US" sz="1600" b="1">
                <a:latin typeface="Times New Roman" pitchFamily="18" charset="0"/>
              </a:endParaRPr>
            </a:p>
          </p:txBody>
        </p:sp>
      </p:grpSp>
      <p:grpSp>
        <p:nvGrpSpPr>
          <p:cNvPr id="3" name="Group 103"/>
          <p:cNvGrpSpPr>
            <a:grpSpLocks/>
          </p:cNvGrpSpPr>
          <p:nvPr/>
        </p:nvGrpSpPr>
        <p:grpSpPr bwMode="auto">
          <a:xfrm>
            <a:off x="1143000" y="4724400"/>
            <a:ext cx="5943600" cy="1717675"/>
            <a:chOff x="720" y="2976"/>
            <a:chExt cx="3744" cy="1082"/>
          </a:xfrm>
        </p:grpSpPr>
        <p:grpSp>
          <p:nvGrpSpPr>
            <p:cNvPr id="34824" name="Group 99"/>
            <p:cNvGrpSpPr>
              <a:grpSpLocks/>
            </p:cNvGrpSpPr>
            <p:nvPr/>
          </p:nvGrpSpPr>
          <p:grpSpPr bwMode="auto">
            <a:xfrm>
              <a:off x="720" y="3168"/>
              <a:ext cx="3744" cy="890"/>
              <a:chOff x="720" y="3168"/>
              <a:chExt cx="3744" cy="890"/>
            </a:xfrm>
          </p:grpSpPr>
          <p:sp>
            <p:nvSpPr>
              <p:cNvPr id="34826" name="Text Box 97"/>
              <p:cNvSpPr txBox="1">
                <a:spLocks noChangeArrowheads="1"/>
              </p:cNvSpPr>
              <p:nvPr/>
            </p:nvSpPr>
            <p:spPr bwMode="auto">
              <a:xfrm>
                <a:off x="720" y="3648"/>
                <a:ext cx="3744" cy="410"/>
              </a:xfrm>
              <a:prstGeom prst="rect">
                <a:avLst/>
              </a:prstGeom>
              <a:solidFill>
                <a:schemeClr val="bg1"/>
              </a:solidFill>
              <a:ln w="9525">
                <a:solidFill>
                  <a:schemeClr val="hlink"/>
                </a:solidFill>
                <a:miter lim="800000"/>
                <a:headEnd/>
                <a:tailEnd/>
              </a:ln>
            </p:spPr>
            <p:txBody>
              <a:bodyPr>
                <a:spAutoFit/>
              </a:bodyPr>
              <a:lstStyle/>
              <a:p>
                <a:pPr>
                  <a:spcBef>
                    <a:spcPct val="50000"/>
                  </a:spcBef>
                </a:pPr>
                <a:r>
                  <a:rPr lang="en-US" sz="1800">
                    <a:solidFill>
                      <a:schemeClr val="hlink"/>
                    </a:solidFill>
                  </a:rPr>
                  <a:t>Interpretation: Significant results have a 2-fold higher incidence of publication compared to null results.</a:t>
                </a:r>
              </a:p>
            </p:txBody>
          </p:sp>
          <p:sp>
            <p:nvSpPr>
              <p:cNvPr id="34827" name="Line 98"/>
              <p:cNvSpPr>
                <a:spLocks noChangeShapeType="1"/>
              </p:cNvSpPr>
              <p:nvPr/>
            </p:nvSpPr>
            <p:spPr bwMode="auto">
              <a:xfrm flipV="1">
                <a:off x="3504" y="3168"/>
                <a:ext cx="336" cy="480"/>
              </a:xfrm>
              <a:prstGeom prst="line">
                <a:avLst/>
              </a:prstGeom>
              <a:noFill/>
              <a:ln w="9525">
                <a:solidFill>
                  <a:schemeClr val="hlink"/>
                </a:solidFill>
                <a:miter lim="800000"/>
                <a:headEnd/>
                <a:tailEnd type="triangle" w="med" len="med"/>
              </a:ln>
            </p:spPr>
            <p:txBody>
              <a:bodyPr wrap="none"/>
              <a:lstStyle/>
              <a:p>
                <a:endParaRPr lang="en-US"/>
              </a:p>
            </p:txBody>
          </p:sp>
        </p:grpSp>
        <p:sp>
          <p:nvSpPr>
            <p:cNvPr id="34825" name="Rectangle 100"/>
            <p:cNvSpPr>
              <a:spLocks noChangeArrowheads="1"/>
            </p:cNvSpPr>
            <p:nvPr/>
          </p:nvSpPr>
          <p:spPr bwMode="auto">
            <a:xfrm>
              <a:off x="3648" y="2976"/>
              <a:ext cx="336" cy="192"/>
            </a:xfrm>
            <a:prstGeom prst="rect">
              <a:avLst/>
            </a:prstGeom>
            <a:noFill/>
            <a:ln w="9525">
              <a:solidFill>
                <a:schemeClr val="hlink"/>
              </a:solidFill>
              <a:miter lim="800000"/>
              <a:headEnd/>
              <a:tailEnd/>
            </a:ln>
          </p:spPr>
          <p:txBody>
            <a:bodyPr wrap="none" anchor="ctr"/>
            <a:lstStyle/>
            <a:p>
              <a:endParaRPr lang="ru-RU"/>
            </a:p>
          </p:txBody>
        </p:sp>
      </p:grpSp>
      <p:sp>
        <p:nvSpPr>
          <p:cNvPr id="34823" name="Rectangle 105"/>
          <p:cNvSpPr>
            <a:spLocks noChangeArrowheads="1"/>
          </p:cNvSpPr>
          <p:nvPr/>
        </p:nvSpPr>
        <p:spPr bwMode="auto">
          <a:xfrm>
            <a:off x="990600" y="685800"/>
            <a:ext cx="7793038" cy="1143000"/>
          </a:xfrm>
          <a:prstGeom prst="rect">
            <a:avLst/>
          </a:prstGeom>
          <a:noFill/>
          <a:ln w="9525">
            <a:noFill/>
            <a:miter lim="800000"/>
            <a:headEnd/>
            <a:tailEnd/>
          </a:ln>
        </p:spPr>
        <p:txBody>
          <a:bodyPr anchor="b"/>
          <a:lstStyle/>
          <a:p>
            <a:r>
              <a:rPr lang="en-US" sz="4400">
                <a:solidFill>
                  <a:schemeClr val="tx2"/>
                </a:solidFill>
              </a:rPr>
              <a:t>Univariate Cox regression</a:t>
            </a:r>
            <a:endParaRPr lang="en-US" sz="28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A2511DB7-0722-47E5-91BF-CF28DF3ACF40}" type="slidenum">
              <a:rPr lang="en-US"/>
              <a:pPr/>
              <a:t>60</a:t>
            </a:fld>
            <a:endParaRPr lang="en-US"/>
          </a:p>
        </p:txBody>
      </p:sp>
      <p:sp>
        <p:nvSpPr>
          <p:cNvPr id="64515" name="Rectangle 2"/>
          <p:cNvSpPr>
            <a:spLocks noGrp="1" noChangeArrowheads="1"/>
          </p:cNvSpPr>
          <p:nvPr>
            <p:ph type="title"/>
          </p:nvPr>
        </p:nvSpPr>
        <p:spPr/>
        <p:txBody>
          <a:bodyPr/>
          <a:lstStyle/>
          <a:p>
            <a:pPr eaLnBrk="1" hangingPunct="1"/>
            <a:r>
              <a:rPr lang="en-US" smtClean="0"/>
              <a:t/>
            </a:r>
            <a:br>
              <a:rPr lang="en-US" smtClean="0"/>
            </a:br>
            <a:endParaRPr lang="en-US" smtClean="0"/>
          </a:p>
        </p:txBody>
      </p:sp>
      <p:graphicFrame>
        <p:nvGraphicFramePr>
          <p:cNvPr id="185347" name="Group 3"/>
          <p:cNvGraphicFramePr>
            <a:graphicFrameLocks noGrp="1"/>
          </p:cNvGraphicFramePr>
          <p:nvPr/>
        </p:nvGraphicFramePr>
        <p:xfrm>
          <a:off x="609600" y="2209800"/>
          <a:ext cx="7620000" cy="4145280"/>
        </p:xfrm>
        <a:graphic>
          <a:graphicData uri="http://schemas.openxmlformats.org/drawingml/2006/table">
            <a:tbl>
              <a:tblPr/>
              <a:tblGrid>
                <a:gridCol w="1524000"/>
                <a:gridCol w="1524000"/>
                <a:gridCol w="1524000"/>
                <a:gridCol w="1524000"/>
                <a:gridCol w="1524000"/>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Fracture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StartOC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StopOC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4572" name="Rectangle 59"/>
          <p:cNvSpPr>
            <a:spLocks noChangeArrowheads="1"/>
          </p:cNvSpPr>
          <p:nvPr/>
        </p:nvSpPr>
        <p:spPr bwMode="auto">
          <a:xfrm>
            <a:off x="1295400" y="762000"/>
            <a:ext cx="6883400" cy="762000"/>
          </a:xfrm>
          <a:prstGeom prst="rect">
            <a:avLst/>
          </a:prstGeom>
          <a:noFill/>
          <a:ln w="9525">
            <a:noFill/>
            <a:miter lim="800000"/>
            <a:headEnd/>
            <a:tailEnd/>
          </a:ln>
        </p:spPr>
        <p:txBody>
          <a:bodyPr wrap="none">
            <a:spAutoFit/>
          </a:bodyPr>
          <a:lstStyle/>
          <a:p>
            <a:r>
              <a:rPr lang="en-US" sz="4400">
                <a:solidFill>
                  <a:schemeClr val="tx2"/>
                </a:solidFill>
              </a:rPr>
              <a:t>Time-dependent covariates</a:t>
            </a:r>
          </a:p>
        </p:txBody>
      </p:sp>
      <p:sp>
        <p:nvSpPr>
          <p:cNvPr id="64573" name="Rectangle 62"/>
          <p:cNvSpPr>
            <a:spLocks noChangeArrowheads="1"/>
          </p:cNvSpPr>
          <p:nvPr/>
        </p:nvSpPr>
        <p:spPr bwMode="auto">
          <a:xfrm>
            <a:off x="609600" y="5867400"/>
            <a:ext cx="7620000" cy="457200"/>
          </a:xfrm>
          <a:prstGeom prst="rect">
            <a:avLst/>
          </a:prstGeom>
          <a:solidFill>
            <a:srgbClr val="FF99CC">
              <a:alpha val="50195"/>
            </a:srgbClr>
          </a:solidFill>
          <a:ln w="9525">
            <a:solidFill>
              <a:schemeClr val="tx1"/>
            </a:solidFill>
            <a:miter lim="800000"/>
            <a:headEnd/>
            <a:tailEnd/>
          </a:ln>
        </p:spPr>
        <p:txBody>
          <a:bodyPr wrap="none" anchor="ctr"/>
          <a:lstStyle/>
          <a:p>
            <a:endParaRPr lang="ru-RU"/>
          </a:p>
        </p:txBody>
      </p:sp>
      <p:sp>
        <p:nvSpPr>
          <p:cNvPr id="64574" name="Rectangle 65"/>
          <p:cNvSpPr>
            <a:spLocks noChangeArrowheads="1"/>
          </p:cNvSpPr>
          <p:nvPr/>
        </p:nvSpPr>
        <p:spPr bwMode="auto">
          <a:xfrm>
            <a:off x="609600" y="5334000"/>
            <a:ext cx="7620000" cy="533400"/>
          </a:xfrm>
          <a:prstGeom prst="rect">
            <a:avLst/>
          </a:prstGeom>
          <a:solidFill>
            <a:srgbClr val="DDDDDD">
              <a:alpha val="50195"/>
            </a:srgbClr>
          </a:solidFill>
          <a:ln w="9525">
            <a:solidFill>
              <a:schemeClr val="tx1"/>
            </a:solidFill>
            <a:miter lim="800000"/>
            <a:headEnd/>
            <a:tailEnd/>
          </a:ln>
        </p:spPr>
        <p:txBody>
          <a:bodyPr wrap="none" anchor="ctr"/>
          <a:lstStyle/>
          <a:p>
            <a:endParaRPr lang="ru-RU"/>
          </a:p>
        </p:txBody>
      </p:sp>
      <p:sp>
        <p:nvSpPr>
          <p:cNvPr id="64575" name="Text Box 67"/>
          <p:cNvSpPr txBox="1">
            <a:spLocks noChangeArrowheads="1"/>
          </p:cNvSpPr>
          <p:nvPr/>
        </p:nvSpPr>
        <p:spPr bwMode="auto">
          <a:xfrm>
            <a:off x="4800600" y="1524000"/>
            <a:ext cx="3886200" cy="46672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a:t>Fourth event at time 20</a:t>
            </a:r>
          </a:p>
        </p:txBody>
      </p:sp>
      <p:grpSp>
        <p:nvGrpSpPr>
          <p:cNvPr id="64576" name="Group 71"/>
          <p:cNvGrpSpPr>
            <a:grpSpLocks/>
          </p:cNvGrpSpPr>
          <p:nvPr/>
        </p:nvGrpSpPr>
        <p:grpSpPr bwMode="auto">
          <a:xfrm>
            <a:off x="609600" y="2743200"/>
            <a:ext cx="7620000" cy="1600200"/>
            <a:chOff x="384" y="1728"/>
            <a:chExt cx="4800" cy="1008"/>
          </a:xfrm>
        </p:grpSpPr>
        <p:sp>
          <p:nvSpPr>
            <p:cNvPr id="64579" name="Rectangle 60"/>
            <p:cNvSpPr>
              <a:spLocks noChangeArrowheads="1"/>
            </p:cNvSpPr>
            <p:nvPr/>
          </p:nvSpPr>
          <p:spPr bwMode="auto">
            <a:xfrm>
              <a:off x="384" y="1728"/>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4580" name="Rectangle 61"/>
            <p:cNvSpPr>
              <a:spLocks noChangeArrowheads="1"/>
            </p:cNvSpPr>
            <p:nvPr/>
          </p:nvSpPr>
          <p:spPr bwMode="auto">
            <a:xfrm>
              <a:off x="384" y="2016"/>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64581" name="Rectangle 68"/>
            <p:cNvSpPr>
              <a:spLocks noChangeArrowheads="1"/>
            </p:cNvSpPr>
            <p:nvPr/>
          </p:nvSpPr>
          <p:spPr bwMode="auto">
            <a:xfrm>
              <a:off x="384" y="2352"/>
              <a:ext cx="4800" cy="384"/>
            </a:xfrm>
            <a:prstGeom prst="rect">
              <a:avLst/>
            </a:prstGeom>
            <a:solidFill>
              <a:srgbClr val="333333"/>
            </a:solidFill>
            <a:ln w="9525">
              <a:solidFill>
                <a:schemeClr val="tx1"/>
              </a:solidFill>
              <a:miter lim="800000"/>
              <a:headEnd/>
              <a:tailEnd/>
            </a:ln>
          </p:spPr>
          <p:txBody>
            <a:bodyPr wrap="none" anchor="ctr"/>
            <a:lstStyle/>
            <a:p>
              <a:endParaRPr lang="ru-RU"/>
            </a:p>
          </p:txBody>
        </p:sp>
      </p:grpSp>
      <p:sp>
        <p:nvSpPr>
          <p:cNvPr id="185413" name="Rectangle 69"/>
          <p:cNvSpPr>
            <a:spLocks noChangeArrowheads="1"/>
          </p:cNvSpPr>
          <p:nvPr/>
        </p:nvSpPr>
        <p:spPr bwMode="auto">
          <a:xfrm>
            <a:off x="609600" y="41910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
        <p:nvSpPr>
          <p:cNvPr id="185414" name="Rectangle 70"/>
          <p:cNvSpPr>
            <a:spLocks noChangeArrowheads="1"/>
          </p:cNvSpPr>
          <p:nvPr/>
        </p:nvSpPr>
        <p:spPr bwMode="auto">
          <a:xfrm>
            <a:off x="609600" y="4724400"/>
            <a:ext cx="7620000" cy="609600"/>
          </a:xfrm>
          <a:prstGeom prst="rect">
            <a:avLst/>
          </a:prstGeom>
          <a:solidFill>
            <a:srgbClr val="333333"/>
          </a:solidFill>
          <a:ln w="9525">
            <a:solidFill>
              <a:schemeClr val="tx1"/>
            </a:solidFill>
            <a:miter lim="800000"/>
            <a:headEnd/>
            <a:tailEnd/>
          </a:ln>
        </p:spPr>
        <p:txBody>
          <a:bodyPr wrap="none" anchor="ct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413"/>
                                        </p:tgtEl>
                                        <p:attrNameLst>
                                          <p:attrName>style.visibility</p:attrName>
                                        </p:attrNameLst>
                                      </p:cBhvr>
                                      <p:to>
                                        <p:strVal val="visible"/>
                                      </p:to>
                                    </p:set>
                                    <p:animEffect transition="in" filter="wipe(left)">
                                      <p:cBhvr>
                                        <p:cTn id="7" dur="500"/>
                                        <p:tgtEl>
                                          <p:spTgt spid="1854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414"/>
                                        </p:tgtEl>
                                        <p:attrNameLst>
                                          <p:attrName>style.visibility</p:attrName>
                                        </p:attrNameLst>
                                      </p:cBhvr>
                                      <p:to>
                                        <p:strVal val="visible"/>
                                      </p:to>
                                    </p:set>
                                    <p:animEffect transition="in" filter="wipe(left)">
                                      <p:cBhvr>
                                        <p:cTn id="12" dur="500"/>
                                        <p:tgtEl>
                                          <p:spTgt spid="18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13" grpId="0" animBg="1"/>
      <p:bldP spid="18541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noFill/>
        </p:spPr>
        <p:txBody>
          <a:bodyPr/>
          <a:lstStyle/>
          <a:p>
            <a:fld id="{E13A9575-831D-4F67-B637-5EDFF16D0464}" type="slidenum">
              <a:rPr lang="en-US"/>
              <a:pPr/>
              <a:t>61</a:t>
            </a:fld>
            <a:endParaRPr lang="en-US"/>
          </a:p>
        </p:txBody>
      </p:sp>
      <p:sp>
        <p:nvSpPr>
          <p:cNvPr id="26629" name="Rectangle 2"/>
          <p:cNvSpPr>
            <a:spLocks noGrp="1" noChangeArrowheads="1"/>
          </p:cNvSpPr>
          <p:nvPr>
            <p:ph type="title"/>
          </p:nvPr>
        </p:nvSpPr>
        <p:spPr/>
        <p:txBody>
          <a:bodyPr/>
          <a:lstStyle/>
          <a:p>
            <a:pPr eaLnBrk="1" hangingPunct="1"/>
            <a:r>
              <a:rPr lang="en-US" smtClean="0"/>
              <a:t>The PL at t=20</a:t>
            </a:r>
          </a:p>
        </p:txBody>
      </p:sp>
      <p:graphicFrame>
        <p:nvGraphicFramePr>
          <p:cNvPr id="26626" name="Object 0"/>
          <p:cNvGraphicFramePr>
            <a:graphicFrameLocks noChangeAspect="1"/>
          </p:cNvGraphicFramePr>
          <p:nvPr/>
        </p:nvGraphicFramePr>
        <p:xfrm>
          <a:off x="312738" y="2667000"/>
          <a:ext cx="7885112" cy="793750"/>
        </p:xfrm>
        <a:graphic>
          <a:graphicData uri="http://schemas.openxmlformats.org/presentationml/2006/ole">
            <p:oleObj spid="_x0000_s26626" name="Equation" r:id="rId4" imgW="4165560" imgH="419040" progId="Equation.3">
              <p:embed/>
            </p:oleObj>
          </a:graphicData>
        </a:graphic>
      </p:graphicFrame>
      <p:graphicFrame>
        <p:nvGraphicFramePr>
          <p:cNvPr id="258049" name="Object 1"/>
          <p:cNvGraphicFramePr>
            <a:graphicFrameLocks noChangeAspect="1"/>
          </p:cNvGraphicFramePr>
          <p:nvPr>
            <p:ph type="body" idx="1"/>
          </p:nvPr>
        </p:nvGraphicFramePr>
        <p:xfrm>
          <a:off x="152400" y="4724400"/>
          <a:ext cx="8229600" cy="809625"/>
        </p:xfrm>
        <a:graphic>
          <a:graphicData uri="http://schemas.openxmlformats.org/presentationml/2006/ole">
            <p:oleObj spid="_x0000_s26627" name="Equation" r:id="rId5" imgW="4254480" imgH="419040" progId="Equation.3">
              <p:embed/>
            </p:oleObj>
          </a:graphicData>
        </a:graphic>
      </p:graphicFrame>
      <p:sp>
        <p:nvSpPr>
          <p:cNvPr id="151557" name="Text Box 5"/>
          <p:cNvSpPr txBox="1">
            <a:spLocks noChangeArrowheads="1"/>
          </p:cNvSpPr>
          <p:nvPr/>
        </p:nvSpPr>
        <p:spPr bwMode="auto">
          <a:xfrm>
            <a:off x="152400" y="3962400"/>
            <a:ext cx="6934200" cy="457200"/>
          </a:xfrm>
          <a:prstGeom prst="rect">
            <a:avLst/>
          </a:prstGeom>
          <a:noFill/>
          <a:ln w="9525">
            <a:noFill/>
            <a:miter lim="800000"/>
            <a:headEnd/>
            <a:tailEnd/>
          </a:ln>
        </p:spPr>
        <p:txBody>
          <a:bodyPr>
            <a:spAutoFit/>
          </a:bodyPr>
          <a:lstStyle/>
          <a:p>
            <a:pPr>
              <a:spcBef>
                <a:spcPct val="50000"/>
              </a:spcBef>
            </a:pPr>
            <a:r>
              <a:rPr lang="en-US"/>
              <a:t>vs. PL for OC-status at baseline (from before):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0-#ppt_w/2"/>
                                          </p:val>
                                        </p:tav>
                                        <p:tav tm="100000">
                                          <p:val>
                                            <p:strVal val="#ppt_x"/>
                                          </p:val>
                                        </p:tav>
                                      </p:tavLst>
                                    </p:anim>
                                    <p:anim calcmode="lin" valueType="num">
                                      <p:cBhvr additive="base">
                                        <p:cTn id="8"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8049"/>
                                        </p:tgtEl>
                                        <p:attrNameLst>
                                          <p:attrName>style.visibility</p:attrName>
                                        </p:attrNameLst>
                                      </p:cBhvr>
                                      <p:to>
                                        <p:strVal val="visible"/>
                                      </p:to>
                                    </p:set>
                                    <p:anim calcmode="lin" valueType="num">
                                      <p:cBhvr additive="base">
                                        <p:cTn id="13" dur="500" fill="hold"/>
                                        <p:tgtEl>
                                          <p:spTgt spid="258049"/>
                                        </p:tgtEl>
                                        <p:attrNameLst>
                                          <p:attrName>ppt_x</p:attrName>
                                        </p:attrNameLst>
                                      </p:cBhvr>
                                      <p:tavLst>
                                        <p:tav tm="0">
                                          <p:val>
                                            <p:strVal val="0-#ppt_w/2"/>
                                          </p:val>
                                        </p:tav>
                                        <p:tav tm="100000">
                                          <p:val>
                                            <p:strVal val="#ppt_x"/>
                                          </p:val>
                                        </p:tav>
                                      </p:tavLst>
                                    </p:anim>
                                    <p:anim calcmode="lin" valueType="num">
                                      <p:cBhvr additive="base">
                                        <p:cTn id="14" dur="500" fill="hold"/>
                                        <p:tgtEl>
                                          <p:spTgt spid="258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0F8D5858-98B7-494C-AA9A-26F1B31F7E70}" type="slidenum">
              <a:rPr lang="en-US"/>
              <a:pPr/>
              <a:t>62</a:t>
            </a:fld>
            <a:endParaRPr lang="en-US"/>
          </a:p>
        </p:txBody>
      </p:sp>
      <p:sp>
        <p:nvSpPr>
          <p:cNvPr id="65539" name="Rectangle 2"/>
          <p:cNvSpPr>
            <a:spLocks noGrp="1" noChangeArrowheads="1"/>
          </p:cNvSpPr>
          <p:nvPr>
            <p:ph type="title"/>
          </p:nvPr>
        </p:nvSpPr>
        <p:spPr/>
        <p:txBody>
          <a:bodyPr/>
          <a:lstStyle/>
          <a:p>
            <a:pPr eaLnBrk="1" hangingPunct="1"/>
            <a:r>
              <a:rPr lang="en-US" smtClean="0"/>
              <a:t>References</a:t>
            </a:r>
          </a:p>
        </p:txBody>
      </p:sp>
      <p:sp>
        <p:nvSpPr>
          <p:cNvPr id="65540" name="Rectangle 3"/>
          <p:cNvSpPr>
            <a:spLocks noGrp="1" noChangeArrowheads="1"/>
          </p:cNvSpPr>
          <p:nvPr>
            <p:ph type="body" idx="1"/>
          </p:nvPr>
        </p:nvSpPr>
        <p:spPr/>
        <p:txBody>
          <a:bodyPr/>
          <a:lstStyle/>
          <a:p>
            <a:pPr eaLnBrk="1" hangingPunct="1">
              <a:buFont typeface="Wingdings" pitchFamily="2" charset="2"/>
              <a:buNone/>
            </a:pPr>
            <a:r>
              <a:rPr lang="en-US" sz="1600" smtClean="0"/>
              <a:t>Paul Allison. </a:t>
            </a:r>
            <a:r>
              <a:rPr lang="en-US" sz="1600" i="1" smtClean="0"/>
              <a:t>Survival Analysis Using SAS</a:t>
            </a:r>
            <a:r>
              <a:rPr lang="en-US" sz="1600" smtClean="0"/>
              <a:t>. SAS Institute Inc., Cary, NC: 2003.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BACB4608-8859-4682-B590-706E7C36F595}" type="slidenum">
              <a:rPr lang="en-US"/>
              <a:pPr/>
              <a:t>7</a:t>
            </a:fld>
            <a:endParaRPr lang="en-US"/>
          </a:p>
        </p:txBody>
      </p:sp>
      <p:sp>
        <p:nvSpPr>
          <p:cNvPr id="35843" name="Rectangle 2"/>
          <p:cNvSpPr>
            <a:spLocks noGrp="1" noChangeArrowheads="1"/>
          </p:cNvSpPr>
          <p:nvPr>
            <p:ph type="title"/>
          </p:nvPr>
        </p:nvSpPr>
        <p:spPr/>
        <p:txBody>
          <a:bodyPr/>
          <a:lstStyle/>
          <a:p>
            <a:pPr eaLnBrk="1" hangingPunct="1"/>
            <a:r>
              <a:rPr lang="en-US" smtClean="0"/>
              <a:t>Example 2: </a:t>
            </a:r>
            <a:r>
              <a:rPr lang="en-US" sz="2800" smtClean="0"/>
              <a:t>Study of mortality in academy award winners for screenwriting</a:t>
            </a:r>
          </a:p>
        </p:txBody>
      </p:sp>
      <p:sp>
        <p:nvSpPr>
          <p:cNvPr id="35844" name="Text Box 4"/>
          <p:cNvSpPr txBox="1">
            <a:spLocks noChangeArrowheads="1"/>
          </p:cNvSpPr>
          <p:nvPr/>
        </p:nvSpPr>
        <p:spPr bwMode="auto">
          <a:xfrm>
            <a:off x="381000" y="2286000"/>
            <a:ext cx="1371600" cy="1187450"/>
          </a:xfrm>
          <a:prstGeom prst="rect">
            <a:avLst/>
          </a:prstGeom>
          <a:noFill/>
          <a:ln w="9525">
            <a:noFill/>
            <a:miter lim="800000"/>
            <a:headEnd/>
            <a:tailEnd/>
          </a:ln>
        </p:spPr>
        <p:txBody>
          <a:bodyPr>
            <a:spAutoFit/>
          </a:bodyPr>
          <a:lstStyle/>
          <a:p>
            <a:pPr>
              <a:spcBef>
                <a:spcPct val="50000"/>
              </a:spcBef>
            </a:pPr>
            <a:r>
              <a:rPr lang="en-US"/>
              <a:t>Kaplan-Meier methods</a:t>
            </a:r>
          </a:p>
        </p:txBody>
      </p:sp>
      <p:sp>
        <p:nvSpPr>
          <p:cNvPr id="35845" name="Rectangle 5"/>
          <p:cNvSpPr>
            <a:spLocks noChangeArrowheads="1"/>
          </p:cNvSpPr>
          <p:nvPr/>
        </p:nvSpPr>
        <p:spPr bwMode="auto">
          <a:xfrm>
            <a:off x="0" y="6477000"/>
            <a:ext cx="9144000" cy="457200"/>
          </a:xfrm>
          <a:prstGeom prst="rect">
            <a:avLst/>
          </a:prstGeom>
          <a:solidFill>
            <a:schemeClr val="bg1"/>
          </a:solidFill>
          <a:ln w="9525">
            <a:noFill/>
            <a:miter lim="800000"/>
            <a:headEnd/>
            <a:tailEnd/>
          </a:ln>
        </p:spPr>
        <p:txBody>
          <a:bodyPr>
            <a:spAutoFit/>
          </a:bodyPr>
          <a:lstStyle/>
          <a:p>
            <a:r>
              <a:rPr lang="en-US" sz="1200">
                <a:latin typeface="Times New Roman" pitchFamily="18" charset="0"/>
                <a:cs typeface="Times New Roman" pitchFamily="18" charset="0"/>
              </a:rPr>
              <a:t>From: </a:t>
            </a:r>
            <a:r>
              <a:rPr lang="en-US" sz="1200" b="1">
                <a:latin typeface="Times New Roman" pitchFamily="18" charset="0"/>
                <a:cs typeface="Times New Roman" pitchFamily="18" charset="0"/>
              </a:rPr>
              <a:t>Longevity of screenwriters who win an academy award: longitudinal study   </a:t>
            </a:r>
            <a:r>
              <a:rPr lang="en-US" sz="1200" i="1">
                <a:latin typeface="Times New Roman" pitchFamily="18" charset="0"/>
                <a:cs typeface="Times New Roman" pitchFamily="18" charset="0"/>
              </a:rPr>
              <a:t>BMJ</a:t>
            </a:r>
            <a:r>
              <a:rPr lang="en-US" sz="1200">
                <a:latin typeface="Times New Roman" pitchFamily="18" charset="0"/>
                <a:cs typeface="Times New Roman" pitchFamily="18" charset="0"/>
              </a:rPr>
              <a:t> 2001;323:1491-1496 ( 22-29 December )</a:t>
            </a:r>
            <a:br>
              <a:rPr lang="en-US" sz="1200">
                <a:latin typeface="Times New Roman" pitchFamily="18" charset="0"/>
                <a:cs typeface="Times New Roman" pitchFamily="18" charset="0"/>
              </a:rPr>
            </a:br>
            <a:endParaRPr lang="en-US" sz="1200">
              <a:latin typeface="Times New Roman" pitchFamily="18" charset="0"/>
              <a:cs typeface="Times New Roman" pitchFamily="18" charset="0"/>
            </a:endParaRPr>
          </a:p>
        </p:txBody>
      </p:sp>
      <p:pic>
        <p:nvPicPr>
          <p:cNvPr id="35846" name="Picture 6" descr="redd4174"/>
          <p:cNvPicPr>
            <a:picLocks noChangeAspect="1" noChangeArrowheads="1"/>
          </p:cNvPicPr>
          <p:nvPr/>
        </p:nvPicPr>
        <p:blipFill>
          <a:blip r:embed="rId3" cstate="print"/>
          <a:srcRect/>
          <a:stretch>
            <a:fillRect/>
          </a:stretch>
        </p:blipFill>
        <p:spPr bwMode="auto">
          <a:xfrm>
            <a:off x="1981200" y="2362200"/>
            <a:ext cx="5791200" cy="3671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66" name="Group 181"/>
          <p:cNvGrpSpPr>
            <a:grpSpLocks/>
          </p:cNvGrpSpPr>
          <p:nvPr/>
        </p:nvGrpSpPr>
        <p:grpSpPr bwMode="auto">
          <a:xfrm>
            <a:off x="838200" y="228600"/>
            <a:ext cx="7239000" cy="6761163"/>
            <a:chOff x="-3" y="0"/>
            <a:chExt cx="5883" cy="8881"/>
          </a:xfrm>
        </p:grpSpPr>
        <p:grpSp>
          <p:nvGrpSpPr>
            <p:cNvPr id="36875" name="Group 179"/>
            <p:cNvGrpSpPr>
              <a:grpSpLocks/>
            </p:cNvGrpSpPr>
            <p:nvPr/>
          </p:nvGrpSpPr>
          <p:grpSpPr bwMode="auto">
            <a:xfrm>
              <a:off x="-3" y="30"/>
              <a:ext cx="5853" cy="8851"/>
              <a:chOff x="-91" y="-3"/>
              <a:chExt cx="5853" cy="8911"/>
            </a:xfrm>
          </p:grpSpPr>
          <p:grpSp>
            <p:nvGrpSpPr>
              <p:cNvPr id="36877" name="Group 177"/>
              <p:cNvGrpSpPr>
                <a:grpSpLocks/>
              </p:cNvGrpSpPr>
              <p:nvPr/>
            </p:nvGrpSpPr>
            <p:grpSpPr bwMode="auto">
              <a:xfrm>
                <a:off x="-3" y="-3"/>
                <a:ext cx="5765" cy="8687"/>
                <a:chOff x="-3" y="-3"/>
                <a:chExt cx="5765" cy="8687"/>
              </a:xfrm>
            </p:grpSpPr>
            <p:grpSp>
              <p:nvGrpSpPr>
                <p:cNvPr id="36879" name="Group 175"/>
                <p:cNvGrpSpPr>
                  <a:grpSpLocks/>
                </p:cNvGrpSpPr>
                <p:nvPr/>
              </p:nvGrpSpPr>
              <p:grpSpPr bwMode="auto">
                <a:xfrm>
                  <a:off x="0" y="0"/>
                  <a:ext cx="5759" cy="8681"/>
                  <a:chOff x="0" y="0"/>
                  <a:chExt cx="5759" cy="8681"/>
                </a:xfrm>
              </p:grpSpPr>
              <p:grpSp>
                <p:nvGrpSpPr>
                  <p:cNvPr id="36881" name="Group 94"/>
                  <p:cNvGrpSpPr>
                    <a:grpSpLocks/>
                  </p:cNvGrpSpPr>
                  <p:nvPr/>
                </p:nvGrpSpPr>
                <p:grpSpPr bwMode="auto">
                  <a:xfrm>
                    <a:off x="0" y="0"/>
                    <a:ext cx="4351" cy="391"/>
                    <a:chOff x="0" y="0"/>
                    <a:chExt cx="4351" cy="391"/>
                  </a:xfrm>
                </p:grpSpPr>
                <p:sp>
                  <p:nvSpPr>
                    <p:cNvPr id="37002" name="Rectangle 49"/>
                    <p:cNvSpPr>
                      <a:spLocks noChangeArrowheads="1"/>
                    </p:cNvSpPr>
                    <p:nvPr/>
                  </p:nvSpPr>
                  <p:spPr bwMode="auto">
                    <a:xfrm>
                      <a:off x="6" y="6"/>
                      <a:ext cx="4339" cy="379"/>
                    </a:xfrm>
                    <a:prstGeom prst="rect">
                      <a:avLst/>
                    </a:prstGeom>
                    <a:noFill/>
                    <a:ln w="9525">
                      <a:noFill/>
                      <a:miter lim="800000"/>
                      <a:headEnd/>
                      <a:tailEnd/>
                    </a:ln>
                  </p:spPr>
                  <p:txBody>
                    <a:bodyPr anchor="ctr"/>
                    <a:lstStyle/>
                    <a:p>
                      <a:pPr algn="ctr"/>
                      <a:r>
                        <a:rPr lang="en-US" sz="1600">
                          <a:latin typeface="Times New Roman" pitchFamily="18" charset="0"/>
                          <a:cs typeface="Times New Roman" pitchFamily="18" charset="0"/>
                        </a:rPr>
                        <a:t> </a:t>
                      </a:r>
                    </a:p>
                    <a:p>
                      <a:pPr algn="ctr" eaLnBrk="0" hangingPunct="0"/>
                      <a:endParaRPr lang="en-US" sz="1600">
                        <a:latin typeface="Times New Roman" pitchFamily="18" charset="0"/>
                      </a:endParaRPr>
                    </a:p>
                  </p:txBody>
                </p:sp>
                <p:sp>
                  <p:nvSpPr>
                    <p:cNvPr id="37003" name="Rectangle 93"/>
                    <p:cNvSpPr>
                      <a:spLocks noChangeArrowheads="1"/>
                    </p:cNvSpPr>
                    <p:nvPr/>
                  </p:nvSpPr>
                  <p:spPr bwMode="auto">
                    <a:xfrm>
                      <a:off x="0" y="0"/>
                      <a:ext cx="4351" cy="391"/>
                    </a:xfrm>
                    <a:prstGeom prst="rect">
                      <a:avLst/>
                    </a:prstGeom>
                    <a:noFill/>
                    <a:ln w="7">
                      <a:noFill/>
                      <a:miter lim="800000"/>
                      <a:headEnd/>
                      <a:tailEnd/>
                    </a:ln>
                  </p:spPr>
                  <p:txBody>
                    <a:bodyPr wrap="none"/>
                    <a:lstStyle/>
                    <a:p>
                      <a:endParaRPr lang="ru-RU"/>
                    </a:p>
                  </p:txBody>
                </p:sp>
              </p:grpSp>
              <p:grpSp>
                <p:nvGrpSpPr>
                  <p:cNvPr id="36882" name="Group 96"/>
                  <p:cNvGrpSpPr>
                    <a:grpSpLocks/>
                  </p:cNvGrpSpPr>
                  <p:nvPr/>
                </p:nvGrpSpPr>
                <p:grpSpPr bwMode="auto">
                  <a:xfrm>
                    <a:off x="0" y="403"/>
                    <a:ext cx="4351" cy="506"/>
                    <a:chOff x="0" y="403"/>
                    <a:chExt cx="4351" cy="506"/>
                  </a:xfrm>
                </p:grpSpPr>
                <p:sp>
                  <p:nvSpPr>
                    <p:cNvPr id="37000" name="Rectangle 50"/>
                    <p:cNvSpPr>
                      <a:spLocks noChangeArrowheads="1"/>
                    </p:cNvSpPr>
                    <p:nvPr/>
                  </p:nvSpPr>
                  <p:spPr bwMode="auto">
                    <a:xfrm>
                      <a:off x="6" y="409"/>
                      <a:ext cx="4339" cy="494"/>
                    </a:xfrm>
                    <a:prstGeom prst="rect">
                      <a:avLst/>
                    </a:prstGeom>
                    <a:noFill/>
                    <a:ln w="9525">
                      <a:noFill/>
                      <a:miter lim="800000"/>
                      <a:headEnd/>
                      <a:tailEnd/>
                    </a:ln>
                  </p:spPr>
                  <p:txBody>
                    <a:bodyPr anchor="ctr"/>
                    <a:lstStyle/>
                    <a:p>
                      <a:r>
                        <a:rPr lang="en-US" sz="1600" b="1">
                          <a:latin typeface="Times New Roman" pitchFamily="18" charset="0"/>
                          <a:cs typeface="Times New Roman" pitchFamily="18" charset="0"/>
                        </a:rPr>
                        <a:t>Table 2. </a:t>
                      </a:r>
                      <a:r>
                        <a:rPr lang="en-US" sz="1600">
                          <a:latin typeface="Times New Roman" pitchFamily="18" charset="0"/>
                          <a:cs typeface="Times New Roman" pitchFamily="18" charset="0"/>
                        </a:rPr>
                        <a:t>Death rates for screenwriters who have won an academy award.</a:t>
                      </a:r>
                      <a:r>
                        <a:rPr lang="en-US" sz="1600" i="1" baseline="30000">
                          <a:latin typeface="Times New Roman" pitchFamily="18" charset="0"/>
                          <a:cs typeface="Times New Roman" pitchFamily="18" charset="0"/>
                          <a:hlinkClick r:id="rId3"/>
                        </a:rPr>
                        <a:t>*</a:t>
                      </a:r>
                      <a:r>
                        <a:rPr lang="en-US" sz="1600">
                          <a:latin typeface="Times New Roman" pitchFamily="18" charset="0"/>
                          <a:cs typeface="Times New Roman" pitchFamily="18" charset="0"/>
                        </a:rPr>
                        <a:t> Values are percentages (95% confidence intervals) and are adjusted for the factor indicated </a:t>
                      </a:r>
                    </a:p>
                    <a:p>
                      <a:pPr eaLnBrk="0" hangingPunct="0"/>
                      <a:endParaRPr lang="en-US" sz="1600">
                        <a:latin typeface="Times New Roman" pitchFamily="18" charset="0"/>
                      </a:endParaRPr>
                    </a:p>
                  </p:txBody>
                </p:sp>
                <p:sp>
                  <p:nvSpPr>
                    <p:cNvPr id="37001" name="Rectangle 95"/>
                    <p:cNvSpPr>
                      <a:spLocks noChangeArrowheads="1"/>
                    </p:cNvSpPr>
                    <p:nvPr/>
                  </p:nvSpPr>
                  <p:spPr bwMode="auto">
                    <a:xfrm>
                      <a:off x="0" y="403"/>
                      <a:ext cx="4351" cy="506"/>
                    </a:xfrm>
                    <a:prstGeom prst="rect">
                      <a:avLst/>
                    </a:prstGeom>
                    <a:noFill/>
                    <a:ln w="7">
                      <a:noFill/>
                      <a:miter lim="800000"/>
                      <a:headEnd/>
                      <a:tailEnd/>
                    </a:ln>
                  </p:spPr>
                  <p:txBody>
                    <a:bodyPr wrap="none"/>
                    <a:lstStyle/>
                    <a:p>
                      <a:endParaRPr lang="ru-RU"/>
                    </a:p>
                  </p:txBody>
                </p:sp>
              </p:grpSp>
              <p:grpSp>
                <p:nvGrpSpPr>
                  <p:cNvPr id="36883" name="Group 98"/>
                  <p:cNvGrpSpPr>
                    <a:grpSpLocks/>
                  </p:cNvGrpSpPr>
                  <p:nvPr/>
                </p:nvGrpSpPr>
                <p:grpSpPr bwMode="auto">
                  <a:xfrm>
                    <a:off x="0" y="921"/>
                    <a:ext cx="5759" cy="391"/>
                    <a:chOff x="0" y="921"/>
                    <a:chExt cx="5759" cy="391"/>
                  </a:xfrm>
                </p:grpSpPr>
                <p:sp>
                  <p:nvSpPr>
                    <p:cNvPr id="36998" name="Rectangle 51"/>
                    <p:cNvSpPr>
                      <a:spLocks noChangeArrowheads="1"/>
                    </p:cNvSpPr>
                    <p:nvPr/>
                  </p:nvSpPr>
                  <p:spPr bwMode="auto">
                    <a:xfrm>
                      <a:off x="6" y="927"/>
                      <a:ext cx="5747" cy="379"/>
                    </a:xfrm>
                    <a:prstGeom prst="rect">
                      <a:avLst/>
                    </a:prstGeom>
                    <a:noFill/>
                    <a:ln w="9525">
                      <a:noFill/>
                      <a:miter lim="800000"/>
                      <a:headEnd/>
                      <a:tailEnd/>
                    </a:ln>
                  </p:spPr>
                  <p:txBody>
                    <a:bodyPr anchor="b"/>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99" name="Rectangle 97"/>
                    <p:cNvSpPr>
                      <a:spLocks noChangeArrowheads="1"/>
                    </p:cNvSpPr>
                    <p:nvPr/>
                  </p:nvSpPr>
                  <p:spPr bwMode="auto">
                    <a:xfrm>
                      <a:off x="0" y="921"/>
                      <a:ext cx="5759" cy="391"/>
                    </a:xfrm>
                    <a:prstGeom prst="rect">
                      <a:avLst/>
                    </a:prstGeom>
                    <a:noFill/>
                    <a:ln w="7">
                      <a:noFill/>
                      <a:miter lim="800000"/>
                      <a:headEnd/>
                      <a:tailEnd/>
                    </a:ln>
                  </p:spPr>
                  <p:txBody>
                    <a:bodyPr wrap="none"/>
                    <a:lstStyle/>
                    <a:p>
                      <a:endParaRPr lang="ru-RU"/>
                    </a:p>
                  </p:txBody>
                </p:sp>
              </p:grpSp>
              <p:grpSp>
                <p:nvGrpSpPr>
                  <p:cNvPr id="36884" name="Group 100"/>
                  <p:cNvGrpSpPr>
                    <a:grpSpLocks/>
                  </p:cNvGrpSpPr>
                  <p:nvPr/>
                </p:nvGrpSpPr>
                <p:grpSpPr bwMode="auto">
                  <a:xfrm>
                    <a:off x="0" y="1318"/>
                    <a:ext cx="5759" cy="36"/>
                    <a:chOff x="0" y="1318"/>
                    <a:chExt cx="5759" cy="36"/>
                  </a:xfrm>
                </p:grpSpPr>
                <p:sp>
                  <p:nvSpPr>
                    <p:cNvPr id="36996" name="Rectangle 53"/>
                    <p:cNvSpPr>
                      <a:spLocks noChangeArrowheads="1" noTextEdit="1"/>
                    </p:cNvSpPr>
                    <p:nvPr/>
                  </p:nvSpPr>
                  <p:spPr bwMode="auto">
                    <a:xfrm>
                      <a:off x="6" y="1324"/>
                      <a:ext cx="5747" cy="24"/>
                    </a:xfrm>
                    <a:prstGeom prst="rect">
                      <a:avLst/>
                    </a:prstGeom>
                    <a:noFill/>
                    <a:ln w="9525">
                      <a:noFill/>
                      <a:miter lim="800000"/>
                      <a:headEnd/>
                      <a:tailEnd/>
                    </a:ln>
                  </p:spPr>
                  <p:txBody>
                    <a:bodyPr anchor="ctr">
                      <a:spAutoFit/>
                    </a:bodyPr>
                    <a:lstStyle/>
                    <a:p>
                      <a:endParaRPr lang="en-US"/>
                    </a:p>
                  </p:txBody>
                </p:sp>
                <p:sp>
                  <p:nvSpPr>
                    <p:cNvPr id="36997" name="Rectangle 99"/>
                    <p:cNvSpPr>
                      <a:spLocks noChangeArrowheads="1"/>
                    </p:cNvSpPr>
                    <p:nvPr/>
                  </p:nvSpPr>
                  <p:spPr bwMode="auto">
                    <a:xfrm>
                      <a:off x="0" y="1318"/>
                      <a:ext cx="5759" cy="36"/>
                    </a:xfrm>
                    <a:prstGeom prst="rect">
                      <a:avLst/>
                    </a:prstGeom>
                    <a:noFill/>
                    <a:ln w="7">
                      <a:noFill/>
                      <a:miter lim="800000"/>
                      <a:headEnd/>
                      <a:tailEnd/>
                    </a:ln>
                  </p:spPr>
                  <p:txBody>
                    <a:bodyPr wrap="none"/>
                    <a:lstStyle/>
                    <a:p>
                      <a:endParaRPr lang="ru-RU"/>
                    </a:p>
                  </p:txBody>
                </p:sp>
              </p:grpSp>
              <p:grpSp>
                <p:nvGrpSpPr>
                  <p:cNvPr id="36885" name="Group 102"/>
                  <p:cNvGrpSpPr>
                    <a:grpSpLocks/>
                  </p:cNvGrpSpPr>
                  <p:nvPr/>
                </p:nvGrpSpPr>
                <p:grpSpPr bwMode="auto">
                  <a:xfrm>
                    <a:off x="0" y="1324"/>
                    <a:ext cx="4351" cy="506"/>
                    <a:chOff x="0" y="1324"/>
                    <a:chExt cx="4351" cy="506"/>
                  </a:xfrm>
                </p:grpSpPr>
                <p:sp>
                  <p:nvSpPr>
                    <p:cNvPr id="36994" name="Rectangle 54"/>
                    <p:cNvSpPr>
                      <a:spLocks noChangeArrowheads="1"/>
                    </p:cNvSpPr>
                    <p:nvPr/>
                  </p:nvSpPr>
                  <p:spPr bwMode="auto">
                    <a:xfrm>
                      <a:off x="6" y="1330"/>
                      <a:ext cx="4339" cy="494"/>
                    </a:xfrm>
                    <a:prstGeom prst="rect">
                      <a:avLst/>
                    </a:prstGeom>
                    <a:noFill/>
                    <a:ln w="9525">
                      <a:noFill/>
                      <a:miter lim="800000"/>
                      <a:headEnd/>
                      <a:tailEnd/>
                    </a:ln>
                  </p:spPr>
                  <p:txBody>
                    <a:bodyPr anchor="b"/>
                    <a:lstStyle/>
                    <a:p>
                      <a:pPr algn="ctr" eaLnBrk="0" hangingPunct="0"/>
                      <a:endParaRPr lang="ru-RU" sz="1600">
                        <a:latin typeface="Times New Roman" pitchFamily="18" charset="0"/>
                      </a:endParaRPr>
                    </a:p>
                  </p:txBody>
                </p:sp>
                <p:sp>
                  <p:nvSpPr>
                    <p:cNvPr id="36995" name="Rectangle 101"/>
                    <p:cNvSpPr>
                      <a:spLocks noChangeArrowheads="1"/>
                    </p:cNvSpPr>
                    <p:nvPr/>
                  </p:nvSpPr>
                  <p:spPr bwMode="auto">
                    <a:xfrm>
                      <a:off x="0" y="1324"/>
                      <a:ext cx="4351" cy="506"/>
                    </a:xfrm>
                    <a:prstGeom prst="rect">
                      <a:avLst/>
                    </a:prstGeom>
                    <a:noFill/>
                    <a:ln w="7">
                      <a:noFill/>
                      <a:miter lim="800000"/>
                      <a:headEnd/>
                      <a:tailEnd/>
                    </a:ln>
                  </p:spPr>
                  <p:txBody>
                    <a:bodyPr wrap="none"/>
                    <a:lstStyle/>
                    <a:p>
                      <a:endParaRPr lang="ru-RU"/>
                    </a:p>
                  </p:txBody>
                </p:sp>
              </p:grpSp>
              <p:grpSp>
                <p:nvGrpSpPr>
                  <p:cNvPr id="36886" name="Group 104"/>
                  <p:cNvGrpSpPr>
                    <a:grpSpLocks/>
                  </p:cNvGrpSpPr>
                  <p:nvPr/>
                </p:nvGrpSpPr>
                <p:grpSpPr bwMode="auto">
                  <a:xfrm>
                    <a:off x="4351" y="1324"/>
                    <a:ext cx="1408" cy="506"/>
                    <a:chOff x="4351" y="1324"/>
                    <a:chExt cx="1408" cy="506"/>
                  </a:xfrm>
                </p:grpSpPr>
                <p:sp>
                  <p:nvSpPr>
                    <p:cNvPr id="36992" name="Rectangle 55"/>
                    <p:cNvSpPr>
                      <a:spLocks noChangeArrowheads="1"/>
                    </p:cNvSpPr>
                    <p:nvPr/>
                  </p:nvSpPr>
                  <p:spPr bwMode="auto">
                    <a:xfrm>
                      <a:off x="4357" y="1330"/>
                      <a:ext cx="1396" cy="494"/>
                    </a:xfrm>
                    <a:prstGeom prst="rect">
                      <a:avLst/>
                    </a:prstGeom>
                    <a:noFill/>
                    <a:ln w="9525">
                      <a:noFill/>
                      <a:miter lim="800000"/>
                      <a:headEnd/>
                      <a:tailEnd/>
                    </a:ln>
                  </p:spPr>
                  <p:txBody>
                    <a:bodyPr anchor="b"/>
                    <a:lstStyle/>
                    <a:p>
                      <a:pPr algn="ctr"/>
                      <a:r>
                        <a:rPr lang="en-US" sz="1600" b="1">
                          <a:latin typeface="Times New Roman" pitchFamily="18" charset="0"/>
                          <a:cs typeface="Times New Roman" pitchFamily="18" charset="0"/>
                        </a:rPr>
                        <a:t>Relative increase in death rate for winners</a:t>
                      </a:r>
                      <a:endParaRPr lang="en-US" sz="1600">
                        <a:latin typeface="Times New Roman" pitchFamily="18" charset="0"/>
                        <a:cs typeface="Times New Roman" pitchFamily="18" charset="0"/>
                      </a:endParaRPr>
                    </a:p>
                    <a:p>
                      <a:pPr algn="ctr" eaLnBrk="0" hangingPunct="0"/>
                      <a:endParaRPr lang="en-US" sz="1600">
                        <a:latin typeface="Times New Roman" pitchFamily="18" charset="0"/>
                      </a:endParaRPr>
                    </a:p>
                  </p:txBody>
                </p:sp>
                <p:sp>
                  <p:nvSpPr>
                    <p:cNvPr id="36993" name="Rectangle 103"/>
                    <p:cNvSpPr>
                      <a:spLocks noChangeArrowheads="1"/>
                    </p:cNvSpPr>
                    <p:nvPr/>
                  </p:nvSpPr>
                  <p:spPr bwMode="auto">
                    <a:xfrm>
                      <a:off x="4351" y="1324"/>
                      <a:ext cx="1408" cy="506"/>
                    </a:xfrm>
                    <a:prstGeom prst="rect">
                      <a:avLst/>
                    </a:prstGeom>
                    <a:noFill/>
                    <a:ln w="7">
                      <a:noFill/>
                      <a:miter lim="800000"/>
                      <a:headEnd/>
                      <a:tailEnd/>
                    </a:ln>
                  </p:spPr>
                  <p:txBody>
                    <a:bodyPr wrap="none"/>
                    <a:lstStyle/>
                    <a:p>
                      <a:endParaRPr lang="ru-RU"/>
                    </a:p>
                  </p:txBody>
                </p:sp>
              </p:grpSp>
              <p:grpSp>
                <p:nvGrpSpPr>
                  <p:cNvPr id="36887" name="Group 106"/>
                  <p:cNvGrpSpPr>
                    <a:grpSpLocks/>
                  </p:cNvGrpSpPr>
                  <p:nvPr/>
                </p:nvGrpSpPr>
                <p:grpSpPr bwMode="auto">
                  <a:xfrm>
                    <a:off x="0" y="1836"/>
                    <a:ext cx="5759" cy="36"/>
                    <a:chOff x="0" y="1836"/>
                    <a:chExt cx="5759" cy="36"/>
                  </a:xfrm>
                </p:grpSpPr>
                <p:sp>
                  <p:nvSpPr>
                    <p:cNvPr id="36990" name="Rectangle 57"/>
                    <p:cNvSpPr>
                      <a:spLocks noChangeArrowheads="1" noTextEdit="1"/>
                    </p:cNvSpPr>
                    <p:nvPr/>
                  </p:nvSpPr>
                  <p:spPr bwMode="auto">
                    <a:xfrm>
                      <a:off x="6" y="1842"/>
                      <a:ext cx="5747" cy="24"/>
                    </a:xfrm>
                    <a:prstGeom prst="rect">
                      <a:avLst/>
                    </a:prstGeom>
                    <a:noFill/>
                    <a:ln w="9525">
                      <a:noFill/>
                      <a:miter lim="800000"/>
                      <a:headEnd/>
                      <a:tailEnd/>
                    </a:ln>
                  </p:spPr>
                  <p:txBody>
                    <a:bodyPr anchor="ctr">
                      <a:spAutoFit/>
                    </a:bodyPr>
                    <a:lstStyle/>
                    <a:p>
                      <a:endParaRPr lang="en-US"/>
                    </a:p>
                  </p:txBody>
                </p:sp>
                <p:sp>
                  <p:nvSpPr>
                    <p:cNvPr id="36991" name="Rectangle 105"/>
                    <p:cNvSpPr>
                      <a:spLocks noChangeArrowheads="1"/>
                    </p:cNvSpPr>
                    <p:nvPr/>
                  </p:nvSpPr>
                  <p:spPr bwMode="auto">
                    <a:xfrm>
                      <a:off x="0" y="1836"/>
                      <a:ext cx="5759" cy="36"/>
                    </a:xfrm>
                    <a:prstGeom prst="rect">
                      <a:avLst/>
                    </a:prstGeom>
                    <a:noFill/>
                    <a:ln w="7">
                      <a:noFill/>
                      <a:miter lim="800000"/>
                      <a:headEnd/>
                      <a:tailEnd/>
                    </a:ln>
                  </p:spPr>
                  <p:txBody>
                    <a:bodyPr wrap="none"/>
                    <a:lstStyle/>
                    <a:p>
                      <a:endParaRPr lang="ru-RU"/>
                    </a:p>
                  </p:txBody>
                </p:sp>
              </p:grpSp>
              <p:grpSp>
                <p:nvGrpSpPr>
                  <p:cNvPr id="36888" name="Group 108"/>
                  <p:cNvGrpSpPr>
                    <a:grpSpLocks/>
                  </p:cNvGrpSpPr>
                  <p:nvPr/>
                </p:nvGrpSpPr>
                <p:grpSpPr bwMode="auto">
                  <a:xfrm>
                    <a:off x="0" y="1842"/>
                    <a:ext cx="4351" cy="391"/>
                    <a:chOff x="0" y="1842"/>
                    <a:chExt cx="4351" cy="391"/>
                  </a:xfrm>
                </p:grpSpPr>
                <p:sp>
                  <p:nvSpPr>
                    <p:cNvPr id="36988" name="Rectangle 58"/>
                    <p:cNvSpPr>
                      <a:spLocks noChangeArrowheads="1"/>
                    </p:cNvSpPr>
                    <p:nvPr/>
                  </p:nvSpPr>
                  <p:spPr bwMode="auto">
                    <a:xfrm>
                      <a:off x="6" y="1848"/>
                      <a:ext cx="4339" cy="379"/>
                    </a:xfrm>
                    <a:prstGeom prst="rect">
                      <a:avLst/>
                    </a:prstGeom>
                    <a:noFill/>
                    <a:ln w="9525">
                      <a:noFill/>
                      <a:miter lim="800000"/>
                      <a:headEnd/>
                      <a:tailEnd/>
                    </a:ln>
                  </p:spPr>
                  <p:txBody>
                    <a:bodyPr/>
                    <a:lstStyle/>
                    <a:p>
                      <a:r>
                        <a:rPr lang="en-US" sz="1600" b="1">
                          <a:latin typeface="Times New Roman" pitchFamily="18" charset="0"/>
                          <a:cs typeface="Times New Roman" pitchFamily="18" charset="0"/>
                        </a:rPr>
                        <a:t>Basic analysis</a:t>
                      </a:r>
                      <a:endParaRPr lang="en-US" sz="1600">
                        <a:latin typeface="Times New Roman" pitchFamily="18" charset="0"/>
                        <a:cs typeface="Times New Roman" pitchFamily="18" charset="0"/>
                      </a:endParaRPr>
                    </a:p>
                    <a:p>
                      <a:pPr eaLnBrk="0" hangingPunct="0"/>
                      <a:endParaRPr lang="en-US" sz="1600">
                        <a:latin typeface="Times New Roman" pitchFamily="18" charset="0"/>
                      </a:endParaRPr>
                    </a:p>
                  </p:txBody>
                </p:sp>
                <p:sp>
                  <p:nvSpPr>
                    <p:cNvPr id="36989" name="Rectangle 107"/>
                    <p:cNvSpPr>
                      <a:spLocks noChangeArrowheads="1"/>
                    </p:cNvSpPr>
                    <p:nvPr/>
                  </p:nvSpPr>
                  <p:spPr bwMode="auto">
                    <a:xfrm>
                      <a:off x="0" y="1842"/>
                      <a:ext cx="4351" cy="391"/>
                    </a:xfrm>
                    <a:prstGeom prst="rect">
                      <a:avLst/>
                    </a:prstGeom>
                    <a:noFill/>
                    <a:ln w="7">
                      <a:noFill/>
                      <a:miter lim="800000"/>
                      <a:headEnd/>
                      <a:tailEnd/>
                    </a:ln>
                  </p:spPr>
                  <p:txBody>
                    <a:bodyPr wrap="none"/>
                    <a:lstStyle/>
                    <a:p>
                      <a:endParaRPr lang="ru-RU"/>
                    </a:p>
                  </p:txBody>
                </p:sp>
              </p:grpSp>
              <p:grpSp>
                <p:nvGrpSpPr>
                  <p:cNvPr id="36889" name="Group 110"/>
                  <p:cNvGrpSpPr>
                    <a:grpSpLocks/>
                  </p:cNvGrpSpPr>
                  <p:nvPr/>
                </p:nvGrpSpPr>
                <p:grpSpPr bwMode="auto">
                  <a:xfrm>
                    <a:off x="4351" y="1842"/>
                    <a:ext cx="1408" cy="391"/>
                    <a:chOff x="4351" y="1842"/>
                    <a:chExt cx="1408" cy="391"/>
                  </a:xfrm>
                </p:grpSpPr>
                <p:sp>
                  <p:nvSpPr>
                    <p:cNvPr id="36986" name="Rectangle 59"/>
                    <p:cNvSpPr>
                      <a:spLocks noChangeArrowheads="1"/>
                    </p:cNvSpPr>
                    <p:nvPr/>
                  </p:nvSpPr>
                  <p:spPr bwMode="auto">
                    <a:xfrm>
                      <a:off x="4357" y="1848"/>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37 (10 to 70)</a:t>
                      </a:r>
                    </a:p>
                    <a:p>
                      <a:pPr algn="ctr" eaLnBrk="0" hangingPunct="0"/>
                      <a:endParaRPr lang="en-US" sz="1600">
                        <a:latin typeface="Times New Roman" pitchFamily="18" charset="0"/>
                      </a:endParaRPr>
                    </a:p>
                  </p:txBody>
                </p:sp>
                <p:sp>
                  <p:nvSpPr>
                    <p:cNvPr id="36987" name="Rectangle 109"/>
                    <p:cNvSpPr>
                      <a:spLocks noChangeArrowheads="1"/>
                    </p:cNvSpPr>
                    <p:nvPr/>
                  </p:nvSpPr>
                  <p:spPr bwMode="auto">
                    <a:xfrm>
                      <a:off x="4351" y="1842"/>
                      <a:ext cx="1408" cy="391"/>
                    </a:xfrm>
                    <a:prstGeom prst="rect">
                      <a:avLst/>
                    </a:prstGeom>
                    <a:noFill/>
                    <a:ln w="7">
                      <a:noFill/>
                      <a:miter lim="800000"/>
                      <a:headEnd/>
                      <a:tailEnd/>
                    </a:ln>
                  </p:spPr>
                  <p:txBody>
                    <a:bodyPr wrap="none"/>
                    <a:lstStyle/>
                    <a:p>
                      <a:endParaRPr lang="ru-RU"/>
                    </a:p>
                  </p:txBody>
                </p:sp>
              </p:grpSp>
              <p:grpSp>
                <p:nvGrpSpPr>
                  <p:cNvPr id="36890" name="Group 112"/>
                  <p:cNvGrpSpPr>
                    <a:grpSpLocks/>
                  </p:cNvGrpSpPr>
                  <p:nvPr/>
                </p:nvGrpSpPr>
                <p:grpSpPr bwMode="auto">
                  <a:xfrm>
                    <a:off x="0" y="2245"/>
                    <a:ext cx="4351" cy="391"/>
                    <a:chOff x="0" y="2245"/>
                    <a:chExt cx="4351" cy="391"/>
                  </a:xfrm>
                </p:grpSpPr>
                <p:sp>
                  <p:nvSpPr>
                    <p:cNvPr id="36984" name="Rectangle 60"/>
                    <p:cNvSpPr>
                      <a:spLocks noChangeArrowheads="1"/>
                    </p:cNvSpPr>
                    <p:nvPr/>
                  </p:nvSpPr>
                  <p:spPr bwMode="auto">
                    <a:xfrm>
                      <a:off x="6" y="2251"/>
                      <a:ext cx="4339" cy="379"/>
                    </a:xfrm>
                    <a:prstGeom prst="rect">
                      <a:avLst/>
                    </a:prstGeom>
                    <a:noFill/>
                    <a:ln w="9525">
                      <a:noFill/>
                      <a:miter lim="800000"/>
                      <a:headEnd/>
                      <a:tailEnd/>
                    </a:ln>
                  </p:spPr>
                  <p:txBody>
                    <a:bodyPr/>
                    <a:lstStyle/>
                    <a:p>
                      <a:r>
                        <a:rPr lang="en-US" sz="1600" b="1">
                          <a:latin typeface="Times New Roman" pitchFamily="18" charset="0"/>
                          <a:cs typeface="Times New Roman" pitchFamily="18" charset="0"/>
                        </a:rPr>
                        <a:t>Adjusted analysis</a:t>
                      </a:r>
                      <a:endParaRPr lang="en-US" sz="1600">
                        <a:latin typeface="Times New Roman" pitchFamily="18" charset="0"/>
                        <a:cs typeface="Times New Roman" pitchFamily="18" charset="0"/>
                      </a:endParaRPr>
                    </a:p>
                    <a:p>
                      <a:pPr eaLnBrk="0" hangingPunct="0"/>
                      <a:endParaRPr lang="en-US" sz="1600">
                        <a:latin typeface="Times New Roman" pitchFamily="18" charset="0"/>
                      </a:endParaRPr>
                    </a:p>
                  </p:txBody>
                </p:sp>
                <p:sp>
                  <p:nvSpPr>
                    <p:cNvPr id="36985" name="Rectangle 111"/>
                    <p:cNvSpPr>
                      <a:spLocks noChangeArrowheads="1"/>
                    </p:cNvSpPr>
                    <p:nvPr/>
                  </p:nvSpPr>
                  <p:spPr bwMode="auto">
                    <a:xfrm>
                      <a:off x="0" y="2245"/>
                      <a:ext cx="4351" cy="391"/>
                    </a:xfrm>
                    <a:prstGeom prst="rect">
                      <a:avLst/>
                    </a:prstGeom>
                    <a:noFill/>
                    <a:ln w="7">
                      <a:noFill/>
                      <a:miter lim="800000"/>
                      <a:headEnd/>
                      <a:tailEnd/>
                    </a:ln>
                  </p:spPr>
                  <p:txBody>
                    <a:bodyPr wrap="none"/>
                    <a:lstStyle/>
                    <a:p>
                      <a:endParaRPr lang="ru-RU"/>
                    </a:p>
                  </p:txBody>
                </p:sp>
              </p:grpSp>
              <p:grpSp>
                <p:nvGrpSpPr>
                  <p:cNvPr id="36891" name="Group 114"/>
                  <p:cNvGrpSpPr>
                    <a:grpSpLocks/>
                  </p:cNvGrpSpPr>
                  <p:nvPr/>
                </p:nvGrpSpPr>
                <p:grpSpPr bwMode="auto">
                  <a:xfrm>
                    <a:off x="4351" y="2245"/>
                    <a:ext cx="1408" cy="391"/>
                    <a:chOff x="4351" y="2245"/>
                    <a:chExt cx="1408" cy="391"/>
                  </a:xfrm>
                </p:grpSpPr>
                <p:sp>
                  <p:nvSpPr>
                    <p:cNvPr id="36982" name="Rectangle 61"/>
                    <p:cNvSpPr>
                      <a:spLocks noChangeArrowheads="1"/>
                    </p:cNvSpPr>
                    <p:nvPr/>
                  </p:nvSpPr>
                  <p:spPr bwMode="auto">
                    <a:xfrm>
                      <a:off x="4357" y="2251"/>
                      <a:ext cx="1396"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83" name="Rectangle 113"/>
                    <p:cNvSpPr>
                      <a:spLocks noChangeArrowheads="1"/>
                    </p:cNvSpPr>
                    <p:nvPr/>
                  </p:nvSpPr>
                  <p:spPr bwMode="auto">
                    <a:xfrm>
                      <a:off x="4351" y="2245"/>
                      <a:ext cx="1408" cy="391"/>
                    </a:xfrm>
                    <a:prstGeom prst="rect">
                      <a:avLst/>
                    </a:prstGeom>
                    <a:noFill/>
                    <a:ln w="7">
                      <a:noFill/>
                      <a:miter lim="800000"/>
                      <a:headEnd/>
                      <a:tailEnd/>
                    </a:ln>
                  </p:spPr>
                  <p:txBody>
                    <a:bodyPr wrap="none"/>
                    <a:lstStyle/>
                    <a:p>
                      <a:endParaRPr lang="ru-RU"/>
                    </a:p>
                  </p:txBody>
                </p:sp>
              </p:grpSp>
              <p:grpSp>
                <p:nvGrpSpPr>
                  <p:cNvPr id="36892" name="Group 116"/>
                  <p:cNvGrpSpPr>
                    <a:grpSpLocks/>
                  </p:cNvGrpSpPr>
                  <p:nvPr/>
                </p:nvGrpSpPr>
                <p:grpSpPr bwMode="auto">
                  <a:xfrm>
                    <a:off x="0" y="2648"/>
                    <a:ext cx="4351" cy="391"/>
                    <a:chOff x="0" y="2648"/>
                    <a:chExt cx="4351" cy="391"/>
                  </a:xfrm>
                </p:grpSpPr>
                <p:sp>
                  <p:nvSpPr>
                    <p:cNvPr id="36980" name="Rectangle 62"/>
                    <p:cNvSpPr>
                      <a:spLocks noChangeArrowheads="1"/>
                    </p:cNvSpPr>
                    <p:nvPr/>
                  </p:nvSpPr>
                  <p:spPr bwMode="auto">
                    <a:xfrm>
                      <a:off x="6" y="2654"/>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Demographic:</a:t>
                      </a:r>
                    </a:p>
                    <a:p>
                      <a:pPr eaLnBrk="0" hangingPunct="0"/>
                      <a:endParaRPr lang="en-US" sz="1600">
                        <a:latin typeface="Times New Roman" pitchFamily="18" charset="0"/>
                      </a:endParaRPr>
                    </a:p>
                  </p:txBody>
                </p:sp>
                <p:sp>
                  <p:nvSpPr>
                    <p:cNvPr id="36981" name="Rectangle 115"/>
                    <p:cNvSpPr>
                      <a:spLocks noChangeArrowheads="1"/>
                    </p:cNvSpPr>
                    <p:nvPr/>
                  </p:nvSpPr>
                  <p:spPr bwMode="auto">
                    <a:xfrm>
                      <a:off x="0" y="2648"/>
                      <a:ext cx="4351" cy="391"/>
                    </a:xfrm>
                    <a:prstGeom prst="rect">
                      <a:avLst/>
                    </a:prstGeom>
                    <a:noFill/>
                    <a:ln w="7">
                      <a:noFill/>
                      <a:miter lim="800000"/>
                      <a:headEnd/>
                      <a:tailEnd/>
                    </a:ln>
                  </p:spPr>
                  <p:txBody>
                    <a:bodyPr wrap="none"/>
                    <a:lstStyle/>
                    <a:p>
                      <a:endParaRPr lang="ru-RU"/>
                    </a:p>
                  </p:txBody>
                </p:sp>
              </p:grpSp>
              <p:grpSp>
                <p:nvGrpSpPr>
                  <p:cNvPr id="36893" name="Group 118"/>
                  <p:cNvGrpSpPr>
                    <a:grpSpLocks/>
                  </p:cNvGrpSpPr>
                  <p:nvPr/>
                </p:nvGrpSpPr>
                <p:grpSpPr bwMode="auto">
                  <a:xfrm>
                    <a:off x="4351" y="2648"/>
                    <a:ext cx="1408" cy="391"/>
                    <a:chOff x="4351" y="2648"/>
                    <a:chExt cx="1408" cy="391"/>
                  </a:xfrm>
                </p:grpSpPr>
                <p:sp>
                  <p:nvSpPr>
                    <p:cNvPr id="36978" name="Rectangle 63"/>
                    <p:cNvSpPr>
                      <a:spLocks noChangeArrowheads="1"/>
                    </p:cNvSpPr>
                    <p:nvPr/>
                  </p:nvSpPr>
                  <p:spPr bwMode="auto">
                    <a:xfrm>
                      <a:off x="4357" y="2654"/>
                      <a:ext cx="1396"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79" name="Rectangle 117"/>
                    <p:cNvSpPr>
                      <a:spLocks noChangeArrowheads="1"/>
                    </p:cNvSpPr>
                    <p:nvPr/>
                  </p:nvSpPr>
                  <p:spPr bwMode="auto">
                    <a:xfrm>
                      <a:off x="4351" y="2648"/>
                      <a:ext cx="1408" cy="391"/>
                    </a:xfrm>
                    <a:prstGeom prst="rect">
                      <a:avLst/>
                    </a:prstGeom>
                    <a:noFill/>
                    <a:ln w="7">
                      <a:noFill/>
                      <a:miter lim="800000"/>
                      <a:headEnd/>
                      <a:tailEnd/>
                    </a:ln>
                  </p:spPr>
                  <p:txBody>
                    <a:bodyPr wrap="none"/>
                    <a:lstStyle/>
                    <a:p>
                      <a:endParaRPr lang="ru-RU"/>
                    </a:p>
                  </p:txBody>
                </p:sp>
              </p:grpSp>
              <p:grpSp>
                <p:nvGrpSpPr>
                  <p:cNvPr id="36894" name="Group 120"/>
                  <p:cNvGrpSpPr>
                    <a:grpSpLocks/>
                  </p:cNvGrpSpPr>
                  <p:nvPr/>
                </p:nvGrpSpPr>
                <p:grpSpPr bwMode="auto">
                  <a:xfrm>
                    <a:off x="0" y="3051"/>
                    <a:ext cx="4351" cy="391"/>
                    <a:chOff x="0" y="3051"/>
                    <a:chExt cx="4351" cy="391"/>
                  </a:xfrm>
                </p:grpSpPr>
                <p:sp>
                  <p:nvSpPr>
                    <p:cNvPr id="36976" name="Rectangle 64"/>
                    <p:cNvSpPr>
                      <a:spLocks noChangeArrowheads="1"/>
                    </p:cNvSpPr>
                    <p:nvPr/>
                  </p:nvSpPr>
                  <p:spPr bwMode="auto">
                    <a:xfrm>
                      <a:off x="6" y="3057"/>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Year of birth</a:t>
                      </a:r>
                    </a:p>
                    <a:p>
                      <a:pPr eaLnBrk="0" hangingPunct="0"/>
                      <a:endParaRPr lang="en-US" sz="1600">
                        <a:latin typeface="Times New Roman" pitchFamily="18" charset="0"/>
                      </a:endParaRPr>
                    </a:p>
                  </p:txBody>
                </p:sp>
                <p:sp>
                  <p:nvSpPr>
                    <p:cNvPr id="36977" name="Rectangle 119"/>
                    <p:cNvSpPr>
                      <a:spLocks noChangeArrowheads="1"/>
                    </p:cNvSpPr>
                    <p:nvPr/>
                  </p:nvSpPr>
                  <p:spPr bwMode="auto">
                    <a:xfrm>
                      <a:off x="0" y="3051"/>
                      <a:ext cx="4351" cy="391"/>
                    </a:xfrm>
                    <a:prstGeom prst="rect">
                      <a:avLst/>
                    </a:prstGeom>
                    <a:noFill/>
                    <a:ln w="7">
                      <a:noFill/>
                      <a:miter lim="800000"/>
                      <a:headEnd/>
                      <a:tailEnd/>
                    </a:ln>
                  </p:spPr>
                  <p:txBody>
                    <a:bodyPr wrap="none"/>
                    <a:lstStyle/>
                    <a:p>
                      <a:endParaRPr lang="ru-RU"/>
                    </a:p>
                  </p:txBody>
                </p:sp>
              </p:grpSp>
              <p:grpSp>
                <p:nvGrpSpPr>
                  <p:cNvPr id="36895" name="Group 122"/>
                  <p:cNvGrpSpPr>
                    <a:grpSpLocks/>
                  </p:cNvGrpSpPr>
                  <p:nvPr/>
                </p:nvGrpSpPr>
                <p:grpSpPr bwMode="auto">
                  <a:xfrm>
                    <a:off x="4351" y="3051"/>
                    <a:ext cx="1408" cy="391"/>
                    <a:chOff x="4351" y="3051"/>
                    <a:chExt cx="1408" cy="391"/>
                  </a:xfrm>
                </p:grpSpPr>
                <p:sp>
                  <p:nvSpPr>
                    <p:cNvPr id="36974" name="Rectangle 65"/>
                    <p:cNvSpPr>
                      <a:spLocks noChangeArrowheads="1"/>
                    </p:cNvSpPr>
                    <p:nvPr/>
                  </p:nvSpPr>
                  <p:spPr bwMode="auto">
                    <a:xfrm>
                      <a:off x="4357" y="3057"/>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32 (6 to 64)</a:t>
                      </a:r>
                    </a:p>
                    <a:p>
                      <a:pPr algn="ctr" eaLnBrk="0" hangingPunct="0"/>
                      <a:endParaRPr lang="en-US" sz="1600">
                        <a:latin typeface="Times New Roman" pitchFamily="18" charset="0"/>
                      </a:endParaRPr>
                    </a:p>
                  </p:txBody>
                </p:sp>
                <p:sp>
                  <p:nvSpPr>
                    <p:cNvPr id="36975" name="Rectangle 121"/>
                    <p:cNvSpPr>
                      <a:spLocks noChangeArrowheads="1"/>
                    </p:cNvSpPr>
                    <p:nvPr/>
                  </p:nvSpPr>
                  <p:spPr bwMode="auto">
                    <a:xfrm>
                      <a:off x="4351" y="3051"/>
                      <a:ext cx="1408" cy="391"/>
                    </a:xfrm>
                    <a:prstGeom prst="rect">
                      <a:avLst/>
                    </a:prstGeom>
                    <a:noFill/>
                    <a:ln w="7">
                      <a:noFill/>
                      <a:miter lim="800000"/>
                      <a:headEnd/>
                      <a:tailEnd/>
                    </a:ln>
                  </p:spPr>
                  <p:txBody>
                    <a:bodyPr wrap="none"/>
                    <a:lstStyle/>
                    <a:p>
                      <a:endParaRPr lang="ru-RU"/>
                    </a:p>
                  </p:txBody>
                </p:sp>
              </p:grpSp>
              <p:grpSp>
                <p:nvGrpSpPr>
                  <p:cNvPr id="36896" name="Group 124"/>
                  <p:cNvGrpSpPr>
                    <a:grpSpLocks/>
                  </p:cNvGrpSpPr>
                  <p:nvPr/>
                </p:nvGrpSpPr>
                <p:grpSpPr bwMode="auto">
                  <a:xfrm>
                    <a:off x="0" y="3454"/>
                    <a:ext cx="4351" cy="391"/>
                    <a:chOff x="0" y="3454"/>
                    <a:chExt cx="4351" cy="391"/>
                  </a:xfrm>
                </p:grpSpPr>
                <p:sp>
                  <p:nvSpPr>
                    <p:cNvPr id="36972" name="Rectangle 66"/>
                    <p:cNvSpPr>
                      <a:spLocks noChangeArrowheads="1"/>
                    </p:cNvSpPr>
                    <p:nvPr/>
                  </p:nvSpPr>
                  <p:spPr bwMode="auto">
                    <a:xfrm>
                      <a:off x="6" y="3460"/>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Sex</a:t>
                      </a:r>
                    </a:p>
                    <a:p>
                      <a:pPr eaLnBrk="0" hangingPunct="0"/>
                      <a:endParaRPr lang="en-US" sz="1600">
                        <a:latin typeface="Times New Roman" pitchFamily="18" charset="0"/>
                      </a:endParaRPr>
                    </a:p>
                  </p:txBody>
                </p:sp>
                <p:sp>
                  <p:nvSpPr>
                    <p:cNvPr id="36973" name="Rectangle 123"/>
                    <p:cNvSpPr>
                      <a:spLocks noChangeArrowheads="1"/>
                    </p:cNvSpPr>
                    <p:nvPr/>
                  </p:nvSpPr>
                  <p:spPr bwMode="auto">
                    <a:xfrm>
                      <a:off x="0" y="3454"/>
                      <a:ext cx="4351" cy="391"/>
                    </a:xfrm>
                    <a:prstGeom prst="rect">
                      <a:avLst/>
                    </a:prstGeom>
                    <a:noFill/>
                    <a:ln w="7">
                      <a:noFill/>
                      <a:miter lim="800000"/>
                      <a:headEnd/>
                      <a:tailEnd/>
                    </a:ln>
                  </p:spPr>
                  <p:txBody>
                    <a:bodyPr wrap="none"/>
                    <a:lstStyle/>
                    <a:p>
                      <a:endParaRPr lang="ru-RU"/>
                    </a:p>
                  </p:txBody>
                </p:sp>
              </p:grpSp>
              <p:grpSp>
                <p:nvGrpSpPr>
                  <p:cNvPr id="36897" name="Group 126"/>
                  <p:cNvGrpSpPr>
                    <a:grpSpLocks/>
                  </p:cNvGrpSpPr>
                  <p:nvPr/>
                </p:nvGrpSpPr>
                <p:grpSpPr bwMode="auto">
                  <a:xfrm>
                    <a:off x="4351" y="3454"/>
                    <a:ext cx="1408" cy="391"/>
                    <a:chOff x="4351" y="3454"/>
                    <a:chExt cx="1408" cy="391"/>
                  </a:xfrm>
                </p:grpSpPr>
                <p:sp>
                  <p:nvSpPr>
                    <p:cNvPr id="36970" name="Rectangle 67"/>
                    <p:cNvSpPr>
                      <a:spLocks noChangeArrowheads="1"/>
                    </p:cNvSpPr>
                    <p:nvPr/>
                  </p:nvSpPr>
                  <p:spPr bwMode="auto">
                    <a:xfrm>
                      <a:off x="4357" y="3460"/>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36 (10 to 69)</a:t>
                      </a:r>
                    </a:p>
                    <a:p>
                      <a:pPr algn="ctr" eaLnBrk="0" hangingPunct="0"/>
                      <a:endParaRPr lang="en-US" sz="1600">
                        <a:latin typeface="Times New Roman" pitchFamily="18" charset="0"/>
                      </a:endParaRPr>
                    </a:p>
                  </p:txBody>
                </p:sp>
                <p:sp>
                  <p:nvSpPr>
                    <p:cNvPr id="36971" name="Rectangle 125"/>
                    <p:cNvSpPr>
                      <a:spLocks noChangeArrowheads="1"/>
                    </p:cNvSpPr>
                    <p:nvPr/>
                  </p:nvSpPr>
                  <p:spPr bwMode="auto">
                    <a:xfrm>
                      <a:off x="4351" y="3454"/>
                      <a:ext cx="1408" cy="391"/>
                    </a:xfrm>
                    <a:prstGeom prst="rect">
                      <a:avLst/>
                    </a:prstGeom>
                    <a:noFill/>
                    <a:ln w="7">
                      <a:noFill/>
                      <a:miter lim="800000"/>
                      <a:headEnd/>
                      <a:tailEnd/>
                    </a:ln>
                  </p:spPr>
                  <p:txBody>
                    <a:bodyPr wrap="none"/>
                    <a:lstStyle/>
                    <a:p>
                      <a:endParaRPr lang="ru-RU"/>
                    </a:p>
                  </p:txBody>
                </p:sp>
              </p:grpSp>
              <p:grpSp>
                <p:nvGrpSpPr>
                  <p:cNvPr id="36898" name="Group 128"/>
                  <p:cNvGrpSpPr>
                    <a:grpSpLocks/>
                  </p:cNvGrpSpPr>
                  <p:nvPr/>
                </p:nvGrpSpPr>
                <p:grpSpPr bwMode="auto">
                  <a:xfrm>
                    <a:off x="0" y="3857"/>
                    <a:ext cx="4351" cy="391"/>
                    <a:chOff x="0" y="3857"/>
                    <a:chExt cx="4351" cy="391"/>
                  </a:xfrm>
                </p:grpSpPr>
                <p:sp>
                  <p:nvSpPr>
                    <p:cNvPr id="36968" name="Rectangle 68"/>
                    <p:cNvSpPr>
                      <a:spLocks noChangeArrowheads="1"/>
                    </p:cNvSpPr>
                    <p:nvPr/>
                  </p:nvSpPr>
                  <p:spPr bwMode="auto">
                    <a:xfrm>
                      <a:off x="6" y="3863"/>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Documented education</a:t>
                      </a:r>
                    </a:p>
                    <a:p>
                      <a:pPr eaLnBrk="0" hangingPunct="0"/>
                      <a:endParaRPr lang="en-US" sz="1600">
                        <a:latin typeface="Times New Roman" pitchFamily="18" charset="0"/>
                      </a:endParaRPr>
                    </a:p>
                  </p:txBody>
                </p:sp>
                <p:sp>
                  <p:nvSpPr>
                    <p:cNvPr id="36969" name="Rectangle 127"/>
                    <p:cNvSpPr>
                      <a:spLocks noChangeArrowheads="1"/>
                    </p:cNvSpPr>
                    <p:nvPr/>
                  </p:nvSpPr>
                  <p:spPr bwMode="auto">
                    <a:xfrm>
                      <a:off x="0" y="3857"/>
                      <a:ext cx="4351" cy="391"/>
                    </a:xfrm>
                    <a:prstGeom prst="rect">
                      <a:avLst/>
                    </a:prstGeom>
                    <a:noFill/>
                    <a:ln w="7">
                      <a:noFill/>
                      <a:miter lim="800000"/>
                      <a:headEnd/>
                      <a:tailEnd/>
                    </a:ln>
                  </p:spPr>
                  <p:txBody>
                    <a:bodyPr wrap="none"/>
                    <a:lstStyle/>
                    <a:p>
                      <a:endParaRPr lang="ru-RU"/>
                    </a:p>
                  </p:txBody>
                </p:sp>
              </p:grpSp>
              <p:grpSp>
                <p:nvGrpSpPr>
                  <p:cNvPr id="36899" name="Group 130"/>
                  <p:cNvGrpSpPr>
                    <a:grpSpLocks/>
                  </p:cNvGrpSpPr>
                  <p:nvPr/>
                </p:nvGrpSpPr>
                <p:grpSpPr bwMode="auto">
                  <a:xfrm>
                    <a:off x="4351" y="3857"/>
                    <a:ext cx="1408" cy="391"/>
                    <a:chOff x="4351" y="3857"/>
                    <a:chExt cx="1408" cy="391"/>
                  </a:xfrm>
                </p:grpSpPr>
                <p:sp>
                  <p:nvSpPr>
                    <p:cNvPr id="36966" name="Rectangle 69"/>
                    <p:cNvSpPr>
                      <a:spLocks noChangeArrowheads="1"/>
                    </p:cNvSpPr>
                    <p:nvPr/>
                  </p:nvSpPr>
                  <p:spPr bwMode="auto">
                    <a:xfrm>
                      <a:off x="4357" y="3863"/>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39 (12 to 73)</a:t>
                      </a:r>
                    </a:p>
                    <a:p>
                      <a:pPr algn="ctr" eaLnBrk="0" hangingPunct="0"/>
                      <a:endParaRPr lang="en-US" sz="1600">
                        <a:latin typeface="Times New Roman" pitchFamily="18" charset="0"/>
                      </a:endParaRPr>
                    </a:p>
                  </p:txBody>
                </p:sp>
                <p:sp>
                  <p:nvSpPr>
                    <p:cNvPr id="36967" name="Rectangle 129"/>
                    <p:cNvSpPr>
                      <a:spLocks noChangeArrowheads="1"/>
                    </p:cNvSpPr>
                    <p:nvPr/>
                  </p:nvSpPr>
                  <p:spPr bwMode="auto">
                    <a:xfrm>
                      <a:off x="4351" y="3857"/>
                      <a:ext cx="1408" cy="391"/>
                    </a:xfrm>
                    <a:prstGeom prst="rect">
                      <a:avLst/>
                    </a:prstGeom>
                    <a:noFill/>
                    <a:ln w="7">
                      <a:noFill/>
                      <a:miter lim="800000"/>
                      <a:headEnd/>
                      <a:tailEnd/>
                    </a:ln>
                  </p:spPr>
                  <p:txBody>
                    <a:bodyPr wrap="none"/>
                    <a:lstStyle/>
                    <a:p>
                      <a:endParaRPr lang="ru-RU"/>
                    </a:p>
                  </p:txBody>
                </p:sp>
              </p:grpSp>
              <p:grpSp>
                <p:nvGrpSpPr>
                  <p:cNvPr id="36900" name="Group 132"/>
                  <p:cNvGrpSpPr>
                    <a:grpSpLocks/>
                  </p:cNvGrpSpPr>
                  <p:nvPr/>
                </p:nvGrpSpPr>
                <p:grpSpPr bwMode="auto">
                  <a:xfrm>
                    <a:off x="0" y="4260"/>
                    <a:ext cx="4351" cy="391"/>
                    <a:chOff x="0" y="4260"/>
                    <a:chExt cx="4351" cy="391"/>
                  </a:xfrm>
                </p:grpSpPr>
                <p:sp>
                  <p:nvSpPr>
                    <p:cNvPr id="36964" name="Rectangle 70"/>
                    <p:cNvSpPr>
                      <a:spLocks noChangeArrowheads="1"/>
                    </p:cNvSpPr>
                    <p:nvPr/>
                  </p:nvSpPr>
                  <p:spPr bwMode="auto">
                    <a:xfrm>
                      <a:off x="6" y="4266"/>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All three factors</a:t>
                      </a:r>
                    </a:p>
                    <a:p>
                      <a:pPr eaLnBrk="0" hangingPunct="0"/>
                      <a:endParaRPr lang="en-US" sz="1600">
                        <a:latin typeface="Times New Roman" pitchFamily="18" charset="0"/>
                      </a:endParaRPr>
                    </a:p>
                  </p:txBody>
                </p:sp>
                <p:sp>
                  <p:nvSpPr>
                    <p:cNvPr id="36965" name="Rectangle 131"/>
                    <p:cNvSpPr>
                      <a:spLocks noChangeArrowheads="1"/>
                    </p:cNvSpPr>
                    <p:nvPr/>
                  </p:nvSpPr>
                  <p:spPr bwMode="auto">
                    <a:xfrm>
                      <a:off x="0" y="4260"/>
                      <a:ext cx="4351" cy="391"/>
                    </a:xfrm>
                    <a:prstGeom prst="rect">
                      <a:avLst/>
                    </a:prstGeom>
                    <a:noFill/>
                    <a:ln w="7">
                      <a:noFill/>
                      <a:miter lim="800000"/>
                      <a:headEnd/>
                      <a:tailEnd/>
                    </a:ln>
                  </p:spPr>
                  <p:txBody>
                    <a:bodyPr wrap="none"/>
                    <a:lstStyle/>
                    <a:p>
                      <a:endParaRPr lang="ru-RU"/>
                    </a:p>
                  </p:txBody>
                </p:sp>
              </p:grpSp>
              <p:grpSp>
                <p:nvGrpSpPr>
                  <p:cNvPr id="36901" name="Group 134"/>
                  <p:cNvGrpSpPr>
                    <a:grpSpLocks/>
                  </p:cNvGrpSpPr>
                  <p:nvPr/>
                </p:nvGrpSpPr>
                <p:grpSpPr bwMode="auto">
                  <a:xfrm>
                    <a:off x="4351" y="4260"/>
                    <a:ext cx="1408" cy="391"/>
                    <a:chOff x="4351" y="4260"/>
                    <a:chExt cx="1408" cy="391"/>
                  </a:xfrm>
                </p:grpSpPr>
                <p:sp>
                  <p:nvSpPr>
                    <p:cNvPr id="36962" name="Rectangle 71"/>
                    <p:cNvSpPr>
                      <a:spLocks noChangeArrowheads="1"/>
                    </p:cNvSpPr>
                    <p:nvPr/>
                  </p:nvSpPr>
                  <p:spPr bwMode="auto">
                    <a:xfrm>
                      <a:off x="4357" y="4266"/>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33 (7 to 65)</a:t>
                      </a:r>
                    </a:p>
                    <a:p>
                      <a:pPr algn="ctr" eaLnBrk="0" hangingPunct="0"/>
                      <a:endParaRPr lang="en-US" sz="1600">
                        <a:latin typeface="Times New Roman" pitchFamily="18" charset="0"/>
                      </a:endParaRPr>
                    </a:p>
                  </p:txBody>
                </p:sp>
                <p:sp>
                  <p:nvSpPr>
                    <p:cNvPr id="36963" name="Rectangle 133"/>
                    <p:cNvSpPr>
                      <a:spLocks noChangeArrowheads="1"/>
                    </p:cNvSpPr>
                    <p:nvPr/>
                  </p:nvSpPr>
                  <p:spPr bwMode="auto">
                    <a:xfrm>
                      <a:off x="4351" y="4260"/>
                      <a:ext cx="1408" cy="391"/>
                    </a:xfrm>
                    <a:prstGeom prst="rect">
                      <a:avLst/>
                    </a:prstGeom>
                    <a:noFill/>
                    <a:ln w="7">
                      <a:noFill/>
                      <a:miter lim="800000"/>
                      <a:headEnd/>
                      <a:tailEnd/>
                    </a:ln>
                  </p:spPr>
                  <p:txBody>
                    <a:bodyPr wrap="none"/>
                    <a:lstStyle/>
                    <a:p>
                      <a:endParaRPr lang="ru-RU"/>
                    </a:p>
                  </p:txBody>
                </p:sp>
              </p:grpSp>
              <p:grpSp>
                <p:nvGrpSpPr>
                  <p:cNvPr id="36902" name="Group 136"/>
                  <p:cNvGrpSpPr>
                    <a:grpSpLocks/>
                  </p:cNvGrpSpPr>
                  <p:nvPr/>
                </p:nvGrpSpPr>
                <p:grpSpPr bwMode="auto">
                  <a:xfrm>
                    <a:off x="0" y="4663"/>
                    <a:ext cx="4351" cy="391"/>
                    <a:chOff x="0" y="4663"/>
                    <a:chExt cx="4351" cy="391"/>
                  </a:xfrm>
                </p:grpSpPr>
                <p:sp>
                  <p:nvSpPr>
                    <p:cNvPr id="36960" name="Rectangle 72"/>
                    <p:cNvSpPr>
                      <a:spLocks noChangeArrowheads="1"/>
                    </p:cNvSpPr>
                    <p:nvPr/>
                  </p:nvSpPr>
                  <p:spPr bwMode="auto">
                    <a:xfrm>
                      <a:off x="6" y="4669"/>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Professional:</a:t>
                      </a:r>
                    </a:p>
                    <a:p>
                      <a:pPr eaLnBrk="0" hangingPunct="0"/>
                      <a:endParaRPr lang="en-US" sz="1600">
                        <a:latin typeface="Times New Roman" pitchFamily="18" charset="0"/>
                      </a:endParaRPr>
                    </a:p>
                  </p:txBody>
                </p:sp>
                <p:sp>
                  <p:nvSpPr>
                    <p:cNvPr id="36961" name="Rectangle 135"/>
                    <p:cNvSpPr>
                      <a:spLocks noChangeArrowheads="1"/>
                    </p:cNvSpPr>
                    <p:nvPr/>
                  </p:nvSpPr>
                  <p:spPr bwMode="auto">
                    <a:xfrm>
                      <a:off x="0" y="4663"/>
                      <a:ext cx="4351" cy="391"/>
                    </a:xfrm>
                    <a:prstGeom prst="rect">
                      <a:avLst/>
                    </a:prstGeom>
                    <a:noFill/>
                    <a:ln w="7">
                      <a:noFill/>
                      <a:miter lim="800000"/>
                      <a:headEnd/>
                      <a:tailEnd/>
                    </a:ln>
                  </p:spPr>
                  <p:txBody>
                    <a:bodyPr wrap="none"/>
                    <a:lstStyle/>
                    <a:p>
                      <a:endParaRPr lang="ru-RU"/>
                    </a:p>
                  </p:txBody>
                </p:sp>
              </p:grpSp>
              <p:grpSp>
                <p:nvGrpSpPr>
                  <p:cNvPr id="36903" name="Group 138"/>
                  <p:cNvGrpSpPr>
                    <a:grpSpLocks/>
                  </p:cNvGrpSpPr>
                  <p:nvPr/>
                </p:nvGrpSpPr>
                <p:grpSpPr bwMode="auto">
                  <a:xfrm>
                    <a:off x="4351" y="4663"/>
                    <a:ext cx="1408" cy="391"/>
                    <a:chOff x="4351" y="4663"/>
                    <a:chExt cx="1408" cy="391"/>
                  </a:xfrm>
                </p:grpSpPr>
                <p:sp>
                  <p:nvSpPr>
                    <p:cNvPr id="36958" name="Rectangle 73"/>
                    <p:cNvSpPr>
                      <a:spLocks noChangeArrowheads="1"/>
                    </p:cNvSpPr>
                    <p:nvPr/>
                  </p:nvSpPr>
                  <p:spPr bwMode="auto">
                    <a:xfrm>
                      <a:off x="4357" y="4669"/>
                      <a:ext cx="1396"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t>
                      </a:r>
                    </a:p>
                    <a:p>
                      <a:pPr eaLnBrk="0" hangingPunct="0"/>
                      <a:endParaRPr lang="en-US" sz="1600">
                        <a:latin typeface="Times New Roman" pitchFamily="18" charset="0"/>
                      </a:endParaRPr>
                    </a:p>
                  </p:txBody>
                </p:sp>
                <p:sp>
                  <p:nvSpPr>
                    <p:cNvPr id="36959" name="Rectangle 137"/>
                    <p:cNvSpPr>
                      <a:spLocks noChangeArrowheads="1"/>
                    </p:cNvSpPr>
                    <p:nvPr/>
                  </p:nvSpPr>
                  <p:spPr bwMode="auto">
                    <a:xfrm>
                      <a:off x="4351" y="4663"/>
                      <a:ext cx="1408" cy="391"/>
                    </a:xfrm>
                    <a:prstGeom prst="rect">
                      <a:avLst/>
                    </a:prstGeom>
                    <a:noFill/>
                    <a:ln w="7">
                      <a:noFill/>
                      <a:miter lim="800000"/>
                      <a:headEnd/>
                      <a:tailEnd/>
                    </a:ln>
                  </p:spPr>
                  <p:txBody>
                    <a:bodyPr wrap="none"/>
                    <a:lstStyle/>
                    <a:p>
                      <a:endParaRPr lang="ru-RU"/>
                    </a:p>
                  </p:txBody>
                </p:sp>
              </p:grpSp>
              <p:grpSp>
                <p:nvGrpSpPr>
                  <p:cNvPr id="36904" name="Group 140"/>
                  <p:cNvGrpSpPr>
                    <a:grpSpLocks/>
                  </p:cNvGrpSpPr>
                  <p:nvPr/>
                </p:nvGrpSpPr>
                <p:grpSpPr bwMode="auto">
                  <a:xfrm>
                    <a:off x="0" y="5066"/>
                    <a:ext cx="4351" cy="391"/>
                    <a:chOff x="0" y="5066"/>
                    <a:chExt cx="4351" cy="391"/>
                  </a:xfrm>
                </p:grpSpPr>
                <p:sp>
                  <p:nvSpPr>
                    <p:cNvPr id="36956" name="Rectangle 74"/>
                    <p:cNvSpPr>
                      <a:spLocks noChangeArrowheads="1"/>
                    </p:cNvSpPr>
                    <p:nvPr/>
                  </p:nvSpPr>
                  <p:spPr bwMode="auto">
                    <a:xfrm>
                      <a:off x="6" y="5072"/>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Film genre</a:t>
                      </a:r>
                    </a:p>
                    <a:p>
                      <a:pPr eaLnBrk="0" hangingPunct="0"/>
                      <a:endParaRPr lang="en-US" sz="1600">
                        <a:latin typeface="Times New Roman" pitchFamily="18" charset="0"/>
                      </a:endParaRPr>
                    </a:p>
                  </p:txBody>
                </p:sp>
                <p:sp>
                  <p:nvSpPr>
                    <p:cNvPr id="36957" name="Rectangle 139"/>
                    <p:cNvSpPr>
                      <a:spLocks noChangeArrowheads="1"/>
                    </p:cNvSpPr>
                    <p:nvPr/>
                  </p:nvSpPr>
                  <p:spPr bwMode="auto">
                    <a:xfrm>
                      <a:off x="0" y="5066"/>
                      <a:ext cx="4351" cy="391"/>
                    </a:xfrm>
                    <a:prstGeom prst="rect">
                      <a:avLst/>
                    </a:prstGeom>
                    <a:noFill/>
                    <a:ln w="7">
                      <a:noFill/>
                      <a:miter lim="800000"/>
                      <a:headEnd/>
                      <a:tailEnd/>
                    </a:ln>
                  </p:spPr>
                  <p:txBody>
                    <a:bodyPr wrap="none"/>
                    <a:lstStyle/>
                    <a:p>
                      <a:endParaRPr lang="ru-RU"/>
                    </a:p>
                  </p:txBody>
                </p:sp>
              </p:grpSp>
              <p:grpSp>
                <p:nvGrpSpPr>
                  <p:cNvPr id="36905" name="Group 142"/>
                  <p:cNvGrpSpPr>
                    <a:grpSpLocks/>
                  </p:cNvGrpSpPr>
                  <p:nvPr/>
                </p:nvGrpSpPr>
                <p:grpSpPr bwMode="auto">
                  <a:xfrm>
                    <a:off x="4351" y="5066"/>
                    <a:ext cx="1408" cy="391"/>
                    <a:chOff x="4351" y="5066"/>
                    <a:chExt cx="1408" cy="391"/>
                  </a:xfrm>
                </p:grpSpPr>
                <p:sp>
                  <p:nvSpPr>
                    <p:cNvPr id="36954" name="Rectangle 75"/>
                    <p:cNvSpPr>
                      <a:spLocks noChangeArrowheads="1"/>
                    </p:cNvSpPr>
                    <p:nvPr/>
                  </p:nvSpPr>
                  <p:spPr bwMode="auto">
                    <a:xfrm>
                      <a:off x="4357" y="5072"/>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37 (10 to 70)</a:t>
                      </a:r>
                    </a:p>
                    <a:p>
                      <a:pPr algn="ctr" eaLnBrk="0" hangingPunct="0"/>
                      <a:endParaRPr lang="en-US" sz="1600">
                        <a:latin typeface="Times New Roman" pitchFamily="18" charset="0"/>
                      </a:endParaRPr>
                    </a:p>
                  </p:txBody>
                </p:sp>
                <p:sp>
                  <p:nvSpPr>
                    <p:cNvPr id="36955" name="Rectangle 141"/>
                    <p:cNvSpPr>
                      <a:spLocks noChangeArrowheads="1"/>
                    </p:cNvSpPr>
                    <p:nvPr/>
                  </p:nvSpPr>
                  <p:spPr bwMode="auto">
                    <a:xfrm>
                      <a:off x="4351" y="5066"/>
                      <a:ext cx="1408" cy="391"/>
                    </a:xfrm>
                    <a:prstGeom prst="rect">
                      <a:avLst/>
                    </a:prstGeom>
                    <a:noFill/>
                    <a:ln w="7">
                      <a:noFill/>
                      <a:miter lim="800000"/>
                      <a:headEnd/>
                      <a:tailEnd/>
                    </a:ln>
                  </p:spPr>
                  <p:txBody>
                    <a:bodyPr wrap="none"/>
                    <a:lstStyle/>
                    <a:p>
                      <a:endParaRPr lang="ru-RU"/>
                    </a:p>
                  </p:txBody>
                </p:sp>
              </p:grpSp>
              <p:grpSp>
                <p:nvGrpSpPr>
                  <p:cNvPr id="36906" name="Group 144"/>
                  <p:cNvGrpSpPr>
                    <a:grpSpLocks/>
                  </p:cNvGrpSpPr>
                  <p:nvPr/>
                </p:nvGrpSpPr>
                <p:grpSpPr bwMode="auto">
                  <a:xfrm>
                    <a:off x="0" y="5469"/>
                    <a:ext cx="4351" cy="391"/>
                    <a:chOff x="0" y="5469"/>
                    <a:chExt cx="4351" cy="391"/>
                  </a:xfrm>
                </p:grpSpPr>
                <p:sp>
                  <p:nvSpPr>
                    <p:cNvPr id="36952" name="Rectangle 76"/>
                    <p:cNvSpPr>
                      <a:spLocks noChangeArrowheads="1"/>
                    </p:cNvSpPr>
                    <p:nvPr/>
                  </p:nvSpPr>
                  <p:spPr bwMode="auto">
                    <a:xfrm>
                      <a:off x="6" y="5475"/>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Total films</a:t>
                      </a:r>
                    </a:p>
                    <a:p>
                      <a:pPr eaLnBrk="0" hangingPunct="0"/>
                      <a:endParaRPr lang="en-US" sz="1600">
                        <a:latin typeface="Times New Roman" pitchFamily="18" charset="0"/>
                      </a:endParaRPr>
                    </a:p>
                  </p:txBody>
                </p:sp>
                <p:sp>
                  <p:nvSpPr>
                    <p:cNvPr id="36953" name="Rectangle 143"/>
                    <p:cNvSpPr>
                      <a:spLocks noChangeArrowheads="1"/>
                    </p:cNvSpPr>
                    <p:nvPr/>
                  </p:nvSpPr>
                  <p:spPr bwMode="auto">
                    <a:xfrm>
                      <a:off x="0" y="5469"/>
                      <a:ext cx="4351" cy="391"/>
                    </a:xfrm>
                    <a:prstGeom prst="rect">
                      <a:avLst/>
                    </a:prstGeom>
                    <a:noFill/>
                    <a:ln w="7">
                      <a:noFill/>
                      <a:miter lim="800000"/>
                      <a:headEnd/>
                      <a:tailEnd/>
                    </a:ln>
                  </p:spPr>
                  <p:txBody>
                    <a:bodyPr wrap="none"/>
                    <a:lstStyle/>
                    <a:p>
                      <a:endParaRPr lang="ru-RU"/>
                    </a:p>
                  </p:txBody>
                </p:sp>
              </p:grpSp>
              <p:grpSp>
                <p:nvGrpSpPr>
                  <p:cNvPr id="36907" name="Group 146"/>
                  <p:cNvGrpSpPr>
                    <a:grpSpLocks/>
                  </p:cNvGrpSpPr>
                  <p:nvPr/>
                </p:nvGrpSpPr>
                <p:grpSpPr bwMode="auto">
                  <a:xfrm>
                    <a:off x="4351" y="5469"/>
                    <a:ext cx="1408" cy="391"/>
                    <a:chOff x="4351" y="5469"/>
                    <a:chExt cx="1408" cy="391"/>
                  </a:xfrm>
                </p:grpSpPr>
                <p:sp>
                  <p:nvSpPr>
                    <p:cNvPr id="36950" name="Rectangle 77"/>
                    <p:cNvSpPr>
                      <a:spLocks noChangeArrowheads="1"/>
                    </p:cNvSpPr>
                    <p:nvPr/>
                  </p:nvSpPr>
                  <p:spPr bwMode="auto">
                    <a:xfrm>
                      <a:off x="4357" y="5475"/>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39 (12 to 73)</a:t>
                      </a:r>
                    </a:p>
                    <a:p>
                      <a:pPr algn="ctr" eaLnBrk="0" hangingPunct="0"/>
                      <a:endParaRPr lang="en-US" sz="1600">
                        <a:latin typeface="Times New Roman" pitchFamily="18" charset="0"/>
                      </a:endParaRPr>
                    </a:p>
                  </p:txBody>
                </p:sp>
                <p:sp>
                  <p:nvSpPr>
                    <p:cNvPr id="36951" name="Rectangle 145"/>
                    <p:cNvSpPr>
                      <a:spLocks noChangeArrowheads="1"/>
                    </p:cNvSpPr>
                    <p:nvPr/>
                  </p:nvSpPr>
                  <p:spPr bwMode="auto">
                    <a:xfrm>
                      <a:off x="4351" y="5469"/>
                      <a:ext cx="1408" cy="391"/>
                    </a:xfrm>
                    <a:prstGeom prst="rect">
                      <a:avLst/>
                    </a:prstGeom>
                    <a:noFill/>
                    <a:ln w="7">
                      <a:noFill/>
                      <a:miter lim="800000"/>
                      <a:headEnd/>
                      <a:tailEnd/>
                    </a:ln>
                  </p:spPr>
                  <p:txBody>
                    <a:bodyPr wrap="none"/>
                    <a:lstStyle/>
                    <a:p>
                      <a:endParaRPr lang="ru-RU"/>
                    </a:p>
                  </p:txBody>
                </p:sp>
              </p:grpSp>
              <p:grpSp>
                <p:nvGrpSpPr>
                  <p:cNvPr id="36908" name="Group 148"/>
                  <p:cNvGrpSpPr>
                    <a:grpSpLocks/>
                  </p:cNvGrpSpPr>
                  <p:nvPr/>
                </p:nvGrpSpPr>
                <p:grpSpPr bwMode="auto">
                  <a:xfrm>
                    <a:off x="0" y="5872"/>
                    <a:ext cx="4351" cy="391"/>
                    <a:chOff x="0" y="5872"/>
                    <a:chExt cx="4351" cy="391"/>
                  </a:xfrm>
                </p:grpSpPr>
                <p:sp>
                  <p:nvSpPr>
                    <p:cNvPr id="36948" name="Rectangle 78"/>
                    <p:cNvSpPr>
                      <a:spLocks noChangeArrowheads="1"/>
                    </p:cNvSpPr>
                    <p:nvPr/>
                  </p:nvSpPr>
                  <p:spPr bwMode="auto">
                    <a:xfrm>
                      <a:off x="6" y="5878"/>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Total four star films</a:t>
                      </a:r>
                    </a:p>
                    <a:p>
                      <a:pPr eaLnBrk="0" hangingPunct="0"/>
                      <a:endParaRPr lang="en-US" sz="1600">
                        <a:latin typeface="Times New Roman" pitchFamily="18" charset="0"/>
                      </a:endParaRPr>
                    </a:p>
                  </p:txBody>
                </p:sp>
                <p:sp>
                  <p:nvSpPr>
                    <p:cNvPr id="36949" name="Rectangle 147"/>
                    <p:cNvSpPr>
                      <a:spLocks noChangeArrowheads="1"/>
                    </p:cNvSpPr>
                    <p:nvPr/>
                  </p:nvSpPr>
                  <p:spPr bwMode="auto">
                    <a:xfrm>
                      <a:off x="0" y="5872"/>
                      <a:ext cx="4351" cy="391"/>
                    </a:xfrm>
                    <a:prstGeom prst="rect">
                      <a:avLst/>
                    </a:prstGeom>
                    <a:noFill/>
                    <a:ln w="7">
                      <a:noFill/>
                      <a:miter lim="800000"/>
                      <a:headEnd/>
                      <a:tailEnd/>
                    </a:ln>
                  </p:spPr>
                  <p:txBody>
                    <a:bodyPr wrap="none"/>
                    <a:lstStyle/>
                    <a:p>
                      <a:endParaRPr lang="ru-RU"/>
                    </a:p>
                  </p:txBody>
                </p:sp>
              </p:grpSp>
              <p:grpSp>
                <p:nvGrpSpPr>
                  <p:cNvPr id="36909" name="Group 150"/>
                  <p:cNvGrpSpPr>
                    <a:grpSpLocks/>
                  </p:cNvGrpSpPr>
                  <p:nvPr/>
                </p:nvGrpSpPr>
                <p:grpSpPr bwMode="auto">
                  <a:xfrm>
                    <a:off x="4351" y="5872"/>
                    <a:ext cx="1408" cy="391"/>
                    <a:chOff x="4351" y="5872"/>
                    <a:chExt cx="1408" cy="391"/>
                  </a:xfrm>
                </p:grpSpPr>
                <p:sp>
                  <p:nvSpPr>
                    <p:cNvPr id="36946" name="Rectangle 79"/>
                    <p:cNvSpPr>
                      <a:spLocks noChangeArrowheads="1"/>
                    </p:cNvSpPr>
                    <p:nvPr/>
                  </p:nvSpPr>
                  <p:spPr bwMode="auto">
                    <a:xfrm>
                      <a:off x="4357" y="5878"/>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40 (13 to 75)</a:t>
                      </a:r>
                    </a:p>
                    <a:p>
                      <a:pPr algn="ctr" eaLnBrk="0" hangingPunct="0"/>
                      <a:endParaRPr lang="en-US" sz="1600">
                        <a:latin typeface="Times New Roman" pitchFamily="18" charset="0"/>
                      </a:endParaRPr>
                    </a:p>
                  </p:txBody>
                </p:sp>
                <p:sp>
                  <p:nvSpPr>
                    <p:cNvPr id="36947" name="Rectangle 149"/>
                    <p:cNvSpPr>
                      <a:spLocks noChangeArrowheads="1"/>
                    </p:cNvSpPr>
                    <p:nvPr/>
                  </p:nvSpPr>
                  <p:spPr bwMode="auto">
                    <a:xfrm>
                      <a:off x="4351" y="5872"/>
                      <a:ext cx="1408" cy="391"/>
                    </a:xfrm>
                    <a:prstGeom prst="rect">
                      <a:avLst/>
                    </a:prstGeom>
                    <a:noFill/>
                    <a:ln w="7">
                      <a:noFill/>
                      <a:miter lim="800000"/>
                      <a:headEnd/>
                      <a:tailEnd/>
                    </a:ln>
                  </p:spPr>
                  <p:txBody>
                    <a:bodyPr wrap="none"/>
                    <a:lstStyle/>
                    <a:p>
                      <a:endParaRPr lang="ru-RU"/>
                    </a:p>
                  </p:txBody>
                </p:sp>
              </p:grpSp>
              <p:grpSp>
                <p:nvGrpSpPr>
                  <p:cNvPr id="36910" name="Group 152"/>
                  <p:cNvGrpSpPr>
                    <a:grpSpLocks/>
                  </p:cNvGrpSpPr>
                  <p:nvPr/>
                </p:nvGrpSpPr>
                <p:grpSpPr bwMode="auto">
                  <a:xfrm>
                    <a:off x="0" y="6275"/>
                    <a:ext cx="4351" cy="391"/>
                    <a:chOff x="0" y="6275"/>
                    <a:chExt cx="4351" cy="391"/>
                  </a:xfrm>
                </p:grpSpPr>
                <p:sp>
                  <p:nvSpPr>
                    <p:cNvPr id="36944" name="Rectangle 80"/>
                    <p:cNvSpPr>
                      <a:spLocks noChangeArrowheads="1"/>
                    </p:cNvSpPr>
                    <p:nvPr/>
                  </p:nvSpPr>
                  <p:spPr bwMode="auto">
                    <a:xfrm>
                      <a:off x="6" y="6281"/>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Total nominations</a:t>
                      </a:r>
                    </a:p>
                    <a:p>
                      <a:pPr eaLnBrk="0" hangingPunct="0"/>
                      <a:endParaRPr lang="en-US" sz="1600">
                        <a:latin typeface="Times New Roman" pitchFamily="18" charset="0"/>
                      </a:endParaRPr>
                    </a:p>
                  </p:txBody>
                </p:sp>
                <p:sp>
                  <p:nvSpPr>
                    <p:cNvPr id="36945" name="Rectangle 151"/>
                    <p:cNvSpPr>
                      <a:spLocks noChangeArrowheads="1"/>
                    </p:cNvSpPr>
                    <p:nvPr/>
                  </p:nvSpPr>
                  <p:spPr bwMode="auto">
                    <a:xfrm>
                      <a:off x="0" y="6275"/>
                      <a:ext cx="4351" cy="391"/>
                    </a:xfrm>
                    <a:prstGeom prst="rect">
                      <a:avLst/>
                    </a:prstGeom>
                    <a:noFill/>
                    <a:ln w="7">
                      <a:noFill/>
                      <a:miter lim="800000"/>
                      <a:headEnd/>
                      <a:tailEnd/>
                    </a:ln>
                  </p:spPr>
                  <p:txBody>
                    <a:bodyPr wrap="none"/>
                    <a:lstStyle/>
                    <a:p>
                      <a:endParaRPr lang="ru-RU"/>
                    </a:p>
                  </p:txBody>
                </p:sp>
              </p:grpSp>
              <p:grpSp>
                <p:nvGrpSpPr>
                  <p:cNvPr id="36911" name="Group 154"/>
                  <p:cNvGrpSpPr>
                    <a:grpSpLocks/>
                  </p:cNvGrpSpPr>
                  <p:nvPr/>
                </p:nvGrpSpPr>
                <p:grpSpPr bwMode="auto">
                  <a:xfrm>
                    <a:off x="4351" y="6275"/>
                    <a:ext cx="1408" cy="391"/>
                    <a:chOff x="4351" y="6275"/>
                    <a:chExt cx="1408" cy="391"/>
                  </a:xfrm>
                </p:grpSpPr>
                <p:sp>
                  <p:nvSpPr>
                    <p:cNvPr id="36942" name="Rectangle 81"/>
                    <p:cNvSpPr>
                      <a:spLocks noChangeArrowheads="1"/>
                    </p:cNvSpPr>
                    <p:nvPr/>
                  </p:nvSpPr>
                  <p:spPr bwMode="auto">
                    <a:xfrm>
                      <a:off x="4357" y="6281"/>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43 (14 to 79)</a:t>
                      </a:r>
                    </a:p>
                    <a:p>
                      <a:pPr algn="ctr" eaLnBrk="0" hangingPunct="0"/>
                      <a:endParaRPr lang="en-US" sz="1600">
                        <a:latin typeface="Times New Roman" pitchFamily="18" charset="0"/>
                      </a:endParaRPr>
                    </a:p>
                  </p:txBody>
                </p:sp>
                <p:sp>
                  <p:nvSpPr>
                    <p:cNvPr id="36943" name="Rectangle 153"/>
                    <p:cNvSpPr>
                      <a:spLocks noChangeArrowheads="1"/>
                    </p:cNvSpPr>
                    <p:nvPr/>
                  </p:nvSpPr>
                  <p:spPr bwMode="auto">
                    <a:xfrm>
                      <a:off x="4351" y="6275"/>
                      <a:ext cx="1408" cy="391"/>
                    </a:xfrm>
                    <a:prstGeom prst="rect">
                      <a:avLst/>
                    </a:prstGeom>
                    <a:noFill/>
                    <a:ln w="7">
                      <a:noFill/>
                      <a:miter lim="800000"/>
                      <a:headEnd/>
                      <a:tailEnd/>
                    </a:ln>
                  </p:spPr>
                  <p:txBody>
                    <a:bodyPr wrap="none"/>
                    <a:lstStyle/>
                    <a:p>
                      <a:endParaRPr lang="ru-RU"/>
                    </a:p>
                  </p:txBody>
                </p:sp>
              </p:grpSp>
              <p:grpSp>
                <p:nvGrpSpPr>
                  <p:cNvPr id="36912" name="Group 156"/>
                  <p:cNvGrpSpPr>
                    <a:grpSpLocks/>
                  </p:cNvGrpSpPr>
                  <p:nvPr/>
                </p:nvGrpSpPr>
                <p:grpSpPr bwMode="auto">
                  <a:xfrm>
                    <a:off x="0" y="6678"/>
                    <a:ext cx="4351" cy="391"/>
                    <a:chOff x="0" y="6678"/>
                    <a:chExt cx="4351" cy="391"/>
                  </a:xfrm>
                </p:grpSpPr>
                <p:sp>
                  <p:nvSpPr>
                    <p:cNvPr id="36940" name="Rectangle 82"/>
                    <p:cNvSpPr>
                      <a:spLocks noChangeArrowheads="1"/>
                    </p:cNvSpPr>
                    <p:nvPr/>
                  </p:nvSpPr>
                  <p:spPr bwMode="auto">
                    <a:xfrm>
                      <a:off x="6" y="6684"/>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Age at first film</a:t>
                      </a:r>
                    </a:p>
                    <a:p>
                      <a:pPr eaLnBrk="0" hangingPunct="0"/>
                      <a:endParaRPr lang="en-US" sz="1600">
                        <a:latin typeface="Times New Roman" pitchFamily="18" charset="0"/>
                      </a:endParaRPr>
                    </a:p>
                  </p:txBody>
                </p:sp>
                <p:sp>
                  <p:nvSpPr>
                    <p:cNvPr id="36941" name="Rectangle 155"/>
                    <p:cNvSpPr>
                      <a:spLocks noChangeArrowheads="1"/>
                    </p:cNvSpPr>
                    <p:nvPr/>
                  </p:nvSpPr>
                  <p:spPr bwMode="auto">
                    <a:xfrm>
                      <a:off x="0" y="6678"/>
                      <a:ext cx="4351" cy="391"/>
                    </a:xfrm>
                    <a:prstGeom prst="rect">
                      <a:avLst/>
                    </a:prstGeom>
                    <a:noFill/>
                    <a:ln w="7">
                      <a:noFill/>
                      <a:miter lim="800000"/>
                      <a:headEnd/>
                      <a:tailEnd/>
                    </a:ln>
                  </p:spPr>
                  <p:txBody>
                    <a:bodyPr wrap="none"/>
                    <a:lstStyle/>
                    <a:p>
                      <a:endParaRPr lang="ru-RU"/>
                    </a:p>
                  </p:txBody>
                </p:sp>
              </p:grpSp>
              <p:grpSp>
                <p:nvGrpSpPr>
                  <p:cNvPr id="36913" name="Group 158"/>
                  <p:cNvGrpSpPr>
                    <a:grpSpLocks/>
                  </p:cNvGrpSpPr>
                  <p:nvPr/>
                </p:nvGrpSpPr>
                <p:grpSpPr bwMode="auto">
                  <a:xfrm>
                    <a:off x="4351" y="6678"/>
                    <a:ext cx="1408" cy="391"/>
                    <a:chOff x="4351" y="6678"/>
                    <a:chExt cx="1408" cy="391"/>
                  </a:xfrm>
                </p:grpSpPr>
                <p:sp>
                  <p:nvSpPr>
                    <p:cNvPr id="36938" name="Rectangle 83"/>
                    <p:cNvSpPr>
                      <a:spLocks noChangeArrowheads="1"/>
                    </p:cNvSpPr>
                    <p:nvPr/>
                  </p:nvSpPr>
                  <p:spPr bwMode="auto">
                    <a:xfrm>
                      <a:off x="4357" y="6684"/>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36 (9 to 68)</a:t>
                      </a:r>
                    </a:p>
                    <a:p>
                      <a:pPr algn="ctr" eaLnBrk="0" hangingPunct="0"/>
                      <a:endParaRPr lang="en-US" sz="1600">
                        <a:latin typeface="Times New Roman" pitchFamily="18" charset="0"/>
                      </a:endParaRPr>
                    </a:p>
                  </p:txBody>
                </p:sp>
                <p:sp>
                  <p:nvSpPr>
                    <p:cNvPr id="36939" name="Rectangle 157"/>
                    <p:cNvSpPr>
                      <a:spLocks noChangeArrowheads="1"/>
                    </p:cNvSpPr>
                    <p:nvPr/>
                  </p:nvSpPr>
                  <p:spPr bwMode="auto">
                    <a:xfrm>
                      <a:off x="4351" y="6678"/>
                      <a:ext cx="1408" cy="391"/>
                    </a:xfrm>
                    <a:prstGeom prst="rect">
                      <a:avLst/>
                    </a:prstGeom>
                    <a:noFill/>
                    <a:ln w="7">
                      <a:noFill/>
                      <a:miter lim="800000"/>
                      <a:headEnd/>
                      <a:tailEnd/>
                    </a:ln>
                  </p:spPr>
                  <p:txBody>
                    <a:bodyPr wrap="none"/>
                    <a:lstStyle/>
                    <a:p>
                      <a:endParaRPr lang="ru-RU"/>
                    </a:p>
                  </p:txBody>
                </p:sp>
              </p:grpSp>
              <p:grpSp>
                <p:nvGrpSpPr>
                  <p:cNvPr id="36914" name="Group 160"/>
                  <p:cNvGrpSpPr>
                    <a:grpSpLocks/>
                  </p:cNvGrpSpPr>
                  <p:nvPr/>
                </p:nvGrpSpPr>
                <p:grpSpPr bwMode="auto">
                  <a:xfrm>
                    <a:off x="0" y="7081"/>
                    <a:ext cx="4351" cy="391"/>
                    <a:chOff x="0" y="7081"/>
                    <a:chExt cx="4351" cy="391"/>
                  </a:xfrm>
                </p:grpSpPr>
                <p:sp>
                  <p:nvSpPr>
                    <p:cNvPr id="36936" name="Rectangle 84"/>
                    <p:cNvSpPr>
                      <a:spLocks noChangeArrowheads="1"/>
                    </p:cNvSpPr>
                    <p:nvPr/>
                  </p:nvSpPr>
                  <p:spPr bwMode="auto">
                    <a:xfrm>
                      <a:off x="6" y="7087"/>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Age at first nomination</a:t>
                      </a:r>
                    </a:p>
                    <a:p>
                      <a:pPr eaLnBrk="0" hangingPunct="0"/>
                      <a:endParaRPr lang="en-US" sz="1600">
                        <a:latin typeface="Times New Roman" pitchFamily="18" charset="0"/>
                      </a:endParaRPr>
                    </a:p>
                  </p:txBody>
                </p:sp>
                <p:sp>
                  <p:nvSpPr>
                    <p:cNvPr id="36937" name="Rectangle 159"/>
                    <p:cNvSpPr>
                      <a:spLocks noChangeArrowheads="1"/>
                    </p:cNvSpPr>
                    <p:nvPr/>
                  </p:nvSpPr>
                  <p:spPr bwMode="auto">
                    <a:xfrm>
                      <a:off x="0" y="7081"/>
                      <a:ext cx="4351" cy="391"/>
                    </a:xfrm>
                    <a:prstGeom prst="rect">
                      <a:avLst/>
                    </a:prstGeom>
                    <a:noFill/>
                    <a:ln w="7">
                      <a:noFill/>
                      <a:miter lim="800000"/>
                      <a:headEnd/>
                      <a:tailEnd/>
                    </a:ln>
                  </p:spPr>
                  <p:txBody>
                    <a:bodyPr wrap="none"/>
                    <a:lstStyle/>
                    <a:p>
                      <a:endParaRPr lang="ru-RU"/>
                    </a:p>
                  </p:txBody>
                </p:sp>
              </p:grpSp>
              <p:grpSp>
                <p:nvGrpSpPr>
                  <p:cNvPr id="36915" name="Group 162"/>
                  <p:cNvGrpSpPr>
                    <a:grpSpLocks/>
                  </p:cNvGrpSpPr>
                  <p:nvPr/>
                </p:nvGrpSpPr>
                <p:grpSpPr bwMode="auto">
                  <a:xfrm>
                    <a:off x="4351" y="7081"/>
                    <a:ext cx="1408" cy="391"/>
                    <a:chOff x="4351" y="7081"/>
                    <a:chExt cx="1408" cy="391"/>
                  </a:xfrm>
                </p:grpSpPr>
                <p:sp>
                  <p:nvSpPr>
                    <p:cNvPr id="36934" name="Rectangle 85"/>
                    <p:cNvSpPr>
                      <a:spLocks noChangeArrowheads="1"/>
                    </p:cNvSpPr>
                    <p:nvPr/>
                  </p:nvSpPr>
                  <p:spPr bwMode="auto">
                    <a:xfrm>
                      <a:off x="4357" y="7087"/>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32 (6 to 64)</a:t>
                      </a:r>
                    </a:p>
                    <a:p>
                      <a:pPr algn="ctr" eaLnBrk="0" hangingPunct="0"/>
                      <a:endParaRPr lang="en-US" sz="1600">
                        <a:latin typeface="Times New Roman" pitchFamily="18" charset="0"/>
                      </a:endParaRPr>
                    </a:p>
                  </p:txBody>
                </p:sp>
                <p:sp>
                  <p:nvSpPr>
                    <p:cNvPr id="36935" name="Rectangle 161"/>
                    <p:cNvSpPr>
                      <a:spLocks noChangeArrowheads="1"/>
                    </p:cNvSpPr>
                    <p:nvPr/>
                  </p:nvSpPr>
                  <p:spPr bwMode="auto">
                    <a:xfrm>
                      <a:off x="4351" y="7081"/>
                      <a:ext cx="1408" cy="391"/>
                    </a:xfrm>
                    <a:prstGeom prst="rect">
                      <a:avLst/>
                    </a:prstGeom>
                    <a:noFill/>
                    <a:ln w="7">
                      <a:noFill/>
                      <a:miter lim="800000"/>
                      <a:headEnd/>
                      <a:tailEnd/>
                    </a:ln>
                  </p:spPr>
                  <p:txBody>
                    <a:bodyPr wrap="none"/>
                    <a:lstStyle/>
                    <a:p>
                      <a:endParaRPr lang="ru-RU"/>
                    </a:p>
                  </p:txBody>
                </p:sp>
              </p:grpSp>
              <p:grpSp>
                <p:nvGrpSpPr>
                  <p:cNvPr id="36916" name="Group 164"/>
                  <p:cNvGrpSpPr>
                    <a:grpSpLocks/>
                  </p:cNvGrpSpPr>
                  <p:nvPr/>
                </p:nvGrpSpPr>
                <p:grpSpPr bwMode="auto">
                  <a:xfrm>
                    <a:off x="0" y="7484"/>
                    <a:ext cx="4351" cy="391"/>
                    <a:chOff x="0" y="7484"/>
                    <a:chExt cx="4351" cy="391"/>
                  </a:xfrm>
                </p:grpSpPr>
                <p:sp>
                  <p:nvSpPr>
                    <p:cNvPr id="36932" name="Rectangle 86"/>
                    <p:cNvSpPr>
                      <a:spLocks noChangeArrowheads="1"/>
                    </p:cNvSpPr>
                    <p:nvPr/>
                  </p:nvSpPr>
                  <p:spPr bwMode="auto">
                    <a:xfrm>
                      <a:off x="6" y="7490"/>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  All six factors</a:t>
                      </a:r>
                    </a:p>
                    <a:p>
                      <a:pPr eaLnBrk="0" hangingPunct="0"/>
                      <a:endParaRPr lang="en-US" sz="1600">
                        <a:latin typeface="Times New Roman" pitchFamily="18" charset="0"/>
                      </a:endParaRPr>
                    </a:p>
                  </p:txBody>
                </p:sp>
                <p:sp>
                  <p:nvSpPr>
                    <p:cNvPr id="36933" name="Rectangle 163"/>
                    <p:cNvSpPr>
                      <a:spLocks noChangeArrowheads="1"/>
                    </p:cNvSpPr>
                    <p:nvPr/>
                  </p:nvSpPr>
                  <p:spPr bwMode="auto">
                    <a:xfrm>
                      <a:off x="0" y="7484"/>
                      <a:ext cx="4351" cy="391"/>
                    </a:xfrm>
                    <a:prstGeom prst="rect">
                      <a:avLst/>
                    </a:prstGeom>
                    <a:noFill/>
                    <a:ln w="7">
                      <a:noFill/>
                      <a:miter lim="800000"/>
                      <a:headEnd/>
                      <a:tailEnd/>
                    </a:ln>
                  </p:spPr>
                  <p:txBody>
                    <a:bodyPr wrap="none"/>
                    <a:lstStyle/>
                    <a:p>
                      <a:endParaRPr lang="ru-RU"/>
                    </a:p>
                  </p:txBody>
                </p:sp>
              </p:grpSp>
              <p:grpSp>
                <p:nvGrpSpPr>
                  <p:cNvPr id="36917" name="Group 166"/>
                  <p:cNvGrpSpPr>
                    <a:grpSpLocks/>
                  </p:cNvGrpSpPr>
                  <p:nvPr/>
                </p:nvGrpSpPr>
                <p:grpSpPr bwMode="auto">
                  <a:xfrm>
                    <a:off x="4351" y="7484"/>
                    <a:ext cx="1408" cy="391"/>
                    <a:chOff x="4351" y="7484"/>
                    <a:chExt cx="1408" cy="391"/>
                  </a:xfrm>
                </p:grpSpPr>
                <p:sp>
                  <p:nvSpPr>
                    <p:cNvPr id="36930" name="Rectangle 87"/>
                    <p:cNvSpPr>
                      <a:spLocks noChangeArrowheads="1"/>
                    </p:cNvSpPr>
                    <p:nvPr/>
                  </p:nvSpPr>
                  <p:spPr bwMode="auto">
                    <a:xfrm>
                      <a:off x="4357" y="7490"/>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40 (11 to 76)</a:t>
                      </a:r>
                    </a:p>
                    <a:p>
                      <a:pPr algn="ctr" eaLnBrk="0" hangingPunct="0"/>
                      <a:endParaRPr lang="en-US" sz="1600">
                        <a:latin typeface="Times New Roman" pitchFamily="18" charset="0"/>
                      </a:endParaRPr>
                    </a:p>
                  </p:txBody>
                </p:sp>
                <p:sp>
                  <p:nvSpPr>
                    <p:cNvPr id="36931" name="Rectangle 165"/>
                    <p:cNvSpPr>
                      <a:spLocks noChangeArrowheads="1"/>
                    </p:cNvSpPr>
                    <p:nvPr/>
                  </p:nvSpPr>
                  <p:spPr bwMode="auto">
                    <a:xfrm>
                      <a:off x="4351" y="7484"/>
                      <a:ext cx="1408" cy="391"/>
                    </a:xfrm>
                    <a:prstGeom prst="rect">
                      <a:avLst/>
                    </a:prstGeom>
                    <a:noFill/>
                    <a:ln w="7">
                      <a:noFill/>
                      <a:miter lim="800000"/>
                      <a:headEnd/>
                      <a:tailEnd/>
                    </a:ln>
                  </p:spPr>
                  <p:txBody>
                    <a:bodyPr wrap="none"/>
                    <a:lstStyle/>
                    <a:p>
                      <a:endParaRPr lang="ru-RU"/>
                    </a:p>
                  </p:txBody>
                </p:sp>
              </p:grpSp>
              <p:grpSp>
                <p:nvGrpSpPr>
                  <p:cNvPr id="36918" name="Group 168"/>
                  <p:cNvGrpSpPr>
                    <a:grpSpLocks/>
                  </p:cNvGrpSpPr>
                  <p:nvPr/>
                </p:nvGrpSpPr>
                <p:grpSpPr bwMode="auto">
                  <a:xfrm>
                    <a:off x="0" y="7887"/>
                    <a:ext cx="4351" cy="391"/>
                    <a:chOff x="0" y="7887"/>
                    <a:chExt cx="4351" cy="391"/>
                  </a:xfrm>
                </p:grpSpPr>
                <p:sp>
                  <p:nvSpPr>
                    <p:cNvPr id="36928" name="Rectangle 88"/>
                    <p:cNvSpPr>
                      <a:spLocks noChangeArrowheads="1"/>
                    </p:cNvSpPr>
                    <p:nvPr/>
                  </p:nvSpPr>
                  <p:spPr bwMode="auto">
                    <a:xfrm>
                      <a:off x="6" y="7893"/>
                      <a:ext cx="4339" cy="379"/>
                    </a:xfrm>
                    <a:prstGeom prst="rect">
                      <a:avLst/>
                    </a:prstGeom>
                    <a:noFill/>
                    <a:ln w="9525">
                      <a:noFill/>
                      <a:miter lim="800000"/>
                      <a:headEnd/>
                      <a:tailEnd/>
                    </a:ln>
                  </p:spPr>
                  <p:txBody>
                    <a:bodyPr/>
                    <a:lstStyle/>
                    <a:p>
                      <a:r>
                        <a:rPr lang="en-US" sz="1600">
                          <a:latin typeface="Times New Roman" pitchFamily="18" charset="0"/>
                          <a:cs typeface="Times New Roman" pitchFamily="18" charset="0"/>
                        </a:rPr>
                        <a:t>All nine factors</a:t>
                      </a:r>
                    </a:p>
                    <a:p>
                      <a:pPr eaLnBrk="0" hangingPunct="0"/>
                      <a:endParaRPr lang="en-US" sz="1600">
                        <a:latin typeface="Times New Roman" pitchFamily="18" charset="0"/>
                      </a:endParaRPr>
                    </a:p>
                  </p:txBody>
                </p:sp>
                <p:sp>
                  <p:nvSpPr>
                    <p:cNvPr id="36929" name="Rectangle 167"/>
                    <p:cNvSpPr>
                      <a:spLocks noChangeArrowheads="1"/>
                    </p:cNvSpPr>
                    <p:nvPr/>
                  </p:nvSpPr>
                  <p:spPr bwMode="auto">
                    <a:xfrm>
                      <a:off x="0" y="7887"/>
                      <a:ext cx="4351" cy="391"/>
                    </a:xfrm>
                    <a:prstGeom prst="rect">
                      <a:avLst/>
                    </a:prstGeom>
                    <a:noFill/>
                    <a:ln w="7">
                      <a:noFill/>
                      <a:miter lim="800000"/>
                      <a:headEnd/>
                      <a:tailEnd/>
                    </a:ln>
                  </p:spPr>
                  <p:txBody>
                    <a:bodyPr wrap="none"/>
                    <a:lstStyle/>
                    <a:p>
                      <a:endParaRPr lang="ru-RU"/>
                    </a:p>
                  </p:txBody>
                </p:sp>
              </p:grpSp>
              <p:grpSp>
                <p:nvGrpSpPr>
                  <p:cNvPr id="36919" name="Group 170"/>
                  <p:cNvGrpSpPr>
                    <a:grpSpLocks/>
                  </p:cNvGrpSpPr>
                  <p:nvPr/>
                </p:nvGrpSpPr>
                <p:grpSpPr bwMode="auto">
                  <a:xfrm>
                    <a:off x="4351" y="7887"/>
                    <a:ext cx="1408" cy="391"/>
                    <a:chOff x="4351" y="7887"/>
                    <a:chExt cx="1408" cy="391"/>
                  </a:xfrm>
                </p:grpSpPr>
                <p:sp>
                  <p:nvSpPr>
                    <p:cNvPr id="36926" name="Rectangle 89"/>
                    <p:cNvSpPr>
                      <a:spLocks noChangeArrowheads="1"/>
                    </p:cNvSpPr>
                    <p:nvPr/>
                  </p:nvSpPr>
                  <p:spPr bwMode="auto">
                    <a:xfrm>
                      <a:off x="4357" y="7893"/>
                      <a:ext cx="1396" cy="379"/>
                    </a:xfrm>
                    <a:prstGeom prst="rect">
                      <a:avLst/>
                    </a:prstGeom>
                    <a:noFill/>
                    <a:ln w="9525">
                      <a:noFill/>
                      <a:miter lim="800000"/>
                      <a:headEnd/>
                      <a:tailEnd/>
                    </a:ln>
                  </p:spPr>
                  <p:txBody>
                    <a:bodyPr/>
                    <a:lstStyle/>
                    <a:p>
                      <a:pPr algn="ctr"/>
                      <a:r>
                        <a:rPr lang="en-US" sz="1600">
                          <a:latin typeface="Times New Roman" pitchFamily="18" charset="0"/>
                          <a:cs typeface="Times New Roman" pitchFamily="18" charset="0"/>
                        </a:rPr>
                        <a:t>35 (7 to 70) </a:t>
                      </a:r>
                    </a:p>
                    <a:p>
                      <a:pPr algn="ctr" eaLnBrk="0" hangingPunct="0"/>
                      <a:endParaRPr lang="en-US" sz="1600">
                        <a:latin typeface="Times New Roman" pitchFamily="18" charset="0"/>
                      </a:endParaRPr>
                    </a:p>
                  </p:txBody>
                </p:sp>
                <p:sp>
                  <p:nvSpPr>
                    <p:cNvPr id="36927" name="Rectangle 169"/>
                    <p:cNvSpPr>
                      <a:spLocks noChangeArrowheads="1"/>
                    </p:cNvSpPr>
                    <p:nvPr/>
                  </p:nvSpPr>
                  <p:spPr bwMode="auto">
                    <a:xfrm>
                      <a:off x="4351" y="7887"/>
                      <a:ext cx="1408" cy="391"/>
                    </a:xfrm>
                    <a:prstGeom prst="rect">
                      <a:avLst/>
                    </a:prstGeom>
                    <a:noFill/>
                    <a:ln w="7">
                      <a:noFill/>
                      <a:miter lim="800000"/>
                      <a:headEnd/>
                      <a:tailEnd/>
                    </a:ln>
                  </p:spPr>
                  <p:txBody>
                    <a:bodyPr wrap="none"/>
                    <a:lstStyle/>
                    <a:p>
                      <a:endParaRPr lang="ru-RU"/>
                    </a:p>
                  </p:txBody>
                </p:sp>
              </p:grpSp>
              <p:grpSp>
                <p:nvGrpSpPr>
                  <p:cNvPr id="36920" name="Group 172"/>
                  <p:cNvGrpSpPr>
                    <a:grpSpLocks/>
                  </p:cNvGrpSpPr>
                  <p:nvPr/>
                </p:nvGrpSpPr>
                <p:grpSpPr bwMode="auto">
                  <a:xfrm>
                    <a:off x="0" y="8284"/>
                    <a:ext cx="5759" cy="36"/>
                    <a:chOff x="0" y="8284"/>
                    <a:chExt cx="5759" cy="36"/>
                  </a:xfrm>
                </p:grpSpPr>
                <p:sp>
                  <p:nvSpPr>
                    <p:cNvPr id="36924" name="Rectangle 91"/>
                    <p:cNvSpPr>
                      <a:spLocks noChangeArrowheads="1" noTextEdit="1"/>
                    </p:cNvSpPr>
                    <p:nvPr/>
                  </p:nvSpPr>
                  <p:spPr bwMode="auto">
                    <a:xfrm>
                      <a:off x="6" y="8290"/>
                      <a:ext cx="5747" cy="24"/>
                    </a:xfrm>
                    <a:prstGeom prst="rect">
                      <a:avLst/>
                    </a:prstGeom>
                    <a:noFill/>
                    <a:ln w="9525">
                      <a:noFill/>
                      <a:miter lim="800000"/>
                      <a:headEnd/>
                      <a:tailEnd/>
                    </a:ln>
                  </p:spPr>
                  <p:txBody>
                    <a:bodyPr anchor="ctr">
                      <a:spAutoFit/>
                    </a:bodyPr>
                    <a:lstStyle/>
                    <a:p>
                      <a:endParaRPr lang="en-US"/>
                    </a:p>
                  </p:txBody>
                </p:sp>
                <p:sp>
                  <p:nvSpPr>
                    <p:cNvPr id="36925" name="Rectangle 171"/>
                    <p:cNvSpPr>
                      <a:spLocks noChangeArrowheads="1"/>
                    </p:cNvSpPr>
                    <p:nvPr/>
                  </p:nvSpPr>
                  <p:spPr bwMode="auto">
                    <a:xfrm>
                      <a:off x="0" y="8284"/>
                      <a:ext cx="5759" cy="36"/>
                    </a:xfrm>
                    <a:prstGeom prst="rect">
                      <a:avLst/>
                    </a:prstGeom>
                    <a:noFill/>
                    <a:ln w="7">
                      <a:noFill/>
                      <a:miter lim="800000"/>
                      <a:headEnd/>
                      <a:tailEnd/>
                    </a:ln>
                  </p:spPr>
                  <p:txBody>
                    <a:bodyPr wrap="none"/>
                    <a:lstStyle/>
                    <a:p>
                      <a:endParaRPr lang="ru-RU"/>
                    </a:p>
                  </p:txBody>
                </p:sp>
              </p:grpSp>
              <p:grpSp>
                <p:nvGrpSpPr>
                  <p:cNvPr id="36921" name="Group 174"/>
                  <p:cNvGrpSpPr>
                    <a:grpSpLocks/>
                  </p:cNvGrpSpPr>
                  <p:nvPr/>
                </p:nvGrpSpPr>
                <p:grpSpPr bwMode="auto">
                  <a:xfrm>
                    <a:off x="0" y="8290"/>
                    <a:ext cx="5759" cy="391"/>
                    <a:chOff x="0" y="8290"/>
                    <a:chExt cx="5759" cy="391"/>
                  </a:xfrm>
                </p:grpSpPr>
                <p:sp>
                  <p:nvSpPr>
                    <p:cNvPr id="36922" name="Rectangle 92"/>
                    <p:cNvSpPr>
                      <a:spLocks noChangeArrowheads="1"/>
                    </p:cNvSpPr>
                    <p:nvPr/>
                  </p:nvSpPr>
                  <p:spPr bwMode="auto">
                    <a:xfrm>
                      <a:off x="6" y="8296"/>
                      <a:ext cx="5747" cy="379"/>
                    </a:xfrm>
                    <a:prstGeom prst="rect">
                      <a:avLst/>
                    </a:prstGeom>
                    <a:noFill/>
                    <a:ln w="9525">
                      <a:noFill/>
                      <a:miter lim="800000"/>
                      <a:headEnd/>
                      <a:tailEnd/>
                    </a:ln>
                  </p:spPr>
                  <p:txBody>
                    <a:bodyPr anchor="ctr"/>
                    <a:lstStyle/>
                    <a:p>
                      <a:pPr eaLnBrk="0" hangingPunct="0"/>
                      <a:endParaRPr lang="ru-RU" sz="1600">
                        <a:latin typeface="Times New Roman" pitchFamily="18" charset="0"/>
                      </a:endParaRPr>
                    </a:p>
                  </p:txBody>
                </p:sp>
                <p:sp>
                  <p:nvSpPr>
                    <p:cNvPr id="36923" name="Rectangle 173"/>
                    <p:cNvSpPr>
                      <a:spLocks noChangeArrowheads="1"/>
                    </p:cNvSpPr>
                    <p:nvPr/>
                  </p:nvSpPr>
                  <p:spPr bwMode="auto">
                    <a:xfrm>
                      <a:off x="0" y="8290"/>
                      <a:ext cx="5759" cy="391"/>
                    </a:xfrm>
                    <a:prstGeom prst="rect">
                      <a:avLst/>
                    </a:prstGeom>
                    <a:noFill/>
                    <a:ln w="7">
                      <a:noFill/>
                      <a:miter lim="800000"/>
                      <a:headEnd/>
                      <a:tailEnd/>
                    </a:ln>
                  </p:spPr>
                  <p:txBody>
                    <a:bodyPr wrap="none"/>
                    <a:lstStyle/>
                    <a:p>
                      <a:endParaRPr lang="ru-RU"/>
                    </a:p>
                  </p:txBody>
                </p:sp>
              </p:grpSp>
            </p:grpSp>
            <p:sp>
              <p:nvSpPr>
                <p:cNvPr id="36880" name="Rectangle 176"/>
                <p:cNvSpPr>
                  <a:spLocks noChangeArrowheads="1"/>
                </p:cNvSpPr>
                <p:nvPr/>
              </p:nvSpPr>
              <p:spPr bwMode="auto">
                <a:xfrm>
                  <a:off x="-3" y="-3"/>
                  <a:ext cx="5765" cy="8687"/>
                </a:xfrm>
                <a:prstGeom prst="rect">
                  <a:avLst/>
                </a:prstGeom>
                <a:noFill/>
                <a:ln w="9525">
                  <a:noFill/>
                  <a:miter lim="800000"/>
                  <a:headEnd/>
                  <a:tailEnd/>
                </a:ln>
              </p:spPr>
              <p:txBody>
                <a:bodyPr wrap="none"/>
                <a:lstStyle/>
                <a:p>
                  <a:endParaRPr lang="ru-RU"/>
                </a:p>
              </p:txBody>
            </p:sp>
          </p:grpSp>
          <p:sp>
            <p:nvSpPr>
              <p:cNvPr id="36878" name="Rectangle 178"/>
              <p:cNvSpPr>
                <a:spLocks noChangeArrowheads="1"/>
              </p:cNvSpPr>
              <p:nvPr/>
            </p:nvSpPr>
            <p:spPr bwMode="auto">
              <a:xfrm>
                <a:off x="-91" y="8463"/>
                <a:ext cx="182" cy="445"/>
              </a:xfrm>
              <a:prstGeom prst="rect">
                <a:avLst/>
              </a:prstGeom>
              <a:noFill/>
              <a:ln w="9525">
                <a:noFill/>
                <a:miter lim="800000"/>
                <a:headEnd/>
                <a:tailEnd/>
              </a:ln>
            </p:spPr>
            <p:txBody>
              <a:bodyPr anchor="ctr">
                <a:spAutoFit/>
              </a:bodyPr>
              <a:lstStyle/>
              <a:p>
                <a:endParaRPr lang="ru-RU" sz="1600"/>
              </a:p>
            </p:txBody>
          </p:sp>
        </p:grpSp>
        <p:sp>
          <p:nvSpPr>
            <p:cNvPr id="36876" name="Rectangle 180"/>
            <p:cNvSpPr>
              <a:spLocks noChangeArrowheads="1"/>
            </p:cNvSpPr>
            <p:nvPr/>
          </p:nvSpPr>
          <p:spPr bwMode="auto">
            <a:xfrm>
              <a:off x="0" y="0"/>
              <a:ext cx="5880" cy="8831"/>
            </a:xfrm>
            <a:prstGeom prst="rect">
              <a:avLst/>
            </a:prstGeom>
            <a:noFill/>
            <a:ln w="7">
              <a:noFill/>
              <a:miter lim="800000"/>
              <a:headEnd/>
              <a:tailEnd/>
            </a:ln>
          </p:spPr>
          <p:txBody>
            <a:bodyPr wrap="none"/>
            <a:lstStyle/>
            <a:p>
              <a:endParaRPr lang="ru-RU"/>
            </a:p>
          </p:txBody>
        </p:sp>
      </p:grpSp>
      <p:grpSp>
        <p:nvGrpSpPr>
          <p:cNvPr id="112687" name="Group 186"/>
          <p:cNvGrpSpPr>
            <a:grpSpLocks/>
          </p:cNvGrpSpPr>
          <p:nvPr/>
        </p:nvGrpSpPr>
        <p:grpSpPr bwMode="auto">
          <a:xfrm>
            <a:off x="3352800" y="1524000"/>
            <a:ext cx="4876800" cy="1333500"/>
            <a:chOff x="2112" y="960"/>
            <a:chExt cx="3072" cy="840"/>
          </a:xfrm>
        </p:grpSpPr>
        <p:sp>
          <p:nvSpPr>
            <p:cNvPr id="36872" name="Rectangle 182"/>
            <p:cNvSpPr>
              <a:spLocks noChangeArrowheads="1"/>
            </p:cNvSpPr>
            <p:nvPr/>
          </p:nvSpPr>
          <p:spPr bwMode="auto">
            <a:xfrm>
              <a:off x="3936" y="960"/>
              <a:ext cx="1248" cy="336"/>
            </a:xfrm>
            <a:prstGeom prst="rect">
              <a:avLst/>
            </a:prstGeom>
            <a:noFill/>
            <a:ln w="9525">
              <a:solidFill>
                <a:schemeClr val="hlink"/>
              </a:solidFill>
              <a:miter lim="800000"/>
              <a:headEnd/>
              <a:tailEnd/>
            </a:ln>
          </p:spPr>
          <p:txBody>
            <a:bodyPr wrap="none" anchor="ctr"/>
            <a:lstStyle/>
            <a:p>
              <a:endParaRPr lang="ru-RU"/>
            </a:p>
          </p:txBody>
        </p:sp>
        <p:sp>
          <p:nvSpPr>
            <p:cNvPr id="36873" name="Text Box 184"/>
            <p:cNvSpPr txBox="1">
              <a:spLocks noChangeArrowheads="1"/>
            </p:cNvSpPr>
            <p:nvPr/>
          </p:nvSpPr>
          <p:spPr bwMode="auto">
            <a:xfrm>
              <a:off x="2112" y="1200"/>
              <a:ext cx="1536" cy="600"/>
            </a:xfrm>
            <a:prstGeom prst="rect">
              <a:avLst/>
            </a:prstGeom>
            <a:solidFill>
              <a:srgbClr val="C0C0C0"/>
            </a:solidFill>
            <a:ln w="9525">
              <a:solidFill>
                <a:schemeClr val="hlink"/>
              </a:solidFill>
              <a:miter lim="800000"/>
              <a:headEnd/>
              <a:tailEnd/>
            </a:ln>
          </p:spPr>
          <p:txBody>
            <a:bodyPr>
              <a:spAutoFit/>
            </a:bodyPr>
            <a:lstStyle/>
            <a:p>
              <a:pPr>
                <a:spcBef>
                  <a:spcPct val="50000"/>
                </a:spcBef>
              </a:pPr>
              <a:r>
                <a:rPr lang="en-US" sz="1400"/>
                <a:t>HR=1.37; interpretation: 37% higher incidence of death for winners compared with nominees</a:t>
              </a:r>
            </a:p>
          </p:txBody>
        </p:sp>
        <p:sp>
          <p:nvSpPr>
            <p:cNvPr id="36874" name="Line 185"/>
            <p:cNvSpPr>
              <a:spLocks noChangeShapeType="1"/>
            </p:cNvSpPr>
            <p:nvPr/>
          </p:nvSpPr>
          <p:spPr bwMode="auto">
            <a:xfrm flipV="1">
              <a:off x="3504" y="1056"/>
              <a:ext cx="432" cy="144"/>
            </a:xfrm>
            <a:prstGeom prst="line">
              <a:avLst/>
            </a:prstGeom>
            <a:noFill/>
            <a:ln w="9525">
              <a:solidFill>
                <a:schemeClr val="hlink"/>
              </a:solidFill>
              <a:miter lim="800000"/>
              <a:headEnd/>
              <a:tailEnd type="triangle" w="med" len="med"/>
            </a:ln>
          </p:spPr>
          <p:txBody>
            <a:bodyPr wrap="none"/>
            <a:lstStyle/>
            <a:p>
              <a:endParaRPr lang="en-US"/>
            </a:p>
          </p:txBody>
        </p:sp>
      </p:grpSp>
      <p:grpSp>
        <p:nvGrpSpPr>
          <p:cNvPr id="112688" name="Group 191"/>
          <p:cNvGrpSpPr>
            <a:grpSpLocks/>
          </p:cNvGrpSpPr>
          <p:nvPr/>
        </p:nvGrpSpPr>
        <p:grpSpPr bwMode="auto">
          <a:xfrm>
            <a:off x="3048000" y="4191000"/>
            <a:ext cx="5181600" cy="2514600"/>
            <a:chOff x="1920" y="2640"/>
            <a:chExt cx="3264" cy="1584"/>
          </a:xfrm>
        </p:grpSpPr>
        <p:sp>
          <p:nvSpPr>
            <p:cNvPr id="36869" name="Rectangle 188"/>
            <p:cNvSpPr>
              <a:spLocks noChangeArrowheads="1"/>
            </p:cNvSpPr>
            <p:nvPr/>
          </p:nvSpPr>
          <p:spPr bwMode="auto">
            <a:xfrm>
              <a:off x="3936" y="3888"/>
              <a:ext cx="1248" cy="336"/>
            </a:xfrm>
            <a:prstGeom prst="rect">
              <a:avLst/>
            </a:prstGeom>
            <a:noFill/>
            <a:ln w="9525">
              <a:solidFill>
                <a:schemeClr val="hlink"/>
              </a:solidFill>
              <a:miter lim="800000"/>
              <a:headEnd/>
              <a:tailEnd/>
            </a:ln>
          </p:spPr>
          <p:txBody>
            <a:bodyPr wrap="none" anchor="ctr"/>
            <a:lstStyle/>
            <a:p>
              <a:endParaRPr lang="ru-RU"/>
            </a:p>
          </p:txBody>
        </p:sp>
        <p:sp>
          <p:nvSpPr>
            <p:cNvPr id="36870" name="Text Box 189"/>
            <p:cNvSpPr txBox="1">
              <a:spLocks noChangeArrowheads="1"/>
            </p:cNvSpPr>
            <p:nvPr/>
          </p:nvSpPr>
          <p:spPr bwMode="auto">
            <a:xfrm>
              <a:off x="1920" y="2640"/>
              <a:ext cx="1536" cy="868"/>
            </a:xfrm>
            <a:prstGeom prst="rect">
              <a:avLst/>
            </a:prstGeom>
            <a:solidFill>
              <a:srgbClr val="C0C0C0"/>
            </a:solidFill>
            <a:ln w="9525">
              <a:solidFill>
                <a:schemeClr val="hlink"/>
              </a:solidFill>
              <a:miter lim="800000"/>
              <a:headEnd/>
              <a:tailEnd/>
            </a:ln>
          </p:spPr>
          <p:txBody>
            <a:bodyPr>
              <a:spAutoFit/>
            </a:bodyPr>
            <a:lstStyle/>
            <a:p>
              <a:pPr>
                <a:spcBef>
                  <a:spcPct val="50000"/>
                </a:spcBef>
              </a:pPr>
              <a:r>
                <a:rPr lang="en-US" sz="1400"/>
                <a:t>HR=1.35; interpretation: 35% higher incidence of death for winners compared with nominees even after adjusting for potential confounders</a:t>
              </a:r>
            </a:p>
          </p:txBody>
        </p:sp>
        <p:sp>
          <p:nvSpPr>
            <p:cNvPr id="36871" name="Line 190"/>
            <p:cNvSpPr>
              <a:spLocks noChangeShapeType="1"/>
            </p:cNvSpPr>
            <p:nvPr/>
          </p:nvSpPr>
          <p:spPr bwMode="auto">
            <a:xfrm>
              <a:off x="3456" y="3504"/>
              <a:ext cx="480" cy="480"/>
            </a:xfrm>
            <a:prstGeom prst="line">
              <a:avLst/>
            </a:prstGeom>
            <a:noFill/>
            <a:ln w="9525">
              <a:solidFill>
                <a:schemeClr val="hlink"/>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2687"/>
                                        </p:tgtEl>
                                        <p:attrNameLst>
                                          <p:attrName>style.visibility</p:attrName>
                                        </p:attrNameLst>
                                      </p:cBhvr>
                                      <p:to>
                                        <p:strVal val="visible"/>
                                      </p:to>
                                    </p:set>
                                    <p:anim calcmode="lin" valueType="num">
                                      <p:cBhvr>
                                        <p:cTn id="7" dur="1000" fill="hold"/>
                                        <p:tgtEl>
                                          <p:spTgt spid="112687"/>
                                        </p:tgtEl>
                                        <p:attrNameLst>
                                          <p:attrName>ppt_w</p:attrName>
                                        </p:attrNameLst>
                                      </p:cBhvr>
                                      <p:tavLst>
                                        <p:tav tm="0">
                                          <p:val>
                                            <p:fltVal val="0"/>
                                          </p:val>
                                        </p:tav>
                                        <p:tav tm="100000">
                                          <p:val>
                                            <p:strVal val="#ppt_w"/>
                                          </p:val>
                                        </p:tav>
                                      </p:tavLst>
                                    </p:anim>
                                    <p:anim calcmode="lin" valueType="num">
                                      <p:cBhvr>
                                        <p:cTn id="8" dur="1000" fill="hold"/>
                                        <p:tgtEl>
                                          <p:spTgt spid="112687"/>
                                        </p:tgtEl>
                                        <p:attrNameLst>
                                          <p:attrName>ppt_h</p:attrName>
                                        </p:attrNameLst>
                                      </p:cBhvr>
                                      <p:tavLst>
                                        <p:tav tm="0">
                                          <p:val>
                                            <p:fltVal val="0"/>
                                          </p:val>
                                        </p:tav>
                                        <p:tav tm="100000">
                                          <p:val>
                                            <p:strVal val="#ppt_h"/>
                                          </p:val>
                                        </p:tav>
                                      </p:tavLst>
                                    </p:anim>
                                    <p:anim calcmode="lin" valueType="num">
                                      <p:cBhvr>
                                        <p:cTn id="9" dur="1000" fill="hold"/>
                                        <p:tgtEl>
                                          <p:spTgt spid="11268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12688"/>
                                        </p:tgtEl>
                                        <p:attrNameLst>
                                          <p:attrName>style.visibility</p:attrName>
                                        </p:attrNameLst>
                                      </p:cBhvr>
                                      <p:to>
                                        <p:strVal val="visible"/>
                                      </p:to>
                                    </p:set>
                                    <p:anim calcmode="lin" valueType="num">
                                      <p:cBhvr>
                                        <p:cTn id="15" dur="1000" fill="hold"/>
                                        <p:tgtEl>
                                          <p:spTgt spid="112688"/>
                                        </p:tgtEl>
                                        <p:attrNameLst>
                                          <p:attrName>ppt_w</p:attrName>
                                        </p:attrNameLst>
                                      </p:cBhvr>
                                      <p:tavLst>
                                        <p:tav tm="0">
                                          <p:val>
                                            <p:fltVal val="0"/>
                                          </p:val>
                                        </p:tav>
                                        <p:tav tm="100000">
                                          <p:val>
                                            <p:strVal val="#ppt_w"/>
                                          </p:val>
                                        </p:tav>
                                      </p:tavLst>
                                    </p:anim>
                                    <p:anim calcmode="lin" valueType="num">
                                      <p:cBhvr>
                                        <p:cTn id="16" dur="1000" fill="hold"/>
                                        <p:tgtEl>
                                          <p:spTgt spid="112688"/>
                                        </p:tgtEl>
                                        <p:attrNameLst>
                                          <p:attrName>ppt_h</p:attrName>
                                        </p:attrNameLst>
                                      </p:cBhvr>
                                      <p:tavLst>
                                        <p:tav tm="0">
                                          <p:val>
                                            <p:fltVal val="0"/>
                                          </p:val>
                                        </p:tav>
                                        <p:tav tm="100000">
                                          <p:val>
                                            <p:strVal val="#ppt_h"/>
                                          </p:val>
                                        </p:tav>
                                      </p:tavLst>
                                    </p:anim>
                                    <p:anim calcmode="lin" valueType="num">
                                      <p:cBhvr>
                                        <p:cTn id="17" dur="1000" fill="hold"/>
                                        <p:tgtEl>
                                          <p:spTgt spid="11268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1268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49666097-3E28-48FE-A0F0-B670A9B448BF}" type="slidenum">
              <a:rPr lang="en-US"/>
              <a:pPr/>
              <a:t>9</a:t>
            </a:fld>
            <a:endParaRPr lang="en-US"/>
          </a:p>
        </p:txBody>
      </p:sp>
      <p:sp>
        <p:nvSpPr>
          <p:cNvPr id="37891" name="Rectangle 2"/>
          <p:cNvSpPr>
            <a:spLocks noGrp="1" noChangeArrowheads="1"/>
          </p:cNvSpPr>
          <p:nvPr>
            <p:ph type="title"/>
          </p:nvPr>
        </p:nvSpPr>
        <p:spPr/>
        <p:txBody>
          <a:bodyPr/>
          <a:lstStyle/>
          <a:p>
            <a:pPr eaLnBrk="1" hangingPunct="1"/>
            <a:r>
              <a:rPr lang="en-US" smtClean="0"/>
              <a:t>Characteristics of Cox Regression</a:t>
            </a:r>
          </a:p>
        </p:txBody>
      </p:sp>
      <p:sp>
        <p:nvSpPr>
          <p:cNvPr id="96259" name="Rectangle 3"/>
          <p:cNvSpPr>
            <a:spLocks noGrp="1" noChangeArrowheads="1"/>
          </p:cNvSpPr>
          <p:nvPr>
            <p:ph type="body" idx="1"/>
          </p:nvPr>
        </p:nvSpPr>
        <p:spPr/>
        <p:txBody>
          <a:bodyPr/>
          <a:lstStyle/>
          <a:p>
            <a:pPr eaLnBrk="1" hangingPunct="1">
              <a:lnSpc>
                <a:spcPct val="90000"/>
              </a:lnSpc>
            </a:pPr>
            <a:r>
              <a:rPr lang="en-US" sz="2400" smtClean="0"/>
              <a:t>Does not require that you choose some particular probability model to represent survival times, and is therefore more robust than parametric methods discussed last week.</a:t>
            </a:r>
          </a:p>
          <a:p>
            <a:pPr eaLnBrk="1" hangingPunct="1">
              <a:lnSpc>
                <a:spcPct val="90000"/>
              </a:lnSpc>
            </a:pPr>
            <a:r>
              <a:rPr lang="en-US" sz="2400" i="1" smtClean="0"/>
              <a:t>Semi</a:t>
            </a:r>
            <a:r>
              <a:rPr lang="en-US" sz="2400" smtClean="0"/>
              <a:t>-parametric </a:t>
            </a:r>
          </a:p>
          <a:p>
            <a:pPr eaLnBrk="1" hangingPunct="1">
              <a:lnSpc>
                <a:spcPct val="90000"/>
              </a:lnSpc>
              <a:buFont typeface="Wingdings" pitchFamily="2" charset="2"/>
              <a:buNone/>
            </a:pPr>
            <a:r>
              <a:rPr lang="en-US" sz="2400" smtClean="0"/>
              <a:t>	(recall: Kaplan-Meier is </a:t>
            </a:r>
            <a:r>
              <a:rPr lang="en-US" sz="2400" i="1" smtClean="0"/>
              <a:t>non-parametric</a:t>
            </a:r>
            <a:r>
              <a:rPr lang="en-US" sz="2400" smtClean="0"/>
              <a:t>; exponential and Weibull are </a:t>
            </a:r>
            <a:r>
              <a:rPr lang="en-US" sz="2400" i="1" smtClean="0"/>
              <a:t>parametric</a:t>
            </a:r>
            <a:r>
              <a:rPr lang="en-US" sz="2400" smtClean="0"/>
              <a:t>)</a:t>
            </a:r>
          </a:p>
          <a:p>
            <a:pPr eaLnBrk="1" hangingPunct="1">
              <a:lnSpc>
                <a:spcPct val="90000"/>
              </a:lnSpc>
            </a:pPr>
            <a:r>
              <a:rPr lang="en-US" sz="2400" smtClean="0"/>
              <a:t>Can accommodate both discrete and continuous measures of event times</a:t>
            </a:r>
          </a:p>
          <a:p>
            <a:pPr eaLnBrk="1" hangingPunct="1">
              <a:lnSpc>
                <a:spcPct val="90000"/>
              </a:lnSpc>
            </a:pPr>
            <a:r>
              <a:rPr lang="en-US" sz="2400" smtClean="0"/>
              <a:t>Easy to incorporate time-dependent covariates—covariates that may change in value over the course of the observation period</a:t>
            </a:r>
          </a:p>
          <a:p>
            <a:pPr eaLnBrk="1" hangingPunct="1">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1" end="1"/>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2" end="2"/>
                                            </p:txEl>
                                          </p:spTgt>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3" end="3"/>
                                            </p:txEl>
                                          </p:spTgt>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6259">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2074</TotalTime>
  <Words>2888</Words>
  <Application>Microsoft Office PowerPoint</Application>
  <PresentationFormat>On-screen Show (4:3)</PresentationFormat>
  <Paragraphs>869</Paragraphs>
  <Slides>62</Slides>
  <Notes>61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9" baseType="lpstr">
      <vt:lpstr>Tahoma</vt:lpstr>
      <vt:lpstr>Arial</vt:lpstr>
      <vt:lpstr>Wingdings</vt:lpstr>
      <vt:lpstr>Times New Roman</vt:lpstr>
      <vt:lpstr>Symbol</vt:lpstr>
      <vt:lpstr>Blends</vt:lpstr>
      <vt:lpstr>Microsoft Equation 3.0</vt:lpstr>
      <vt:lpstr>Introduction to Cox Regression</vt:lpstr>
      <vt:lpstr>History</vt:lpstr>
      <vt:lpstr>Cox regression vs.logistic regression</vt:lpstr>
      <vt:lpstr>Cox regression vs.logistic regression</vt:lpstr>
      <vt:lpstr>Example 1: Study of publication bias</vt:lpstr>
      <vt:lpstr>  </vt:lpstr>
      <vt:lpstr>Example 2: Study of mortality in academy award winners for screenwriting</vt:lpstr>
      <vt:lpstr>Slide 8</vt:lpstr>
      <vt:lpstr>Characteristics of Cox Regression</vt:lpstr>
      <vt:lpstr>Continuous predictors</vt:lpstr>
      <vt:lpstr>Characteristics of Cox Regression, continued</vt:lpstr>
      <vt:lpstr>Assumptions of Cox Regression</vt:lpstr>
      <vt:lpstr>Recall: The Hazard function</vt:lpstr>
      <vt:lpstr>The model</vt:lpstr>
      <vt:lpstr>The model</vt:lpstr>
      <vt:lpstr>The model: binary predictor</vt:lpstr>
      <vt:lpstr>The model:continuous predictor</vt:lpstr>
      <vt:lpstr>The “Partial Likelihood” (PL)</vt:lpstr>
      <vt:lpstr>The Likelihood for each event</vt:lpstr>
      <vt:lpstr>The PL</vt:lpstr>
      <vt:lpstr>The PL</vt:lpstr>
      <vt:lpstr>Maximum likelihood estimation…</vt:lpstr>
      <vt:lpstr>Variance of </vt:lpstr>
      <vt:lpstr>Hypothesis Testing  H0: =0</vt:lpstr>
      <vt:lpstr>A quick note on ties…</vt:lpstr>
      <vt:lpstr>Ties</vt:lpstr>
      <vt:lpstr>Ties: Exact method</vt:lpstr>
      <vt:lpstr>Exact, continued</vt:lpstr>
      <vt:lpstr>Breslow and Efron methods</vt:lpstr>
      <vt:lpstr>Discrete method</vt:lpstr>
      <vt:lpstr>Discrete method</vt:lpstr>
      <vt:lpstr>Ties: conclusion</vt:lpstr>
      <vt:lpstr> </vt:lpstr>
      <vt:lpstr>Recall relationship between survival function and hazard function…</vt:lpstr>
      <vt:lpstr> </vt:lpstr>
      <vt:lpstr> </vt:lpstr>
      <vt:lpstr> </vt:lpstr>
      <vt:lpstr> </vt:lpstr>
      <vt:lpstr> </vt:lpstr>
      <vt:lpstr> </vt:lpstr>
      <vt:lpstr> </vt:lpstr>
      <vt:lpstr>1. Time independent predictor…</vt:lpstr>
      <vt:lpstr> </vt:lpstr>
      <vt:lpstr> </vt:lpstr>
      <vt:lpstr> </vt:lpstr>
      <vt:lpstr> </vt:lpstr>
      <vt:lpstr>The PL using baseline value of OC use</vt:lpstr>
      <vt:lpstr>The PL using ever/never value of OC use</vt:lpstr>
      <vt:lpstr> </vt:lpstr>
      <vt:lpstr>The PL using ever/never value of OC use</vt:lpstr>
      <vt:lpstr>Time-dependent...</vt:lpstr>
      <vt:lpstr> </vt:lpstr>
      <vt:lpstr>The PL at t=6</vt:lpstr>
      <vt:lpstr> </vt:lpstr>
      <vt:lpstr>The PL at t=6</vt:lpstr>
      <vt:lpstr> </vt:lpstr>
      <vt:lpstr>The PL at t=12</vt:lpstr>
      <vt:lpstr> </vt:lpstr>
      <vt:lpstr>The PL at t=17</vt:lpstr>
      <vt:lpstr> </vt:lpstr>
      <vt:lpstr>The PL at t=20</vt:lpstr>
      <vt:lpstr>References</vt:lpstr>
    </vt:vector>
  </TitlesOfParts>
  <Company>Stanford Univesity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Cox Regression</dc:title>
  <dc:creator>Kristin Sainani </dc:creator>
  <cp:lastModifiedBy>vhasfcdurazt</cp:lastModifiedBy>
  <cp:revision>56</cp:revision>
  <dcterms:created xsi:type="dcterms:W3CDTF">2004-04-15T00:39:14Z</dcterms:created>
  <dcterms:modified xsi:type="dcterms:W3CDTF">2010-12-14T19:18:40Z</dcterms:modified>
</cp:coreProperties>
</file>