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D505F-9DE1-4486-BA0B-181AD4C6986B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F380A-94DD-49EF-B5FD-1B1C0FB12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6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practices used by experienced object-oriented software developers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solutions to general problems</a:t>
            </a:r>
          </a:p>
          <a:p>
            <a:r>
              <a:rPr lang="en-US" dirty="0" smtClean="0"/>
              <a:t> that software developers faced during software development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380A-94DD-49EF-B5FD-1B1C0FB129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practices used by experienced object-oriented software developers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solutions to general problems</a:t>
            </a:r>
          </a:p>
          <a:p>
            <a:r>
              <a:rPr lang="en-US" dirty="0" smtClean="0"/>
              <a:t> that software developers faced during software development</a:t>
            </a:r>
            <a:endParaRPr lang="tr-TR" dirty="0" smtClean="0"/>
          </a:p>
          <a:p>
            <a:r>
              <a:rPr lang="en-US" dirty="0" smtClean="0"/>
              <a:t>trial and error by numerous software developers over quite a substantial period of time</a:t>
            </a:r>
            <a:endParaRPr lang="tr-TR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380A-94DD-49EF-B5FD-1B1C0FB12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In 1994, four authors Erich Gamma, Richard Helm, Ralph Johnson and John </a:t>
            </a:r>
            <a:r>
              <a:rPr lang="en-US" dirty="0" err="1" smtClean="0"/>
              <a:t>Vlissides</a:t>
            </a:r>
            <a:endParaRPr lang="tr-TR" dirty="0" smtClean="0"/>
          </a:p>
          <a:p>
            <a:r>
              <a:rPr lang="en-US" dirty="0" smtClean="0"/>
              <a:t> published a book titled Design Patterns - </a:t>
            </a:r>
          </a:p>
          <a:p>
            <a:r>
              <a:rPr lang="en-US" dirty="0" smtClean="0"/>
              <a:t> Elements of Reusable Object-Oriented Software which initiated the concept of Design Pattern in Software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380A-94DD-49EF-B5FD-1B1C0FB129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1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Outside</a:t>
            </a:r>
            <a:r>
              <a:rPr lang="tr-TR" dirty="0" smtClean="0"/>
              <a:t> is </a:t>
            </a:r>
            <a:r>
              <a:rPr lang="tr-TR" dirty="0" err="1" smtClean="0"/>
              <a:t>same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but </a:t>
            </a:r>
            <a:r>
              <a:rPr lang="tr-TR" dirty="0" err="1" smtClean="0"/>
              <a:t>behavior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in </a:t>
            </a:r>
            <a:r>
              <a:rPr lang="tr-TR" dirty="0" err="1" smtClean="0"/>
              <a:t>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380A-94DD-49EF-B5FD-1B1C0FB129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Commander, </a:t>
            </a:r>
            <a:r>
              <a:rPr lang="tr-TR" dirty="0" err="1" smtClean="0"/>
              <a:t>officer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soldier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chain</a:t>
            </a:r>
            <a:r>
              <a:rPr lang="tr-TR" dirty="0" smtClean="0"/>
              <a:t> </a:t>
            </a:r>
            <a:r>
              <a:rPr lang="tr-TR" dirty="0" err="1" smtClean="0"/>
              <a:t>decide</a:t>
            </a:r>
            <a:r>
              <a:rPr lang="tr-TR" dirty="0" smtClean="0"/>
              <a:t>  </a:t>
            </a: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send</a:t>
            </a:r>
            <a:r>
              <a:rPr lang="tr-TR" dirty="0" smtClean="0"/>
              <a:t> </a:t>
            </a:r>
            <a:r>
              <a:rPr lang="tr-TR" dirty="0" err="1" smtClean="0"/>
              <a:t>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380A-94DD-49EF-B5FD-1B1C0FB129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monitoring, logging, routing, security (such as TLS), and resiliency patterns in a language agnostic way.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breaker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380A-94DD-49EF-B5FD-1B1C0FB129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6th </a:t>
            </a:r>
            <a:r>
              <a:rPr lang="tr-TR" dirty="0" err="1" smtClean="0"/>
              <a:t>layer</a:t>
            </a:r>
            <a:r>
              <a:rPr lang="tr-TR" dirty="0" smtClean="0"/>
              <a:t> of 7 </a:t>
            </a:r>
            <a:r>
              <a:rPr lang="tr-TR" dirty="0" err="1" smtClean="0"/>
              <a:t>layer</a:t>
            </a:r>
            <a:r>
              <a:rPr lang="tr-TR" dirty="0" smtClean="0"/>
              <a:t>.</a:t>
            </a:r>
            <a:br>
              <a:rPr lang="tr-TR" dirty="0" smtClean="0"/>
            </a:br>
            <a:r>
              <a:rPr lang="tr-TR" dirty="0" err="1" smtClean="0"/>
              <a:t>Jsm</a:t>
            </a:r>
            <a:r>
              <a:rPr lang="tr-TR" dirty="0" smtClean="0"/>
              <a:t> </a:t>
            </a:r>
            <a:r>
              <a:rPr lang="tr-TR" dirty="0" err="1" smtClean="0"/>
              <a:t>java</a:t>
            </a:r>
            <a:r>
              <a:rPr lang="tr-TR" dirty="0" smtClean="0"/>
              <a:t> </a:t>
            </a:r>
            <a:r>
              <a:rPr lang="tr-TR" dirty="0" err="1" smtClean="0"/>
              <a:t>message</a:t>
            </a:r>
            <a:r>
              <a:rPr lang="tr-TR" dirty="0" smtClean="0"/>
              <a:t> service</a:t>
            </a:r>
            <a:br>
              <a:rPr lang="tr-TR" dirty="0" smtClean="0"/>
            </a:br>
            <a:r>
              <a:rPr lang="tr-TR" dirty="0" err="1" smtClean="0"/>
              <a:t>ejb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webservice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380A-94DD-49EF-B5FD-1B1C0FB129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3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AWS Lambda, lets you execute code in response to events such as changes to Amazon S3 buckets, updates to an Amazon </a:t>
            </a:r>
            <a:r>
              <a:rPr lang="en-US" dirty="0" err="1" smtClean="0"/>
              <a:t>DynamoDB</a:t>
            </a:r>
            <a:r>
              <a:rPr lang="en-US" dirty="0" smtClean="0"/>
              <a:t> table, or custom events generated by your applications or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F380A-94DD-49EF-B5FD-1B1C0FB129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3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4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1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2577-91D5-42C1-8C58-F09FA43D7A3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6B1A-ADD2-42F2-AA86-DFC27E912B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372689701,&quot;Placement&quot;:&quot;Footer&quot;}"/>
          <p:cNvSpPr txBox="1"/>
          <p:nvPr userDrawn="1"/>
        </p:nvSpPr>
        <p:spPr>
          <a:xfrm>
            <a:off x="0" y="6561475"/>
            <a:ext cx="1254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srgbClr val="0078D7"/>
                </a:solidFill>
                <a:latin typeface="Calibri" panose="020F0502020204030204" pitchFamily="34" charset="0"/>
              </a:rPr>
              <a:t>GENEL- PUBLIC</a:t>
            </a:r>
            <a:endParaRPr lang="en-US" sz="120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0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" TargetMode="External"/><Relationship Id="rId2" Type="http://schemas.openxmlformats.org/officeDocument/2006/relationships/hyperlink" Target="https://github.com/iluwatar/java-design-patter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tinfowler.com/articles/collection-pipeline/" TargetMode="External"/><Relationship Id="rId4" Type="http://schemas.openxmlformats.org/officeDocument/2006/relationships/hyperlink" Target="https://docs.microsoft.com/bs-cyrl-ba/azure/architecture/patterns/ambassador?view=azurermps-4.4.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Design </a:t>
            </a:r>
            <a:r>
              <a:rPr lang="tr-TR" dirty="0" err="1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21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technique where an object expresses certain behavior to the outside but in reality delegates responsibility for implementing that </a:t>
            </a:r>
            <a:r>
              <a:rPr lang="en-US" dirty="0" err="1" smtClean="0"/>
              <a:t>behaviour</a:t>
            </a:r>
            <a:r>
              <a:rPr lang="en-US" dirty="0" smtClean="0"/>
              <a:t> to an associated object.</a:t>
            </a:r>
            <a:endParaRPr lang="tr-TR" dirty="0" smtClean="0"/>
          </a:p>
          <a:p>
            <a:r>
              <a:rPr lang="en-US" dirty="0" smtClean="0"/>
              <a:t>Reduce the coupling of methods to their class</a:t>
            </a:r>
          </a:p>
          <a:p>
            <a:r>
              <a:rPr lang="en-US" dirty="0" smtClean="0"/>
              <a:t>Components that behave identically, but realize that this situation can change in the future.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99" y="1825625"/>
            <a:ext cx="5305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7300" cy="4351338"/>
          </a:xfrm>
        </p:spPr>
        <p:txBody>
          <a:bodyPr/>
          <a:lstStyle/>
          <a:p>
            <a:r>
              <a:rPr lang="en-US" dirty="0" smtClean="0"/>
              <a:t>Avoid coupling the sender of a request to its receiver by giving more than one object a chance to handle the request. Chain the receiving objects and pass the request along the chain until an object handles it.</a:t>
            </a:r>
            <a:endParaRPr lang="tr-TR" dirty="0" smtClean="0"/>
          </a:p>
          <a:p>
            <a:r>
              <a:rPr lang="en-US" dirty="0" smtClean="0"/>
              <a:t>you want to issue a request to one of several objects without specifying the receiver explicitly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825625"/>
            <a:ext cx="5067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Ambassador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77175" cy="4351338"/>
          </a:xfrm>
        </p:spPr>
        <p:txBody>
          <a:bodyPr/>
          <a:lstStyle/>
          <a:p>
            <a:r>
              <a:rPr lang="en-US" dirty="0" smtClean="0"/>
              <a:t>a helper service instance on a client and offload common functionality away from a shared resource.</a:t>
            </a:r>
            <a:endParaRPr lang="tr-T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3249546"/>
            <a:ext cx="6746056" cy="30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4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API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r>
              <a:rPr lang="en-US" dirty="0" smtClean="0"/>
              <a:t>Aggregate calls to </a:t>
            </a:r>
            <a:r>
              <a:rPr lang="en-US" dirty="0" err="1" smtClean="0"/>
              <a:t>microservices</a:t>
            </a:r>
            <a:r>
              <a:rPr lang="en-US" dirty="0" smtClean="0"/>
              <a:t> in a single location: the API Gateway. The user makes a single call to the API Gateway, and the API Gateway then calls each relevant </a:t>
            </a:r>
            <a:r>
              <a:rPr lang="en-US" dirty="0" err="1" smtClean="0"/>
              <a:t>microservice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825625"/>
            <a:ext cx="43434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Business </a:t>
            </a:r>
            <a:r>
              <a:rPr lang="tr-TR" dirty="0" err="1" smtClean="0"/>
              <a:t>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14220" cy="4351338"/>
          </a:xfrm>
        </p:spPr>
        <p:txBody>
          <a:bodyPr/>
          <a:lstStyle/>
          <a:p>
            <a:r>
              <a:rPr lang="en-US" dirty="0" smtClean="0"/>
              <a:t>adds an abstraction layer between presentation and business tiers. </a:t>
            </a:r>
            <a:endParaRPr lang="tr-TR" dirty="0" smtClean="0"/>
          </a:p>
          <a:p>
            <a:r>
              <a:rPr lang="en-US" dirty="0" smtClean="0"/>
              <a:t>loose coupling between the tiers and encapsulate knowledge about how to locate, connect to, and interact with the business objects that make up the application.</a:t>
            </a:r>
            <a:endParaRPr lang="tr-TR" dirty="0" smtClean="0"/>
          </a:p>
          <a:p>
            <a:r>
              <a:rPr lang="en-US" dirty="0" smtClean="0"/>
              <a:t>orchestrate calls to multiple business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20" y="1825625"/>
            <a:ext cx="5739580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Collection </a:t>
            </a:r>
            <a:r>
              <a:rPr lang="tr-TR" dirty="0" err="1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425" cy="4351338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organize some computation as a sequence of operations which compose by taking a collection as output of one operation and feeding it into the next. </a:t>
            </a:r>
            <a:r>
              <a:rPr lang="tr-TR" i="1" dirty="0" smtClean="0"/>
              <a:t>(</a:t>
            </a:r>
            <a:r>
              <a:rPr lang="en-US" i="1" dirty="0" smtClean="0"/>
              <a:t>Common operations are filter, map, and reduce.</a:t>
            </a:r>
            <a:r>
              <a:rPr lang="tr-TR" i="1" dirty="0" smtClean="0"/>
              <a:t>)</a:t>
            </a:r>
          </a:p>
          <a:p>
            <a:r>
              <a:rPr lang="en-US" dirty="0" smtClean="0"/>
              <a:t>When you use a lot of statements in your code</a:t>
            </a:r>
            <a:endParaRPr lang="tr-TR" dirty="0" smtClean="0"/>
          </a:p>
          <a:p>
            <a:r>
              <a:rPr lang="en-US" dirty="0" smtClean="0"/>
              <a:t>When you use a lot of loops in your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825625"/>
            <a:ext cx="58007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Event</a:t>
            </a:r>
            <a:r>
              <a:rPr lang="tr-TR" dirty="0" smtClean="0"/>
              <a:t> </a:t>
            </a:r>
            <a:r>
              <a:rPr lang="tr-TR" dirty="0" err="1" smtClean="0"/>
              <a:t>Driven</a:t>
            </a:r>
            <a:r>
              <a:rPr lang="tr-TR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81475" cy="4351338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s</a:t>
            </a:r>
            <a:r>
              <a:rPr lang="en-US" dirty="0" smtClean="0"/>
              <a:t>end and notify state changes of your objects to other applications using an Event-driven Architecture.</a:t>
            </a:r>
            <a:endParaRPr lang="tr-TR" dirty="0" smtClean="0"/>
          </a:p>
          <a:p>
            <a:r>
              <a:rPr lang="tr-TR" dirty="0" err="1" smtClean="0"/>
              <a:t>Loosely</a:t>
            </a:r>
            <a:r>
              <a:rPr lang="tr-TR" dirty="0" smtClean="0"/>
              <a:t> </a:t>
            </a:r>
            <a:r>
              <a:rPr lang="tr-TR" dirty="0" err="1" smtClean="0"/>
              <a:t>coupled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 smtClean="0"/>
          </a:p>
          <a:p>
            <a:r>
              <a:rPr lang="tr-TR" dirty="0" smtClean="0"/>
              <a:t>A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responsive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 smtClean="0"/>
          </a:p>
          <a:p>
            <a:r>
              <a:rPr lang="tr-TR" dirty="0" err="1" smtClean="0"/>
              <a:t>Easier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extend</a:t>
            </a:r>
            <a:endParaRPr lang="tr-TR" dirty="0" smtClean="0"/>
          </a:p>
          <a:p>
            <a:r>
              <a:rPr lang="tr-TR" dirty="0" smtClean="0"/>
              <a:t>Real World </a:t>
            </a:r>
            <a:r>
              <a:rPr lang="tr-TR" dirty="0" err="1" smtClean="0"/>
              <a:t>example</a:t>
            </a:r>
            <a:r>
              <a:rPr lang="tr-TR" dirty="0" smtClean="0"/>
              <a:t>: AWS </a:t>
            </a:r>
            <a:r>
              <a:rPr lang="tr-TR" dirty="0" err="1" smtClean="0"/>
              <a:t>Lambda</a:t>
            </a:r>
            <a:r>
              <a:rPr lang="tr-TR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37" y="1825625"/>
            <a:ext cx="4196026" cy="32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Event</a:t>
            </a:r>
            <a:r>
              <a:rPr lang="tr-TR" dirty="0" smtClean="0"/>
              <a:t> </a:t>
            </a:r>
            <a:r>
              <a:rPr lang="tr-TR" dirty="0" err="1" smtClean="0"/>
              <a:t>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makes available the advantages of multithreaded applications while hiding many of the complex issues inherent in multithreaded design</a:t>
            </a:r>
            <a:endParaRPr lang="tr-TR" sz="2400" dirty="0" smtClean="0"/>
          </a:p>
          <a:p>
            <a:r>
              <a:rPr lang="en-US" sz="2400" dirty="0" smtClean="0"/>
              <a:t>Perform time-consuming tasks, such as downloads and database operations, "in the background," without interrupting your application.</a:t>
            </a:r>
            <a:endParaRPr lang="tr-TR" sz="2400" dirty="0" smtClean="0"/>
          </a:p>
          <a:p>
            <a:r>
              <a:rPr lang="en-US" sz="2400" dirty="0" smtClean="0"/>
              <a:t>Execute multiple operations simultaneously, receiving notifications when each completes.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2" y="1825625"/>
            <a:ext cx="52292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https://github.com/iluwatar/java-design-patterns</a:t>
            </a:r>
            <a:endParaRPr lang="tr-TR" dirty="0" smtClean="0"/>
          </a:p>
          <a:p>
            <a:r>
              <a:rPr lang="en-US" dirty="0" smtClean="0">
                <a:hlinkClick r:id="rId3"/>
              </a:rPr>
              <a:t>https://www.tutorialspoint.com/design_pattern/</a:t>
            </a:r>
            <a:endParaRPr lang="tr-TR" dirty="0" smtClean="0"/>
          </a:p>
          <a:p>
            <a:r>
              <a:rPr lang="en-US" dirty="0" smtClean="0">
                <a:hlinkClick r:id="rId4"/>
              </a:rPr>
              <a:t>https://docs.microsoft.com/bs-cyrl-ba/azure/architecture/patterns/ambassador?view=azurermps-4.4.1</a:t>
            </a:r>
            <a:endParaRPr lang="tr-TR" dirty="0" smtClean="0"/>
          </a:p>
          <a:p>
            <a:r>
              <a:rPr lang="en-US" dirty="0" smtClean="0">
                <a:hlinkClick r:id="rId5"/>
              </a:rPr>
              <a:t>https://martinfowler.com/articles/collection-pipeline/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699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 </a:t>
            </a:r>
            <a:r>
              <a:rPr lang="tr-TR" dirty="0" err="1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2350"/>
            <a:ext cx="10515600" cy="4351338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What</a:t>
            </a:r>
            <a:r>
              <a:rPr lang="tr-TR" sz="3200" dirty="0" smtClean="0"/>
              <a:t> is a </a:t>
            </a:r>
            <a:r>
              <a:rPr lang="tr-TR" sz="3200" dirty="0" err="1" smtClean="0"/>
              <a:t>design</a:t>
            </a:r>
            <a:r>
              <a:rPr lang="tr-TR" sz="3200" dirty="0" smtClean="0"/>
              <a:t> </a:t>
            </a:r>
            <a:r>
              <a:rPr lang="tr-TR" sz="3200" dirty="0" err="1" smtClean="0"/>
              <a:t>pattern</a:t>
            </a:r>
            <a:r>
              <a:rPr lang="tr-TR" sz="3200" dirty="0" smtClean="0"/>
              <a:t>?</a:t>
            </a:r>
          </a:p>
          <a:p>
            <a:r>
              <a:rPr lang="en-US" altLang="en-US" sz="3200" dirty="0" smtClean="0"/>
              <a:t>What is the advantage of knowing/using</a:t>
            </a:r>
            <a:br>
              <a:rPr lang="en-US" altLang="en-US" sz="3200" dirty="0" smtClean="0"/>
            </a:br>
            <a:r>
              <a:rPr lang="en-US" altLang="en-US" sz="3200" dirty="0" smtClean="0"/>
              <a:t>design patterns?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Gang of Four (</a:t>
            </a:r>
            <a:r>
              <a:rPr lang="en-US" altLang="en-US" dirty="0" err="1" smtClean="0"/>
              <a:t>GoF</a:t>
            </a:r>
            <a:r>
              <a:rPr lang="en-US" altLang="en-US" dirty="0" smtClean="0"/>
              <a:t>)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3538538" algn="l"/>
                <a:tab pos="6977063" algn="l"/>
              </a:tabLst>
            </a:pPr>
            <a:r>
              <a:rPr lang="en-US" altLang="en-US" b="1" dirty="0" smtClean="0"/>
              <a:t>Creational Patterns</a:t>
            </a:r>
            <a:br>
              <a:rPr lang="en-US" altLang="en-US" b="1" dirty="0" smtClean="0"/>
            </a:br>
            <a:r>
              <a:rPr lang="en-US" altLang="en-US" sz="1800" dirty="0" smtClean="0"/>
              <a:t>(abstracting the object-instantiation process)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dirty="0" smtClean="0"/>
              <a:t>Factory Method	Abstract Factory	Singleton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dirty="0" smtClean="0"/>
              <a:t>Builder	Prototype</a:t>
            </a:r>
          </a:p>
          <a:p>
            <a:pPr>
              <a:lnSpc>
                <a:spcPct val="80000"/>
              </a:lnSpc>
              <a:tabLst>
                <a:tab pos="3538538" algn="l"/>
                <a:tab pos="6977063" algn="l"/>
              </a:tabLst>
            </a:pPr>
            <a:endParaRPr lang="en-US" altLang="en-US" dirty="0" smtClean="0"/>
          </a:p>
          <a:p>
            <a:pPr>
              <a:tabLst>
                <a:tab pos="3538538" algn="l"/>
                <a:tab pos="6977063" algn="l"/>
              </a:tabLst>
            </a:pPr>
            <a:r>
              <a:rPr lang="en-US" altLang="en-US" b="1" dirty="0" smtClean="0"/>
              <a:t>Structural Patterns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/>
              <a:t>(how objects/classes can be combined to form larger structures)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dirty="0" smtClean="0"/>
              <a:t>Adapter	Bridge	</a:t>
            </a:r>
            <a:r>
              <a:rPr lang="en-US" altLang="en-US" i="1" dirty="0" smtClean="0"/>
              <a:t>Composite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i="1" dirty="0" smtClean="0"/>
              <a:t>Decorator</a:t>
            </a:r>
            <a:r>
              <a:rPr lang="en-US" altLang="en-US" dirty="0" smtClean="0"/>
              <a:t>	Facade	Flyweight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dirty="0" smtClean="0"/>
              <a:t>Proxy</a:t>
            </a:r>
          </a:p>
          <a:p>
            <a:pPr>
              <a:lnSpc>
                <a:spcPct val="80000"/>
              </a:lnSpc>
              <a:tabLst>
                <a:tab pos="3538538" algn="l"/>
                <a:tab pos="6977063" algn="l"/>
              </a:tabLst>
            </a:pPr>
            <a:endParaRPr lang="en-US" altLang="en-US" dirty="0" smtClean="0"/>
          </a:p>
          <a:p>
            <a:pPr>
              <a:tabLst>
                <a:tab pos="3538538" algn="l"/>
                <a:tab pos="6977063" algn="l"/>
              </a:tabLst>
            </a:pPr>
            <a:r>
              <a:rPr lang="en-US" altLang="en-US" b="1" dirty="0" smtClean="0"/>
              <a:t>Behavioral Patterns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/>
              <a:t>(communication between objects)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dirty="0" smtClean="0"/>
              <a:t>Command	Interpreter	</a:t>
            </a:r>
            <a:r>
              <a:rPr lang="en-US" altLang="en-US" i="1" dirty="0" smtClean="0"/>
              <a:t>Iterator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dirty="0" smtClean="0"/>
              <a:t>Mediator	</a:t>
            </a:r>
            <a:r>
              <a:rPr lang="en-US" altLang="en-US" i="1" dirty="0" smtClean="0"/>
              <a:t>Observer</a:t>
            </a:r>
            <a:r>
              <a:rPr lang="en-US" altLang="en-US" dirty="0" smtClean="0"/>
              <a:t>	State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i="1" dirty="0" smtClean="0"/>
              <a:t>Strategy</a:t>
            </a:r>
            <a:r>
              <a:rPr lang="en-US" altLang="en-US" dirty="0" smtClean="0"/>
              <a:t>	Chain of Responsibility	Visitor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dirty="0" smtClean="0"/>
              <a:t>Template Method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1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Factory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2425" cy="4351338"/>
          </a:xfrm>
        </p:spPr>
        <p:txBody>
          <a:bodyPr/>
          <a:lstStyle/>
          <a:p>
            <a:r>
              <a:rPr lang="en-US" dirty="0" smtClean="0"/>
              <a:t>Define an interface for creating an object, but let subclasses decide which class to instantiate. Factory Method lets a class defer instantiation to subclasses.</a:t>
            </a:r>
            <a:endParaRPr lang="tr-TR" dirty="0" smtClean="0"/>
          </a:p>
          <a:p>
            <a:r>
              <a:rPr lang="tr-TR" dirty="0" smtClean="0"/>
              <a:t>Real World </a:t>
            </a:r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Calender</a:t>
            </a:r>
            <a:r>
              <a:rPr lang="tr-TR" dirty="0" smtClean="0"/>
              <a:t>, </a:t>
            </a:r>
            <a:r>
              <a:rPr lang="tr-TR" dirty="0" err="1" smtClean="0"/>
              <a:t>ResourceBundle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690688"/>
            <a:ext cx="5334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Step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48225" cy="4351338"/>
          </a:xfrm>
        </p:spPr>
        <p:txBody>
          <a:bodyPr/>
          <a:lstStyle/>
          <a:p>
            <a:r>
              <a:rPr lang="en-US" dirty="0" smtClean="0"/>
              <a:t>fully guides the user through the creation of the object with no chances of confusion</a:t>
            </a:r>
            <a:endParaRPr lang="tr-TR" dirty="0" smtClean="0"/>
          </a:p>
          <a:p>
            <a:r>
              <a:rPr lang="en-US" dirty="0" smtClean="0"/>
              <a:t>only see the next step methods available, NO build method until is the right time to build the object.</a:t>
            </a:r>
            <a:endParaRPr lang="tr-TR" dirty="0" smtClean="0"/>
          </a:p>
          <a:p>
            <a:r>
              <a:rPr lang="tr-TR" dirty="0" smtClean="0"/>
              <a:t>Real World </a:t>
            </a:r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email</a:t>
            </a:r>
            <a:r>
              <a:rPr lang="tr-TR" dirty="0" smtClean="0"/>
              <a:t> </a:t>
            </a:r>
            <a:r>
              <a:rPr lang="tr-TR" dirty="0" err="1" smtClean="0"/>
              <a:t>usage</a:t>
            </a:r>
            <a:r>
              <a:rPr lang="tr-TR" dirty="0" smtClean="0"/>
              <a:t> in </a:t>
            </a:r>
            <a:r>
              <a:rPr lang="tr-TR" dirty="0" err="1" smtClean="0"/>
              <a:t>e-tüzel&amp;gbs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1558925"/>
            <a:ext cx="6377695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Singleton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1650" cy="4351338"/>
          </a:xfrm>
        </p:spPr>
        <p:txBody>
          <a:bodyPr/>
          <a:lstStyle/>
          <a:p>
            <a:r>
              <a:rPr lang="en-US" dirty="0" smtClean="0"/>
              <a:t>Ensure a class only has one instance, and provide a global point of access to it.</a:t>
            </a:r>
            <a:endParaRPr lang="tr-TR" dirty="0" smtClean="0"/>
          </a:p>
          <a:p>
            <a:r>
              <a:rPr lang="en-US" dirty="0" smtClean="0"/>
              <a:t>have to restrict the instantiation of a class</a:t>
            </a:r>
            <a:endParaRPr lang="tr-TR" dirty="0" smtClean="0"/>
          </a:p>
          <a:p>
            <a:r>
              <a:rPr lang="tr-TR" dirty="0" smtClean="0"/>
              <a:t>Real World </a:t>
            </a:r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printing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/>
              <a:t> </a:t>
            </a: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desktop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84" y="1825625"/>
            <a:ext cx="5146492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1525" cy="4351338"/>
          </a:xfrm>
        </p:spPr>
        <p:txBody>
          <a:bodyPr/>
          <a:lstStyle/>
          <a:p>
            <a:r>
              <a:rPr lang="en-US" dirty="0" smtClean="0"/>
              <a:t>Without violating encapsulation, capture and externalize an object's internal state so that the object can be restored to this state later.</a:t>
            </a:r>
            <a:endParaRPr lang="tr-TR" dirty="0" smtClean="0"/>
          </a:p>
          <a:p>
            <a:r>
              <a:rPr lang="tr-TR" dirty="0" smtClean="0"/>
              <a:t>Real World </a:t>
            </a:r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tv</a:t>
            </a:r>
            <a:r>
              <a:rPr lang="tr-TR" dirty="0" smtClean="0"/>
              <a:t> </a:t>
            </a:r>
            <a:r>
              <a:rPr lang="tr-TR" dirty="0" err="1" smtClean="0"/>
              <a:t>volume</a:t>
            </a:r>
            <a:r>
              <a:rPr lang="tr-TR" dirty="0" smtClean="0"/>
              <a:t> </a:t>
            </a:r>
            <a:r>
              <a:rPr lang="tr-TR" dirty="0" err="1" smtClean="0"/>
              <a:t>mute</a:t>
            </a:r>
            <a:r>
              <a:rPr lang="tr-TR" dirty="0" smtClean="0"/>
              <a:t>/</a:t>
            </a:r>
            <a:r>
              <a:rPr lang="tr-TR" dirty="0" err="1" smtClean="0"/>
              <a:t>unmute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33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Extension-object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76725" cy="4351338"/>
          </a:xfrm>
        </p:spPr>
        <p:txBody>
          <a:bodyPr/>
          <a:lstStyle/>
          <a:p>
            <a:r>
              <a:rPr lang="en-US" dirty="0" smtClean="0"/>
              <a:t>an object’s interface needs to be extended in the future.</a:t>
            </a:r>
            <a:endParaRPr lang="tr-TR" dirty="0" smtClean="0"/>
          </a:p>
          <a:p>
            <a:r>
              <a:rPr lang="en-US" dirty="0" smtClean="0"/>
              <a:t> Additional interfaces are defined by extension objects.</a:t>
            </a:r>
            <a:endParaRPr lang="tr-T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17" y="1690688"/>
            <a:ext cx="6853957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</a:t>
            </a:r>
            <a:r>
              <a:rPr lang="en-US" dirty="0" err="1" smtClean="0"/>
              <a:t>hrottling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96250" cy="4351338"/>
          </a:xfrm>
        </p:spPr>
        <p:txBody>
          <a:bodyPr/>
          <a:lstStyle/>
          <a:p>
            <a:r>
              <a:rPr lang="en-US" dirty="0" smtClean="0"/>
              <a:t>a given client is not able to access service resources more than the assigned limit.</a:t>
            </a:r>
            <a:endParaRPr lang="tr-TR" dirty="0" smtClean="0"/>
          </a:p>
          <a:p>
            <a:r>
              <a:rPr lang="en-US" dirty="0" smtClean="0"/>
              <a:t>when a service access needs to be restricted to not have high impacts on the performance of the service.</a:t>
            </a:r>
            <a:endParaRPr lang="tr-TR" dirty="0" smtClean="0"/>
          </a:p>
          <a:p>
            <a:r>
              <a:rPr lang="en-US" dirty="0" smtClean="0"/>
              <a:t>when multiple clients are consuming the same service resources and restriction has to be made according to the usage per client.</a:t>
            </a:r>
            <a:endParaRPr lang="tr-TR" dirty="0" smtClean="0"/>
          </a:p>
          <a:p>
            <a:r>
              <a:rPr lang="tr-TR" dirty="0" smtClean="0"/>
              <a:t>Real World </a:t>
            </a:r>
            <a:r>
              <a:rPr lang="tr-TR" dirty="0" err="1" smtClean="0"/>
              <a:t>example</a:t>
            </a:r>
            <a:r>
              <a:rPr lang="tr-TR" dirty="0" smtClean="0"/>
              <a:t>: e-devlet </a:t>
            </a:r>
            <a:r>
              <a:rPr lang="tr-TR" dirty="0" err="1" smtClean="0"/>
              <a:t>soyagaci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777</Words>
  <Application>Microsoft Office PowerPoint</Application>
  <PresentationFormat>Widescreen</PresentationFormat>
  <Paragraphs>96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Design Patterns</vt:lpstr>
      <vt:lpstr>Design Patterns</vt:lpstr>
      <vt:lpstr>Gang of Four (GoF) patterns</vt:lpstr>
      <vt:lpstr>Factory Method</vt:lpstr>
      <vt:lpstr>Step Builder</vt:lpstr>
      <vt:lpstr>Singleton Pattern</vt:lpstr>
      <vt:lpstr>Memento</vt:lpstr>
      <vt:lpstr>Extension-object</vt:lpstr>
      <vt:lpstr>Throttling</vt:lpstr>
      <vt:lpstr>Delegation</vt:lpstr>
      <vt:lpstr>Chain</vt:lpstr>
      <vt:lpstr>Ambassador</vt:lpstr>
      <vt:lpstr>API Gateway</vt:lpstr>
      <vt:lpstr>Business Delegate</vt:lpstr>
      <vt:lpstr>Collection Pipeline</vt:lpstr>
      <vt:lpstr>Event Driven Architecture</vt:lpstr>
      <vt:lpstr>Event Asynchronous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 YUKARIKIR</dc:creator>
  <cp:lastModifiedBy>Emre YUKARIKIR</cp:lastModifiedBy>
  <cp:revision>21</cp:revision>
  <dcterms:created xsi:type="dcterms:W3CDTF">2019-05-23T06:52:53Z</dcterms:created>
  <dcterms:modified xsi:type="dcterms:W3CDTF">2019-06-14T13:21:48Z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c7a758-b689-4b01-975c-456510dec36b_Enabled">
    <vt:lpwstr>True</vt:lpwstr>
  </property>
  <property fmtid="{D5CDD505-2E9C-101B-9397-08002B2CF9AE}" pid="3" name="MSIP_Label_f2c7a758-b689-4b01-975c-456510dec36b_SiteId">
    <vt:lpwstr>643edff9-8f55-4375-833b-8eefc2fbc606</vt:lpwstr>
  </property>
  <property fmtid="{D5CDD505-2E9C-101B-9397-08002B2CF9AE}" pid="4" name="MSIP_Label_f2c7a758-b689-4b01-975c-456510dec36b_Owner">
    <vt:lpwstr>emreyu@netas.com.tr</vt:lpwstr>
  </property>
  <property fmtid="{D5CDD505-2E9C-101B-9397-08002B2CF9AE}" pid="5" name="MSIP_Label_f2c7a758-b689-4b01-975c-456510dec36b_SetDate">
    <vt:lpwstr>2019-05-23T10:41:54.5096850Z</vt:lpwstr>
  </property>
  <property fmtid="{D5CDD505-2E9C-101B-9397-08002B2CF9AE}" pid="6" name="MSIP_Label_f2c7a758-b689-4b01-975c-456510dec36b_Name">
    <vt:lpwstr>Genel - Public</vt:lpwstr>
  </property>
  <property fmtid="{D5CDD505-2E9C-101B-9397-08002B2CF9AE}" pid="7" name="MSIP_Label_f2c7a758-b689-4b01-975c-456510dec36b_Application">
    <vt:lpwstr>Microsoft Azure Information Protection</vt:lpwstr>
  </property>
  <property fmtid="{D5CDD505-2E9C-101B-9397-08002B2CF9AE}" pid="8" name="MSIP_Label_f2c7a758-b689-4b01-975c-456510dec36b_Extended_MSFT_Method">
    <vt:lpwstr>Manual</vt:lpwstr>
  </property>
  <property fmtid="{D5CDD505-2E9C-101B-9397-08002B2CF9AE}" pid="9" name="Sensitivity">
    <vt:lpwstr>Genel - Public</vt:lpwstr>
  </property>
</Properties>
</file>