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122401E-C811-44AC-8B33-4A6976788BA0}" type="datetimeFigureOut">
              <a:rPr lang="en-US" smtClean="0"/>
              <a:t>10/25/2023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0624E65-EE09-4BF5-A367-8BC4D88419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22401E-C811-44AC-8B33-4A6976788BA0}"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24E65-EE09-4BF5-A367-8BC4D88419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22401E-C811-44AC-8B33-4A6976788BA0}"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24E65-EE09-4BF5-A367-8BC4D88419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122401E-C811-44AC-8B33-4A6976788BA0}" type="datetimeFigureOut">
              <a:rPr lang="en-US" smtClean="0"/>
              <a:t>10/25/2023</a:t>
            </a:fld>
            <a:endParaRPr lang="en-US"/>
          </a:p>
        </p:txBody>
      </p:sp>
      <p:sp>
        <p:nvSpPr>
          <p:cNvPr id="9" name="Slide Number Placeholder 8"/>
          <p:cNvSpPr>
            <a:spLocks noGrp="1"/>
          </p:cNvSpPr>
          <p:nvPr>
            <p:ph type="sldNum" sz="quarter" idx="15"/>
          </p:nvPr>
        </p:nvSpPr>
        <p:spPr/>
        <p:txBody>
          <a:bodyPr rtlCol="0"/>
          <a:lstStyle/>
          <a:p>
            <a:fld id="{10624E65-EE09-4BF5-A367-8BC4D8841913}"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122401E-C811-44AC-8B33-4A6976788BA0}" type="datetimeFigureOut">
              <a:rPr lang="en-US" smtClean="0"/>
              <a:t>10/25/2023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0624E65-EE09-4BF5-A367-8BC4D88419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122401E-C811-44AC-8B33-4A6976788BA0}"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24E65-EE09-4BF5-A367-8BC4D8841913}"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122401E-C811-44AC-8B33-4A6976788BA0}" type="datetimeFigureOut">
              <a:rPr lang="en-US" smtClean="0"/>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24E65-EE09-4BF5-A367-8BC4D8841913}"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122401E-C811-44AC-8B33-4A6976788BA0}" type="datetimeFigureOut">
              <a:rPr lang="en-US" smtClean="0"/>
              <a:t>10/25/2023</a:t>
            </a:fld>
            <a:endParaRPr lang="en-US"/>
          </a:p>
        </p:txBody>
      </p:sp>
      <p:sp>
        <p:nvSpPr>
          <p:cNvPr id="7" name="Slide Number Placeholder 6"/>
          <p:cNvSpPr>
            <a:spLocks noGrp="1"/>
          </p:cNvSpPr>
          <p:nvPr>
            <p:ph type="sldNum" sz="quarter" idx="11"/>
          </p:nvPr>
        </p:nvSpPr>
        <p:spPr/>
        <p:txBody>
          <a:bodyPr rtlCol="0"/>
          <a:lstStyle/>
          <a:p>
            <a:fld id="{10624E65-EE09-4BF5-A367-8BC4D8841913}"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22401E-C811-44AC-8B33-4A6976788BA0}" type="datetimeFigureOut">
              <a:rPr lang="en-US" smtClean="0"/>
              <a:t>10/25/2023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24E65-EE09-4BF5-A367-8BC4D88419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122401E-C811-44AC-8B33-4A6976788BA0}" type="datetimeFigureOut">
              <a:rPr lang="en-US" smtClean="0"/>
              <a:t>10/25/2023</a:t>
            </a:fld>
            <a:endParaRPr lang="en-US"/>
          </a:p>
        </p:txBody>
      </p:sp>
      <p:sp>
        <p:nvSpPr>
          <p:cNvPr id="22" name="Slide Number Placeholder 21"/>
          <p:cNvSpPr>
            <a:spLocks noGrp="1"/>
          </p:cNvSpPr>
          <p:nvPr>
            <p:ph type="sldNum" sz="quarter" idx="15"/>
          </p:nvPr>
        </p:nvSpPr>
        <p:spPr/>
        <p:txBody>
          <a:bodyPr rtlCol="0"/>
          <a:lstStyle/>
          <a:p>
            <a:fld id="{10624E65-EE09-4BF5-A367-8BC4D8841913}"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122401E-C811-44AC-8B33-4A6976788BA0}" type="datetimeFigureOut">
              <a:rPr lang="en-US" smtClean="0"/>
              <a:t>10/25/2023</a:t>
            </a:fld>
            <a:endParaRPr lang="en-US"/>
          </a:p>
        </p:txBody>
      </p:sp>
      <p:sp>
        <p:nvSpPr>
          <p:cNvPr id="18" name="Slide Number Placeholder 17"/>
          <p:cNvSpPr>
            <a:spLocks noGrp="1"/>
          </p:cNvSpPr>
          <p:nvPr>
            <p:ph type="sldNum" sz="quarter" idx="11"/>
          </p:nvPr>
        </p:nvSpPr>
        <p:spPr/>
        <p:txBody>
          <a:bodyPr rtlCol="0"/>
          <a:lstStyle/>
          <a:p>
            <a:fld id="{10624E65-EE09-4BF5-A367-8BC4D8841913}"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122401E-C811-44AC-8B33-4A6976788BA0}" type="datetimeFigureOut">
              <a:rPr lang="en-US" smtClean="0"/>
              <a:t>10/25/2023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0624E65-EE09-4BF5-A367-8BC4D88419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solidFill>
                  <a:schemeClr val="tx1"/>
                </a:solidFill>
              </a:rPr>
              <a:t>Developing with Db2 Warehouse: A Comprehensive Guide</a:t>
            </a:r>
            <a:endParaRPr lang="en-US" dirty="0">
              <a:solidFill>
                <a:schemeClr val="tx1"/>
              </a:solidFill>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rPr>
              <a:t>Introduction to Data Warehousing</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a:lnSpc>
                <a:spcPct val="150000"/>
              </a:lnSpc>
              <a:buFont typeface="Wingdings" pitchFamily="2" charset="2"/>
              <a:buChar char="v"/>
            </a:pPr>
            <a:r>
              <a:rPr lang="en-GB" dirty="0" smtClean="0"/>
              <a:t>Data warehousing is a process of collecting, storing, and managing data from different sources to support business intelligence activities. </a:t>
            </a:r>
          </a:p>
          <a:p>
            <a:pPr>
              <a:lnSpc>
                <a:spcPct val="150000"/>
              </a:lnSpc>
              <a:buFont typeface="Wingdings" pitchFamily="2" charset="2"/>
              <a:buChar char="v"/>
            </a:pPr>
            <a:r>
              <a:rPr lang="en-GB" dirty="0" smtClean="0"/>
              <a:t>   It is designed to handle large volumes of data and support complex queries and reporting.</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Pictures\Screenshot 2023-10-25 150325.png"/>
          <p:cNvPicPr>
            <a:picLocks noChangeAspect="1" noChangeArrowheads="1"/>
          </p:cNvPicPr>
          <p:nvPr/>
        </p:nvPicPr>
        <p:blipFill>
          <a:blip r:embed="rId2"/>
          <a:srcRect/>
          <a:stretch>
            <a:fillRect/>
          </a:stretch>
        </p:blipFill>
        <p:spPr bwMode="auto">
          <a:xfrm>
            <a:off x="4929190" y="2643182"/>
            <a:ext cx="3786214" cy="2095038"/>
          </a:xfrm>
          <a:prstGeom prst="rect">
            <a:avLst/>
          </a:prstGeom>
          <a:noFill/>
        </p:spPr>
      </p:pic>
      <p:sp>
        <p:nvSpPr>
          <p:cNvPr id="3" name="Rectangle 2"/>
          <p:cNvSpPr/>
          <p:nvPr/>
        </p:nvSpPr>
        <p:spPr>
          <a:xfrm>
            <a:off x="285720" y="1571612"/>
            <a:ext cx="4572000" cy="4278094"/>
          </a:xfrm>
          <a:prstGeom prst="rect">
            <a:avLst/>
          </a:prstGeom>
        </p:spPr>
        <p:txBody>
          <a:bodyPr wrap="square">
            <a:spAutoFit/>
          </a:bodyPr>
          <a:lstStyle/>
          <a:p>
            <a:r>
              <a:rPr lang="en-GB" sz="2800" b="1" dirty="0" smtClean="0">
                <a:latin typeface="+mj-lt"/>
              </a:rPr>
              <a:t>Db2 Warehouse Overview</a:t>
            </a:r>
          </a:p>
          <a:p>
            <a:pPr>
              <a:lnSpc>
                <a:spcPct val="150000"/>
              </a:lnSpc>
              <a:buFont typeface="Wingdings" pitchFamily="2" charset="2"/>
              <a:buChar char="v"/>
            </a:pPr>
            <a:r>
              <a:rPr lang="en-GB" dirty="0" smtClean="0"/>
              <a:t>Db2 Warehouse is a cloud-based data warehousing solution that provides a highly scalable and flexible platform for storing and analyzing large amounts of data. It is designed to support a wide range of workloads, from simple ad-hoc queries to complex analytics and machine learning models.</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500042"/>
            <a:ext cx="6524543" cy="646331"/>
          </a:xfrm>
          <a:prstGeom prst="rect">
            <a:avLst/>
          </a:prstGeom>
        </p:spPr>
        <p:txBody>
          <a:bodyPr wrap="none">
            <a:spAutoFit/>
          </a:bodyPr>
          <a:lstStyle/>
          <a:p>
            <a:r>
              <a:rPr lang="en-US" sz="3600" b="1" dirty="0" smtClean="0">
                <a:latin typeface="+mj-lt"/>
              </a:rPr>
              <a:t>Data Modeling and Design</a:t>
            </a:r>
            <a:endParaRPr lang="en-US" sz="3600" b="1" dirty="0">
              <a:latin typeface="+mj-lt"/>
            </a:endParaRPr>
          </a:p>
        </p:txBody>
      </p:sp>
      <p:sp>
        <p:nvSpPr>
          <p:cNvPr id="3" name="Rectangle 2"/>
          <p:cNvSpPr/>
          <p:nvPr/>
        </p:nvSpPr>
        <p:spPr>
          <a:xfrm>
            <a:off x="285720" y="1428736"/>
            <a:ext cx="4286280" cy="4801314"/>
          </a:xfrm>
          <a:prstGeom prst="rect">
            <a:avLst/>
          </a:prstGeom>
        </p:spPr>
        <p:txBody>
          <a:bodyPr wrap="square">
            <a:spAutoFit/>
          </a:bodyPr>
          <a:lstStyle/>
          <a:p>
            <a:r>
              <a:rPr lang="en-GB" sz="3600" b="1" dirty="0" smtClean="0">
                <a:latin typeface="+mj-lt"/>
              </a:rPr>
              <a:t>Entity-Relationship </a:t>
            </a:r>
            <a:r>
              <a:rPr lang="en-GB" sz="3600" b="1" dirty="0" err="1" smtClean="0">
                <a:latin typeface="+mj-lt"/>
              </a:rPr>
              <a:t>Modeling</a:t>
            </a:r>
            <a:endParaRPr lang="en-GB" sz="3600" b="1" dirty="0" smtClean="0">
              <a:latin typeface="+mj-lt"/>
            </a:endParaRPr>
          </a:p>
          <a:p>
            <a:pPr>
              <a:buFont typeface="Wingdings" pitchFamily="2" charset="2"/>
              <a:buChar char="v"/>
            </a:pPr>
            <a:r>
              <a:rPr lang="en-GB" dirty="0" smtClean="0"/>
              <a:t>Entity-relationship (ER) </a:t>
            </a:r>
            <a:r>
              <a:rPr lang="en-GB" dirty="0" err="1" smtClean="0"/>
              <a:t>modeling</a:t>
            </a:r>
            <a:r>
              <a:rPr lang="en-GB" dirty="0" smtClean="0"/>
              <a:t> is a technique for representing data in terms of entities and their relationships. An entity is a real-world object or concept that has a unique identifier, while a relationship is an association between two or more entities. ER diagrams are commonly used to visualize the relationships between entities and the attributes associated with them.</a:t>
            </a:r>
            <a:endParaRPr lang="en-GB" dirty="0"/>
          </a:p>
        </p:txBody>
      </p:sp>
      <p:sp>
        <p:nvSpPr>
          <p:cNvPr id="4" name="Rectangle 3"/>
          <p:cNvSpPr/>
          <p:nvPr/>
        </p:nvSpPr>
        <p:spPr>
          <a:xfrm>
            <a:off x="4572000" y="1643050"/>
            <a:ext cx="4572000" cy="4524315"/>
          </a:xfrm>
          <a:prstGeom prst="rect">
            <a:avLst/>
          </a:prstGeom>
        </p:spPr>
        <p:txBody>
          <a:bodyPr>
            <a:spAutoFit/>
          </a:bodyPr>
          <a:lstStyle/>
          <a:p>
            <a:r>
              <a:rPr lang="en-GB" sz="3600" b="1" dirty="0" smtClean="0"/>
              <a:t>Dimensional </a:t>
            </a:r>
            <a:r>
              <a:rPr lang="en-GB" sz="3600" b="1" dirty="0" err="1" smtClean="0"/>
              <a:t>Modeling</a:t>
            </a:r>
            <a:endParaRPr lang="en-GB" sz="3600" b="1" dirty="0" smtClean="0"/>
          </a:p>
          <a:p>
            <a:pPr>
              <a:buFont typeface="Wingdings" pitchFamily="2" charset="2"/>
              <a:buChar char="v"/>
            </a:pPr>
            <a:r>
              <a:rPr lang="en-GB" dirty="0" smtClean="0"/>
              <a:t>Dimensional </a:t>
            </a:r>
            <a:r>
              <a:rPr lang="en-GB" dirty="0" err="1" smtClean="0"/>
              <a:t>modeling</a:t>
            </a:r>
            <a:r>
              <a:rPr lang="en-GB" dirty="0" smtClean="0"/>
              <a:t> is a technique for designing data warehouses that emphasizes the organization of data into dimensions and facts. A dimension is a category of data that provides context for the measures in a fact table, while a fact is a numeric value that represents a business metric. Dimensional models are optimized for querying and reporting, and are often used in conjunction with OLAP (online analytical processing) tools.</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785794"/>
            <a:ext cx="4572000" cy="6140142"/>
          </a:xfrm>
          <a:prstGeom prst="rect">
            <a:avLst/>
          </a:prstGeom>
        </p:spPr>
        <p:txBody>
          <a:bodyPr wrap="square">
            <a:spAutoFit/>
          </a:bodyPr>
          <a:lstStyle/>
          <a:p>
            <a:pPr>
              <a:buFont typeface="Wingdings" pitchFamily="2" charset="2"/>
              <a:buChar char="q"/>
            </a:pPr>
            <a:r>
              <a:rPr lang="en-GB" sz="2400" b="1" dirty="0" smtClean="0">
                <a:latin typeface="+mj-lt"/>
              </a:rPr>
              <a:t>Indexing and Partitioning</a:t>
            </a:r>
          </a:p>
          <a:p>
            <a:pPr>
              <a:lnSpc>
                <a:spcPct val="150000"/>
              </a:lnSpc>
              <a:buFont typeface="Wingdings" pitchFamily="2" charset="2"/>
              <a:buChar char="v"/>
            </a:pPr>
            <a:r>
              <a:rPr lang="en-GB" dirty="0" smtClean="0"/>
              <a:t>Proper indexing and partitioning of your data can greatly improve query performance.</a:t>
            </a:r>
          </a:p>
          <a:p>
            <a:endParaRPr lang="en-GB" dirty="0" smtClean="0"/>
          </a:p>
          <a:p>
            <a:pPr>
              <a:buFont typeface="Wingdings" pitchFamily="2" charset="2"/>
              <a:buChar char="q"/>
            </a:pPr>
            <a:r>
              <a:rPr lang="en-GB" sz="2400" b="1" dirty="0" smtClean="0">
                <a:latin typeface="+mj-lt"/>
              </a:rPr>
              <a:t>Data Compression</a:t>
            </a:r>
          </a:p>
          <a:p>
            <a:pPr>
              <a:lnSpc>
                <a:spcPct val="150000"/>
              </a:lnSpc>
              <a:buFont typeface="Wingdings" pitchFamily="2" charset="2"/>
              <a:buChar char="v"/>
            </a:pPr>
            <a:r>
              <a:rPr lang="en-GB" dirty="0" smtClean="0"/>
              <a:t>Compressing your data can reduce storage requirements and improve query performance.</a:t>
            </a:r>
          </a:p>
          <a:p>
            <a:endParaRPr lang="en-GB" dirty="0" smtClean="0"/>
          </a:p>
          <a:p>
            <a:pPr>
              <a:buFont typeface="Wingdings" pitchFamily="2" charset="2"/>
              <a:buChar char="q"/>
            </a:pPr>
            <a:r>
              <a:rPr lang="en-GB" sz="2400" b="1" dirty="0" smtClean="0">
                <a:latin typeface="+mj-lt"/>
              </a:rPr>
              <a:t>Query Optimization</a:t>
            </a:r>
          </a:p>
          <a:p>
            <a:pPr>
              <a:lnSpc>
                <a:spcPct val="150000"/>
              </a:lnSpc>
              <a:buFont typeface="Wingdings" pitchFamily="2" charset="2"/>
              <a:buChar char="v"/>
            </a:pPr>
            <a:r>
              <a:rPr lang="en-GB" dirty="0" smtClean="0"/>
              <a:t>Optimizing your queries can help to reduce query times and improve overall performance.</a:t>
            </a:r>
          </a:p>
          <a:p>
            <a:endParaRPr lang="en-GB" dirty="0"/>
          </a:p>
        </p:txBody>
      </p:sp>
      <p:sp>
        <p:nvSpPr>
          <p:cNvPr id="3" name="Rectangle 2"/>
          <p:cNvSpPr/>
          <p:nvPr/>
        </p:nvSpPr>
        <p:spPr>
          <a:xfrm>
            <a:off x="1928794" y="214290"/>
            <a:ext cx="4854214" cy="584775"/>
          </a:xfrm>
          <a:prstGeom prst="rect">
            <a:avLst/>
          </a:prstGeom>
        </p:spPr>
        <p:txBody>
          <a:bodyPr wrap="none">
            <a:spAutoFit/>
          </a:bodyPr>
          <a:lstStyle/>
          <a:p>
            <a:r>
              <a:rPr lang="en-US" sz="3200" dirty="0" smtClean="0">
                <a:latin typeface="+mj-lt"/>
              </a:rPr>
              <a:t>Optimizing Performance</a:t>
            </a:r>
            <a:endParaRPr lang="en-US" sz="32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214290"/>
            <a:ext cx="4822154" cy="584775"/>
          </a:xfrm>
          <a:prstGeom prst="rect">
            <a:avLst/>
          </a:prstGeom>
        </p:spPr>
        <p:txBody>
          <a:bodyPr wrap="none">
            <a:spAutoFit/>
          </a:bodyPr>
          <a:lstStyle/>
          <a:p>
            <a:r>
              <a:rPr lang="en-US" sz="3200" dirty="0" smtClean="0">
                <a:latin typeface="+mj-lt"/>
              </a:rPr>
              <a:t>Deployment and Scaling</a:t>
            </a:r>
            <a:endParaRPr lang="en-US" sz="3200" dirty="0">
              <a:latin typeface="+mj-lt"/>
            </a:endParaRPr>
          </a:p>
        </p:txBody>
      </p:sp>
      <p:pic>
        <p:nvPicPr>
          <p:cNvPr id="3074" name="Picture 2" descr="C:\Users\HP\Downloads\5beee403-906d-4d54-b46c-b3eac65b2f73.png"/>
          <p:cNvPicPr>
            <a:picLocks noChangeAspect="1" noChangeArrowheads="1"/>
          </p:cNvPicPr>
          <p:nvPr/>
        </p:nvPicPr>
        <p:blipFill>
          <a:blip r:embed="rId2" cstate="print"/>
          <a:srcRect/>
          <a:stretch>
            <a:fillRect/>
          </a:stretch>
        </p:blipFill>
        <p:spPr bwMode="auto">
          <a:xfrm>
            <a:off x="142844" y="928670"/>
            <a:ext cx="3979421" cy="3071834"/>
          </a:xfrm>
          <a:prstGeom prst="rect">
            <a:avLst/>
          </a:prstGeom>
          <a:noFill/>
        </p:spPr>
      </p:pic>
      <p:pic>
        <p:nvPicPr>
          <p:cNvPr id="3075" name="Picture 3" descr="C:\Users\HP\Downloads\7c0a521c-e561-476b-bc15-3f691ff3e766.png"/>
          <p:cNvPicPr>
            <a:picLocks noChangeAspect="1" noChangeArrowheads="1"/>
          </p:cNvPicPr>
          <p:nvPr/>
        </p:nvPicPr>
        <p:blipFill>
          <a:blip r:embed="rId3"/>
          <a:srcRect/>
          <a:stretch>
            <a:fillRect/>
          </a:stretch>
        </p:blipFill>
        <p:spPr bwMode="auto">
          <a:xfrm>
            <a:off x="4500562" y="928670"/>
            <a:ext cx="4286280" cy="3071834"/>
          </a:xfrm>
          <a:prstGeom prst="rect">
            <a:avLst/>
          </a:prstGeom>
          <a:noFill/>
        </p:spPr>
      </p:pic>
      <p:sp>
        <p:nvSpPr>
          <p:cNvPr id="6" name="Rectangle 5"/>
          <p:cNvSpPr/>
          <p:nvPr/>
        </p:nvSpPr>
        <p:spPr>
          <a:xfrm>
            <a:off x="214282" y="4143380"/>
            <a:ext cx="4286280" cy="2031325"/>
          </a:xfrm>
          <a:prstGeom prst="rect">
            <a:avLst/>
          </a:prstGeom>
        </p:spPr>
        <p:txBody>
          <a:bodyPr wrap="square">
            <a:spAutoFit/>
          </a:bodyPr>
          <a:lstStyle/>
          <a:p>
            <a:r>
              <a:rPr lang="en-GB" b="1" dirty="0" smtClean="0"/>
              <a:t>Deployment Options</a:t>
            </a:r>
          </a:p>
          <a:p>
            <a:pPr>
              <a:buFont typeface="Wingdings" pitchFamily="2" charset="2"/>
              <a:buChar char="v"/>
            </a:pPr>
            <a:r>
              <a:rPr lang="en-GB" dirty="0" smtClean="0"/>
              <a:t>Db2 Warehouse can be deployed on-premises, in the cloud, or in a hybrid environment. Each deployment option has its own advantages and trade-offs, and choosing the right one depends on your specific needs and requirements.</a:t>
            </a:r>
            <a:endParaRPr lang="en-GB" dirty="0"/>
          </a:p>
        </p:txBody>
      </p:sp>
      <p:sp>
        <p:nvSpPr>
          <p:cNvPr id="7" name="Rectangle 6"/>
          <p:cNvSpPr/>
          <p:nvPr/>
        </p:nvSpPr>
        <p:spPr>
          <a:xfrm>
            <a:off x="4357686" y="4143380"/>
            <a:ext cx="4429156" cy="2308324"/>
          </a:xfrm>
          <a:prstGeom prst="rect">
            <a:avLst/>
          </a:prstGeom>
        </p:spPr>
        <p:txBody>
          <a:bodyPr wrap="square">
            <a:spAutoFit/>
          </a:bodyPr>
          <a:lstStyle/>
          <a:p>
            <a:r>
              <a:rPr lang="en-GB" b="1" dirty="0" smtClean="0"/>
              <a:t>Scaling Strategies</a:t>
            </a:r>
          </a:p>
          <a:p>
            <a:pPr>
              <a:buFont typeface="Wingdings" pitchFamily="2" charset="2"/>
              <a:buChar char="v"/>
            </a:pPr>
            <a:r>
              <a:rPr lang="en-GB" dirty="0" smtClean="0"/>
              <a:t>Db2 Warehouse can be scaled horizontally or vertically depending on the workload and data volume. Horizontal scaling involves adding more nodes to the cluster, while vertical scaling involves increasing the resources of each node.</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428604"/>
            <a:ext cx="6929486" cy="5447645"/>
          </a:xfrm>
          <a:prstGeom prst="rect">
            <a:avLst/>
          </a:prstGeom>
        </p:spPr>
        <p:txBody>
          <a:bodyPr wrap="square">
            <a:spAutoFit/>
          </a:bodyPr>
          <a:lstStyle/>
          <a:p>
            <a:r>
              <a:rPr lang="en-US" sz="3200" b="1" dirty="0" smtClean="0"/>
              <a:t>Best Practices and Tips</a:t>
            </a:r>
          </a:p>
          <a:p>
            <a:pPr>
              <a:lnSpc>
                <a:spcPct val="200000"/>
              </a:lnSpc>
            </a:pPr>
            <a:r>
              <a:rPr lang="en-US" dirty="0" smtClean="0"/>
              <a:t>﻿</a:t>
            </a:r>
            <a:endParaRPr lang="en-US" sz="2000" dirty="0" smtClean="0"/>
          </a:p>
          <a:p>
            <a:pPr>
              <a:lnSpc>
                <a:spcPct val="200000"/>
              </a:lnSpc>
              <a:buFont typeface="Wingdings" pitchFamily="2" charset="2"/>
              <a:buChar char="v"/>
            </a:pPr>
            <a:r>
              <a:rPr lang="en-US" sz="2000" dirty="0" smtClean="0"/>
              <a:t>Use columnar storage for faster query performance.</a:t>
            </a:r>
          </a:p>
          <a:p>
            <a:pPr>
              <a:lnSpc>
                <a:spcPct val="200000"/>
              </a:lnSpc>
              <a:buFont typeface="Wingdings" pitchFamily="2" charset="2"/>
              <a:buChar char="v"/>
            </a:pPr>
            <a:r>
              <a:rPr lang="en-US" sz="2000" dirty="0" smtClean="0"/>
              <a:t>Partition tables to improve query performance and manageability.</a:t>
            </a:r>
          </a:p>
          <a:p>
            <a:pPr>
              <a:lnSpc>
                <a:spcPct val="200000"/>
              </a:lnSpc>
              <a:buFont typeface="Wingdings" pitchFamily="2" charset="2"/>
              <a:buChar char="v"/>
            </a:pPr>
            <a:r>
              <a:rPr lang="en-US" sz="2000" dirty="0" smtClean="0"/>
              <a:t>Use compression to save disk space and improve query performance.</a:t>
            </a:r>
          </a:p>
          <a:p>
            <a:pPr>
              <a:lnSpc>
                <a:spcPct val="200000"/>
              </a:lnSpc>
              <a:buFont typeface="Wingdings" pitchFamily="2" charset="2"/>
              <a:buChar char="v"/>
            </a:pPr>
            <a:r>
              <a:rPr lang="en-US" sz="2000" dirty="0" smtClean="0"/>
              <a:t>Regularly analyze tables and indexes to maintain optimal performance.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37</TotalTime>
  <Words>384</Words>
  <Application>Microsoft Office PowerPoint</Application>
  <PresentationFormat>On-screen Show (4:3)</PresentationFormat>
  <Paragraphs>31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Oriel</vt:lpstr>
      <vt:lpstr>Developing with Db2 Warehouse: A Comprehensive Guide</vt:lpstr>
      <vt:lpstr>Introduction to Data Warehousing</vt:lpstr>
      <vt:lpstr>Slide 3</vt:lpstr>
      <vt:lpstr>Slide 4</vt:lpstr>
      <vt:lpstr>Slide 5</vt:lpstr>
      <vt:lpstr>Slide 6</vt:lpstr>
      <vt:lpstr>Slide 7</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with Db2 Warehouse: A Comprehensive Guide</dc:title>
  <dc:creator>HP</dc:creator>
  <cp:lastModifiedBy>HP</cp:lastModifiedBy>
  <cp:revision>4</cp:revision>
  <dcterms:created xsi:type="dcterms:W3CDTF">2023-10-25T09:30:23Z</dcterms:created>
  <dcterms:modified xsi:type="dcterms:W3CDTF">2023-10-25T10:08:06Z</dcterms:modified>
</cp:coreProperties>
</file>